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</p:sldIdLst>
  <p:sldSz cy="13716000" cx="24382400"/>
  <p:notesSz cx="6858000" cy="9144000"/>
  <p:embeddedFontLst>
    <p:embeddedFont>
      <p:font typeface="Play"/>
      <p:regular r:id="rId20"/>
      <p:bold r:id="rId21"/>
    </p:embeddedFont>
    <p:embeddedFont>
      <p:font typeface="Inter"/>
      <p:regular r:id="rId22"/>
      <p:bold r:id="rId23"/>
      <p:italic r:id="rId24"/>
      <p:bold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6" roundtripDataSignature="AMtx7mjz+5ha+LO1pyKU2P5ji4JRYeC/N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lay-regular.fntdata"/><Relationship Id="rId22" Type="http://schemas.openxmlformats.org/officeDocument/2006/relationships/font" Target="fonts/Inter-regular.fntdata"/><Relationship Id="rId21" Type="http://schemas.openxmlformats.org/officeDocument/2006/relationships/font" Target="fonts/Play-bold.fntdata"/><Relationship Id="rId24" Type="http://schemas.openxmlformats.org/officeDocument/2006/relationships/font" Target="fonts/Inter-italic.fntdata"/><Relationship Id="rId23" Type="http://schemas.openxmlformats.org/officeDocument/2006/relationships/font" Target="fonts/Inter-bold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customschemas.google.com/relationships/presentationmetadata" Target="metadata"/><Relationship Id="rId25" Type="http://schemas.openxmlformats.org/officeDocument/2006/relationships/font" Target="fonts/Inter-bold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hu-HU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6" name="Google Shape;56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f5168bd665_0_5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hu-HU" sz="1200"/>
              <a:t>Auto Scaling Group</a:t>
            </a:r>
            <a:endParaRPr/>
          </a:p>
        </p:txBody>
      </p:sp>
      <p:sp>
        <p:nvSpPr>
          <p:cNvPr id="118" name="Google Shape;118;g3f5168bd665_0_5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f5168bd665_0_2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hu-HU" sz="1200"/>
              <a:t>Auto Scaling Group</a:t>
            </a:r>
            <a:endParaRPr/>
          </a:p>
        </p:txBody>
      </p:sp>
      <p:sp>
        <p:nvSpPr>
          <p:cNvPr id="125" name="Google Shape;125;g3f5168bd665_0_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f5168bd665_0_3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lang="hu-HU" sz="1200"/>
              <a:t>Auto Scaling Group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1" sz="1200"/>
          </a:p>
        </p:txBody>
      </p:sp>
      <p:sp>
        <p:nvSpPr>
          <p:cNvPr id="132" name="Google Shape;132;g3f5168bd665_0_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d5be029413_0_1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9" name="Google Shape;139;g3d5be029413_0_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d5be029413_0_7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5" name="Google Shape;145;g3d5be029413_0_7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d5be029413_0_1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1" name="Google Shape;151;g3d5be029413_0_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8702f02cc6_0_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hu-HU"/>
              <a:t>Code Factory Bemutatkozas:</a:t>
            </a: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hu-HU"/>
              <a:t>14 fos Magyar ceg vagyunk, fokent nagyvallalatoknak segitunk Kubernetes es cloudos munkakban, fokent AWS-ben felmerulo kerdesekben</a:t>
            </a: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hu-HU"/>
              <a:t>AWS Advanced partnerek vagyunk, es AWS EKS Delivery partnerek</a:t>
            </a: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hu-HU"/>
              <a:t>Amihez meg ertunk es foglalkozunk is IaC, CI/CD es Microservice fejlesztes foleg kubernetes kornyezetben</a:t>
            </a:r>
            <a:endParaRPr/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2" name="Google Shape;62;g38702f02cc6_0_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d609497cff_1_2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g3d609497cff_1_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f5168bd665_0_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hu-HU"/>
              <a:t>1–1,000 users: Everything looks great -&gt; Cheap, fast, works… for now.</a:t>
            </a:r>
            <a:endParaRPr/>
          </a:p>
        </p:txBody>
      </p:sp>
      <p:sp>
        <p:nvSpPr>
          <p:cNvPr id="77" name="Google Shape;77;g3f5168bd665_0_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f5168bd665_0_4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hu-HU" sz="1200"/>
              <a:t>Auto Scaling Group</a:t>
            </a:r>
            <a:endParaRPr/>
          </a:p>
        </p:txBody>
      </p:sp>
      <p:sp>
        <p:nvSpPr>
          <p:cNvPr id="84" name="Google Shape;84;g3f5168bd665_0_4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8b6fdfe248_0_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hu-HU" sz="1200"/>
              <a:t>Auto Scaling Group</a:t>
            </a:r>
            <a:endParaRPr/>
          </a:p>
        </p:txBody>
      </p:sp>
      <p:sp>
        <p:nvSpPr>
          <p:cNvPr id="91" name="Google Shape;91;g38b6fdfe248_0_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f5168bd665_0_1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hu-HU" sz="1200"/>
              <a:t>Auto Scaling Group</a:t>
            </a:r>
            <a:endParaRPr/>
          </a:p>
        </p:txBody>
      </p:sp>
      <p:sp>
        <p:nvSpPr>
          <p:cNvPr id="98" name="Google Shape;98;g3f5168bd665_0_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5" name="Google Shape;105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f5168bd665_0_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hu-HU" sz="1200"/>
              <a:t>Auto Scaling Group</a:t>
            </a:r>
            <a:endParaRPr/>
          </a:p>
        </p:txBody>
      </p:sp>
      <p:sp>
        <p:nvSpPr>
          <p:cNvPr id="111" name="Google Shape;111;g3f5168bd665_0_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ímdia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8"/>
          <p:cNvSpPr txBox="1"/>
          <p:nvPr>
            <p:ph type="ctrTitle"/>
          </p:nvPr>
        </p:nvSpPr>
        <p:spPr>
          <a:xfrm>
            <a:off x="3047802" y="1349782"/>
            <a:ext cx="18286810" cy="15685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Inter"/>
              <a:buNone/>
              <a:defRPr b="1" sz="8000">
                <a:latin typeface="Inter"/>
                <a:ea typeface="Inter"/>
                <a:cs typeface="Inter"/>
                <a:sym typeface="Int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8"/>
          <p:cNvSpPr txBox="1"/>
          <p:nvPr>
            <p:ph idx="1" type="subTitle"/>
          </p:nvPr>
        </p:nvSpPr>
        <p:spPr>
          <a:xfrm>
            <a:off x="3047802" y="3118459"/>
            <a:ext cx="18286810" cy="17648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95959"/>
              </a:buClr>
              <a:buSzPts val="4000"/>
              <a:buNone/>
              <a:defRPr sz="4000">
                <a:solidFill>
                  <a:srgbClr val="595959"/>
                </a:solidFill>
              </a:defRPr>
            </a:lvl1pPr>
            <a:lvl2pPr lvl="1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2pPr>
            <a:lvl3pPr lvl="2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3pPr>
            <a:lvl4pPr lvl="3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4pPr>
            <a:lvl5pPr lvl="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5pPr>
            <a:lvl6pPr lvl="5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6pPr>
            <a:lvl7pPr lvl="6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7pPr>
            <a:lvl8pPr lvl="7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8pPr>
            <a:lvl9pPr lvl="8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9pPr>
          </a:lstStyle>
          <a:p/>
        </p:txBody>
      </p:sp>
      <p:pic>
        <p:nvPicPr>
          <p:cNvPr descr="A képen Betűtípus, Grafika, Grafikus tervezés, szöveg látható&#10;&#10;Előfordulhat, hogy az AI által létrehozott tartalom helytelen." id="17" name="Google Shape;17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0486" y="11634281"/>
            <a:ext cx="6475168" cy="11481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ímdia">
  <p:cSld name="1_Címdia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9"/>
          <p:cNvSpPr txBox="1"/>
          <p:nvPr>
            <p:ph type="ctrTitle"/>
          </p:nvPr>
        </p:nvSpPr>
        <p:spPr>
          <a:xfrm>
            <a:off x="2522509" y="2984029"/>
            <a:ext cx="9345236" cy="35209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Inter"/>
              <a:buNone/>
              <a:defRPr b="1" sz="8000">
                <a:latin typeface="Inter"/>
                <a:ea typeface="Inter"/>
                <a:cs typeface="Inter"/>
                <a:sym typeface="Int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9"/>
          <p:cNvSpPr txBox="1"/>
          <p:nvPr>
            <p:ph idx="1" type="subTitle"/>
          </p:nvPr>
        </p:nvSpPr>
        <p:spPr>
          <a:xfrm>
            <a:off x="2522509" y="7211000"/>
            <a:ext cx="9345236" cy="17648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95959"/>
              </a:buClr>
              <a:buSzPts val="4000"/>
              <a:buNone/>
              <a:defRPr sz="4000">
                <a:solidFill>
                  <a:srgbClr val="595959"/>
                </a:solidFill>
              </a:defRPr>
            </a:lvl1pPr>
            <a:lvl2pPr lvl="1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2pPr>
            <a:lvl3pPr lvl="2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3pPr>
            <a:lvl4pPr lvl="3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4pPr>
            <a:lvl5pPr lvl="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5pPr>
            <a:lvl6pPr lvl="5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6pPr>
            <a:lvl7pPr lvl="6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7pPr>
            <a:lvl8pPr lvl="7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8pPr>
            <a:lvl9pPr lvl="8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9pPr>
          </a:lstStyle>
          <a:p/>
        </p:txBody>
      </p:sp>
      <p:pic>
        <p:nvPicPr>
          <p:cNvPr descr="A képen Betűtípus, Grafika, Grafikus tervezés, szöveg látható&#10;&#10;Előfordulhat, hogy az AI által létrehozott tartalom helytelen." id="21" name="Google Shape;21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83599" y="10601115"/>
            <a:ext cx="6135107" cy="1087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Címdia">
  <p:cSld name="2_Címdia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0"/>
          <p:cNvSpPr txBox="1"/>
          <p:nvPr>
            <p:ph type="ctrTitle"/>
          </p:nvPr>
        </p:nvSpPr>
        <p:spPr>
          <a:xfrm>
            <a:off x="2522509" y="2984029"/>
            <a:ext cx="9345236" cy="35209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Inter"/>
              <a:buNone/>
              <a:defRPr b="1" sz="80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20"/>
          <p:cNvSpPr txBox="1"/>
          <p:nvPr>
            <p:ph idx="1" type="subTitle"/>
          </p:nvPr>
        </p:nvSpPr>
        <p:spPr>
          <a:xfrm>
            <a:off x="2522509" y="7211000"/>
            <a:ext cx="9345236" cy="17648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>
                <a:solidFill>
                  <a:schemeClr val="dk1"/>
                </a:solidFill>
              </a:defRPr>
            </a:lvl1pPr>
            <a:lvl2pPr lvl="1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2pPr>
            <a:lvl3pPr lvl="2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3pPr>
            <a:lvl4pPr lvl="3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4pPr>
            <a:lvl5pPr lvl="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5pPr>
            <a:lvl6pPr lvl="5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6pPr>
            <a:lvl7pPr lvl="6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7pPr>
            <a:lvl8pPr lvl="7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8pPr>
            <a:lvl9pPr lvl="8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9pPr>
          </a:lstStyle>
          <a:p/>
        </p:txBody>
      </p:sp>
      <p:pic>
        <p:nvPicPr>
          <p:cNvPr descr="A képen Betűtípus, Grafika, Grafikus tervezés, szöveg látható&#10;&#10;Előfordulhat, hogy az AI által létrehozott tartalom helytelen." id="25" name="Google Shape;25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723795" y="11567766"/>
            <a:ext cx="5291846" cy="9383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Egy hasábos" type="obj">
  <p:cSld name="OBJEC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4"/>
          <p:cNvSpPr txBox="1"/>
          <p:nvPr>
            <p:ph type="title"/>
          </p:nvPr>
        </p:nvSpPr>
        <p:spPr>
          <a:xfrm>
            <a:off x="1676292" y="730251"/>
            <a:ext cx="10113632" cy="26511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Inter"/>
              <a:buNone/>
              <a:defRPr b="1" sz="6600">
                <a:latin typeface="Inter"/>
                <a:ea typeface="Inter"/>
                <a:cs typeface="Inter"/>
                <a:sym typeface="Int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24"/>
          <p:cNvSpPr txBox="1"/>
          <p:nvPr>
            <p:ph idx="1" type="body"/>
          </p:nvPr>
        </p:nvSpPr>
        <p:spPr>
          <a:xfrm>
            <a:off x="1676292" y="3651250"/>
            <a:ext cx="10113632" cy="7924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Char char="•"/>
              <a:defRPr sz="4400">
                <a:latin typeface="Inter"/>
                <a:ea typeface="Inter"/>
                <a:cs typeface="Inter"/>
                <a:sym typeface="Inter"/>
              </a:defRPr>
            </a:lvl1pPr>
            <a:lvl2pPr indent="-4572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  <a:defRPr sz="3600">
                <a:latin typeface="Inter"/>
                <a:ea typeface="Inter"/>
                <a:cs typeface="Inter"/>
                <a:sym typeface="Inter"/>
              </a:defRPr>
            </a:lvl2pPr>
            <a:lvl3pPr indent="-406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Inter"/>
                <a:ea typeface="Inter"/>
                <a:cs typeface="Inter"/>
                <a:sym typeface="Inter"/>
              </a:defRPr>
            </a:lvl3pPr>
            <a:lvl4pPr indent="-381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Inter"/>
                <a:ea typeface="Inter"/>
                <a:cs typeface="Inter"/>
                <a:sym typeface="Inter"/>
              </a:defRPr>
            </a:lvl4pPr>
            <a:lvl5pPr indent="-381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Inter"/>
                <a:ea typeface="Inter"/>
                <a:cs typeface="Inter"/>
                <a:sym typeface="Inter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" name="Google Shape;29;p24"/>
          <p:cNvSpPr txBox="1"/>
          <p:nvPr>
            <p:ph idx="12" type="sldNum"/>
          </p:nvPr>
        </p:nvSpPr>
        <p:spPr>
          <a:xfrm>
            <a:off x="22764487" y="12109824"/>
            <a:ext cx="70039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  <p:pic>
        <p:nvPicPr>
          <p:cNvPr descr="A képen Betűtípus, Grafika, Grafikus tervezés, szöveg látható&#10;&#10;Előfordulhat, hogy az AI által létrehozott tartalom helytelen." id="30" name="Google Shape;30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7718" y="12190607"/>
            <a:ext cx="3333541" cy="5911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Fejezetdia">
  <p:cSld name="2_Fejezetdia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2"/>
          <p:cNvSpPr txBox="1"/>
          <p:nvPr>
            <p:ph type="ctrTitle"/>
          </p:nvPr>
        </p:nvSpPr>
        <p:spPr>
          <a:xfrm>
            <a:off x="3164533" y="4795736"/>
            <a:ext cx="17711024" cy="4085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Inter"/>
              <a:buNone/>
              <a:defRPr b="1" sz="6000">
                <a:latin typeface="Inter"/>
                <a:ea typeface="Inter"/>
                <a:cs typeface="Inter"/>
                <a:sym typeface="Int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Két hasábos">
  <p:cSld name="1_Két hasábos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5"/>
          <p:cNvSpPr txBox="1"/>
          <p:nvPr>
            <p:ph type="title"/>
          </p:nvPr>
        </p:nvSpPr>
        <p:spPr>
          <a:xfrm>
            <a:off x="1676291" y="730251"/>
            <a:ext cx="21088195" cy="26511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Inter"/>
              <a:buNone/>
              <a:defRPr b="1" sz="6600">
                <a:latin typeface="Inter"/>
                <a:ea typeface="Inter"/>
                <a:cs typeface="Inter"/>
                <a:sym typeface="Int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5"/>
          <p:cNvSpPr txBox="1"/>
          <p:nvPr>
            <p:ph idx="1" type="body"/>
          </p:nvPr>
        </p:nvSpPr>
        <p:spPr>
          <a:xfrm>
            <a:off x="1676292" y="3651250"/>
            <a:ext cx="9646704" cy="7924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Char char="•"/>
              <a:defRPr sz="4400">
                <a:latin typeface="Inter"/>
                <a:ea typeface="Inter"/>
                <a:cs typeface="Inter"/>
                <a:sym typeface="Inter"/>
              </a:defRPr>
            </a:lvl1pPr>
            <a:lvl2pPr indent="-4572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  <a:defRPr sz="3600">
                <a:latin typeface="Inter"/>
                <a:ea typeface="Inter"/>
                <a:cs typeface="Inter"/>
                <a:sym typeface="Inter"/>
              </a:defRPr>
            </a:lvl2pPr>
            <a:lvl3pPr indent="-406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Inter"/>
                <a:ea typeface="Inter"/>
                <a:cs typeface="Inter"/>
                <a:sym typeface="Inter"/>
              </a:defRPr>
            </a:lvl3pPr>
            <a:lvl4pPr indent="-381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Inter"/>
                <a:ea typeface="Inter"/>
                <a:cs typeface="Inter"/>
                <a:sym typeface="Inter"/>
              </a:defRPr>
            </a:lvl4pPr>
            <a:lvl5pPr indent="-381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Inter"/>
                <a:ea typeface="Inter"/>
                <a:cs typeface="Inter"/>
                <a:sym typeface="Inter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25"/>
          <p:cNvSpPr txBox="1"/>
          <p:nvPr>
            <p:ph idx="12" type="sldNum"/>
          </p:nvPr>
        </p:nvSpPr>
        <p:spPr>
          <a:xfrm>
            <a:off x="22764487" y="12109824"/>
            <a:ext cx="70039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  <p:pic>
        <p:nvPicPr>
          <p:cNvPr descr="A képen Betűtípus, Grafika, Grafikus tervezés, szöveg látható&#10;&#10;Előfordulhat, hogy az AI által létrehozott tartalom helytelen." id="37" name="Google Shape;37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7718" y="12190607"/>
            <a:ext cx="3333541" cy="591102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25"/>
          <p:cNvSpPr txBox="1"/>
          <p:nvPr>
            <p:ph idx="2" type="body"/>
          </p:nvPr>
        </p:nvSpPr>
        <p:spPr>
          <a:xfrm>
            <a:off x="13117782" y="3651250"/>
            <a:ext cx="9646704" cy="7924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Char char="•"/>
              <a:defRPr sz="4400">
                <a:latin typeface="Inter"/>
                <a:ea typeface="Inter"/>
                <a:cs typeface="Inter"/>
                <a:sym typeface="Inter"/>
              </a:defRPr>
            </a:lvl1pPr>
            <a:lvl2pPr indent="-4572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  <a:defRPr sz="3600">
                <a:latin typeface="Inter"/>
                <a:ea typeface="Inter"/>
                <a:cs typeface="Inter"/>
                <a:sym typeface="Inter"/>
              </a:defRPr>
            </a:lvl2pPr>
            <a:lvl3pPr indent="-406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Inter"/>
                <a:ea typeface="Inter"/>
                <a:cs typeface="Inter"/>
                <a:sym typeface="Inter"/>
              </a:defRPr>
            </a:lvl3pPr>
            <a:lvl4pPr indent="-381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Inter"/>
                <a:ea typeface="Inter"/>
                <a:cs typeface="Inter"/>
                <a:sym typeface="Inter"/>
              </a:defRPr>
            </a:lvl4pPr>
            <a:lvl5pPr indent="-381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Inter"/>
                <a:ea typeface="Inter"/>
                <a:cs typeface="Inter"/>
                <a:sym typeface="Inter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Fejezetdia">
  <p:cSld name="1_Fejezetdia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1"/>
          <p:cNvSpPr txBox="1"/>
          <p:nvPr>
            <p:ph type="ctrTitle"/>
          </p:nvPr>
        </p:nvSpPr>
        <p:spPr>
          <a:xfrm>
            <a:off x="9798797" y="8560340"/>
            <a:ext cx="12399721" cy="4085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Inter"/>
              <a:buNone/>
              <a:defRPr b="1" sz="6000">
                <a:latin typeface="Inter"/>
                <a:ea typeface="Inter"/>
                <a:cs typeface="Inter"/>
                <a:sym typeface="Int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21"/>
          <p:cNvSpPr txBox="1"/>
          <p:nvPr>
            <p:ph idx="11" type="ftr"/>
          </p:nvPr>
        </p:nvSpPr>
        <p:spPr>
          <a:xfrm>
            <a:off x="8076675" y="12712701"/>
            <a:ext cx="822906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1"/>
          <p:cNvSpPr txBox="1"/>
          <p:nvPr>
            <p:ph idx="12" type="sldNum"/>
          </p:nvPr>
        </p:nvSpPr>
        <p:spPr>
          <a:xfrm>
            <a:off x="17220079" y="12712701"/>
            <a:ext cx="5486043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Egy hasábos és kép">
  <p:cSld name="1_Egy hasábos és kép">
    <p:bg>
      <p:bgPr>
        <a:solidFill>
          <a:schemeClr val="lt1"/>
        </a:solidFill>
      </p:bgPr>
    </p:bg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3"/>
          <p:cNvSpPr/>
          <p:nvPr>
            <p:ph idx="2" type="pic"/>
          </p:nvPr>
        </p:nvSpPr>
        <p:spPr>
          <a:xfrm>
            <a:off x="13249275" y="2860675"/>
            <a:ext cx="10642600" cy="7626350"/>
          </a:xfrm>
          <a:prstGeom prst="rect">
            <a:avLst/>
          </a:prstGeom>
          <a:noFill/>
          <a:ln>
            <a:noFill/>
          </a:ln>
        </p:spPr>
      </p:sp>
      <p:pic>
        <p:nvPicPr>
          <p:cNvPr id="45" name="Google Shape;45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23"/>
          <p:cNvSpPr txBox="1"/>
          <p:nvPr>
            <p:ph type="title"/>
          </p:nvPr>
        </p:nvSpPr>
        <p:spPr>
          <a:xfrm>
            <a:off x="1676292" y="730251"/>
            <a:ext cx="10113632" cy="26511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Inter"/>
              <a:buNone/>
              <a:defRPr b="1" sz="6600">
                <a:latin typeface="Inter"/>
                <a:ea typeface="Inter"/>
                <a:cs typeface="Inter"/>
                <a:sym typeface="Int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3"/>
          <p:cNvSpPr txBox="1"/>
          <p:nvPr>
            <p:ph idx="1" type="body"/>
          </p:nvPr>
        </p:nvSpPr>
        <p:spPr>
          <a:xfrm>
            <a:off x="1676292" y="3651250"/>
            <a:ext cx="10113632" cy="7924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Char char="•"/>
              <a:defRPr sz="4400">
                <a:latin typeface="Inter"/>
                <a:ea typeface="Inter"/>
                <a:cs typeface="Inter"/>
                <a:sym typeface="Inter"/>
              </a:defRPr>
            </a:lvl1pPr>
            <a:lvl2pPr indent="-4572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  <a:defRPr sz="3600">
                <a:latin typeface="Inter"/>
                <a:ea typeface="Inter"/>
                <a:cs typeface="Inter"/>
                <a:sym typeface="Inter"/>
              </a:defRPr>
            </a:lvl2pPr>
            <a:lvl3pPr indent="-406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Inter"/>
                <a:ea typeface="Inter"/>
                <a:cs typeface="Inter"/>
                <a:sym typeface="Inter"/>
              </a:defRPr>
            </a:lvl3pPr>
            <a:lvl4pPr indent="-381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Inter"/>
                <a:ea typeface="Inter"/>
                <a:cs typeface="Inter"/>
                <a:sym typeface="Inter"/>
              </a:defRPr>
            </a:lvl4pPr>
            <a:lvl5pPr indent="-381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Inter"/>
                <a:ea typeface="Inter"/>
                <a:cs typeface="Inter"/>
                <a:sym typeface="Inter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8" name="Google Shape;48;p23"/>
          <p:cNvSpPr txBox="1"/>
          <p:nvPr>
            <p:ph idx="12" type="sldNum"/>
          </p:nvPr>
        </p:nvSpPr>
        <p:spPr>
          <a:xfrm>
            <a:off x="22764487" y="12109824"/>
            <a:ext cx="70039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  <p:pic>
        <p:nvPicPr>
          <p:cNvPr descr="A képen Betűtípus, Grafika, Grafikus tervezés, szöveg látható&#10;&#10;Előfordulhat, hogy az AI által létrehozott tartalom helytelen." id="49" name="Google Shape;49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7718" y="12190607"/>
            <a:ext cx="3333541" cy="5911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Üres, csak cím">
  <p:cSld name="Üres, csak cím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6"/>
          <p:cNvSpPr txBox="1"/>
          <p:nvPr>
            <p:ph type="title"/>
          </p:nvPr>
        </p:nvSpPr>
        <p:spPr>
          <a:xfrm>
            <a:off x="1676291" y="730251"/>
            <a:ext cx="21029831" cy="26511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Inter"/>
              <a:buNone/>
              <a:defRPr b="1" sz="6600">
                <a:latin typeface="Inter"/>
                <a:ea typeface="Inter"/>
                <a:cs typeface="Inter"/>
                <a:sym typeface="Int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6"/>
          <p:cNvSpPr txBox="1"/>
          <p:nvPr>
            <p:ph idx="12" type="sldNum"/>
          </p:nvPr>
        </p:nvSpPr>
        <p:spPr>
          <a:xfrm>
            <a:off x="22764487" y="12109824"/>
            <a:ext cx="70039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  <p:pic>
        <p:nvPicPr>
          <p:cNvPr descr="A képen Betűtípus, Grafika, Grafikus tervezés, szöveg látható&#10;&#10;Előfordulhat, hogy az AI által létrehozott tartalom helytelen." id="53" name="Google Shape;53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7718" y="12190607"/>
            <a:ext cx="3333541" cy="5911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7"/>
          <p:cNvSpPr txBox="1"/>
          <p:nvPr>
            <p:ph type="title"/>
          </p:nvPr>
        </p:nvSpPr>
        <p:spPr>
          <a:xfrm>
            <a:off x="1676291" y="730251"/>
            <a:ext cx="21029831" cy="26511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Play"/>
              <a:buNone/>
              <a:defRPr b="0" i="0" sz="88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7"/>
          <p:cNvSpPr txBox="1"/>
          <p:nvPr>
            <p:ph idx="1" type="body"/>
          </p:nvPr>
        </p:nvSpPr>
        <p:spPr>
          <a:xfrm>
            <a:off x="1676291" y="3651250"/>
            <a:ext cx="21029831" cy="87026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Arial"/>
              <a:buChar char="•"/>
              <a:defRPr b="0" i="0" sz="5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b="0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  <a:defRPr b="0" i="0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7"/>
          <p:cNvSpPr txBox="1"/>
          <p:nvPr>
            <p:ph idx="11" type="ftr"/>
          </p:nvPr>
        </p:nvSpPr>
        <p:spPr>
          <a:xfrm>
            <a:off x="8076675" y="12712701"/>
            <a:ext cx="822906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17"/>
          <p:cNvSpPr txBox="1"/>
          <p:nvPr>
            <p:ph idx="12" type="sldNum"/>
          </p:nvPr>
        </p:nvSpPr>
        <p:spPr>
          <a:xfrm>
            <a:off x="17220079" y="12712701"/>
            <a:ext cx="5486043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0.png"/><Relationship Id="rId4" Type="http://schemas.openxmlformats.org/officeDocument/2006/relationships/image" Target="../media/image13.jpg"/><Relationship Id="rId5" Type="http://schemas.openxmlformats.org/officeDocument/2006/relationships/image" Target="../media/image8.png"/><Relationship Id="rId6" Type="http://schemas.openxmlformats.org/officeDocument/2006/relationships/hyperlink" Target="https://www.linkedin.com/in/zvigh/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Relationship Id="rId4" Type="http://schemas.openxmlformats.org/officeDocument/2006/relationships/image" Target="../media/image13.jpg"/><Relationship Id="rId5" Type="http://schemas.openxmlformats.org/officeDocument/2006/relationships/image" Target="../media/image8.png"/><Relationship Id="rId6" Type="http://schemas.openxmlformats.org/officeDocument/2006/relationships/hyperlink" Target="https://www.linkedin.com/in/zvigh/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"/>
          <p:cNvSpPr txBox="1"/>
          <p:nvPr>
            <p:ph type="ctrTitle"/>
          </p:nvPr>
        </p:nvSpPr>
        <p:spPr>
          <a:xfrm>
            <a:off x="2393625" y="1349775"/>
            <a:ext cx="18941100" cy="24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Inter"/>
              <a:buNone/>
            </a:pPr>
            <a:r>
              <a:rPr lang="hu-HU"/>
              <a:t>Just-in-Time Node-ok az EKS-ben: Skálázás másodpercek alatt Karpenterrel</a:t>
            </a:r>
            <a:endParaRPr/>
          </a:p>
        </p:txBody>
      </p:sp>
      <p:sp>
        <p:nvSpPr>
          <p:cNvPr id="59" name="Google Shape;59;p1"/>
          <p:cNvSpPr txBox="1"/>
          <p:nvPr>
            <p:ph idx="1" type="subTitle"/>
          </p:nvPr>
        </p:nvSpPr>
        <p:spPr>
          <a:xfrm>
            <a:off x="2928877" y="3891459"/>
            <a:ext cx="18286800" cy="176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0"/>
              <a:buNone/>
            </a:pPr>
            <a:r>
              <a:rPr lang="hu-HU"/>
              <a:t>2026.07.17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0"/>
              <a:buNone/>
            </a:pPr>
            <a:r>
              <a:rPr lang="hu-HU"/>
              <a:t>Vigh Zoltán (Zool) @</a:t>
            </a:r>
            <a:r>
              <a:rPr b="1" lang="hu-HU"/>
              <a:t>CodeFactory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f5168bd665_0_53"/>
          <p:cNvSpPr txBox="1"/>
          <p:nvPr>
            <p:ph type="title"/>
          </p:nvPr>
        </p:nvSpPr>
        <p:spPr>
          <a:xfrm>
            <a:off x="1676304" y="730250"/>
            <a:ext cx="15206700" cy="265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Inter"/>
              <a:buNone/>
            </a:pPr>
            <a:r>
              <a:rPr lang="hu-HU"/>
              <a:t>Belép a Karpenter</a:t>
            </a:r>
            <a:endParaRPr/>
          </a:p>
        </p:txBody>
      </p:sp>
      <p:sp>
        <p:nvSpPr>
          <p:cNvPr id="121" name="Google Shape;121;g3f5168bd665_0_53"/>
          <p:cNvSpPr txBox="1"/>
          <p:nvPr>
            <p:ph idx="12" type="sldNum"/>
          </p:nvPr>
        </p:nvSpPr>
        <p:spPr>
          <a:xfrm>
            <a:off x="22764487" y="12109824"/>
            <a:ext cx="7005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  <p:pic>
        <p:nvPicPr>
          <p:cNvPr id="122" name="Google Shape;122;g3f5168bd665_0_53" title="image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18525" y="2857725"/>
            <a:ext cx="19952749" cy="890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f5168bd665_0_28"/>
          <p:cNvSpPr txBox="1"/>
          <p:nvPr>
            <p:ph type="title"/>
          </p:nvPr>
        </p:nvSpPr>
        <p:spPr>
          <a:xfrm>
            <a:off x="1676304" y="730250"/>
            <a:ext cx="15206700" cy="265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Inter"/>
              <a:buNone/>
            </a:pPr>
            <a:r>
              <a:rPr lang="hu-HU"/>
              <a:t>Hogyan működik?</a:t>
            </a:r>
            <a:endParaRPr/>
          </a:p>
        </p:txBody>
      </p:sp>
      <p:sp>
        <p:nvSpPr>
          <p:cNvPr id="128" name="Google Shape;128;g3f5168bd665_0_28"/>
          <p:cNvSpPr txBox="1"/>
          <p:nvPr>
            <p:ph idx="12" type="sldNum"/>
          </p:nvPr>
        </p:nvSpPr>
        <p:spPr>
          <a:xfrm>
            <a:off x="22764487" y="12109824"/>
            <a:ext cx="7005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  <p:sp>
        <p:nvSpPr>
          <p:cNvPr id="129" name="Google Shape;129;g3f5168bd665_0_28"/>
          <p:cNvSpPr txBox="1"/>
          <p:nvPr/>
        </p:nvSpPr>
        <p:spPr>
          <a:xfrm>
            <a:off x="1676300" y="3381350"/>
            <a:ext cx="21558300" cy="79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584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Inter"/>
              <a:buChar char="●"/>
            </a:pPr>
            <a:r>
              <a:rPr lang="hu-HU" sz="5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NodePool: milyen instance-ek jöhetnek szóba </a:t>
            </a:r>
            <a:endParaRPr sz="56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584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Inter"/>
              <a:buChar char="●"/>
            </a:pPr>
            <a:r>
              <a:rPr lang="hu-HU" sz="5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EC2NodeClass: AMI, subnet, security group, IAM</a:t>
            </a:r>
            <a:endParaRPr sz="56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584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Inter"/>
              <a:buChar char="●"/>
            </a:pPr>
            <a:r>
              <a:rPr lang="hu-HU" sz="5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Folyamat: </a:t>
            </a:r>
            <a:endParaRPr sz="56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58420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Inter"/>
              <a:buChar char="■"/>
            </a:pPr>
            <a:r>
              <a:rPr lang="hu-HU" sz="5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pending pod → Karpenter kiszámolja a legjobb instance-t → közvetlen launch → másodpercek</a:t>
            </a:r>
            <a:endParaRPr sz="56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584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Inter"/>
              <a:buChar char="●"/>
            </a:pPr>
            <a:r>
              <a:rPr lang="hu-HU" sz="5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Consolidation: automatikusan összevonja/lecseréli a node-okat költségoptimumra</a:t>
            </a:r>
            <a:endParaRPr sz="56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584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Inter"/>
              <a:buChar char="●"/>
            </a:pPr>
            <a:r>
              <a:rPr lang="hu-HU" sz="5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Spot + On-Demand mix natívan</a:t>
            </a:r>
            <a:endParaRPr sz="56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f5168bd665_0_36"/>
          <p:cNvSpPr txBox="1"/>
          <p:nvPr>
            <p:ph type="title"/>
          </p:nvPr>
        </p:nvSpPr>
        <p:spPr>
          <a:xfrm>
            <a:off x="1676304" y="730250"/>
            <a:ext cx="15206700" cy="265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Inter"/>
              <a:buNone/>
            </a:pPr>
            <a:r>
              <a:rPr lang="hu-HU"/>
              <a:t>Költség és tanulságok</a:t>
            </a:r>
            <a:endParaRPr/>
          </a:p>
        </p:txBody>
      </p:sp>
      <p:sp>
        <p:nvSpPr>
          <p:cNvPr id="135" name="Google Shape;135;g3f5168bd665_0_36"/>
          <p:cNvSpPr txBox="1"/>
          <p:nvPr>
            <p:ph idx="12" type="sldNum"/>
          </p:nvPr>
        </p:nvSpPr>
        <p:spPr>
          <a:xfrm>
            <a:off x="22764487" y="12109824"/>
            <a:ext cx="7005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  <p:sp>
        <p:nvSpPr>
          <p:cNvPr id="136" name="Google Shape;136;g3f5168bd665_0_36"/>
          <p:cNvSpPr txBox="1"/>
          <p:nvPr/>
        </p:nvSpPr>
        <p:spPr>
          <a:xfrm>
            <a:off x="1676300" y="3381350"/>
            <a:ext cx="21558300" cy="69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584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Inter"/>
              <a:buChar char="●"/>
            </a:pPr>
            <a:r>
              <a:rPr lang="hu-HU" sz="5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Consolidation + spot = tipikusan jelentős megtakarítás</a:t>
            </a:r>
            <a:endParaRPr sz="56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584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Inter"/>
              <a:buChar char="●"/>
            </a:pPr>
            <a:r>
              <a:rPr lang="hu-HU" sz="5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Kevesebb üres kapacitás, jobb kihasználtság</a:t>
            </a:r>
            <a:endParaRPr sz="56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584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Inter"/>
              <a:buChar char="●"/>
            </a:pPr>
            <a:r>
              <a:rPr lang="hu-HU" sz="5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Buktatók: </a:t>
            </a:r>
            <a:endParaRPr sz="56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58420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Inter"/>
              <a:buChar char="■"/>
            </a:pPr>
            <a:r>
              <a:rPr lang="hu-HU" sz="5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PDB-k (Pod Disruption Budget), spot interruption kezelés, consolidation policy hangolása</a:t>
            </a:r>
            <a:endParaRPr sz="56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584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Inter"/>
              <a:buChar char="●"/>
            </a:pPr>
            <a:r>
              <a:rPr lang="hu-HU" sz="5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Mikor NE: </a:t>
            </a:r>
            <a:endParaRPr sz="56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58420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Inter"/>
              <a:buChar char="■"/>
            </a:pPr>
            <a:r>
              <a:rPr lang="hu-HU" sz="5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nagyon statikus, kis workload</a:t>
            </a:r>
            <a:endParaRPr sz="56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d5be029413_0_14"/>
          <p:cNvSpPr txBox="1"/>
          <p:nvPr>
            <p:ph type="ctrTitle"/>
          </p:nvPr>
        </p:nvSpPr>
        <p:spPr>
          <a:xfrm>
            <a:off x="9798797" y="8560340"/>
            <a:ext cx="12399600" cy="408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Inter"/>
              <a:buNone/>
            </a:pPr>
            <a:r>
              <a:rPr lang="hu-HU"/>
              <a:t>Q&amp;A</a:t>
            </a:r>
            <a:endParaRPr/>
          </a:p>
        </p:txBody>
      </p:sp>
      <p:sp>
        <p:nvSpPr>
          <p:cNvPr id="142" name="Google Shape;142;g3d5be029413_0_14"/>
          <p:cNvSpPr txBox="1"/>
          <p:nvPr>
            <p:ph idx="12" type="sldNum"/>
          </p:nvPr>
        </p:nvSpPr>
        <p:spPr>
          <a:xfrm>
            <a:off x="17220079" y="12712701"/>
            <a:ext cx="54861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d5be029413_0_72"/>
          <p:cNvSpPr txBox="1"/>
          <p:nvPr>
            <p:ph idx="12" type="sldNum"/>
          </p:nvPr>
        </p:nvSpPr>
        <p:spPr>
          <a:xfrm>
            <a:off x="22764487" y="12109824"/>
            <a:ext cx="7005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  <p:pic>
        <p:nvPicPr>
          <p:cNvPr id="148" name="Google Shape;148;g3d5be029413_0_72" title="A4_-_1_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16650" y="1121350"/>
            <a:ext cx="10549101" cy="10627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d5be029413_0_19"/>
          <p:cNvSpPr txBox="1"/>
          <p:nvPr>
            <p:ph idx="1" type="subTitle"/>
          </p:nvPr>
        </p:nvSpPr>
        <p:spPr>
          <a:xfrm>
            <a:off x="2522500" y="7211000"/>
            <a:ext cx="9345300" cy="294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0"/>
              <a:buNone/>
            </a:pPr>
            <a:r>
              <a:rPr lang="hu-HU">
                <a:latin typeface="Inter"/>
                <a:ea typeface="Inter"/>
                <a:cs typeface="Inter"/>
                <a:sym typeface="Inter"/>
              </a:rPr>
              <a:t>Vigh Zoltán - </a:t>
            </a:r>
            <a:r>
              <a:rPr b="1" lang="hu-HU">
                <a:latin typeface="Inter"/>
                <a:ea typeface="Inter"/>
                <a:cs typeface="Inter"/>
                <a:sym typeface="Inter"/>
              </a:rPr>
              <a:t>Zool</a:t>
            </a:r>
            <a:endParaRPr b="1"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0"/>
              <a:buNone/>
            </a:pPr>
            <a:r>
              <a:t/>
            </a:r>
            <a:endParaRPr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0"/>
              <a:buNone/>
            </a:pPr>
            <a:r>
              <a:rPr lang="hu-HU">
                <a:latin typeface="Inter"/>
                <a:ea typeface="Inter"/>
                <a:cs typeface="Inter"/>
                <a:sym typeface="Inter"/>
              </a:rPr>
              <a:t>Co-Founder, CEO/Head Of Platform Solutions</a:t>
            </a:r>
            <a:endParaRPr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0"/>
              <a:buNone/>
            </a:pPr>
            <a:r>
              <a:t/>
            </a:r>
            <a:endParaRPr/>
          </a:p>
        </p:txBody>
      </p:sp>
      <p:pic>
        <p:nvPicPr>
          <p:cNvPr descr="A képen szöveg, képernyőkép, tervezés látható&#10;&#10;Előfordulhat, hogy az AI által létrehozott tartalom helytelen." id="154" name="Google Shape;154;g3d5be029413_0_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210039" y="1489462"/>
            <a:ext cx="10776109" cy="10547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g3d5be029413_0_19" title="1700214136474.jpe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22500" y="2143050"/>
            <a:ext cx="3758300" cy="375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g3d5be029413_0_19" title="LinkedIn_icon.svg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472325" y="2143063"/>
            <a:ext cx="728837" cy="728837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g3d5be029413_0_19"/>
          <p:cNvSpPr txBox="1"/>
          <p:nvPr/>
        </p:nvSpPr>
        <p:spPr>
          <a:xfrm>
            <a:off x="7294827" y="2122738"/>
            <a:ext cx="8319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hu-HU" sz="3600" u="sng" cap="none" strike="noStrike">
                <a:solidFill>
                  <a:schemeClr val="hlink"/>
                </a:solidFill>
                <a:latin typeface="Inter"/>
                <a:ea typeface="Inter"/>
                <a:cs typeface="Inter"/>
                <a:sym typeface="Inter"/>
                <a:hlinkClick r:id="rId6"/>
              </a:rPr>
              <a:t>https://www.linkedin.com/in/zvigh/</a:t>
            </a:r>
            <a:endParaRPr b="1" i="0" sz="3600" u="none" cap="none" strike="noStrik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8702f02cc6_0_2"/>
          <p:cNvSpPr txBox="1"/>
          <p:nvPr>
            <p:ph idx="1" type="subTitle"/>
          </p:nvPr>
        </p:nvSpPr>
        <p:spPr>
          <a:xfrm>
            <a:off x="2522500" y="7211000"/>
            <a:ext cx="9345300" cy="294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0"/>
              <a:buNone/>
            </a:pPr>
            <a:r>
              <a:rPr lang="hu-HU">
                <a:latin typeface="Inter"/>
                <a:ea typeface="Inter"/>
                <a:cs typeface="Inter"/>
                <a:sym typeface="Inter"/>
              </a:rPr>
              <a:t>Vigh Zoltán - </a:t>
            </a:r>
            <a:r>
              <a:rPr b="1" lang="hu-HU">
                <a:latin typeface="Inter"/>
                <a:ea typeface="Inter"/>
                <a:cs typeface="Inter"/>
                <a:sym typeface="Inter"/>
              </a:rPr>
              <a:t>Zool</a:t>
            </a:r>
            <a:endParaRPr b="1"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0"/>
              <a:buNone/>
            </a:pPr>
            <a:r>
              <a:t/>
            </a:r>
            <a:endParaRPr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0"/>
              <a:buNone/>
            </a:pPr>
            <a:r>
              <a:rPr lang="hu-HU">
                <a:latin typeface="Inter"/>
                <a:ea typeface="Inter"/>
                <a:cs typeface="Inter"/>
                <a:sym typeface="Inter"/>
              </a:rPr>
              <a:t>Co-Founder, CEO/Head Of Platform Solutions</a:t>
            </a:r>
            <a:endParaRPr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0"/>
              <a:buNone/>
            </a:pPr>
            <a:r>
              <a:t/>
            </a:r>
            <a:endParaRPr/>
          </a:p>
        </p:txBody>
      </p:sp>
      <p:pic>
        <p:nvPicPr>
          <p:cNvPr descr="A képen szöveg, képernyőkép, tervezés látható&#10;&#10;Előfordulhat, hogy az AI által létrehozott tartalom helytelen." id="65" name="Google Shape;65;g38702f02cc6_0_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210039" y="1489462"/>
            <a:ext cx="10776109" cy="10547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g38702f02cc6_0_2" title="1700214136474.jpe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22500" y="2143050"/>
            <a:ext cx="3758300" cy="375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g38702f02cc6_0_2" title="LinkedIn_icon.svg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472325" y="2143063"/>
            <a:ext cx="728837" cy="728837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g38702f02cc6_0_2"/>
          <p:cNvSpPr txBox="1"/>
          <p:nvPr/>
        </p:nvSpPr>
        <p:spPr>
          <a:xfrm>
            <a:off x="7294827" y="2122738"/>
            <a:ext cx="8319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hu-HU" sz="3600" u="sng" cap="none" strike="noStrike">
                <a:solidFill>
                  <a:schemeClr val="hlink"/>
                </a:solidFill>
                <a:latin typeface="Inter"/>
                <a:ea typeface="Inter"/>
                <a:cs typeface="Inter"/>
                <a:sym typeface="Inter"/>
                <a:hlinkClick r:id="rId6"/>
              </a:rPr>
              <a:t>https://www.linkedin.com/in/zvigh/</a:t>
            </a:r>
            <a:endParaRPr b="1" i="0" sz="3600" u="none" cap="none" strike="noStrik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d609497cff_1_23"/>
          <p:cNvSpPr txBox="1"/>
          <p:nvPr>
            <p:ph type="ctrTitle"/>
          </p:nvPr>
        </p:nvSpPr>
        <p:spPr>
          <a:xfrm>
            <a:off x="2522500" y="2984025"/>
            <a:ext cx="12581700" cy="35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Inter"/>
              <a:buNone/>
            </a:pPr>
            <a:r>
              <a:rPr lang="hu-HU"/>
              <a:t>Percek helyett másodpercek - és olcsóbban.</a:t>
            </a:r>
            <a:endParaRPr/>
          </a:p>
        </p:txBody>
      </p:sp>
      <p:pic>
        <p:nvPicPr>
          <p:cNvPr descr="A képen rajzfilm, tervezés látható&#10;&#10;Előfordulhat, hogy az AI által létrehozott tartalom helytelen." id="74" name="Google Shape;74;g3d609497cff_1_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27488" y="2156397"/>
            <a:ext cx="12897803" cy="98802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f5168bd665_0_3"/>
          <p:cNvSpPr txBox="1"/>
          <p:nvPr>
            <p:ph type="title"/>
          </p:nvPr>
        </p:nvSpPr>
        <p:spPr>
          <a:xfrm>
            <a:off x="1676304" y="730250"/>
            <a:ext cx="15206700" cy="265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Inter"/>
              <a:buNone/>
            </a:pPr>
            <a:r>
              <a:rPr lang="hu-HU"/>
              <a:t>A probléma, amit mindenki ismer?</a:t>
            </a:r>
            <a:endParaRPr/>
          </a:p>
        </p:txBody>
      </p:sp>
      <p:sp>
        <p:nvSpPr>
          <p:cNvPr id="80" name="Google Shape;80;g3f5168bd665_0_3"/>
          <p:cNvSpPr txBox="1"/>
          <p:nvPr>
            <p:ph idx="12" type="sldNum"/>
          </p:nvPr>
        </p:nvSpPr>
        <p:spPr>
          <a:xfrm>
            <a:off x="22764487" y="12109824"/>
            <a:ext cx="7005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  <p:pic>
        <p:nvPicPr>
          <p:cNvPr id="81" name="Google Shape;81;g3f5168bd665_0_3" title="1wuU8AKkb404wYrsOdnvzzw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51825" y="2758600"/>
            <a:ext cx="8417400" cy="97473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f5168bd665_0_46"/>
          <p:cNvSpPr txBox="1"/>
          <p:nvPr>
            <p:ph type="title"/>
          </p:nvPr>
        </p:nvSpPr>
        <p:spPr>
          <a:xfrm>
            <a:off x="1676304" y="730250"/>
            <a:ext cx="15206700" cy="265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Inter"/>
              <a:buNone/>
            </a:pPr>
            <a:r>
              <a:rPr lang="hu-HU"/>
              <a:t>A probléma, amit mindenki ismer?</a:t>
            </a:r>
            <a:endParaRPr/>
          </a:p>
        </p:txBody>
      </p:sp>
      <p:sp>
        <p:nvSpPr>
          <p:cNvPr id="87" name="Google Shape;87;g3f5168bd665_0_46"/>
          <p:cNvSpPr txBox="1"/>
          <p:nvPr>
            <p:ph idx="12" type="sldNum"/>
          </p:nvPr>
        </p:nvSpPr>
        <p:spPr>
          <a:xfrm>
            <a:off x="22764487" y="12109824"/>
            <a:ext cx="7005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  <p:pic>
        <p:nvPicPr>
          <p:cNvPr id="88" name="Google Shape;88;g3f5168bd665_0_46" title="cas_architectur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20550" y="2801650"/>
            <a:ext cx="17568575" cy="917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8b6fdfe248_0_7"/>
          <p:cNvSpPr txBox="1"/>
          <p:nvPr>
            <p:ph type="title"/>
          </p:nvPr>
        </p:nvSpPr>
        <p:spPr>
          <a:xfrm>
            <a:off x="1676304" y="730250"/>
            <a:ext cx="15206700" cy="265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Inter"/>
              <a:buNone/>
            </a:pPr>
            <a:r>
              <a:rPr lang="hu-HU"/>
              <a:t>A probléma, amit mindenki ismer?</a:t>
            </a:r>
            <a:endParaRPr/>
          </a:p>
        </p:txBody>
      </p:sp>
      <p:sp>
        <p:nvSpPr>
          <p:cNvPr id="94" name="Google Shape;94;g38b6fdfe248_0_7"/>
          <p:cNvSpPr txBox="1"/>
          <p:nvPr>
            <p:ph idx="12" type="sldNum"/>
          </p:nvPr>
        </p:nvSpPr>
        <p:spPr>
          <a:xfrm>
            <a:off x="22764487" y="12109824"/>
            <a:ext cx="7005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  <p:sp>
        <p:nvSpPr>
          <p:cNvPr id="95" name="Google Shape;95;g38b6fdfe248_0_7"/>
          <p:cNvSpPr txBox="1"/>
          <p:nvPr/>
        </p:nvSpPr>
        <p:spPr>
          <a:xfrm>
            <a:off x="1676300" y="3381350"/>
            <a:ext cx="21558300" cy="302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584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Inter"/>
              <a:buChar char="●"/>
            </a:pPr>
            <a:r>
              <a:rPr lang="hu-HU" sz="5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ASG + Cluster Autoscaler = node indítás percek</a:t>
            </a:r>
            <a:endParaRPr sz="56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584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Inter"/>
              <a:buChar char="●"/>
            </a:pPr>
            <a:r>
              <a:rPr lang="hu-HU" sz="5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Pending podok várnak → lassú skálázás csúcsidőben</a:t>
            </a:r>
            <a:endParaRPr sz="56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584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Inter"/>
              <a:buChar char="●"/>
            </a:pPr>
            <a:r>
              <a:rPr lang="hu-HU" sz="5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Túlméretezett, egységes instance típusok → felesleges költés</a:t>
            </a:r>
            <a:endParaRPr sz="56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f5168bd665_0_11"/>
          <p:cNvSpPr txBox="1"/>
          <p:nvPr>
            <p:ph type="title"/>
          </p:nvPr>
        </p:nvSpPr>
        <p:spPr>
          <a:xfrm>
            <a:off x="1676304" y="730250"/>
            <a:ext cx="15206700" cy="265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Inter"/>
              <a:buNone/>
            </a:pPr>
            <a:r>
              <a:rPr lang="hu-HU"/>
              <a:t>Miért lassú a Cluster Autoscaler?</a:t>
            </a:r>
            <a:endParaRPr/>
          </a:p>
        </p:txBody>
      </p:sp>
      <p:sp>
        <p:nvSpPr>
          <p:cNvPr id="101" name="Google Shape;101;g3f5168bd665_0_11"/>
          <p:cNvSpPr txBox="1"/>
          <p:nvPr>
            <p:ph idx="12" type="sldNum"/>
          </p:nvPr>
        </p:nvSpPr>
        <p:spPr>
          <a:xfrm>
            <a:off x="22764487" y="12109824"/>
            <a:ext cx="7005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  <p:sp>
        <p:nvSpPr>
          <p:cNvPr id="102" name="Google Shape;102;g3f5168bd665_0_11"/>
          <p:cNvSpPr txBox="1"/>
          <p:nvPr/>
        </p:nvSpPr>
        <p:spPr>
          <a:xfrm>
            <a:off x="1676300" y="3381350"/>
            <a:ext cx="21558300" cy="600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584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Inter"/>
              <a:buChar char="●"/>
            </a:pPr>
            <a:r>
              <a:rPr lang="hu-HU" sz="5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ASG-hez kötött: előre definiált node group-ok</a:t>
            </a:r>
            <a:endParaRPr sz="56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584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Inter"/>
              <a:buChar char="●"/>
            </a:pPr>
            <a:r>
              <a:rPr lang="hu-HU" sz="5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Fix instance típus / méret per group</a:t>
            </a:r>
            <a:endParaRPr sz="56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584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Inter"/>
              <a:buChar char="●"/>
            </a:pPr>
            <a:r>
              <a:rPr lang="hu-HU" sz="5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Lépések: </a:t>
            </a:r>
            <a:endParaRPr sz="56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58420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Inter"/>
              <a:buChar char="■"/>
            </a:pPr>
            <a:r>
              <a:rPr lang="hu-HU" sz="5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CA dönt → ASG desired count → EC2 boot → join → schedule</a:t>
            </a:r>
            <a:endParaRPr sz="56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6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5"/>
          <p:cNvSpPr txBox="1"/>
          <p:nvPr>
            <p:ph type="ctrTitle"/>
          </p:nvPr>
        </p:nvSpPr>
        <p:spPr>
          <a:xfrm>
            <a:off x="3164533" y="4795736"/>
            <a:ext cx="17711024" cy="4085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Inter"/>
              <a:buNone/>
            </a:pPr>
            <a:r>
              <a:rPr lang="hu-HU" sz="9600"/>
              <a:t>Karpenter</a:t>
            </a:r>
            <a:endParaRPr/>
          </a:p>
        </p:txBody>
      </p:sp>
      <p:pic>
        <p:nvPicPr>
          <p:cNvPr id="108" name="Google Shape;108;p5" title="images-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33575" y="5790791"/>
            <a:ext cx="2095500" cy="209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f5168bd665_0_20"/>
          <p:cNvSpPr txBox="1"/>
          <p:nvPr>
            <p:ph type="title"/>
          </p:nvPr>
        </p:nvSpPr>
        <p:spPr>
          <a:xfrm>
            <a:off x="1676304" y="730250"/>
            <a:ext cx="15206700" cy="265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Inter"/>
              <a:buNone/>
            </a:pPr>
            <a:r>
              <a:rPr lang="hu-HU"/>
              <a:t>Belép a Karpenter</a:t>
            </a:r>
            <a:endParaRPr/>
          </a:p>
        </p:txBody>
      </p:sp>
      <p:sp>
        <p:nvSpPr>
          <p:cNvPr id="114" name="Google Shape;114;g3f5168bd665_0_20"/>
          <p:cNvSpPr txBox="1"/>
          <p:nvPr>
            <p:ph idx="12" type="sldNum"/>
          </p:nvPr>
        </p:nvSpPr>
        <p:spPr>
          <a:xfrm>
            <a:off x="22764487" y="12109824"/>
            <a:ext cx="7005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  <p:sp>
        <p:nvSpPr>
          <p:cNvPr id="115" name="Google Shape;115;g3f5168bd665_0_20"/>
          <p:cNvSpPr txBox="1"/>
          <p:nvPr/>
        </p:nvSpPr>
        <p:spPr>
          <a:xfrm>
            <a:off x="1676300" y="3381350"/>
            <a:ext cx="21558300" cy="600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584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Inter"/>
              <a:buChar char="●"/>
            </a:pPr>
            <a:r>
              <a:rPr lang="hu-HU" sz="5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Nyílt forráskódú node provisioner, AWS által (ma már CNCF)</a:t>
            </a:r>
            <a:endParaRPr sz="56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584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Inter"/>
              <a:buChar char="●"/>
            </a:pPr>
            <a:r>
              <a:rPr lang="hu-HU" sz="5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Nem ASG-t (</a:t>
            </a:r>
            <a:r>
              <a:rPr lang="hu-HU" sz="5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Auto Scaling Group</a:t>
            </a:r>
            <a:r>
              <a:rPr lang="hu-HU" sz="5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) használ → közvetlenül EC2 API (CreateFleet)</a:t>
            </a:r>
            <a:endParaRPr sz="56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584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Inter"/>
              <a:buChar char="●"/>
            </a:pPr>
            <a:r>
              <a:rPr lang="hu-HU" sz="5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Podok igénye alapján dönt, nem előre definiált csoportokból</a:t>
            </a:r>
            <a:endParaRPr sz="56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584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Inter"/>
              <a:buChar char="●"/>
            </a:pPr>
            <a:r>
              <a:rPr lang="hu-HU" sz="5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“A podot nézi, nem a group-ot."</a:t>
            </a:r>
            <a:endParaRPr sz="56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6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-téma">
  <a:themeElements>
    <a:clrScheme name="Office-téma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-téma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2025-10-20T06:23:16Z</dcterms:created>
  <dc:creator>RR4969</dc:creator>
</cp:coreProperties>
</file>