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3"/>
  </p:notesMasterIdLst>
  <p:sldIdLst>
    <p:sldId id="462" r:id="rId2"/>
    <p:sldId id="477" r:id="rId3"/>
    <p:sldId id="476" r:id="rId4"/>
    <p:sldId id="471" r:id="rId5"/>
    <p:sldId id="376" r:id="rId6"/>
    <p:sldId id="367" r:id="rId7"/>
    <p:sldId id="472" r:id="rId8"/>
    <p:sldId id="474" r:id="rId9"/>
    <p:sldId id="475" r:id="rId10"/>
    <p:sldId id="478" r:id="rId11"/>
    <p:sldId id="4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i" initials="P" lastIdx="1" clrIdx="0"/>
  <p:cmAuthor id="2" name="Péter Hári" initials="PH" lastIdx="1" clrIdx="1"/>
  <p:cmAuthor id="3" name="Péter Hári" initials="PH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297999"/>
    <a:srgbClr val="46B1CC"/>
    <a:srgbClr val="96C452"/>
    <a:srgbClr val="6B767E"/>
    <a:srgbClr val="D4EAF3"/>
    <a:srgbClr val="7FC1DB"/>
    <a:srgbClr val="88B943"/>
    <a:srgbClr val="65CAD7"/>
    <a:srgbClr val="87D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78587" autoAdjust="0"/>
  </p:normalViewPr>
  <p:slideViewPr>
    <p:cSldViewPr snapToGrid="0">
      <p:cViewPr varScale="1">
        <p:scale>
          <a:sx n="122" d="100"/>
          <a:sy n="122" d="100"/>
        </p:scale>
        <p:origin x="109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62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7A090-AC52-BA40-B0B9-9BB11917341E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7AECDAF-E8F0-444C-A9A1-1108BE962D74}">
      <dgm:prSet phldrT="[Szöveg]"/>
      <dgm:spPr>
        <a:solidFill>
          <a:srgbClr val="7030A0"/>
        </a:solidFill>
      </dgm:spPr>
      <dgm:t>
        <a:bodyPr/>
        <a:lstStyle/>
        <a:p>
          <a:r>
            <a:rPr lang="hu-HU" dirty="0"/>
            <a:t>Szervezeti kommunikáció</a:t>
          </a:r>
        </a:p>
      </dgm:t>
    </dgm:pt>
    <dgm:pt modelId="{A8849E18-164F-F54B-A88D-8EAB229F2487}" type="parTrans" cxnId="{3075D0A2-C539-134B-A24F-3CCF8CF0F2C9}">
      <dgm:prSet/>
      <dgm:spPr/>
      <dgm:t>
        <a:bodyPr/>
        <a:lstStyle/>
        <a:p>
          <a:endParaRPr lang="hu-HU"/>
        </a:p>
      </dgm:t>
    </dgm:pt>
    <dgm:pt modelId="{688CA49E-8C32-9741-A083-28A3660147EF}" type="sibTrans" cxnId="{3075D0A2-C539-134B-A24F-3CCF8CF0F2C9}">
      <dgm:prSet/>
      <dgm:spPr/>
      <dgm:t>
        <a:bodyPr/>
        <a:lstStyle/>
        <a:p>
          <a:endParaRPr lang="hu-HU"/>
        </a:p>
      </dgm:t>
    </dgm:pt>
    <dgm:pt modelId="{14525D2F-8951-A54A-BE0F-0A6CE329AC53}">
      <dgm:prSet phldrT="[Szöveg]"/>
      <dgm:spPr/>
      <dgm:t>
        <a:bodyPr/>
        <a:lstStyle/>
        <a:p>
          <a:r>
            <a:rPr lang="hu-HU" dirty="0"/>
            <a:t>Kitöltési hajlandóság</a:t>
          </a:r>
        </a:p>
      </dgm:t>
    </dgm:pt>
    <dgm:pt modelId="{6E623CD5-B23C-6C4B-AE59-A5A4FBC0C536}" type="parTrans" cxnId="{4B940ED0-021F-5F4D-AA56-A60855C96A3F}">
      <dgm:prSet/>
      <dgm:spPr/>
      <dgm:t>
        <a:bodyPr/>
        <a:lstStyle/>
        <a:p>
          <a:endParaRPr lang="hu-HU"/>
        </a:p>
      </dgm:t>
    </dgm:pt>
    <dgm:pt modelId="{451E57F2-3A4E-E14F-812D-823B42ECB0AC}" type="sibTrans" cxnId="{4B940ED0-021F-5F4D-AA56-A60855C96A3F}">
      <dgm:prSet/>
      <dgm:spPr/>
      <dgm:t>
        <a:bodyPr/>
        <a:lstStyle/>
        <a:p>
          <a:endParaRPr lang="hu-HU"/>
        </a:p>
      </dgm:t>
    </dgm:pt>
    <dgm:pt modelId="{238CD85C-C3E1-4C4C-A140-2AC728E39654}">
      <dgm:prSet phldrT="[Szöveg]"/>
      <dgm:spPr>
        <a:solidFill>
          <a:srgbClr val="297999"/>
        </a:solidFill>
      </dgm:spPr>
      <dgm:t>
        <a:bodyPr/>
        <a:lstStyle/>
        <a:p>
          <a:r>
            <a:rPr lang="hu-HU" dirty="0"/>
            <a:t>Eredmények </a:t>
          </a:r>
          <a:r>
            <a:rPr lang="hu-HU" dirty="0" err="1"/>
            <a:t>validitása</a:t>
          </a:r>
          <a:endParaRPr lang="hu-HU" dirty="0"/>
        </a:p>
      </dgm:t>
    </dgm:pt>
    <dgm:pt modelId="{466FD0BC-8866-B544-91BA-CEBB8BD76783}" type="parTrans" cxnId="{A339B425-2F56-5E4B-8906-186B28626C81}">
      <dgm:prSet/>
      <dgm:spPr/>
      <dgm:t>
        <a:bodyPr/>
        <a:lstStyle/>
        <a:p>
          <a:endParaRPr lang="hu-HU"/>
        </a:p>
      </dgm:t>
    </dgm:pt>
    <dgm:pt modelId="{CC682075-31B1-FE41-8DAD-0BBE16E8D32C}" type="sibTrans" cxnId="{A339B425-2F56-5E4B-8906-186B28626C81}">
      <dgm:prSet/>
      <dgm:spPr/>
      <dgm:t>
        <a:bodyPr/>
        <a:lstStyle/>
        <a:p>
          <a:endParaRPr lang="hu-HU"/>
        </a:p>
      </dgm:t>
    </dgm:pt>
    <dgm:pt modelId="{7D335309-3986-D242-BEE0-AA3DFAC3F76F}">
      <dgm:prSet phldrT="[Szöveg]"/>
      <dgm:spPr>
        <a:solidFill>
          <a:srgbClr val="7030A0"/>
        </a:solidFill>
      </dgm:spPr>
      <dgm:t>
        <a:bodyPr/>
        <a:lstStyle/>
        <a:p>
          <a:r>
            <a:rPr lang="hu-HU" dirty="0"/>
            <a:t>Eredmények visszacsatolása</a:t>
          </a:r>
        </a:p>
      </dgm:t>
    </dgm:pt>
    <dgm:pt modelId="{00810C2F-BA97-A641-9370-3FEA182678CA}" type="parTrans" cxnId="{5205AA27-553D-9B46-92E0-844ECDC440AE}">
      <dgm:prSet/>
      <dgm:spPr/>
      <dgm:t>
        <a:bodyPr/>
        <a:lstStyle/>
        <a:p>
          <a:endParaRPr lang="hu-HU"/>
        </a:p>
      </dgm:t>
    </dgm:pt>
    <dgm:pt modelId="{45D7E6BD-A81E-A641-8CAE-83CB10CE789C}" type="sibTrans" cxnId="{5205AA27-553D-9B46-92E0-844ECDC440AE}">
      <dgm:prSet/>
      <dgm:spPr/>
      <dgm:t>
        <a:bodyPr/>
        <a:lstStyle/>
        <a:p>
          <a:endParaRPr lang="hu-HU"/>
        </a:p>
      </dgm:t>
    </dgm:pt>
    <dgm:pt modelId="{CBEAAD0E-2B51-1D4A-84DD-3E1DE5031EE3}" type="pres">
      <dgm:prSet presAssocID="{9537A090-AC52-BA40-B0B9-9BB11917341E}" presName="cycle" presStyleCnt="0">
        <dgm:presLayoutVars>
          <dgm:dir/>
          <dgm:resizeHandles val="exact"/>
        </dgm:presLayoutVars>
      </dgm:prSet>
      <dgm:spPr/>
    </dgm:pt>
    <dgm:pt modelId="{25DB34CD-6C2A-6648-AAB3-64F2F3A03FFC}" type="pres">
      <dgm:prSet presAssocID="{77AECDAF-E8F0-444C-A9A1-1108BE962D74}" presName="node" presStyleLbl="node1" presStyleIdx="0" presStyleCnt="4">
        <dgm:presLayoutVars>
          <dgm:bulletEnabled val="1"/>
        </dgm:presLayoutVars>
      </dgm:prSet>
      <dgm:spPr/>
    </dgm:pt>
    <dgm:pt modelId="{4B611F20-2EA7-1D4B-BCD2-ED80A00F8D77}" type="pres">
      <dgm:prSet presAssocID="{688CA49E-8C32-9741-A083-28A3660147EF}" presName="sibTrans" presStyleLbl="sibTrans2D1" presStyleIdx="0" presStyleCnt="4"/>
      <dgm:spPr/>
    </dgm:pt>
    <dgm:pt modelId="{93E63926-0DB2-164A-8031-6745761D2E2A}" type="pres">
      <dgm:prSet presAssocID="{688CA49E-8C32-9741-A083-28A3660147EF}" presName="connectorText" presStyleLbl="sibTrans2D1" presStyleIdx="0" presStyleCnt="4"/>
      <dgm:spPr/>
    </dgm:pt>
    <dgm:pt modelId="{87A9B4C1-2A90-4C46-8601-9A2048874086}" type="pres">
      <dgm:prSet presAssocID="{14525D2F-8951-A54A-BE0F-0A6CE329AC53}" presName="node" presStyleLbl="node1" presStyleIdx="1" presStyleCnt="4">
        <dgm:presLayoutVars>
          <dgm:bulletEnabled val="1"/>
        </dgm:presLayoutVars>
      </dgm:prSet>
      <dgm:spPr/>
    </dgm:pt>
    <dgm:pt modelId="{56C90078-DF49-BA48-B7FA-A90896FF2B8A}" type="pres">
      <dgm:prSet presAssocID="{451E57F2-3A4E-E14F-812D-823B42ECB0AC}" presName="sibTrans" presStyleLbl="sibTrans2D1" presStyleIdx="1" presStyleCnt="4"/>
      <dgm:spPr/>
    </dgm:pt>
    <dgm:pt modelId="{DF27FD22-0891-9847-B611-AADE463A6950}" type="pres">
      <dgm:prSet presAssocID="{451E57F2-3A4E-E14F-812D-823B42ECB0AC}" presName="connectorText" presStyleLbl="sibTrans2D1" presStyleIdx="1" presStyleCnt="4"/>
      <dgm:spPr/>
    </dgm:pt>
    <dgm:pt modelId="{9A36D102-B067-B04B-81AB-1CDBC20E128C}" type="pres">
      <dgm:prSet presAssocID="{238CD85C-C3E1-4C4C-A140-2AC728E39654}" presName="node" presStyleLbl="node1" presStyleIdx="2" presStyleCnt="4">
        <dgm:presLayoutVars>
          <dgm:bulletEnabled val="1"/>
        </dgm:presLayoutVars>
      </dgm:prSet>
      <dgm:spPr/>
    </dgm:pt>
    <dgm:pt modelId="{A61950FE-DE72-D14F-BD9F-6E39C0B9331E}" type="pres">
      <dgm:prSet presAssocID="{CC682075-31B1-FE41-8DAD-0BBE16E8D32C}" presName="sibTrans" presStyleLbl="sibTrans2D1" presStyleIdx="2" presStyleCnt="4"/>
      <dgm:spPr/>
    </dgm:pt>
    <dgm:pt modelId="{F9DEE669-115E-504E-901C-745A40D6134E}" type="pres">
      <dgm:prSet presAssocID="{CC682075-31B1-FE41-8DAD-0BBE16E8D32C}" presName="connectorText" presStyleLbl="sibTrans2D1" presStyleIdx="2" presStyleCnt="4"/>
      <dgm:spPr/>
    </dgm:pt>
    <dgm:pt modelId="{6CA24336-A361-7F43-AF4C-F8C8467FEB46}" type="pres">
      <dgm:prSet presAssocID="{7D335309-3986-D242-BEE0-AA3DFAC3F76F}" presName="node" presStyleLbl="node1" presStyleIdx="3" presStyleCnt="4">
        <dgm:presLayoutVars>
          <dgm:bulletEnabled val="1"/>
        </dgm:presLayoutVars>
      </dgm:prSet>
      <dgm:spPr/>
    </dgm:pt>
    <dgm:pt modelId="{3131C394-ACE0-8F40-983E-7515ECDD1BFE}" type="pres">
      <dgm:prSet presAssocID="{45D7E6BD-A81E-A641-8CAE-83CB10CE789C}" presName="sibTrans" presStyleLbl="sibTrans2D1" presStyleIdx="3" presStyleCnt="4"/>
      <dgm:spPr/>
    </dgm:pt>
    <dgm:pt modelId="{97442861-A30B-1542-B790-3DD3F2E4F5C4}" type="pres">
      <dgm:prSet presAssocID="{45D7E6BD-A81E-A641-8CAE-83CB10CE789C}" presName="connectorText" presStyleLbl="sibTrans2D1" presStyleIdx="3" presStyleCnt="4"/>
      <dgm:spPr/>
    </dgm:pt>
  </dgm:ptLst>
  <dgm:cxnLst>
    <dgm:cxn modelId="{07140108-4618-6544-90ED-216F87DFD3F5}" type="presOf" srcId="{77AECDAF-E8F0-444C-A9A1-1108BE962D74}" destId="{25DB34CD-6C2A-6648-AAB3-64F2F3A03FFC}" srcOrd="0" destOrd="0" presId="urn:microsoft.com/office/officeart/2005/8/layout/cycle2"/>
    <dgm:cxn modelId="{5F593B22-2FCB-3B4F-9E27-EDD1C1B53106}" type="presOf" srcId="{45D7E6BD-A81E-A641-8CAE-83CB10CE789C}" destId="{3131C394-ACE0-8F40-983E-7515ECDD1BFE}" srcOrd="0" destOrd="0" presId="urn:microsoft.com/office/officeart/2005/8/layout/cycle2"/>
    <dgm:cxn modelId="{A339B425-2F56-5E4B-8906-186B28626C81}" srcId="{9537A090-AC52-BA40-B0B9-9BB11917341E}" destId="{238CD85C-C3E1-4C4C-A140-2AC728E39654}" srcOrd="2" destOrd="0" parTransId="{466FD0BC-8866-B544-91BA-CEBB8BD76783}" sibTransId="{CC682075-31B1-FE41-8DAD-0BBE16E8D32C}"/>
    <dgm:cxn modelId="{5205AA27-553D-9B46-92E0-844ECDC440AE}" srcId="{9537A090-AC52-BA40-B0B9-9BB11917341E}" destId="{7D335309-3986-D242-BEE0-AA3DFAC3F76F}" srcOrd="3" destOrd="0" parTransId="{00810C2F-BA97-A641-9370-3FEA182678CA}" sibTransId="{45D7E6BD-A81E-A641-8CAE-83CB10CE789C}"/>
    <dgm:cxn modelId="{85446636-16CB-D34B-8DBD-659C94006C42}" type="presOf" srcId="{14525D2F-8951-A54A-BE0F-0A6CE329AC53}" destId="{87A9B4C1-2A90-4C46-8601-9A2048874086}" srcOrd="0" destOrd="0" presId="urn:microsoft.com/office/officeart/2005/8/layout/cycle2"/>
    <dgm:cxn modelId="{08D4CC56-D074-A743-9DBF-8219E86A31F6}" type="presOf" srcId="{451E57F2-3A4E-E14F-812D-823B42ECB0AC}" destId="{DF27FD22-0891-9847-B611-AADE463A6950}" srcOrd="1" destOrd="0" presId="urn:microsoft.com/office/officeart/2005/8/layout/cycle2"/>
    <dgm:cxn modelId="{ADEF7C67-AC53-2A42-98D3-547705AFCA0C}" type="presOf" srcId="{CC682075-31B1-FE41-8DAD-0BBE16E8D32C}" destId="{A61950FE-DE72-D14F-BD9F-6E39C0B9331E}" srcOrd="0" destOrd="0" presId="urn:microsoft.com/office/officeart/2005/8/layout/cycle2"/>
    <dgm:cxn modelId="{9443076D-EB8A-9D46-A56F-EBD7846EECB6}" type="presOf" srcId="{7D335309-3986-D242-BEE0-AA3DFAC3F76F}" destId="{6CA24336-A361-7F43-AF4C-F8C8467FEB46}" srcOrd="0" destOrd="0" presId="urn:microsoft.com/office/officeart/2005/8/layout/cycle2"/>
    <dgm:cxn modelId="{61AE3F90-A261-0545-B046-BD043918C461}" type="presOf" srcId="{CC682075-31B1-FE41-8DAD-0BBE16E8D32C}" destId="{F9DEE669-115E-504E-901C-745A40D6134E}" srcOrd="1" destOrd="0" presId="urn:microsoft.com/office/officeart/2005/8/layout/cycle2"/>
    <dgm:cxn modelId="{B9A34599-5B80-3746-A036-BEE9DC581915}" type="presOf" srcId="{688CA49E-8C32-9741-A083-28A3660147EF}" destId="{93E63926-0DB2-164A-8031-6745761D2E2A}" srcOrd="1" destOrd="0" presId="urn:microsoft.com/office/officeart/2005/8/layout/cycle2"/>
    <dgm:cxn modelId="{3075D0A2-C539-134B-A24F-3CCF8CF0F2C9}" srcId="{9537A090-AC52-BA40-B0B9-9BB11917341E}" destId="{77AECDAF-E8F0-444C-A9A1-1108BE962D74}" srcOrd="0" destOrd="0" parTransId="{A8849E18-164F-F54B-A88D-8EAB229F2487}" sibTransId="{688CA49E-8C32-9741-A083-28A3660147EF}"/>
    <dgm:cxn modelId="{B89986A9-1AD8-CC48-AE10-CB72F30B5246}" type="presOf" srcId="{9537A090-AC52-BA40-B0B9-9BB11917341E}" destId="{CBEAAD0E-2B51-1D4A-84DD-3E1DE5031EE3}" srcOrd="0" destOrd="0" presId="urn:microsoft.com/office/officeart/2005/8/layout/cycle2"/>
    <dgm:cxn modelId="{E5F51ABF-98D7-E343-8226-EB430B6CFD28}" type="presOf" srcId="{688CA49E-8C32-9741-A083-28A3660147EF}" destId="{4B611F20-2EA7-1D4B-BCD2-ED80A00F8D77}" srcOrd="0" destOrd="0" presId="urn:microsoft.com/office/officeart/2005/8/layout/cycle2"/>
    <dgm:cxn modelId="{02D4E2C7-9200-C44E-B387-C6C152BBD85B}" type="presOf" srcId="{238CD85C-C3E1-4C4C-A140-2AC728E39654}" destId="{9A36D102-B067-B04B-81AB-1CDBC20E128C}" srcOrd="0" destOrd="0" presId="urn:microsoft.com/office/officeart/2005/8/layout/cycle2"/>
    <dgm:cxn modelId="{41D6E0C9-1163-9748-84D3-62F8C716727B}" type="presOf" srcId="{451E57F2-3A4E-E14F-812D-823B42ECB0AC}" destId="{56C90078-DF49-BA48-B7FA-A90896FF2B8A}" srcOrd="0" destOrd="0" presId="urn:microsoft.com/office/officeart/2005/8/layout/cycle2"/>
    <dgm:cxn modelId="{4B940ED0-021F-5F4D-AA56-A60855C96A3F}" srcId="{9537A090-AC52-BA40-B0B9-9BB11917341E}" destId="{14525D2F-8951-A54A-BE0F-0A6CE329AC53}" srcOrd="1" destOrd="0" parTransId="{6E623CD5-B23C-6C4B-AE59-A5A4FBC0C536}" sibTransId="{451E57F2-3A4E-E14F-812D-823B42ECB0AC}"/>
    <dgm:cxn modelId="{B27EEEF1-0A32-C642-903C-6538D35F6988}" type="presOf" srcId="{45D7E6BD-A81E-A641-8CAE-83CB10CE789C}" destId="{97442861-A30B-1542-B790-3DD3F2E4F5C4}" srcOrd="1" destOrd="0" presId="urn:microsoft.com/office/officeart/2005/8/layout/cycle2"/>
    <dgm:cxn modelId="{CC58ACEB-33CC-B645-AF60-6803B5DDE840}" type="presParOf" srcId="{CBEAAD0E-2B51-1D4A-84DD-3E1DE5031EE3}" destId="{25DB34CD-6C2A-6648-AAB3-64F2F3A03FFC}" srcOrd="0" destOrd="0" presId="urn:microsoft.com/office/officeart/2005/8/layout/cycle2"/>
    <dgm:cxn modelId="{6FA64455-EA3D-F446-9464-5F7FB2BF8C9E}" type="presParOf" srcId="{CBEAAD0E-2B51-1D4A-84DD-3E1DE5031EE3}" destId="{4B611F20-2EA7-1D4B-BCD2-ED80A00F8D77}" srcOrd="1" destOrd="0" presId="urn:microsoft.com/office/officeart/2005/8/layout/cycle2"/>
    <dgm:cxn modelId="{EB1CFBB4-F675-FD4A-8B9E-10307122F378}" type="presParOf" srcId="{4B611F20-2EA7-1D4B-BCD2-ED80A00F8D77}" destId="{93E63926-0DB2-164A-8031-6745761D2E2A}" srcOrd="0" destOrd="0" presId="urn:microsoft.com/office/officeart/2005/8/layout/cycle2"/>
    <dgm:cxn modelId="{03EBF52F-8B84-1348-B6E9-6DE06DD402F5}" type="presParOf" srcId="{CBEAAD0E-2B51-1D4A-84DD-3E1DE5031EE3}" destId="{87A9B4C1-2A90-4C46-8601-9A2048874086}" srcOrd="2" destOrd="0" presId="urn:microsoft.com/office/officeart/2005/8/layout/cycle2"/>
    <dgm:cxn modelId="{63CF53F1-6701-8E4E-9E94-316E3214A532}" type="presParOf" srcId="{CBEAAD0E-2B51-1D4A-84DD-3E1DE5031EE3}" destId="{56C90078-DF49-BA48-B7FA-A90896FF2B8A}" srcOrd="3" destOrd="0" presId="urn:microsoft.com/office/officeart/2005/8/layout/cycle2"/>
    <dgm:cxn modelId="{4AA0C034-0C60-084B-BF49-7C5CC99AE2B1}" type="presParOf" srcId="{56C90078-DF49-BA48-B7FA-A90896FF2B8A}" destId="{DF27FD22-0891-9847-B611-AADE463A6950}" srcOrd="0" destOrd="0" presId="urn:microsoft.com/office/officeart/2005/8/layout/cycle2"/>
    <dgm:cxn modelId="{2B36A12E-798F-594A-B550-BF8122C46BDF}" type="presParOf" srcId="{CBEAAD0E-2B51-1D4A-84DD-3E1DE5031EE3}" destId="{9A36D102-B067-B04B-81AB-1CDBC20E128C}" srcOrd="4" destOrd="0" presId="urn:microsoft.com/office/officeart/2005/8/layout/cycle2"/>
    <dgm:cxn modelId="{9157B145-1798-E94D-91C7-8298D4075B4C}" type="presParOf" srcId="{CBEAAD0E-2B51-1D4A-84DD-3E1DE5031EE3}" destId="{A61950FE-DE72-D14F-BD9F-6E39C0B9331E}" srcOrd="5" destOrd="0" presId="urn:microsoft.com/office/officeart/2005/8/layout/cycle2"/>
    <dgm:cxn modelId="{AC60D57A-33F1-044E-8A8B-E262C8A2E651}" type="presParOf" srcId="{A61950FE-DE72-D14F-BD9F-6E39C0B9331E}" destId="{F9DEE669-115E-504E-901C-745A40D6134E}" srcOrd="0" destOrd="0" presId="urn:microsoft.com/office/officeart/2005/8/layout/cycle2"/>
    <dgm:cxn modelId="{1F00A2A4-3F86-844C-8289-FAA069CB710D}" type="presParOf" srcId="{CBEAAD0E-2B51-1D4A-84DD-3E1DE5031EE3}" destId="{6CA24336-A361-7F43-AF4C-F8C8467FEB46}" srcOrd="6" destOrd="0" presId="urn:microsoft.com/office/officeart/2005/8/layout/cycle2"/>
    <dgm:cxn modelId="{7BCAAB84-0387-5D4C-82A2-848200AA6CF7}" type="presParOf" srcId="{CBEAAD0E-2B51-1D4A-84DD-3E1DE5031EE3}" destId="{3131C394-ACE0-8F40-983E-7515ECDD1BFE}" srcOrd="7" destOrd="0" presId="urn:microsoft.com/office/officeart/2005/8/layout/cycle2"/>
    <dgm:cxn modelId="{D7965152-DBF0-5947-BAA5-73BAC73C0047}" type="presParOf" srcId="{3131C394-ACE0-8F40-983E-7515ECDD1BFE}" destId="{97442861-A30B-1542-B790-3DD3F2E4F5C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B34CD-6C2A-6648-AAB3-64F2F3A03FFC}">
      <dsp:nvSpPr>
        <dsp:cNvPr id="0" name=""/>
        <dsp:cNvSpPr/>
      </dsp:nvSpPr>
      <dsp:spPr>
        <a:xfrm>
          <a:off x="4092155" y="765"/>
          <a:ext cx="1931240" cy="1931240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Szervezeti kommunikáció</a:t>
          </a:r>
        </a:p>
      </dsp:txBody>
      <dsp:txXfrm>
        <a:off x="4374979" y="283589"/>
        <a:ext cx="1365592" cy="1365592"/>
      </dsp:txXfrm>
    </dsp:sp>
    <dsp:sp modelId="{4B611F20-2EA7-1D4B-BCD2-ED80A00F8D77}">
      <dsp:nvSpPr>
        <dsp:cNvPr id="0" name=""/>
        <dsp:cNvSpPr/>
      </dsp:nvSpPr>
      <dsp:spPr>
        <a:xfrm rot="2700000">
          <a:off x="5816173" y="1655911"/>
          <a:ext cx="514049" cy="651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5838757" y="1731747"/>
        <a:ext cx="359834" cy="391075"/>
      </dsp:txXfrm>
    </dsp:sp>
    <dsp:sp modelId="{87A9B4C1-2A90-4C46-8601-9A2048874086}">
      <dsp:nvSpPr>
        <dsp:cNvPr id="0" name=""/>
        <dsp:cNvSpPr/>
      </dsp:nvSpPr>
      <dsp:spPr>
        <a:xfrm>
          <a:off x="6143575" y="2052185"/>
          <a:ext cx="1931240" cy="1931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Kitöltési hajlandóság</a:t>
          </a:r>
        </a:p>
      </dsp:txBody>
      <dsp:txXfrm>
        <a:off x="6426399" y="2335009"/>
        <a:ext cx="1365592" cy="1365592"/>
      </dsp:txXfrm>
    </dsp:sp>
    <dsp:sp modelId="{56C90078-DF49-BA48-B7FA-A90896FF2B8A}">
      <dsp:nvSpPr>
        <dsp:cNvPr id="0" name=""/>
        <dsp:cNvSpPr/>
      </dsp:nvSpPr>
      <dsp:spPr>
        <a:xfrm rot="8100000">
          <a:off x="5836747" y="3707331"/>
          <a:ext cx="514049" cy="651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 rot="10800000">
        <a:off x="5968378" y="3783167"/>
        <a:ext cx="359834" cy="391075"/>
      </dsp:txXfrm>
    </dsp:sp>
    <dsp:sp modelId="{9A36D102-B067-B04B-81AB-1CDBC20E128C}">
      <dsp:nvSpPr>
        <dsp:cNvPr id="0" name=""/>
        <dsp:cNvSpPr/>
      </dsp:nvSpPr>
      <dsp:spPr>
        <a:xfrm>
          <a:off x="4092155" y="4103605"/>
          <a:ext cx="1931240" cy="1931240"/>
        </a:xfrm>
        <a:prstGeom prst="ellipse">
          <a:avLst/>
        </a:prstGeom>
        <a:solidFill>
          <a:srgbClr val="297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Eredmények </a:t>
          </a:r>
          <a:r>
            <a:rPr lang="hu-HU" sz="1700" kern="1200" dirty="0" err="1"/>
            <a:t>validitása</a:t>
          </a:r>
          <a:endParaRPr lang="hu-HU" sz="1700" kern="1200" dirty="0"/>
        </a:p>
      </dsp:txBody>
      <dsp:txXfrm>
        <a:off x="4374979" y="4386429"/>
        <a:ext cx="1365592" cy="1365592"/>
      </dsp:txXfrm>
    </dsp:sp>
    <dsp:sp modelId="{A61950FE-DE72-D14F-BD9F-6E39C0B9331E}">
      <dsp:nvSpPr>
        <dsp:cNvPr id="0" name=""/>
        <dsp:cNvSpPr/>
      </dsp:nvSpPr>
      <dsp:spPr>
        <a:xfrm rot="13500000">
          <a:off x="3785327" y="3727906"/>
          <a:ext cx="514049" cy="651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 rot="10800000">
        <a:off x="3916958" y="3912788"/>
        <a:ext cx="359834" cy="391075"/>
      </dsp:txXfrm>
    </dsp:sp>
    <dsp:sp modelId="{6CA24336-A361-7F43-AF4C-F8C8467FEB46}">
      <dsp:nvSpPr>
        <dsp:cNvPr id="0" name=""/>
        <dsp:cNvSpPr/>
      </dsp:nvSpPr>
      <dsp:spPr>
        <a:xfrm>
          <a:off x="2040735" y="2052185"/>
          <a:ext cx="1931240" cy="1931240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/>
            <a:t>Eredmények visszacsatolása</a:t>
          </a:r>
        </a:p>
      </dsp:txBody>
      <dsp:txXfrm>
        <a:off x="2323559" y="2335009"/>
        <a:ext cx="1365592" cy="1365592"/>
      </dsp:txXfrm>
    </dsp:sp>
    <dsp:sp modelId="{3131C394-ACE0-8F40-983E-7515ECDD1BFE}">
      <dsp:nvSpPr>
        <dsp:cNvPr id="0" name=""/>
        <dsp:cNvSpPr/>
      </dsp:nvSpPr>
      <dsp:spPr>
        <a:xfrm rot="18900000">
          <a:off x="3764753" y="1676486"/>
          <a:ext cx="514049" cy="651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3787337" y="1861368"/>
        <a:ext cx="359834" cy="391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C0353-5775-49CB-8A8B-07FD38432AA0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BF4A-6E5F-4DAA-9FAC-333C47511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4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5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Szóval, ha a rémálomtól tartunk, ha azt meg akarjuk előzni, nem</a:t>
            </a:r>
            <a:r>
              <a:rPr lang="hu-HU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csak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elköteleződéssel kell kezdenünk, hanem az egyetértéssel. Fel kell derítenünk a véleményvezéreket, a véleményalkotó közösségeket, és egy szintbe hozni őket a csapat céljaival, a szervezet stratégiájával, víziójával. Ha ők a fedélzeten vannak, akkor a csapatnak is és a cégnek is jelentős esélyei vannak a sikerre. </a:t>
            </a:r>
            <a:endParaRPr lang="hu-HU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Mindezt hogyan csináljuk? Egy hálózatelemzés kérdőívvel, mint ez:</a:t>
            </a:r>
          </a:p>
          <a:p>
            <a:pPr marL="171450" indent="-171450">
              <a:buFontTx/>
              <a:buChar char="-"/>
            </a:pPr>
            <a:r>
              <a:rPr lang="hu-H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 7 perc kitölteni</a:t>
            </a:r>
          </a:p>
          <a:p>
            <a:pPr marL="171450" indent="-171450">
              <a:buFontTx/>
              <a:buChar char="-"/>
            </a:pPr>
            <a:r>
              <a:rPr lang="hu-HU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hu-HU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pozitív kérdéseket tartalmaz</a:t>
            </a:r>
          </a:p>
          <a:p>
            <a:pPr marL="171450" indent="-171450">
              <a:buFontTx/>
              <a:buChar char="-"/>
            </a:pPr>
            <a:r>
              <a:rPr lang="hu-HU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 ezer fős mintán bemért 12 kérdést kell csak megválaszolni</a:t>
            </a: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tx1"/>
                </a:solidFill>
              </a:rPr>
              <a:t>Mérés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beavatkozás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Top 3 </a:t>
            </a:r>
            <a:r>
              <a:rPr lang="en-US" sz="1200" dirty="0" err="1">
                <a:solidFill>
                  <a:schemeClr val="tx1"/>
                </a:solidFill>
              </a:rPr>
              <a:t>kihívás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Kommunikáció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Kitöltés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Eredmények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visszacsatolása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hu-HU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200" dirty="0">
                <a:solidFill>
                  <a:schemeClr val="tx1"/>
                </a:solidFill>
              </a:rPr>
              <a:t>3 Legjobb gyakorlat:</a:t>
            </a:r>
          </a:p>
          <a:p>
            <a:pPr marL="171450" indent="-171450">
              <a:buFontTx/>
              <a:buChar char="-"/>
            </a:pPr>
            <a:r>
              <a:rPr lang="hu-HU" sz="1200" dirty="0">
                <a:solidFill>
                  <a:schemeClr val="tx1"/>
                </a:solidFill>
              </a:rPr>
              <a:t>Jó kommunikáció</a:t>
            </a: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Eredménye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visszacsatolása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Ciklikusság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sz="1200" dirty="0" err="1">
                <a:solidFill>
                  <a:schemeClr val="tx1"/>
                </a:solidFill>
              </a:rPr>
              <a:t>Miért</a:t>
            </a:r>
            <a:r>
              <a:rPr lang="en-US" sz="1200" dirty="0">
                <a:solidFill>
                  <a:schemeClr val="tx1"/>
                </a:solidFill>
              </a:rPr>
              <a:t> volt </a:t>
            </a:r>
            <a:r>
              <a:rPr lang="en-US" sz="1200" dirty="0" err="1">
                <a:solidFill>
                  <a:schemeClr val="tx1"/>
                </a:solidFill>
              </a:rPr>
              <a:t>fontos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Lászlónak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Ha </a:t>
            </a:r>
            <a:r>
              <a:rPr lang="en-US" sz="1200" dirty="0" err="1">
                <a:solidFill>
                  <a:schemeClr val="tx1"/>
                </a:solidFill>
              </a:rPr>
              <a:t>valaki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nem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hisz</a:t>
            </a:r>
            <a:r>
              <a:rPr lang="en-US" sz="1200" dirty="0">
                <a:solidFill>
                  <a:schemeClr val="tx1"/>
                </a:solidFill>
              </a:rPr>
              <a:t> benne, </a:t>
            </a:r>
            <a:r>
              <a:rPr lang="en-US" sz="1200" dirty="0" err="1">
                <a:solidFill>
                  <a:schemeClr val="tx1"/>
                </a:solidFill>
              </a:rPr>
              <a:t>és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nem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elkötelezett</a:t>
            </a:r>
            <a:r>
              <a:rPr lang="en-US" sz="1200" dirty="0">
                <a:solidFill>
                  <a:schemeClr val="tx1"/>
                </a:solidFill>
              </a:rPr>
              <a:t> - </a:t>
            </a:r>
            <a:r>
              <a:rPr lang="en-US" sz="1200" dirty="0" err="1">
                <a:solidFill>
                  <a:schemeClr val="tx1"/>
                </a:solidFill>
              </a:rPr>
              <a:t>kommunikáció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Kommunikáció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tegyen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vállalásokat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3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Mi volt a megélésed a felmérés előtt</a:t>
            </a:r>
          </a:p>
          <a:p>
            <a:pPr marL="171450" indent="-171450">
              <a:buFontTx/>
              <a:buChar char="-"/>
            </a:pPr>
            <a:r>
              <a:rPr lang="hu-HU" dirty="0"/>
              <a:t>Mi volt a reakció az eredménye láttán</a:t>
            </a:r>
          </a:p>
          <a:p>
            <a:pPr marL="171450" indent="-171450">
              <a:buFontTx/>
              <a:buChar char="-"/>
            </a:pPr>
            <a:r>
              <a:rPr lang="hu-HU" dirty="0"/>
              <a:t>Eredmények visszacsatolása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BF4A-6E5F-4DAA-9FAC-333C47511F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4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88B94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804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231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373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B1C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Tx/>
              <a:buBlip>
                <a:blip r:embed="rId2"/>
              </a:buBlip>
              <a:defRPr>
                <a:solidFill>
                  <a:srgbClr val="46B1CC"/>
                </a:solidFill>
              </a:defRPr>
            </a:lvl1pPr>
            <a:lvl2pPr marL="914400" indent="-457200">
              <a:buFontTx/>
              <a:buBlip>
                <a:blip r:embed="rId2"/>
              </a:buBlip>
              <a:defRPr>
                <a:solidFill>
                  <a:srgbClr val="65CAD7"/>
                </a:solidFill>
              </a:defRPr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714500" indent="-342900">
              <a:buFontTx/>
              <a:buBlip>
                <a:blip r:embed="rId2"/>
              </a:buBlip>
              <a:defRPr/>
            </a:lvl4pPr>
            <a:lvl5pPr marL="2171700" indent="-3429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012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46B1C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1600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991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B1C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1600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51269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6B1C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6B1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6B1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1600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3921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B1C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1600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4391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1600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470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3873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6274374"/>
            <a:ext cx="1655354" cy="539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117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5710-0311-4F33-8F93-96FC903709A4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920F1-DFCB-441E-BC0A-4CAD0FDA4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8B94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ctrTitle"/>
          </p:nvPr>
        </p:nvSpPr>
        <p:spPr>
          <a:xfrm>
            <a:off x="6582928" y="2157046"/>
            <a:ext cx="5054847" cy="2889114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 fontScale="90000"/>
          </a:bodyPr>
          <a:lstStyle/>
          <a:p>
            <a:pPr lvl="0" algn="l">
              <a:spcBef>
                <a:spcPts val="0"/>
              </a:spcBef>
              <a:buClr>
                <a:srgbClr val="96C452"/>
              </a:buClr>
              <a:buSzPts val="8000"/>
            </a:pPr>
            <a:r>
              <a:rPr lang="hu-HU" b="1"/>
              <a:t>Top 3 kihívás és legjobb gyakorlat a hálózatok világából</a:t>
            </a:r>
            <a:endParaRPr b="1" i="0" u="none" strike="noStrike" cap="none" dirty="0">
              <a:sym typeface="Calibri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/>
          <a:srcRect l="22558" r="1880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84" name="Google Shape;184;p25"/>
          <p:cNvSpPr/>
          <p:nvPr/>
        </p:nvSpPr>
        <p:spPr>
          <a:xfrm>
            <a:off x="7934875" y="2157046"/>
            <a:ext cx="3702900" cy="470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ép 4" descr="A képen rajz látható&#10;&#10;Automatikusan generált leírás">
            <a:extLst>
              <a:ext uri="{FF2B5EF4-FFF2-40B4-BE49-F238E27FC236}">
                <a16:creationId xmlns:a16="http://schemas.microsoft.com/office/drawing/2014/main" id="{96CD1037-4AF7-9D45-AB78-78B5C79C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75" y="332103"/>
            <a:ext cx="1164675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277511-792B-AC4B-ABF1-1AFB5F62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hu-HU" sz="3400">
                <a:solidFill>
                  <a:schemeClr val="accent1"/>
                </a:solidFill>
              </a:rPr>
              <a:t>Egy FGSZ Munkatárs véleménye </a:t>
            </a:r>
            <a:br>
              <a:rPr lang="hu-HU" sz="3400">
                <a:solidFill>
                  <a:schemeClr val="accent1"/>
                </a:solidFill>
              </a:rPr>
            </a:br>
            <a:r>
              <a:rPr lang="hu-HU" sz="3400">
                <a:solidFill>
                  <a:schemeClr val="accent1"/>
                </a:solidFill>
              </a:rPr>
              <a:t>a CX-Ray Hálózatelemzésről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462214-A279-7B4F-91E7-21E77B2B5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2400"/>
              <a:t>„Határozottan állíthatom, hogy a rám kivetett negatívumok NEM valósak. </a:t>
            </a:r>
          </a:p>
          <a:p>
            <a:pPr marL="0" indent="0">
              <a:buNone/>
            </a:pPr>
            <a:r>
              <a:rPr lang="hu-HU" sz="2400"/>
              <a:t>Magam sem értek egyet a kifogásolt hiányoságaimmal, </a:t>
            </a:r>
            <a:r>
              <a:rPr lang="hu-HU" sz="2400">
                <a:highlight>
                  <a:srgbClr val="00FF00"/>
                </a:highlight>
              </a:rPr>
              <a:t>mindig törekszem azokat kerülni korábbi tapasztalatok miatt is. </a:t>
            </a:r>
          </a:p>
          <a:p>
            <a:pPr marL="0" indent="0">
              <a:buNone/>
            </a:pPr>
            <a:r>
              <a:rPr lang="hu-HU" sz="2400"/>
              <a:t>Felesleges pénzkidobásnak tartom.”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2661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Köszönjük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figyelmet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58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277511-792B-AC4B-ABF1-1AFB5F62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6" y="963877"/>
            <a:ext cx="4332562" cy="4930246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solidFill>
                  <a:schemeClr val="accent1"/>
                </a:solidFill>
              </a:rPr>
              <a:t>Egy FGSZ Munkatárs véleménye 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sz="2400" dirty="0">
                <a:solidFill>
                  <a:schemeClr val="accent1"/>
                </a:solidFill>
              </a:rPr>
              <a:t>a CX-Ray Hálózatelemzésről </a:t>
            </a:r>
            <a:endParaRPr lang="hu-HU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462214-A279-7B4F-91E7-21E77B2B5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3200" dirty="0"/>
              <a:t>„Határozottan állíthatom, hogy a rám kivetett negatívumok NEM </a:t>
            </a:r>
            <a:r>
              <a:rPr lang="hu-HU" sz="3200" dirty="0" err="1"/>
              <a:t>valósak</a:t>
            </a:r>
            <a:r>
              <a:rPr lang="hu-HU" sz="3200" dirty="0"/>
              <a:t>. </a:t>
            </a:r>
          </a:p>
          <a:p>
            <a:pPr marL="0" indent="0">
              <a:buNone/>
            </a:pPr>
            <a:r>
              <a:rPr lang="hu-HU" sz="3200" dirty="0"/>
              <a:t>Magam sem értek egyet a kifogásolt hiányoságaimmal, </a:t>
            </a:r>
            <a:r>
              <a:rPr lang="hu-HU" sz="3200" dirty="0">
                <a:highlight>
                  <a:srgbClr val="00FF00"/>
                </a:highlight>
              </a:rPr>
              <a:t>mindig törekszem azokat kerülni korábbi tapasztalatok miatt is. </a:t>
            </a:r>
          </a:p>
          <a:p>
            <a:pPr marL="0" indent="0">
              <a:buNone/>
            </a:pPr>
            <a:r>
              <a:rPr lang="hu-HU" sz="3200" dirty="0"/>
              <a:t>Felesleges pénzkidobásnak tartom.”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2201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5A12AF-40BC-C847-AB8A-D9FFB7D4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98341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tx1"/>
                </a:solidFill>
              </a:rPr>
              <a:t>Hálózatok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egyetemessége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beltéri, számítógép, elektronika, íróasztal látható&#10;&#10;Automatikusan generált leírás">
            <a:extLst>
              <a:ext uri="{FF2B5EF4-FFF2-40B4-BE49-F238E27FC236}">
                <a16:creationId xmlns:a16="http://schemas.microsoft.com/office/drawing/2014/main" id="{E5E277A4-F03E-7C42-BE24-500F11246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Kép 7" descr="A képen rajz látható&#10;&#10;Automatikusan generált leírás">
            <a:extLst>
              <a:ext uri="{FF2B5EF4-FFF2-40B4-BE49-F238E27FC236}">
                <a16:creationId xmlns:a16="http://schemas.microsoft.com/office/drawing/2014/main" id="{7E8C107B-68E1-6B44-B3F0-ABF3404D7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3" y="1460815"/>
            <a:ext cx="1164675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11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n-US" dirty="0" err="1"/>
              <a:t>Matematikai</a:t>
            </a:r>
            <a:r>
              <a:rPr lang="en-US" dirty="0"/>
              <a:t> </a:t>
            </a:r>
            <a:r>
              <a:rPr lang="en-US" dirty="0" err="1"/>
              <a:t>háttér</a:t>
            </a:r>
            <a:endParaRPr lang="en-US" dirty="0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-1" b="10499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3" r="-4" b="11413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9" b="6479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hu-HU" sz="1800"/>
              <a:t>Random-hálózatok (Erdős </a:t>
            </a:r>
            <a:r>
              <a:rPr lang="mr-IN" sz="1800"/>
              <a:t>–</a:t>
            </a:r>
            <a:r>
              <a:rPr lang="hu-HU" sz="1800"/>
              <a:t> Rényi)</a:t>
            </a:r>
          </a:p>
          <a:p>
            <a:r>
              <a:rPr lang="hu-HU" sz="1800"/>
              <a:t>Skála független hálózatok (Barabási)</a:t>
            </a:r>
          </a:p>
        </p:txBody>
      </p:sp>
    </p:spTree>
    <p:extLst>
      <p:ext uri="{BB962C8B-B14F-4D97-AF65-F5344CB8AC3E}">
        <p14:creationId xmlns:p14="http://schemas.microsoft.com/office/powerpoint/2010/main" val="2310471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0" y="0"/>
            <a:ext cx="10692880" cy="7087863"/>
          </a:xfrm>
          <a:prstGeom prst="rect">
            <a:avLst/>
          </a:prstGeom>
        </p:spPr>
      </p:pic>
      <p:pic>
        <p:nvPicPr>
          <p:cNvPr id="8" name="c6c4f7b6f7c744f2879f153c10917cd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333" t="10969" r="13682" b="11359"/>
          <a:stretch/>
        </p:blipFill>
        <p:spPr>
          <a:xfrm>
            <a:off x="2114549" y="533400"/>
            <a:ext cx="7962901" cy="5295899"/>
          </a:xfrm>
        </p:spPr>
      </p:pic>
    </p:spTree>
    <p:extLst>
      <p:ext uri="{BB962C8B-B14F-4D97-AF65-F5344CB8AC3E}">
        <p14:creationId xmlns:p14="http://schemas.microsoft.com/office/powerpoint/2010/main" val="24667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130626"/>
            <a:ext cx="9312157" cy="6588915"/>
          </a:xfrm>
        </p:spPr>
      </p:pic>
      <p:pic>
        <p:nvPicPr>
          <p:cNvPr id="2" name="Untitledmp4teamresul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8" end="32976.24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572" y="867544"/>
            <a:ext cx="7815942" cy="51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16F48AD3-C8B3-4F74-B546-F12937F7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4432B1C-0706-4744-A780-F465A9CA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Szervezeti diagnosztika és fejlesztés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EEE208-CAA3-1F48-BA15-4E1BEA8C8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203811"/>
              </p:ext>
            </p:extLst>
          </p:nvPr>
        </p:nvGraphicFramePr>
        <p:xfrm>
          <a:off x="-1185863" y="532638"/>
          <a:ext cx="10115551" cy="603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181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E6837E22-16EB-CF45-B108-5DEA8F2922D0}"/>
              </a:ext>
            </a:extLst>
          </p:cNvPr>
          <p:cNvSpPr/>
          <p:nvPr/>
        </p:nvSpPr>
        <p:spPr>
          <a:xfrm>
            <a:off x="-142875" y="-1"/>
            <a:ext cx="12334875" cy="6858001"/>
          </a:xfrm>
          <a:prstGeom prst="rect">
            <a:avLst/>
          </a:prstGeom>
          <a:solidFill>
            <a:srgbClr val="FCF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6D66DED-201C-F94F-B58D-944C5382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Tartalom helye 6" descr="A képen asztal, fénykép, különféle, különböző látható&#10;&#10;Automatikusan generált leírás">
            <a:extLst>
              <a:ext uri="{FF2B5EF4-FFF2-40B4-BE49-F238E27FC236}">
                <a16:creationId xmlns:a16="http://schemas.microsoft.com/office/drawing/2014/main" id="{798A4A0D-79F0-6C46-934B-AE1408183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38" y="55066"/>
            <a:ext cx="9237823" cy="6802934"/>
          </a:xfrm>
        </p:spPr>
      </p:pic>
    </p:spTree>
    <p:extLst>
      <p:ext uri="{BB962C8B-B14F-4D97-AF65-F5344CB8AC3E}">
        <p14:creationId xmlns:p14="http://schemas.microsoft.com/office/powerpoint/2010/main" val="70221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F5F8CBAD-D4D5-714E-BD79-92CCA1D1A865}"/>
              </a:ext>
            </a:extLst>
          </p:cNvPr>
          <p:cNvSpPr/>
          <p:nvPr/>
        </p:nvSpPr>
        <p:spPr>
          <a:xfrm>
            <a:off x="-142875" y="-1"/>
            <a:ext cx="12334875" cy="6858001"/>
          </a:xfrm>
          <a:prstGeom prst="rect">
            <a:avLst/>
          </a:prstGeom>
          <a:solidFill>
            <a:srgbClr val="FCF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Tartalom helye 4" descr="A képen asztal, férfi, kicsi, levegő látható&#10;&#10;Automatikusan generált leírás">
            <a:extLst>
              <a:ext uri="{FF2B5EF4-FFF2-40B4-BE49-F238E27FC236}">
                <a16:creationId xmlns:a16="http://schemas.microsoft.com/office/drawing/2014/main" id="{B2A99750-581C-2E4D-BA27-57505302C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546821" cy="6858001"/>
          </a:xfrm>
        </p:spPr>
      </p:pic>
    </p:spTree>
    <p:extLst>
      <p:ext uri="{BB962C8B-B14F-4D97-AF65-F5344CB8AC3E}">
        <p14:creationId xmlns:p14="http://schemas.microsoft.com/office/powerpoint/2010/main" val="223446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Macintosh PowerPoint</Application>
  <PresentationFormat>Szélesvásznú</PresentationFormat>
  <Paragraphs>49</Paragraphs>
  <Slides>11</Slides>
  <Notes>7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Top 3 kihívás és legjobb gyakorlat a hálózatok világából</vt:lpstr>
      <vt:lpstr>Egy FGSZ Munkatárs véleménye  a CX-Ray Hálózatelemzésről </vt:lpstr>
      <vt:lpstr>Hálózatok egyetemessége</vt:lpstr>
      <vt:lpstr>Matematikai háttér</vt:lpstr>
      <vt:lpstr>PowerPoint-bemutató</vt:lpstr>
      <vt:lpstr>PowerPoint-bemutató</vt:lpstr>
      <vt:lpstr>Szervezeti diagnosztika és fejlesztés</vt:lpstr>
      <vt:lpstr>PowerPoint-bemutató</vt:lpstr>
      <vt:lpstr>PowerPoint-bemutató</vt:lpstr>
      <vt:lpstr>Egy FGSZ Munkatárs véleménye  a CX-Ray Hálózatelemzésről 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3 kihívás és legjobb gyakorlat a hálózatok világából</dc:title>
  <dc:creator>Hári Péter</dc:creator>
  <cp:lastModifiedBy>Hári Péter</cp:lastModifiedBy>
  <cp:revision>1</cp:revision>
  <dcterms:created xsi:type="dcterms:W3CDTF">2019-11-26T14:04:56Z</dcterms:created>
  <dcterms:modified xsi:type="dcterms:W3CDTF">2019-11-26T14:04:59Z</dcterms:modified>
</cp:coreProperties>
</file>