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Roboto Slab"/>
      <p:regular r:id="rId26"/>
      <p:bold r:id="rId27"/>
    </p:embeddedFont>
    <p:embeddedFont>
      <p:font typeface="Proxima Nova"/>
      <p:regular r:id="rId28"/>
      <p:bold r:id="rId29"/>
      <p:italic r:id="rId30"/>
      <p:boldItalic r:id="rId31"/>
    </p:embeddedFont>
    <p:embeddedFont>
      <p:font typeface="Proxima Nova Extrabold"/>
      <p:bold r:id="rId32"/>
    </p:embeddedFont>
    <p:embeddedFont>
      <p:font typeface="Proxima Nova Semibold"/>
      <p:regular r:id="rId33"/>
      <p:bold r:id="rId34"/>
      <p:boldItalic r:id="rId35"/>
    </p:embeddedFont>
    <p:embeddedFont>
      <p:font typeface="Nunito Black"/>
      <p:bold r:id="rId36"/>
      <p:boldItalic r:id="rId37"/>
    </p:embeddedFont>
    <p:embeddedFont>
      <p:font typeface="Alfa Slab One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ProximaNova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33" Type="http://schemas.openxmlformats.org/officeDocument/2006/relationships/font" Target="fonts/ProximaNovaSemibold-regular.fntdata"/><Relationship Id="rId10" Type="http://schemas.openxmlformats.org/officeDocument/2006/relationships/slide" Target="slides/slide5.xml"/><Relationship Id="rId32" Type="http://schemas.openxmlformats.org/officeDocument/2006/relationships/font" Target="fonts/ProximaNovaExtrabold-bold.fntdata"/><Relationship Id="rId13" Type="http://schemas.openxmlformats.org/officeDocument/2006/relationships/slide" Target="slides/slide8.xml"/><Relationship Id="rId35" Type="http://schemas.openxmlformats.org/officeDocument/2006/relationships/font" Target="fonts/ProximaNovaSemibold-boldItalic.fntdata"/><Relationship Id="rId12" Type="http://schemas.openxmlformats.org/officeDocument/2006/relationships/slide" Target="slides/slide7.xml"/><Relationship Id="rId34" Type="http://schemas.openxmlformats.org/officeDocument/2006/relationships/font" Target="fonts/ProximaNovaSemibold-bold.fntdata"/><Relationship Id="rId15" Type="http://schemas.openxmlformats.org/officeDocument/2006/relationships/slide" Target="slides/slide10.xml"/><Relationship Id="rId37" Type="http://schemas.openxmlformats.org/officeDocument/2006/relationships/font" Target="fonts/NunitoBlack-boldItalic.fntdata"/><Relationship Id="rId14" Type="http://schemas.openxmlformats.org/officeDocument/2006/relationships/slide" Target="slides/slide9.xml"/><Relationship Id="rId36" Type="http://schemas.openxmlformats.org/officeDocument/2006/relationships/font" Target="fonts/NunitoBlack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AlfaSlabOn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huaweit nem kiemelni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aktív user definiálás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platformkanibalizációra jobbanrámenni hoyg mi, hogy van nálunk, más példák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b476642f7_1_19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b476642f7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b476642f7_1_23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b476642f7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b476642f7_1_25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b476642f7_1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hu"/>
            </a:br>
            <a:br>
              <a:rPr lang="hu"/>
            </a:br>
            <a:r>
              <a:rPr lang="hu"/>
              <a:t>őszintén bevallani a nehézségeinkel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b476642f7_1_29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b476642f7_1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babdfaa20_0_5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babdfaa2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b4c338859_1_10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b4c338859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abdfaa20_0_10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babdfaa2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babdfaa20_0_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babdfaa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mobilon nagyobb a tranzakció (kb 4x)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prémium keresők - azonnaliság - aktív pro user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babdfaa20_0_1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babdfaa2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babdfaa20_0_1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6babdfaa2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babdfaa20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babdfaa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folyosói beszélgetés: az app nem veszi el a usereket a weboldaltól vagy akár a webes mobilnézettől? van értelme appon is jelen lennünk?</a:t>
            </a:r>
            <a:br>
              <a:rPr lang="hu"/>
            </a:b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b4a7061e2_0_9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b4a7061e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b457850cb_0_26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b457850cb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b457850cb_0_25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b457850cb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b476642f7_1_11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b476642f7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b476642f7_1_9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b476642f7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b476642f7_1_14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b476642f7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babdfaa20_0_1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babdfaa2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b476642f7_1_19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b476642f7_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3668217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794633"/>
            <a:ext cx="8520600" cy="26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557233"/>
            <a:ext cx="8520600" cy="26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4299000"/>
            <a:ext cx="85206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3307400"/>
            <a:ext cx="8114400" cy="32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987833"/>
            <a:ext cx="2808000" cy="41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701800"/>
            <a:ext cx="5683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834132"/>
            <a:ext cx="4045200" cy="206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3974834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56449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794633"/>
            <a:ext cx="8520600" cy="26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Platformkannibalizáció?</a:t>
            </a:r>
            <a:endParaRPr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latin typeface="Roboto Slab"/>
                <a:ea typeface="Roboto Slab"/>
                <a:cs typeface="Roboto Slab"/>
                <a:sym typeface="Roboto Slab"/>
              </a:rPr>
              <a:t>avagy desktoptól a natív appig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248200" y="5020740"/>
            <a:ext cx="85206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/>
              <a:t>Verebély Melinda</a:t>
            </a:r>
            <a:endParaRPr sz="1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900" y="5423500"/>
            <a:ext cx="2049200" cy="5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type="title"/>
          </p:nvPr>
        </p:nvSpPr>
        <p:spPr>
          <a:xfrm>
            <a:off x="490250" y="701800"/>
            <a:ext cx="5683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 a legjobb kombó?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type="title"/>
          </p:nvPr>
        </p:nvSpPr>
        <p:spPr>
          <a:xfrm>
            <a:off x="490250" y="701800"/>
            <a:ext cx="2249400" cy="165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000"/>
              <a:t>Mi a legjobb kombó?</a:t>
            </a:r>
            <a:endParaRPr sz="2000"/>
          </a:p>
        </p:txBody>
      </p:sp>
      <p:sp>
        <p:nvSpPr>
          <p:cNvPr id="251" name="Google Shape;251;p23"/>
          <p:cNvSpPr txBox="1"/>
          <p:nvPr>
            <p:ph type="title"/>
          </p:nvPr>
        </p:nvSpPr>
        <p:spPr>
          <a:xfrm>
            <a:off x="490250" y="2428400"/>
            <a:ext cx="5683800" cy="31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Mindenkinek más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/>
          <p:nvPr>
            <p:ph idx="1" type="body"/>
          </p:nvPr>
        </p:nvSpPr>
        <p:spPr>
          <a:xfrm>
            <a:off x="2825025" y="3133681"/>
            <a:ext cx="28080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hu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SEO</a:t>
            </a:r>
            <a:endParaRPr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57" name="Google Shape;257;p24"/>
          <p:cNvSpPr txBox="1"/>
          <p:nvPr>
            <p:ph idx="1" type="body"/>
          </p:nvPr>
        </p:nvSpPr>
        <p:spPr>
          <a:xfrm>
            <a:off x="2831125" y="3905549"/>
            <a:ext cx="28080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hu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kontentstratégia</a:t>
            </a:r>
            <a:endParaRPr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58" name="Google Shape;258;p24"/>
          <p:cNvSpPr txBox="1"/>
          <p:nvPr>
            <p:ph idx="1" type="body"/>
          </p:nvPr>
        </p:nvSpPr>
        <p:spPr>
          <a:xfrm>
            <a:off x="2828100" y="4746755"/>
            <a:ext cx="28080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hu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sebesség</a:t>
            </a:r>
            <a:endParaRPr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59" name="Google Shape;259;p24"/>
          <p:cNvSpPr txBox="1"/>
          <p:nvPr>
            <p:ph idx="1" type="body"/>
          </p:nvPr>
        </p:nvSpPr>
        <p:spPr>
          <a:xfrm>
            <a:off x="2861488" y="5564854"/>
            <a:ext cx="28506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hu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erőforrás, fenntarthatóság</a:t>
            </a:r>
            <a:endParaRPr i="1"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60" name="Google Shape;260;p24"/>
          <p:cNvSpPr txBox="1"/>
          <p:nvPr/>
        </p:nvSpPr>
        <p:spPr>
          <a:xfrm>
            <a:off x="7713724" y="1529297"/>
            <a:ext cx="844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app</a:t>
            </a:r>
            <a:endParaRPr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grpSp>
        <p:nvGrpSpPr>
          <p:cNvPr id="261" name="Google Shape;261;p24"/>
          <p:cNvGrpSpPr/>
          <p:nvPr/>
        </p:nvGrpSpPr>
        <p:grpSpPr>
          <a:xfrm>
            <a:off x="5904975" y="3865006"/>
            <a:ext cx="1942249" cy="1392765"/>
            <a:chOff x="2744613" y="2278950"/>
            <a:chExt cx="1942249" cy="1044600"/>
          </a:xfrm>
        </p:grpSpPr>
        <p:sp>
          <p:nvSpPr>
            <p:cNvPr id="262" name="Google Shape;262;p24"/>
            <p:cNvSpPr/>
            <p:nvPr/>
          </p:nvSpPr>
          <p:spPr>
            <a:xfrm>
              <a:off x="2744613" y="2278950"/>
              <a:ext cx="268200" cy="1044600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 txBox="1"/>
            <p:nvPr/>
          </p:nvSpPr>
          <p:spPr>
            <a:xfrm>
              <a:off x="3184161" y="2571053"/>
              <a:ext cx="15027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800"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UX</a:t>
              </a:r>
              <a:endParaRPr sz="1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</p:grpSp>
      <p:sp>
        <p:nvSpPr>
          <p:cNvPr id="264" name="Google Shape;264;p24"/>
          <p:cNvSpPr txBox="1"/>
          <p:nvPr>
            <p:ph idx="1" type="body"/>
          </p:nvPr>
        </p:nvSpPr>
        <p:spPr>
          <a:xfrm>
            <a:off x="2831125" y="2410533"/>
            <a:ext cx="28080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hu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felhasználás módja</a:t>
            </a:r>
            <a:endParaRPr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65" name="Google Shape;265;p24"/>
          <p:cNvSpPr txBox="1"/>
          <p:nvPr>
            <p:ph type="title"/>
          </p:nvPr>
        </p:nvSpPr>
        <p:spPr>
          <a:xfrm>
            <a:off x="483175" y="223567"/>
            <a:ext cx="2249400" cy="10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000"/>
              <a:t>Mi a legjobb kombó?</a:t>
            </a:r>
            <a:endParaRPr sz="2000"/>
          </a:p>
        </p:txBody>
      </p:sp>
      <p:sp>
        <p:nvSpPr>
          <p:cNvPr id="266" name="Google Shape;266;p24"/>
          <p:cNvSpPr txBox="1"/>
          <p:nvPr/>
        </p:nvSpPr>
        <p:spPr>
          <a:xfrm>
            <a:off x="6676824" y="1446512"/>
            <a:ext cx="844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m</a:t>
            </a:r>
            <a:br>
              <a:rPr lang="hu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</a:br>
            <a:r>
              <a:rPr lang="hu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based</a:t>
            </a:r>
            <a:endParaRPr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67" name="Google Shape;267;p24"/>
          <p:cNvSpPr txBox="1"/>
          <p:nvPr/>
        </p:nvSpPr>
        <p:spPr>
          <a:xfrm>
            <a:off x="5634197" y="4522517"/>
            <a:ext cx="486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268" name="Google Shape;268;p24"/>
          <p:cNvSpPr txBox="1"/>
          <p:nvPr/>
        </p:nvSpPr>
        <p:spPr>
          <a:xfrm>
            <a:off x="2802702" y="1521433"/>
            <a:ext cx="4615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24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TERMÉKSTRATÉGIA</a:t>
            </a:r>
            <a:endParaRPr b="1" sz="24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5"/>
          <p:cNvGrpSpPr/>
          <p:nvPr/>
        </p:nvGrpSpPr>
        <p:grpSpPr>
          <a:xfrm>
            <a:off x="1216350" y="1006499"/>
            <a:ext cx="882000" cy="874424"/>
            <a:chOff x="1216350" y="526306"/>
            <a:chExt cx="882000" cy="619500"/>
          </a:xfrm>
        </p:grpSpPr>
        <p:sp>
          <p:nvSpPr>
            <p:cNvPr id="274" name="Google Shape;274;p25"/>
            <p:cNvSpPr/>
            <p:nvPr/>
          </p:nvSpPr>
          <p:spPr>
            <a:xfrm>
              <a:off x="1216350" y="526306"/>
              <a:ext cx="882000" cy="619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5"/>
            <p:cNvSpPr txBox="1"/>
            <p:nvPr/>
          </p:nvSpPr>
          <p:spPr>
            <a:xfrm>
              <a:off x="1250130" y="681075"/>
              <a:ext cx="8442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>
                  <a:solidFill>
                    <a:schemeClr val="lt1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responsive</a:t>
              </a:r>
              <a:endParaRPr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</p:grpSp>
      <p:grpSp>
        <p:nvGrpSpPr>
          <p:cNvPr id="276" name="Google Shape;276;p25"/>
          <p:cNvGrpSpPr/>
          <p:nvPr/>
        </p:nvGrpSpPr>
        <p:grpSpPr>
          <a:xfrm>
            <a:off x="4217788" y="1006505"/>
            <a:ext cx="882000" cy="866389"/>
            <a:chOff x="4217763" y="526304"/>
            <a:chExt cx="882000" cy="882000"/>
          </a:xfrm>
        </p:grpSpPr>
        <p:sp>
          <p:nvSpPr>
            <p:cNvPr id="277" name="Google Shape;277;p25"/>
            <p:cNvSpPr/>
            <p:nvPr/>
          </p:nvSpPr>
          <p:spPr>
            <a:xfrm>
              <a:off x="4217763" y="526304"/>
              <a:ext cx="882000" cy="88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 txBox="1"/>
            <p:nvPr/>
          </p:nvSpPr>
          <p:spPr>
            <a:xfrm>
              <a:off x="4229624" y="645798"/>
              <a:ext cx="8442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>
                  <a:solidFill>
                    <a:schemeClr val="lt1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m</a:t>
              </a:r>
              <a:endParaRPr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>
                  <a:solidFill>
                    <a:schemeClr val="lt1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based</a:t>
              </a:r>
              <a:endParaRPr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7119063" y="1006540"/>
            <a:ext cx="882000" cy="858274"/>
            <a:chOff x="7119038" y="526304"/>
            <a:chExt cx="882000" cy="882000"/>
          </a:xfrm>
        </p:grpSpPr>
        <p:sp>
          <p:nvSpPr>
            <p:cNvPr id="280" name="Google Shape;280;p25"/>
            <p:cNvSpPr/>
            <p:nvPr/>
          </p:nvSpPr>
          <p:spPr>
            <a:xfrm>
              <a:off x="7119038" y="526304"/>
              <a:ext cx="882000" cy="88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 txBox="1"/>
            <p:nvPr/>
          </p:nvSpPr>
          <p:spPr>
            <a:xfrm>
              <a:off x="7145854" y="742293"/>
              <a:ext cx="8442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>
                  <a:solidFill>
                    <a:schemeClr val="lt1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app</a:t>
              </a:r>
              <a:endParaRPr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</p:grpSp>
      <p:sp>
        <p:nvSpPr>
          <p:cNvPr id="282" name="Google Shape;282;p25"/>
          <p:cNvSpPr txBox="1"/>
          <p:nvPr/>
        </p:nvSpPr>
        <p:spPr>
          <a:xfrm>
            <a:off x="199075" y="2448067"/>
            <a:ext cx="29463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fontos a SEO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általános weboldal</a:t>
            </a:r>
            <a:b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nincs szükség magasszintű UX-re kontentstratégia X 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mindennel kompatibilis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sebesség nem kulcskérdés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kevés az erőforrás (!)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3305888" y="2448067"/>
            <a:ext cx="26670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SEO kevésbé fontos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van külön kontentstratégia</a:t>
            </a:r>
            <a:b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fontos a magasszintű UX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fontos a sebesség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elavultabb megoldás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4" name="Google Shape;284;p25"/>
          <p:cNvSpPr txBox="1"/>
          <p:nvPr/>
        </p:nvSpPr>
        <p:spPr>
          <a:xfrm>
            <a:off x="6209625" y="2423776"/>
            <a:ext cx="2667000" cy="3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ha van reszponzív oldalunk, de nagyon fontos a UX</a:t>
            </a:r>
            <a:b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nagyon interaktív a product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natív funkciók szükségesek (calendar, push, gps, stb)</a:t>
            </a:r>
            <a:b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magas brand awereness</a:t>
            </a:r>
            <a:b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ha van elegendő erőforrás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903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6"/>
          <p:cNvSpPr/>
          <p:nvPr/>
        </p:nvSpPr>
        <p:spPr>
          <a:xfrm>
            <a:off x="2724425" y="3429000"/>
            <a:ext cx="1020300" cy="13605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6"/>
          <p:cNvSpPr/>
          <p:nvPr/>
        </p:nvSpPr>
        <p:spPr>
          <a:xfrm>
            <a:off x="3744825" y="2991794"/>
            <a:ext cx="2973000" cy="39639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" name="Google Shape;292;p26"/>
          <p:cNvGrpSpPr/>
          <p:nvPr/>
        </p:nvGrpSpPr>
        <p:grpSpPr>
          <a:xfrm>
            <a:off x="382375" y="4569935"/>
            <a:ext cx="1286850" cy="1785955"/>
            <a:chOff x="382375" y="3427537"/>
            <a:chExt cx="1286850" cy="1339500"/>
          </a:xfrm>
        </p:grpSpPr>
        <p:grpSp>
          <p:nvGrpSpPr>
            <p:cNvPr id="293" name="Google Shape;293;p26"/>
            <p:cNvGrpSpPr/>
            <p:nvPr/>
          </p:nvGrpSpPr>
          <p:grpSpPr>
            <a:xfrm>
              <a:off x="382375" y="4044337"/>
              <a:ext cx="877892" cy="722700"/>
              <a:chOff x="1366325" y="2790637"/>
              <a:chExt cx="877892" cy="722700"/>
            </a:xfrm>
          </p:grpSpPr>
          <p:sp>
            <p:nvSpPr>
              <p:cNvPr id="294" name="Google Shape;294;p26"/>
              <p:cNvSpPr/>
              <p:nvPr/>
            </p:nvSpPr>
            <p:spPr>
              <a:xfrm>
                <a:off x="1366325" y="2790637"/>
                <a:ext cx="722700" cy="7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6"/>
              <p:cNvSpPr txBox="1"/>
              <p:nvPr/>
            </p:nvSpPr>
            <p:spPr>
              <a:xfrm>
                <a:off x="1400017" y="2948542"/>
                <a:ext cx="8442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rgbClr val="FFFFFF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natív</a:t>
                </a:r>
                <a:endParaRPr>
                  <a:solidFill>
                    <a:srgbClr val="FFFFFF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296" name="Google Shape;296;p26"/>
            <p:cNvCxnSpPr>
              <a:stCxn id="294" idx="0"/>
              <a:endCxn id="297" idx="2"/>
            </p:cNvCxnSpPr>
            <p:nvPr/>
          </p:nvCxnSpPr>
          <p:spPr>
            <a:xfrm flipH="1" rot="10800000">
              <a:off x="743725" y="3427537"/>
              <a:ext cx="925500" cy="61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8" name="Google Shape;298;p26"/>
          <p:cNvGrpSpPr/>
          <p:nvPr/>
        </p:nvGrpSpPr>
        <p:grpSpPr>
          <a:xfrm>
            <a:off x="1260263" y="4570130"/>
            <a:ext cx="874555" cy="1785744"/>
            <a:chOff x="1260263" y="3427683"/>
            <a:chExt cx="874555" cy="1339342"/>
          </a:xfrm>
        </p:grpSpPr>
        <p:grpSp>
          <p:nvGrpSpPr>
            <p:cNvPr id="299" name="Google Shape;299;p26"/>
            <p:cNvGrpSpPr/>
            <p:nvPr/>
          </p:nvGrpSpPr>
          <p:grpSpPr>
            <a:xfrm>
              <a:off x="1260263" y="4044325"/>
              <a:ext cx="874555" cy="722700"/>
              <a:chOff x="1949300" y="1657825"/>
              <a:chExt cx="874555" cy="722700"/>
            </a:xfrm>
          </p:grpSpPr>
          <p:sp>
            <p:nvSpPr>
              <p:cNvPr id="300" name="Google Shape;300;p26"/>
              <p:cNvSpPr/>
              <p:nvPr/>
            </p:nvSpPr>
            <p:spPr>
              <a:xfrm>
                <a:off x="1949300" y="1657825"/>
                <a:ext cx="722700" cy="722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6"/>
              <p:cNvSpPr txBox="1"/>
              <p:nvPr/>
            </p:nvSpPr>
            <p:spPr>
              <a:xfrm>
                <a:off x="1979655" y="1816214"/>
                <a:ext cx="8442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PWA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302" name="Google Shape;302;p26"/>
            <p:cNvCxnSpPr>
              <a:stCxn id="297" idx="2"/>
              <a:endCxn id="300" idx="0"/>
            </p:cNvCxnSpPr>
            <p:nvPr/>
          </p:nvCxnSpPr>
          <p:spPr>
            <a:xfrm flipH="1">
              <a:off x="1621525" y="3427683"/>
              <a:ext cx="47700" cy="61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03" name="Google Shape;303;p26"/>
          <p:cNvGrpSpPr/>
          <p:nvPr/>
        </p:nvGrpSpPr>
        <p:grpSpPr>
          <a:xfrm>
            <a:off x="1669225" y="4570130"/>
            <a:ext cx="1274015" cy="1785744"/>
            <a:chOff x="1669225" y="3427683"/>
            <a:chExt cx="1274015" cy="1339342"/>
          </a:xfrm>
        </p:grpSpPr>
        <p:grpSp>
          <p:nvGrpSpPr>
            <p:cNvPr id="304" name="Google Shape;304;p26"/>
            <p:cNvGrpSpPr/>
            <p:nvPr/>
          </p:nvGrpSpPr>
          <p:grpSpPr>
            <a:xfrm>
              <a:off x="2099040" y="4044325"/>
              <a:ext cx="844200" cy="722700"/>
              <a:chOff x="3461940" y="1614800"/>
              <a:chExt cx="844200" cy="722700"/>
            </a:xfrm>
          </p:grpSpPr>
          <p:sp>
            <p:nvSpPr>
              <p:cNvPr id="305" name="Google Shape;305;p26"/>
              <p:cNvSpPr/>
              <p:nvPr/>
            </p:nvSpPr>
            <p:spPr>
              <a:xfrm>
                <a:off x="3486261" y="1614800"/>
                <a:ext cx="722700" cy="722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6"/>
              <p:cNvSpPr txBox="1"/>
              <p:nvPr/>
            </p:nvSpPr>
            <p:spPr>
              <a:xfrm>
                <a:off x="3461940" y="1768214"/>
                <a:ext cx="8442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hibrid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307" name="Google Shape;307;p26"/>
            <p:cNvCxnSpPr>
              <a:stCxn id="297" idx="2"/>
              <a:endCxn id="305" idx="0"/>
            </p:cNvCxnSpPr>
            <p:nvPr/>
          </p:nvCxnSpPr>
          <p:spPr>
            <a:xfrm>
              <a:off x="1669225" y="3427683"/>
              <a:ext cx="815400" cy="61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08" name="Google Shape;308;p26"/>
          <p:cNvGrpSpPr/>
          <p:nvPr/>
        </p:nvGrpSpPr>
        <p:grpSpPr>
          <a:xfrm>
            <a:off x="3804665" y="4554518"/>
            <a:ext cx="1534672" cy="1816786"/>
            <a:chOff x="3222953" y="3432037"/>
            <a:chExt cx="1534672" cy="1362624"/>
          </a:xfrm>
        </p:grpSpPr>
        <p:grpSp>
          <p:nvGrpSpPr>
            <p:cNvPr id="309" name="Google Shape;309;p26"/>
            <p:cNvGrpSpPr/>
            <p:nvPr/>
          </p:nvGrpSpPr>
          <p:grpSpPr>
            <a:xfrm>
              <a:off x="3222953" y="4071961"/>
              <a:ext cx="1236000" cy="722700"/>
              <a:chOff x="3222953" y="4071961"/>
              <a:chExt cx="1236000" cy="722700"/>
            </a:xfrm>
          </p:grpSpPr>
          <p:sp>
            <p:nvSpPr>
              <p:cNvPr id="310" name="Google Shape;310;p26"/>
              <p:cNvSpPr/>
              <p:nvPr/>
            </p:nvSpPr>
            <p:spPr>
              <a:xfrm>
                <a:off x="3487275" y="4071961"/>
                <a:ext cx="722700" cy="722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6"/>
              <p:cNvSpPr txBox="1"/>
              <p:nvPr/>
            </p:nvSpPr>
            <p:spPr>
              <a:xfrm>
                <a:off x="3222953" y="4117228"/>
                <a:ext cx="12360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resp/</a:t>
                </a:r>
                <a:b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</a:b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adapt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312" name="Google Shape;312;p26"/>
            <p:cNvCxnSpPr/>
            <p:nvPr/>
          </p:nvCxnSpPr>
          <p:spPr>
            <a:xfrm flipH="1" rot="10800000">
              <a:off x="3832125" y="3432037"/>
              <a:ext cx="925500" cy="61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13" name="Google Shape;313;p26"/>
          <p:cNvGrpSpPr/>
          <p:nvPr/>
        </p:nvGrpSpPr>
        <p:grpSpPr>
          <a:xfrm>
            <a:off x="4652302" y="4566363"/>
            <a:ext cx="1290600" cy="1793073"/>
            <a:chOff x="4090427" y="3432183"/>
            <a:chExt cx="1290600" cy="1344838"/>
          </a:xfrm>
        </p:grpSpPr>
        <p:grpSp>
          <p:nvGrpSpPr>
            <p:cNvPr id="314" name="Google Shape;314;p26"/>
            <p:cNvGrpSpPr/>
            <p:nvPr/>
          </p:nvGrpSpPr>
          <p:grpSpPr>
            <a:xfrm>
              <a:off x="4090427" y="4054321"/>
              <a:ext cx="1290600" cy="722700"/>
              <a:chOff x="4090427" y="4054321"/>
              <a:chExt cx="1290600" cy="722700"/>
            </a:xfrm>
          </p:grpSpPr>
          <p:sp>
            <p:nvSpPr>
              <p:cNvPr id="315" name="Google Shape;315;p26"/>
              <p:cNvSpPr/>
              <p:nvPr/>
            </p:nvSpPr>
            <p:spPr>
              <a:xfrm>
                <a:off x="4374375" y="4054321"/>
                <a:ext cx="722700" cy="7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6"/>
              <p:cNvSpPr txBox="1"/>
              <p:nvPr/>
            </p:nvSpPr>
            <p:spPr>
              <a:xfrm>
                <a:off x="4090427" y="4090176"/>
                <a:ext cx="12906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rgbClr val="FFFFFF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m</a:t>
                </a:r>
                <a:br>
                  <a:rPr lang="hu">
                    <a:solidFill>
                      <a:srgbClr val="FFFFFF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</a:br>
                <a:r>
                  <a:rPr lang="hu">
                    <a:solidFill>
                      <a:srgbClr val="FFFFFF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based</a:t>
                </a:r>
                <a:endParaRPr>
                  <a:solidFill>
                    <a:srgbClr val="FFFFFF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317" name="Google Shape;317;p26"/>
            <p:cNvCxnSpPr/>
            <p:nvPr/>
          </p:nvCxnSpPr>
          <p:spPr>
            <a:xfrm flipH="1">
              <a:off x="4709925" y="3432183"/>
              <a:ext cx="47700" cy="616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18" name="Google Shape;318;p26"/>
          <p:cNvGrpSpPr/>
          <p:nvPr/>
        </p:nvGrpSpPr>
        <p:grpSpPr>
          <a:xfrm>
            <a:off x="5328450" y="4575930"/>
            <a:ext cx="1490878" cy="1884304"/>
            <a:chOff x="4757625" y="3432183"/>
            <a:chExt cx="1490878" cy="1413263"/>
          </a:xfrm>
        </p:grpSpPr>
        <p:grpSp>
          <p:nvGrpSpPr>
            <p:cNvPr id="319" name="Google Shape;319;p26"/>
            <p:cNvGrpSpPr/>
            <p:nvPr/>
          </p:nvGrpSpPr>
          <p:grpSpPr>
            <a:xfrm>
              <a:off x="5012503" y="4030046"/>
              <a:ext cx="1236000" cy="815400"/>
              <a:chOff x="5012503" y="4030046"/>
              <a:chExt cx="1236000" cy="815400"/>
            </a:xfrm>
          </p:grpSpPr>
          <p:sp>
            <p:nvSpPr>
              <p:cNvPr id="320" name="Google Shape;320;p26"/>
              <p:cNvSpPr/>
              <p:nvPr/>
            </p:nvSpPr>
            <p:spPr>
              <a:xfrm>
                <a:off x="5221792" y="4030046"/>
                <a:ext cx="815400" cy="81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6"/>
              <p:cNvSpPr txBox="1"/>
              <p:nvPr/>
            </p:nvSpPr>
            <p:spPr>
              <a:xfrm>
                <a:off x="5012503" y="4123301"/>
                <a:ext cx="12360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rgbClr val="FFFFFF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hagyo</a:t>
                </a:r>
                <a:endParaRPr>
                  <a:solidFill>
                    <a:srgbClr val="FFFFFF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rgbClr val="FFFFFF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mányos</a:t>
                </a:r>
                <a:endParaRPr>
                  <a:solidFill>
                    <a:srgbClr val="FFFFFF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322" name="Google Shape;322;p26"/>
            <p:cNvCxnSpPr/>
            <p:nvPr/>
          </p:nvCxnSpPr>
          <p:spPr>
            <a:xfrm>
              <a:off x="4757625" y="3432183"/>
              <a:ext cx="815400" cy="616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3" name="Google Shape;323;p26"/>
          <p:cNvGrpSpPr/>
          <p:nvPr/>
        </p:nvGrpSpPr>
        <p:grpSpPr>
          <a:xfrm>
            <a:off x="1051225" y="3834948"/>
            <a:ext cx="1673100" cy="735182"/>
            <a:chOff x="1051225" y="2876283"/>
            <a:chExt cx="1673100" cy="551400"/>
          </a:xfrm>
        </p:grpSpPr>
        <p:grpSp>
          <p:nvGrpSpPr>
            <p:cNvPr id="324" name="Google Shape;324;p26"/>
            <p:cNvGrpSpPr/>
            <p:nvPr/>
          </p:nvGrpSpPr>
          <p:grpSpPr>
            <a:xfrm>
              <a:off x="1051225" y="2876283"/>
              <a:ext cx="1236000" cy="551400"/>
              <a:chOff x="1051225" y="2876283"/>
              <a:chExt cx="1236000" cy="551400"/>
            </a:xfrm>
          </p:grpSpPr>
          <p:sp>
            <p:nvSpPr>
              <p:cNvPr id="297" name="Google Shape;297;p26"/>
              <p:cNvSpPr/>
              <p:nvPr/>
            </p:nvSpPr>
            <p:spPr>
              <a:xfrm>
                <a:off x="1051225" y="2876283"/>
                <a:ext cx="1236000" cy="5514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26"/>
              <p:cNvSpPr txBox="1"/>
              <p:nvPr/>
            </p:nvSpPr>
            <p:spPr>
              <a:xfrm>
                <a:off x="1051225" y="2991025"/>
                <a:ext cx="12360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mobilAPP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326" name="Google Shape;326;p26"/>
            <p:cNvCxnSpPr>
              <a:stCxn id="325" idx="3"/>
              <a:endCxn id="290" idx="2"/>
            </p:cNvCxnSpPr>
            <p:nvPr/>
          </p:nvCxnSpPr>
          <p:spPr>
            <a:xfrm flipH="1" rot="10800000">
              <a:off x="2287225" y="3082075"/>
              <a:ext cx="437100" cy="69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7" name="Google Shape;327;p26"/>
          <p:cNvGrpSpPr/>
          <p:nvPr/>
        </p:nvGrpSpPr>
        <p:grpSpPr>
          <a:xfrm>
            <a:off x="3744725" y="3818934"/>
            <a:ext cx="2198178" cy="751268"/>
            <a:chOff x="3744725" y="2864272"/>
            <a:chExt cx="2198178" cy="563465"/>
          </a:xfrm>
        </p:grpSpPr>
        <p:grpSp>
          <p:nvGrpSpPr>
            <p:cNvPr id="328" name="Google Shape;328;p26"/>
            <p:cNvGrpSpPr/>
            <p:nvPr/>
          </p:nvGrpSpPr>
          <p:grpSpPr>
            <a:xfrm>
              <a:off x="4692025" y="2864272"/>
              <a:ext cx="1250878" cy="563465"/>
              <a:chOff x="4692025" y="2864272"/>
              <a:chExt cx="1250878" cy="563465"/>
            </a:xfrm>
          </p:grpSpPr>
          <p:sp>
            <p:nvSpPr>
              <p:cNvPr id="329" name="Google Shape;329;p26"/>
              <p:cNvSpPr/>
              <p:nvPr/>
            </p:nvSpPr>
            <p:spPr>
              <a:xfrm>
                <a:off x="4692025" y="2876338"/>
                <a:ext cx="1236000" cy="5514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6"/>
              <p:cNvSpPr txBox="1"/>
              <p:nvPr/>
            </p:nvSpPr>
            <p:spPr>
              <a:xfrm>
                <a:off x="4706903" y="2864272"/>
                <a:ext cx="12360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(mobil)</a:t>
                </a:r>
                <a:b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</a:b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web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331" name="Google Shape;331;p26"/>
            <p:cNvCxnSpPr>
              <a:stCxn id="290" idx="6"/>
              <a:endCxn id="330" idx="1"/>
            </p:cNvCxnSpPr>
            <p:nvPr/>
          </p:nvCxnSpPr>
          <p:spPr>
            <a:xfrm flipH="1" rot="10800000">
              <a:off x="3744725" y="3025315"/>
              <a:ext cx="962100" cy="56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 txBox="1"/>
          <p:nvPr>
            <p:ph type="title"/>
          </p:nvPr>
        </p:nvSpPr>
        <p:spPr>
          <a:xfrm>
            <a:off x="311700" y="2425533"/>
            <a:ext cx="8520600" cy="13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platformkannibalizáció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6200"/>
              <a:t>WARNING!</a:t>
            </a:r>
            <a:endParaRPr sz="6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 txBox="1"/>
          <p:nvPr>
            <p:ph type="title"/>
          </p:nvPr>
        </p:nvSpPr>
        <p:spPr>
          <a:xfrm>
            <a:off x="311700" y="1694533"/>
            <a:ext cx="8520600" cy="13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/>
              <a:t>platformkannibalizáció</a:t>
            </a:r>
            <a:r>
              <a:rPr lang="hu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3600"/>
              <a:t>WARNING!</a:t>
            </a:r>
            <a:endParaRPr sz="3600"/>
          </a:p>
        </p:txBody>
      </p:sp>
      <p:sp>
        <p:nvSpPr>
          <p:cNvPr id="342" name="Google Shape;342;p28"/>
          <p:cNvSpPr txBox="1"/>
          <p:nvPr/>
        </p:nvSpPr>
        <p:spPr>
          <a:xfrm>
            <a:off x="3238488" y="3387867"/>
            <a:ext cx="26670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egyik platform elcsábítja a másik platform usereit, akik az új platformon kevésbé konvertálnak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 txBox="1"/>
          <p:nvPr>
            <p:ph type="title"/>
          </p:nvPr>
        </p:nvSpPr>
        <p:spPr>
          <a:xfrm>
            <a:off x="2837900" y="512433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Mikor történik?</a:t>
            </a:r>
            <a:endParaRPr/>
          </a:p>
        </p:txBody>
      </p:sp>
      <p:sp>
        <p:nvSpPr>
          <p:cNvPr id="348" name="Google Shape;348;p29"/>
          <p:cNvSpPr txBox="1"/>
          <p:nvPr/>
        </p:nvSpPr>
        <p:spPr>
          <a:xfrm>
            <a:off x="1334900" y="1672808"/>
            <a:ext cx="31515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ha rosszul határoztuk meg a kontentstratégiát az egyes platformokra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9" name="Google Shape;349;p29"/>
          <p:cNvSpPr txBox="1"/>
          <p:nvPr/>
        </p:nvSpPr>
        <p:spPr>
          <a:xfrm>
            <a:off x="1410650" y="3214450"/>
            <a:ext cx="30000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így mobilon/appon 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rosszabbak a konverziók </a:t>
            </a:r>
            <a:b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MÉRÉS!!!</a:t>
            </a:r>
            <a:endParaRPr/>
          </a:p>
        </p:txBody>
      </p:sp>
      <p:sp>
        <p:nvSpPr>
          <p:cNvPr id="350" name="Google Shape;350;p29"/>
          <p:cNvSpPr txBox="1"/>
          <p:nvPr/>
        </p:nvSpPr>
        <p:spPr>
          <a:xfrm>
            <a:off x="4725075" y="1672808"/>
            <a:ext cx="31515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ha lekopizzuk a weboldalunkat, </a:t>
            </a:r>
            <a:b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 nem sikerül jól vagy 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nem teljeskörű 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1" name="Google Shape;351;p29"/>
          <p:cNvSpPr txBox="1"/>
          <p:nvPr/>
        </p:nvSpPr>
        <p:spPr>
          <a:xfrm>
            <a:off x="4800825" y="3214450"/>
            <a:ext cx="30000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így mobilon/appon 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rosszabbak a konverziók vagy egyáltalán nem lesz</a:t>
            </a:r>
            <a:b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MÉRÉS!!!</a:t>
            </a:r>
            <a:endParaRPr/>
          </a:p>
        </p:txBody>
      </p:sp>
      <p:sp>
        <p:nvSpPr>
          <p:cNvPr id="352" name="Google Shape;352;p29"/>
          <p:cNvSpPr txBox="1"/>
          <p:nvPr/>
        </p:nvSpPr>
        <p:spPr>
          <a:xfrm>
            <a:off x="1410650" y="5376300"/>
            <a:ext cx="30000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prémium keresők a fókusz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azonnaliság</a:t>
            </a:r>
            <a:b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push funkció kihasználása</a:t>
            </a:r>
            <a:endParaRPr/>
          </a:p>
        </p:txBody>
      </p:sp>
      <p:pic>
        <p:nvPicPr>
          <p:cNvPr id="353" name="Google Shape;3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056" y="4893550"/>
            <a:ext cx="2049200" cy="5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9"/>
          <p:cNvSpPr txBox="1"/>
          <p:nvPr/>
        </p:nvSpPr>
        <p:spPr>
          <a:xfrm>
            <a:off x="4800825" y="5360085"/>
            <a:ext cx="30000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nincs hirdetésfeladás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mobilon 4x több a tranzakció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75k aktív user/ 1M user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5" name="Google Shape;3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231" y="4877335"/>
            <a:ext cx="2049200" cy="5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"/>
          <p:cNvSpPr txBox="1"/>
          <p:nvPr>
            <p:ph type="title"/>
          </p:nvPr>
        </p:nvSpPr>
        <p:spPr>
          <a:xfrm>
            <a:off x="1451450" y="2624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nem kannibalizálunk, nyugi</a:t>
            </a:r>
            <a:endParaRPr/>
          </a:p>
        </p:txBody>
      </p:sp>
      <p:sp>
        <p:nvSpPr>
          <p:cNvPr id="361" name="Google Shape;361;p30"/>
          <p:cNvSpPr txBox="1"/>
          <p:nvPr/>
        </p:nvSpPr>
        <p:spPr>
          <a:xfrm>
            <a:off x="3101075" y="3387875"/>
            <a:ext cx="2987700" cy="1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az appal a tudatosabb,  aktívan kereső usereket célozzuk, akiknek nagyon fontos a jó felhasználói élmény, a gyorsaság, azonnaliságra vágynak, és egyébként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2" name="Google Shape;362;p30"/>
          <p:cNvSpPr txBox="1"/>
          <p:nvPr/>
        </p:nvSpPr>
        <p:spPr>
          <a:xfrm>
            <a:off x="1580750" y="5548325"/>
            <a:ext cx="62013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az egyik fő konverziónk (Hirdetésfigyelő) ⅓-a az appon keletkezik.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szerintem jól csináljuk!</a:t>
            </a:r>
            <a:endParaRPr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/>
          <p:nvPr>
            <p:ph type="title"/>
          </p:nvPr>
        </p:nvSpPr>
        <p:spPr>
          <a:xfrm>
            <a:off x="3235375" y="601325"/>
            <a:ext cx="3129000" cy="18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!Fontos!</a:t>
            </a:r>
            <a:endParaRPr/>
          </a:p>
        </p:txBody>
      </p:sp>
      <p:sp>
        <p:nvSpPr>
          <p:cNvPr id="368" name="Google Shape;368;p31"/>
          <p:cNvSpPr txBox="1"/>
          <p:nvPr>
            <p:ph idx="4294967295" type="subTitle"/>
          </p:nvPr>
        </p:nvSpPr>
        <p:spPr>
          <a:xfrm>
            <a:off x="311700" y="2641972"/>
            <a:ext cx="85206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b="1" lang="hu" sz="2000">
                <a:solidFill>
                  <a:srgbClr val="FFFFFF"/>
                </a:solidFill>
              </a:rPr>
              <a:t>határozzuk meg a termékstratégiát </a:t>
            </a:r>
            <a:br>
              <a:rPr b="1" lang="hu" sz="2000">
                <a:solidFill>
                  <a:srgbClr val="FFFFFF"/>
                </a:solidFill>
              </a:rPr>
            </a:br>
            <a:r>
              <a:rPr b="1" lang="hu" sz="2000">
                <a:solidFill>
                  <a:srgbClr val="FFFFFF"/>
                </a:solidFill>
              </a:rPr>
              <a:t>(SEO, kontentstratégia, sebesség, felhasználás)</a:t>
            </a:r>
            <a:endParaRPr b="1" sz="2000">
              <a:solidFill>
                <a:srgbClr val="FFFFFF"/>
              </a:solidFill>
            </a:endParaRPr>
          </a:p>
          <a:p>
            <a:pPr indent="-35560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b="1" lang="hu" sz="2000">
                <a:solidFill>
                  <a:srgbClr val="FFFFFF"/>
                </a:solidFill>
              </a:rPr>
              <a:t>határozzuk meg eszerint a platformmixünket</a:t>
            </a:r>
            <a:endParaRPr b="1" sz="2000">
              <a:solidFill>
                <a:srgbClr val="FFFFFF"/>
              </a:solidFill>
            </a:endParaRPr>
          </a:p>
          <a:p>
            <a:pPr indent="-35560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b="1" lang="hu" sz="2000">
                <a:solidFill>
                  <a:srgbClr val="FFFFFF"/>
                </a:solidFill>
              </a:rPr>
              <a:t>kövessük nyomon a konverziókat</a:t>
            </a:r>
            <a:endParaRPr b="1" sz="2000">
              <a:solidFill>
                <a:srgbClr val="FFFFFF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hu" sz="2000">
                <a:solidFill>
                  <a:srgbClr val="FFFFFF"/>
                </a:solidFill>
              </a:rPr>
              <a:t>azaz </a:t>
            </a:r>
            <a:r>
              <a:rPr b="1" lang="hu" sz="3000">
                <a:solidFill>
                  <a:srgbClr val="FFFFFF"/>
                </a:solidFill>
              </a:rPr>
              <a:t>MÉRJÜNK, MÉRJÜNK, MÉRJÜNK</a:t>
            </a:r>
            <a:endParaRPr b="1"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490250" y="701800"/>
            <a:ext cx="59709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Melinda, ti kannibalizáltok?!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 txBox="1"/>
          <p:nvPr>
            <p:ph type="title"/>
          </p:nvPr>
        </p:nvSpPr>
        <p:spPr>
          <a:xfrm>
            <a:off x="490250" y="701800"/>
            <a:ext cx="5683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Köszi a figyelmet!</a:t>
            </a:r>
            <a:endParaRPr/>
          </a:p>
        </p:txBody>
      </p:sp>
      <p:sp>
        <p:nvSpPr>
          <p:cNvPr id="374" name="Google Shape;374;p32"/>
          <p:cNvSpPr/>
          <p:nvPr/>
        </p:nvSpPr>
        <p:spPr>
          <a:xfrm>
            <a:off x="5300050" y="3684075"/>
            <a:ext cx="5031600" cy="506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2"/>
          <p:cNvSpPr txBox="1"/>
          <p:nvPr>
            <p:ph idx="4294967295" type="subTitle"/>
          </p:nvPr>
        </p:nvSpPr>
        <p:spPr>
          <a:xfrm>
            <a:off x="6410181" y="5066573"/>
            <a:ext cx="85206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/>
              <a:t>Verebély Melinda</a:t>
            </a:r>
            <a:endParaRPr sz="1800"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76" name="Google Shape;3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9056" y="5525100"/>
            <a:ext cx="2049200" cy="5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189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2943250" y="3088925"/>
            <a:ext cx="1020300" cy="9711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4486725" y="2991800"/>
            <a:ext cx="2383500" cy="23034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" name="Google Shape;71;p15"/>
          <p:cNvGrpSpPr/>
          <p:nvPr/>
        </p:nvGrpSpPr>
        <p:grpSpPr>
          <a:xfrm>
            <a:off x="382375" y="4569943"/>
            <a:ext cx="1286850" cy="1557561"/>
            <a:chOff x="382375" y="3427543"/>
            <a:chExt cx="1286850" cy="1168200"/>
          </a:xfrm>
        </p:grpSpPr>
        <p:grpSp>
          <p:nvGrpSpPr>
            <p:cNvPr id="72" name="Google Shape;72;p15"/>
            <p:cNvGrpSpPr/>
            <p:nvPr/>
          </p:nvGrpSpPr>
          <p:grpSpPr>
            <a:xfrm>
              <a:off x="382375" y="4044343"/>
              <a:ext cx="877892" cy="551400"/>
              <a:chOff x="1366325" y="2790643"/>
              <a:chExt cx="877892" cy="551400"/>
            </a:xfrm>
          </p:grpSpPr>
          <p:sp>
            <p:nvSpPr>
              <p:cNvPr id="73" name="Google Shape;73;p15"/>
              <p:cNvSpPr/>
              <p:nvPr/>
            </p:nvSpPr>
            <p:spPr>
              <a:xfrm>
                <a:off x="1366325" y="2790643"/>
                <a:ext cx="722700" cy="551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5"/>
              <p:cNvSpPr txBox="1"/>
              <p:nvPr/>
            </p:nvSpPr>
            <p:spPr>
              <a:xfrm>
                <a:off x="1400017" y="2918178"/>
                <a:ext cx="8442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natív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75" name="Google Shape;75;p15"/>
            <p:cNvCxnSpPr>
              <a:stCxn id="73" idx="0"/>
              <a:endCxn id="76" idx="2"/>
            </p:cNvCxnSpPr>
            <p:nvPr/>
          </p:nvCxnSpPr>
          <p:spPr>
            <a:xfrm flipH="1" rot="10800000">
              <a:off x="743725" y="3427543"/>
              <a:ext cx="925500" cy="61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7" name="Google Shape;77;p15"/>
          <p:cNvGrpSpPr/>
          <p:nvPr/>
        </p:nvGrpSpPr>
        <p:grpSpPr>
          <a:xfrm>
            <a:off x="1260275" y="4570130"/>
            <a:ext cx="874542" cy="1573351"/>
            <a:chOff x="1260275" y="3427683"/>
            <a:chExt cx="874542" cy="1180043"/>
          </a:xfrm>
        </p:grpSpPr>
        <p:grpSp>
          <p:nvGrpSpPr>
            <p:cNvPr id="78" name="Google Shape;78;p15"/>
            <p:cNvGrpSpPr/>
            <p:nvPr/>
          </p:nvGrpSpPr>
          <p:grpSpPr>
            <a:xfrm>
              <a:off x="1260275" y="4044326"/>
              <a:ext cx="874542" cy="563400"/>
              <a:chOff x="1949313" y="1657826"/>
              <a:chExt cx="874542" cy="5634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1949313" y="1657826"/>
                <a:ext cx="722700" cy="56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5"/>
              <p:cNvSpPr txBox="1"/>
              <p:nvPr/>
            </p:nvSpPr>
            <p:spPr>
              <a:xfrm>
                <a:off x="1979655" y="1791923"/>
                <a:ext cx="8442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PWA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81" name="Google Shape;81;p15"/>
            <p:cNvCxnSpPr>
              <a:stCxn id="76" idx="2"/>
              <a:endCxn id="79" idx="0"/>
            </p:cNvCxnSpPr>
            <p:nvPr/>
          </p:nvCxnSpPr>
          <p:spPr>
            <a:xfrm flipH="1">
              <a:off x="1621525" y="3427683"/>
              <a:ext cx="47700" cy="61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2" name="Google Shape;82;p15"/>
          <p:cNvGrpSpPr/>
          <p:nvPr/>
        </p:nvGrpSpPr>
        <p:grpSpPr>
          <a:xfrm>
            <a:off x="1669225" y="4570130"/>
            <a:ext cx="1274015" cy="1573351"/>
            <a:chOff x="1669225" y="3427683"/>
            <a:chExt cx="1274015" cy="1180043"/>
          </a:xfrm>
        </p:grpSpPr>
        <p:grpSp>
          <p:nvGrpSpPr>
            <p:cNvPr id="83" name="Google Shape;83;p15"/>
            <p:cNvGrpSpPr/>
            <p:nvPr/>
          </p:nvGrpSpPr>
          <p:grpSpPr>
            <a:xfrm>
              <a:off x="2099040" y="4044326"/>
              <a:ext cx="844200" cy="563400"/>
              <a:chOff x="3461940" y="1614801"/>
              <a:chExt cx="844200" cy="563400"/>
            </a:xfrm>
          </p:grpSpPr>
          <p:sp>
            <p:nvSpPr>
              <p:cNvPr id="84" name="Google Shape;84;p15"/>
              <p:cNvSpPr/>
              <p:nvPr/>
            </p:nvSpPr>
            <p:spPr>
              <a:xfrm>
                <a:off x="3486250" y="1614801"/>
                <a:ext cx="722700" cy="56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5"/>
              <p:cNvSpPr txBox="1"/>
              <p:nvPr/>
            </p:nvSpPr>
            <p:spPr>
              <a:xfrm>
                <a:off x="3461940" y="1768214"/>
                <a:ext cx="8442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hibrid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86" name="Google Shape;86;p15"/>
            <p:cNvCxnSpPr>
              <a:stCxn id="76" idx="2"/>
              <a:endCxn id="84" idx="0"/>
            </p:cNvCxnSpPr>
            <p:nvPr/>
          </p:nvCxnSpPr>
          <p:spPr>
            <a:xfrm>
              <a:off x="1669225" y="3427683"/>
              <a:ext cx="815400" cy="61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7" name="Google Shape;87;p15"/>
          <p:cNvGrpSpPr/>
          <p:nvPr/>
        </p:nvGrpSpPr>
        <p:grpSpPr>
          <a:xfrm>
            <a:off x="3804665" y="4554518"/>
            <a:ext cx="1534672" cy="1572790"/>
            <a:chOff x="3222953" y="3432037"/>
            <a:chExt cx="1534672" cy="1179622"/>
          </a:xfrm>
        </p:grpSpPr>
        <p:grpSp>
          <p:nvGrpSpPr>
            <p:cNvPr id="88" name="Google Shape;88;p15"/>
            <p:cNvGrpSpPr/>
            <p:nvPr/>
          </p:nvGrpSpPr>
          <p:grpSpPr>
            <a:xfrm>
              <a:off x="3222953" y="4071959"/>
              <a:ext cx="1236000" cy="539700"/>
              <a:chOff x="3222953" y="4071959"/>
              <a:chExt cx="1236000" cy="539700"/>
            </a:xfrm>
          </p:grpSpPr>
          <p:sp>
            <p:nvSpPr>
              <p:cNvPr id="89" name="Google Shape;89;p15"/>
              <p:cNvSpPr/>
              <p:nvPr/>
            </p:nvSpPr>
            <p:spPr>
              <a:xfrm>
                <a:off x="3487288" y="4071959"/>
                <a:ext cx="722700" cy="539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5"/>
              <p:cNvSpPr txBox="1"/>
              <p:nvPr/>
            </p:nvSpPr>
            <p:spPr>
              <a:xfrm>
                <a:off x="3222953" y="4117228"/>
                <a:ext cx="12360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resp/</a:t>
                </a:r>
                <a:b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</a:b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adapt 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91" name="Google Shape;91;p15"/>
            <p:cNvCxnSpPr/>
            <p:nvPr/>
          </p:nvCxnSpPr>
          <p:spPr>
            <a:xfrm flipH="1" rot="10800000">
              <a:off x="3832125" y="3432037"/>
              <a:ext cx="925500" cy="61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4652302" y="4566363"/>
            <a:ext cx="1290600" cy="1577070"/>
            <a:chOff x="4090427" y="3432183"/>
            <a:chExt cx="1290600" cy="1182832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4090427" y="4054316"/>
              <a:ext cx="1290600" cy="560700"/>
              <a:chOff x="4090427" y="4054316"/>
              <a:chExt cx="1290600" cy="5607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374375" y="4054316"/>
                <a:ext cx="722700" cy="560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5"/>
              <p:cNvSpPr txBox="1"/>
              <p:nvPr/>
            </p:nvSpPr>
            <p:spPr>
              <a:xfrm>
                <a:off x="4090427" y="4090176"/>
                <a:ext cx="12906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m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based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 flipH="1">
              <a:off x="4709925" y="3432183"/>
              <a:ext cx="47700" cy="616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7" name="Google Shape;97;p15"/>
          <p:cNvGrpSpPr/>
          <p:nvPr/>
        </p:nvGrpSpPr>
        <p:grpSpPr>
          <a:xfrm>
            <a:off x="5328450" y="4575930"/>
            <a:ext cx="1490878" cy="1619102"/>
            <a:chOff x="4757625" y="3432183"/>
            <a:chExt cx="1490878" cy="1214357"/>
          </a:xfrm>
        </p:grpSpPr>
        <p:grpSp>
          <p:nvGrpSpPr>
            <p:cNvPr id="98" name="Google Shape;98;p15"/>
            <p:cNvGrpSpPr/>
            <p:nvPr/>
          </p:nvGrpSpPr>
          <p:grpSpPr>
            <a:xfrm>
              <a:off x="5012503" y="4030040"/>
              <a:ext cx="1236000" cy="616500"/>
              <a:chOff x="5012503" y="4030040"/>
              <a:chExt cx="1236000" cy="61650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221800" y="4030040"/>
                <a:ext cx="815400" cy="616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5"/>
              <p:cNvSpPr txBox="1"/>
              <p:nvPr/>
            </p:nvSpPr>
            <p:spPr>
              <a:xfrm>
                <a:off x="5012503" y="4123301"/>
                <a:ext cx="12360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hagyo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mányos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101" name="Google Shape;101;p15"/>
            <p:cNvCxnSpPr/>
            <p:nvPr/>
          </p:nvCxnSpPr>
          <p:spPr>
            <a:xfrm>
              <a:off x="4757625" y="3432183"/>
              <a:ext cx="815400" cy="616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2" name="Google Shape;102;p15"/>
          <p:cNvGrpSpPr/>
          <p:nvPr/>
        </p:nvGrpSpPr>
        <p:grpSpPr>
          <a:xfrm>
            <a:off x="1051225" y="3574144"/>
            <a:ext cx="1892100" cy="995986"/>
            <a:chOff x="1051225" y="2680675"/>
            <a:chExt cx="1892100" cy="747008"/>
          </a:xfrm>
        </p:grpSpPr>
        <p:grpSp>
          <p:nvGrpSpPr>
            <p:cNvPr id="103" name="Google Shape;103;p15"/>
            <p:cNvGrpSpPr/>
            <p:nvPr/>
          </p:nvGrpSpPr>
          <p:grpSpPr>
            <a:xfrm>
              <a:off x="1051225" y="2876283"/>
              <a:ext cx="1236000" cy="551400"/>
              <a:chOff x="1051225" y="2876283"/>
              <a:chExt cx="1236000" cy="551400"/>
            </a:xfrm>
          </p:grpSpPr>
          <p:sp>
            <p:nvSpPr>
              <p:cNvPr id="76" name="Google Shape;76;p15"/>
              <p:cNvSpPr/>
              <p:nvPr/>
            </p:nvSpPr>
            <p:spPr>
              <a:xfrm>
                <a:off x="1051225" y="2876283"/>
                <a:ext cx="1236000" cy="5514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5"/>
              <p:cNvSpPr txBox="1"/>
              <p:nvPr/>
            </p:nvSpPr>
            <p:spPr>
              <a:xfrm>
                <a:off x="1051225" y="2991025"/>
                <a:ext cx="12360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mobilAPP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105" name="Google Shape;105;p15"/>
            <p:cNvCxnSpPr>
              <a:stCxn id="104" idx="3"/>
              <a:endCxn id="69" idx="2"/>
            </p:cNvCxnSpPr>
            <p:nvPr/>
          </p:nvCxnSpPr>
          <p:spPr>
            <a:xfrm flipH="1" rot="10800000">
              <a:off x="2287225" y="2680675"/>
              <a:ext cx="656100" cy="471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6" name="Google Shape;106;p15"/>
          <p:cNvGrpSpPr/>
          <p:nvPr/>
        </p:nvGrpSpPr>
        <p:grpSpPr>
          <a:xfrm>
            <a:off x="3963550" y="3574475"/>
            <a:ext cx="1964475" cy="995727"/>
            <a:chOff x="3963550" y="2680923"/>
            <a:chExt cx="1964475" cy="746814"/>
          </a:xfrm>
        </p:grpSpPr>
        <p:grpSp>
          <p:nvGrpSpPr>
            <p:cNvPr id="107" name="Google Shape;107;p15"/>
            <p:cNvGrpSpPr/>
            <p:nvPr/>
          </p:nvGrpSpPr>
          <p:grpSpPr>
            <a:xfrm>
              <a:off x="4630703" y="2876338"/>
              <a:ext cx="1297322" cy="551400"/>
              <a:chOff x="4630703" y="2876338"/>
              <a:chExt cx="1297322" cy="551400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692025" y="2876338"/>
                <a:ext cx="1236000" cy="5514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5"/>
              <p:cNvSpPr txBox="1"/>
              <p:nvPr/>
            </p:nvSpPr>
            <p:spPr>
              <a:xfrm>
                <a:off x="4630703" y="2921423"/>
                <a:ext cx="12360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(mobil)</a:t>
                </a:r>
                <a:b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</a:b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web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110" name="Google Shape;110;p15"/>
            <p:cNvCxnSpPr>
              <a:stCxn id="69" idx="6"/>
              <a:endCxn id="109" idx="1"/>
            </p:cNvCxnSpPr>
            <p:nvPr/>
          </p:nvCxnSpPr>
          <p:spPr>
            <a:xfrm>
              <a:off x="3963550" y="2680923"/>
              <a:ext cx="667200" cy="4014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28886" l="0" r="0" t="0"/>
          <a:stretch/>
        </p:blipFill>
        <p:spPr>
          <a:xfrm>
            <a:off x="0" y="2526201"/>
            <a:ext cx="9144000" cy="495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7488" y="3197565"/>
            <a:ext cx="2634176" cy="1975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6"/>
          <p:cNvCxnSpPr/>
          <p:nvPr/>
        </p:nvCxnSpPr>
        <p:spPr>
          <a:xfrm>
            <a:off x="458600" y="583267"/>
            <a:ext cx="810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6"/>
          <p:cNvSpPr/>
          <p:nvPr/>
        </p:nvSpPr>
        <p:spPr>
          <a:xfrm>
            <a:off x="2575" y="-61500"/>
            <a:ext cx="9144000" cy="279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" name="Google Shape;119;p16"/>
          <p:cNvCxnSpPr>
            <a:stCxn id="120" idx="2"/>
            <a:endCxn id="121" idx="2"/>
          </p:cNvCxnSpPr>
          <p:nvPr/>
        </p:nvCxnSpPr>
        <p:spPr>
          <a:xfrm flipH="1" rot="10800000">
            <a:off x="1111626" y="817347"/>
            <a:ext cx="6651600" cy="7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0" name="Google Shape;120;p16"/>
          <p:cNvSpPr/>
          <p:nvPr/>
        </p:nvSpPr>
        <p:spPr>
          <a:xfrm>
            <a:off x="1111626" y="70409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699275" y="1002333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1998</a:t>
            </a:r>
            <a:endParaRPr sz="24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4525" y="3572764"/>
            <a:ext cx="2580099" cy="179365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>
            <a:off x="4431591" y="70409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4223989" y="923618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2012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7763076" y="696430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6720632" y="963950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2017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6926973" y="69641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7530977" y="938968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2019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3745791" y="70409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3538189" y="923618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2010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17"/>
          <p:cNvCxnSpPr/>
          <p:nvPr/>
        </p:nvCxnSpPr>
        <p:spPr>
          <a:xfrm>
            <a:off x="458600" y="583267"/>
            <a:ext cx="810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7"/>
          <p:cNvSpPr/>
          <p:nvPr/>
        </p:nvSpPr>
        <p:spPr>
          <a:xfrm>
            <a:off x="2575" y="-61500"/>
            <a:ext cx="9144000" cy="696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7" name="Google Shape;137;p17"/>
          <p:cNvCxnSpPr>
            <a:stCxn id="138" idx="2"/>
            <a:endCxn id="139" idx="2"/>
          </p:cNvCxnSpPr>
          <p:nvPr/>
        </p:nvCxnSpPr>
        <p:spPr>
          <a:xfrm flipH="1" rot="10800000">
            <a:off x="1111626" y="817347"/>
            <a:ext cx="6651600" cy="7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8" name="Google Shape;138;p17"/>
          <p:cNvSpPr/>
          <p:nvPr/>
        </p:nvSpPr>
        <p:spPr>
          <a:xfrm>
            <a:off x="1111626" y="70409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3249820" y="965333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2010</a:t>
            </a:r>
            <a:endParaRPr sz="24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4431591" y="70409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4223989" y="923618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2012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7763076" y="696430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6720632" y="915197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2017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6926973" y="69641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7530977" y="914592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2019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850" y="2843346"/>
            <a:ext cx="6487474" cy="411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2275" y="3470133"/>
            <a:ext cx="3236023" cy="184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3669224" y="704110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824860" y="956098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1998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18"/>
          <p:cNvCxnSpPr/>
          <p:nvPr/>
        </p:nvCxnSpPr>
        <p:spPr>
          <a:xfrm>
            <a:off x="458600" y="583267"/>
            <a:ext cx="810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18"/>
          <p:cNvSpPr/>
          <p:nvPr/>
        </p:nvSpPr>
        <p:spPr>
          <a:xfrm>
            <a:off x="2575" y="940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6" name="Google Shape;156;p18"/>
          <p:cNvCxnSpPr>
            <a:stCxn id="157" idx="2"/>
            <a:endCxn id="158" idx="2"/>
          </p:cNvCxnSpPr>
          <p:nvPr/>
        </p:nvCxnSpPr>
        <p:spPr>
          <a:xfrm flipH="1" rot="10800000">
            <a:off x="1111626" y="817347"/>
            <a:ext cx="6651600" cy="7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7" name="Google Shape;157;p18"/>
          <p:cNvSpPr/>
          <p:nvPr/>
        </p:nvSpPr>
        <p:spPr>
          <a:xfrm>
            <a:off x="1111626" y="70409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863195" y="971614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1998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4431591" y="70409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4071589" y="923618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2012</a:t>
            </a:r>
            <a:endParaRPr sz="24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7763076" y="696430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6720632" y="963950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2017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6926973" y="69641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7530977" y="938968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2019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275" y="2453325"/>
            <a:ext cx="5261450" cy="39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4">
            <a:alphaModFix/>
          </a:blip>
          <a:srcRect b="4834" l="0" r="0" t="0"/>
          <a:stretch/>
        </p:blipFill>
        <p:spPr>
          <a:xfrm>
            <a:off x="4572000" y="2718674"/>
            <a:ext cx="2967125" cy="25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/>
          <p:nvPr/>
        </p:nvSpPr>
        <p:spPr>
          <a:xfrm>
            <a:off x="3669224" y="704110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3461621" y="923631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2010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19"/>
          <p:cNvCxnSpPr/>
          <p:nvPr/>
        </p:nvCxnSpPr>
        <p:spPr>
          <a:xfrm>
            <a:off x="458600" y="583267"/>
            <a:ext cx="810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19"/>
          <p:cNvSpPr/>
          <p:nvPr/>
        </p:nvSpPr>
        <p:spPr>
          <a:xfrm>
            <a:off x="2575" y="940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5" name="Google Shape;175;p19"/>
          <p:cNvCxnSpPr>
            <a:stCxn id="176" idx="2"/>
            <a:endCxn id="177" idx="2"/>
          </p:cNvCxnSpPr>
          <p:nvPr/>
        </p:nvCxnSpPr>
        <p:spPr>
          <a:xfrm flipH="1" rot="10800000">
            <a:off x="1111626" y="817347"/>
            <a:ext cx="6651600" cy="7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76" name="Google Shape;176;p19"/>
          <p:cNvSpPr/>
          <p:nvPr/>
        </p:nvSpPr>
        <p:spPr>
          <a:xfrm>
            <a:off x="1111626" y="70409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863195" y="971614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1998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4431591" y="70409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7763076" y="696430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6568232" y="963950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2017</a:t>
            </a:r>
            <a:endParaRPr sz="24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6926973" y="696417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7530977" y="938968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2019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3669224" y="704110"/>
            <a:ext cx="181500" cy="242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3461621" y="923631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2010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4209776" y="923631"/>
            <a:ext cx="1006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2012</a:t>
            </a:r>
            <a:endParaRPr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86" name="Google Shape;1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04725" y="1854567"/>
            <a:ext cx="10386645" cy="51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3275" y="3355162"/>
            <a:ext cx="258314" cy="30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9504" y="3336352"/>
            <a:ext cx="307250" cy="3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903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/>
          <p:nvPr/>
        </p:nvSpPr>
        <p:spPr>
          <a:xfrm>
            <a:off x="2724425" y="3429000"/>
            <a:ext cx="1020300" cy="13605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3744825" y="2991794"/>
            <a:ext cx="2973000" cy="39639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20"/>
          <p:cNvGrpSpPr/>
          <p:nvPr/>
        </p:nvGrpSpPr>
        <p:grpSpPr>
          <a:xfrm>
            <a:off x="382375" y="4569935"/>
            <a:ext cx="1286850" cy="1785955"/>
            <a:chOff x="382375" y="3427537"/>
            <a:chExt cx="1286850" cy="1339500"/>
          </a:xfrm>
        </p:grpSpPr>
        <p:grpSp>
          <p:nvGrpSpPr>
            <p:cNvPr id="197" name="Google Shape;197;p20"/>
            <p:cNvGrpSpPr/>
            <p:nvPr/>
          </p:nvGrpSpPr>
          <p:grpSpPr>
            <a:xfrm>
              <a:off x="382375" y="4044337"/>
              <a:ext cx="877892" cy="722700"/>
              <a:chOff x="1366325" y="2790637"/>
              <a:chExt cx="877892" cy="722700"/>
            </a:xfrm>
          </p:grpSpPr>
          <p:sp>
            <p:nvSpPr>
              <p:cNvPr id="198" name="Google Shape;198;p20"/>
              <p:cNvSpPr/>
              <p:nvPr/>
            </p:nvSpPr>
            <p:spPr>
              <a:xfrm>
                <a:off x="1366325" y="2790637"/>
                <a:ext cx="722700" cy="7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0"/>
              <p:cNvSpPr txBox="1"/>
              <p:nvPr/>
            </p:nvSpPr>
            <p:spPr>
              <a:xfrm>
                <a:off x="1400017" y="2948542"/>
                <a:ext cx="8442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rgbClr val="FFFFFF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natív</a:t>
                </a:r>
                <a:endParaRPr>
                  <a:solidFill>
                    <a:srgbClr val="FFFFFF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200" name="Google Shape;200;p20"/>
            <p:cNvCxnSpPr>
              <a:stCxn id="198" idx="0"/>
              <a:endCxn id="201" idx="2"/>
            </p:cNvCxnSpPr>
            <p:nvPr/>
          </p:nvCxnSpPr>
          <p:spPr>
            <a:xfrm flipH="1" rot="10800000">
              <a:off x="743725" y="3427537"/>
              <a:ext cx="925500" cy="61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2" name="Google Shape;202;p20"/>
          <p:cNvGrpSpPr/>
          <p:nvPr/>
        </p:nvGrpSpPr>
        <p:grpSpPr>
          <a:xfrm>
            <a:off x="1260263" y="4570130"/>
            <a:ext cx="874555" cy="1785744"/>
            <a:chOff x="1260263" y="3427683"/>
            <a:chExt cx="874555" cy="1339342"/>
          </a:xfrm>
        </p:grpSpPr>
        <p:grpSp>
          <p:nvGrpSpPr>
            <p:cNvPr id="203" name="Google Shape;203;p20"/>
            <p:cNvGrpSpPr/>
            <p:nvPr/>
          </p:nvGrpSpPr>
          <p:grpSpPr>
            <a:xfrm>
              <a:off x="1260263" y="4044325"/>
              <a:ext cx="874555" cy="722700"/>
              <a:chOff x="1949300" y="1657825"/>
              <a:chExt cx="874555" cy="722700"/>
            </a:xfrm>
          </p:grpSpPr>
          <p:sp>
            <p:nvSpPr>
              <p:cNvPr id="204" name="Google Shape;204;p20"/>
              <p:cNvSpPr/>
              <p:nvPr/>
            </p:nvSpPr>
            <p:spPr>
              <a:xfrm>
                <a:off x="1949300" y="1657825"/>
                <a:ext cx="722700" cy="722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0"/>
              <p:cNvSpPr txBox="1"/>
              <p:nvPr/>
            </p:nvSpPr>
            <p:spPr>
              <a:xfrm>
                <a:off x="1979655" y="1816214"/>
                <a:ext cx="8442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PWA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206" name="Google Shape;206;p20"/>
            <p:cNvCxnSpPr>
              <a:stCxn id="201" idx="2"/>
              <a:endCxn id="204" idx="0"/>
            </p:cNvCxnSpPr>
            <p:nvPr/>
          </p:nvCxnSpPr>
          <p:spPr>
            <a:xfrm flipH="1">
              <a:off x="1621525" y="3427683"/>
              <a:ext cx="47700" cy="61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7" name="Google Shape;207;p20"/>
          <p:cNvGrpSpPr/>
          <p:nvPr/>
        </p:nvGrpSpPr>
        <p:grpSpPr>
          <a:xfrm>
            <a:off x="1669225" y="4570130"/>
            <a:ext cx="1274015" cy="1785744"/>
            <a:chOff x="1669225" y="3427683"/>
            <a:chExt cx="1274015" cy="1339342"/>
          </a:xfrm>
        </p:grpSpPr>
        <p:grpSp>
          <p:nvGrpSpPr>
            <p:cNvPr id="208" name="Google Shape;208;p20"/>
            <p:cNvGrpSpPr/>
            <p:nvPr/>
          </p:nvGrpSpPr>
          <p:grpSpPr>
            <a:xfrm>
              <a:off x="2099040" y="4044325"/>
              <a:ext cx="844200" cy="722700"/>
              <a:chOff x="3461940" y="1614800"/>
              <a:chExt cx="844200" cy="722700"/>
            </a:xfrm>
          </p:grpSpPr>
          <p:sp>
            <p:nvSpPr>
              <p:cNvPr id="209" name="Google Shape;209;p20"/>
              <p:cNvSpPr/>
              <p:nvPr/>
            </p:nvSpPr>
            <p:spPr>
              <a:xfrm>
                <a:off x="3486261" y="1614800"/>
                <a:ext cx="722700" cy="722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0"/>
              <p:cNvSpPr txBox="1"/>
              <p:nvPr/>
            </p:nvSpPr>
            <p:spPr>
              <a:xfrm>
                <a:off x="3461940" y="1768214"/>
                <a:ext cx="8442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hibrid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211" name="Google Shape;211;p20"/>
            <p:cNvCxnSpPr>
              <a:stCxn id="201" idx="2"/>
              <a:endCxn id="209" idx="0"/>
            </p:cNvCxnSpPr>
            <p:nvPr/>
          </p:nvCxnSpPr>
          <p:spPr>
            <a:xfrm>
              <a:off x="1669225" y="3427683"/>
              <a:ext cx="815400" cy="61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2" name="Google Shape;212;p20"/>
          <p:cNvGrpSpPr/>
          <p:nvPr/>
        </p:nvGrpSpPr>
        <p:grpSpPr>
          <a:xfrm>
            <a:off x="3804665" y="4554518"/>
            <a:ext cx="1534672" cy="1816786"/>
            <a:chOff x="3222953" y="3432037"/>
            <a:chExt cx="1534672" cy="1362624"/>
          </a:xfrm>
        </p:grpSpPr>
        <p:grpSp>
          <p:nvGrpSpPr>
            <p:cNvPr id="213" name="Google Shape;213;p20"/>
            <p:cNvGrpSpPr/>
            <p:nvPr/>
          </p:nvGrpSpPr>
          <p:grpSpPr>
            <a:xfrm>
              <a:off x="3222953" y="4071961"/>
              <a:ext cx="1236000" cy="722700"/>
              <a:chOff x="3222953" y="4071961"/>
              <a:chExt cx="1236000" cy="722700"/>
            </a:xfrm>
          </p:grpSpPr>
          <p:sp>
            <p:nvSpPr>
              <p:cNvPr id="214" name="Google Shape;214;p20"/>
              <p:cNvSpPr/>
              <p:nvPr/>
            </p:nvSpPr>
            <p:spPr>
              <a:xfrm>
                <a:off x="3487275" y="4071961"/>
                <a:ext cx="722700" cy="722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0"/>
              <p:cNvSpPr txBox="1"/>
              <p:nvPr/>
            </p:nvSpPr>
            <p:spPr>
              <a:xfrm>
                <a:off x="3222953" y="4117228"/>
                <a:ext cx="12360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resp/</a:t>
                </a:r>
                <a:b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</a:b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adapt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216" name="Google Shape;216;p20"/>
            <p:cNvCxnSpPr/>
            <p:nvPr/>
          </p:nvCxnSpPr>
          <p:spPr>
            <a:xfrm flipH="1" rot="10800000">
              <a:off x="3832125" y="3432037"/>
              <a:ext cx="925500" cy="616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7" name="Google Shape;217;p20"/>
          <p:cNvGrpSpPr/>
          <p:nvPr/>
        </p:nvGrpSpPr>
        <p:grpSpPr>
          <a:xfrm>
            <a:off x="4652302" y="4566363"/>
            <a:ext cx="1290600" cy="1793073"/>
            <a:chOff x="4090427" y="3432183"/>
            <a:chExt cx="1290600" cy="1344838"/>
          </a:xfrm>
        </p:grpSpPr>
        <p:grpSp>
          <p:nvGrpSpPr>
            <p:cNvPr id="218" name="Google Shape;218;p20"/>
            <p:cNvGrpSpPr/>
            <p:nvPr/>
          </p:nvGrpSpPr>
          <p:grpSpPr>
            <a:xfrm>
              <a:off x="4090427" y="4054321"/>
              <a:ext cx="1290600" cy="722700"/>
              <a:chOff x="4090427" y="4054321"/>
              <a:chExt cx="1290600" cy="722700"/>
            </a:xfrm>
          </p:grpSpPr>
          <p:sp>
            <p:nvSpPr>
              <p:cNvPr id="219" name="Google Shape;219;p20"/>
              <p:cNvSpPr/>
              <p:nvPr/>
            </p:nvSpPr>
            <p:spPr>
              <a:xfrm>
                <a:off x="4374375" y="4054321"/>
                <a:ext cx="722700" cy="722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0"/>
              <p:cNvSpPr txBox="1"/>
              <p:nvPr/>
            </p:nvSpPr>
            <p:spPr>
              <a:xfrm>
                <a:off x="4090427" y="4090176"/>
                <a:ext cx="12906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rgbClr val="FFFFFF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m</a:t>
                </a:r>
                <a:br>
                  <a:rPr lang="hu">
                    <a:solidFill>
                      <a:srgbClr val="FFFFFF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</a:br>
                <a:r>
                  <a:rPr lang="hu">
                    <a:solidFill>
                      <a:srgbClr val="FFFFFF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based</a:t>
                </a:r>
                <a:endParaRPr>
                  <a:solidFill>
                    <a:srgbClr val="FFFFFF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221" name="Google Shape;221;p20"/>
            <p:cNvCxnSpPr/>
            <p:nvPr/>
          </p:nvCxnSpPr>
          <p:spPr>
            <a:xfrm flipH="1">
              <a:off x="4709925" y="3432183"/>
              <a:ext cx="47700" cy="616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2" name="Google Shape;222;p20"/>
          <p:cNvGrpSpPr/>
          <p:nvPr/>
        </p:nvGrpSpPr>
        <p:grpSpPr>
          <a:xfrm>
            <a:off x="5328450" y="4575930"/>
            <a:ext cx="1490878" cy="1884304"/>
            <a:chOff x="4757625" y="3432183"/>
            <a:chExt cx="1490878" cy="1413263"/>
          </a:xfrm>
        </p:grpSpPr>
        <p:grpSp>
          <p:nvGrpSpPr>
            <p:cNvPr id="223" name="Google Shape;223;p20"/>
            <p:cNvGrpSpPr/>
            <p:nvPr/>
          </p:nvGrpSpPr>
          <p:grpSpPr>
            <a:xfrm>
              <a:off x="5012503" y="4030046"/>
              <a:ext cx="1236000" cy="815400"/>
              <a:chOff x="5012503" y="4030046"/>
              <a:chExt cx="1236000" cy="815400"/>
            </a:xfrm>
          </p:grpSpPr>
          <p:sp>
            <p:nvSpPr>
              <p:cNvPr id="224" name="Google Shape;224;p20"/>
              <p:cNvSpPr/>
              <p:nvPr/>
            </p:nvSpPr>
            <p:spPr>
              <a:xfrm>
                <a:off x="5221792" y="4030046"/>
                <a:ext cx="815400" cy="81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0"/>
              <p:cNvSpPr txBox="1"/>
              <p:nvPr/>
            </p:nvSpPr>
            <p:spPr>
              <a:xfrm>
                <a:off x="5012503" y="4123301"/>
                <a:ext cx="12360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rgbClr val="FFFFFF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hagyo</a:t>
                </a:r>
                <a:endParaRPr>
                  <a:solidFill>
                    <a:srgbClr val="FFFFFF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rgbClr val="FFFFFF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mányos</a:t>
                </a:r>
                <a:endParaRPr>
                  <a:solidFill>
                    <a:srgbClr val="FFFFFF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226" name="Google Shape;226;p20"/>
            <p:cNvCxnSpPr/>
            <p:nvPr/>
          </p:nvCxnSpPr>
          <p:spPr>
            <a:xfrm>
              <a:off x="4757625" y="3432183"/>
              <a:ext cx="815400" cy="616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7" name="Google Shape;227;p20"/>
          <p:cNvGrpSpPr/>
          <p:nvPr/>
        </p:nvGrpSpPr>
        <p:grpSpPr>
          <a:xfrm>
            <a:off x="1051225" y="3834948"/>
            <a:ext cx="1673100" cy="735182"/>
            <a:chOff x="1051225" y="2876283"/>
            <a:chExt cx="1673100" cy="551400"/>
          </a:xfrm>
        </p:grpSpPr>
        <p:grpSp>
          <p:nvGrpSpPr>
            <p:cNvPr id="228" name="Google Shape;228;p20"/>
            <p:cNvGrpSpPr/>
            <p:nvPr/>
          </p:nvGrpSpPr>
          <p:grpSpPr>
            <a:xfrm>
              <a:off x="1051225" y="2876283"/>
              <a:ext cx="1236000" cy="551400"/>
              <a:chOff x="1051225" y="2876283"/>
              <a:chExt cx="1236000" cy="551400"/>
            </a:xfrm>
          </p:grpSpPr>
          <p:sp>
            <p:nvSpPr>
              <p:cNvPr id="201" name="Google Shape;201;p20"/>
              <p:cNvSpPr/>
              <p:nvPr/>
            </p:nvSpPr>
            <p:spPr>
              <a:xfrm>
                <a:off x="1051225" y="2876283"/>
                <a:ext cx="1236000" cy="5514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0"/>
              <p:cNvSpPr txBox="1"/>
              <p:nvPr/>
            </p:nvSpPr>
            <p:spPr>
              <a:xfrm>
                <a:off x="1051225" y="2991025"/>
                <a:ext cx="12360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mobilAPP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230" name="Google Shape;230;p20"/>
            <p:cNvCxnSpPr>
              <a:stCxn id="229" idx="3"/>
              <a:endCxn id="194" idx="2"/>
            </p:cNvCxnSpPr>
            <p:nvPr/>
          </p:nvCxnSpPr>
          <p:spPr>
            <a:xfrm flipH="1" rot="10800000">
              <a:off x="2287225" y="3082075"/>
              <a:ext cx="437100" cy="69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1" name="Google Shape;231;p20"/>
          <p:cNvGrpSpPr/>
          <p:nvPr/>
        </p:nvGrpSpPr>
        <p:grpSpPr>
          <a:xfrm>
            <a:off x="3744725" y="3818934"/>
            <a:ext cx="2198178" cy="751268"/>
            <a:chOff x="3744725" y="2864272"/>
            <a:chExt cx="2198178" cy="563465"/>
          </a:xfrm>
        </p:grpSpPr>
        <p:grpSp>
          <p:nvGrpSpPr>
            <p:cNvPr id="232" name="Google Shape;232;p20"/>
            <p:cNvGrpSpPr/>
            <p:nvPr/>
          </p:nvGrpSpPr>
          <p:grpSpPr>
            <a:xfrm>
              <a:off x="4692025" y="2864272"/>
              <a:ext cx="1250878" cy="563465"/>
              <a:chOff x="4692025" y="2864272"/>
              <a:chExt cx="1250878" cy="563465"/>
            </a:xfrm>
          </p:grpSpPr>
          <p:sp>
            <p:nvSpPr>
              <p:cNvPr id="233" name="Google Shape;233;p20"/>
              <p:cNvSpPr/>
              <p:nvPr/>
            </p:nvSpPr>
            <p:spPr>
              <a:xfrm>
                <a:off x="4692025" y="2876338"/>
                <a:ext cx="1236000" cy="5514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0"/>
              <p:cNvSpPr txBox="1"/>
              <p:nvPr/>
            </p:nvSpPr>
            <p:spPr>
              <a:xfrm>
                <a:off x="4706903" y="2864272"/>
                <a:ext cx="1236000" cy="3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(mobil)</a:t>
                </a:r>
                <a:b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</a:br>
                <a:r>
                  <a:rPr lang="hu">
                    <a:solidFill>
                      <a:schemeClr val="accent3"/>
                    </a:solidFill>
                    <a:latin typeface="Alfa Slab One"/>
                    <a:ea typeface="Alfa Slab One"/>
                    <a:cs typeface="Alfa Slab One"/>
                    <a:sym typeface="Alfa Slab One"/>
                  </a:rPr>
                  <a:t>web</a:t>
                </a:r>
                <a:endParaRPr>
                  <a:solidFill>
                    <a:schemeClr val="accent3"/>
                  </a:solidFill>
                  <a:latin typeface="Alfa Slab One"/>
                  <a:ea typeface="Alfa Slab One"/>
                  <a:cs typeface="Alfa Slab One"/>
                  <a:sym typeface="Alfa Slab One"/>
                </a:endParaRPr>
              </a:p>
            </p:txBody>
          </p:sp>
        </p:grpSp>
        <p:cxnSp>
          <p:nvCxnSpPr>
            <p:cNvPr id="235" name="Google Shape;235;p20"/>
            <p:cNvCxnSpPr>
              <a:stCxn id="194" idx="6"/>
              <a:endCxn id="234" idx="1"/>
            </p:cNvCxnSpPr>
            <p:nvPr/>
          </p:nvCxnSpPr>
          <p:spPr>
            <a:xfrm flipH="1" rot="10800000">
              <a:off x="3744725" y="3025315"/>
              <a:ext cx="962100" cy="56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/>
          <p:nvPr>
            <p:ph type="title"/>
          </p:nvPr>
        </p:nvSpPr>
        <p:spPr>
          <a:xfrm>
            <a:off x="490250" y="701800"/>
            <a:ext cx="5683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Jó ez nekünk?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