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9.jpg" ContentType="image/png"/>
  <Override PartName="/ppt/media/image10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7" r:id="rId2"/>
    <p:sldId id="299" r:id="rId3"/>
    <p:sldId id="302" r:id="rId4"/>
    <p:sldId id="303" r:id="rId5"/>
    <p:sldId id="300" r:id="rId6"/>
    <p:sldId id="315" r:id="rId7"/>
    <p:sldId id="305" r:id="rId8"/>
    <p:sldId id="316" r:id="rId9"/>
    <p:sldId id="313" r:id="rId10"/>
    <p:sldId id="310" r:id="rId11"/>
    <p:sldId id="317" r:id="rId12"/>
    <p:sldId id="314" r:id="rId13"/>
    <p:sldId id="318" r:id="rId14"/>
    <p:sldId id="29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/>
    <p:restoredTop sz="66362"/>
  </p:normalViewPr>
  <p:slideViewPr>
    <p:cSldViewPr snapToGrid="0" snapToObjects="1">
      <p:cViewPr>
        <p:scale>
          <a:sx n="65" d="100"/>
          <a:sy n="65" d="100"/>
        </p:scale>
        <p:origin x="125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E05D-F0E6-7A4F-BC3D-0F77BD78CB9B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DDF81-A3DA-EE48-8BBD-AAB53461B4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00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28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80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27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08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607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48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78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3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56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80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81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90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61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DDF81-A3DA-EE48-8BBD-AAB53461B4F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7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037E82-076F-854B-8738-F019868CE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537" y="1122363"/>
            <a:ext cx="9480884" cy="2387600"/>
          </a:xfrm>
        </p:spPr>
        <p:txBody>
          <a:bodyPr anchor="b"/>
          <a:lstStyle>
            <a:lvl1pPr algn="ctr">
              <a:defRPr sz="6000" b="1">
                <a:latin typeface="Montserrat" pitchFamily="2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EA5877E-24D2-684B-B003-6E2456834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3FE5C0-E3C2-9146-AF44-BE0F37FD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ACE2C4-CCF6-8040-BA95-B99BFE3B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7A352A-AB20-D847-ADAC-90D2FF6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00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728611-4E9D-6148-B911-1C8C5E45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2265B6E-2B8B-6941-9622-9BEB41AB3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50142F-DD6C-3B43-BF68-1A6C65EA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906A06-5FA8-1644-B17F-A5420BCB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AF0B4E-50C3-6C4D-BBEE-145BED6D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55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7C03FEE-AE51-0A44-9A6F-A76B226D1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43F425A-9A09-1D46-B5DE-5464C068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FC351A-8080-5C46-A93F-82DDA1E7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680E30-6479-7E4E-813D-6FCCBB1D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F9B7E4-CED7-B44B-8098-7ED9D405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26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9AED6B-18DB-7C40-8077-4DB4484A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34623B-C903-B941-BA8C-E1AC6C0C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DD2CCC-130B-A445-971A-69755EBD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F90E2D-8EFA-4243-94C8-8E654FC0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E06592-AA2C-A547-9524-DC379F3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78EDED-2717-1347-8132-C08AC53E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1190CC-1967-144B-9BEC-83CA4042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9D333C-74C3-A249-8E11-31AF7883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D35C1D-6E21-A247-885F-20EB62DE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E1E515-F6C3-7E4C-B199-277E3388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79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F713E3-00DF-F242-BC4B-0E98013B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B49818-5CC5-2E4B-B022-F7E74895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C85899-CED1-0448-8311-688E1D1A5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193B10-E472-1A41-807B-0BD6F8AD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34D354-95B6-3A4D-9DCC-E14ECAD6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19B5DE-07FF-B843-BDAF-5E7B754A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14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5CF915-F6F5-DE41-87AB-7DA6DDFD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1D60C4-75BA-CB47-A601-B695F5C19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8C66A8-ECEA-3E47-A71D-B0B918EF3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ED1614-41C1-6840-BC5C-DB8DB748B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7A5FD2C-679E-064D-9B0B-FA9315475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1BC69D-6646-FE41-AE49-9AFD4D03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74A7C76-59E1-1040-91CB-EE835F7D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41F2B61-0454-7249-B7FF-24CB7FA0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9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88DD5C-3797-0A40-A65E-6757A401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76E5D96-D11D-C04D-A6A3-13F457B9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80E3CC2-6D2C-0340-BAA2-B4CD7C9A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037881D-5266-4046-A984-6B6A98BF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06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B9B6622-4BAA-0F41-B2F9-16AA1C4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EFA5394-0AD2-E04A-9392-A3EA02BA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A88743E-D911-9E46-972B-BA237894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32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211D56-A80D-9A4F-871B-E3E958E8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389BFC-0D9B-E344-A892-ACB0550D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C051B18-887C-0C49-AF4F-CB55425DE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F29E18-C1B1-C24E-8C37-9D4EAB2E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7876E9B-5802-6647-824E-82C75B23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BF265EB-A6D2-344B-914C-6FA15633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48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123E7F-4BEC-BC4C-B923-F5BF9C53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1DC8DD7-8826-E145-BEB8-76A317E07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33D46A6-A92D-7F4B-A2FB-9B7566CC3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AE561D-329F-4346-A38F-B492BCC8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A43B3A-D6B1-A341-A7DF-1695C087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7D22EB-EFDC-974B-8A93-E5CBE17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35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4D372B34-340B-9E4D-8B54-36FAE99341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-47625" y="9626"/>
            <a:ext cx="12239625" cy="6858000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:a16="http://schemas.microsoft.com/office/drawing/2014/main" id="{2437F486-9AB3-6242-AF4D-CF116483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B57B17-08E8-0E47-B2AA-3C54E430D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73F98D-4D90-1145-A29B-B4D939667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597-4EE7-7F4C-AAFB-8136D01924FD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85D219-CA78-7C46-B27B-13CBEF6A4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4DE724-51A2-5E46-AA3F-AF1EC15E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1895-DCE9-F349-A891-43E35C29972E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13CB47D8-0587-1743-A0C7-D4FF6ADBA1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80808" y="175024"/>
            <a:ext cx="787954" cy="72508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D3A337C-EECB-484C-B2DA-98D7E8B654F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597415" y="6166680"/>
            <a:ext cx="1471347" cy="5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BB9E4C-47E1-0546-996F-2831CCA1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9285"/>
            <a:ext cx="10515600" cy="1325563"/>
          </a:xfrm>
        </p:spPr>
        <p:txBody>
          <a:bodyPr/>
          <a:lstStyle/>
          <a:p>
            <a:pPr algn="ctr"/>
            <a:r>
              <a:rPr lang="hu-HU" b="0" dirty="0">
                <a:solidFill>
                  <a:schemeClr val="bg1"/>
                </a:solidFill>
              </a:rPr>
              <a:t>UX mint üzleti szemlélet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8D9729-457F-3B40-A0ED-97B52583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9631"/>
            <a:ext cx="10515600" cy="1138290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Pollák András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CEO, UX </a:t>
            </a:r>
            <a:r>
              <a:rPr lang="hu-HU" sz="2000" dirty="0" err="1">
                <a:solidFill>
                  <a:schemeClr val="bg1"/>
                </a:solidFill>
              </a:rPr>
              <a:t>strategist</a:t>
            </a:r>
            <a:r>
              <a:rPr lang="hu-HU" sz="2000" dirty="0">
                <a:solidFill>
                  <a:schemeClr val="bg1"/>
                </a:solidFill>
              </a:rPr>
              <a:t> | Drukka </a:t>
            </a:r>
            <a:r>
              <a:rPr lang="hu-HU" sz="2000" dirty="0" err="1">
                <a:solidFill>
                  <a:schemeClr val="bg1"/>
                </a:solidFill>
              </a:rPr>
              <a:t>Digitals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D498FC-8969-F942-AAAF-8855823B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369" y="5354585"/>
            <a:ext cx="2748553" cy="11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3470032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D8CC9841-2375-4642-8010-678F3DBB430A}"/>
              </a:ext>
            </a:extLst>
          </p:cNvPr>
          <p:cNvSpPr/>
          <p:nvPr/>
        </p:nvSpPr>
        <p:spPr>
          <a:xfrm flipH="1">
            <a:off x="5859628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2158897" y="2285687"/>
            <a:ext cx="2727775" cy="4312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Interjú</a:t>
            </a:r>
          </a:p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tervezés</a:t>
            </a:r>
          </a:p>
          <a:p>
            <a:endParaRPr lang="hu-H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hu-H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(motivációs modellek,</a:t>
            </a:r>
          </a:p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stb...)</a:t>
            </a: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7054270" y="2520161"/>
            <a:ext cx="2727775" cy="91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Validált</a:t>
            </a:r>
            <a:endParaRPr lang="hu-H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perszónák</a:t>
            </a:r>
            <a:endParaRPr lang="hu-H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8333196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6356B0E7-3D26-B240-8F62-92D3C305DB1E}"/>
              </a:ext>
            </a:extLst>
          </p:cNvPr>
          <p:cNvSpPr txBox="1">
            <a:spLocks/>
          </p:cNvSpPr>
          <p:nvPr/>
        </p:nvSpPr>
        <p:spPr>
          <a:xfrm>
            <a:off x="4557255" y="293233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Interjú</a:t>
            </a:r>
            <a:endParaRPr lang="hu-H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7B03392-0D34-134D-BF52-58549E61B94F}"/>
              </a:ext>
            </a:extLst>
          </p:cNvPr>
          <p:cNvSpPr/>
          <p:nvPr/>
        </p:nvSpPr>
        <p:spPr>
          <a:xfrm flipH="1">
            <a:off x="1377465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D7B608D6-AA6A-9246-9C52-1DCDEBCECB81}"/>
              </a:ext>
            </a:extLst>
          </p:cNvPr>
          <p:cNvSpPr txBox="1">
            <a:spLocks/>
          </p:cNvSpPr>
          <p:nvPr/>
        </p:nvSpPr>
        <p:spPr>
          <a:xfrm>
            <a:off x="115758" y="2051223"/>
            <a:ext cx="2727775" cy="140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hipotetikus perszónák</a:t>
            </a:r>
          </a:p>
          <a:p>
            <a:r>
              <a:rPr lang="hu-H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definiálása</a:t>
            </a:r>
            <a:endParaRPr lang="hu-H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77BAFD19-83D5-F64B-810B-4BAFDFE97A40}"/>
              </a:ext>
            </a:extLst>
          </p:cNvPr>
          <p:cNvSpPr txBox="1">
            <a:spLocks/>
          </p:cNvSpPr>
          <p:nvPr/>
        </p:nvSpPr>
        <p:spPr>
          <a:xfrm>
            <a:off x="9452628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Customer</a:t>
            </a:r>
            <a:r>
              <a:rPr lang="hu-HU" b="1" dirty="0">
                <a:solidFill>
                  <a:schemeClr val="bg1"/>
                </a:solidFill>
              </a:rPr>
              <a:t> &amp; </a:t>
            </a:r>
            <a:r>
              <a:rPr lang="hu-HU" b="1" dirty="0" err="1">
                <a:solidFill>
                  <a:schemeClr val="bg1"/>
                </a:solidFill>
              </a:rPr>
              <a:t>User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journey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3ADAC324-BCD5-8A4F-845C-C99917E45A5A}"/>
              </a:ext>
            </a:extLst>
          </p:cNvPr>
          <p:cNvSpPr/>
          <p:nvPr/>
        </p:nvSpPr>
        <p:spPr>
          <a:xfrm flipH="1">
            <a:off x="10733496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98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8C387B59-9D4F-3140-A09D-1BA07EDDE804}"/>
              </a:ext>
            </a:extLst>
          </p:cNvPr>
          <p:cNvSpPr txBox="1">
            <a:spLocks/>
          </p:cNvSpPr>
          <p:nvPr/>
        </p:nvSpPr>
        <p:spPr>
          <a:xfrm>
            <a:off x="931984" y="2406469"/>
            <a:ext cx="4431324" cy="24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 err="1">
                <a:solidFill>
                  <a:schemeClr val="bg1"/>
                </a:solidFill>
              </a:rPr>
              <a:t>Playsic</a:t>
            </a:r>
            <a:r>
              <a:rPr lang="hu-HU" sz="3200" b="1" dirty="0">
                <a:solidFill>
                  <a:schemeClr val="bg1"/>
                </a:solidFill>
              </a:rPr>
              <a:t> - </a:t>
            </a:r>
          </a:p>
          <a:p>
            <a:pPr algn="l"/>
            <a:r>
              <a:rPr lang="hu-HU" sz="3200" i="1" dirty="0">
                <a:solidFill>
                  <a:schemeClr val="bg1"/>
                </a:solidFill>
              </a:rPr>
              <a:t>Amikor  nem AZÉRT akarták használni.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F5BF1A1-9FEF-3D4F-91CA-E490BCAE1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00" y="676843"/>
            <a:ext cx="3146543" cy="5286635"/>
          </a:xfrm>
          <a:prstGeom prst="rect">
            <a:avLst/>
          </a:prstGeom>
          <a:effectLst/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AF510FB-897E-C44A-AB6C-3126D934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767" y="676843"/>
            <a:ext cx="3146542" cy="5286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765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3470032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D8CC9841-2375-4642-8010-678F3DBB430A}"/>
              </a:ext>
            </a:extLst>
          </p:cNvPr>
          <p:cNvSpPr/>
          <p:nvPr/>
        </p:nvSpPr>
        <p:spPr>
          <a:xfrm flipH="1">
            <a:off x="5035472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2158897" y="2285687"/>
            <a:ext cx="2727775" cy="4312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Interjú</a:t>
            </a:r>
          </a:p>
          <a:p>
            <a:r>
              <a:rPr lang="hu-HU" b="1" dirty="0">
                <a:solidFill>
                  <a:schemeClr val="bg1"/>
                </a:solidFill>
              </a:rPr>
              <a:t> tervezés</a:t>
            </a:r>
          </a:p>
          <a:p>
            <a:endParaRPr lang="hu-HU" b="1" dirty="0">
              <a:solidFill>
                <a:schemeClr val="bg1"/>
              </a:solidFill>
            </a:endParaRPr>
          </a:p>
          <a:p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(motivációs modellek,</a:t>
            </a:r>
          </a:p>
          <a:p>
            <a:r>
              <a:rPr lang="hu-HU" b="1" dirty="0">
                <a:solidFill>
                  <a:schemeClr val="bg1"/>
                </a:solidFill>
              </a:rPr>
              <a:t>stb...)</a:t>
            </a: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5477225" y="2520161"/>
            <a:ext cx="2727775" cy="91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Validált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perszónák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6756151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6356B0E7-3D26-B240-8F62-92D3C305DB1E}"/>
              </a:ext>
            </a:extLst>
          </p:cNvPr>
          <p:cNvSpPr txBox="1">
            <a:spLocks/>
          </p:cNvSpPr>
          <p:nvPr/>
        </p:nvSpPr>
        <p:spPr>
          <a:xfrm>
            <a:off x="3733099" y="293233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Interjú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7B03392-0D34-134D-BF52-58549E61B94F}"/>
              </a:ext>
            </a:extLst>
          </p:cNvPr>
          <p:cNvSpPr/>
          <p:nvPr/>
        </p:nvSpPr>
        <p:spPr>
          <a:xfrm flipH="1">
            <a:off x="1377465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D7B608D6-AA6A-9246-9C52-1DCDEBCECB81}"/>
              </a:ext>
            </a:extLst>
          </p:cNvPr>
          <p:cNvSpPr txBox="1">
            <a:spLocks/>
          </p:cNvSpPr>
          <p:nvPr/>
        </p:nvSpPr>
        <p:spPr>
          <a:xfrm>
            <a:off x="115758" y="2051223"/>
            <a:ext cx="2727775" cy="140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hipotetikus perszónák</a:t>
            </a:r>
          </a:p>
          <a:p>
            <a:r>
              <a:rPr lang="hu-HU" b="1" dirty="0">
                <a:solidFill>
                  <a:schemeClr val="bg1"/>
                </a:solidFill>
              </a:rPr>
              <a:t>definiálása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77BAFD19-83D5-F64B-810B-4BAFDFE97A40}"/>
              </a:ext>
            </a:extLst>
          </p:cNvPr>
          <p:cNvSpPr txBox="1">
            <a:spLocks/>
          </p:cNvSpPr>
          <p:nvPr/>
        </p:nvSpPr>
        <p:spPr>
          <a:xfrm>
            <a:off x="7477781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Értékajánlat</a:t>
            </a:r>
          </a:p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value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prop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3ADAC324-BCD5-8A4F-845C-C99917E45A5A}"/>
              </a:ext>
            </a:extLst>
          </p:cNvPr>
          <p:cNvSpPr/>
          <p:nvPr/>
        </p:nvSpPr>
        <p:spPr>
          <a:xfrm flipH="1">
            <a:off x="8758649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3FFC465B-E7A8-1A48-A183-4D74C18256A3}"/>
              </a:ext>
            </a:extLst>
          </p:cNvPr>
          <p:cNvSpPr/>
          <p:nvPr/>
        </p:nvSpPr>
        <p:spPr>
          <a:xfrm flipH="1">
            <a:off x="10632708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lcím 2">
            <a:extLst>
              <a:ext uri="{FF2B5EF4-FFF2-40B4-BE49-F238E27FC236}">
                <a16:creationId xmlns:a16="http://schemas.microsoft.com/office/drawing/2014/main" id="{99F73CE0-206A-CB4F-91F5-9DDA1C1BA3CE}"/>
              </a:ext>
            </a:extLst>
          </p:cNvPr>
          <p:cNvSpPr txBox="1">
            <a:spLocks/>
          </p:cNvSpPr>
          <p:nvPr/>
        </p:nvSpPr>
        <p:spPr>
          <a:xfrm>
            <a:off x="9363260" y="2755400"/>
            <a:ext cx="2727775" cy="4312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Interjú II.</a:t>
            </a:r>
          </a:p>
          <a:p>
            <a:endParaRPr lang="hu-H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hu-H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Mentális modellek,</a:t>
            </a:r>
          </a:p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Információ-</a:t>
            </a:r>
          </a:p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architektúra,</a:t>
            </a:r>
          </a:p>
        </p:txBody>
      </p:sp>
    </p:spTree>
    <p:extLst>
      <p:ext uri="{BB962C8B-B14F-4D97-AF65-F5344CB8AC3E}">
        <p14:creationId xmlns:p14="http://schemas.microsoft.com/office/powerpoint/2010/main" val="294112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8C387B59-9D4F-3140-A09D-1BA07EDDE804}"/>
              </a:ext>
            </a:extLst>
          </p:cNvPr>
          <p:cNvSpPr txBox="1">
            <a:spLocks/>
          </p:cNvSpPr>
          <p:nvPr/>
        </p:nvSpPr>
        <p:spPr>
          <a:xfrm>
            <a:off x="4713313" y="478277"/>
            <a:ext cx="2765373" cy="69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chemeClr val="bg1"/>
                </a:solidFill>
              </a:rPr>
              <a:t>Számok</a:t>
            </a: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8E2EB75E-ED17-CD43-B541-084645B4EF4B}"/>
              </a:ext>
            </a:extLst>
          </p:cNvPr>
          <p:cNvSpPr txBox="1">
            <a:spLocks/>
          </p:cNvSpPr>
          <p:nvPr/>
        </p:nvSpPr>
        <p:spPr>
          <a:xfrm>
            <a:off x="1048003" y="1770363"/>
            <a:ext cx="10095991" cy="437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err="1">
                <a:solidFill>
                  <a:schemeClr val="bg1"/>
                </a:solidFill>
              </a:rPr>
              <a:t>Startup</a:t>
            </a:r>
            <a:r>
              <a:rPr lang="hu-HU" sz="3200" dirty="0">
                <a:solidFill>
                  <a:schemeClr val="bg1"/>
                </a:solidFill>
              </a:rPr>
              <a:t> projektjeink az elmúlt 3 évben: </a:t>
            </a:r>
            <a:r>
              <a:rPr lang="hu-HU" sz="3200" b="1" dirty="0">
                <a:solidFill>
                  <a:schemeClr val="bg1"/>
                </a:solidFill>
              </a:rPr>
              <a:t>30</a:t>
            </a:r>
          </a:p>
          <a:p>
            <a:pPr algn="l"/>
            <a:r>
              <a:rPr lang="hu-HU" sz="3200" dirty="0">
                <a:solidFill>
                  <a:schemeClr val="bg1"/>
                </a:solidFill>
              </a:rPr>
              <a:t>Korai szakaszban elkaszáltuk: </a:t>
            </a:r>
            <a:r>
              <a:rPr lang="hu-HU" sz="3200" b="1" dirty="0">
                <a:solidFill>
                  <a:schemeClr val="bg1"/>
                </a:solidFill>
              </a:rPr>
              <a:t>16</a:t>
            </a:r>
          </a:p>
          <a:p>
            <a:pPr algn="l"/>
            <a:r>
              <a:rPr lang="hu-HU" sz="3200" dirty="0">
                <a:solidFill>
                  <a:schemeClr val="bg1"/>
                </a:solidFill>
              </a:rPr>
              <a:t>Sikeres: </a:t>
            </a:r>
            <a:r>
              <a:rPr lang="hu-HU" sz="3200" b="1" dirty="0">
                <a:solidFill>
                  <a:schemeClr val="bg1"/>
                </a:solidFill>
              </a:rPr>
              <a:t>9 (Ebből UX </a:t>
            </a:r>
            <a:r>
              <a:rPr lang="hu-HU" sz="3200" b="1" dirty="0" err="1">
                <a:solidFill>
                  <a:schemeClr val="bg1"/>
                </a:solidFill>
              </a:rPr>
              <a:t>pivot</a:t>
            </a:r>
            <a:r>
              <a:rPr lang="hu-HU" sz="3200" b="1" dirty="0">
                <a:solidFill>
                  <a:schemeClr val="bg1"/>
                </a:solidFill>
              </a:rPr>
              <a:t> 3)</a:t>
            </a:r>
          </a:p>
          <a:p>
            <a:pPr algn="l"/>
            <a:r>
              <a:rPr lang="hu-HU" sz="3200" dirty="0">
                <a:solidFill>
                  <a:schemeClr val="bg1"/>
                </a:solidFill>
              </a:rPr>
              <a:t>Rossz UX folyamat miatt bukott el: </a:t>
            </a:r>
            <a:r>
              <a:rPr lang="hu-HU" sz="3200" b="1" dirty="0">
                <a:solidFill>
                  <a:schemeClr val="bg1"/>
                </a:solidFill>
              </a:rPr>
              <a:t>4</a:t>
            </a:r>
          </a:p>
          <a:p>
            <a:pPr algn="l"/>
            <a:r>
              <a:rPr lang="hu-HU" sz="3200" dirty="0">
                <a:solidFill>
                  <a:schemeClr val="bg1"/>
                </a:solidFill>
              </a:rPr>
              <a:t>Rossz fejlesztés miatt bukott el: </a:t>
            </a:r>
            <a:r>
              <a:rPr lang="hu-HU" sz="3200" b="1" dirty="0">
                <a:solidFill>
                  <a:schemeClr val="bg1"/>
                </a:solidFill>
              </a:rPr>
              <a:t>0</a:t>
            </a:r>
          </a:p>
          <a:p>
            <a:pPr algn="l"/>
            <a:r>
              <a:rPr lang="hu-HU" sz="3200" dirty="0">
                <a:solidFill>
                  <a:schemeClr val="bg1"/>
                </a:solidFill>
              </a:rPr>
              <a:t>Egyéb okok miatt: </a:t>
            </a:r>
            <a:r>
              <a:rPr lang="hu-HU" sz="3200" b="1" dirty="0">
                <a:solidFill>
                  <a:schemeClr val="bg1"/>
                </a:solidFill>
              </a:rPr>
              <a:t>1</a:t>
            </a:r>
          </a:p>
          <a:p>
            <a:pPr algn="l"/>
            <a:endParaRPr lang="hu-HU" sz="3200" dirty="0">
              <a:solidFill>
                <a:schemeClr val="bg1"/>
              </a:solidFill>
            </a:endParaRPr>
          </a:p>
          <a:p>
            <a:pPr algn="l"/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1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8D9729-457F-3B40-A0ED-97B52583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66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András Pollák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CEO | Drukka </a:t>
            </a:r>
            <a:r>
              <a:rPr lang="hu-HU" sz="2000" dirty="0" err="1">
                <a:solidFill>
                  <a:schemeClr val="bg1"/>
                </a:solidFill>
              </a:rPr>
              <a:t>Digitals</a:t>
            </a:r>
            <a:endParaRPr lang="hu-HU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2400" dirty="0" err="1">
                <a:solidFill>
                  <a:schemeClr val="bg1"/>
                </a:solidFill>
              </a:rPr>
              <a:t>andras.pollak@drukkadigitals.com</a:t>
            </a:r>
            <a:endParaRPr lang="hu-H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2400" dirty="0">
                <a:solidFill>
                  <a:schemeClr val="bg1"/>
                </a:solidFill>
              </a:rPr>
              <a:t>vagy </a:t>
            </a:r>
            <a:r>
              <a:rPr lang="hu-HU" sz="2400" dirty="0" err="1">
                <a:solidFill>
                  <a:schemeClr val="bg1"/>
                </a:solidFill>
              </a:rPr>
              <a:t>LinkedIn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D498FC-8969-F942-AAAF-8855823B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23" y="5151369"/>
            <a:ext cx="2748553" cy="11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6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2028094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1C6C2802-BEE0-4540-BE3D-D3004F53ED4D}"/>
              </a:ext>
            </a:extLst>
          </p:cNvPr>
          <p:cNvSpPr/>
          <p:nvPr/>
        </p:nvSpPr>
        <p:spPr>
          <a:xfrm flipH="1">
            <a:off x="9583616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716959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Low</a:t>
            </a:r>
            <a:r>
              <a:rPr lang="hu-HU" b="1" dirty="0">
                <a:solidFill>
                  <a:schemeClr val="bg1"/>
                </a:solidFill>
              </a:rPr>
              <a:t>-fi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3649949" y="2969177"/>
            <a:ext cx="4262450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Photoshop varázslat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Alcím 2">
            <a:extLst>
              <a:ext uri="{FF2B5EF4-FFF2-40B4-BE49-F238E27FC236}">
                <a16:creationId xmlns:a16="http://schemas.microsoft.com/office/drawing/2014/main" id="{3B684BFA-396C-7D49-A2B1-1CFE19BA0E4D}"/>
              </a:ext>
            </a:extLst>
          </p:cNvPr>
          <p:cNvSpPr txBox="1">
            <a:spLocks/>
          </p:cNvSpPr>
          <p:nvPr/>
        </p:nvSpPr>
        <p:spPr>
          <a:xfrm>
            <a:off x="8203995" y="2774453"/>
            <a:ext cx="2727775" cy="659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Kezdődhet a fejlesztés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5731261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39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63D21F1-BD23-3B4E-AE37-95FEA84A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20" y="347968"/>
            <a:ext cx="5564664" cy="8813616"/>
          </a:xfrm>
          <a:prstGeom prst="rect">
            <a:avLst/>
          </a:prstGeom>
        </p:spPr>
      </p:pic>
      <p:sp>
        <p:nvSpPr>
          <p:cNvPr id="10" name="Alcím 2">
            <a:extLst>
              <a:ext uri="{FF2B5EF4-FFF2-40B4-BE49-F238E27FC236}">
                <a16:creationId xmlns:a16="http://schemas.microsoft.com/office/drawing/2014/main" id="{8C387B59-9D4F-3140-A09D-1BA07EDDE804}"/>
              </a:ext>
            </a:extLst>
          </p:cNvPr>
          <p:cNvSpPr txBox="1">
            <a:spLocks/>
          </p:cNvSpPr>
          <p:nvPr/>
        </p:nvSpPr>
        <p:spPr>
          <a:xfrm>
            <a:off x="931984" y="2406469"/>
            <a:ext cx="4431324" cy="24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 err="1">
                <a:solidFill>
                  <a:schemeClr val="bg1"/>
                </a:solidFill>
              </a:rPr>
              <a:t>Doora.hu</a:t>
            </a:r>
            <a:r>
              <a:rPr lang="hu-HU" sz="3200" b="1" dirty="0">
                <a:solidFill>
                  <a:schemeClr val="bg1"/>
                </a:solidFill>
              </a:rPr>
              <a:t> - </a:t>
            </a:r>
          </a:p>
          <a:p>
            <a:pPr algn="l"/>
            <a:r>
              <a:rPr lang="hu-HU" sz="3200" i="1" dirty="0">
                <a:solidFill>
                  <a:schemeClr val="bg1"/>
                </a:solidFill>
              </a:rPr>
              <a:t>Amikor össze vissza </a:t>
            </a:r>
            <a:r>
              <a:rPr lang="hu-HU" sz="3200" i="1" dirty="0" err="1">
                <a:solidFill>
                  <a:schemeClr val="bg1"/>
                </a:solidFill>
              </a:rPr>
              <a:t>kattintgattak</a:t>
            </a:r>
            <a:endParaRPr lang="hu-H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2028094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1C6C2802-BEE0-4540-BE3D-D3004F53ED4D}"/>
              </a:ext>
            </a:extLst>
          </p:cNvPr>
          <p:cNvSpPr/>
          <p:nvPr/>
        </p:nvSpPr>
        <p:spPr>
          <a:xfrm flipH="1">
            <a:off x="9583616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716959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Low</a:t>
            </a:r>
            <a:r>
              <a:rPr lang="hu-HU" b="1" dirty="0">
                <a:solidFill>
                  <a:schemeClr val="bg1"/>
                </a:solidFill>
              </a:rPr>
              <a:t>-fi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3649949" y="2969177"/>
            <a:ext cx="4262450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Photoshop varázslat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Alcím 2">
            <a:extLst>
              <a:ext uri="{FF2B5EF4-FFF2-40B4-BE49-F238E27FC236}">
                <a16:creationId xmlns:a16="http://schemas.microsoft.com/office/drawing/2014/main" id="{3B684BFA-396C-7D49-A2B1-1CFE19BA0E4D}"/>
              </a:ext>
            </a:extLst>
          </p:cNvPr>
          <p:cNvSpPr txBox="1">
            <a:spLocks/>
          </p:cNvSpPr>
          <p:nvPr/>
        </p:nvSpPr>
        <p:spPr>
          <a:xfrm>
            <a:off x="8203995" y="2774453"/>
            <a:ext cx="2727775" cy="659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Kezdődhet a fejlesztés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5731261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68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2028094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D8CC9841-2375-4642-8010-678F3DBB430A}"/>
              </a:ext>
            </a:extLst>
          </p:cNvPr>
          <p:cNvSpPr/>
          <p:nvPr/>
        </p:nvSpPr>
        <p:spPr>
          <a:xfrm flipH="1">
            <a:off x="4417690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1C6C2802-BEE0-4540-BE3D-D3004F53ED4D}"/>
              </a:ext>
            </a:extLst>
          </p:cNvPr>
          <p:cNvSpPr/>
          <p:nvPr/>
        </p:nvSpPr>
        <p:spPr>
          <a:xfrm flipH="1">
            <a:off x="9583616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716959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Low</a:t>
            </a:r>
            <a:r>
              <a:rPr lang="hu-HU" b="1" dirty="0">
                <a:solidFill>
                  <a:schemeClr val="bg1"/>
                </a:solidFill>
              </a:rPr>
              <a:t>-fi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5612332" y="2917654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Hi-fi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wireframe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Alcím 2">
            <a:extLst>
              <a:ext uri="{FF2B5EF4-FFF2-40B4-BE49-F238E27FC236}">
                <a16:creationId xmlns:a16="http://schemas.microsoft.com/office/drawing/2014/main" id="{3B684BFA-396C-7D49-A2B1-1CFE19BA0E4D}"/>
              </a:ext>
            </a:extLst>
          </p:cNvPr>
          <p:cNvSpPr txBox="1">
            <a:spLocks/>
          </p:cNvSpPr>
          <p:nvPr/>
        </p:nvSpPr>
        <p:spPr>
          <a:xfrm>
            <a:off x="8203995" y="2774453"/>
            <a:ext cx="2727775" cy="659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Kezdődhet a fejlesztés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6891258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6356B0E7-3D26-B240-8F62-92D3C305DB1E}"/>
              </a:ext>
            </a:extLst>
          </p:cNvPr>
          <p:cNvSpPr txBox="1">
            <a:spLocks/>
          </p:cNvSpPr>
          <p:nvPr/>
        </p:nvSpPr>
        <p:spPr>
          <a:xfrm>
            <a:off x="3115317" y="293233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Teszt-iteráció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6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8C387B59-9D4F-3140-A09D-1BA07EDDE804}"/>
              </a:ext>
            </a:extLst>
          </p:cNvPr>
          <p:cNvSpPr txBox="1">
            <a:spLocks/>
          </p:cNvSpPr>
          <p:nvPr/>
        </p:nvSpPr>
        <p:spPr>
          <a:xfrm>
            <a:off x="931984" y="2406469"/>
            <a:ext cx="4431324" cy="24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>
                <a:solidFill>
                  <a:schemeClr val="bg1"/>
                </a:solidFill>
              </a:rPr>
              <a:t>Dog365</a:t>
            </a:r>
          </a:p>
          <a:p>
            <a:pPr algn="l"/>
            <a:r>
              <a:rPr lang="hu-HU" sz="3200" i="1" dirty="0">
                <a:solidFill>
                  <a:schemeClr val="bg1"/>
                </a:solidFill>
              </a:rPr>
              <a:t>Amikor nem is erre volt szükségük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FAEEA27-CEBB-4B43-A94E-450614EE6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20" y="321996"/>
            <a:ext cx="5564664" cy="105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6285854" y="3723795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D8CC9841-2375-4642-8010-678F3DBB430A}"/>
              </a:ext>
            </a:extLst>
          </p:cNvPr>
          <p:cNvSpPr/>
          <p:nvPr/>
        </p:nvSpPr>
        <p:spPr>
          <a:xfrm flipH="1">
            <a:off x="8116313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1C6C2802-BEE0-4540-BE3D-D3004F53ED4D}"/>
              </a:ext>
            </a:extLst>
          </p:cNvPr>
          <p:cNvSpPr/>
          <p:nvPr/>
        </p:nvSpPr>
        <p:spPr>
          <a:xfrm flipH="1">
            <a:off x="11025554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4955669" y="4141384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Low</a:t>
            </a:r>
            <a:r>
              <a:rPr lang="hu-HU" b="1" dirty="0">
                <a:solidFill>
                  <a:schemeClr val="bg1"/>
                </a:solidFill>
              </a:rPr>
              <a:t>-fi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8438703" y="415371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Hi-fi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Alcím 2">
            <a:extLst>
              <a:ext uri="{FF2B5EF4-FFF2-40B4-BE49-F238E27FC236}">
                <a16:creationId xmlns:a16="http://schemas.microsoft.com/office/drawing/2014/main" id="{3B684BFA-396C-7D49-A2B1-1CFE19BA0E4D}"/>
              </a:ext>
            </a:extLst>
          </p:cNvPr>
          <p:cNvSpPr txBox="1">
            <a:spLocks/>
          </p:cNvSpPr>
          <p:nvPr/>
        </p:nvSpPr>
        <p:spPr>
          <a:xfrm>
            <a:off x="9645933" y="2774453"/>
            <a:ext cx="2727775" cy="659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Kezdődhet a fejlesztés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9801281" y="3745857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6356B0E7-3D26-B240-8F62-92D3C305DB1E}"/>
              </a:ext>
            </a:extLst>
          </p:cNvPr>
          <p:cNvSpPr txBox="1">
            <a:spLocks/>
          </p:cNvSpPr>
          <p:nvPr/>
        </p:nvSpPr>
        <p:spPr>
          <a:xfrm>
            <a:off x="6813940" y="293233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Teszt-iteráció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7B03392-0D34-134D-BF52-58549E61B94F}"/>
              </a:ext>
            </a:extLst>
          </p:cNvPr>
          <p:cNvSpPr/>
          <p:nvPr/>
        </p:nvSpPr>
        <p:spPr>
          <a:xfrm flipH="1">
            <a:off x="1377465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D7B608D6-AA6A-9246-9C52-1DCDEBCECB81}"/>
              </a:ext>
            </a:extLst>
          </p:cNvPr>
          <p:cNvSpPr txBox="1">
            <a:spLocks/>
          </p:cNvSpPr>
          <p:nvPr/>
        </p:nvSpPr>
        <p:spPr>
          <a:xfrm>
            <a:off x="66330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Felhasználói</a:t>
            </a:r>
          </a:p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interjú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E76286F-FFF4-9141-A567-CF44330EBFFC}"/>
              </a:ext>
            </a:extLst>
          </p:cNvPr>
          <p:cNvSpPr/>
          <p:nvPr/>
        </p:nvSpPr>
        <p:spPr>
          <a:xfrm flipH="1">
            <a:off x="4235828" y="3511394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lcím 2">
            <a:extLst>
              <a:ext uri="{FF2B5EF4-FFF2-40B4-BE49-F238E27FC236}">
                <a16:creationId xmlns:a16="http://schemas.microsoft.com/office/drawing/2014/main" id="{CE3B58A7-D61F-9B41-802B-F3A1FF0C64E8}"/>
              </a:ext>
            </a:extLst>
          </p:cNvPr>
          <p:cNvSpPr txBox="1">
            <a:spLocks/>
          </p:cNvSpPr>
          <p:nvPr/>
        </p:nvSpPr>
        <p:spPr>
          <a:xfrm>
            <a:off x="2921765" y="2507071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&amp;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User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journey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1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8C387B59-9D4F-3140-A09D-1BA07EDDE804}"/>
              </a:ext>
            </a:extLst>
          </p:cNvPr>
          <p:cNvSpPr txBox="1">
            <a:spLocks/>
          </p:cNvSpPr>
          <p:nvPr/>
        </p:nvSpPr>
        <p:spPr>
          <a:xfrm>
            <a:off x="931984" y="2406469"/>
            <a:ext cx="4431324" cy="24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 err="1">
                <a:solidFill>
                  <a:schemeClr val="bg1"/>
                </a:solidFill>
              </a:rPr>
              <a:t>Greeny</a:t>
            </a:r>
            <a:r>
              <a:rPr lang="hu-HU" sz="3200" b="1" dirty="0">
                <a:solidFill>
                  <a:schemeClr val="bg1"/>
                </a:solidFill>
              </a:rPr>
              <a:t> - </a:t>
            </a:r>
          </a:p>
          <a:p>
            <a:pPr algn="l"/>
            <a:r>
              <a:rPr lang="hu-HU" sz="3200" i="1" dirty="0">
                <a:solidFill>
                  <a:schemeClr val="bg1"/>
                </a:solidFill>
              </a:rPr>
              <a:t>Amikor nem akarták használni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FC08753-AA8A-CD48-8C4D-3A421A37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47060"/>
            <a:ext cx="2687042" cy="476388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DE17B2F-6128-2147-9B6D-B26F81FB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211" y="1047060"/>
            <a:ext cx="2687043" cy="47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D43F0CC-F7B6-0E4A-9B83-7AE114A7577D}"/>
              </a:ext>
            </a:extLst>
          </p:cNvPr>
          <p:cNvCxnSpPr/>
          <p:nvPr/>
        </p:nvCxnSpPr>
        <p:spPr>
          <a:xfrm>
            <a:off x="562216" y="3717136"/>
            <a:ext cx="11061032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>
            <a:extLst>
              <a:ext uri="{FF2B5EF4-FFF2-40B4-BE49-F238E27FC236}">
                <a16:creationId xmlns:a16="http://schemas.microsoft.com/office/drawing/2014/main" id="{C350A30A-D39C-EE47-95DC-9554FB6F9EF6}"/>
              </a:ext>
            </a:extLst>
          </p:cNvPr>
          <p:cNvSpPr/>
          <p:nvPr/>
        </p:nvSpPr>
        <p:spPr>
          <a:xfrm flipH="1">
            <a:off x="6285854" y="3723795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D8CC9841-2375-4642-8010-678F3DBB430A}"/>
              </a:ext>
            </a:extLst>
          </p:cNvPr>
          <p:cNvSpPr/>
          <p:nvPr/>
        </p:nvSpPr>
        <p:spPr>
          <a:xfrm flipH="1">
            <a:off x="8116313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1C6C2802-BEE0-4540-BE3D-D3004F53ED4D}"/>
              </a:ext>
            </a:extLst>
          </p:cNvPr>
          <p:cNvSpPr/>
          <p:nvPr/>
        </p:nvSpPr>
        <p:spPr>
          <a:xfrm flipH="1">
            <a:off x="11025554" y="3482673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lcím 2">
            <a:extLst>
              <a:ext uri="{FF2B5EF4-FFF2-40B4-BE49-F238E27FC236}">
                <a16:creationId xmlns:a16="http://schemas.microsoft.com/office/drawing/2014/main" id="{06A7CDAF-0C91-144B-B470-D74863F052B6}"/>
              </a:ext>
            </a:extLst>
          </p:cNvPr>
          <p:cNvSpPr txBox="1">
            <a:spLocks/>
          </p:cNvSpPr>
          <p:nvPr/>
        </p:nvSpPr>
        <p:spPr>
          <a:xfrm>
            <a:off x="4955669" y="4141384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Low</a:t>
            </a:r>
            <a:r>
              <a:rPr lang="hu-HU" b="1" dirty="0">
                <a:solidFill>
                  <a:schemeClr val="bg1"/>
                </a:solidFill>
              </a:rPr>
              <a:t>-fi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5DB6880-B777-E746-ACDF-316088627862}"/>
              </a:ext>
            </a:extLst>
          </p:cNvPr>
          <p:cNvSpPr txBox="1">
            <a:spLocks/>
          </p:cNvSpPr>
          <p:nvPr/>
        </p:nvSpPr>
        <p:spPr>
          <a:xfrm>
            <a:off x="8438703" y="415371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Hi-fi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wireframe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Alcím 2">
            <a:extLst>
              <a:ext uri="{FF2B5EF4-FFF2-40B4-BE49-F238E27FC236}">
                <a16:creationId xmlns:a16="http://schemas.microsoft.com/office/drawing/2014/main" id="{3B684BFA-396C-7D49-A2B1-1CFE19BA0E4D}"/>
              </a:ext>
            </a:extLst>
          </p:cNvPr>
          <p:cNvSpPr txBox="1">
            <a:spLocks/>
          </p:cNvSpPr>
          <p:nvPr/>
        </p:nvSpPr>
        <p:spPr>
          <a:xfrm>
            <a:off x="9645933" y="2774453"/>
            <a:ext cx="2727775" cy="659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Kezdődhet a fejlesztés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4E1C95-71B0-7249-BC56-6507D4371F83}"/>
              </a:ext>
            </a:extLst>
          </p:cNvPr>
          <p:cNvSpPr/>
          <p:nvPr/>
        </p:nvSpPr>
        <p:spPr>
          <a:xfrm flipH="1">
            <a:off x="9801281" y="3745857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6356B0E7-3D26-B240-8F62-92D3C305DB1E}"/>
              </a:ext>
            </a:extLst>
          </p:cNvPr>
          <p:cNvSpPr txBox="1">
            <a:spLocks/>
          </p:cNvSpPr>
          <p:nvPr/>
        </p:nvSpPr>
        <p:spPr>
          <a:xfrm>
            <a:off x="6813940" y="2932339"/>
            <a:ext cx="2727775" cy="5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Teszt-iteráció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7B03392-0D34-134D-BF52-58549E61B94F}"/>
              </a:ext>
            </a:extLst>
          </p:cNvPr>
          <p:cNvSpPr/>
          <p:nvPr/>
        </p:nvSpPr>
        <p:spPr>
          <a:xfrm flipH="1">
            <a:off x="1377465" y="3494396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D7B608D6-AA6A-9246-9C52-1DCDEBCECB81}"/>
              </a:ext>
            </a:extLst>
          </p:cNvPr>
          <p:cNvSpPr txBox="1">
            <a:spLocks/>
          </p:cNvSpPr>
          <p:nvPr/>
        </p:nvSpPr>
        <p:spPr>
          <a:xfrm>
            <a:off x="66330" y="2578465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Felhasználói</a:t>
            </a:r>
          </a:p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interjú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E76286F-FFF4-9141-A567-CF44330EBFFC}"/>
              </a:ext>
            </a:extLst>
          </p:cNvPr>
          <p:cNvSpPr/>
          <p:nvPr/>
        </p:nvSpPr>
        <p:spPr>
          <a:xfrm flipH="1">
            <a:off x="4235828" y="3511394"/>
            <a:ext cx="105507" cy="23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lcím 2">
            <a:extLst>
              <a:ext uri="{FF2B5EF4-FFF2-40B4-BE49-F238E27FC236}">
                <a16:creationId xmlns:a16="http://schemas.microsoft.com/office/drawing/2014/main" id="{CE3B58A7-D61F-9B41-802B-F3A1FF0C64E8}"/>
              </a:ext>
            </a:extLst>
          </p:cNvPr>
          <p:cNvSpPr txBox="1">
            <a:spLocks/>
          </p:cNvSpPr>
          <p:nvPr/>
        </p:nvSpPr>
        <p:spPr>
          <a:xfrm>
            <a:off x="2921765" y="2507071"/>
            <a:ext cx="2727775" cy="85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bg1"/>
                </a:solidFill>
              </a:rPr>
              <a:t>Customer</a:t>
            </a:r>
            <a:r>
              <a:rPr lang="hu-HU" b="1" dirty="0">
                <a:solidFill>
                  <a:schemeClr val="bg1"/>
                </a:solidFill>
              </a:rPr>
              <a:t> &amp; </a:t>
            </a:r>
            <a:r>
              <a:rPr lang="hu-HU" b="1" dirty="0" err="1">
                <a:solidFill>
                  <a:schemeClr val="bg1"/>
                </a:solidFill>
              </a:rPr>
              <a:t>User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journey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9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216</Words>
  <Application>Microsoft Macintosh PowerPoint</Application>
  <PresentationFormat>Szélesvásznú</PresentationFormat>
  <Paragraphs>90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Montserrat</vt:lpstr>
      <vt:lpstr>Office-téma</vt:lpstr>
      <vt:lpstr>UX mint üzleti szemlélet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jancsikanna@sulid.hu</dc:creator>
  <cp:lastModifiedBy>jancsikanna@sulid.hu</cp:lastModifiedBy>
  <cp:revision>19</cp:revision>
  <dcterms:created xsi:type="dcterms:W3CDTF">2019-10-29T08:17:34Z</dcterms:created>
  <dcterms:modified xsi:type="dcterms:W3CDTF">2019-11-26T21:39:38Z</dcterms:modified>
</cp:coreProperties>
</file>