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346" r:id="rId3"/>
    <p:sldId id="347" r:id="rId4"/>
    <p:sldId id="350" r:id="rId5"/>
    <p:sldId id="370" r:id="rId6"/>
    <p:sldId id="356" r:id="rId7"/>
    <p:sldId id="372" r:id="rId8"/>
    <p:sldId id="371" r:id="rId9"/>
    <p:sldId id="357" r:id="rId10"/>
    <p:sldId id="352" r:id="rId11"/>
    <p:sldId id="354" r:id="rId12"/>
    <p:sldId id="351" r:id="rId13"/>
    <p:sldId id="359" r:id="rId14"/>
    <p:sldId id="366" r:id="rId15"/>
    <p:sldId id="367" r:id="rId16"/>
    <p:sldId id="368" r:id="rId17"/>
    <p:sldId id="369" r:id="rId18"/>
    <p:sldId id="365" r:id="rId19"/>
    <p:sldId id="353" r:id="rId20"/>
    <p:sldId id="345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1" i="0" u="none" strike="noStrike" cap="all" spc="0" normalizeH="0" baseline="0">
        <a:ln>
          <a:noFill/>
        </a:ln>
        <a:solidFill>
          <a:srgbClr val="163244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2286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1" i="0" u="none" strike="noStrike" cap="all" spc="0" normalizeH="0" baseline="0">
        <a:ln>
          <a:noFill/>
        </a:ln>
        <a:solidFill>
          <a:srgbClr val="163244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4572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1" i="0" u="none" strike="noStrike" cap="all" spc="0" normalizeH="0" baseline="0">
        <a:ln>
          <a:noFill/>
        </a:ln>
        <a:solidFill>
          <a:srgbClr val="163244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6858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1" i="0" u="none" strike="noStrike" cap="all" spc="0" normalizeH="0" baseline="0">
        <a:ln>
          <a:noFill/>
        </a:ln>
        <a:solidFill>
          <a:srgbClr val="163244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9144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1" i="0" u="none" strike="noStrike" cap="all" spc="0" normalizeH="0" baseline="0">
        <a:ln>
          <a:noFill/>
        </a:ln>
        <a:solidFill>
          <a:srgbClr val="163244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11430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1" i="0" u="none" strike="noStrike" cap="all" spc="0" normalizeH="0" baseline="0">
        <a:ln>
          <a:noFill/>
        </a:ln>
        <a:solidFill>
          <a:srgbClr val="163244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13716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1" i="0" u="none" strike="noStrike" cap="all" spc="0" normalizeH="0" baseline="0">
        <a:ln>
          <a:noFill/>
        </a:ln>
        <a:solidFill>
          <a:srgbClr val="163244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16002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1" i="0" u="none" strike="noStrike" cap="all" spc="0" normalizeH="0" baseline="0">
        <a:ln>
          <a:noFill/>
        </a:ln>
        <a:solidFill>
          <a:srgbClr val="163244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18288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1" i="0" u="none" strike="noStrike" cap="all" spc="0" normalizeH="0" baseline="0">
        <a:ln>
          <a:noFill/>
        </a:ln>
        <a:solidFill>
          <a:srgbClr val="163244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9C97"/>
    <a:srgbClr val="88C8C4"/>
    <a:srgbClr val="C80000"/>
    <a:srgbClr val="B6766E"/>
    <a:srgbClr val="C0D8A6"/>
    <a:srgbClr val="F1A4A4"/>
    <a:srgbClr val="F0998E"/>
    <a:srgbClr val="60C538"/>
    <a:srgbClr val="4B908D"/>
    <a:srgbClr val="27B8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 autoAdjust="0"/>
    <p:restoredTop sz="85320" autoAdjust="0"/>
  </p:normalViewPr>
  <p:slideViewPr>
    <p:cSldViewPr snapToGrid="0" snapToObjects="1">
      <p:cViewPr>
        <p:scale>
          <a:sx n="50" d="100"/>
          <a:sy n="50" d="100"/>
        </p:scale>
        <p:origin x="-184" y="80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17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6447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816411" indent="-816411">
              <a:spcBef>
                <a:spcPts val="0"/>
              </a:spcBef>
            </a:pPr>
            <a:r>
              <a:rPr lang="en-US" sz="2400" dirty="0" err="1" smtClean="0">
                <a:latin typeface="Helvetica 42"/>
                <a:cs typeface="Helvetica 42"/>
              </a:rPr>
              <a:t>Az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előadásról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</a:p>
          <a:p>
            <a:pPr marL="816411" indent="-816411">
              <a:spcBef>
                <a:spcPts val="0"/>
              </a:spcBef>
            </a:pPr>
            <a:r>
              <a:rPr lang="en-US" sz="2400" dirty="0" err="1" smtClean="0">
                <a:latin typeface="Helvetica 42"/>
                <a:cs typeface="Helvetica 42"/>
              </a:rPr>
              <a:t>Miért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nincsenek</a:t>
            </a:r>
            <a:r>
              <a:rPr lang="en-US" sz="2400" dirty="0" smtClean="0">
                <a:latin typeface="Helvetica 42"/>
                <a:cs typeface="Helvetica 42"/>
              </a:rPr>
              <a:t> WC-k </a:t>
            </a:r>
            <a:r>
              <a:rPr lang="en-US" sz="2400" dirty="0" err="1" smtClean="0">
                <a:latin typeface="Helvetica 42"/>
                <a:cs typeface="Helvetica 42"/>
              </a:rPr>
              <a:t>és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pelenkázók</a:t>
            </a:r>
            <a:r>
              <a:rPr lang="en-US" sz="2400" dirty="0" smtClean="0">
                <a:latin typeface="Helvetica 42"/>
                <a:cs typeface="Helvetica 42"/>
              </a:rPr>
              <a:t> a </a:t>
            </a:r>
            <a:r>
              <a:rPr lang="en-US" sz="2400" dirty="0" err="1" smtClean="0">
                <a:latin typeface="Helvetica 42"/>
                <a:cs typeface="Helvetica 42"/>
              </a:rPr>
              <a:t>játszótereken</a:t>
            </a:r>
            <a:r>
              <a:rPr lang="en-US" sz="2400" dirty="0" smtClean="0">
                <a:latin typeface="Helvetica 42"/>
                <a:cs typeface="Helvetica 42"/>
              </a:rPr>
              <a:t>, </a:t>
            </a:r>
            <a:r>
              <a:rPr lang="en-US" sz="2400" dirty="0" err="1" smtClean="0">
                <a:latin typeface="Helvetica 42"/>
                <a:cs typeface="Helvetica 42"/>
              </a:rPr>
              <a:t>miért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nincsenek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ágyak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az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anyukáknak</a:t>
            </a:r>
            <a:r>
              <a:rPr lang="en-US" sz="2400" dirty="0" smtClean="0">
                <a:latin typeface="Helvetica 42"/>
                <a:cs typeface="Helvetica 42"/>
              </a:rPr>
              <a:t> a </a:t>
            </a:r>
            <a:r>
              <a:rPr lang="en-US" sz="2400" dirty="0" err="1" smtClean="0">
                <a:latin typeface="Helvetica 42"/>
                <a:cs typeface="Helvetica 42"/>
              </a:rPr>
              <a:t>kórházak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gyerekosztályain</a:t>
            </a:r>
            <a:r>
              <a:rPr lang="en-US" sz="2400" dirty="0" smtClean="0">
                <a:latin typeface="Helvetica 42"/>
                <a:cs typeface="Helvetica 42"/>
              </a:rPr>
              <a:t>, </a:t>
            </a:r>
            <a:r>
              <a:rPr lang="en-US" sz="2400" dirty="0" err="1" smtClean="0">
                <a:latin typeface="Helvetica 42"/>
                <a:cs typeface="Helvetica 42"/>
              </a:rPr>
              <a:t>és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miért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bonyolult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lekérni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egy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egyszerű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tulajdoni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lapot</a:t>
            </a:r>
            <a:r>
              <a:rPr lang="en-US" sz="2400" dirty="0" smtClean="0">
                <a:latin typeface="Helvetica 42"/>
                <a:cs typeface="Helvetica 42"/>
              </a:rPr>
              <a:t> a </a:t>
            </a:r>
            <a:r>
              <a:rPr lang="en-US" sz="2400" dirty="0" err="1" smtClean="0">
                <a:latin typeface="Helvetica 42"/>
                <a:cs typeface="Helvetica 42"/>
              </a:rPr>
              <a:t>Földhivatalból</a:t>
            </a:r>
            <a:r>
              <a:rPr lang="en-US" sz="2400" dirty="0" smtClean="0">
                <a:latin typeface="Helvetica 42"/>
                <a:cs typeface="Helvetica 42"/>
              </a:rPr>
              <a:t>? </a:t>
            </a:r>
            <a:r>
              <a:rPr lang="en-US" sz="2400" dirty="0" err="1" smtClean="0">
                <a:latin typeface="Helvetica 42"/>
                <a:cs typeface="Helvetica 42"/>
              </a:rPr>
              <a:t>Miért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problémás</a:t>
            </a:r>
            <a:r>
              <a:rPr lang="en-US" sz="2400" dirty="0" smtClean="0">
                <a:latin typeface="Helvetica 42"/>
                <a:cs typeface="Helvetica 42"/>
              </a:rPr>
              <a:t>, ha </a:t>
            </a:r>
            <a:r>
              <a:rPr lang="en-US" sz="2400" dirty="0" err="1" smtClean="0">
                <a:latin typeface="Helvetica 42"/>
                <a:cs typeface="Helvetica 42"/>
              </a:rPr>
              <a:t>olyan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tervez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egy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rendszert</a:t>
            </a:r>
            <a:r>
              <a:rPr lang="en-US" sz="2400" dirty="0" smtClean="0">
                <a:latin typeface="Helvetica 42"/>
                <a:cs typeface="Helvetica 42"/>
              </a:rPr>
              <a:t>, </a:t>
            </a:r>
            <a:r>
              <a:rPr lang="en-US" sz="2400" dirty="0" err="1" smtClean="0">
                <a:latin typeface="Helvetica 42"/>
                <a:cs typeface="Helvetica 42"/>
              </a:rPr>
              <a:t>aki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sosem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használta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és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nem</a:t>
            </a:r>
            <a:r>
              <a:rPr lang="en-US" sz="2400" dirty="0" smtClean="0">
                <a:latin typeface="Helvetica 42"/>
                <a:cs typeface="Helvetica 42"/>
              </a:rPr>
              <a:t> is </a:t>
            </a:r>
            <a:r>
              <a:rPr lang="en-US" sz="2400" dirty="0" err="1" smtClean="0">
                <a:latin typeface="Helvetica 42"/>
                <a:cs typeface="Helvetica 42"/>
              </a:rPr>
              <a:t>fogja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használni</a:t>
            </a:r>
            <a:r>
              <a:rPr lang="en-US" sz="2400" dirty="0" smtClean="0">
                <a:latin typeface="Helvetica 42"/>
                <a:cs typeface="Helvetica 42"/>
              </a:rPr>
              <a:t>, </a:t>
            </a:r>
            <a:r>
              <a:rPr lang="en-US" sz="2400" dirty="0" err="1" smtClean="0">
                <a:latin typeface="Helvetica 42"/>
                <a:cs typeface="Helvetica 42"/>
              </a:rPr>
              <a:t>és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miért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ennél</a:t>
            </a:r>
            <a:r>
              <a:rPr lang="en-US" sz="2400" dirty="0" smtClean="0">
                <a:latin typeface="Helvetica 42"/>
                <a:cs typeface="Helvetica 42"/>
              </a:rPr>
              <a:t> is </a:t>
            </a:r>
            <a:r>
              <a:rPr lang="en-US" sz="2400" dirty="0" err="1" smtClean="0">
                <a:latin typeface="Helvetica 42"/>
                <a:cs typeface="Helvetica 42"/>
              </a:rPr>
              <a:t>nagyobb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baj</a:t>
            </a:r>
            <a:r>
              <a:rPr lang="en-US" sz="2400" dirty="0" smtClean="0">
                <a:latin typeface="Helvetica 42"/>
                <a:cs typeface="Helvetica 42"/>
              </a:rPr>
              <a:t>, ha a </a:t>
            </a:r>
            <a:r>
              <a:rPr lang="en-US" sz="2400" dirty="0" err="1" smtClean="0">
                <a:latin typeface="Helvetica 42"/>
                <a:cs typeface="Helvetica 42"/>
              </a:rPr>
              <a:t>tervezés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során</a:t>
            </a:r>
            <a:r>
              <a:rPr lang="en-US" sz="2400" dirty="0" smtClean="0">
                <a:latin typeface="Helvetica 42"/>
                <a:cs typeface="Helvetica 42"/>
              </a:rPr>
              <a:t> meg se </a:t>
            </a:r>
            <a:r>
              <a:rPr lang="en-US" sz="2400" dirty="0" err="1" smtClean="0">
                <a:latin typeface="Helvetica 42"/>
                <a:cs typeface="Helvetica 42"/>
              </a:rPr>
              <a:t>kérdezik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azokat</a:t>
            </a:r>
            <a:r>
              <a:rPr lang="en-US" sz="2400" dirty="0" smtClean="0">
                <a:latin typeface="Helvetica 42"/>
                <a:cs typeface="Helvetica 42"/>
              </a:rPr>
              <a:t>, </a:t>
            </a:r>
            <a:r>
              <a:rPr lang="en-US" sz="2400" dirty="0" err="1" smtClean="0">
                <a:latin typeface="Helvetica 42"/>
                <a:cs typeface="Helvetica 42"/>
              </a:rPr>
              <a:t>akik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napi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szinten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érzik</a:t>
            </a:r>
            <a:r>
              <a:rPr lang="en-US" sz="2400" dirty="0" smtClean="0">
                <a:latin typeface="Helvetica 42"/>
                <a:cs typeface="Helvetica 42"/>
              </a:rPr>
              <a:t> a </a:t>
            </a:r>
            <a:r>
              <a:rPr lang="en-US" sz="2400" dirty="0" err="1" smtClean="0">
                <a:latin typeface="Helvetica 42"/>
                <a:cs typeface="Helvetica 42"/>
              </a:rPr>
              <a:t>bőrükön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az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egyes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rendszerekkel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kapcsolatos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problémákat</a:t>
            </a:r>
            <a:r>
              <a:rPr lang="en-US" sz="2400" dirty="0" smtClean="0">
                <a:latin typeface="Helvetica 42"/>
                <a:cs typeface="Helvetica 42"/>
              </a:rPr>
              <a:t>? </a:t>
            </a:r>
            <a:r>
              <a:rPr lang="en-US" sz="2400" dirty="0" err="1" smtClean="0">
                <a:latin typeface="Helvetica 42"/>
                <a:cs typeface="Helvetica 42"/>
              </a:rPr>
              <a:t>Miért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nem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tudunk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az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ügyfelek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fejével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gondolkodni</a:t>
            </a:r>
            <a:r>
              <a:rPr lang="en-US" sz="2400" dirty="0" smtClean="0">
                <a:latin typeface="Helvetica 42"/>
                <a:cs typeface="Helvetica 42"/>
              </a:rPr>
              <a:t>? </a:t>
            </a:r>
            <a:r>
              <a:rPr lang="en-US" sz="2400" dirty="0" err="1" smtClean="0">
                <a:latin typeface="Helvetica 42"/>
                <a:cs typeface="Helvetica 42"/>
              </a:rPr>
              <a:t>Mik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azok</a:t>
            </a:r>
            <a:r>
              <a:rPr lang="en-US" sz="2400" dirty="0" smtClean="0">
                <a:latin typeface="Helvetica 42"/>
                <a:cs typeface="Helvetica 42"/>
              </a:rPr>
              <a:t> a </a:t>
            </a:r>
            <a:r>
              <a:rPr lang="en-US" sz="2400" dirty="0" err="1" smtClean="0">
                <a:latin typeface="Helvetica 42"/>
                <a:cs typeface="Helvetica 42"/>
              </a:rPr>
              <a:t>mentális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modellek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és</a:t>
            </a:r>
            <a:r>
              <a:rPr lang="en-US" sz="2400" dirty="0" smtClean="0">
                <a:latin typeface="Helvetica 42"/>
                <a:cs typeface="Helvetica 42"/>
              </a:rPr>
              <a:t> mi </a:t>
            </a:r>
            <a:r>
              <a:rPr lang="en-US" sz="2400" dirty="0" err="1" smtClean="0">
                <a:latin typeface="Helvetica 42"/>
                <a:cs typeface="Helvetica 42"/>
              </a:rPr>
              <a:t>az</a:t>
            </a:r>
            <a:r>
              <a:rPr lang="en-US" sz="2400" dirty="0" smtClean="0">
                <a:latin typeface="Helvetica 42"/>
                <a:cs typeface="Helvetica 42"/>
              </a:rPr>
              <a:t> a </a:t>
            </a:r>
            <a:r>
              <a:rPr lang="en-US" sz="2400" dirty="0" err="1" smtClean="0">
                <a:latin typeface="Helvetica 42"/>
                <a:cs typeface="Helvetica 42"/>
              </a:rPr>
              <a:t>hamis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konszenzushatás</a:t>
            </a:r>
            <a:r>
              <a:rPr lang="en-US" sz="2400" dirty="0" smtClean="0">
                <a:latin typeface="Helvetica 42"/>
                <a:cs typeface="Helvetica 42"/>
              </a:rPr>
              <a:t>? </a:t>
            </a:r>
            <a:r>
              <a:rPr lang="en-US" sz="2400" dirty="0" err="1" smtClean="0">
                <a:latin typeface="Helvetica 42"/>
                <a:cs typeface="Helvetica 42"/>
              </a:rPr>
              <a:t>Hogyan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és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mit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érdemes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kutatni</a:t>
            </a:r>
            <a:r>
              <a:rPr lang="en-US" sz="2400" dirty="0" smtClean="0">
                <a:latin typeface="Helvetica 42"/>
                <a:cs typeface="Helvetica 42"/>
              </a:rPr>
              <a:t> a </a:t>
            </a:r>
            <a:r>
              <a:rPr lang="en-US" sz="2400" dirty="0" err="1" smtClean="0">
                <a:latin typeface="Helvetica 42"/>
                <a:cs typeface="Helvetica 42"/>
              </a:rPr>
              <a:t>tervezés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során</a:t>
            </a:r>
            <a:r>
              <a:rPr lang="en-US" sz="2400" dirty="0" smtClean="0">
                <a:latin typeface="Helvetica 42"/>
                <a:cs typeface="Helvetica 42"/>
              </a:rPr>
              <a:t>? Mire </a:t>
            </a:r>
            <a:r>
              <a:rPr lang="en-US" sz="2400" dirty="0" err="1" smtClean="0">
                <a:latin typeface="Helvetica 42"/>
                <a:cs typeface="Helvetica 42"/>
              </a:rPr>
              <a:t>és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miért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érdemes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odafigyelni</a:t>
            </a:r>
            <a:r>
              <a:rPr lang="en-US" sz="2400" dirty="0" smtClean="0">
                <a:latin typeface="Helvetica 42"/>
                <a:cs typeface="Helvetica 42"/>
              </a:rPr>
              <a:t>? </a:t>
            </a:r>
            <a:r>
              <a:rPr lang="en-US" sz="2400" dirty="0" err="1" smtClean="0">
                <a:latin typeface="Helvetica 42"/>
                <a:cs typeface="Helvetica 42"/>
              </a:rPr>
              <a:t>Az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előadásból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kiderül</a:t>
            </a:r>
            <a:r>
              <a:rPr lang="en-US" sz="2400" dirty="0" smtClean="0">
                <a:latin typeface="Helvetica 42"/>
                <a:cs typeface="Helvetica 42"/>
              </a:rPr>
              <a:t>.</a:t>
            </a:r>
          </a:p>
          <a:p>
            <a:pPr marL="816411" indent="-816411">
              <a:spcBef>
                <a:spcPts val="0"/>
              </a:spcBef>
            </a:pPr>
            <a:endParaRPr lang="en-US" sz="2400" dirty="0" smtClean="0">
              <a:latin typeface="Helvetica 42"/>
              <a:cs typeface="Helvetica 42"/>
            </a:endParaRPr>
          </a:p>
          <a:p>
            <a:pPr marL="816411" indent="-816411">
              <a:spcBef>
                <a:spcPts val="0"/>
              </a:spcBef>
            </a:pPr>
            <a:endParaRPr lang="en-US" sz="2400" dirty="0" smtClean="0">
              <a:latin typeface="Helvetica 42"/>
              <a:cs typeface="Helvetica 42"/>
            </a:endParaRPr>
          </a:p>
          <a:p>
            <a:pPr marL="816411" indent="-816411">
              <a:spcBef>
                <a:spcPts val="0"/>
              </a:spcBef>
            </a:pPr>
            <a:endParaRPr lang="en-US" sz="2400" dirty="0" smtClean="0">
              <a:latin typeface="Helvetica 42"/>
              <a:cs typeface="Helvetica 42"/>
            </a:endParaRPr>
          </a:p>
          <a:p>
            <a:pPr marL="816411" indent="-816411">
              <a:spcBef>
                <a:spcPts val="0"/>
              </a:spcBef>
            </a:pPr>
            <a:r>
              <a:rPr lang="en-US" sz="2400" dirty="0" smtClean="0">
                <a:latin typeface="Helvetica 42"/>
                <a:cs typeface="Helvetica 42"/>
              </a:rPr>
              <a:t> DR. HERENDY CSILLA PH.D – TRÉNER, EGYETEMI ADJUNKTUS, TUDOMÁNYOS KUTATÓ / BME, NKE Herendy Csilla volt </a:t>
            </a:r>
            <a:r>
              <a:rPr lang="en-US" sz="2400" dirty="0" err="1" smtClean="0">
                <a:latin typeface="Helvetica 42"/>
                <a:cs typeface="Helvetica 42"/>
              </a:rPr>
              <a:t>hazánkban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az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első</a:t>
            </a:r>
            <a:r>
              <a:rPr lang="en-US" sz="2400" dirty="0" smtClean="0">
                <a:latin typeface="Helvetica 42"/>
                <a:cs typeface="Helvetica 42"/>
              </a:rPr>
              <a:t>, </a:t>
            </a:r>
            <a:r>
              <a:rPr lang="en-US" sz="2400" dirty="0" err="1" smtClean="0">
                <a:latin typeface="Helvetica 42"/>
                <a:cs typeface="Helvetica 42"/>
              </a:rPr>
              <a:t>aki</a:t>
            </a:r>
            <a:r>
              <a:rPr lang="en-US" sz="2400" dirty="0" smtClean="0">
                <a:latin typeface="Helvetica 42"/>
                <a:cs typeface="Helvetica 42"/>
              </a:rPr>
              <a:t> website usability </a:t>
            </a:r>
            <a:r>
              <a:rPr lang="en-US" sz="2400" dirty="0" err="1" smtClean="0">
                <a:latin typeface="Helvetica 42"/>
                <a:cs typeface="Helvetica 42"/>
              </a:rPr>
              <a:t>kutatásokról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írta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doktori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disszertációját</a:t>
            </a:r>
            <a:r>
              <a:rPr lang="en-US" sz="2400" dirty="0" smtClean="0">
                <a:latin typeface="Helvetica 42"/>
                <a:cs typeface="Helvetica 42"/>
              </a:rPr>
              <a:t>. 2003 </a:t>
            </a:r>
            <a:r>
              <a:rPr lang="en-US" sz="2400" dirty="0" err="1" smtClean="0">
                <a:latin typeface="Helvetica 42"/>
                <a:cs typeface="Helvetica 42"/>
              </a:rPr>
              <a:t>óta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foglalkozik</a:t>
            </a:r>
            <a:r>
              <a:rPr lang="en-US" sz="2400" dirty="0" smtClean="0">
                <a:latin typeface="Helvetica 42"/>
                <a:cs typeface="Helvetica 42"/>
              </a:rPr>
              <a:t> UX-</a:t>
            </a:r>
            <a:r>
              <a:rPr lang="en-US" sz="2400" dirty="0" err="1" smtClean="0">
                <a:latin typeface="Helvetica 42"/>
                <a:cs typeface="Helvetica 42"/>
              </a:rPr>
              <a:t>szel</a:t>
            </a:r>
            <a:r>
              <a:rPr lang="en-US" sz="2400" dirty="0" smtClean="0">
                <a:latin typeface="Helvetica 42"/>
                <a:cs typeface="Helvetica 42"/>
              </a:rPr>
              <a:t>. 2000 </a:t>
            </a:r>
            <a:r>
              <a:rPr lang="en-US" sz="2400" dirty="0" err="1" smtClean="0">
                <a:latin typeface="Helvetica 42"/>
                <a:cs typeface="Helvetica 42"/>
              </a:rPr>
              <a:t>óta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több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hazai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és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külföldi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egyetem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oktatója</a:t>
            </a:r>
            <a:r>
              <a:rPr lang="en-US" sz="2400" dirty="0" smtClean="0">
                <a:latin typeface="Helvetica 42"/>
                <a:cs typeface="Helvetica 42"/>
              </a:rPr>
              <a:t>, </a:t>
            </a:r>
            <a:r>
              <a:rPr lang="en-US" sz="2400" dirty="0" err="1" smtClean="0">
                <a:latin typeface="Helvetica 42"/>
                <a:cs typeface="Helvetica 42"/>
              </a:rPr>
              <a:t>magyar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és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nemzetközi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tudományos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folyóiratokban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publikál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és</a:t>
            </a:r>
            <a:r>
              <a:rPr lang="en-US" sz="2400" dirty="0" smtClean="0">
                <a:latin typeface="Helvetica 42"/>
                <a:cs typeface="Helvetica 42"/>
              </a:rPr>
              <a:t> ad </a:t>
            </a:r>
            <a:r>
              <a:rPr lang="en-US" sz="2400" dirty="0" err="1" smtClean="0">
                <a:latin typeface="Helvetica 42"/>
                <a:cs typeface="Helvetica 42"/>
              </a:rPr>
              <a:t>elő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konferenciákon</a:t>
            </a:r>
            <a:r>
              <a:rPr lang="en-US" sz="2400" dirty="0" smtClean="0">
                <a:latin typeface="Helvetica 42"/>
                <a:cs typeface="Helvetica 42"/>
              </a:rPr>
              <a:t>. </a:t>
            </a:r>
            <a:r>
              <a:rPr lang="en-US" sz="2400" dirty="0" err="1" smtClean="0">
                <a:latin typeface="Helvetica 42"/>
                <a:cs typeface="Helvetica 42"/>
              </a:rPr>
              <a:t>Rendszeresen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kutat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tudományos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területeken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és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üzleti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szférában</a:t>
            </a:r>
            <a:r>
              <a:rPr lang="en-US" sz="2400" dirty="0" smtClean="0">
                <a:latin typeface="Helvetica 42"/>
                <a:cs typeface="Helvetica 42"/>
              </a:rPr>
              <a:t>, </a:t>
            </a:r>
            <a:r>
              <a:rPr lang="en-US" sz="2400" dirty="0" err="1" smtClean="0">
                <a:latin typeface="Helvetica 42"/>
                <a:cs typeface="Helvetica 42"/>
              </a:rPr>
              <a:t>megbízói</a:t>
            </a:r>
            <a:r>
              <a:rPr lang="en-US" sz="2400" dirty="0" smtClean="0">
                <a:latin typeface="Helvetica 42"/>
                <a:cs typeface="Helvetica 42"/>
              </a:rPr>
              <a:t> a </a:t>
            </a:r>
            <a:r>
              <a:rPr lang="en-US" sz="2400" dirty="0" err="1" smtClean="0">
                <a:latin typeface="Helvetica 42"/>
                <a:cs typeface="Helvetica 42"/>
              </a:rPr>
              <a:t>legkisebbektől</a:t>
            </a:r>
            <a:r>
              <a:rPr lang="en-US" sz="2400" dirty="0" smtClean="0">
                <a:latin typeface="Helvetica 42"/>
                <a:cs typeface="Helvetica 42"/>
              </a:rPr>
              <a:t> a </a:t>
            </a:r>
            <a:r>
              <a:rPr lang="en-US" sz="2400" dirty="0" err="1" smtClean="0">
                <a:latin typeface="Helvetica 42"/>
                <a:cs typeface="Helvetica 42"/>
              </a:rPr>
              <a:t>legnagyobbakig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terjednek</a:t>
            </a:r>
            <a:r>
              <a:rPr lang="en-US" sz="2400" dirty="0" smtClean="0">
                <a:latin typeface="Helvetica 42"/>
                <a:cs typeface="Helvetica 42"/>
              </a:rPr>
              <a:t>. </a:t>
            </a:r>
            <a:r>
              <a:rPr lang="en-US" sz="2400" dirty="0" err="1" smtClean="0">
                <a:latin typeface="Helvetica 42"/>
                <a:cs typeface="Helvetica 42"/>
              </a:rPr>
              <a:t>Előadásában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bemutatja</a:t>
            </a:r>
            <a:r>
              <a:rPr lang="en-US" sz="2400" dirty="0" smtClean="0">
                <a:latin typeface="Helvetica 42"/>
                <a:cs typeface="Helvetica 42"/>
              </a:rPr>
              <a:t>, </a:t>
            </a:r>
            <a:r>
              <a:rPr lang="en-US" sz="2400" dirty="0" err="1" smtClean="0">
                <a:latin typeface="Helvetica 42"/>
                <a:cs typeface="Helvetica 42"/>
              </a:rPr>
              <a:t>mikor-hogyan-mit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és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miért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érdemes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kutatni</a:t>
            </a:r>
            <a:r>
              <a:rPr lang="en-US" sz="2400" dirty="0" smtClean="0">
                <a:latin typeface="Helvetica 42"/>
                <a:cs typeface="Helvetica 42"/>
              </a:rPr>
              <a:t>, </a:t>
            </a:r>
            <a:r>
              <a:rPr lang="en-US" sz="2400" dirty="0" err="1" smtClean="0">
                <a:latin typeface="Helvetica 42"/>
                <a:cs typeface="Helvetica 42"/>
              </a:rPr>
              <a:t>milyen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alapelvekre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és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mikor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kell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odafigyelni</a:t>
            </a:r>
            <a:r>
              <a:rPr lang="en-US" sz="2400" dirty="0" smtClean="0">
                <a:latin typeface="Helvetica 42"/>
                <a:cs typeface="Helvetica 42"/>
              </a:rPr>
              <a:t>. UX a </a:t>
            </a:r>
            <a:r>
              <a:rPr lang="en-US" sz="2400" dirty="0" err="1" smtClean="0">
                <a:latin typeface="Helvetica 42"/>
                <a:cs typeface="Helvetica 42"/>
              </a:rPr>
              <a:t>szervezetben</a:t>
            </a:r>
            <a:endParaRPr lang="en-US" sz="2400" dirty="0" smtClean="0">
              <a:latin typeface="Helvetica 42"/>
              <a:cs typeface="Helvetica 42"/>
            </a:endParaRPr>
          </a:p>
          <a:p>
            <a:pPr marL="816411" indent="-816411">
              <a:spcBef>
                <a:spcPts val="0"/>
              </a:spcBef>
            </a:pPr>
            <a:endParaRPr lang="en-US" sz="2400" dirty="0" smtClean="0">
              <a:latin typeface="Helvetica 42"/>
              <a:cs typeface="Helvetica 42"/>
            </a:endParaRPr>
          </a:p>
          <a:p>
            <a:pPr marL="816411" indent="-816411">
              <a:spcBef>
                <a:spcPts val="0"/>
              </a:spcBef>
            </a:pPr>
            <a:endParaRPr lang="en-US" sz="2400" dirty="0" smtClean="0">
              <a:latin typeface="Helvetica 42"/>
              <a:cs typeface="Helvetica 42"/>
            </a:endParaRPr>
          </a:p>
          <a:p>
            <a:pPr marL="816411" indent="-816411">
              <a:spcBef>
                <a:spcPts val="0"/>
              </a:spcBef>
            </a:pPr>
            <a:endParaRPr lang="en-US" sz="2400" dirty="0" smtClean="0">
              <a:latin typeface="Helvetica 42"/>
              <a:cs typeface="Helvetica 42"/>
            </a:endParaRPr>
          </a:p>
          <a:p>
            <a:pPr marL="816411" indent="-816411">
              <a:spcBef>
                <a:spcPts val="0"/>
              </a:spcBef>
            </a:pPr>
            <a:r>
              <a:rPr lang="hu-HU" sz="2400" dirty="0" smtClean="0">
                <a:latin typeface="Helvetica 42"/>
                <a:cs typeface="Helvetica 42"/>
              </a:rPr>
              <a:t>Tele vagyunk rosszul használható dolgokkal </a:t>
            </a:r>
            <a:r>
              <a:rPr lang="mr-IN" sz="2400" dirty="0" smtClean="0">
                <a:latin typeface="Helvetica 42"/>
                <a:cs typeface="Helvetica 42"/>
              </a:rPr>
              <a:t>–</a:t>
            </a:r>
            <a:r>
              <a:rPr lang="hu-HU" sz="2400" dirty="0" smtClean="0">
                <a:latin typeface="Helvetica 42"/>
                <a:cs typeface="Helvetica 42"/>
              </a:rPr>
              <a:t> MIÉRT?</a:t>
            </a:r>
          </a:p>
          <a:p>
            <a:pPr marL="816411" indent="-816411">
              <a:spcBef>
                <a:spcPts val="0"/>
              </a:spcBef>
            </a:pPr>
            <a:r>
              <a:rPr lang="en-US" sz="2400" dirty="0" smtClean="0">
                <a:latin typeface="Helvetica 42"/>
                <a:cs typeface="Helvetica 42"/>
              </a:rPr>
              <a:t>HOGYAN </a:t>
            </a:r>
            <a:r>
              <a:rPr lang="en-US" sz="2400" dirty="0" err="1" smtClean="0">
                <a:latin typeface="Helvetica 42"/>
                <a:cs typeface="Helvetica 42"/>
              </a:rPr>
              <a:t>lehet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jobb</a:t>
            </a:r>
            <a:r>
              <a:rPr lang="en-US" sz="2400" dirty="0" smtClean="0">
                <a:latin typeface="Helvetica 42"/>
                <a:cs typeface="Helvetica 42"/>
              </a:rPr>
              <a:t>?</a:t>
            </a:r>
          </a:p>
          <a:p>
            <a:pPr marL="816411" indent="-816411">
              <a:spcBef>
                <a:spcPts val="0"/>
              </a:spcBef>
            </a:pPr>
            <a:r>
              <a:rPr lang="en-US" sz="2400" dirty="0" err="1" smtClean="0">
                <a:latin typeface="Helvetica 42"/>
                <a:cs typeface="Helvetica 42"/>
              </a:rPr>
              <a:t>Mikor-hogyan-kikkel</a:t>
            </a:r>
            <a:r>
              <a:rPr lang="en-US" sz="2400" dirty="0" smtClean="0">
                <a:latin typeface="Helvetica 42"/>
                <a:cs typeface="Helvetica 42"/>
              </a:rPr>
              <a:t> </a:t>
            </a:r>
            <a:r>
              <a:rPr lang="en-US" sz="2400" dirty="0" err="1" smtClean="0">
                <a:latin typeface="Helvetica 42"/>
                <a:cs typeface="Helvetica 42"/>
              </a:rPr>
              <a:t>teszteljünk</a:t>
            </a:r>
            <a:r>
              <a:rPr lang="en-US" sz="2400" dirty="0" smtClean="0">
                <a:latin typeface="Helvetica 42"/>
                <a:cs typeface="Helvetica 42"/>
              </a:rPr>
              <a:t>?</a:t>
            </a:r>
          </a:p>
          <a:p>
            <a:pPr marL="816411" indent="-816411">
              <a:spcBef>
                <a:spcPts val="0"/>
              </a:spcBef>
            </a:pPr>
            <a:r>
              <a:rPr lang="hu-HU" sz="2400" dirty="0" smtClean="0">
                <a:latin typeface="Helvetica 42"/>
                <a:cs typeface="Helvetica 42"/>
              </a:rPr>
              <a:t>Fejlesztés és kutatás</a:t>
            </a:r>
          </a:p>
          <a:p>
            <a:pPr marL="816411" indent="-816411">
              <a:spcBef>
                <a:spcPts val="0"/>
              </a:spcBef>
            </a:pPr>
            <a:r>
              <a:rPr lang="hu-HU" sz="2400" dirty="0" smtClean="0">
                <a:latin typeface="Helvetica 42"/>
                <a:cs typeface="Helvetica 42"/>
              </a:rPr>
              <a:t>Összefoglalás</a:t>
            </a:r>
          </a:p>
          <a:p>
            <a:endParaRPr lang="en-US" sz="2200" b="0" i="0" u="none" strike="noStrike" baseline="0" dirty="0" smtClean="0"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en-US" sz="2200" b="0" i="0" u="none" strike="noStrike" baseline="0" dirty="0" smtClean="0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10-12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évvel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ezelőtt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a UX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kutatásokat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általános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értetlenkedés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övezte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napjainkra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azonban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mainstream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területté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vált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téma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Egyre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több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a „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kutató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”, a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kutatásokat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segítő-támogató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applikáció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Egyre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egyszerűbb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sok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és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sokféle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kutatási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információt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gyűjteni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felhasználókról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, de ha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nem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jól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választunk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módszert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nem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vagyunk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elég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pontosak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vagy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egyszerűen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nem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jó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kutatási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kérdés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, a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kapott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eredmények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igencsak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félrevezetőek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lehetnek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Hogyan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válasszunk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módszertant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, mire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figyeljünk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az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adatgyűjtés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előkészítése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közben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mikor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és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hogyan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érdemes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kutatni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?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Előadásomban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folyamatos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kutatás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szükségessége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és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kutatás-alapú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fejlesztés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létjogosultsága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mellett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érvelek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</a:p>
          <a:p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Előadó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n-US" sz="2200" b="1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Herendy Csilla 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(Senior UX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kutató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NKE, BME)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www.interaction-design.org</a:t>
            </a:r>
            <a:r>
              <a:rPr lang="en-US" dirty="0" smtClean="0"/>
              <a:t>/literature/topics/user-personas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795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https://</a:t>
            </a:r>
            <a:r>
              <a:rPr lang="en-US" dirty="0" err="1" smtClean="0"/>
              <a:t>uxplanet.org</a:t>
            </a:r>
            <a:r>
              <a:rPr lang="en-US" dirty="0" smtClean="0"/>
              <a:t>/influencing-digital-users-with-color-12cd252f3b66</a:t>
            </a:r>
            <a:endParaRPr dirty="0"/>
          </a:p>
        </p:txBody>
      </p:sp>
      <p:sp>
        <p:nvSpPr>
          <p:cNvPr id="647" name="Google Shape;647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2200" b="1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U?X? ?</a:t>
            </a:r>
            <a:r>
              <a:rPr lang="en-US" sz="2200" b="1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k?u?t?a?t?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á</a:t>
            </a:r>
            <a:r>
              <a:rPr lang="en-US" sz="2200" b="1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s?i</a:t>
            </a:r>
            <a:r>
              <a:rPr lang="en-US" sz="2200" b="1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? ?</a:t>
            </a:r>
            <a:r>
              <a:rPr lang="en-US" sz="2200" b="1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m?ód?s?z?e?r?e?k?r?ől</a:t>
            </a:r>
            <a:r>
              <a:rPr lang="en-US" sz="2200" b="1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? ?</a:t>
            </a:r>
            <a:r>
              <a:rPr lang="en-US" sz="2200" b="1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nem</a:t>
            </a:r>
            <a:r>
              <a:rPr lang="en-US" sz="2200" b="1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1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csak</a:t>
            </a:r>
            <a:r>
              <a:rPr lang="en-US" sz="2200" b="1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UX-</a:t>
            </a:r>
            <a:r>
              <a:rPr lang="en-US" sz="2200" b="1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eseknek</a:t>
            </a:r>
            <a:r>
              <a:rPr lang="en-US" sz="2200" b="1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10-12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évvel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ezelőtt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a UX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kutatásokat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általános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értetlenkedés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övezte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napjainkra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azonban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mainstream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területté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vált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téma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Egyre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több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a „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kutató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”, a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kutatásokat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segítő-támogató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applikáció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Egyre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egyszerűbb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sok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és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sokféle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kutatási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információt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gyűjteni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felhasználókról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, de ha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nem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jól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választunk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módszert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nem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vagyunk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elég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pontosak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vagy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egyszerűen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nem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jó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kutatási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kérdés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, a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kapott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eredmények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igencsak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félrevezetőek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lehetnek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Hogyan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válasszunk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módszertant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, mire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figyeljünk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az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adatgyűjtés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előkészítése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közben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mikor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és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hogyan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érdemes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kutatni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?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Előadásomban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folyamatos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kutatás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szükségessége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és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kutatás-alapú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fejlesztés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létjogosultsága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mellett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érvelek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</a:p>
          <a:p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Előadó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n-US" sz="2200" b="1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Herendy Csilla 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(Senior UX </a:t>
            </a:r>
            <a:r>
              <a:rPr lang="en-US" sz="2200" b="0" i="0" u="none" strike="noStrike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kutató</a:t>
            </a:r>
            <a:r>
              <a:rPr lang="en-US" sz="2200" b="0" i="0" u="none" strike="noStrike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NKE, BME)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8631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rPr lang="en-US" dirty="0" err="1" smtClean="0"/>
              <a:t>Kép</a:t>
            </a:r>
            <a:r>
              <a:rPr lang="en-US" dirty="0" smtClean="0"/>
              <a:t>: https://</a:t>
            </a:r>
            <a:r>
              <a:rPr lang="en-US" dirty="0" err="1" smtClean="0"/>
              <a:t>images.app.goo.gl</a:t>
            </a:r>
            <a:r>
              <a:rPr lang="en-US" dirty="0" smtClean="0"/>
              <a:t>/fjvy6ot6kz1Y12vJA</a:t>
            </a:r>
            <a:endParaRPr lang="en-US" dirty="0" smtClean="0"/>
          </a:p>
          <a:p>
            <a:pPr>
              <a:defRPr sz="2000"/>
            </a:pPr>
            <a:r>
              <a:rPr lang="en-US" dirty="0" err="1" smtClean="0"/>
              <a:t>Boxban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hogyan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milyen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módszerrel</a:t>
            </a:r>
            <a:r>
              <a:rPr lang="en-US" baseline="0" dirty="0" smtClean="0"/>
              <a:t>?</a:t>
            </a:r>
          </a:p>
          <a:p>
            <a:pPr>
              <a:defRPr sz="2000"/>
            </a:pPr>
            <a:endParaRPr lang="en-US" baseline="0" dirty="0" smtClean="0"/>
          </a:p>
          <a:p>
            <a:pPr>
              <a:defRPr sz="2000"/>
            </a:pPr>
            <a:endParaRPr lang="en-US" baseline="0" dirty="0" smtClean="0"/>
          </a:p>
          <a:p>
            <a:pPr>
              <a:defRPr sz="2000"/>
            </a:pPr>
            <a:endParaRPr lang="en-US" baseline="0" dirty="0" smtClean="0"/>
          </a:p>
          <a:p>
            <a:pPr>
              <a:defRPr sz="2000"/>
            </a:pPr>
            <a:r>
              <a:rPr lang="en-US" dirty="0" smtClean="0"/>
              <a:t>http://</a:t>
            </a:r>
            <a:r>
              <a:rPr lang="en-US" dirty="0" err="1" smtClean="0"/>
              <a:t>www.hankgrebe.com</a:t>
            </a:r>
            <a:r>
              <a:rPr lang="en-US" dirty="0" smtClean="0"/>
              <a:t>/</a:t>
            </a:r>
            <a:r>
              <a:rPr lang="en-US" dirty="0" err="1" smtClean="0"/>
              <a:t>ux</a:t>
            </a:r>
            <a:r>
              <a:rPr lang="en-US" dirty="0" smtClean="0"/>
              <a:t>/</a:t>
            </a:r>
            <a:r>
              <a:rPr lang="en-US" dirty="0" err="1" smtClean="0"/>
              <a:t>ux</a:t>
            </a:r>
            <a:r>
              <a:rPr lang="en-US" dirty="0" smtClean="0"/>
              <a:t>-diagrams/</a:t>
            </a:r>
          </a:p>
          <a:p>
            <a:pPr>
              <a:defRPr sz="2000"/>
            </a:pPr>
            <a:endParaRPr lang="en-US" baseline="0" dirty="0" smtClean="0"/>
          </a:p>
          <a:p>
            <a:pPr>
              <a:defRPr sz="2000"/>
            </a:pPr>
            <a:r>
              <a:rPr lang="en-US" baseline="0" dirty="0" smtClean="0"/>
              <a:t>From the beginning to the end!</a:t>
            </a:r>
          </a:p>
          <a:p>
            <a:pPr>
              <a:defRPr sz="2000"/>
            </a:pPr>
            <a:endParaRPr lang="en-US" baseline="0" dirty="0" smtClean="0"/>
          </a:p>
          <a:p>
            <a:pPr>
              <a:defRPr sz="2000"/>
            </a:pPr>
            <a:r>
              <a:rPr lang="en-US" baseline="0" dirty="0" smtClean="0"/>
              <a:t>https://think360studio.com/services/</a:t>
            </a:r>
            <a:r>
              <a:rPr lang="en-US" baseline="0" dirty="0" err="1" smtClean="0"/>
              <a:t>ui</a:t>
            </a:r>
            <a:r>
              <a:rPr lang="en-US" baseline="0" dirty="0" smtClean="0"/>
              <a:t>-</a:t>
            </a:r>
            <a:r>
              <a:rPr lang="en-US" baseline="0" dirty="0" err="1" smtClean="0"/>
              <a:t>ux</a:t>
            </a:r>
            <a:r>
              <a:rPr lang="en-US" baseline="0" dirty="0" smtClean="0"/>
              <a:t>-design/user-centered-design-process-diagram/</a:t>
            </a:r>
          </a:p>
          <a:p>
            <a:pPr>
              <a:defRPr sz="2000"/>
            </a:pPr>
            <a:endParaRPr lang="hu-HU" baseline="0" dirty="0" smtClean="0"/>
          </a:p>
          <a:p>
            <a:pPr>
              <a:defRPr sz="2000"/>
            </a:pPr>
            <a:endParaRPr lang="hu-HU" baseline="0" dirty="0" smtClean="0"/>
          </a:p>
          <a:p>
            <a:pPr>
              <a:defRPr sz="2000"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rPr lang="en-US" dirty="0" err="1" smtClean="0"/>
              <a:t>Kép</a:t>
            </a:r>
            <a:r>
              <a:rPr lang="en-US" dirty="0" smtClean="0"/>
              <a:t>: </a:t>
            </a: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kutatunk</a:t>
            </a:r>
            <a:r>
              <a:rPr lang="en-US" dirty="0" smtClean="0"/>
              <a:t>?</a:t>
            </a:r>
          </a:p>
          <a:p>
            <a:pPr>
              <a:defRPr sz="2000"/>
            </a:pPr>
            <a:r>
              <a:rPr lang="en-US" dirty="0" err="1" smtClean="0"/>
              <a:t>Kép</a:t>
            </a:r>
            <a:r>
              <a:rPr lang="en-US" dirty="0" smtClean="0"/>
              <a:t>: https://</a:t>
            </a:r>
            <a:r>
              <a:rPr lang="en-US" dirty="0" err="1" smtClean="0"/>
              <a:t>images.app.goo.gl</a:t>
            </a:r>
            <a:r>
              <a:rPr lang="en-US" dirty="0" smtClean="0"/>
              <a:t>/ujBTzzQ9LMLiHdza6</a:t>
            </a:r>
            <a:endParaRPr lang="en-US" dirty="0" smtClean="0"/>
          </a:p>
          <a:p>
            <a:pPr>
              <a:defRPr sz="2000"/>
            </a:pPr>
            <a:r>
              <a:rPr lang="en-US" dirty="0" err="1" smtClean="0"/>
              <a:t>Boxban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hogyan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miyen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módszerrel</a:t>
            </a:r>
            <a:r>
              <a:rPr lang="en-US" baseline="0" dirty="0" smtClean="0"/>
              <a:t>?</a:t>
            </a:r>
          </a:p>
          <a:p>
            <a:pPr>
              <a:defRPr sz="2000"/>
            </a:pPr>
            <a:endParaRPr lang="en-US" baseline="0" dirty="0" smtClean="0"/>
          </a:p>
          <a:p>
            <a:pPr>
              <a:defRPr sz="2000"/>
            </a:pPr>
            <a:endParaRPr lang="en-US" baseline="0" dirty="0" smtClean="0"/>
          </a:p>
          <a:p>
            <a:pPr>
              <a:defRPr sz="2000"/>
            </a:pPr>
            <a:endParaRPr lang="en-US" baseline="0" dirty="0" smtClean="0"/>
          </a:p>
          <a:p>
            <a:pPr>
              <a:defRPr sz="2000"/>
            </a:pPr>
            <a:r>
              <a:rPr lang="en-US" dirty="0" smtClean="0"/>
              <a:t>http://</a:t>
            </a:r>
            <a:r>
              <a:rPr lang="en-US" dirty="0" err="1" smtClean="0"/>
              <a:t>www.hankgrebe.com</a:t>
            </a:r>
            <a:r>
              <a:rPr lang="en-US" dirty="0" smtClean="0"/>
              <a:t>/</a:t>
            </a:r>
            <a:r>
              <a:rPr lang="en-US" dirty="0" err="1" smtClean="0"/>
              <a:t>ux</a:t>
            </a:r>
            <a:r>
              <a:rPr lang="en-US" dirty="0" smtClean="0"/>
              <a:t>/</a:t>
            </a:r>
            <a:r>
              <a:rPr lang="en-US" dirty="0" err="1" smtClean="0"/>
              <a:t>ux</a:t>
            </a:r>
            <a:r>
              <a:rPr lang="en-US" dirty="0" smtClean="0"/>
              <a:t>-diagrams/</a:t>
            </a:r>
          </a:p>
          <a:p>
            <a:pPr>
              <a:defRPr sz="2000"/>
            </a:pPr>
            <a:endParaRPr lang="en-US" baseline="0" dirty="0" smtClean="0"/>
          </a:p>
          <a:p>
            <a:pPr>
              <a:defRPr sz="2000"/>
            </a:pPr>
            <a:r>
              <a:rPr lang="en-US" baseline="0" dirty="0" smtClean="0"/>
              <a:t>From the beginning to the end!</a:t>
            </a:r>
          </a:p>
          <a:p>
            <a:pPr>
              <a:defRPr sz="2000"/>
            </a:pPr>
            <a:endParaRPr lang="en-US" baseline="0" dirty="0" smtClean="0"/>
          </a:p>
          <a:p>
            <a:pPr>
              <a:defRPr sz="2000"/>
            </a:pPr>
            <a:r>
              <a:rPr lang="en-US" baseline="0" dirty="0" smtClean="0"/>
              <a:t>https://think360studio.com/services/</a:t>
            </a:r>
            <a:r>
              <a:rPr lang="en-US" baseline="0" dirty="0" err="1" smtClean="0"/>
              <a:t>ui</a:t>
            </a:r>
            <a:r>
              <a:rPr lang="en-US" baseline="0" dirty="0" smtClean="0"/>
              <a:t>-</a:t>
            </a:r>
            <a:r>
              <a:rPr lang="en-US" baseline="0" dirty="0" err="1" smtClean="0"/>
              <a:t>ux</a:t>
            </a:r>
            <a:r>
              <a:rPr lang="en-US" baseline="0" dirty="0" smtClean="0"/>
              <a:t>-design/user-centered-design-process-diagram/</a:t>
            </a:r>
          </a:p>
          <a:p>
            <a:pPr>
              <a:defRPr sz="2000"/>
            </a:pPr>
            <a:endParaRPr lang="hu-HU" baseline="0" dirty="0" smtClean="0"/>
          </a:p>
          <a:p>
            <a:pPr>
              <a:defRPr sz="2000"/>
            </a:pPr>
            <a:endParaRPr lang="hu-HU" baseline="0" dirty="0" smtClean="0"/>
          </a:p>
          <a:p>
            <a:pPr>
              <a:defRPr sz="2000"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rPr lang="hu-HU" sz="2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„az önkiszolgáló torzítások egyik fajtája: az emberek vagy csoportok szívesen feltételezik, hogy attitűdjeik, véleményeik, értékeik vagy viselkedésmódjuk valójában egybeesik az emberek többségének attitűdjeivel, értékeivel, nézeteivel és viselkedésével. A hamis konszenzus elmélete szerint hajlamosak vagyunk azt gondolni magunkról, hogy "normális emberek" vagyunk, ami magában foglalja azt a viselkedést is, hogy fontos vonatkozásokban hasonlóak vagyunk a körülöttünk levő "legtöbb emberhez"</a:t>
            </a:r>
            <a:r>
              <a:rPr lang="hu-HU" dirty="0" smtClean="0">
                <a:effectLst/>
              </a:rPr>
              <a:t> </a:t>
            </a:r>
            <a:endParaRPr lang="en-US" dirty="0" smtClean="0"/>
          </a:p>
          <a:p>
            <a:pPr>
              <a:defRPr sz="2000"/>
            </a:pPr>
            <a:r>
              <a:rPr lang="en-US" dirty="0" err="1" smtClean="0"/>
              <a:t>Boxban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hogyan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milyen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módszerrel</a:t>
            </a:r>
            <a:r>
              <a:rPr lang="en-US" baseline="0" dirty="0" smtClean="0"/>
              <a:t>?</a:t>
            </a:r>
          </a:p>
          <a:p>
            <a:pPr>
              <a:defRPr sz="2000"/>
            </a:pPr>
            <a:endParaRPr lang="hu-HU" baseline="0" dirty="0" smtClean="0"/>
          </a:p>
          <a:p>
            <a:pPr>
              <a:defRPr sz="2000"/>
            </a:pPr>
            <a:endParaRPr lang="hu-HU" baseline="0" dirty="0" smtClean="0"/>
          </a:p>
          <a:p>
            <a:pPr>
              <a:defRPr sz="2000"/>
            </a:pPr>
            <a:r>
              <a:rPr lang="hu-HU" sz="2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 </a:t>
            </a:r>
            <a:r>
              <a:rPr lang="hu-HU" sz="2000" i="1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fejlesztő sohasem tud a felhasználó fejével gondolkodn</a:t>
            </a:r>
            <a:r>
              <a:rPr lang="hu-HU" sz="2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i, bármennyire is szeretne. Többek között azért nem, mert eltérő szakmai hátterük van, eltérő tapasztalataik, eltérő mentáis modellük. UX-szakemberekként és kutatóként végzett munkánk azon a feltevésen alapul, hogy különbözünk a felhasználóinktól. 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rPr lang="en-US" dirty="0" err="1" smtClean="0"/>
              <a:t>Kép</a:t>
            </a:r>
            <a:r>
              <a:rPr lang="en-US" dirty="0" smtClean="0"/>
              <a:t>: </a:t>
            </a: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kutatunk</a:t>
            </a:r>
            <a:r>
              <a:rPr lang="en-US" dirty="0" smtClean="0"/>
              <a:t>?</a:t>
            </a:r>
          </a:p>
          <a:p>
            <a:pPr>
              <a:defRPr sz="2000"/>
            </a:pPr>
            <a:endParaRPr lang="en-US" dirty="0" smtClean="0"/>
          </a:p>
          <a:p>
            <a:pPr>
              <a:defRPr sz="2000"/>
            </a:pPr>
            <a:r>
              <a:rPr lang="en-US" dirty="0" err="1" smtClean="0"/>
              <a:t>Boxban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hogyan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miyen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módszerrel</a:t>
            </a:r>
            <a:r>
              <a:rPr lang="en-US" baseline="0" dirty="0" smtClean="0"/>
              <a:t>?</a:t>
            </a:r>
          </a:p>
          <a:p>
            <a:pPr>
              <a:defRPr sz="2000"/>
            </a:pPr>
            <a:endParaRPr lang="en-US" baseline="0" dirty="0" smtClean="0"/>
          </a:p>
          <a:p>
            <a:pPr>
              <a:defRPr sz="2000"/>
            </a:pPr>
            <a:endParaRPr lang="en-US" baseline="0" dirty="0" smtClean="0"/>
          </a:p>
          <a:p>
            <a:pPr>
              <a:defRPr sz="2000"/>
            </a:pPr>
            <a:endParaRPr lang="en-US" baseline="0" dirty="0" smtClean="0"/>
          </a:p>
          <a:p>
            <a:pPr>
              <a:defRPr sz="2000"/>
            </a:pPr>
            <a:r>
              <a:rPr lang="en-US" dirty="0" smtClean="0"/>
              <a:t>http://</a:t>
            </a:r>
            <a:r>
              <a:rPr lang="en-US" dirty="0" err="1" smtClean="0"/>
              <a:t>www.hankgrebe.com</a:t>
            </a:r>
            <a:r>
              <a:rPr lang="en-US" dirty="0" smtClean="0"/>
              <a:t>/</a:t>
            </a:r>
            <a:r>
              <a:rPr lang="en-US" dirty="0" err="1" smtClean="0"/>
              <a:t>ux</a:t>
            </a:r>
            <a:r>
              <a:rPr lang="en-US" dirty="0" smtClean="0"/>
              <a:t>/</a:t>
            </a:r>
            <a:r>
              <a:rPr lang="en-US" dirty="0" err="1" smtClean="0"/>
              <a:t>ux</a:t>
            </a:r>
            <a:r>
              <a:rPr lang="en-US" dirty="0" smtClean="0"/>
              <a:t>-diagrams/</a:t>
            </a:r>
          </a:p>
          <a:p>
            <a:pPr>
              <a:defRPr sz="2000"/>
            </a:pPr>
            <a:endParaRPr lang="en-US" baseline="0" dirty="0" smtClean="0"/>
          </a:p>
          <a:p>
            <a:pPr>
              <a:defRPr sz="2000"/>
            </a:pPr>
            <a:r>
              <a:rPr lang="en-US" baseline="0" dirty="0" smtClean="0"/>
              <a:t>From the beginning to the end!</a:t>
            </a:r>
          </a:p>
          <a:p>
            <a:pPr>
              <a:defRPr sz="2000"/>
            </a:pPr>
            <a:endParaRPr lang="en-US" baseline="0" dirty="0" smtClean="0"/>
          </a:p>
          <a:p>
            <a:pPr>
              <a:defRPr sz="2000"/>
            </a:pPr>
            <a:r>
              <a:rPr lang="en-US" baseline="0" dirty="0" smtClean="0"/>
              <a:t>https://think360studio.com/services/</a:t>
            </a:r>
            <a:r>
              <a:rPr lang="en-US" baseline="0" dirty="0" err="1" smtClean="0"/>
              <a:t>ui</a:t>
            </a:r>
            <a:r>
              <a:rPr lang="en-US" baseline="0" dirty="0" smtClean="0"/>
              <a:t>-</a:t>
            </a:r>
            <a:r>
              <a:rPr lang="en-US" baseline="0" dirty="0" err="1" smtClean="0"/>
              <a:t>ux</a:t>
            </a:r>
            <a:r>
              <a:rPr lang="en-US" baseline="0" dirty="0" smtClean="0"/>
              <a:t>-design/user-centered-design-process-diagram/</a:t>
            </a:r>
          </a:p>
          <a:p>
            <a:pPr>
              <a:defRPr sz="2000"/>
            </a:pPr>
            <a:endParaRPr lang="hu-HU" baseline="0" dirty="0" smtClean="0"/>
          </a:p>
          <a:p>
            <a:pPr>
              <a:defRPr sz="2000"/>
            </a:pPr>
            <a:endParaRPr lang="hu-HU" baseline="0" dirty="0" smtClean="0"/>
          </a:p>
          <a:p>
            <a:pPr>
              <a:defRPr sz="2000"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rPr lang="en-US" dirty="0" err="1" smtClean="0"/>
              <a:t>Kép</a:t>
            </a:r>
            <a:r>
              <a:rPr lang="en-US" dirty="0" smtClean="0"/>
              <a:t>: </a:t>
            </a: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kutatunk</a:t>
            </a:r>
            <a:r>
              <a:rPr lang="en-US" dirty="0" smtClean="0"/>
              <a:t>?</a:t>
            </a:r>
          </a:p>
          <a:p>
            <a:pPr>
              <a:defRPr sz="2000"/>
            </a:pPr>
            <a:r>
              <a:rPr lang="en-US" dirty="0" err="1" smtClean="0"/>
              <a:t>Módszerek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sokszínűségét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felvillantani</a:t>
            </a:r>
            <a:endParaRPr lang="en-US" baseline="0" dirty="0" smtClean="0"/>
          </a:p>
          <a:p>
            <a:pPr>
              <a:defRPr sz="2000"/>
            </a:pPr>
            <a:r>
              <a:rPr lang="en-US" baseline="0" dirty="0" err="1" smtClean="0"/>
              <a:t>Egészen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különböző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módszerek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outputok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azok</a:t>
            </a:r>
            <a:endParaRPr lang="en-US" baseline="0" dirty="0" smtClean="0"/>
          </a:p>
          <a:p>
            <a:pPr>
              <a:defRPr sz="2000"/>
            </a:pPr>
            <a:r>
              <a:rPr lang="en-US" baseline="0" dirty="0" err="1" smtClean="0"/>
              <a:t>Gazdag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repertoár</a:t>
            </a:r>
            <a:endParaRPr lang="en-US" dirty="0" smtClean="0"/>
          </a:p>
          <a:p>
            <a:pPr>
              <a:defRPr sz="2000"/>
            </a:pPr>
            <a:endParaRPr lang="en-US" dirty="0" smtClean="0"/>
          </a:p>
          <a:p>
            <a:pPr>
              <a:defRPr sz="2000"/>
            </a:pPr>
            <a:r>
              <a:rPr lang="en-US" dirty="0" err="1" smtClean="0"/>
              <a:t>Boxban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hogyan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miyen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módszerrel</a:t>
            </a:r>
            <a:r>
              <a:rPr lang="en-US" baseline="0" dirty="0" smtClean="0"/>
              <a:t>?</a:t>
            </a:r>
          </a:p>
          <a:p>
            <a:pPr>
              <a:defRPr sz="2000"/>
            </a:pPr>
            <a:endParaRPr lang="en-US" baseline="0" dirty="0" smtClean="0"/>
          </a:p>
          <a:p>
            <a:pPr>
              <a:defRPr sz="2000"/>
            </a:pPr>
            <a:endParaRPr lang="en-US" baseline="0" dirty="0" smtClean="0"/>
          </a:p>
          <a:p>
            <a:pPr>
              <a:defRPr sz="2000"/>
            </a:pPr>
            <a:endParaRPr lang="en-US" baseline="0" dirty="0" smtClean="0"/>
          </a:p>
          <a:p>
            <a:pPr>
              <a:defRPr sz="2000"/>
            </a:pPr>
            <a:r>
              <a:rPr lang="en-US" dirty="0" smtClean="0"/>
              <a:t>http://</a:t>
            </a:r>
            <a:r>
              <a:rPr lang="en-US" dirty="0" err="1" smtClean="0"/>
              <a:t>www.hankgrebe.com</a:t>
            </a:r>
            <a:r>
              <a:rPr lang="en-US" dirty="0" smtClean="0"/>
              <a:t>/</a:t>
            </a:r>
            <a:r>
              <a:rPr lang="en-US" dirty="0" err="1" smtClean="0"/>
              <a:t>ux</a:t>
            </a:r>
            <a:r>
              <a:rPr lang="en-US" dirty="0" smtClean="0"/>
              <a:t>/</a:t>
            </a:r>
            <a:r>
              <a:rPr lang="en-US" dirty="0" err="1" smtClean="0"/>
              <a:t>ux</a:t>
            </a:r>
            <a:r>
              <a:rPr lang="en-US" dirty="0" smtClean="0"/>
              <a:t>-diagrams/</a:t>
            </a:r>
          </a:p>
          <a:p>
            <a:pPr>
              <a:defRPr sz="2000"/>
            </a:pPr>
            <a:endParaRPr lang="en-US" baseline="0" dirty="0" smtClean="0"/>
          </a:p>
          <a:p>
            <a:pPr>
              <a:defRPr sz="2000"/>
            </a:pPr>
            <a:r>
              <a:rPr lang="en-US" baseline="0" dirty="0" smtClean="0"/>
              <a:t>From the beginning to the end!</a:t>
            </a:r>
          </a:p>
          <a:p>
            <a:pPr>
              <a:defRPr sz="2000"/>
            </a:pPr>
            <a:endParaRPr lang="en-US" baseline="0" dirty="0" smtClean="0"/>
          </a:p>
          <a:p>
            <a:pPr>
              <a:defRPr sz="2000"/>
            </a:pPr>
            <a:r>
              <a:rPr lang="en-US" baseline="0" dirty="0" smtClean="0"/>
              <a:t>https://think360studio.com/services/</a:t>
            </a:r>
            <a:r>
              <a:rPr lang="en-US" baseline="0" dirty="0" err="1" smtClean="0"/>
              <a:t>ui</a:t>
            </a:r>
            <a:r>
              <a:rPr lang="en-US" baseline="0" dirty="0" smtClean="0"/>
              <a:t>-</a:t>
            </a:r>
            <a:r>
              <a:rPr lang="en-US" baseline="0" dirty="0" err="1" smtClean="0"/>
              <a:t>ux</a:t>
            </a:r>
            <a:r>
              <a:rPr lang="en-US" baseline="0" dirty="0" smtClean="0"/>
              <a:t>-design/user-centered-design-process-diagram/</a:t>
            </a:r>
          </a:p>
          <a:p>
            <a:pPr>
              <a:defRPr sz="2000"/>
            </a:pPr>
            <a:endParaRPr lang="hu-HU" baseline="0" dirty="0" smtClean="0"/>
          </a:p>
          <a:p>
            <a:pPr>
              <a:defRPr sz="2000"/>
            </a:pPr>
            <a:endParaRPr lang="hu-HU" baseline="0" dirty="0" smtClean="0"/>
          </a:p>
          <a:p>
            <a:pPr>
              <a:defRPr sz="2000"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www.nngroup.com</a:t>
            </a:r>
            <a:r>
              <a:rPr lang="en-US" dirty="0" smtClean="0"/>
              <a:t>/articles/which-</a:t>
            </a:r>
            <a:r>
              <a:rPr lang="en-US" dirty="0" err="1" smtClean="0"/>
              <a:t>ux</a:t>
            </a:r>
            <a:r>
              <a:rPr lang="en-US" dirty="0" smtClean="0"/>
              <a:t>-research-methods/?</a:t>
            </a:r>
            <a:r>
              <a:rPr lang="en-US" dirty="0" err="1" smtClean="0"/>
              <a:t>fbclid</a:t>
            </a:r>
            <a:r>
              <a:rPr lang="en-US" dirty="0" smtClean="0"/>
              <a:t>=IwAR2pMscq6zBhM0krbfTbdwszMkC4vmWZ21su-qhd-cxtV3jsrUYIyC5w8Jc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983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Ergomania</a:t>
            </a:r>
            <a:r>
              <a:rPr lang="en-US" dirty="0" smtClean="0"/>
              <a:t>, IDF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678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/Subtitle + Text + Imag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body" sz="quarter" idx="13"/>
          </p:nvPr>
        </p:nvSpPr>
        <p:spPr>
          <a:xfrm>
            <a:off x="2159000" y="4649152"/>
            <a:ext cx="2637136" cy="462089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t>Text Line 1</a:t>
            </a:r>
          </a:p>
          <a:p>
            <a:r>
              <a:t>Text Line 2</a:t>
            </a:r>
          </a:p>
          <a:p>
            <a:r>
              <a:t>Text Line 3</a:t>
            </a:r>
          </a:p>
          <a:p>
            <a:r>
              <a:t>Text Line 4</a:t>
            </a:r>
          </a:p>
          <a:p>
            <a:r>
              <a:t>Text Line 5</a:t>
            </a:r>
          </a:p>
        </p:txBody>
      </p:sp>
      <p:sp>
        <p:nvSpPr>
          <p:cNvPr id="78" name="Shape 78"/>
          <p:cNvSpPr>
            <a:spLocks noGrp="1"/>
          </p:cNvSpPr>
          <p:nvPr>
            <p:ph type="body" sz="quarter" idx="14"/>
          </p:nvPr>
        </p:nvSpPr>
        <p:spPr>
          <a:xfrm>
            <a:off x="2159000" y="1964580"/>
            <a:ext cx="2271911" cy="1057276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lnSpc>
                <a:spcPct val="100000"/>
              </a:lnSpc>
              <a:defRPr sz="6000" cap="all"/>
            </a:lvl1pPr>
          </a:lstStyle>
          <a:p>
            <a:r>
              <a:rPr dirty="0"/>
              <a:t>TITLE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sz="quarter" idx="15"/>
          </p:nvPr>
        </p:nvSpPr>
        <p:spPr>
          <a:xfrm>
            <a:off x="2159000" y="1208930"/>
            <a:ext cx="2949451" cy="828676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lnSpc>
                <a:spcPct val="100000"/>
              </a:lnSpc>
              <a:defRPr sz="4500" cap="all">
                <a:solidFill>
                  <a:srgbClr val="AEB7BE"/>
                </a:solidFill>
              </a:defRPr>
            </a:lvl1pPr>
          </a:lstStyle>
          <a:p>
            <a:r>
              <a:t>subtitle</a:t>
            </a:r>
          </a:p>
        </p:txBody>
      </p:sp>
      <p:sp>
        <p:nvSpPr>
          <p:cNvPr id="80" name="Shape 80"/>
          <p:cNvSpPr>
            <a:spLocks noGrp="1"/>
          </p:cNvSpPr>
          <p:nvPr>
            <p:ph type="pic" sz="quarter" idx="16"/>
          </p:nvPr>
        </p:nvSpPr>
        <p:spPr>
          <a:xfrm>
            <a:off x="13602148" y="2612541"/>
            <a:ext cx="7474713" cy="83565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pic" sz="quarter" idx="13"/>
          </p:nvPr>
        </p:nvSpPr>
        <p:spPr>
          <a:xfrm>
            <a:off x="2265908" y="3177296"/>
            <a:ext cx="1823563" cy="18235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body" sz="quarter" idx="14"/>
          </p:nvPr>
        </p:nvSpPr>
        <p:spPr>
          <a:xfrm>
            <a:off x="2159000" y="1189880"/>
            <a:ext cx="2271911" cy="1057276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lnSpc>
                <a:spcPct val="100000"/>
              </a:lnSpc>
              <a:defRPr sz="6000" cap="all"/>
            </a:lvl1pPr>
          </a:lstStyle>
          <a:p>
            <a:r>
              <a:t>TITLE</a:t>
            </a:r>
          </a:p>
        </p:txBody>
      </p:sp>
      <p:sp>
        <p:nvSpPr>
          <p:cNvPr id="91" name="Shape 91"/>
          <p:cNvSpPr>
            <a:spLocks noGrp="1"/>
          </p:cNvSpPr>
          <p:nvPr>
            <p:ph type="body" sz="quarter" idx="15"/>
          </p:nvPr>
        </p:nvSpPr>
        <p:spPr>
          <a:xfrm>
            <a:off x="4513196" y="3142998"/>
            <a:ext cx="3280383" cy="536576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>
              <a:lnSpc>
                <a:spcPct val="100000"/>
              </a:lnSpc>
              <a:defRPr sz="2600" cap="all"/>
            </a:lvl1pPr>
          </a:lstStyle>
          <a:p>
            <a:r>
              <a:t>dr. andrás rung</a:t>
            </a:r>
          </a:p>
        </p:txBody>
      </p:sp>
      <p:sp>
        <p:nvSpPr>
          <p:cNvPr id="92" name="Shape 92"/>
          <p:cNvSpPr>
            <a:spLocks noGrp="1"/>
          </p:cNvSpPr>
          <p:nvPr>
            <p:ph type="body" sz="quarter" idx="16"/>
          </p:nvPr>
        </p:nvSpPr>
        <p:spPr>
          <a:xfrm>
            <a:off x="4513196" y="3650627"/>
            <a:ext cx="6350001" cy="16617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UX lead</a:t>
            </a:r>
          </a:p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15 years of international experience</a:t>
            </a:r>
          </a:p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100+ UX projects</a:t>
            </a:r>
          </a:p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Innovative approach</a:t>
            </a:r>
          </a:p>
        </p:txBody>
      </p:sp>
      <p:sp>
        <p:nvSpPr>
          <p:cNvPr id="93" name="Shape 93"/>
          <p:cNvSpPr>
            <a:spLocks noGrp="1"/>
          </p:cNvSpPr>
          <p:nvPr>
            <p:ph type="pic" sz="quarter" idx="17"/>
          </p:nvPr>
        </p:nvSpPr>
        <p:spPr>
          <a:xfrm>
            <a:off x="2265908" y="6028180"/>
            <a:ext cx="1823563" cy="18235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8"/>
          </p:nvPr>
        </p:nvSpPr>
        <p:spPr>
          <a:xfrm>
            <a:off x="4513196" y="5993882"/>
            <a:ext cx="3280383" cy="536576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>
              <a:lnSpc>
                <a:spcPct val="100000"/>
              </a:lnSpc>
              <a:defRPr sz="2600" cap="all"/>
            </a:lvl1pPr>
          </a:lstStyle>
          <a:p>
            <a:r>
              <a:t>dr. andrás rung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sz="quarter" idx="19"/>
          </p:nvPr>
        </p:nvSpPr>
        <p:spPr>
          <a:xfrm>
            <a:off x="4513196" y="6501512"/>
            <a:ext cx="6350001" cy="16617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UX lead</a:t>
            </a:r>
          </a:p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15 years of international experience</a:t>
            </a:r>
          </a:p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100+ UX projects</a:t>
            </a:r>
          </a:p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Innovative approach</a:t>
            </a:r>
          </a:p>
        </p:txBody>
      </p:sp>
      <p:sp>
        <p:nvSpPr>
          <p:cNvPr id="96" name="Shape 96"/>
          <p:cNvSpPr>
            <a:spLocks noGrp="1"/>
          </p:cNvSpPr>
          <p:nvPr>
            <p:ph type="pic" sz="quarter" idx="20"/>
          </p:nvPr>
        </p:nvSpPr>
        <p:spPr>
          <a:xfrm>
            <a:off x="2265908" y="8880343"/>
            <a:ext cx="1823563" cy="18235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body" sz="quarter" idx="21"/>
          </p:nvPr>
        </p:nvSpPr>
        <p:spPr>
          <a:xfrm>
            <a:off x="4513196" y="8846045"/>
            <a:ext cx="3280383" cy="536576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>
              <a:lnSpc>
                <a:spcPct val="100000"/>
              </a:lnSpc>
              <a:defRPr sz="2600" cap="all"/>
            </a:lvl1pPr>
          </a:lstStyle>
          <a:p>
            <a:r>
              <a:t>dr. andrás rung</a:t>
            </a:r>
          </a:p>
        </p:txBody>
      </p:sp>
      <p:sp>
        <p:nvSpPr>
          <p:cNvPr id="98" name="Shape 98"/>
          <p:cNvSpPr>
            <a:spLocks noGrp="1"/>
          </p:cNvSpPr>
          <p:nvPr>
            <p:ph type="body" sz="quarter" idx="22"/>
          </p:nvPr>
        </p:nvSpPr>
        <p:spPr>
          <a:xfrm>
            <a:off x="4513196" y="9353674"/>
            <a:ext cx="6350001" cy="16617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UX lead</a:t>
            </a:r>
          </a:p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15 years of international experience</a:t>
            </a:r>
          </a:p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100+ UX projects</a:t>
            </a:r>
          </a:p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Innovative approach</a:t>
            </a:r>
          </a:p>
        </p:txBody>
      </p:sp>
      <p:sp>
        <p:nvSpPr>
          <p:cNvPr id="99" name="Shape 99"/>
          <p:cNvSpPr>
            <a:spLocks noGrp="1"/>
          </p:cNvSpPr>
          <p:nvPr>
            <p:ph type="pic" sz="quarter" idx="23"/>
          </p:nvPr>
        </p:nvSpPr>
        <p:spPr>
          <a:xfrm>
            <a:off x="12694164" y="3177296"/>
            <a:ext cx="1823564" cy="18235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body" sz="quarter" idx="24"/>
          </p:nvPr>
        </p:nvSpPr>
        <p:spPr>
          <a:xfrm>
            <a:off x="14941452" y="3142998"/>
            <a:ext cx="3280384" cy="536576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>
              <a:lnSpc>
                <a:spcPct val="100000"/>
              </a:lnSpc>
              <a:defRPr sz="2600" cap="all"/>
            </a:lvl1pPr>
          </a:lstStyle>
          <a:p>
            <a:r>
              <a:t>dr. andrás rung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sz="quarter" idx="25"/>
          </p:nvPr>
        </p:nvSpPr>
        <p:spPr>
          <a:xfrm>
            <a:off x="14941452" y="3650627"/>
            <a:ext cx="6350001" cy="16617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UX lead</a:t>
            </a:r>
          </a:p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15 years of international experience</a:t>
            </a:r>
          </a:p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100+ UX projects</a:t>
            </a:r>
          </a:p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Innovative approach</a:t>
            </a:r>
          </a:p>
        </p:txBody>
      </p:sp>
      <p:sp>
        <p:nvSpPr>
          <p:cNvPr id="102" name="Shape 102"/>
          <p:cNvSpPr>
            <a:spLocks noGrp="1"/>
          </p:cNvSpPr>
          <p:nvPr>
            <p:ph type="pic" sz="quarter" idx="26"/>
          </p:nvPr>
        </p:nvSpPr>
        <p:spPr>
          <a:xfrm>
            <a:off x="12694164" y="6028180"/>
            <a:ext cx="1823564" cy="18235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body" sz="quarter" idx="27"/>
          </p:nvPr>
        </p:nvSpPr>
        <p:spPr>
          <a:xfrm>
            <a:off x="14941452" y="5993882"/>
            <a:ext cx="3280384" cy="536576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>
              <a:lnSpc>
                <a:spcPct val="100000"/>
              </a:lnSpc>
              <a:defRPr sz="2600" cap="all"/>
            </a:lvl1pPr>
          </a:lstStyle>
          <a:p>
            <a:r>
              <a:t>dr. andrás rung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quarter" idx="28"/>
          </p:nvPr>
        </p:nvSpPr>
        <p:spPr>
          <a:xfrm>
            <a:off x="14941452" y="6501512"/>
            <a:ext cx="6350001" cy="20580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UX lead</a:t>
            </a:r>
          </a:p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15 years of international experience &amp; Passionate about new technologies </a:t>
            </a:r>
          </a:p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100+ UX projects</a:t>
            </a:r>
          </a:p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Innovative approach</a:t>
            </a:r>
          </a:p>
        </p:txBody>
      </p:sp>
      <p:sp>
        <p:nvSpPr>
          <p:cNvPr id="105" name="Shape 105"/>
          <p:cNvSpPr>
            <a:spLocks noGrp="1"/>
          </p:cNvSpPr>
          <p:nvPr>
            <p:ph type="pic" sz="quarter" idx="29"/>
          </p:nvPr>
        </p:nvSpPr>
        <p:spPr>
          <a:xfrm>
            <a:off x="12694164" y="8880344"/>
            <a:ext cx="1823564" cy="18235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body" sz="quarter" idx="30"/>
          </p:nvPr>
        </p:nvSpPr>
        <p:spPr>
          <a:xfrm>
            <a:off x="14941452" y="8846045"/>
            <a:ext cx="3280384" cy="536576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>
              <a:lnSpc>
                <a:spcPct val="100000"/>
              </a:lnSpc>
              <a:defRPr sz="2600" cap="all"/>
            </a:lvl1pPr>
          </a:lstStyle>
          <a:p>
            <a:r>
              <a:t>dr. andrás rung</a:t>
            </a:r>
          </a:p>
        </p:txBody>
      </p:sp>
      <p:sp>
        <p:nvSpPr>
          <p:cNvPr id="107" name="Shape 107"/>
          <p:cNvSpPr>
            <a:spLocks noGrp="1"/>
          </p:cNvSpPr>
          <p:nvPr>
            <p:ph type="body" sz="quarter" idx="31"/>
          </p:nvPr>
        </p:nvSpPr>
        <p:spPr>
          <a:xfrm>
            <a:off x="14941452" y="9353674"/>
            <a:ext cx="6350001" cy="16617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UX lead</a:t>
            </a:r>
          </a:p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15 years of international experience</a:t>
            </a:r>
          </a:p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100+ UX projects</a:t>
            </a:r>
          </a:p>
          <a:p>
            <a:pPr marL="254000" indent="-254000">
              <a:lnSpc>
                <a:spcPct val="120000"/>
              </a:lnSpc>
              <a:buSzPct val="45000"/>
              <a:buBlip>
                <a:blip r:embed="rId2"/>
              </a:buBlip>
              <a:defRPr sz="2200" b="0"/>
            </a:pPr>
            <a:r>
              <a:t>Innovative approach</a:t>
            </a:r>
          </a:p>
        </p:txBody>
      </p:sp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body" sz="quarter" idx="13"/>
          </p:nvPr>
        </p:nvSpPr>
        <p:spPr>
          <a:xfrm>
            <a:off x="2159000" y="1113680"/>
            <a:ext cx="7310116" cy="1057276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>
              <a:lnSpc>
                <a:spcPct val="100000"/>
              </a:lnSpc>
              <a:defRPr sz="6000" cap="all"/>
            </a:lvl1pPr>
          </a:lstStyle>
          <a:p>
            <a:r>
              <a:t>szolgáltatások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4"/>
          </p:nvPr>
        </p:nvSpPr>
        <p:spPr>
          <a:xfrm>
            <a:off x="2159000" y="4841176"/>
            <a:ext cx="2637136" cy="3747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t>Text Line 1</a:t>
            </a:r>
          </a:p>
          <a:p>
            <a:pPr>
              <a:lnSpc>
                <a:spcPct val="140000"/>
              </a:lnSpc>
            </a:pPr>
            <a:r>
              <a:t>Text Line 2</a:t>
            </a:r>
          </a:p>
          <a:p>
            <a:pPr>
              <a:lnSpc>
                <a:spcPct val="140000"/>
              </a:lnSpc>
            </a:pPr>
            <a:r>
              <a:t>Text Line 3</a:t>
            </a:r>
          </a:p>
          <a:p>
            <a:pPr>
              <a:lnSpc>
                <a:spcPct val="140000"/>
              </a:lnSpc>
            </a:pPr>
            <a:r>
              <a:t>Text Line 4</a:t>
            </a:r>
          </a:p>
          <a:p>
            <a:pPr>
              <a:lnSpc>
                <a:spcPct val="140000"/>
              </a:lnSpc>
            </a:pPr>
            <a:r>
              <a:t>Text Line 5</a:t>
            </a:r>
          </a:p>
        </p:txBody>
      </p:sp>
      <p:sp>
        <p:nvSpPr>
          <p:cNvPr id="118" name="Shape 118"/>
          <p:cNvSpPr/>
          <p:nvPr/>
        </p:nvSpPr>
        <p:spPr>
          <a:xfrm>
            <a:off x="2159000" y="3649110"/>
            <a:ext cx="309555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000">
                <a:solidFill>
                  <a:srgbClr val="FF5833"/>
                </a:solidFill>
              </a:defRPr>
            </a:lvl1pPr>
          </a:lstStyle>
          <a:p>
            <a:r>
              <a:t>kutatás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5"/>
          </p:nvPr>
        </p:nvSpPr>
        <p:spPr>
          <a:xfrm>
            <a:off x="12587256" y="4841176"/>
            <a:ext cx="2637136" cy="3747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t>Text Line 1</a:t>
            </a:r>
          </a:p>
          <a:p>
            <a:pPr>
              <a:lnSpc>
                <a:spcPct val="140000"/>
              </a:lnSpc>
            </a:pPr>
            <a:r>
              <a:t>Text Line 2</a:t>
            </a:r>
          </a:p>
          <a:p>
            <a:pPr>
              <a:lnSpc>
                <a:spcPct val="140000"/>
              </a:lnSpc>
            </a:pPr>
            <a:r>
              <a:t>Text Line 3</a:t>
            </a:r>
          </a:p>
          <a:p>
            <a:pPr>
              <a:lnSpc>
                <a:spcPct val="140000"/>
              </a:lnSpc>
            </a:pPr>
            <a:r>
              <a:t>Text Line 4</a:t>
            </a:r>
          </a:p>
          <a:p>
            <a:pPr>
              <a:lnSpc>
                <a:spcPct val="140000"/>
              </a:lnSpc>
            </a:pPr>
            <a:r>
              <a:t>Text Line 5</a:t>
            </a:r>
          </a:p>
        </p:txBody>
      </p:sp>
      <p:sp>
        <p:nvSpPr>
          <p:cNvPr id="120" name="Shape 120"/>
          <p:cNvSpPr/>
          <p:nvPr/>
        </p:nvSpPr>
        <p:spPr>
          <a:xfrm>
            <a:off x="12587256" y="3649110"/>
            <a:ext cx="322453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000">
                <a:solidFill>
                  <a:srgbClr val="FF5833"/>
                </a:solidFill>
              </a:defRPr>
            </a:lvl1pPr>
          </a:lstStyle>
          <a:p>
            <a:r>
              <a:t>alkotás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7081938" y="2476242"/>
            <a:ext cx="2213559" cy="67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500">
                <a:solidFill>
                  <a:srgbClr val="FF5833"/>
                </a:solidFill>
              </a:defRPr>
            </a:lvl1pPr>
          </a:lstStyle>
          <a:p>
            <a:r>
              <a:t>kutatás</a:t>
            </a:r>
          </a:p>
        </p:txBody>
      </p:sp>
      <p:sp>
        <p:nvSpPr>
          <p:cNvPr id="130" name="Shape 130"/>
          <p:cNvSpPr/>
          <p:nvPr/>
        </p:nvSpPr>
        <p:spPr>
          <a:xfrm>
            <a:off x="15015331" y="2476242"/>
            <a:ext cx="2303848" cy="67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500">
                <a:solidFill>
                  <a:srgbClr val="FF5833"/>
                </a:solidFill>
              </a:defRPr>
            </a:lvl1pPr>
          </a:lstStyle>
          <a:p>
            <a:r>
              <a:t>alkotás</a:t>
            </a:r>
          </a:p>
        </p:txBody>
      </p:sp>
      <p:sp>
        <p:nvSpPr>
          <p:cNvPr id="131" name="Shape 131"/>
          <p:cNvSpPr>
            <a:spLocks noGrp="1"/>
          </p:cNvSpPr>
          <p:nvPr>
            <p:ph type="pic" sz="quarter" idx="13"/>
          </p:nvPr>
        </p:nvSpPr>
        <p:spPr>
          <a:xfrm>
            <a:off x="5991293" y="3352285"/>
            <a:ext cx="4429126" cy="7874001"/>
          </a:xfrm>
          <a:prstGeom prst="rect">
            <a:avLst/>
          </a:prstGeom>
          <a:ln w="25400"/>
          <a:effectLst>
            <a:outerShdw blurRad="317500" dist="177800" dir="5400000" rotWithShape="0">
              <a:srgbClr val="000000">
                <a:alpha val="9779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pic" sz="quarter" idx="14"/>
          </p:nvPr>
        </p:nvSpPr>
        <p:spPr>
          <a:xfrm>
            <a:off x="13963581" y="3352285"/>
            <a:ext cx="4429126" cy="7874001"/>
          </a:xfrm>
          <a:prstGeom prst="rect">
            <a:avLst/>
          </a:prstGeom>
          <a:ln w="25400"/>
          <a:effectLst>
            <a:outerShdw blurRad="317500" dist="177800" dir="5400000" rotWithShape="0">
              <a:srgbClr val="000000">
                <a:alpha val="9779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2159000" y="1193800"/>
            <a:ext cx="14716125" cy="904875"/>
          </a:xfrm>
          <a:prstGeom prst="rect">
            <a:avLst/>
          </a:prstGeom>
        </p:spPr>
        <p:txBody>
          <a:bodyPr anchor="t"/>
          <a:lstStyle/>
          <a:p>
            <a:r>
              <a:t>Címszöveg</a:t>
            </a:r>
          </a:p>
        </p:txBody>
      </p:sp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pic" sz="quarter" idx="13"/>
          </p:nvPr>
        </p:nvSpPr>
        <p:spPr>
          <a:xfrm>
            <a:off x="15343607" y="2886443"/>
            <a:ext cx="4876801" cy="794311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4"/>
          </p:nvPr>
        </p:nvSpPr>
        <p:spPr>
          <a:xfrm>
            <a:off x="2159000" y="1189880"/>
            <a:ext cx="8651429" cy="1971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defRPr sz="6000" cap="all"/>
            </a:pPr>
            <a:r>
              <a:t>thank you</a:t>
            </a:r>
          </a:p>
          <a:p>
            <a:pPr>
              <a:lnSpc>
                <a:spcPct val="100000"/>
              </a:lnSpc>
              <a:defRPr sz="6000" cap="all"/>
            </a:pPr>
            <a:r>
              <a:t>for your attention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674" tIns="108807" rIns="217674" bIns="108807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43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43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43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43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43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43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43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43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1219200" y="3200401"/>
            <a:ext cx="21945600" cy="905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674" tIns="108807" rIns="217674" bIns="108807" anchor="t" anchorCtr="0"/>
          <a:lstStyle>
            <a:lvl1pPr marL="1088547" marR="0" lvl="0" indent="-1028073" algn="l" rtl="0">
              <a:spcBef>
                <a:spcPts val="1524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177095" marR="0" lvl="1" indent="-967598" algn="l" rtl="0"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265642" marR="0" lvl="2" indent="-907123" algn="l" rtl="0">
              <a:spcBef>
                <a:spcPts val="114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4354190" marR="0" lvl="3" indent="-846648" algn="l" rtl="0">
              <a:spcBef>
                <a:spcPts val="95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5442737" marR="0" lvl="4" indent="-846648" algn="l" rtl="0">
              <a:spcBef>
                <a:spcPts val="95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6531285" marR="0" lvl="5" indent="-846648" algn="l" rtl="0">
              <a:spcBef>
                <a:spcPts val="95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7619832" marR="0" lvl="6" indent="-846648" algn="l" rtl="0">
              <a:spcBef>
                <a:spcPts val="95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8708380" marR="0" lvl="7" indent="-846648" algn="l" rtl="0">
              <a:spcBef>
                <a:spcPts val="95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9796927" marR="0" lvl="8" indent="-846648" algn="l" rtl="0">
              <a:spcBef>
                <a:spcPts val="95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1219200" y="12712701"/>
            <a:ext cx="568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674" tIns="108807" rIns="217674" bIns="108807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674" tIns="108807" rIns="217674" bIns="108807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674" tIns="108807" rIns="217674" bIns="108807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0905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body" sz="quarter" idx="13"/>
          </p:nvPr>
        </p:nvSpPr>
        <p:spPr>
          <a:xfrm>
            <a:off x="2159000" y="1189880"/>
            <a:ext cx="2271911" cy="1057276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lnSpc>
                <a:spcPct val="100000"/>
              </a:lnSpc>
              <a:defRPr sz="6000" cap="all"/>
            </a:lvl1pPr>
          </a:lstStyle>
          <a:p>
            <a:r>
              <a:t>TITLE</a:t>
            </a:r>
          </a:p>
        </p:txBody>
      </p:sp>
      <p:sp>
        <p:nvSpPr>
          <p:cNvPr id="67" name="Shape 67"/>
          <p:cNvSpPr>
            <a:spLocks noGrp="1"/>
          </p:cNvSpPr>
          <p:nvPr>
            <p:ph type="pic" sz="quarter" idx="14"/>
          </p:nvPr>
        </p:nvSpPr>
        <p:spPr>
          <a:xfrm>
            <a:off x="13602148" y="2612541"/>
            <a:ext cx="7474713" cy="83565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body" sz="quarter" idx="15"/>
          </p:nvPr>
        </p:nvSpPr>
        <p:spPr>
          <a:xfrm>
            <a:off x="2159000" y="4649152"/>
            <a:ext cx="2637136" cy="462089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t>Text Line 1</a:t>
            </a:r>
          </a:p>
          <a:p>
            <a:r>
              <a:t>Text Line 2</a:t>
            </a:r>
          </a:p>
          <a:p>
            <a:r>
              <a:t>Text Line 3</a:t>
            </a:r>
          </a:p>
          <a:p>
            <a:r>
              <a:t>Text Line 4</a:t>
            </a:r>
          </a:p>
          <a:p>
            <a:r>
              <a:t>Text Line 5</a:t>
            </a: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1108816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3359357" y="2026039"/>
            <a:ext cx="14716126" cy="464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b">
            <a:normAutofit/>
          </a:bodyPr>
          <a:lstStyle/>
          <a:p>
            <a:r>
              <a:t>Címszöveg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/>
          </a:bodyPr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>
              <a:defRPr sz="2400" b="0" cap="none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pasted-image.pdf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45" y="13481617"/>
            <a:ext cx="20150710" cy="282110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10" name="pasted-image.pdf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13" y="-4751"/>
            <a:ext cx="20150710" cy="282110"/>
          </a:xfrm>
          <a:prstGeom prst="rect">
            <a:avLst/>
          </a:prstGeom>
          <a:ln w="12700">
            <a:noFill/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60" r:id="rId7"/>
    <p:sldLayoutId id="2147483661" r:id="rId8"/>
  </p:sldLayoutIdLst>
  <p:transition xmlns:p14="http://schemas.microsoft.com/office/powerpoint/2010/main" spd="med"/>
  <p:txStyles>
    <p:titleStyle>
      <a:lvl1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all" spc="0" baseline="0">
          <a:ln>
            <a:noFill/>
          </a:ln>
          <a:solidFill>
            <a:srgbClr val="163244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all" spc="0" baseline="0">
          <a:ln>
            <a:noFill/>
          </a:ln>
          <a:solidFill>
            <a:srgbClr val="163244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all" spc="0" baseline="0">
          <a:ln>
            <a:noFill/>
          </a:ln>
          <a:solidFill>
            <a:srgbClr val="163244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all" spc="0" baseline="0">
          <a:ln>
            <a:noFill/>
          </a:ln>
          <a:solidFill>
            <a:srgbClr val="163244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all" spc="0" baseline="0">
          <a:ln>
            <a:noFill/>
          </a:ln>
          <a:solidFill>
            <a:srgbClr val="163244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all" spc="0" baseline="0">
          <a:ln>
            <a:noFill/>
          </a:ln>
          <a:solidFill>
            <a:srgbClr val="163244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all" spc="0" baseline="0">
          <a:ln>
            <a:noFill/>
          </a:ln>
          <a:solidFill>
            <a:srgbClr val="163244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all" spc="0" baseline="0">
          <a:ln>
            <a:noFill/>
          </a:ln>
          <a:solidFill>
            <a:srgbClr val="163244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all" spc="0" baseline="0">
          <a:ln>
            <a:noFill/>
          </a:ln>
          <a:solidFill>
            <a:srgbClr val="163244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0" marR="0" indent="0" algn="l" defTabSz="821531" rtl="0" latinLnBrk="0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163244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l" defTabSz="821531" rtl="0" latinLnBrk="0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163244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l" defTabSz="821531" rtl="0" latinLnBrk="0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163244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l" defTabSz="821531" rtl="0" latinLnBrk="0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163244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821531" rtl="0" latinLnBrk="0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163244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defTabSz="821531" rtl="0" latinLnBrk="0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163244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defTabSz="821531" rtl="0" latinLnBrk="0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163244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defTabSz="821531" rtl="0" latinLnBrk="0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163244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821531" rtl="0" latinLnBrk="0">
        <a:lnSpc>
          <a:spcPct val="1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163244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4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hyperlink" Target="mailto:csilla@herendy.h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1487924" y="1842537"/>
            <a:ext cx="13447276" cy="7278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lnSpc>
                <a:spcPct val="80000"/>
              </a:lnSpc>
              <a:defRPr sz="7000"/>
            </a:pPr>
            <a:r>
              <a:rPr lang="hu-HU" sz="4600" b="0" dirty="0" smtClean="0"/>
              <a:t>Dr. Herendy Csilla PhD</a:t>
            </a:r>
          </a:p>
          <a:p>
            <a:pPr>
              <a:lnSpc>
                <a:spcPts val="3600"/>
              </a:lnSpc>
              <a:defRPr sz="7000"/>
            </a:pPr>
            <a:endParaRPr lang="hu-HU" sz="4800" b="0" cap="none" dirty="0" smtClean="0"/>
          </a:p>
          <a:p>
            <a:pPr>
              <a:lnSpc>
                <a:spcPts val="3600"/>
              </a:lnSpc>
              <a:defRPr sz="7000"/>
            </a:pPr>
            <a:r>
              <a:rPr lang="hu-HU" sz="3000" b="0" cap="none" dirty="0" smtClean="0">
                <a:solidFill>
                  <a:schemeClr val="accent3">
                    <a:lumMod val="75000"/>
                  </a:schemeClr>
                </a:solidFill>
              </a:rPr>
              <a:t>NKE – Közszervezési és Infotechnológiai Tanszék, Egyetemi adjunktus</a:t>
            </a:r>
          </a:p>
          <a:p>
            <a:pPr>
              <a:lnSpc>
                <a:spcPts val="3600"/>
              </a:lnSpc>
              <a:defRPr sz="7000"/>
            </a:pPr>
            <a:r>
              <a:rPr lang="hu-HU" sz="3000" b="0" cap="none" dirty="0" smtClean="0">
                <a:solidFill>
                  <a:schemeClr val="accent3">
                    <a:lumMod val="75000"/>
                  </a:schemeClr>
                </a:solidFill>
              </a:rPr>
              <a:t>BME – Ergonómia és Pszicholgia tanszék – Tudományos munkatárs, kutató</a:t>
            </a:r>
            <a:r>
              <a:rPr lang="hu-HU" sz="3000" cap="none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ts val="3600"/>
              </a:lnSpc>
            </a:pPr>
            <a:endParaRPr lang="hu-HU" sz="4800" dirty="0" smtClean="0"/>
          </a:p>
          <a:p>
            <a:pPr>
              <a:lnSpc>
                <a:spcPct val="80000"/>
              </a:lnSpc>
              <a:defRPr sz="7000"/>
            </a:pPr>
            <a:endParaRPr lang="hu-HU" sz="4600" dirty="0" smtClean="0"/>
          </a:p>
          <a:p>
            <a:pPr>
              <a:defRPr sz="1600"/>
            </a:pPr>
            <a:r>
              <a:rPr lang="hu-HU" sz="5400" dirty="0" smtClean="0">
                <a:solidFill>
                  <a:srgbClr val="7F7F7F"/>
                </a:solidFill>
              </a:rPr>
              <a:t/>
            </a:r>
            <a:br>
              <a:rPr lang="hu-HU" sz="5400" dirty="0" smtClean="0">
                <a:solidFill>
                  <a:srgbClr val="7F7F7F"/>
                </a:solidFill>
              </a:rPr>
            </a:br>
            <a:r>
              <a:rPr lang="hu-HU" sz="5400" dirty="0" smtClean="0"/>
              <a:t>miért gond, ha az tervezi a felületet, aki sose fogja használni?</a:t>
            </a:r>
          </a:p>
          <a:p>
            <a:pPr>
              <a:defRPr sz="1600"/>
            </a:pPr>
            <a:endParaRPr lang="hu-HU" sz="5400" dirty="0"/>
          </a:p>
        </p:txBody>
      </p:sp>
      <p:sp>
        <p:nvSpPr>
          <p:cNvPr id="158" name="Shape 158"/>
          <p:cNvSpPr/>
          <p:nvPr/>
        </p:nvSpPr>
        <p:spPr>
          <a:xfrm>
            <a:off x="2072123" y="12682643"/>
            <a:ext cx="13406632" cy="605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defRPr sz="3000" b="0" cap="none"/>
            </a:pPr>
            <a:r>
              <a:rPr lang="hu-HU" dirty="0" smtClean="0"/>
              <a:t>         </a:t>
            </a:r>
            <a:r>
              <a:rPr dirty="0" smtClean="0"/>
              <a:t>	</a:t>
            </a:r>
            <a:endParaRPr dirty="0"/>
          </a:p>
        </p:txBody>
      </p:sp>
      <p:sp>
        <p:nvSpPr>
          <p:cNvPr id="7" name="Shape 156"/>
          <p:cNvSpPr/>
          <p:nvPr/>
        </p:nvSpPr>
        <p:spPr>
          <a:xfrm>
            <a:off x="19973415" y="11992036"/>
            <a:ext cx="2390414" cy="605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/>
            </a:lvl1pPr>
          </a:lstStyle>
          <a:p>
            <a:r>
              <a:rPr lang="hu-HU" dirty="0" smtClean="0"/>
              <a:t>2019. 11. 27.</a:t>
            </a:r>
            <a:endParaRPr dirty="0"/>
          </a:p>
        </p:txBody>
      </p:sp>
      <p:pic>
        <p:nvPicPr>
          <p:cNvPr id="2" name="Picture 1" descr="Képernyőfotó 2019-11-21 - 19.56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24" y="10998200"/>
            <a:ext cx="2527300" cy="96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6041" y="11992036"/>
            <a:ext cx="10937488" cy="6059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r>
              <a:rPr kumimoji="0" lang="en-US" sz="3000" b="1" i="0" u="none" strike="noStrike" cap="all" spc="0" normalizeH="0" baseline="0" dirty="0" smtClean="0">
                <a:ln>
                  <a:noFill/>
                </a:ln>
                <a:solidFill>
                  <a:srgbClr val="163244"/>
                </a:solidFill>
                <a:effectLst/>
                <a:uFillTx/>
                <a:sym typeface="Helvetica"/>
              </a:rPr>
              <a:t>HWSW Mobile!</a:t>
            </a:r>
            <a:r>
              <a:rPr lang="en-US" sz="3000" dirty="0"/>
              <a:t> UX, </a:t>
            </a:r>
            <a:r>
              <a:rPr lang="en-US" sz="3000" dirty="0" err="1"/>
              <a:t>analitika</a:t>
            </a:r>
            <a:r>
              <a:rPr lang="en-US" sz="3000" dirty="0"/>
              <a:t> </a:t>
            </a:r>
            <a:r>
              <a:rPr lang="en-US" sz="3000" dirty="0" err="1"/>
              <a:t>és</a:t>
            </a:r>
            <a:r>
              <a:rPr lang="en-US" sz="3000" dirty="0"/>
              <a:t> marketing </a:t>
            </a:r>
            <a:r>
              <a:rPr lang="en-US" sz="3000" dirty="0" err="1"/>
              <a:t>szekció</a:t>
            </a:r>
            <a:endParaRPr kumimoji="0" lang="en-US" sz="3000" b="1" i="0" u="none" strike="noStrike" cap="all" spc="0" normalizeH="0" baseline="0" dirty="0">
              <a:ln>
                <a:noFill/>
              </a:ln>
              <a:solidFill>
                <a:srgbClr val="163244"/>
              </a:solidFill>
              <a:effectLst/>
              <a:uFillTx/>
              <a:sym typeface="Helvetica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/>
        </p:nvSpPr>
        <p:spPr>
          <a:xfrm>
            <a:off x="941770" y="650667"/>
            <a:ext cx="17530227" cy="2232361"/>
          </a:xfrm>
          <a:prstGeom prst="rect">
            <a:avLst/>
          </a:prstGeom>
          <a:solidFill>
            <a:srgbClr val="4B908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71437" tIns="71437" rIns="71437" bIns="71437" anchor="ctr"/>
          <a:lstStyle/>
          <a:p>
            <a:pPr algn="ctr"/>
            <a:endParaRPr sz="3200" b="0" cap="none"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5" name="Shape 225"/>
          <p:cNvSpPr>
            <a:spLocks noGrp="1"/>
          </p:cNvSpPr>
          <p:nvPr>
            <p:ph type="body" idx="13"/>
          </p:nvPr>
        </p:nvSpPr>
        <p:spPr>
          <a:xfrm>
            <a:off x="1460225" y="891972"/>
            <a:ext cx="15058609" cy="16831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hu-HU" sz="5000" dirty="0" smtClean="0"/>
              <a:t>KULCS AZ oLYAN FEJLESZTÉS, </a:t>
            </a:r>
          </a:p>
          <a:p>
            <a:r>
              <a:rPr lang="hu-HU" sz="5000" dirty="0" smtClean="0"/>
              <a:t>AHOL </a:t>
            </a:r>
            <a:r>
              <a:rPr lang="hu-HU" sz="5000" cap="none" dirty="0" smtClean="0"/>
              <a:t>NEM FELEJTIK KI A FELHASZNÁLÓKAT</a:t>
            </a:r>
            <a:endParaRPr sz="5000" cap="none" dirty="0"/>
          </a:p>
        </p:txBody>
      </p:sp>
      <p:pic>
        <p:nvPicPr>
          <p:cNvPr id="3" name="Picture 2" descr="user-centered-design-process-diagr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70" y="3190932"/>
            <a:ext cx="22195176" cy="993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478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er-Centered-Design-proces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132" y="3505200"/>
            <a:ext cx="7633097" cy="6788816"/>
          </a:xfrm>
          <a:prstGeom prst="rect">
            <a:avLst/>
          </a:prstGeom>
        </p:spPr>
      </p:pic>
      <p:pic>
        <p:nvPicPr>
          <p:cNvPr id="3" name="Picture 2" descr="user-centered-design-process-diagr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51" y="-1058504"/>
            <a:ext cx="20394230" cy="91274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4800" y="8576715"/>
            <a:ext cx="6629400" cy="4056834"/>
          </a:xfrm>
          <a:prstGeom prst="rect">
            <a:avLst/>
          </a:prstGeom>
          <a:solidFill>
            <a:srgbClr val="F0998E">
              <a:alpha val="35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80000" rIns="180000" bIns="180000" numCol="1" spcCol="38100" rtlCol="0" anchor="ctr">
            <a:spAutoFit/>
          </a:bodyPr>
          <a:lstStyle/>
          <a:p>
            <a:pPr>
              <a:buClr>
                <a:srgbClr val="FF0000"/>
              </a:buClr>
            </a:pPr>
            <a:r>
              <a:rPr lang="hu-HU" sz="2000" cap="none" dirty="0">
                <a:solidFill>
                  <a:srgbClr val="C80000"/>
                </a:solidFill>
              </a:rPr>
              <a:t>Kiindulópont, </a:t>
            </a:r>
            <a:r>
              <a:rPr lang="hu-HU" sz="2000" cap="none" dirty="0" smtClean="0">
                <a:solidFill>
                  <a:srgbClr val="C80000"/>
                </a:solidFill>
              </a:rPr>
              <a:t>kitekintés:</a:t>
            </a:r>
            <a:endParaRPr lang="hu-HU" sz="2000" cap="none" dirty="0">
              <a:solidFill>
                <a:schemeClr val="tx1"/>
              </a:solidFill>
            </a:endParaRPr>
          </a:p>
          <a:p>
            <a:pPr marL="342900" indent="-342900">
              <a:buClr>
                <a:srgbClr val="FF0000"/>
              </a:buClr>
              <a:buFont typeface="Courier New"/>
              <a:buChar char="o"/>
            </a:pPr>
            <a:r>
              <a:rPr lang="hu-HU" sz="2000" cap="none" dirty="0" smtClean="0">
                <a:solidFill>
                  <a:schemeClr val="tx1"/>
                </a:solidFill>
              </a:rPr>
              <a:t>Interjúk (user, stakeholder), </a:t>
            </a:r>
            <a:r>
              <a:rPr lang="hu-HU" sz="2000" cap="none" dirty="0" smtClean="0">
                <a:solidFill>
                  <a:schemeClr val="tx1"/>
                </a:solidFill>
              </a:rPr>
              <a:t>Fókuszcsoport</a:t>
            </a:r>
            <a:endParaRPr lang="hu-HU" sz="2000" cap="none" dirty="0" smtClean="0">
              <a:solidFill>
                <a:schemeClr val="tx1"/>
              </a:solidFill>
            </a:endParaRPr>
          </a:p>
          <a:p>
            <a:pPr marL="342900" indent="-342900">
              <a:buClr>
                <a:srgbClr val="FF0000"/>
              </a:buClr>
              <a:buFont typeface="Courier New"/>
              <a:buChar char="o"/>
            </a:pPr>
            <a:r>
              <a:rPr lang="hu-HU" sz="2000" cap="none" dirty="0" smtClean="0">
                <a:solidFill>
                  <a:schemeClr val="tx1"/>
                </a:solidFill>
              </a:rPr>
              <a:t>Terepkutatás (interjúk), Résztvevő megfigyelés,</a:t>
            </a:r>
          </a:p>
          <a:p>
            <a:pPr marL="342900" indent="-342900">
              <a:buClr>
                <a:srgbClr val="FF0000"/>
              </a:buClr>
              <a:buFont typeface="Courier New"/>
              <a:buChar char="o"/>
            </a:pPr>
            <a:r>
              <a:rPr lang="hu-HU" sz="2000" cap="none" dirty="0" smtClean="0">
                <a:solidFill>
                  <a:schemeClr val="tx1"/>
                </a:solidFill>
              </a:rPr>
              <a:t>Mentális modellek (interjú)</a:t>
            </a:r>
          </a:p>
          <a:p>
            <a:pPr>
              <a:buClr>
                <a:srgbClr val="FF0000"/>
              </a:buClr>
            </a:pPr>
            <a:endParaRPr lang="hu-HU" sz="2000" cap="none" dirty="0" smtClean="0">
              <a:solidFill>
                <a:schemeClr val="tx1"/>
              </a:solidFill>
            </a:endParaRPr>
          </a:p>
          <a:p>
            <a:pPr marL="342900" indent="-342900">
              <a:buClr>
                <a:srgbClr val="FF0000"/>
              </a:buClr>
              <a:buFont typeface="Courier New"/>
              <a:buChar char="o"/>
            </a:pPr>
            <a:r>
              <a:rPr lang="hu-HU" sz="2000" cap="none" dirty="0" smtClean="0">
                <a:solidFill>
                  <a:schemeClr val="tx1"/>
                </a:solidFill>
              </a:rPr>
              <a:t>Versenytársak elemzése (online desk research),</a:t>
            </a:r>
          </a:p>
          <a:p>
            <a:pPr>
              <a:buClr>
                <a:srgbClr val="FF0000"/>
              </a:buClr>
            </a:pPr>
            <a:endParaRPr lang="hu-HU" sz="2000" cap="none" dirty="0" smtClean="0">
              <a:solidFill>
                <a:schemeClr val="tx1"/>
              </a:solidFill>
            </a:endParaRPr>
          </a:p>
          <a:p>
            <a:pPr marL="342900" indent="-342900">
              <a:buClr>
                <a:srgbClr val="FF0000"/>
              </a:buClr>
              <a:buFont typeface="Courier New"/>
              <a:buChar char="o"/>
            </a:pPr>
            <a:r>
              <a:rPr lang="hu-HU" sz="2000" cap="none" dirty="0" smtClean="0">
                <a:solidFill>
                  <a:schemeClr val="tx1"/>
                </a:solidFill>
              </a:rPr>
              <a:t>Persona (interjúk, adatelemzés),</a:t>
            </a:r>
          </a:p>
          <a:p>
            <a:pPr marL="342900" indent="-342900">
              <a:buClr>
                <a:srgbClr val="FF0000"/>
              </a:buClr>
              <a:buFont typeface="Courier New"/>
              <a:buChar char="o"/>
            </a:pPr>
            <a:r>
              <a:rPr lang="hu-HU" sz="2000" cap="none" dirty="0" smtClean="0">
                <a:solidFill>
                  <a:schemeClr val="tx1"/>
                </a:solidFill>
              </a:rPr>
              <a:t>User story (kognitív sémák: interjú),</a:t>
            </a:r>
          </a:p>
          <a:p>
            <a:pPr marL="342900" indent="-342900">
              <a:buClr>
                <a:srgbClr val="FF0000"/>
              </a:buClr>
              <a:buFont typeface="Courier New"/>
              <a:buChar char="o"/>
            </a:pPr>
            <a:r>
              <a:rPr lang="hu-HU" sz="2000" cap="none" dirty="0" smtClean="0">
                <a:solidFill>
                  <a:schemeClr val="tx1"/>
                </a:solidFill>
              </a:rPr>
              <a:t>Naplózás,</a:t>
            </a:r>
          </a:p>
          <a:p>
            <a:pPr>
              <a:buClr>
                <a:srgbClr val="FF0000"/>
              </a:buClr>
            </a:pPr>
            <a:endParaRPr lang="hu-HU" sz="2000" cap="none" dirty="0" smtClean="0">
              <a:solidFill>
                <a:schemeClr val="tx1"/>
              </a:solidFill>
            </a:endParaRPr>
          </a:p>
          <a:p>
            <a:pPr marL="342900" indent="-342900">
              <a:buClr>
                <a:srgbClr val="FF0000"/>
              </a:buClr>
              <a:buFont typeface="Courier New"/>
              <a:buChar char="o"/>
            </a:pPr>
            <a:r>
              <a:rPr lang="hu-HU" sz="2000" cap="none" dirty="0" smtClean="0">
                <a:solidFill>
                  <a:schemeClr val="tx1"/>
                </a:solidFill>
              </a:rPr>
              <a:t>Analitika áttekintése.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399266" y="8576715"/>
            <a:ext cx="5424934" cy="2825728"/>
          </a:xfrm>
          <a:prstGeom prst="rect">
            <a:avLst/>
          </a:prstGeom>
          <a:solidFill>
            <a:srgbClr val="C0D8A6">
              <a:alpha val="63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80000" rIns="180000" bIns="180000" numCol="1" spcCol="38100" rtlCol="0" anchor="ctr">
            <a:spAutoFit/>
          </a:bodyPr>
          <a:lstStyle/>
          <a:p>
            <a:r>
              <a:rPr lang="en-US" sz="2000" cap="none" dirty="0" err="1">
                <a:solidFill>
                  <a:srgbClr val="C80000"/>
                </a:solidFill>
              </a:rPr>
              <a:t>Tervezés</a:t>
            </a:r>
            <a:r>
              <a:rPr lang="en-US" sz="2000" cap="none" dirty="0">
                <a:solidFill>
                  <a:srgbClr val="C80000"/>
                </a:solidFill>
              </a:rPr>
              <a:t> </a:t>
            </a:r>
            <a:r>
              <a:rPr lang="en-US" sz="2000" cap="none" dirty="0" err="1">
                <a:solidFill>
                  <a:srgbClr val="C80000"/>
                </a:solidFill>
              </a:rPr>
              <a:t>során</a:t>
            </a:r>
            <a:r>
              <a:rPr lang="en-US" sz="2000" cap="none" dirty="0">
                <a:solidFill>
                  <a:srgbClr val="C80000"/>
                </a:solidFill>
              </a:rPr>
              <a:t>:</a:t>
            </a:r>
          </a:p>
          <a:p>
            <a:pPr marL="342900" indent="-342900">
              <a:buClr>
                <a:srgbClr val="FF0000"/>
              </a:buClr>
              <a:buFont typeface="Courier New"/>
              <a:buChar char="o"/>
            </a:pPr>
            <a:r>
              <a:rPr lang="en-US" sz="2000" cap="none" dirty="0">
                <a:solidFill>
                  <a:schemeClr val="tx1"/>
                </a:solidFill>
              </a:rPr>
              <a:t>Card </a:t>
            </a:r>
            <a:r>
              <a:rPr lang="en-US" sz="2000" cap="none" dirty="0" smtClean="0">
                <a:solidFill>
                  <a:schemeClr val="tx1"/>
                </a:solidFill>
              </a:rPr>
              <a:t>sorting (</a:t>
            </a:r>
            <a:r>
              <a:rPr lang="en-US" sz="2000" cap="none" dirty="0" err="1" smtClean="0">
                <a:solidFill>
                  <a:schemeClr val="tx1"/>
                </a:solidFill>
              </a:rPr>
              <a:t>inf.tér</a:t>
            </a:r>
            <a:r>
              <a:rPr lang="en-US" sz="2000" cap="none" dirty="0" smtClean="0">
                <a:solidFill>
                  <a:schemeClr val="tx1"/>
                </a:solidFill>
              </a:rPr>
              <a:t> mental mod.)</a:t>
            </a:r>
            <a:endParaRPr lang="en-US" sz="2000" cap="none" dirty="0">
              <a:solidFill>
                <a:schemeClr val="tx1"/>
              </a:solidFill>
            </a:endParaRPr>
          </a:p>
          <a:p>
            <a:pPr marL="342900" indent="-342900">
              <a:buClr>
                <a:srgbClr val="FF0000"/>
              </a:buClr>
              <a:buFont typeface="Courier New"/>
              <a:buChar char="o"/>
            </a:pPr>
            <a:r>
              <a:rPr lang="en-US" sz="2000" cap="none" dirty="0">
                <a:solidFill>
                  <a:schemeClr val="tx1"/>
                </a:solidFill>
              </a:rPr>
              <a:t>Paper </a:t>
            </a:r>
            <a:r>
              <a:rPr lang="en-US" sz="2000" cap="none" dirty="0" smtClean="0">
                <a:solidFill>
                  <a:schemeClr val="tx1"/>
                </a:solidFill>
              </a:rPr>
              <a:t>prototyping (</a:t>
            </a:r>
            <a:r>
              <a:rPr lang="en-US" sz="2000" cap="none" dirty="0" err="1" smtClean="0">
                <a:solidFill>
                  <a:schemeClr val="tx1"/>
                </a:solidFill>
              </a:rPr>
              <a:t>papír</a:t>
            </a:r>
            <a:r>
              <a:rPr lang="en-US" sz="2000" cap="none" dirty="0" smtClean="0">
                <a:solidFill>
                  <a:schemeClr val="tx1"/>
                </a:solidFill>
              </a:rPr>
              <a:t>, </a:t>
            </a:r>
            <a:r>
              <a:rPr lang="en-US" sz="2000" cap="none" dirty="0" err="1" smtClean="0">
                <a:solidFill>
                  <a:schemeClr val="tx1"/>
                </a:solidFill>
              </a:rPr>
              <a:t>kattintható</a:t>
            </a:r>
            <a:r>
              <a:rPr lang="en-US" sz="2000" cap="none" dirty="0" smtClean="0">
                <a:solidFill>
                  <a:schemeClr val="tx1"/>
                </a:solidFill>
              </a:rPr>
              <a:t>)</a:t>
            </a:r>
            <a:endParaRPr lang="en-US" sz="2000" cap="none" dirty="0">
              <a:solidFill>
                <a:schemeClr val="tx1"/>
              </a:solidFill>
            </a:endParaRPr>
          </a:p>
          <a:p>
            <a:pPr marL="342900" indent="-342900">
              <a:buClr>
                <a:srgbClr val="FF0000"/>
              </a:buClr>
              <a:buFont typeface="Courier New"/>
              <a:buChar char="o"/>
            </a:pPr>
            <a:r>
              <a:rPr lang="en-US" sz="2000" cap="none" dirty="0">
                <a:solidFill>
                  <a:schemeClr val="tx1"/>
                </a:solidFill>
              </a:rPr>
              <a:t>Tree </a:t>
            </a:r>
            <a:r>
              <a:rPr lang="en-US" sz="2000" cap="none" dirty="0" smtClean="0">
                <a:solidFill>
                  <a:schemeClr val="tx1"/>
                </a:solidFill>
              </a:rPr>
              <a:t>testing (</a:t>
            </a:r>
            <a:r>
              <a:rPr lang="en-US" sz="2000" cap="none" dirty="0" err="1" smtClean="0">
                <a:solidFill>
                  <a:schemeClr val="tx1"/>
                </a:solidFill>
              </a:rPr>
              <a:t>interjú</a:t>
            </a:r>
            <a:r>
              <a:rPr lang="en-US" sz="2000" cap="none" dirty="0" smtClean="0">
                <a:solidFill>
                  <a:schemeClr val="tx1"/>
                </a:solidFill>
              </a:rPr>
              <a:t>)</a:t>
            </a:r>
            <a:endParaRPr lang="en-US" sz="2000" cap="none" dirty="0">
              <a:solidFill>
                <a:schemeClr val="tx1"/>
              </a:solidFill>
            </a:endParaRPr>
          </a:p>
          <a:p>
            <a:pPr marL="342900" indent="-342900">
              <a:buClr>
                <a:srgbClr val="FF0000"/>
              </a:buClr>
              <a:buFont typeface="Courier New"/>
              <a:buChar char="o"/>
            </a:pPr>
            <a:endParaRPr lang="en-US" sz="2000" cap="none" dirty="0">
              <a:solidFill>
                <a:schemeClr val="tx1"/>
              </a:solidFill>
            </a:endParaRPr>
          </a:p>
          <a:p>
            <a:pPr marL="342900" indent="-342900">
              <a:buClr>
                <a:srgbClr val="FF0000"/>
              </a:buClr>
              <a:buFont typeface="Courier New"/>
              <a:buChar char="o"/>
            </a:pPr>
            <a:r>
              <a:rPr lang="en-US" sz="2000" cap="none" dirty="0">
                <a:solidFill>
                  <a:schemeClr val="tx1"/>
                </a:solidFill>
              </a:rPr>
              <a:t>Usability </a:t>
            </a:r>
            <a:r>
              <a:rPr lang="en-US" sz="2000" cap="none" dirty="0" err="1" smtClean="0">
                <a:solidFill>
                  <a:schemeClr val="tx1"/>
                </a:solidFill>
              </a:rPr>
              <a:t>és</a:t>
            </a:r>
            <a:r>
              <a:rPr lang="en-US" sz="2000" cap="none" dirty="0" smtClean="0">
                <a:solidFill>
                  <a:schemeClr val="tx1"/>
                </a:solidFill>
              </a:rPr>
              <a:t> accessibility </a:t>
            </a:r>
            <a:r>
              <a:rPr lang="en-US" sz="2000" cap="none" dirty="0" err="1" smtClean="0">
                <a:solidFill>
                  <a:schemeClr val="tx1"/>
                </a:solidFill>
              </a:rPr>
              <a:t>tesztelés</a:t>
            </a:r>
            <a:endParaRPr lang="en-US" sz="2000" cap="none" dirty="0" smtClean="0">
              <a:solidFill>
                <a:schemeClr val="tx1"/>
              </a:solidFill>
            </a:endParaRPr>
          </a:p>
          <a:p>
            <a:pPr marL="342900" indent="-342900">
              <a:buClr>
                <a:srgbClr val="FF0000"/>
              </a:buClr>
              <a:buFont typeface="Courier New"/>
              <a:buChar char="o"/>
            </a:pPr>
            <a:r>
              <a:rPr lang="en-US" sz="2000" cap="none" dirty="0" smtClean="0">
                <a:solidFill>
                  <a:schemeClr val="tx1"/>
                </a:solidFill>
              </a:rPr>
              <a:t>A/B </a:t>
            </a:r>
            <a:r>
              <a:rPr lang="en-US" sz="2000" cap="none" dirty="0" err="1" smtClean="0">
                <a:solidFill>
                  <a:schemeClr val="tx1"/>
                </a:solidFill>
              </a:rPr>
              <a:t>teszt</a:t>
            </a:r>
            <a:endParaRPr lang="en-US" sz="2000" cap="none" dirty="0" smtClean="0">
              <a:solidFill>
                <a:schemeClr val="tx1"/>
              </a:solidFill>
            </a:endParaRPr>
          </a:p>
          <a:p>
            <a:pPr marL="342900" indent="-342900">
              <a:buClr>
                <a:srgbClr val="FF0000"/>
              </a:buClr>
              <a:buFont typeface="Courier New"/>
              <a:buChar char="o"/>
            </a:pPr>
            <a:r>
              <a:rPr lang="en-US" sz="2000" cap="none" dirty="0" smtClean="0">
                <a:solidFill>
                  <a:schemeClr val="tx1"/>
                </a:solidFill>
              </a:rPr>
              <a:t>Eye-tracking (</a:t>
            </a:r>
            <a:r>
              <a:rPr lang="en-US" sz="2000" cap="none" dirty="0" err="1" smtClean="0">
                <a:solidFill>
                  <a:schemeClr val="tx1"/>
                </a:solidFill>
              </a:rPr>
              <a:t>műszeres</a:t>
            </a:r>
            <a:r>
              <a:rPr lang="en-US" sz="2000" cap="none" dirty="0" smtClean="0">
                <a:solidFill>
                  <a:schemeClr val="tx1"/>
                </a:solidFill>
              </a:rPr>
              <a:t>, </a:t>
            </a:r>
            <a:r>
              <a:rPr lang="en-US" sz="2000" cap="none" dirty="0" err="1" smtClean="0">
                <a:solidFill>
                  <a:schemeClr val="tx1"/>
                </a:solidFill>
              </a:rPr>
              <a:t>interjú</a:t>
            </a:r>
            <a:r>
              <a:rPr lang="en-US" sz="2000" cap="none" dirty="0" smtClean="0">
                <a:solidFill>
                  <a:schemeClr val="tx1"/>
                </a:solidFill>
              </a:rPr>
              <a:t>)</a:t>
            </a:r>
            <a:endParaRPr lang="en-US" sz="2000" cap="none" dirty="0">
              <a:solidFill>
                <a:srgbClr val="F1A4A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078201" y="8576715"/>
            <a:ext cx="2667000" cy="1286845"/>
          </a:xfrm>
          <a:prstGeom prst="rect">
            <a:avLst/>
          </a:prstGeom>
          <a:solidFill>
            <a:srgbClr val="88C8C4">
              <a:alpha val="84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80000" rIns="180000" bIns="180000" numCol="1" spcCol="38100" rtlCol="0" anchor="ctr">
            <a:spAutoFit/>
          </a:bodyPr>
          <a:lstStyle/>
          <a:p>
            <a:r>
              <a:rPr lang="hu-HU" sz="2000" cap="none" dirty="0" smtClean="0">
                <a:solidFill>
                  <a:srgbClr val="C80000"/>
                </a:solidFill>
              </a:rPr>
              <a:t>Publikálás előtt:</a:t>
            </a:r>
          </a:p>
          <a:p>
            <a:pPr marL="342900" indent="-342900">
              <a:buClr>
                <a:srgbClr val="FF0000"/>
              </a:buClr>
              <a:buFont typeface="Courier New"/>
              <a:buChar char="o"/>
            </a:pPr>
            <a:r>
              <a:rPr lang="hu-HU" sz="2000" cap="none" dirty="0" smtClean="0">
                <a:solidFill>
                  <a:schemeClr val="tx1"/>
                </a:solidFill>
              </a:rPr>
              <a:t>Validálás, </a:t>
            </a:r>
          </a:p>
          <a:p>
            <a:pPr marL="342900" indent="-342900">
              <a:buClr>
                <a:srgbClr val="FF0000"/>
              </a:buClr>
              <a:buFont typeface="Courier New"/>
              <a:buChar char="o"/>
            </a:pPr>
            <a:r>
              <a:rPr lang="hu-HU" sz="2000" cap="none" dirty="0" smtClean="0">
                <a:solidFill>
                  <a:schemeClr val="tx1"/>
                </a:solidFill>
              </a:rPr>
              <a:t>UX tesztek</a:t>
            </a:r>
            <a:endParaRPr lang="hu-HU" sz="2000" cap="none" dirty="0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8872201" y="8280518"/>
            <a:ext cx="4902199" cy="1846884"/>
          </a:xfrm>
          <a:prstGeom prst="rightArrow">
            <a:avLst>
              <a:gd name="adj1" fmla="val 69047"/>
              <a:gd name="adj2" fmla="val 50000"/>
            </a:avLst>
          </a:prstGeom>
          <a:solidFill>
            <a:srgbClr val="3C9C97">
              <a:alpha val="4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80000" rIns="180000" bIns="180000" numCol="1" spcCol="38100" rtlCol="0" anchor="ctr">
            <a:spAutoFit/>
          </a:bodyPr>
          <a:lstStyle/>
          <a:p>
            <a:r>
              <a:rPr lang="hu-HU" sz="2000" cap="none" dirty="0" smtClean="0">
                <a:solidFill>
                  <a:srgbClr val="C80000"/>
                </a:solidFill>
              </a:rPr>
              <a:t>Kész felületen:</a:t>
            </a:r>
          </a:p>
          <a:p>
            <a:pPr marL="342900" indent="-342900">
              <a:buClr>
                <a:srgbClr val="FF0000"/>
              </a:buClr>
              <a:buFont typeface="Courier New"/>
              <a:buChar char="o"/>
            </a:pPr>
            <a:r>
              <a:rPr lang="hu-HU" sz="2000" cap="none" dirty="0" smtClean="0">
                <a:solidFill>
                  <a:schemeClr val="tx1"/>
                </a:solidFill>
              </a:rPr>
              <a:t>Analitika áttekintése</a:t>
            </a:r>
          </a:p>
          <a:p>
            <a:pPr marL="342900" indent="-342900">
              <a:buClr>
                <a:srgbClr val="FF0000"/>
              </a:buClr>
              <a:buFont typeface="Courier New"/>
              <a:buChar char="o"/>
            </a:pPr>
            <a:r>
              <a:rPr lang="hu-HU" sz="2000" cap="none" dirty="0" smtClean="0">
                <a:solidFill>
                  <a:schemeClr val="tx1"/>
                </a:solidFill>
              </a:rPr>
              <a:t>Használhatóság: hibakeresés</a:t>
            </a:r>
            <a:endParaRPr lang="hu-HU" sz="2000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3568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ser-research-metho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465" y="549276"/>
            <a:ext cx="15893615" cy="124992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243506" y="12848471"/>
            <a:ext cx="1921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i="1" cap="none" dirty="0" err="1"/>
              <a:t>Kép</a:t>
            </a:r>
            <a:r>
              <a:rPr lang="en-US" sz="2000" b="0" i="1" cap="none" dirty="0"/>
              <a:t>: </a:t>
            </a:r>
            <a:r>
              <a:rPr lang="en-US" sz="2000" b="0" i="1" cap="none" dirty="0" err="1" smtClean="0"/>
              <a:t>NNGroup</a:t>
            </a:r>
            <a:endParaRPr lang="en-US" sz="2000" b="0" i="1" cap="none" dirty="0"/>
          </a:p>
        </p:txBody>
      </p:sp>
    </p:spTree>
    <p:extLst>
      <p:ext uri="{BB962C8B-B14F-4D97-AF65-F5344CB8AC3E}">
        <p14:creationId xmlns:p14="http://schemas.microsoft.com/office/powerpoint/2010/main" val="3573758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55110" y="-589040"/>
            <a:ext cx="12774739" cy="8526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 descr="Képernyőfotó 2019-02-27 - 14.34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69" y="549276"/>
            <a:ext cx="22320331" cy="12629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4469" y="12872073"/>
            <a:ext cx="1595864" cy="452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0" i="1" cap="none" dirty="0" err="1" smtClean="0"/>
              <a:t>Kép</a:t>
            </a:r>
            <a:r>
              <a:rPr lang="en-US" sz="2000" b="0" i="1" cap="none" dirty="0" smtClean="0"/>
              <a:t>: </a:t>
            </a:r>
            <a:r>
              <a:rPr lang="en-US" sz="2000" b="0" i="1" cap="none" dirty="0" err="1" smtClean="0"/>
              <a:t>Dscout</a:t>
            </a:r>
            <a:endParaRPr kumimoji="0" lang="en-US" sz="2000" b="0" i="1" u="none" strike="noStrike" cap="none" spc="0" normalizeH="0" baseline="0" dirty="0">
              <a:ln>
                <a:noFill/>
              </a:ln>
              <a:solidFill>
                <a:srgbClr val="163244"/>
              </a:solidFill>
              <a:effectLst/>
              <a:uFillTx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75284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szes - nem vegleg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713"/>
            <a:ext cx="12382500" cy="6883400"/>
          </a:xfrm>
          <a:prstGeom prst="rect">
            <a:avLst/>
          </a:prstGeom>
        </p:spPr>
      </p:pic>
      <p:pic>
        <p:nvPicPr>
          <p:cNvPr id="5" name="Picture 4" descr="kornyez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17" y="7283114"/>
            <a:ext cx="9736283" cy="5910903"/>
          </a:xfrm>
          <a:prstGeom prst="rect">
            <a:avLst/>
          </a:prstGeom>
        </p:spPr>
      </p:pic>
      <p:pic>
        <p:nvPicPr>
          <p:cNvPr id="6" name="Picture 5" descr="Képernyőfotó 2019-02-27 - 15.13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263" y="399713"/>
            <a:ext cx="16014176" cy="127943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7546" y="12830032"/>
            <a:ext cx="697556" cy="452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all" spc="0" normalizeH="0" baseline="0" dirty="0" smtClean="0">
                <a:ln>
                  <a:noFill/>
                </a:ln>
                <a:solidFill>
                  <a:srgbClr val="163244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FPS</a:t>
            </a:r>
            <a:endParaRPr kumimoji="0" lang="en-US" sz="2000" b="1" i="1" u="none" strike="noStrike" cap="all" spc="0" normalizeH="0" baseline="0" dirty="0">
              <a:ln>
                <a:noFill/>
              </a:ln>
              <a:solidFill>
                <a:srgbClr val="163244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23874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0" y="9303757"/>
            <a:ext cx="11775651" cy="31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2281646" y="12483157"/>
            <a:ext cx="1766308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all" spc="0" normalizeH="0" baseline="0" dirty="0" err="1" smtClean="0">
                <a:ln>
                  <a:noFill/>
                </a:ln>
                <a:solidFill>
                  <a:srgbClr val="163244"/>
                </a:solidFill>
                <a:effectLst/>
                <a:uFillTx/>
                <a:sym typeface="Helvetica"/>
              </a:rPr>
              <a:t>Ergomania</a:t>
            </a:r>
            <a:endParaRPr kumimoji="0" lang="en-US" sz="2000" b="0" i="1" u="none" strike="noStrike" cap="all" spc="0" normalizeH="0" baseline="0" dirty="0" smtClean="0">
              <a:ln>
                <a:noFill/>
              </a:ln>
              <a:solidFill>
                <a:srgbClr val="163244"/>
              </a:solidFill>
              <a:effectLst/>
              <a:uFillTx/>
              <a:sym typeface="Helvetica"/>
            </a:endParaRP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0" i="1" cap="none" dirty="0" smtClean="0"/>
              <a:t>IDF</a:t>
            </a:r>
            <a:endParaRPr kumimoji="0" lang="en-US" sz="2000" b="0" i="1" u="none" strike="noStrike" cap="none" spc="0" normalizeH="0" baseline="0" dirty="0">
              <a:ln>
                <a:noFill/>
              </a:ln>
              <a:solidFill>
                <a:srgbClr val="163244"/>
              </a:solidFill>
              <a:effectLst/>
              <a:uFillTx/>
              <a:sym typeface="Helvetica"/>
            </a:endParaRPr>
          </a:p>
        </p:txBody>
      </p:sp>
      <p:pic>
        <p:nvPicPr>
          <p:cNvPr id="7" name="Picture 6" descr="mental models IDF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7" r="-1"/>
          <a:stretch/>
        </p:blipFill>
        <p:spPr>
          <a:xfrm>
            <a:off x="43546" y="830346"/>
            <a:ext cx="22238100" cy="741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23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persona ID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46" y="0"/>
            <a:ext cx="19927523" cy="138099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3618" y="12907266"/>
            <a:ext cx="12511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i="1" cap="none" dirty="0" err="1"/>
              <a:t>Kép</a:t>
            </a:r>
            <a:r>
              <a:rPr lang="en-US" sz="2000" b="0" i="1" cap="none" dirty="0"/>
              <a:t>: IDF</a:t>
            </a:r>
          </a:p>
        </p:txBody>
      </p:sp>
    </p:spTree>
    <p:extLst>
      <p:ext uri="{BB962C8B-B14F-4D97-AF65-F5344CB8AC3E}">
        <p14:creationId xmlns:p14="http://schemas.microsoft.com/office/powerpoint/2010/main" val="2013369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cintosh HD:Users:Csilla:Dropbox:Camera Uploads:2017-02-11 12.20.2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89" y="372060"/>
            <a:ext cx="22682104" cy="12936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8108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57176"/>
            <a:ext cx="11980582" cy="8169467"/>
          </a:xfrm>
          <a:prstGeom prst="rect">
            <a:avLst/>
          </a:prstGeom>
        </p:spPr>
      </p:pic>
      <p:pic>
        <p:nvPicPr>
          <p:cNvPr id="5" name="Picture 4" descr="1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782" y="2642838"/>
            <a:ext cx="11184218" cy="10452222"/>
          </a:xfrm>
          <a:prstGeom prst="rect">
            <a:avLst/>
          </a:prstGeom>
        </p:spPr>
      </p:pic>
      <p:pic>
        <p:nvPicPr>
          <p:cNvPr id="7" name="Picture 6" descr="1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782" y="2642838"/>
            <a:ext cx="10452222" cy="1045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63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4aqsVXZbL6hS1PHE0Q16e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800" y="1921562"/>
            <a:ext cx="10871200" cy="3027211"/>
          </a:xfrm>
          <a:prstGeom prst="rect">
            <a:avLst/>
          </a:prstGeom>
        </p:spPr>
      </p:pic>
      <p:sp>
        <p:nvSpPr>
          <p:cNvPr id="7" name="Shape 224"/>
          <p:cNvSpPr/>
          <p:nvPr/>
        </p:nvSpPr>
        <p:spPr>
          <a:xfrm>
            <a:off x="941770" y="650667"/>
            <a:ext cx="12571030" cy="12277933"/>
          </a:xfrm>
          <a:prstGeom prst="rect">
            <a:avLst/>
          </a:prstGeom>
          <a:solidFill>
            <a:srgbClr val="4B908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71437" tIns="71437" rIns="71437" bIns="71437" anchor="ctr"/>
          <a:lstStyle/>
          <a:p>
            <a:pPr algn="ctr"/>
            <a:endParaRPr sz="3200" b="0" cap="none"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650" name="Google Shape;650;p97"/>
          <p:cNvSpPr txBox="1">
            <a:spLocks noGrp="1"/>
          </p:cNvSpPr>
          <p:nvPr>
            <p:ph type="body" idx="1"/>
          </p:nvPr>
        </p:nvSpPr>
        <p:spPr>
          <a:xfrm>
            <a:off x="1219200" y="2692401"/>
            <a:ext cx="11938000" cy="905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674" tIns="108807" rIns="217674" bIns="108807" anchor="t" anchorCtr="0">
            <a:noAutofit/>
          </a:bodyPr>
          <a:lstStyle/>
          <a:p>
            <a:pPr marL="0" indent="0">
              <a:lnSpc>
                <a:spcPct val="140000"/>
              </a:lnSpc>
              <a:spcBef>
                <a:spcPts val="0"/>
              </a:spcBef>
              <a:buClrTx/>
              <a:buSzTx/>
              <a:buNone/>
            </a:pPr>
            <a:r>
              <a:rPr lang="hu-HU" sz="4000" b="1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– </a:t>
            </a:r>
            <a:r>
              <a:rPr lang="hu-HU" sz="4000" b="1" dirty="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Kvalitatív</a:t>
            </a:r>
            <a:r>
              <a:rPr lang="hu-HU" sz="4000" b="1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lang="hu-HU" sz="4000" b="1" dirty="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/ kvantitatív / kontextus,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Tx/>
              <a:buSzTx/>
              <a:buNone/>
            </a:pPr>
            <a:r>
              <a:rPr lang="hu-HU" sz="4000" b="1" dirty="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– Nem elég az attitűd, a viselkedés is fontos</a:t>
            </a:r>
            <a:endParaRPr lang="hu-HU" sz="4000" b="1" dirty="0">
              <a:solidFill>
                <a:srgbClr val="FFFFFF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ClrTx/>
              <a:buSzTx/>
              <a:buNone/>
            </a:pPr>
            <a:r>
              <a:rPr lang="hu-HU" sz="4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  <a:sym typeface="Helvetica"/>
              </a:rPr>
              <a:t>– </a:t>
            </a:r>
            <a:r>
              <a:rPr lang="hu-HU" sz="4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  <a:sym typeface="Helvetica"/>
              </a:rPr>
              <a:t>Sokféle módszer van többféle eredménnyel,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Tx/>
              <a:buSzTx/>
              <a:buNone/>
            </a:pPr>
            <a:r>
              <a:rPr lang="hu-HU" sz="4000" b="1" dirty="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– Nem </a:t>
            </a:r>
            <a:r>
              <a:rPr lang="hu-HU" sz="4000" b="1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fontos az összes módszert </a:t>
            </a:r>
            <a:r>
              <a:rPr lang="hu-HU" sz="4000" b="1" dirty="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használni,</a:t>
            </a:r>
            <a:endParaRPr lang="hu-HU" sz="4000" b="1" dirty="0">
              <a:solidFill>
                <a:srgbClr val="FFFFFF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ClrTx/>
              <a:buSzTx/>
              <a:buNone/>
            </a:pPr>
            <a:r>
              <a:rPr lang="hu-HU" sz="4000" b="1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– Minél korábban, annál jobb!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Tx/>
              <a:buSzTx/>
              <a:buNone/>
            </a:pPr>
            <a:r>
              <a:rPr lang="hu-HU" sz="4000" b="1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– Minél többször, minél többfélét, annál jobb! 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Tx/>
              <a:buSzTx/>
              <a:buNone/>
            </a:pPr>
            <a:r>
              <a:rPr lang="hu-HU" sz="4000" b="1" dirty="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– Lehetőleg </a:t>
            </a:r>
            <a:r>
              <a:rPr lang="hu-HU" sz="4000" b="1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minden </a:t>
            </a:r>
            <a:r>
              <a:rPr lang="hu-HU" sz="4000" b="1" dirty="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szakaszban,</a:t>
            </a:r>
            <a:endParaRPr lang="hu-HU" sz="4000" b="1" dirty="0">
              <a:solidFill>
                <a:srgbClr val="FFFFFF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ClrTx/>
              <a:buSzTx/>
              <a:buNone/>
            </a:pPr>
            <a:r>
              <a:rPr lang="hu-HU" sz="4000" b="1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– Pontos kutatási </a:t>
            </a:r>
            <a:r>
              <a:rPr lang="hu-HU" sz="4000" b="1" dirty="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kérdés,</a:t>
            </a:r>
            <a:endParaRPr lang="hu-HU" sz="4000" b="1" dirty="0">
              <a:solidFill>
                <a:srgbClr val="FFFFFF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ClrTx/>
              <a:buSzTx/>
              <a:buNone/>
            </a:pPr>
            <a:r>
              <a:rPr lang="hu-HU" sz="4000" b="1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– Elvárások előzetes tisztázása,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Tx/>
              <a:buSzTx/>
              <a:buNone/>
            </a:pPr>
            <a:r>
              <a:rPr lang="hu-HU" sz="4000" b="1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– Részletek </a:t>
            </a:r>
            <a:r>
              <a:rPr lang="hu-HU" sz="4000" b="1" dirty="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átbeszélgetése.</a:t>
            </a:r>
            <a:endParaRPr lang="hu-HU" sz="4000" b="1" dirty="0">
              <a:solidFill>
                <a:srgbClr val="FFFFFF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" name="Shape 224"/>
          <p:cNvSpPr/>
          <p:nvPr/>
        </p:nvSpPr>
        <p:spPr>
          <a:xfrm>
            <a:off x="941771" y="650667"/>
            <a:ext cx="7694230" cy="1584533"/>
          </a:xfrm>
          <a:prstGeom prst="rect">
            <a:avLst/>
          </a:prstGeom>
          <a:solidFill>
            <a:srgbClr val="4B908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71437" tIns="71437" rIns="71437" bIns="71437" anchor="ctr"/>
          <a:lstStyle/>
          <a:p>
            <a:pPr algn="ctr"/>
            <a:endParaRPr sz="3200" b="0" cap="none"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5" name="Shape 225"/>
          <p:cNvSpPr txBox="1">
            <a:spLocks/>
          </p:cNvSpPr>
          <p:nvPr/>
        </p:nvSpPr>
        <p:spPr>
          <a:xfrm>
            <a:off x="1460225" y="561772"/>
            <a:ext cx="15058609" cy="1683152"/>
          </a:xfrm>
          <a:prstGeom prst="rect">
            <a:avLst/>
          </a:prstGeom>
        </p:spPr>
        <p:txBody>
          <a:bodyPr/>
          <a:lstStyle>
            <a:lvl1pPr marL="0" marR="0" indent="0" algn="l" defTabSz="821531" rtl="0" latinLnBrk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1531" rtl="0" latinLnBrk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16324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821531" rtl="0" latinLnBrk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16324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821531" rtl="0" latinLnBrk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16324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1531" rtl="0" latinLnBrk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16324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1531" rtl="0" latinLnBrk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16324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1531" rtl="0" latinLnBrk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16324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1531" rtl="0" latinLnBrk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16324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1531" rtl="0" latinLnBrk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16324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en-US" sz="5000" dirty="0"/>
              <a:t>ÚTRAVALÓ</a:t>
            </a:r>
          </a:p>
        </p:txBody>
      </p:sp>
    </p:spTree>
    <p:extLst>
      <p:ext uri="{BB962C8B-B14F-4D97-AF65-F5344CB8AC3E}">
        <p14:creationId xmlns:p14="http://schemas.microsoft.com/office/powerpoint/2010/main" val="2297869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ortCuts-Jo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7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1310123" y="3461906"/>
            <a:ext cx="21549877" cy="634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lnSpc>
                <a:spcPct val="80000"/>
              </a:lnSpc>
              <a:defRPr sz="7000"/>
            </a:pPr>
            <a:r>
              <a:rPr lang="en-US" sz="4600" b="0" dirty="0" smtClean="0"/>
              <a:t>Dr. Herendy </a:t>
            </a:r>
            <a:r>
              <a:rPr sz="4600" b="0" dirty="0" smtClean="0"/>
              <a:t>Csilla</a:t>
            </a:r>
            <a:r>
              <a:rPr lang="hu-HU" sz="4600" b="0" dirty="0" smtClean="0"/>
              <a:t> PhD</a:t>
            </a:r>
          </a:p>
          <a:p>
            <a:pPr>
              <a:lnSpc>
                <a:spcPct val="80000"/>
              </a:lnSpc>
              <a:defRPr sz="7000"/>
            </a:pPr>
            <a:endParaRPr lang="hu-HU" sz="4600" b="0" cap="none" dirty="0" smtClean="0"/>
          </a:p>
          <a:p>
            <a:pPr>
              <a:lnSpc>
                <a:spcPct val="80000"/>
              </a:lnSpc>
              <a:defRPr sz="7000"/>
            </a:pPr>
            <a:r>
              <a:rPr lang="hu-HU" sz="3600" b="0" cap="none" dirty="0" smtClean="0">
                <a:solidFill>
                  <a:schemeClr val="accent3">
                    <a:lumMod val="75000"/>
                  </a:schemeClr>
                </a:solidFill>
              </a:rPr>
              <a:t>NKE – </a:t>
            </a:r>
            <a:r>
              <a:rPr lang="en-US" sz="3600" b="0" cap="none" dirty="0" err="1">
                <a:solidFill>
                  <a:schemeClr val="accent3">
                    <a:lumMod val="75000"/>
                  </a:schemeClr>
                </a:solidFill>
              </a:rPr>
              <a:t>Közszervezési</a:t>
            </a:r>
            <a:r>
              <a:rPr lang="en-US" sz="3600" b="0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3600" b="0" cap="none" dirty="0" err="1">
                <a:solidFill>
                  <a:schemeClr val="accent3">
                    <a:lumMod val="75000"/>
                  </a:schemeClr>
                </a:solidFill>
              </a:rPr>
              <a:t>és</a:t>
            </a:r>
            <a:r>
              <a:rPr lang="en-US" sz="3600" b="0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3600" b="0" cap="none" dirty="0" err="1">
                <a:solidFill>
                  <a:schemeClr val="accent3">
                    <a:lumMod val="75000"/>
                  </a:schemeClr>
                </a:solidFill>
              </a:rPr>
              <a:t>Infotechnológiai</a:t>
            </a:r>
            <a:r>
              <a:rPr lang="en-US" sz="3600" b="0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3600" b="0" cap="none" dirty="0" err="1" smtClean="0">
                <a:solidFill>
                  <a:schemeClr val="accent3">
                    <a:lumMod val="75000"/>
                  </a:schemeClr>
                </a:solidFill>
              </a:rPr>
              <a:t>Tanszék</a:t>
            </a:r>
            <a:r>
              <a:rPr lang="en-US" sz="3600" b="0" cap="none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hu-HU" sz="3600" b="0" cap="none" dirty="0" smtClean="0">
                <a:solidFill>
                  <a:schemeClr val="accent3">
                    <a:lumMod val="75000"/>
                  </a:schemeClr>
                </a:solidFill>
              </a:rPr>
              <a:t>Egyetemi adjunktus</a:t>
            </a:r>
          </a:p>
          <a:p>
            <a:pPr>
              <a:lnSpc>
                <a:spcPct val="80000"/>
              </a:lnSpc>
              <a:defRPr sz="7000"/>
            </a:pPr>
            <a:r>
              <a:rPr lang="hu-HU" sz="3600" b="0" cap="none" dirty="0" smtClean="0">
                <a:solidFill>
                  <a:schemeClr val="accent3">
                    <a:lumMod val="75000"/>
                  </a:schemeClr>
                </a:solidFill>
              </a:rPr>
              <a:t>BME – Ergonómia és Pszicholgia tanszék – Tudományos munkatárs, kutató</a:t>
            </a:r>
            <a:r>
              <a:rPr sz="3600" cap="none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hu-HU" sz="3600" cap="none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defRPr sz="1600"/>
            </a:pPr>
            <a:r>
              <a:rPr sz="3600" b="0" dirty="0" smtClean="0"/>
              <a:t>	</a:t>
            </a:r>
            <a:br>
              <a:rPr sz="3600" b="0" dirty="0" smtClean="0"/>
            </a:br>
            <a:endParaRPr lang="hu-HU" sz="3600" b="0" dirty="0" smtClean="0"/>
          </a:p>
          <a:p>
            <a:pPr>
              <a:defRPr sz="1600"/>
            </a:pPr>
            <a:endParaRPr lang="hu-HU" sz="5000" b="0" dirty="0"/>
          </a:p>
          <a:p>
            <a:pPr>
              <a:defRPr sz="1600"/>
            </a:pPr>
            <a:r>
              <a:rPr lang="en-US" sz="5000" dirty="0" err="1" smtClean="0"/>
              <a:t>Köszönöm</a:t>
            </a:r>
            <a:r>
              <a:rPr lang="en-US" sz="5000" dirty="0" smtClean="0"/>
              <a:t>!</a:t>
            </a:r>
            <a:endParaRPr lang="en-US" sz="5000" dirty="0"/>
          </a:p>
          <a:p>
            <a:pPr>
              <a:defRPr sz="1600"/>
            </a:pPr>
            <a:r>
              <a:rPr lang="en-US" sz="5000" cap="none" dirty="0" smtClean="0">
                <a:hlinkClick r:id="rId3"/>
              </a:rPr>
              <a:t>csilla@herendy.hu</a:t>
            </a:r>
            <a:endParaRPr lang="en-US" sz="5000" cap="none" dirty="0" smtClean="0"/>
          </a:p>
          <a:p>
            <a:pPr>
              <a:defRPr sz="1600"/>
            </a:pPr>
            <a:r>
              <a:rPr lang="en-US" sz="5000" cap="none" dirty="0" smtClean="0"/>
              <a:t>06 20 385 10 89</a:t>
            </a:r>
            <a:endParaRPr lang="hu-HU" sz="5000" cap="none" dirty="0"/>
          </a:p>
        </p:txBody>
      </p:sp>
      <p:sp>
        <p:nvSpPr>
          <p:cNvPr id="156" name="Shape 156"/>
          <p:cNvSpPr/>
          <p:nvPr/>
        </p:nvSpPr>
        <p:spPr>
          <a:xfrm>
            <a:off x="19973415" y="11992036"/>
            <a:ext cx="2390414" cy="605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/>
            </a:lvl1pPr>
          </a:lstStyle>
          <a:p>
            <a:r>
              <a:rPr lang="hu-HU" dirty="0" smtClean="0"/>
              <a:t>2019. 02. 28.</a:t>
            </a:r>
            <a:endParaRPr dirty="0"/>
          </a:p>
        </p:txBody>
      </p:sp>
      <p:sp>
        <p:nvSpPr>
          <p:cNvPr id="158" name="Shape 158"/>
          <p:cNvSpPr/>
          <p:nvPr/>
        </p:nvSpPr>
        <p:spPr>
          <a:xfrm>
            <a:off x="2072123" y="12682643"/>
            <a:ext cx="13406632" cy="605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defRPr sz="3000" b="0" cap="none"/>
            </a:pPr>
            <a:r>
              <a:rPr lang="hu-HU" dirty="0" smtClean="0"/>
              <a:t>         </a:t>
            </a:r>
            <a:r>
              <a:rPr dirty="0" smtClean="0"/>
              <a:t>	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48330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épernyőfotó 2019-02-27 - 14.13.3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"/>
          <a:stretch/>
        </p:blipFill>
        <p:spPr>
          <a:xfrm>
            <a:off x="2578383" y="6380090"/>
            <a:ext cx="8357405" cy="6746373"/>
          </a:xfrm>
          <a:prstGeom prst="rect">
            <a:avLst/>
          </a:prstGeom>
        </p:spPr>
      </p:pic>
      <p:pic>
        <p:nvPicPr>
          <p:cNvPr id="9" name="Picture 8" descr="Képernyőfotó 2019-02-27 - 14.11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83" y="673579"/>
            <a:ext cx="8357405" cy="5837584"/>
          </a:xfrm>
          <a:prstGeom prst="rect">
            <a:avLst/>
          </a:prstGeom>
        </p:spPr>
      </p:pic>
      <p:pic>
        <p:nvPicPr>
          <p:cNvPr id="11" name="Picture 10" descr="Képernyőfotó 2019-02-27 - 14.09.0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5812" y="6333479"/>
            <a:ext cx="9034062" cy="6831472"/>
          </a:xfrm>
          <a:prstGeom prst="rect">
            <a:avLst/>
          </a:prstGeom>
        </p:spPr>
      </p:pic>
      <p:pic>
        <p:nvPicPr>
          <p:cNvPr id="12" name="Picture 11" descr="Képernyőfotó 2019-02-27 - 14.08.15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6"/>
          <a:stretch/>
        </p:blipFill>
        <p:spPr>
          <a:xfrm>
            <a:off x="13164859" y="673579"/>
            <a:ext cx="9023618" cy="586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02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oldhivatal nformacios rendsz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32" y="0"/>
            <a:ext cx="20738007" cy="1371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2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5132" y="0"/>
            <a:ext cx="20578855" cy="137354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1881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/>
        </p:nvSpPr>
        <p:spPr>
          <a:xfrm>
            <a:off x="941770" y="650667"/>
            <a:ext cx="12571030" cy="10220533"/>
          </a:xfrm>
          <a:prstGeom prst="rect">
            <a:avLst/>
          </a:prstGeom>
          <a:solidFill>
            <a:srgbClr val="4B908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71437" tIns="71437" rIns="71437" bIns="71437" anchor="ctr"/>
          <a:lstStyle/>
          <a:p>
            <a:pPr algn="ctr"/>
            <a:endParaRPr sz="3200" b="0" cap="none"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5" name="Shape 225"/>
          <p:cNvSpPr>
            <a:spLocks noGrp="1"/>
          </p:cNvSpPr>
          <p:nvPr>
            <p:ph type="body" idx="13"/>
          </p:nvPr>
        </p:nvSpPr>
        <p:spPr>
          <a:xfrm>
            <a:off x="1460225" y="1095172"/>
            <a:ext cx="9608749" cy="10577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hu-HU" sz="5000" dirty="0" smtClean="0"/>
              <a:t>MIÉRT VAN EZ?</a:t>
            </a:r>
          </a:p>
          <a:p>
            <a:endParaRPr lang="hu-HU" sz="5000" dirty="0"/>
          </a:p>
          <a:p>
            <a:pPr>
              <a:lnSpc>
                <a:spcPct val="140000"/>
              </a:lnSpc>
            </a:pPr>
            <a:r>
              <a:rPr lang="hu-HU" sz="4000" dirty="0" smtClean="0"/>
              <a:t>–</a:t>
            </a:r>
            <a:r>
              <a:rPr lang="hu-HU" sz="4000" cap="none" dirty="0" smtClean="0"/>
              <a:t> Aki tervez, sose használta </a:t>
            </a:r>
            <a:br>
              <a:rPr lang="hu-HU" sz="4000" cap="none" dirty="0" smtClean="0"/>
            </a:br>
            <a:r>
              <a:rPr lang="hu-HU" sz="4000" cap="none" dirty="0" smtClean="0"/>
              <a:t>és nem is fogja használni,</a:t>
            </a:r>
          </a:p>
          <a:p>
            <a:pPr>
              <a:lnSpc>
                <a:spcPct val="140000"/>
              </a:lnSpc>
            </a:pPr>
            <a:r>
              <a:rPr lang="hu-HU" sz="4000" cap="none" dirty="0" smtClean="0"/>
              <a:t>– Saját gondolkodása alapján tervez,</a:t>
            </a:r>
          </a:p>
          <a:p>
            <a:pPr>
              <a:lnSpc>
                <a:spcPct val="140000"/>
              </a:lnSpc>
            </a:pPr>
            <a:r>
              <a:rPr lang="en-US" sz="4000" cap="none" dirty="0" smtClean="0"/>
              <a:t>– N</a:t>
            </a:r>
            <a:r>
              <a:rPr lang="hu-HU" sz="4000" cap="none" dirty="0" smtClean="0"/>
              <a:t>em ismeri a felhasználó </a:t>
            </a:r>
            <a:r>
              <a:rPr lang="hu-HU" sz="4000" cap="none" dirty="0" smtClean="0"/>
              <a:t>problémáit.</a:t>
            </a:r>
            <a:endParaRPr lang="hu-HU" sz="4000" cap="none" dirty="0" smtClean="0">
              <a:solidFill>
                <a:schemeClr val="bg1"/>
              </a:solidFill>
            </a:endParaRPr>
          </a:p>
          <a:p>
            <a:pPr>
              <a:lnSpc>
                <a:spcPct val="140000"/>
              </a:lnSpc>
            </a:pPr>
            <a:r>
              <a:rPr lang="hu-HU" sz="4000" cap="none" dirty="0" smtClean="0">
                <a:solidFill>
                  <a:schemeClr val="bg1"/>
                </a:solidFill>
              </a:rPr>
              <a:t>– Megismerés, kutatás elmarad</a:t>
            </a:r>
            <a:r>
              <a:rPr lang="hu-HU" sz="4000" cap="none" dirty="0" smtClean="0"/>
              <a:t>.</a:t>
            </a:r>
          </a:p>
          <a:p>
            <a:endParaRPr lang="hu-HU" sz="4000" dirty="0" smtClean="0"/>
          </a:p>
          <a:p>
            <a:pPr>
              <a:lnSpc>
                <a:spcPct val="140000"/>
              </a:lnSpc>
            </a:pPr>
            <a:r>
              <a:rPr lang="hu-HU" sz="4000" cap="none" dirty="0">
                <a:solidFill>
                  <a:schemeClr val="bg1"/>
                </a:solidFill>
              </a:rPr>
              <a:t>– A felhasználó és a tervező mentális </a:t>
            </a:r>
          </a:p>
          <a:p>
            <a:pPr>
              <a:lnSpc>
                <a:spcPct val="140000"/>
              </a:lnSpc>
            </a:pPr>
            <a:r>
              <a:rPr lang="en-US" sz="4000" cap="none" dirty="0">
                <a:solidFill>
                  <a:schemeClr val="bg1"/>
                </a:solidFill>
              </a:rPr>
              <a:t>m</a:t>
            </a:r>
            <a:r>
              <a:rPr lang="hu-HU" sz="4000" cap="none" dirty="0">
                <a:solidFill>
                  <a:schemeClr val="bg1"/>
                </a:solidFill>
              </a:rPr>
              <a:t>odellje eltérő.</a:t>
            </a:r>
          </a:p>
          <a:p>
            <a:pPr>
              <a:lnSpc>
                <a:spcPct val="140000"/>
              </a:lnSpc>
            </a:pPr>
            <a:r>
              <a:rPr lang="hu-HU" sz="4000" cap="none" dirty="0">
                <a:solidFill>
                  <a:schemeClr val="bg1"/>
                </a:solidFill>
              </a:rPr>
              <a:t>– Hamis konszenzushatás.</a:t>
            </a:r>
          </a:p>
          <a:p>
            <a:endParaRPr lang="hu-HU" sz="4000" dirty="0" smtClean="0"/>
          </a:p>
          <a:p>
            <a:endParaRPr sz="5000" cap="none" dirty="0"/>
          </a:p>
        </p:txBody>
      </p:sp>
      <p:pic>
        <p:nvPicPr>
          <p:cNvPr id="5" name="Picture 4" descr="hei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b="30333"/>
          <a:stretch/>
        </p:blipFill>
        <p:spPr>
          <a:xfrm>
            <a:off x="13639799" y="650666"/>
            <a:ext cx="8680531" cy="5985511"/>
          </a:xfrm>
          <a:prstGeom prst="rect">
            <a:avLst/>
          </a:prstGeom>
        </p:spPr>
      </p:pic>
      <p:pic>
        <p:nvPicPr>
          <p:cNvPr id="6" name="Picture 5" descr="vaa_6416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798" y="6712377"/>
            <a:ext cx="8680531" cy="589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41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/>
        </p:nvSpPr>
        <p:spPr>
          <a:xfrm>
            <a:off x="941769" y="650667"/>
            <a:ext cx="12947237" cy="9666191"/>
          </a:xfrm>
          <a:prstGeom prst="rect">
            <a:avLst/>
          </a:prstGeom>
          <a:solidFill>
            <a:srgbClr val="4B908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71437" tIns="71437" rIns="71437" bIns="71437" anchor="ctr"/>
          <a:lstStyle/>
          <a:p>
            <a:pPr algn="ctr"/>
            <a:endParaRPr sz="3200" b="0" cap="none"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5" name="Shape 225"/>
          <p:cNvSpPr>
            <a:spLocks noGrp="1"/>
          </p:cNvSpPr>
          <p:nvPr>
            <p:ph type="body" idx="13"/>
          </p:nvPr>
        </p:nvSpPr>
        <p:spPr>
          <a:xfrm>
            <a:off x="1460225" y="1095172"/>
            <a:ext cx="12428782" cy="85363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hu-HU" sz="5000" dirty="0" smtClean="0"/>
              <a:t>Mentális modellek</a:t>
            </a:r>
          </a:p>
          <a:p>
            <a:endParaRPr lang="hu-HU" sz="5000" dirty="0"/>
          </a:p>
          <a:p>
            <a:pPr>
              <a:lnSpc>
                <a:spcPct val="140000"/>
              </a:lnSpc>
            </a:pPr>
            <a:r>
              <a:rPr lang="hu-HU" sz="4000" dirty="0" smtClean="0"/>
              <a:t>–</a:t>
            </a:r>
            <a:r>
              <a:rPr lang="hu-HU" sz="4000" cap="none" dirty="0" smtClean="0"/>
              <a:t> </a:t>
            </a:r>
            <a:r>
              <a:rPr lang="hu-HU" sz="4000" cap="none" dirty="0" smtClean="0"/>
              <a:t>M</a:t>
            </a:r>
            <a:r>
              <a:rPr lang="en-US" sz="4000" cap="none" dirty="0" err="1" smtClean="0"/>
              <a:t>i</a:t>
            </a:r>
            <a:r>
              <a:rPr lang="hu-HU" sz="4000" cap="none" dirty="0" smtClean="0"/>
              <a:t>ként reprezentáljuk a fejünkben a világot?</a:t>
            </a:r>
          </a:p>
          <a:p>
            <a:pPr>
              <a:lnSpc>
                <a:spcPct val="140000"/>
              </a:lnSpc>
            </a:pPr>
            <a:endParaRPr lang="hu-HU" sz="4000" cap="none" dirty="0" smtClean="0"/>
          </a:p>
          <a:p>
            <a:pPr>
              <a:lnSpc>
                <a:spcPct val="140000"/>
              </a:lnSpc>
            </a:pPr>
            <a:r>
              <a:rPr lang="hu-HU" sz="4000" cap="none" dirty="0" smtClean="0"/>
              <a:t>– Offline és online</a:t>
            </a:r>
          </a:p>
          <a:p>
            <a:pPr>
              <a:lnSpc>
                <a:spcPct val="140000"/>
              </a:lnSpc>
            </a:pPr>
            <a:r>
              <a:rPr lang="hu-HU" sz="4000" cap="none" dirty="0" smtClean="0"/>
              <a:t>– H</a:t>
            </a:r>
            <a:r>
              <a:rPr lang="en-US" sz="4000" cap="none" dirty="0" smtClean="0"/>
              <a:t>o</a:t>
            </a:r>
            <a:r>
              <a:rPr lang="hu-HU" sz="4000" cap="none" dirty="0" smtClean="0"/>
              <a:t>gyan szeretünk bizonyos dolgokat használni?</a:t>
            </a:r>
          </a:p>
          <a:p>
            <a:pPr>
              <a:lnSpc>
                <a:spcPct val="140000"/>
              </a:lnSpc>
            </a:pPr>
            <a:r>
              <a:rPr lang="hu-HU" sz="4000" cap="none" dirty="0" smtClean="0"/>
              <a:t>– Mit-hol keresünk? (előzetes elképzelés)</a:t>
            </a:r>
          </a:p>
          <a:p>
            <a:pPr>
              <a:lnSpc>
                <a:spcPct val="140000"/>
              </a:lnSpc>
            </a:pPr>
            <a:endParaRPr lang="hu-HU" sz="4000" cap="none" dirty="0" smtClean="0"/>
          </a:p>
          <a:p>
            <a:pPr>
              <a:lnSpc>
                <a:spcPct val="140000"/>
              </a:lnSpc>
            </a:pPr>
            <a:r>
              <a:rPr lang="en-US" sz="4000" cap="none" dirty="0" smtClean="0"/>
              <a:t>– </a:t>
            </a:r>
            <a:r>
              <a:rPr lang="en-US" sz="4000" cap="none" dirty="0" err="1" smtClean="0"/>
              <a:t>Időnként</a:t>
            </a:r>
            <a:r>
              <a:rPr lang="en-US" sz="4000" cap="none" dirty="0" smtClean="0"/>
              <a:t> </a:t>
            </a:r>
            <a:r>
              <a:rPr lang="en-US" sz="4000" cap="none" dirty="0" err="1"/>
              <a:t>irracionális</a:t>
            </a:r>
            <a:r>
              <a:rPr lang="en-US" sz="4000" cap="none" dirty="0"/>
              <a:t>, </a:t>
            </a:r>
            <a:endParaRPr lang="en-US" sz="4000" cap="none" dirty="0" smtClean="0"/>
          </a:p>
          <a:p>
            <a:pPr>
              <a:lnSpc>
                <a:spcPct val="140000"/>
              </a:lnSpc>
            </a:pPr>
            <a:r>
              <a:rPr lang="en-US" sz="4000" cap="none" dirty="0" smtClean="0"/>
              <a:t>– </a:t>
            </a:r>
            <a:r>
              <a:rPr lang="en-US" sz="4000" cap="none" dirty="0" err="1"/>
              <a:t>G</a:t>
            </a:r>
            <a:r>
              <a:rPr lang="en-US" sz="4000" cap="none" dirty="0" err="1" smtClean="0"/>
              <a:t>yorsan</a:t>
            </a:r>
            <a:r>
              <a:rPr lang="en-US" sz="4000" cap="none" dirty="0" smtClean="0"/>
              <a:t> </a:t>
            </a:r>
            <a:r>
              <a:rPr lang="en-US" sz="4000" cap="none" dirty="0" err="1"/>
              <a:t>alakul</a:t>
            </a:r>
            <a:r>
              <a:rPr lang="en-US" sz="4000" cap="none" dirty="0"/>
              <a:t> </a:t>
            </a:r>
            <a:r>
              <a:rPr lang="en-US" sz="4000" cap="none" dirty="0" err="1"/>
              <a:t>ki</a:t>
            </a:r>
            <a:r>
              <a:rPr lang="en-US" sz="4000" cap="none" dirty="0"/>
              <a:t> </a:t>
            </a:r>
            <a:r>
              <a:rPr lang="en-US" sz="4000" cap="none" dirty="0" err="1"/>
              <a:t>és</a:t>
            </a:r>
            <a:r>
              <a:rPr lang="en-US" sz="4000" cap="none" dirty="0"/>
              <a:t> </a:t>
            </a:r>
            <a:r>
              <a:rPr lang="en-US" sz="4000" cap="none" dirty="0" err="1"/>
              <a:t>később</a:t>
            </a:r>
            <a:r>
              <a:rPr lang="en-US" sz="4000" cap="none" dirty="0"/>
              <a:t> </a:t>
            </a:r>
            <a:r>
              <a:rPr lang="en-US" sz="4000" cap="none" dirty="0" err="1" smtClean="0"/>
              <a:t>módosítható</a:t>
            </a:r>
            <a:r>
              <a:rPr lang="en-US" sz="4000" cap="none" dirty="0"/>
              <a:t>.</a:t>
            </a:r>
            <a:endParaRPr sz="5000" cap="none" dirty="0"/>
          </a:p>
        </p:txBody>
      </p:sp>
      <p:pic>
        <p:nvPicPr>
          <p:cNvPr id="4" name="Picture 3" descr="mentalMode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98" y="650667"/>
            <a:ext cx="8680531" cy="6705466"/>
          </a:xfrm>
          <a:prstGeom prst="rect">
            <a:avLst/>
          </a:prstGeom>
        </p:spPr>
      </p:pic>
      <p:pic>
        <p:nvPicPr>
          <p:cNvPr id="2" name="Picture 1" descr="PJ-AN857_pjCRAN_DV_2008121714445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800" y="3556000"/>
            <a:ext cx="4495800" cy="6760859"/>
          </a:xfrm>
          <a:prstGeom prst="rect">
            <a:avLst/>
          </a:prstGeom>
        </p:spPr>
      </p:pic>
      <p:pic>
        <p:nvPicPr>
          <p:cNvPr id="6" name="Picture 5" descr="0_jYTPhSdLKCzrRSxb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r="4239"/>
          <a:stretch/>
        </p:blipFill>
        <p:spPr>
          <a:xfrm>
            <a:off x="13969998" y="3860800"/>
            <a:ext cx="8680531" cy="64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259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/>
        </p:nvSpPr>
        <p:spPr>
          <a:xfrm>
            <a:off x="941769" y="650667"/>
            <a:ext cx="13015529" cy="10093533"/>
          </a:xfrm>
          <a:prstGeom prst="rect">
            <a:avLst/>
          </a:prstGeom>
          <a:solidFill>
            <a:srgbClr val="4B908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71437" tIns="71437" rIns="71437" bIns="71437" anchor="ctr"/>
          <a:lstStyle/>
          <a:p>
            <a:pPr algn="ctr"/>
            <a:endParaRPr sz="3200" b="0" cap="none"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5" name="Shape 225"/>
          <p:cNvSpPr>
            <a:spLocks noGrp="1"/>
          </p:cNvSpPr>
          <p:nvPr>
            <p:ph type="body" idx="13"/>
          </p:nvPr>
        </p:nvSpPr>
        <p:spPr>
          <a:xfrm>
            <a:off x="1460225" y="1095172"/>
            <a:ext cx="12628155" cy="767453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5000" dirty="0" smtClean="0"/>
              <a:t>H</a:t>
            </a:r>
            <a:r>
              <a:rPr lang="hu-HU" sz="5000" dirty="0" smtClean="0"/>
              <a:t>amis konszenzus-hatás</a:t>
            </a:r>
          </a:p>
          <a:p>
            <a:endParaRPr lang="hu-HU" sz="5000" dirty="0"/>
          </a:p>
          <a:p>
            <a:pPr>
              <a:lnSpc>
                <a:spcPct val="140000"/>
              </a:lnSpc>
            </a:pPr>
            <a:r>
              <a:rPr lang="hu-HU" sz="4000" dirty="0" smtClean="0"/>
              <a:t>–</a:t>
            </a:r>
            <a:r>
              <a:rPr lang="hu-HU" sz="4000" cap="none" dirty="0" smtClean="0"/>
              <a:t> </a:t>
            </a:r>
            <a:r>
              <a:rPr lang="hu-HU" sz="4000" i="1" cap="none" dirty="0" smtClean="0"/>
              <a:t>„Attitűdeink, értékeink egybeesnek a többség </a:t>
            </a:r>
            <a:br>
              <a:rPr lang="hu-HU" sz="4000" i="1" cap="none" dirty="0" smtClean="0"/>
            </a:br>
            <a:r>
              <a:rPr lang="hu-HU" sz="4000" i="1" cap="none" dirty="0" smtClean="0"/>
              <a:t>attitűdjeivel, értékeivel, nézeteivel, viselkedésével”</a:t>
            </a:r>
            <a:endParaRPr lang="hu-HU" sz="4000" i="1" cap="none" dirty="0"/>
          </a:p>
          <a:p>
            <a:pPr>
              <a:lnSpc>
                <a:spcPct val="140000"/>
              </a:lnSpc>
            </a:pPr>
            <a:r>
              <a:rPr lang="hu-HU" sz="4000" cap="none" dirty="0"/>
              <a:t>– </a:t>
            </a:r>
            <a:r>
              <a:rPr lang="hu-HU" sz="4000" i="1" cap="none" dirty="0" smtClean="0"/>
              <a:t>„</a:t>
            </a:r>
            <a:r>
              <a:rPr lang="hu-HU" sz="4000" i="1" cap="none" dirty="0" smtClean="0">
                <a:sym typeface="Helvetica Neue"/>
              </a:rPr>
              <a:t>Fontos </a:t>
            </a:r>
            <a:r>
              <a:rPr lang="hu-HU" sz="4000" i="1" cap="none" dirty="0">
                <a:sym typeface="Helvetica Neue"/>
              </a:rPr>
              <a:t>vonatkozásokban hasonlóak vagyunk </a:t>
            </a:r>
            <a:endParaRPr lang="hu-HU" sz="4000" i="1" cap="none" dirty="0" smtClean="0">
              <a:sym typeface="Helvetica Neue"/>
            </a:endParaRPr>
          </a:p>
          <a:p>
            <a:pPr>
              <a:lnSpc>
                <a:spcPct val="140000"/>
              </a:lnSpc>
            </a:pPr>
            <a:r>
              <a:rPr lang="hu-HU" sz="4000" i="1" cap="none" dirty="0" smtClean="0">
                <a:sym typeface="Helvetica Neue"/>
              </a:rPr>
              <a:t>a </a:t>
            </a:r>
            <a:r>
              <a:rPr lang="hu-HU" sz="4000" i="1" cap="none" dirty="0">
                <a:sym typeface="Helvetica Neue"/>
              </a:rPr>
              <a:t>körülöttünk levő </a:t>
            </a:r>
            <a:r>
              <a:rPr lang="hu-HU" sz="4000" i="1" cap="none" dirty="0" smtClean="0">
                <a:sym typeface="Helvetica Neue"/>
              </a:rPr>
              <a:t>legtöbb </a:t>
            </a:r>
            <a:r>
              <a:rPr lang="hu-HU" sz="4000" i="1" cap="none" dirty="0">
                <a:sym typeface="Helvetica Neue"/>
              </a:rPr>
              <a:t>emberhez"</a:t>
            </a:r>
            <a:r>
              <a:rPr lang="hu-HU" sz="4000" i="1" cap="none" dirty="0"/>
              <a:t> </a:t>
            </a:r>
            <a:endParaRPr lang="hu-HU" sz="4000" i="1" cap="none" dirty="0" smtClean="0"/>
          </a:p>
          <a:p>
            <a:pPr>
              <a:lnSpc>
                <a:spcPct val="140000"/>
              </a:lnSpc>
            </a:pPr>
            <a:endParaRPr lang="en-US" sz="4000" i="1" cap="none" dirty="0"/>
          </a:p>
          <a:p>
            <a:pPr>
              <a:lnSpc>
                <a:spcPct val="140000"/>
              </a:lnSpc>
            </a:pPr>
            <a:r>
              <a:rPr lang="hu-HU" sz="4000" cap="none" dirty="0" smtClean="0"/>
              <a:t>Nem tudunk más fejével gondolkodni</a:t>
            </a:r>
          </a:p>
          <a:p>
            <a:pPr>
              <a:lnSpc>
                <a:spcPct val="140000"/>
              </a:lnSpc>
            </a:pPr>
            <a:endParaRPr lang="hu-HU" sz="4000" cap="none" dirty="0" smtClean="0"/>
          </a:p>
        </p:txBody>
      </p:sp>
      <p:pic>
        <p:nvPicPr>
          <p:cNvPr id="3" name="Picture 2" descr="False-Consensus-Effe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8380" y="2352467"/>
            <a:ext cx="9203513" cy="6038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0225" y="8679250"/>
            <a:ext cx="3422661" cy="16831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r>
              <a:rPr lang="en-US" sz="4000" cap="none" dirty="0">
                <a:solidFill>
                  <a:srgbClr val="FFFFFF"/>
                </a:solidFill>
              </a:rPr>
              <a:t>A </a:t>
            </a:r>
            <a:r>
              <a:rPr lang="en-US" sz="4000" cap="none" dirty="0" err="1">
                <a:solidFill>
                  <a:srgbClr val="FFFFFF"/>
                </a:solidFill>
              </a:rPr>
              <a:t>fejlesztő</a:t>
            </a:r>
            <a:r>
              <a:rPr lang="en-US" sz="4000" cap="none" dirty="0">
                <a:solidFill>
                  <a:srgbClr val="FFFFFF"/>
                </a:solidFill>
              </a:rPr>
              <a:t> se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1" i="0" u="none" strike="noStrike" cap="all" spc="0" normalizeH="0" baseline="0" dirty="0">
              <a:ln>
                <a:noFill/>
              </a:ln>
              <a:solidFill>
                <a:srgbClr val="163244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034259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ser-Centered-Design-proces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218" y="384880"/>
            <a:ext cx="14581249" cy="1296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514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1" i="0" u="none" strike="noStrike" cap="all" spc="0" normalizeH="0" baseline="0">
            <a:ln>
              <a:noFill/>
            </a:ln>
            <a:solidFill>
              <a:srgbClr val="163244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1" i="0" u="none" strike="noStrike" cap="all" spc="0" normalizeH="0" baseline="0">
            <a:ln>
              <a:noFill/>
            </a:ln>
            <a:solidFill>
              <a:srgbClr val="163244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65322</TotalTime>
  <Words>1061</Words>
  <Application>Microsoft Macintosh PowerPoint</Application>
  <PresentationFormat>Custom</PresentationFormat>
  <Paragraphs>173</Paragraphs>
  <Slides>20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Csilla Herendy</cp:lastModifiedBy>
  <cp:revision>319</cp:revision>
  <dcterms:modified xsi:type="dcterms:W3CDTF">2019-11-26T21:18:50Z</dcterms:modified>
</cp:coreProperties>
</file>