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6858000" cx="9144000"/>
  <p:notesSz cx="6858000" cy="9144000"/>
  <p:embeddedFontLst>
    <p:embeddedFont>
      <p:font typeface="Montserrat Black"/>
      <p:bold r:id="rId41"/>
      <p:boldItalic r:id="rId42"/>
    </p:embeddedFont>
    <p:embeddedFont>
      <p:font typeface="Montserrat"/>
      <p:regular r:id="rId43"/>
      <p:bold r:id="rId44"/>
      <p:italic r:id="rId45"/>
      <p:boldItalic r:id="rId46"/>
    </p:embeddedFont>
    <p:embeddedFont>
      <p:font typeface="Montserrat Medium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pos="296">
          <p15:clr>
            <a:srgbClr val="9AA0A6"/>
          </p15:clr>
        </p15:guide>
        <p15:guide id="3" pos="5464">
          <p15:clr>
            <a:srgbClr val="9AA0A6"/>
          </p15:clr>
        </p15:guide>
        <p15:guide id="4" orient="horz" pos="482">
          <p15:clr>
            <a:srgbClr val="9AA0A6"/>
          </p15:clr>
        </p15:guide>
        <p15:guide id="5" orient="horz" pos="389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296"/>
        <p:guide pos="5464"/>
        <p:guide pos="482" orient="horz"/>
        <p:guide pos="3891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MontserratBlack-boldItalic.fntdata"/><Relationship Id="rId41" Type="http://schemas.openxmlformats.org/officeDocument/2006/relationships/font" Target="fonts/MontserratBlack-bold.fntdata"/><Relationship Id="rId44" Type="http://schemas.openxmlformats.org/officeDocument/2006/relationships/font" Target="fonts/Montserrat-bold.fntdata"/><Relationship Id="rId43" Type="http://schemas.openxmlformats.org/officeDocument/2006/relationships/font" Target="fonts/Montserrat-regular.fntdata"/><Relationship Id="rId46" Type="http://schemas.openxmlformats.org/officeDocument/2006/relationships/font" Target="fonts/Montserrat-boldItalic.fntdata"/><Relationship Id="rId45" Type="http://schemas.openxmlformats.org/officeDocument/2006/relationships/font" Target="fonts/Montserra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Medium-bold.fntdata"/><Relationship Id="rId47" Type="http://schemas.openxmlformats.org/officeDocument/2006/relationships/font" Target="fonts/MontserratMedium-regular.fntdata"/><Relationship Id="rId49" Type="http://schemas.openxmlformats.org/officeDocument/2006/relationships/font" Target="fonts/MontserratMedium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MontserratMedium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400">
                <a:solidFill>
                  <a:srgbClr val="FFFFFF"/>
                </a:solidFill>
              </a:rPr>
              <a:t>HWSW mobile!</a:t>
            </a:r>
            <a:endParaRPr b="1" sz="14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33a4c3d36_0_9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633a4c3d36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40c7e8cdd_2_2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40c7e8cdd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33a4c3d36_0_12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33a4c3d36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33a4c3d36_0_15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633a4c3d36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63eacac8ea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63eacac8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63eacac8ea_0_3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63eacac8e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633a4c3d36_0_19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633a4c3d36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33a4c3d36_0_22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33a4c3d36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63eacac8ea_0_7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63eacac8ea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63eacac8ea_0_8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63eacac8e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631c4e0292_0_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631c4e029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63eacac8ea_0_10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63eacac8ea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63eacac8ea_0_13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63eacac8ea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63eacac8ea_0_14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63eacac8ea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63eacac8ea_0_24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63eacac8ea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63eacac8ea_0_27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63eacac8ea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63eacac8ea_0_28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63eacac8ea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63eacac8ea_0_28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63eacac8ea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3eacac8ea_0_35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3eacac8ea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640c7e8cdd_2_1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640c7e8cdd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63eacac8ea_0_36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63eacac8ea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40c7e8cdd_2_2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40c7e8cdd_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63eacac8ea_0_37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63eacac8ea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63eacac8ea_0_42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63eacac8ea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63eacac8ea_0_43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63eacac8ea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63eacac8ea_0_44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63eacac8ea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63eacac8ea_0_49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63eacac8ea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6b99a55d66_0_2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6b99a55d6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31c4e0292_0_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31c4e029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31c4e0292_0_1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631c4e029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40c7e8cdd_2_2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40c7e8cdd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33a4c3d36_0_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33a4c3d3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33a4c3d36_0_7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33a4c3d3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cc37304a_0_2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cc37304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gif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4" Type="http://schemas.openxmlformats.org/officeDocument/2006/relationships/hyperlink" Target="https://www.linkedin.com/in/mariannforgacs" TargetMode="External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651425" y="3799933"/>
            <a:ext cx="2605800" cy="7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534500" y="3428875"/>
            <a:ext cx="35373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HWSW mobile!</a:t>
            </a:r>
            <a:br>
              <a:rPr lang="en" sz="2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" sz="2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2019.11.27.</a:t>
            </a:r>
            <a:endParaRPr b="1" sz="2500">
              <a:solidFill>
                <a:srgbClr val="FFFFFF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561650" y="4590900"/>
            <a:ext cx="25458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Forgács Mariann</a:t>
            </a:r>
            <a:br>
              <a:rPr lang="en" sz="2000"/>
            </a:br>
            <a:endParaRPr sz="200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/>
          <p:cNvSpPr txBox="1"/>
          <p:nvPr/>
        </p:nvSpPr>
        <p:spPr>
          <a:xfrm>
            <a:off x="400050" y="427833"/>
            <a:ext cx="584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Q5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469700" y="1918700"/>
            <a:ext cx="82047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Minden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20.</a:t>
            </a:r>
            <a:r>
              <a:rPr lang="en"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válaszadó mindig vagy alkalmanként ír vagy megválaszol üzenetet vezetés közben. A férfiak körében ez az arány nagyobb: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469650" y="3989600"/>
            <a:ext cx="82047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13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mondta azt, hogy alkalmanként vagy mindig tárgyalás alatt is nyomkodja a telefonját. 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984750" y="427833"/>
            <a:ext cx="8111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Megfogalmaztunk 13 állítást - melyik mennyire igaz rád?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2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/>
          <p:nvPr/>
        </p:nvSpPr>
        <p:spPr>
          <a:xfrm>
            <a:off x="393500" y="1803706"/>
            <a:ext cx="2678400" cy="4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Black"/>
              <a:buAutoNum type="arabicPeriod"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Spotify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Black"/>
              <a:buAutoNum type="arabicPeriod"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HBO Go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Black"/>
              <a:buAutoNum type="arabicPeriod"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YouTube Premium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Black"/>
              <a:buAutoNum type="arabicPeriod"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Netflix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Black"/>
              <a:buAutoNum type="arabicPeriod"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Amazon Prime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24"/>
          <p:cNvSpPr txBox="1"/>
          <p:nvPr/>
        </p:nvSpPr>
        <p:spPr>
          <a:xfrm>
            <a:off x="3286125" y="1727506"/>
            <a:ext cx="5715000" cy="49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férfiak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mindegyik szolgáltatás esetén nagyobb arányban bizonyulnak előfizetőnek, a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Spotify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és az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HBO GO esetében </a:t>
            </a:r>
            <a:r>
              <a:rPr lang="en" sz="3000">
                <a:latin typeface="Montserrat Black"/>
                <a:ea typeface="Montserrat Black"/>
                <a:cs typeface="Montserrat Black"/>
                <a:sym typeface="Montserrat Black"/>
              </a:rPr>
              <a:t>4-4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-kal magasabb az előfizetők aránya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az összes válaszolóhoz képest.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Ugyanakkor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a vidéki válaszolóknál mindegyik szolgáltatásnál kisebb az előfizetők aránya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jellemzően </a:t>
            </a:r>
            <a:r>
              <a:rPr lang="en" sz="3000">
                <a:latin typeface="Montserrat Black"/>
                <a:ea typeface="Montserrat Black"/>
                <a:cs typeface="Montserrat Black"/>
                <a:sym typeface="Montserrat Black"/>
              </a:rPr>
              <a:t>2-5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-kal.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24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4"/>
          <p:cNvSpPr txBox="1"/>
          <p:nvPr/>
        </p:nvSpPr>
        <p:spPr>
          <a:xfrm>
            <a:off x="400050" y="427833"/>
            <a:ext cx="584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Q6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1032300" y="427817"/>
            <a:ext cx="8111700" cy="18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Milyen szolgáltatásra van előfizetésed és használod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a mobilodon?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/>
          <p:nvPr/>
        </p:nvSpPr>
        <p:spPr>
          <a:xfrm>
            <a:off x="5235174" y="1809367"/>
            <a:ext cx="23658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5"/>
          <p:cNvSpPr/>
          <p:nvPr/>
        </p:nvSpPr>
        <p:spPr>
          <a:xfrm>
            <a:off x="5235175" y="2584067"/>
            <a:ext cx="23373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5"/>
          <p:cNvSpPr/>
          <p:nvPr/>
        </p:nvSpPr>
        <p:spPr>
          <a:xfrm>
            <a:off x="5235175" y="3340117"/>
            <a:ext cx="21897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5"/>
          <p:cNvSpPr/>
          <p:nvPr/>
        </p:nvSpPr>
        <p:spPr>
          <a:xfrm>
            <a:off x="5235175" y="4172367"/>
            <a:ext cx="19656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"/>
          <p:cNvSpPr/>
          <p:nvPr/>
        </p:nvSpPr>
        <p:spPr>
          <a:xfrm>
            <a:off x="5235175" y="4978800"/>
            <a:ext cx="16515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5"/>
          <p:cNvSpPr/>
          <p:nvPr/>
        </p:nvSpPr>
        <p:spPr>
          <a:xfrm>
            <a:off x="5235174" y="1809367"/>
            <a:ext cx="2686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5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5"/>
          <p:cNvSpPr txBox="1"/>
          <p:nvPr/>
        </p:nvSpPr>
        <p:spPr>
          <a:xfrm>
            <a:off x="400050" y="427833"/>
            <a:ext cx="584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Q7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25"/>
          <p:cNvSpPr txBox="1"/>
          <p:nvPr/>
        </p:nvSpPr>
        <p:spPr>
          <a:xfrm>
            <a:off x="393500" y="1744200"/>
            <a:ext cx="5464500" cy="4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időjárás-előrejelzést néztem meg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e-maileket olvastam, írtam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térképet, navigációt vettem igénybe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valamilyen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játékot játszottam rajta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webáruházban vásároltam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984750" y="377033"/>
            <a:ext cx="8111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Mi az, amit már csináltál a felsoroltak közül a mobilod segítségével?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5"/>
          <p:cNvSpPr txBox="1"/>
          <p:nvPr/>
        </p:nvSpPr>
        <p:spPr>
          <a:xfrm>
            <a:off x="7997575" y="1809367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88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09" name="Google Shape;209;p25"/>
          <p:cNvSpPr/>
          <p:nvPr/>
        </p:nvSpPr>
        <p:spPr>
          <a:xfrm>
            <a:off x="5235174" y="2584067"/>
            <a:ext cx="2686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5"/>
          <p:cNvSpPr txBox="1"/>
          <p:nvPr/>
        </p:nvSpPr>
        <p:spPr>
          <a:xfrm>
            <a:off x="7997575" y="2584067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87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1" name="Google Shape;211;p25"/>
          <p:cNvSpPr/>
          <p:nvPr/>
        </p:nvSpPr>
        <p:spPr>
          <a:xfrm>
            <a:off x="5235174" y="3340117"/>
            <a:ext cx="2686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5"/>
          <p:cNvSpPr txBox="1"/>
          <p:nvPr/>
        </p:nvSpPr>
        <p:spPr>
          <a:xfrm>
            <a:off x="7997575" y="3340117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81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3" name="Google Shape;213;p25"/>
          <p:cNvSpPr/>
          <p:nvPr/>
        </p:nvSpPr>
        <p:spPr>
          <a:xfrm>
            <a:off x="5235174" y="4172367"/>
            <a:ext cx="2686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5"/>
          <p:cNvSpPr txBox="1"/>
          <p:nvPr/>
        </p:nvSpPr>
        <p:spPr>
          <a:xfrm>
            <a:off x="7997575" y="4172367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73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5" name="Google Shape;215;p25"/>
          <p:cNvSpPr/>
          <p:nvPr/>
        </p:nvSpPr>
        <p:spPr>
          <a:xfrm>
            <a:off x="5235174" y="4978800"/>
            <a:ext cx="2686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5"/>
          <p:cNvSpPr txBox="1"/>
          <p:nvPr/>
        </p:nvSpPr>
        <p:spPr>
          <a:xfrm>
            <a:off x="7997575" y="4978800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61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17" name="Google Shape;21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5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/>
          <p:nvPr/>
        </p:nvSpPr>
        <p:spPr>
          <a:xfrm>
            <a:off x="5235214" y="1809367"/>
            <a:ext cx="14751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6"/>
          <p:cNvSpPr/>
          <p:nvPr/>
        </p:nvSpPr>
        <p:spPr>
          <a:xfrm>
            <a:off x="5235171" y="4750200"/>
            <a:ext cx="9369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6"/>
          <p:cNvSpPr/>
          <p:nvPr/>
        </p:nvSpPr>
        <p:spPr>
          <a:xfrm>
            <a:off x="5235175" y="4020000"/>
            <a:ext cx="9894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6"/>
          <p:cNvSpPr/>
          <p:nvPr/>
        </p:nvSpPr>
        <p:spPr>
          <a:xfrm>
            <a:off x="5235157" y="3263900"/>
            <a:ext cx="12468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6"/>
          <p:cNvSpPr/>
          <p:nvPr/>
        </p:nvSpPr>
        <p:spPr>
          <a:xfrm>
            <a:off x="5235170" y="2507833"/>
            <a:ext cx="13038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5235174" y="1809367"/>
            <a:ext cx="2686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5235174" y="2507867"/>
            <a:ext cx="2686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5235174" y="3263917"/>
            <a:ext cx="2686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5235174" y="4019967"/>
            <a:ext cx="2686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6"/>
          <p:cNvSpPr/>
          <p:nvPr/>
        </p:nvSpPr>
        <p:spPr>
          <a:xfrm>
            <a:off x="5235174" y="4750200"/>
            <a:ext cx="2686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6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6"/>
          <p:cNvSpPr txBox="1"/>
          <p:nvPr/>
        </p:nvSpPr>
        <p:spPr>
          <a:xfrm>
            <a:off x="400050" y="427833"/>
            <a:ext cx="584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Q7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26"/>
          <p:cNvSpPr txBox="1"/>
          <p:nvPr/>
        </p:nvSpPr>
        <p:spPr>
          <a:xfrm>
            <a:off x="393500" y="1668000"/>
            <a:ext cx="5078700" cy="3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filmet/sorozatot néztem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banki ügyeket intéztem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szállást kerestem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tudásfejlesztő applikációt használtam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10.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belépőjegyet vásároltam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26"/>
          <p:cNvSpPr txBox="1"/>
          <p:nvPr/>
        </p:nvSpPr>
        <p:spPr>
          <a:xfrm>
            <a:off x="984750" y="377033"/>
            <a:ext cx="81117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Mi az, amit már csináltál a felsoroltak közül a mobilod segítségével?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6"/>
          <p:cNvSpPr txBox="1"/>
          <p:nvPr/>
        </p:nvSpPr>
        <p:spPr>
          <a:xfrm>
            <a:off x="7997575" y="1809367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55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9" name="Google Shape;239;p26"/>
          <p:cNvSpPr txBox="1"/>
          <p:nvPr/>
        </p:nvSpPr>
        <p:spPr>
          <a:xfrm>
            <a:off x="7997575" y="2507867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49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0" name="Google Shape;240;p26"/>
          <p:cNvSpPr txBox="1"/>
          <p:nvPr/>
        </p:nvSpPr>
        <p:spPr>
          <a:xfrm>
            <a:off x="7997575" y="3263917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47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1" name="Google Shape;241;p26"/>
          <p:cNvSpPr txBox="1"/>
          <p:nvPr/>
        </p:nvSpPr>
        <p:spPr>
          <a:xfrm>
            <a:off x="7997575" y="4019967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37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2" name="Google Shape;242;p26"/>
          <p:cNvSpPr txBox="1"/>
          <p:nvPr/>
        </p:nvSpPr>
        <p:spPr>
          <a:xfrm>
            <a:off x="7997575" y="4750200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35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43" name="Google Shape;24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6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7"/>
          <p:cNvSpPr/>
          <p:nvPr/>
        </p:nvSpPr>
        <p:spPr>
          <a:xfrm>
            <a:off x="5082821" y="2418967"/>
            <a:ext cx="8823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7"/>
          <p:cNvSpPr/>
          <p:nvPr/>
        </p:nvSpPr>
        <p:spPr>
          <a:xfrm>
            <a:off x="5082782" y="4399733"/>
            <a:ext cx="786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7"/>
          <p:cNvSpPr/>
          <p:nvPr/>
        </p:nvSpPr>
        <p:spPr>
          <a:xfrm>
            <a:off x="5082772" y="3485533"/>
            <a:ext cx="5847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7"/>
          <p:cNvSpPr/>
          <p:nvPr/>
        </p:nvSpPr>
        <p:spPr>
          <a:xfrm>
            <a:off x="5082774" y="2418967"/>
            <a:ext cx="2686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7"/>
          <p:cNvSpPr/>
          <p:nvPr/>
        </p:nvSpPr>
        <p:spPr>
          <a:xfrm>
            <a:off x="5082774" y="3485567"/>
            <a:ext cx="2686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7"/>
          <p:cNvSpPr/>
          <p:nvPr/>
        </p:nvSpPr>
        <p:spPr>
          <a:xfrm>
            <a:off x="5082799" y="4399750"/>
            <a:ext cx="2686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7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7"/>
          <p:cNvSpPr txBox="1"/>
          <p:nvPr/>
        </p:nvSpPr>
        <p:spPr>
          <a:xfrm>
            <a:off x="400050" y="427833"/>
            <a:ext cx="584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Q7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27"/>
          <p:cNvSpPr txBox="1"/>
          <p:nvPr/>
        </p:nvSpPr>
        <p:spPr>
          <a:xfrm>
            <a:off x="393500" y="2277600"/>
            <a:ext cx="4589400" cy="3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könyvet olvastam rajta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valamilyen tevékenység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(pl. Rendszeres vízivás, alvás) figyelésére használtam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egyik sem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27"/>
          <p:cNvSpPr txBox="1"/>
          <p:nvPr/>
        </p:nvSpPr>
        <p:spPr>
          <a:xfrm>
            <a:off x="984750" y="377033"/>
            <a:ext cx="81117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Mi az, amit már csináltál a felsoroltak közül a mobilod segítségével?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7"/>
          <p:cNvSpPr txBox="1"/>
          <p:nvPr/>
        </p:nvSpPr>
        <p:spPr>
          <a:xfrm>
            <a:off x="7845175" y="2418967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32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61" name="Google Shape;261;p27"/>
          <p:cNvSpPr txBox="1"/>
          <p:nvPr/>
        </p:nvSpPr>
        <p:spPr>
          <a:xfrm>
            <a:off x="7845175" y="3485567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22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62" name="Google Shape;262;p27"/>
          <p:cNvSpPr txBox="1"/>
          <p:nvPr/>
        </p:nvSpPr>
        <p:spPr>
          <a:xfrm>
            <a:off x="7845200" y="4399750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63" name="Google Shape;2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8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8"/>
          <p:cNvSpPr txBox="1"/>
          <p:nvPr/>
        </p:nvSpPr>
        <p:spPr>
          <a:xfrm>
            <a:off x="400050" y="427833"/>
            <a:ext cx="584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Q8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28"/>
          <p:cNvSpPr txBox="1"/>
          <p:nvPr/>
        </p:nvSpPr>
        <p:spPr>
          <a:xfrm>
            <a:off x="393500" y="2125200"/>
            <a:ext cx="3767700" cy="4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TOP 3</a:t>
            </a:r>
            <a:endParaRPr sz="20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egy érintéses fizetés 	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42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banki ügyintézés		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39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lang="en" sz="1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b="1" lang="en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olvasás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			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36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73" name="Google Shape;273;p28"/>
          <p:cNvSpPr txBox="1"/>
          <p:nvPr/>
        </p:nvSpPr>
        <p:spPr>
          <a:xfrm>
            <a:off x="984750" y="427833"/>
            <a:ext cx="8111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Mi az, amire inkább nem szívesen használod a mobilodat?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8"/>
          <p:cNvSpPr txBox="1"/>
          <p:nvPr/>
        </p:nvSpPr>
        <p:spPr>
          <a:xfrm>
            <a:off x="4801775" y="2125200"/>
            <a:ext cx="4029600" cy="4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 férfiaknál</a:t>
            </a:r>
            <a:endParaRPr sz="20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lvasás				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39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ilmnézés			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36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egy érintéses fizetés	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35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5" name="Google Shape;2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8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9"/>
          <p:cNvSpPr txBox="1"/>
          <p:nvPr/>
        </p:nvSpPr>
        <p:spPr>
          <a:xfrm>
            <a:off x="393500" y="2023600"/>
            <a:ext cx="3767700" cy="4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hat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közösségi média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netes keresés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időjárás figyelése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AutoNum type="arabicPeriod"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hírolvasás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29"/>
          <p:cNvSpPr txBox="1"/>
          <p:nvPr/>
        </p:nvSpPr>
        <p:spPr>
          <a:xfrm>
            <a:off x="4724400" y="2023600"/>
            <a:ext cx="3767700" cy="51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6.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fényképezés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7.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zenehallgatás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8.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videónézés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9.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játék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10.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navigáció, tájékozódás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11.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SMS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p29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9"/>
          <p:cNvSpPr txBox="1"/>
          <p:nvPr/>
        </p:nvSpPr>
        <p:spPr>
          <a:xfrm>
            <a:off x="232175" y="427833"/>
            <a:ext cx="8841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Q9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29"/>
          <p:cNvSpPr txBox="1"/>
          <p:nvPr/>
        </p:nvSpPr>
        <p:spPr>
          <a:xfrm>
            <a:off x="1075125" y="427817"/>
            <a:ext cx="8111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Mik azok a funkciók, amikre használod a telefonod,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és milyen gyakran?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9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0"/>
          <p:cNvSpPr txBox="1"/>
          <p:nvPr/>
        </p:nvSpPr>
        <p:spPr>
          <a:xfrm>
            <a:off x="393500" y="2070000"/>
            <a:ext cx="8607600" cy="3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" sz="3000">
                <a:latin typeface="Montserrat Black"/>
                <a:ea typeface="Montserrat Black"/>
                <a:cs typeface="Montserrat Black"/>
                <a:sym typeface="Montserrat Black"/>
              </a:rPr>
              <a:t>14-25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év közötti korosztály </a:t>
            </a:r>
            <a:r>
              <a:rPr lang="en" sz="3000">
                <a:latin typeface="Montserrat Black"/>
                <a:ea typeface="Montserrat Black"/>
                <a:cs typeface="Montserrat Black"/>
                <a:sym typeface="Montserrat Black"/>
              </a:rPr>
              <a:t>61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-a naponta néz videót a telefonján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– ami pont kétszer annyi, mint a felmérésben válaszolók átlaga. Ez a korosztály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chatelésre 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(</a:t>
            </a:r>
            <a:r>
              <a:rPr lang="en" sz="3000">
                <a:latin typeface="Montserrat Black"/>
                <a:ea typeface="Montserrat Black"/>
                <a:cs typeface="Montserrat Black"/>
                <a:sym typeface="Montserrat Black"/>
              </a:rPr>
              <a:t>93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%)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, fényképezésre </a:t>
            </a:r>
            <a:r>
              <a:rPr lang="en" sz="2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(</a:t>
            </a:r>
            <a:r>
              <a:rPr lang="en" sz="3000">
                <a:latin typeface="Montserrat Black"/>
                <a:ea typeface="Montserrat Black"/>
                <a:cs typeface="Montserrat Black"/>
                <a:sym typeface="Montserrat Black"/>
              </a:rPr>
              <a:t>47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%)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, netes keresésre </a:t>
            </a:r>
            <a:r>
              <a:rPr lang="en" sz="2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(</a:t>
            </a:r>
            <a:r>
              <a:rPr lang="en" sz="3000">
                <a:latin typeface="Montserrat Black"/>
                <a:ea typeface="Montserrat Black"/>
                <a:cs typeface="Montserrat Black"/>
                <a:sym typeface="Montserrat Black"/>
              </a:rPr>
              <a:t>87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%)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is gyakrabban használja napi szinten a mobilját. Csak a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hírolvasás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tekintetében maradnak el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az átlagtól, </a:t>
            </a:r>
            <a:r>
              <a:rPr lang="en" sz="3000">
                <a:latin typeface="Montserrat Black"/>
                <a:ea typeface="Montserrat Black"/>
                <a:cs typeface="Montserrat Black"/>
                <a:sym typeface="Montserrat Black"/>
              </a:rPr>
              <a:t>7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-kal.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5" name="Google Shape;29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0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0"/>
          <p:cNvSpPr txBox="1"/>
          <p:nvPr/>
        </p:nvSpPr>
        <p:spPr>
          <a:xfrm>
            <a:off x="232175" y="427833"/>
            <a:ext cx="8841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Q9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30"/>
          <p:cNvSpPr txBox="1"/>
          <p:nvPr/>
        </p:nvSpPr>
        <p:spPr>
          <a:xfrm>
            <a:off x="1075125" y="427817"/>
            <a:ext cx="8111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Mik azok a funkciók, amikre használod a telefonod,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és milyen gyakran?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0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1"/>
          <p:cNvSpPr txBox="1"/>
          <p:nvPr/>
        </p:nvSpPr>
        <p:spPr>
          <a:xfrm>
            <a:off x="393500" y="1937100"/>
            <a:ext cx="4178400" cy="33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Csak minden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2.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válaszoló használja napi szinten hírolvasásra a mobilját.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Csak minden </a:t>
            </a:r>
            <a:r>
              <a:rPr lang="en" sz="3000">
                <a:latin typeface="Montserrat Black"/>
                <a:ea typeface="Montserrat Black"/>
                <a:cs typeface="Montserrat Black"/>
                <a:sym typeface="Montserrat Black"/>
              </a:rPr>
              <a:t>10.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válaszoló SMS-ezik napi szinten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a telefonjáról –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az SMS 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lista utolsó helyére 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szorult.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6" name="Google Shape;30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1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1"/>
          <p:cNvSpPr txBox="1"/>
          <p:nvPr/>
        </p:nvSpPr>
        <p:spPr>
          <a:xfrm>
            <a:off x="232175" y="427833"/>
            <a:ext cx="8841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Q9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31"/>
          <p:cNvSpPr txBox="1"/>
          <p:nvPr/>
        </p:nvSpPr>
        <p:spPr>
          <a:xfrm>
            <a:off x="1075125" y="427817"/>
            <a:ext cx="8111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Mik azok a funkciók, amikre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használod a telefonod,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és milyen gyakran?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1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339350" y="2177558"/>
            <a:ext cx="8456400" cy="18933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701875" y="2425225"/>
            <a:ext cx="8201100" cy="15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Mintavétel:</a:t>
            </a: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 					</a:t>
            </a:r>
            <a:r>
              <a:rPr lang="en"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online felmérés</a:t>
            </a:r>
            <a:endParaRPr sz="2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Válaszolók száma:</a:t>
            </a: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 			</a:t>
            </a:r>
            <a:r>
              <a:rPr lang="en"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5360</a:t>
            </a:r>
            <a:endParaRPr sz="2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Mintavétel időpontja: 		</a:t>
            </a:r>
            <a:r>
              <a:rPr lang="en"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2019. augusztus - szeptember</a:t>
            </a:r>
            <a:endParaRPr sz="2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2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2"/>
          <p:cNvSpPr txBox="1"/>
          <p:nvPr/>
        </p:nvSpPr>
        <p:spPr>
          <a:xfrm>
            <a:off x="160725" y="427833"/>
            <a:ext cx="10446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Q10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32"/>
          <p:cNvSpPr txBox="1"/>
          <p:nvPr/>
        </p:nvSpPr>
        <p:spPr>
          <a:xfrm>
            <a:off x="393500" y="1874033"/>
            <a:ext cx="8625600" cy="4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Gyors egészségügyi diagnózis								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39,49</a:t>
            </a:r>
            <a:r>
              <a:rPr lang="en" sz="1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6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Szabad parkolóhely keresése									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31,79</a:t>
            </a:r>
            <a:r>
              <a:rPr lang="en" sz="1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6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Okosotthon vezérlése 										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29,14</a:t>
            </a:r>
            <a:r>
              <a:rPr lang="en" sz="1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6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BKV/buszbérlet meglétét igazolni								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27,80</a:t>
            </a:r>
            <a:r>
              <a:rPr lang="en" sz="1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Fizetni vele a boltban											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22,57</a:t>
            </a:r>
            <a:r>
              <a:rPr lang="en" sz="1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6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lakberendezési tervezésre kiterjesztett valóság segítségével	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22,57</a:t>
            </a:r>
            <a:r>
              <a:rPr lang="en" sz="1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6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32"/>
          <p:cNvSpPr txBox="1"/>
          <p:nvPr/>
        </p:nvSpPr>
        <p:spPr>
          <a:xfrm>
            <a:off x="984750" y="377033"/>
            <a:ext cx="8111700" cy="10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Mire használnád szívesen a mobilod, amire egyelőre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(a te készülékeddel) még nem lehet?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0" name="Google Shape;32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2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3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3"/>
          <p:cNvSpPr txBox="1"/>
          <p:nvPr/>
        </p:nvSpPr>
        <p:spPr>
          <a:xfrm>
            <a:off x="393500" y="2585233"/>
            <a:ext cx="8280900" cy="4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férfiak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sorrendje más: náluk az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okosotthon vezérlése 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(</a:t>
            </a:r>
            <a:r>
              <a:rPr lang="en" sz="3000">
                <a:latin typeface="Montserrat Black"/>
                <a:ea typeface="Montserrat Black"/>
                <a:cs typeface="Montserrat Black"/>
                <a:sym typeface="Montserrat Black"/>
              </a:rPr>
              <a:t>36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%)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beelőzi a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szabad parkolóhely 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(</a:t>
            </a:r>
            <a:r>
              <a:rPr lang="en" sz="3000">
                <a:latin typeface="Montserrat Black"/>
                <a:ea typeface="Montserrat Black"/>
                <a:cs typeface="Montserrat Black"/>
                <a:sym typeface="Montserrat Black"/>
              </a:rPr>
              <a:t>33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%)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keresését.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Míg a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14-25 év közöttiek a BKV / buszbérletet 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(</a:t>
            </a:r>
            <a:r>
              <a:rPr lang="en" sz="3000">
                <a:latin typeface="Montserrat Black"/>
                <a:ea typeface="Montserrat Black"/>
                <a:cs typeface="Montserrat Black"/>
                <a:sym typeface="Montserrat Black"/>
              </a:rPr>
              <a:t>42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%)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szeretnék leginkább a telefonjukon tudni. 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33"/>
          <p:cNvSpPr txBox="1"/>
          <p:nvPr/>
        </p:nvSpPr>
        <p:spPr>
          <a:xfrm>
            <a:off x="984750" y="377033"/>
            <a:ext cx="8111700" cy="10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Mire használnád szívesen a mobilod, amire egyelőre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(a te készülékeddel) még nem lehet?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" name="Google Shape;330;p33"/>
          <p:cNvSpPr txBox="1"/>
          <p:nvPr/>
        </p:nvSpPr>
        <p:spPr>
          <a:xfrm>
            <a:off x="160725" y="427833"/>
            <a:ext cx="10446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Q10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1" name="Google Shape;33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3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4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4"/>
          <p:cNvSpPr txBox="1"/>
          <p:nvPr/>
        </p:nvSpPr>
        <p:spPr>
          <a:xfrm>
            <a:off x="393500" y="1823233"/>
            <a:ext cx="8280900" cy="4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Sokan jelezték, hogy az ő telefonjuk már minden felsorolt funkciót képes kezelni, amire szükségük van. Ami esetleg még hiányzik: 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Ruha-összeállítást készíteni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Bevásárlást megkönnyíteni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Elektromos töltőállomásokat keresni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Személyi iratokat helyettesíteni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Hőmérsékletet mérni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1" name="Google Shape;341;p34"/>
          <p:cNvSpPr txBox="1"/>
          <p:nvPr/>
        </p:nvSpPr>
        <p:spPr>
          <a:xfrm>
            <a:off x="984750" y="427833"/>
            <a:ext cx="8111700" cy="10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Mire használnád szívesen a mobilod, amire egyelőre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(a te készülékeddel) még nem lehet?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34"/>
          <p:cNvSpPr txBox="1"/>
          <p:nvPr/>
        </p:nvSpPr>
        <p:spPr>
          <a:xfrm>
            <a:off x="160725" y="427833"/>
            <a:ext cx="10446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Q10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3" name="Google Shape;34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4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5"/>
          <p:cNvSpPr txBox="1"/>
          <p:nvPr/>
        </p:nvSpPr>
        <p:spPr>
          <a:xfrm>
            <a:off x="393500" y="1771633"/>
            <a:ext cx="8625600" cy="58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Igen, rendszeresen, akár videótelefonálással is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			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45,38</a:t>
            </a:r>
            <a:r>
              <a:rPr lang="en" sz="1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6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Igen, van olyan, hogy telefonálás helyett itt hívok valaki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	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30,72</a:t>
            </a:r>
            <a:r>
              <a:rPr lang="en" sz="1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6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Tudom, hogy ez működik, próbáltam már,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valahogy a telefonálás kézenfekvőbb					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13,59</a:t>
            </a:r>
            <a:r>
              <a:rPr lang="en" sz="1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6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Még nem próbáltam sosem								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6,88</a:t>
            </a:r>
            <a:r>
              <a:rPr lang="en" sz="1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Csak a külföldön élő barátok, ismerősök elérése miatt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szokott eszembe jutni ez a lehetőség						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3,43</a:t>
            </a:r>
            <a:r>
              <a:rPr lang="en" sz="1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35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5"/>
          <p:cNvSpPr txBox="1"/>
          <p:nvPr/>
        </p:nvSpPr>
        <p:spPr>
          <a:xfrm>
            <a:off x="232175" y="427833"/>
            <a:ext cx="8841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Q12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35"/>
          <p:cNvSpPr txBox="1"/>
          <p:nvPr/>
        </p:nvSpPr>
        <p:spPr>
          <a:xfrm>
            <a:off x="1116275" y="427817"/>
            <a:ext cx="8111700" cy="3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Használod-e a különböző csevegő applikációkat (Viber, WhatsApp, Messenger stb.) arra, hogy telefonálás helyett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így érj el valakit?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4" name="Google Shape;35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5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6"/>
          <p:cNvSpPr txBox="1"/>
          <p:nvPr/>
        </p:nvSpPr>
        <p:spPr>
          <a:xfrm>
            <a:off x="393500" y="1292233"/>
            <a:ext cx="4580400" cy="5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14-25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év közöttieknél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-kal magasabb,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50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-os a csevegőprogramokat rendszeresen, akár videótelefonálásra is használók aránya.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Míg azoknál, akiket neveztek már mobilfüggőnek, </a:t>
            </a:r>
            <a:r>
              <a:rPr lang="en" sz="3000">
                <a:latin typeface="Montserrat Black"/>
                <a:ea typeface="Montserrat Black"/>
                <a:cs typeface="Montserrat Black"/>
                <a:sym typeface="Montserrat Black"/>
              </a:rPr>
              <a:t>57</a:t>
            </a:r>
            <a:r>
              <a:rPr lang="en" sz="2000"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tekinthető rendszeres használónak.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2" name="Google Shape;36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6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6"/>
          <p:cNvSpPr txBox="1"/>
          <p:nvPr/>
        </p:nvSpPr>
        <p:spPr>
          <a:xfrm>
            <a:off x="232175" y="427833"/>
            <a:ext cx="8841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Q12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p36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ubbed GIF" id="370" name="Google Shape;37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745" y="0"/>
            <a:ext cx="5733258" cy="68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2075"/>
            <a:ext cx="6226973" cy="68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7"/>
          <p:cNvSpPr/>
          <p:nvPr/>
        </p:nvSpPr>
        <p:spPr>
          <a:xfrm>
            <a:off x="4071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7"/>
          <p:cNvSpPr txBox="1"/>
          <p:nvPr/>
        </p:nvSpPr>
        <p:spPr>
          <a:xfrm>
            <a:off x="267875" y="427833"/>
            <a:ext cx="8841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Q13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p37"/>
          <p:cNvSpPr txBox="1"/>
          <p:nvPr/>
        </p:nvSpPr>
        <p:spPr>
          <a:xfrm>
            <a:off x="371475" y="1273222"/>
            <a:ext cx="3105300" cy="44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csevegő applikációkban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(Viber, WhatsApp,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Messenger, stb.)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különböző plusz funkciókat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igénybe vehetsz.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Melyiket próbáltad már?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5" name="Google Shape;37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7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8"/>
          <p:cNvSpPr/>
          <p:nvPr/>
        </p:nvSpPr>
        <p:spPr>
          <a:xfrm>
            <a:off x="5382942" y="488600"/>
            <a:ext cx="17703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8"/>
          <p:cNvSpPr/>
          <p:nvPr/>
        </p:nvSpPr>
        <p:spPr>
          <a:xfrm>
            <a:off x="5387588" y="1292067"/>
            <a:ext cx="15609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8"/>
          <p:cNvSpPr/>
          <p:nvPr/>
        </p:nvSpPr>
        <p:spPr>
          <a:xfrm>
            <a:off x="5387584" y="2095533"/>
            <a:ext cx="12753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8"/>
          <p:cNvSpPr/>
          <p:nvPr/>
        </p:nvSpPr>
        <p:spPr>
          <a:xfrm>
            <a:off x="5382978" y="2851600"/>
            <a:ext cx="8559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8"/>
          <p:cNvSpPr/>
          <p:nvPr/>
        </p:nvSpPr>
        <p:spPr>
          <a:xfrm>
            <a:off x="5382931" y="3804567"/>
            <a:ext cx="6273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8"/>
          <p:cNvSpPr/>
          <p:nvPr/>
        </p:nvSpPr>
        <p:spPr>
          <a:xfrm>
            <a:off x="5387597" y="4452733"/>
            <a:ext cx="5514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8"/>
          <p:cNvSpPr/>
          <p:nvPr/>
        </p:nvSpPr>
        <p:spPr>
          <a:xfrm>
            <a:off x="5387596" y="5259167"/>
            <a:ext cx="3369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89" name="Google Shape;389;p38"/>
          <p:cNvSpPr/>
          <p:nvPr/>
        </p:nvSpPr>
        <p:spPr>
          <a:xfrm>
            <a:off x="5387575" y="488567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8"/>
          <p:cNvSpPr/>
          <p:nvPr/>
        </p:nvSpPr>
        <p:spPr>
          <a:xfrm>
            <a:off x="5387575" y="1292050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8"/>
          <p:cNvSpPr/>
          <p:nvPr/>
        </p:nvSpPr>
        <p:spPr>
          <a:xfrm>
            <a:off x="5387575" y="2095517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8"/>
          <p:cNvSpPr/>
          <p:nvPr/>
        </p:nvSpPr>
        <p:spPr>
          <a:xfrm>
            <a:off x="5387575" y="2851567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8"/>
          <p:cNvSpPr/>
          <p:nvPr/>
        </p:nvSpPr>
        <p:spPr>
          <a:xfrm>
            <a:off x="5387575" y="3804550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8"/>
          <p:cNvSpPr/>
          <p:nvPr/>
        </p:nvSpPr>
        <p:spPr>
          <a:xfrm>
            <a:off x="5387612" y="4452733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8"/>
          <p:cNvSpPr/>
          <p:nvPr/>
        </p:nvSpPr>
        <p:spPr>
          <a:xfrm>
            <a:off x="5387612" y="5259167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8"/>
          <p:cNvSpPr txBox="1"/>
          <p:nvPr/>
        </p:nvSpPr>
        <p:spPr>
          <a:xfrm>
            <a:off x="393500" y="423400"/>
            <a:ext cx="4898100" cy="56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Fotót / videót küldtem.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Matricát küldtem.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GIF-et küldtem.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Hangüzenetet küldtem.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Videóchat közben vicces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filtereket próbáltam ki.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Megosztottam a tartózkodási helyemet.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Titkosított beszélgetést hoztam létre.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7" name="Google Shape;397;p38"/>
          <p:cNvSpPr txBox="1"/>
          <p:nvPr/>
        </p:nvSpPr>
        <p:spPr>
          <a:xfrm>
            <a:off x="7448300" y="488567"/>
            <a:ext cx="1984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89,84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98" name="Google Shape;398;p38"/>
          <p:cNvSpPr txBox="1"/>
          <p:nvPr/>
        </p:nvSpPr>
        <p:spPr>
          <a:xfrm>
            <a:off x="7448300" y="1292050"/>
            <a:ext cx="18774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79,41</a:t>
            </a:r>
            <a:r>
              <a:rPr lang="en" sz="1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99" name="Google Shape;399;p38"/>
          <p:cNvSpPr txBox="1"/>
          <p:nvPr/>
        </p:nvSpPr>
        <p:spPr>
          <a:xfrm>
            <a:off x="7448300" y="2095533"/>
            <a:ext cx="1770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64,28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00" name="Google Shape;400;p38"/>
          <p:cNvSpPr txBox="1"/>
          <p:nvPr/>
        </p:nvSpPr>
        <p:spPr>
          <a:xfrm>
            <a:off x="7448300" y="2851567"/>
            <a:ext cx="1770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43,46</a:t>
            </a:r>
            <a:r>
              <a:rPr lang="en" sz="1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01" name="Google Shape;401;p38"/>
          <p:cNvSpPr txBox="1"/>
          <p:nvPr/>
        </p:nvSpPr>
        <p:spPr>
          <a:xfrm>
            <a:off x="7448300" y="3804550"/>
            <a:ext cx="18774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30,85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02" name="Google Shape;402;p38"/>
          <p:cNvSpPr txBox="1"/>
          <p:nvPr/>
        </p:nvSpPr>
        <p:spPr>
          <a:xfrm>
            <a:off x="7448350" y="4452733"/>
            <a:ext cx="1770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28,92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03" name="Google Shape;403;p38"/>
          <p:cNvSpPr txBox="1"/>
          <p:nvPr/>
        </p:nvSpPr>
        <p:spPr>
          <a:xfrm>
            <a:off x="7448350" y="5259167"/>
            <a:ext cx="1770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17,31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404" name="Google Shape;40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8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9"/>
          <p:cNvSpPr txBox="1"/>
          <p:nvPr/>
        </p:nvSpPr>
        <p:spPr>
          <a:xfrm>
            <a:off x="393500" y="2536833"/>
            <a:ext cx="8280900" cy="5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14-25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év közötti korcsoport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lényegesen gyakoribb használója a funkcióknak: a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fotóküldés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98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-ot ért el náluk, a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GIF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88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-ot, a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matrica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87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-ot, a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hangüzenet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75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-ot, míg a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filterek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használata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62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-ot.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2" name="Google Shape;41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9"/>
          <p:cNvSpPr/>
          <p:nvPr/>
        </p:nvSpPr>
        <p:spPr>
          <a:xfrm>
            <a:off x="4071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9"/>
          <p:cNvSpPr txBox="1"/>
          <p:nvPr/>
        </p:nvSpPr>
        <p:spPr>
          <a:xfrm>
            <a:off x="267875" y="427833"/>
            <a:ext cx="8841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Q13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415;p39"/>
          <p:cNvSpPr txBox="1"/>
          <p:nvPr/>
        </p:nvSpPr>
        <p:spPr>
          <a:xfrm>
            <a:off x="1151975" y="427825"/>
            <a:ext cx="7522500" cy="44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csevegő applikációkban (Viber, WhatsApp,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Messenger, stb.) különböző plusz funkciókat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igénybe vehetsz. Melyiket próbáltad már?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6" name="Google Shape;416;p39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0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1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41"/>
          <p:cNvSpPr txBox="1"/>
          <p:nvPr/>
        </p:nvSpPr>
        <p:spPr>
          <a:xfrm>
            <a:off x="232175" y="427833"/>
            <a:ext cx="8841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Q14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1" name="Google Shape;431;p41"/>
          <p:cNvSpPr txBox="1"/>
          <p:nvPr/>
        </p:nvSpPr>
        <p:spPr>
          <a:xfrm>
            <a:off x="371475" y="1273167"/>
            <a:ext cx="8111700" cy="3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Milyen módon véded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telefonodban lévő adatokat?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2" name="Google Shape;43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2"/>
          <p:cNvSpPr/>
          <p:nvPr/>
        </p:nvSpPr>
        <p:spPr>
          <a:xfrm>
            <a:off x="5311637" y="640133"/>
            <a:ext cx="10185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2"/>
          <p:cNvSpPr/>
          <p:nvPr/>
        </p:nvSpPr>
        <p:spPr>
          <a:xfrm>
            <a:off x="5311611" y="1691733"/>
            <a:ext cx="9462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2"/>
          <p:cNvSpPr/>
          <p:nvPr/>
        </p:nvSpPr>
        <p:spPr>
          <a:xfrm>
            <a:off x="5311391" y="2743267"/>
            <a:ext cx="7272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42"/>
          <p:cNvSpPr/>
          <p:nvPr/>
        </p:nvSpPr>
        <p:spPr>
          <a:xfrm>
            <a:off x="5311623" y="3718633"/>
            <a:ext cx="3417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2"/>
          <p:cNvSpPr/>
          <p:nvPr/>
        </p:nvSpPr>
        <p:spPr>
          <a:xfrm>
            <a:off x="5311406" y="4617800"/>
            <a:ext cx="2988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2"/>
          <p:cNvSpPr/>
          <p:nvPr/>
        </p:nvSpPr>
        <p:spPr>
          <a:xfrm>
            <a:off x="5311375" y="5434500"/>
            <a:ext cx="2178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2"/>
          <p:cNvSpPr/>
          <p:nvPr/>
        </p:nvSpPr>
        <p:spPr>
          <a:xfrm>
            <a:off x="5311393" y="640167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2"/>
          <p:cNvSpPr/>
          <p:nvPr/>
        </p:nvSpPr>
        <p:spPr>
          <a:xfrm>
            <a:off x="5311393" y="1691715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42"/>
          <p:cNvSpPr/>
          <p:nvPr/>
        </p:nvSpPr>
        <p:spPr>
          <a:xfrm>
            <a:off x="5311393" y="2743263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42"/>
          <p:cNvSpPr/>
          <p:nvPr/>
        </p:nvSpPr>
        <p:spPr>
          <a:xfrm>
            <a:off x="5311393" y="3718612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2"/>
          <p:cNvSpPr/>
          <p:nvPr/>
        </p:nvSpPr>
        <p:spPr>
          <a:xfrm>
            <a:off x="5311393" y="4617760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42"/>
          <p:cNvSpPr/>
          <p:nvPr/>
        </p:nvSpPr>
        <p:spPr>
          <a:xfrm>
            <a:off x="5311393" y="5434500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2"/>
          <p:cNvSpPr txBox="1"/>
          <p:nvPr/>
        </p:nvSpPr>
        <p:spPr>
          <a:xfrm>
            <a:off x="393500" y="448800"/>
            <a:ext cx="4873800" cy="56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Mindig nálam van a telefon, ügyelek rá,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hogy biztonságban legyen, ennyi.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Ujjlenyomatot adtam meg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képernyőfeloldáshoz.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Megadtam egy kódot, ami kell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képernyő feloldásához.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Mintaelhúzásos képernyőzárral.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Arcfelismerést állítottam be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képernyőfeloldáshoz.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Egyik sem.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1" name="Google Shape;451;p42"/>
          <p:cNvSpPr txBox="1"/>
          <p:nvPr/>
        </p:nvSpPr>
        <p:spPr>
          <a:xfrm>
            <a:off x="7372075" y="640167"/>
            <a:ext cx="1984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51,21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52" name="Google Shape;452;p42"/>
          <p:cNvSpPr txBox="1"/>
          <p:nvPr/>
        </p:nvSpPr>
        <p:spPr>
          <a:xfrm>
            <a:off x="7372075" y="1691715"/>
            <a:ext cx="18774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48,36</a:t>
            </a:r>
            <a:r>
              <a:rPr lang="en" sz="1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53" name="Google Shape;453;p42"/>
          <p:cNvSpPr txBox="1"/>
          <p:nvPr/>
        </p:nvSpPr>
        <p:spPr>
          <a:xfrm>
            <a:off x="7372075" y="2743263"/>
            <a:ext cx="1770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36,65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54" name="Google Shape;454;p42"/>
          <p:cNvSpPr txBox="1"/>
          <p:nvPr/>
        </p:nvSpPr>
        <p:spPr>
          <a:xfrm>
            <a:off x="7372075" y="3718612"/>
            <a:ext cx="1770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17,81</a:t>
            </a:r>
            <a:r>
              <a:rPr lang="en" sz="1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55" name="Google Shape;455;p42"/>
          <p:cNvSpPr txBox="1"/>
          <p:nvPr/>
        </p:nvSpPr>
        <p:spPr>
          <a:xfrm>
            <a:off x="7372075" y="4617760"/>
            <a:ext cx="18774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15,81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56" name="Google Shape;456;p42"/>
          <p:cNvSpPr txBox="1"/>
          <p:nvPr/>
        </p:nvSpPr>
        <p:spPr>
          <a:xfrm>
            <a:off x="7372125" y="5434500"/>
            <a:ext cx="1770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6,67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457" name="Google Shape;45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2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3"/>
          <p:cNvSpPr txBox="1"/>
          <p:nvPr/>
        </p:nvSpPr>
        <p:spPr>
          <a:xfrm>
            <a:off x="393500" y="1393826"/>
            <a:ext cx="82809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A férfiak tudatosabbnak tűnnek, ha adatbiztonságról van szó, mint a nők. Míg a válaszoló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férfiak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57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-a állított be ujjlenyomatot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a képernyőfeloldáshoz,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nőknél ez az arány csak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42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Arcfelismerés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használatában is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férfiak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járnak élen: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egynegyedük él ezzel a lehetőséggel, míg a nőknél csupán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Akik a mobiljukat a legjobban féltik, azok a fiatalok,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14-25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év közöttiek: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73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-uk védi a telefonját ujjlenyomattal.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5" name="Google Shape;46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3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43"/>
          <p:cNvSpPr txBox="1"/>
          <p:nvPr/>
        </p:nvSpPr>
        <p:spPr>
          <a:xfrm>
            <a:off x="232175" y="427833"/>
            <a:ext cx="8841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Q14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8" name="Google Shape;468;p43"/>
          <p:cNvSpPr txBox="1"/>
          <p:nvPr/>
        </p:nvSpPr>
        <p:spPr>
          <a:xfrm>
            <a:off x="1116275" y="427817"/>
            <a:ext cx="8111700" cy="3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Milyen módon véded a telefonodban lévő adatokat?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9" name="Google Shape;469;p43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100"/>
            <a:ext cx="10286998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2067"/>
            <a:ext cx="8322475" cy="68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4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4"/>
          <p:cNvSpPr txBox="1"/>
          <p:nvPr/>
        </p:nvSpPr>
        <p:spPr>
          <a:xfrm>
            <a:off x="232175" y="427833"/>
            <a:ext cx="8841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Q15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8" name="Google Shape;478;p44"/>
          <p:cNvSpPr txBox="1"/>
          <p:nvPr/>
        </p:nvSpPr>
        <p:spPr>
          <a:xfrm>
            <a:off x="371475" y="1273167"/>
            <a:ext cx="8111700" cy="3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telefonodban sok adat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halmozódik fel.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Hogyan gondoskodsz róla,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hogy semmiképpen se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veszítsd el őket?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9" name="Google Shape;47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4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5"/>
          <p:cNvSpPr/>
          <p:nvPr/>
        </p:nvSpPr>
        <p:spPr>
          <a:xfrm>
            <a:off x="5311629" y="2062567"/>
            <a:ext cx="7416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45"/>
          <p:cNvSpPr/>
          <p:nvPr/>
        </p:nvSpPr>
        <p:spPr>
          <a:xfrm>
            <a:off x="5311425" y="2936300"/>
            <a:ext cx="6561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45"/>
          <p:cNvSpPr/>
          <p:nvPr/>
        </p:nvSpPr>
        <p:spPr>
          <a:xfrm>
            <a:off x="5311402" y="3987867"/>
            <a:ext cx="5514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5"/>
          <p:cNvSpPr/>
          <p:nvPr/>
        </p:nvSpPr>
        <p:spPr>
          <a:xfrm>
            <a:off x="5311622" y="5064800"/>
            <a:ext cx="318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45"/>
          <p:cNvSpPr/>
          <p:nvPr/>
        </p:nvSpPr>
        <p:spPr>
          <a:xfrm>
            <a:off x="5311393" y="2062567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45"/>
          <p:cNvSpPr/>
          <p:nvPr/>
        </p:nvSpPr>
        <p:spPr>
          <a:xfrm>
            <a:off x="5311393" y="2936315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45"/>
          <p:cNvSpPr/>
          <p:nvPr/>
        </p:nvSpPr>
        <p:spPr>
          <a:xfrm>
            <a:off x="5311393" y="3987863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45"/>
          <p:cNvSpPr/>
          <p:nvPr/>
        </p:nvSpPr>
        <p:spPr>
          <a:xfrm>
            <a:off x="5311393" y="5064812"/>
            <a:ext cx="19845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45"/>
          <p:cNvSpPr txBox="1"/>
          <p:nvPr/>
        </p:nvSpPr>
        <p:spPr>
          <a:xfrm>
            <a:off x="393500" y="1871200"/>
            <a:ext cx="4873800" cy="41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Automatikusan mentem őket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egy felhő-alapú megoldással.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Nem csinálok semmi különöset.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Rendszeresen mentek fontosabb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dolgokat a telefonomról egy másik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adathordozóra.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Egyéb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45"/>
          <p:cNvSpPr txBox="1"/>
          <p:nvPr/>
        </p:nvSpPr>
        <p:spPr>
          <a:xfrm>
            <a:off x="7372075" y="2062567"/>
            <a:ext cx="1984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37,77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96" name="Google Shape;496;p45"/>
          <p:cNvSpPr txBox="1"/>
          <p:nvPr/>
        </p:nvSpPr>
        <p:spPr>
          <a:xfrm>
            <a:off x="7372075" y="2936315"/>
            <a:ext cx="18774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32,96</a:t>
            </a:r>
            <a:r>
              <a:rPr lang="en" sz="1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97" name="Google Shape;497;p45"/>
          <p:cNvSpPr txBox="1"/>
          <p:nvPr/>
        </p:nvSpPr>
        <p:spPr>
          <a:xfrm>
            <a:off x="7372075" y="3987863"/>
            <a:ext cx="1770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28,28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98" name="Google Shape;498;p45"/>
          <p:cNvSpPr txBox="1"/>
          <p:nvPr/>
        </p:nvSpPr>
        <p:spPr>
          <a:xfrm>
            <a:off x="7372075" y="5064812"/>
            <a:ext cx="1770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</a:t>
            </a:r>
            <a:r>
              <a:rPr lang="en" sz="1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499" name="Google Shape;49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45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45"/>
          <p:cNvSpPr txBox="1"/>
          <p:nvPr/>
        </p:nvSpPr>
        <p:spPr>
          <a:xfrm>
            <a:off x="232175" y="427833"/>
            <a:ext cx="8841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Q15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2" name="Google Shape;502;p45"/>
          <p:cNvSpPr txBox="1"/>
          <p:nvPr/>
        </p:nvSpPr>
        <p:spPr>
          <a:xfrm>
            <a:off x="1137775" y="425167"/>
            <a:ext cx="8111700" cy="3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telefonodban sok adat halmozódik fel.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Hogyan gondoskodsz róla, hogy semmiképpen se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veszítsd el őket?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3" name="Google Shape;503;p45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6"/>
          <p:cNvSpPr txBox="1"/>
          <p:nvPr/>
        </p:nvSpPr>
        <p:spPr>
          <a:xfrm>
            <a:off x="393500" y="2054233"/>
            <a:ext cx="8280900" cy="5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felmérésben résztvevők egyharmada semmit nem tesz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azért, hogy a mobiljában felgyűlt adatokat garantáltan megőrizhesse. A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vidéken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élőknél ez az arány még magasabb,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41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, ugyanakkor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14-25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év közöttieknél alacsonyabb,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24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Megint csak a 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férfiak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bizonyulnak tudatosabbnak: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46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-uk automatikusan felhő-alapú megoldással menti adatait. 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0" name="Google Shape;510;p46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46"/>
          <p:cNvSpPr txBox="1"/>
          <p:nvPr/>
        </p:nvSpPr>
        <p:spPr>
          <a:xfrm>
            <a:off x="232175" y="427833"/>
            <a:ext cx="8841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Q15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2" name="Google Shape;512;p46"/>
          <p:cNvSpPr txBox="1"/>
          <p:nvPr/>
        </p:nvSpPr>
        <p:spPr>
          <a:xfrm>
            <a:off x="1137775" y="425167"/>
            <a:ext cx="8111700" cy="3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telefonodban sok adat halmozódik fel.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Hogyan gondoskodsz róla, hogy semmiképpen se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veszítsd el őket?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3" name="Google Shape;51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6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7"/>
          <p:cNvSpPr txBox="1"/>
          <p:nvPr/>
        </p:nvSpPr>
        <p:spPr>
          <a:xfrm>
            <a:off x="393500" y="987425"/>
            <a:ext cx="8280900" cy="38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Köszönöm a figyelmet!</a:t>
            </a:r>
            <a:br>
              <a:rPr b="1" lang="en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b="1" lang="en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3800">
                <a:solidFill>
                  <a:schemeClr val="dk1"/>
                </a:solidFill>
              </a:rPr>
              <a:t>Forgács Mariann</a:t>
            </a:r>
            <a:endParaRPr b="1" sz="3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2000">
                <a:solidFill>
                  <a:schemeClr val="dk1"/>
                </a:solidFill>
              </a:rPr>
            </a:br>
            <a:r>
              <a:rPr b="1" lang="en" sz="200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linkedin.com/in/mariannforgacs</a:t>
            </a:r>
            <a:b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instagram.com/mankagram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1" name="Google Shape;521;p47"/>
          <p:cNvSpPr txBox="1"/>
          <p:nvPr/>
        </p:nvSpPr>
        <p:spPr>
          <a:xfrm>
            <a:off x="7052950" y="5851133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pic>
        <p:nvPicPr>
          <p:cNvPr id="522" name="Google Shape;522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4988" y="6177533"/>
            <a:ext cx="834022" cy="28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798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400050" y="427833"/>
            <a:ext cx="50541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Q1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Van mobilnet a telefonodon?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393500" y="2419000"/>
            <a:ext cx="950100" cy="18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Van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Nincs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1532245" y="2438000"/>
            <a:ext cx="25956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/>
          <p:nvPr/>
        </p:nvSpPr>
        <p:spPr>
          <a:xfrm>
            <a:off x="1532325" y="3814767"/>
            <a:ext cx="2883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 txBox="1"/>
          <p:nvPr/>
        </p:nvSpPr>
        <p:spPr>
          <a:xfrm>
            <a:off x="4568925" y="2438000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87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4568925" y="3814967"/>
            <a:ext cx="117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13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1532325" y="2438000"/>
            <a:ext cx="2884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/>
          <p:nvPr/>
        </p:nvSpPr>
        <p:spPr>
          <a:xfrm>
            <a:off x="1532325" y="3814767"/>
            <a:ext cx="28842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/>
          <p:nvPr/>
        </p:nvSpPr>
        <p:spPr>
          <a:xfrm>
            <a:off x="4846475" y="1641100"/>
            <a:ext cx="13305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4846475" y="2515033"/>
            <a:ext cx="10494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4846475" y="3426600"/>
            <a:ext cx="10494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4846475" y="4338167"/>
            <a:ext cx="9972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4846475" y="5249733"/>
            <a:ext cx="9780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4846532" y="2515033"/>
            <a:ext cx="21567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4846532" y="3426600"/>
            <a:ext cx="21567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4846532" y="1641100"/>
            <a:ext cx="21567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4846532" y="4338167"/>
            <a:ext cx="21567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4846532" y="5249733"/>
            <a:ext cx="2156700" cy="41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352350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/>
          <p:cNvSpPr txBox="1"/>
          <p:nvPr/>
        </p:nvSpPr>
        <p:spPr>
          <a:xfrm>
            <a:off x="380925" y="427833"/>
            <a:ext cx="584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Q2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1032300" y="427833"/>
            <a:ext cx="8111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Milyen szempontok alapján választasz magadnak mobiltelefont?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7"/>
          <p:cNvSpPr txBox="1"/>
          <p:nvPr/>
        </p:nvSpPr>
        <p:spPr>
          <a:xfrm>
            <a:off x="400050" y="1623600"/>
            <a:ext cx="4248000" cy="4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1.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Mennyibe kerül.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2.</a:t>
            </a:r>
            <a:r>
              <a:rPr b="1" lang="en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Mekkora a tárhely.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3.</a:t>
            </a:r>
            <a:r>
              <a:rPr b="1" lang="en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Milyen sokáig bírja az akkumulátor.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Milyen gyors a telefon.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5.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Mi a telefon márkája.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7079425" y="1641100"/>
            <a:ext cx="1939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62,35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7079425" y="2515033"/>
            <a:ext cx="18144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49,75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7079425" y="3426600"/>
            <a:ext cx="1939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49,47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7079425" y="4338167"/>
            <a:ext cx="20646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47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,07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7079425" y="5249733"/>
            <a:ext cx="2109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46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,45</a:t>
            </a:r>
            <a:r>
              <a:rPr lang="en"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endParaRPr sz="15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/>
        </p:nvSpPr>
        <p:spPr>
          <a:xfrm>
            <a:off x="400050" y="427833"/>
            <a:ext cx="584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Q3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984750" y="427833"/>
            <a:ext cx="8111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Melyik állítás igaz rád inkább?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2" name="Google Shape;132;p19"/>
          <p:cNvGrpSpPr/>
          <p:nvPr/>
        </p:nvGrpSpPr>
        <p:grpSpPr>
          <a:xfrm>
            <a:off x="371475" y="1318800"/>
            <a:ext cx="9121300" cy="4274400"/>
            <a:chOff x="371475" y="1547400"/>
            <a:chExt cx="9121300" cy="4274400"/>
          </a:xfrm>
        </p:grpSpPr>
        <p:sp>
          <p:nvSpPr>
            <p:cNvPr id="133" name="Google Shape;133;p19"/>
            <p:cNvSpPr txBox="1"/>
            <p:nvPr/>
          </p:nvSpPr>
          <p:spPr>
            <a:xfrm>
              <a:off x="371475" y="1547400"/>
              <a:ext cx="8570100" cy="427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1.</a:t>
              </a:r>
              <a:r>
                <a:rPr b="1" lang="en" sz="2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b="1" lang="en" sz="2000">
                  <a:latin typeface="Montserrat"/>
                  <a:ea typeface="Montserrat"/>
                  <a:cs typeface="Montserrat"/>
                  <a:sym typeface="Montserrat"/>
                </a:rPr>
                <a:t>Kihasználom, hogy a telefonon is működik a net,</a:t>
              </a:r>
              <a:endParaRPr b="1" sz="2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Montserrat"/>
                  <a:ea typeface="Montserrat"/>
                  <a:cs typeface="Montserrat"/>
                  <a:sym typeface="Montserrat"/>
                </a:rPr>
                <a:t>     sokszor nagyon jól jön, de nem érzem magam </a:t>
              </a:r>
              <a:endParaRPr b="1" sz="2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Montserrat"/>
                  <a:ea typeface="Montserrat"/>
                  <a:cs typeface="Montserrat"/>
                  <a:sym typeface="Montserrat"/>
                </a:rPr>
                <a:t>     rosszul, ha nincs térerő.</a:t>
              </a:r>
              <a:endParaRPr b="1" sz="2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2.</a:t>
              </a:r>
              <a:r>
                <a:rPr b="1" lang="en" sz="2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b="1" lang="en" sz="2000">
                  <a:latin typeface="Montserrat"/>
                  <a:ea typeface="Montserrat"/>
                  <a:cs typeface="Montserrat"/>
                  <a:sym typeface="Montserrat"/>
                </a:rPr>
                <a:t>A mobilom nélkül egy lépést se sehova!</a:t>
              </a:r>
              <a:endParaRPr b="1" sz="2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3.</a:t>
              </a:r>
              <a:r>
                <a:rPr b="1" lang="en" sz="2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b="1" lang="en" sz="2000">
                  <a:latin typeface="Montserrat"/>
                  <a:ea typeface="Montserrat"/>
                  <a:cs typeface="Montserrat"/>
                  <a:sym typeface="Montserrat"/>
                </a:rPr>
                <a:t>A mobiltelefon számomra csak egy eszköz, </a:t>
              </a:r>
              <a:endParaRPr b="1" sz="2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Montserrat"/>
                  <a:ea typeface="Montserrat"/>
                  <a:cs typeface="Montserrat"/>
                  <a:sym typeface="Montserrat"/>
                </a:rPr>
                <a:t>     leginkább telefonálásra használom.</a:t>
              </a:r>
              <a:endParaRPr b="1" sz="2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2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Azoknak, akikre mondták már, hogy mobilfüggők, több mint </a:t>
              </a:r>
              <a:r>
                <a:rPr lang="en" sz="4000">
                  <a:latin typeface="Montserrat Black"/>
                  <a:ea typeface="Montserrat Black"/>
                  <a:cs typeface="Montserrat Black"/>
                  <a:sym typeface="Montserrat Black"/>
                </a:rPr>
                <a:t>50</a:t>
              </a:r>
              <a:r>
                <a:rPr lang="en" sz="2000">
                  <a:latin typeface="Montserrat Black"/>
                  <a:ea typeface="Montserrat Black"/>
                  <a:cs typeface="Montserrat Black"/>
                  <a:sym typeface="Montserrat Black"/>
                </a:rPr>
                <a:t>%</a:t>
              </a:r>
              <a:r>
                <a:rPr b="1" lang="en" sz="2000">
                  <a:latin typeface="Montserrat"/>
                  <a:ea typeface="Montserrat"/>
                  <a:cs typeface="Montserrat"/>
                  <a:sym typeface="Montserrat"/>
                </a:rPr>
                <a:t>-a</a:t>
              </a:r>
              <a:r>
                <a:rPr b="1" lang="en" sz="2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mondja, hogy a </a:t>
              </a:r>
              <a:r>
                <a:rPr b="1" lang="en" sz="2000">
                  <a:latin typeface="Montserrat"/>
                  <a:ea typeface="Montserrat"/>
                  <a:cs typeface="Montserrat"/>
                  <a:sym typeface="Montserrat"/>
                </a:rPr>
                <a:t>telefonja nélkül egy lépést sem tesz.</a:t>
              </a:r>
              <a:endParaRPr b="1" sz="2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4" name="Google Shape;134;p19"/>
            <p:cNvSpPr txBox="1"/>
            <p:nvPr/>
          </p:nvSpPr>
          <p:spPr>
            <a:xfrm>
              <a:off x="7553275" y="2114167"/>
              <a:ext cx="1939500" cy="41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57</a:t>
              </a:r>
              <a:r>
                <a:rPr lang="en" sz="3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,28</a:t>
              </a:r>
              <a:r>
                <a:rPr lang="en" sz="15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%</a:t>
              </a:r>
              <a:endParaRPr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35" name="Google Shape;135;p19"/>
            <p:cNvSpPr txBox="1"/>
            <p:nvPr/>
          </p:nvSpPr>
          <p:spPr>
            <a:xfrm>
              <a:off x="7505075" y="2923800"/>
              <a:ext cx="1939500" cy="41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30</a:t>
              </a:r>
              <a:r>
                <a:rPr lang="en" sz="3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,96</a:t>
              </a:r>
              <a:r>
                <a:rPr lang="en" sz="15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%</a:t>
              </a:r>
              <a:endParaRPr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36" name="Google Shape;136;p19"/>
            <p:cNvSpPr txBox="1"/>
            <p:nvPr/>
          </p:nvSpPr>
          <p:spPr>
            <a:xfrm>
              <a:off x="7525900" y="4009633"/>
              <a:ext cx="1939500" cy="41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10</a:t>
              </a:r>
              <a:r>
                <a:rPr lang="en" sz="30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,07</a:t>
              </a:r>
              <a:r>
                <a:rPr lang="en" sz="15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%</a:t>
              </a:r>
              <a:endParaRPr sz="1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pic>
        <p:nvPicPr>
          <p:cNvPr id="137" name="Google Shape;13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0"/>
          <p:cNvSpPr txBox="1"/>
          <p:nvPr/>
        </p:nvSpPr>
        <p:spPr>
          <a:xfrm>
            <a:off x="400050" y="427833"/>
            <a:ext cx="584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Q5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984750" y="427833"/>
            <a:ext cx="8111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Megfogalmaztunk 13 állítást - melyik mennyire igaz rád?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/>
          <p:cNvSpPr txBox="1"/>
          <p:nvPr/>
        </p:nvSpPr>
        <p:spPr>
          <a:xfrm>
            <a:off x="371475" y="1816392"/>
            <a:ext cx="8204700" cy="40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leggyakoribb válaszok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1.</a:t>
            </a: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 unatkozom, a telefonomhoz nyúlok.	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2.</a:t>
            </a:r>
            <a:r>
              <a:rPr b="1"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Tömegközlekedési eszközön, autóban utazva mobilozok.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3.</a:t>
            </a:r>
            <a:r>
              <a:rPr b="1"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Tévézés közben a mobilomat nyomkodom.		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4.</a:t>
            </a:r>
            <a:r>
              <a:rPr b="1"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Külföldi utazás során mobilon keresek szállást, éttermet.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5.</a:t>
            </a:r>
            <a:r>
              <a:rPr b="1"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Fesztiválon, koncerten mobillal készítek videófelvételt.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/>
          <p:nvPr/>
        </p:nvSpPr>
        <p:spPr>
          <a:xfrm>
            <a:off x="371475" y="427833"/>
            <a:ext cx="613200" cy="674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/>
          <p:cNvSpPr txBox="1"/>
          <p:nvPr/>
        </p:nvSpPr>
        <p:spPr>
          <a:xfrm>
            <a:off x="400050" y="427833"/>
            <a:ext cx="584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Q5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469700" y="2452100"/>
            <a:ext cx="82047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14-25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 évesek mintegy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10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-kal nagyobb arányban válaszolták, hogy mindig nyomkodják a mobiljukat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tévézés közben, </a:t>
            </a:r>
            <a:r>
              <a:rPr lang="en"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22</a:t>
            </a:r>
            <a:r>
              <a:rPr lang="en" sz="2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-kal nagyobb arányban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pedig mindig mobiloznak utazás közben.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984750" y="427833"/>
            <a:ext cx="81117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Megfogalmaztunk 13 állítást - melyik mennyire igaz rád?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700" y="6177533"/>
            <a:ext cx="834023" cy="2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/>
          <p:nvPr/>
        </p:nvSpPr>
        <p:spPr>
          <a:xfrm>
            <a:off x="1503750" y="6122808"/>
            <a:ext cx="19611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Forgács Mariann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