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9144000"/>
  <p:notesSz cx="6858000" cy="9144000"/>
  <p:embeddedFontLst>
    <p:embeddedFont>
      <p:font typeface="Work Sans"/>
      <p:regular r:id="rId40"/>
      <p:bold r:id="rId41"/>
    </p:embeddedFont>
    <p:embeddedFont>
      <p:font typeface="DM Serif Display"/>
      <p:regular r:id="rId42"/>
      <p: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WorkSans-regular.fntdata"/><Relationship Id="rId20" Type="http://schemas.openxmlformats.org/officeDocument/2006/relationships/slide" Target="slides/slide15.xml"/><Relationship Id="rId42" Type="http://schemas.openxmlformats.org/officeDocument/2006/relationships/font" Target="fonts/DMSerifDisplay-regular.fntdata"/><Relationship Id="rId41" Type="http://schemas.openxmlformats.org/officeDocument/2006/relationships/font" Target="fonts/WorkSans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DMSerifDisplay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baa268a01_0_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baa268a0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baa268a01_0_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baa268a0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baa268a01_0_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baa268a0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baa268a01_0_7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baa268a0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baa268a01_0_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baa268a0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baa268a01_0_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baa268a0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baa268a01_0_10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baa268a0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baa268a01_0_1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baa268a01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baa268a01_0_1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baa268a0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baa268a01_0_1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baa268a01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baa268a01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baa268a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5889a53dc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5889a53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baa268a01_0_1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baa268a01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baa268a01_0_1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baa268a0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baa268a01_0_1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baa268a0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baa268a01_0_1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baa268a01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baa268a01_0_1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baa268a01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baa268a01_0_1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baa268a01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baa268a01_0_1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baa268a01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baa268a01_0_1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baa268a01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baa268a01_0_1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baa268a01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5889a53dc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5889a53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baa268a01_0_20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baa268a01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baa268a01_0_2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baa268a01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baa268a01_0_2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baa268a01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baa268a01_0_2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baa268a01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baa268a01_0_2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6baa268a01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5889a53dc_0_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5889a53d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5889a53dc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5889a53d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baa268a01_0_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baa268a0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baa268a01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baa268a0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baa268a01_0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baa268a0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baa268a01_0_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baa268a0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483D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6Iq_dQ1jisM6UPXk-oGHnAkYXIx3eR9A/view" TargetMode="External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drive.google.com/file/d/1Xoy5DAh1My41JwMOeL60fNA4thvN57Hd/view" TargetMode="External"/><Relationship Id="rId4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DvWcwzOd751H0O3q2maNSDCGcZBZ0pm5/view" TargetMode="External"/><Relationship Id="rId4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Kollaboratív design</a:t>
            </a:r>
            <a:endParaRPr sz="60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54802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Bálint Éva Katalin - Halcyon Mobile</a:t>
            </a:r>
            <a:endParaRPr sz="24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89400"/>
            <a:ext cx="8839201" cy="285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75" y="1617653"/>
            <a:ext cx="1057275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ctrTitle"/>
          </p:nvPr>
        </p:nvSpPr>
        <p:spPr>
          <a:xfrm>
            <a:off x="560375" y="602026"/>
            <a:ext cx="8520600" cy="160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Hogyan tudnánk növelni a feltöltési arányt 16%-ról 30%-ra?</a:t>
            </a:r>
            <a:endParaRPr sz="40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2864170"/>
            <a:ext cx="870585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ctrTitle"/>
          </p:nvPr>
        </p:nvSpPr>
        <p:spPr>
          <a:xfrm>
            <a:off x="468775" y="654500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Adatelemzés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576" y="1842650"/>
            <a:ext cx="5219675" cy="52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>
            <p:ph idx="1" type="subTitle"/>
          </p:nvPr>
        </p:nvSpPr>
        <p:spPr>
          <a:xfrm>
            <a:off x="560375" y="2548577"/>
            <a:ext cx="8520600" cy="25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ork Sans"/>
              <a:buChar char="●"/>
            </a:pPr>
            <a:r>
              <a:rPr lang="en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Fő problémák</a:t>
            </a:r>
            <a:endParaRPr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ork Sans"/>
              <a:buChar char="●"/>
            </a:pPr>
            <a:r>
              <a:rPr lang="en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Okok</a:t>
            </a:r>
            <a:endParaRPr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ork Sans"/>
              <a:buChar char="●"/>
            </a:pPr>
            <a:r>
              <a:rPr lang="en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Feltételezések</a:t>
            </a:r>
            <a:endParaRPr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ctrTitle"/>
          </p:nvPr>
        </p:nvSpPr>
        <p:spPr>
          <a:xfrm>
            <a:off x="455700" y="196425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Ötletek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b="0" l="0" r="39452" t="17053"/>
          <a:stretch/>
        </p:blipFill>
        <p:spPr>
          <a:xfrm>
            <a:off x="-314125" y="1727575"/>
            <a:ext cx="7935928" cy="82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651" y="5141250"/>
            <a:ext cx="3699500" cy="26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>
            <a:off x="1858475" y="2238000"/>
            <a:ext cx="680400" cy="4449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1858475" y="4083400"/>
            <a:ext cx="732600" cy="44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ctrTitle"/>
          </p:nvPr>
        </p:nvSpPr>
        <p:spPr>
          <a:xfrm>
            <a:off x="6227400" y="353500"/>
            <a:ext cx="32742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Sketch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100" y="1120900"/>
            <a:ext cx="6154932" cy="461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43750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200" y="3246850"/>
            <a:ext cx="4849604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50" y="2209795"/>
            <a:ext cx="870585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/>
          <p:nvPr/>
        </p:nvSpPr>
        <p:spPr>
          <a:xfrm>
            <a:off x="7460025" y="2209800"/>
            <a:ext cx="1373400" cy="2438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63" y="2207188"/>
            <a:ext cx="8609079" cy="24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ctrTitle"/>
          </p:nvPr>
        </p:nvSpPr>
        <p:spPr>
          <a:xfrm>
            <a:off x="468775" y="654500"/>
            <a:ext cx="83523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Az előrehozott sign-up fal jobban teljesített mint az eredeti folyamat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50" y="2508225"/>
            <a:ext cx="4962525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ctrTitle"/>
          </p:nvPr>
        </p:nvSpPr>
        <p:spPr>
          <a:xfrm>
            <a:off x="468775" y="654500"/>
            <a:ext cx="83523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16%-ról 40%-os feltöltési arány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38" y="2352675"/>
            <a:ext cx="8410575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10825" y="0"/>
            <a:ext cx="121333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45375" y="-12"/>
            <a:ext cx="13245439" cy="74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 title="edplace navigation final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65450"/>
            <a:ext cx="9282076" cy="696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type="ctrTitle"/>
          </p:nvPr>
        </p:nvSpPr>
        <p:spPr>
          <a:xfrm>
            <a:off x="560375" y="602024"/>
            <a:ext cx="8520600" cy="232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Hogyan tudnánk szórakoztatóbbá, izgalmassá tenni az alkalmazást gyerekek számára?</a:t>
            </a:r>
            <a:endParaRPr sz="40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>
            <p:ph type="ctrTitle"/>
          </p:nvPr>
        </p:nvSpPr>
        <p:spPr>
          <a:xfrm>
            <a:off x="468775" y="654500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Brainstorm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85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2141413"/>
            <a:ext cx="6096000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type="ctrTitle"/>
          </p:nvPr>
        </p:nvSpPr>
        <p:spPr>
          <a:xfrm>
            <a:off x="468775" y="654500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Hangualtkeltés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91" name="Google Shape;1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300" y="2241800"/>
            <a:ext cx="8206577" cy="461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0037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175" y="152400"/>
            <a:ext cx="26098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5175" y="2257425"/>
            <a:ext cx="5596679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575" y="1204913"/>
            <a:ext cx="5596679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9DE2C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/>
          <p:nvPr/>
        </p:nvSpPr>
        <p:spPr>
          <a:xfrm>
            <a:off x="628200" y="1903500"/>
            <a:ext cx="7887600" cy="30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Az együttműködés akkor sikeres, amikor közösen érünk el valamit, amit egyénileg nem lehetett volna megvalósítani.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type="ctrTitle"/>
          </p:nvPr>
        </p:nvSpPr>
        <p:spPr>
          <a:xfrm>
            <a:off x="468775" y="654500"/>
            <a:ext cx="60621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Változatosabb ötletek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14" name="Google Shape;2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50" y="2533188"/>
            <a:ext cx="2778225" cy="28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777" y="1361450"/>
            <a:ext cx="2183175" cy="18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47411">
            <a:off x="3399513" y="2533187"/>
            <a:ext cx="15335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4775" y="3677700"/>
            <a:ext cx="2627325" cy="246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831552">
            <a:off x="2666487" y="4621250"/>
            <a:ext cx="1986600" cy="17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/>
          <p:nvPr>
            <p:ph type="ctrTitle"/>
          </p:nvPr>
        </p:nvSpPr>
        <p:spPr>
          <a:xfrm>
            <a:off x="468775" y="654500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Közös problémaértés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1185">
            <a:off x="-261000" y="2617550"/>
            <a:ext cx="2778224" cy="28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2677" y="3120888"/>
            <a:ext cx="2183175" cy="18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038" y="3402388"/>
            <a:ext cx="15335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900" y="2832813"/>
            <a:ext cx="2627325" cy="246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351252">
            <a:off x="4851963" y="3199575"/>
            <a:ext cx="1986600" cy="17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/>
          <p:nvPr>
            <p:ph type="ctrTitle"/>
          </p:nvPr>
        </p:nvSpPr>
        <p:spPr>
          <a:xfrm>
            <a:off x="468775" y="654500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Felelősségvállalás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000" y="2414075"/>
            <a:ext cx="2778225" cy="28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2227" y="4686550"/>
            <a:ext cx="2183175" cy="18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1863" y="2007913"/>
            <a:ext cx="15335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893322">
            <a:off x="4124234" y="1820567"/>
            <a:ext cx="2960857" cy="277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14645">
            <a:off x="4280497" y="4253486"/>
            <a:ext cx="2309030" cy="201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4473625" y="2408275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A hős designer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410135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850" y="5445000"/>
            <a:ext cx="2011150" cy="17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type="ctrTitle"/>
          </p:nvPr>
        </p:nvSpPr>
        <p:spPr>
          <a:xfrm>
            <a:off x="560375" y="602026"/>
            <a:ext cx="8520600" cy="16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Milyen problémákra alkalmazható sikeresen a kollaboratív design?</a:t>
            </a:r>
            <a:endParaRPr sz="40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4" name="Google Shape;244;p42"/>
          <p:cNvSpPr txBox="1"/>
          <p:nvPr>
            <p:ph idx="1" type="subTitle"/>
          </p:nvPr>
        </p:nvSpPr>
        <p:spPr>
          <a:xfrm>
            <a:off x="560375" y="2548567"/>
            <a:ext cx="8520600" cy="20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ork Sans"/>
              <a:buChar char="●"/>
            </a:pPr>
            <a:r>
              <a:rPr lang="en" sz="26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Nincs egyértelmű megoldás </a:t>
            </a:r>
            <a:endParaRPr sz="26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937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ork Sans"/>
              <a:buChar char="●"/>
            </a:pPr>
            <a:r>
              <a:rPr lang="en" sz="26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Nincs egy követhető struktúra</a:t>
            </a:r>
            <a:endParaRPr sz="26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ork Sans"/>
              <a:buChar char="●"/>
            </a:pPr>
            <a:r>
              <a:rPr lang="en" sz="26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Kollektív egyetértésre van szükség a sikerhez</a:t>
            </a:r>
            <a:endParaRPr sz="26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type="ctrTitle"/>
          </p:nvPr>
        </p:nvSpPr>
        <p:spPr>
          <a:xfrm>
            <a:off x="468775" y="654500"/>
            <a:ext cx="60621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Mi lesz a hős designerrel?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50" name="Google Shape;250;p43"/>
          <p:cNvSpPr txBox="1"/>
          <p:nvPr>
            <p:ph idx="1" type="subTitle"/>
          </p:nvPr>
        </p:nvSpPr>
        <p:spPr>
          <a:xfrm>
            <a:off x="1986950" y="2535475"/>
            <a:ext cx="47010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egy</a:t>
            </a:r>
            <a:r>
              <a:rPr lang="en" sz="2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személyes</a:t>
            </a:r>
            <a:r>
              <a:rPr lang="en" sz="2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 designer</a:t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75" y="1841025"/>
            <a:ext cx="1485900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 txBox="1"/>
          <p:nvPr>
            <p:ph idx="1" type="subTitle"/>
          </p:nvPr>
        </p:nvSpPr>
        <p:spPr>
          <a:xfrm>
            <a:off x="2087000" y="5187625"/>
            <a:ext cx="71529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workshop tervező, koordináló - designer</a:t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53" name="Google Shape;25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075" y="3510175"/>
            <a:ext cx="114300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 txBox="1"/>
          <p:nvPr>
            <p:ph type="ctrTitle"/>
          </p:nvPr>
        </p:nvSpPr>
        <p:spPr>
          <a:xfrm>
            <a:off x="468775" y="654500"/>
            <a:ext cx="60621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És a product owner-el?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59" name="Google Shape;259;p44"/>
          <p:cNvSpPr txBox="1"/>
          <p:nvPr>
            <p:ph idx="1" type="subTitle"/>
          </p:nvPr>
        </p:nvSpPr>
        <p:spPr>
          <a:xfrm>
            <a:off x="1986950" y="2535475"/>
            <a:ext cx="47010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egyszemélyes roadmap és feature kitaláló</a:t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0" name="Google Shape;260;p44"/>
          <p:cNvSpPr txBox="1"/>
          <p:nvPr>
            <p:ph idx="1" type="subTitle"/>
          </p:nvPr>
        </p:nvSpPr>
        <p:spPr>
          <a:xfrm>
            <a:off x="2087000" y="5187625"/>
            <a:ext cx="71529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rPr>
              <a:t>megoldásokra nyitott, problémafelvető, adatelemző, aki továbbra is aktívan prioritizál és hoz döntéseket</a:t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61" name="Google Shape;2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7000" y="3798100"/>
            <a:ext cx="1143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950" y="2017025"/>
            <a:ext cx="154305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625" y="1879975"/>
            <a:ext cx="409575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6" title="TIFF dribbble presentation 4x6 (Converted)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94800" cy="68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 title="AI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0" y="222488"/>
            <a:ext cx="8550700" cy="6413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9DE2C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2988400" y="2969400"/>
            <a:ext cx="33591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NEM LESZ JÓ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7050"/>
            <a:ext cx="8839201" cy="460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ctrTitle"/>
          </p:nvPr>
        </p:nvSpPr>
        <p:spPr>
          <a:xfrm>
            <a:off x="560375" y="602020"/>
            <a:ext cx="8520600" cy="125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Mi a gond a hős designerrel?</a:t>
            </a:r>
            <a:endParaRPr sz="4000">
              <a:solidFill>
                <a:srgbClr val="FFFFF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90" name="Google Shape;90;p19"/>
          <p:cNvSpPr txBox="1"/>
          <p:nvPr>
            <p:ph idx="1" type="subTitle"/>
          </p:nvPr>
        </p:nvSpPr>
        <p:spPr>
          <a:xfrm>
            <a:off x="560375" y="2548567"/>
            <a:ext cx="8520600" cy="20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Work Sans"/>
              <a:buChar char="●"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Egyperspektívás megoldás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Work Sans"/>
              <a:buChar char="●"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A csapat nincs elkötelezve a termék iránt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Work Sans"/>
              <a:buChar char="●"/>
            </a:pPr>
            <a:r>
              <a:rPr lang="en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Közös felelősségvállalás hiánya</a:t>
            </a:r>
            <a:endParaRPr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9DE2C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/>
        </p:nvSpPr>
        <p:spPr>
          <a:xfrm>
            <a:off x="541025" y="1529725"/>
            <a:ext cx="78876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Hatszor nagyobb eséllyel vallanak kudarcot a termékfejlesztésben azok a csapatok, akik nehezen működnek együtt.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75" y="6454950"/>
            <a:ext cx="15240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ctrTitle"/>
          </p:nvPr>
        </p:nvSpPr>
        <p:spPr>
          <a:xfrm>
            <a:off x="468775" y="654500"/>
            <a:ext cx="4962600" cy="12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DM Serif Display"/>
                <a:ea typeface="DM Serif Display"/>
                <a:cs typeface="DM Serif Display"/>
                <a:sym typeface="DM Serif Display"/>
              </a:rPr>
              <a:t>Kollaboratív design</a:t>
            </a:r>
            <a:endParaRPr sz="4000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775" y="2617550"/>
            <a:ext cx="2778225" cy="28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7477" y="3331900"/>
            <a:ext cx="2183175" cy="18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913" y="2007913"/>
            <a:ext cx="15335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8275" y="2748450"/>
            <a:ext cx="2627325" cy="246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351252">
            <a:off x="3735763" y="4791400"/>
            <a:ext cx="1986600" cy="17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