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5" r:id="rId3"/>
    <p:sldId id="296" r:id="rId4"/>
    <p:sldId id="298" r:id="rId5"/>
    <p:sldId id="297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8" r:id="rId15"/>
    <p:sldId id="309" r:id="rId16"/>
    <p:sldId id="310" r:id="rId17"/>
    <p:sldId id="311" r:id="rId18"/>
    <p:sldId id="312" r:id="rId19"/>
    <p:sldId id="29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D6F0"/>
    <a:srgbClr val="046899"/>
    <a:srgbClr val="EF7A24"/>
    <a:srgbClr val="FCE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6" autoAdjust="0"/>
    <p:restoredTop sz="81700" autoAdjust="0"/>
  </p:normalViewPr>
  <p:slideViewPr>
    <p:cSldViewPr snapToGrid="0">
      <p:cViewPr varScale="1">
        <p:scale>
          <a:sx n="71" d="100"/>
          <a:sy n="71" d="100"/>
        </p:scale>
        <p:origin x="92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5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BEDAA-C5FB-4BC5-A38F-3BDB4B3D8123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49ECE-BCEB-4E90-B065-DEAE5EB649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009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6EE45-CE51-41E5-B211-532FE3066A32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E7A20-88D3-442F-ADB7-B8955FCEB2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274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E7A20-88D3-442F-ADB7-B8955FCEB25A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795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E7A20-88D3-442F-ADB7-B8955FCEB25A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615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226425"/>
          </a:xfrm>
        </p:spPr>
        <p:txBody>
          <a:bodyPr anchor="b"/>
          <a:lstStyle>
            <a:lvl1pPr>
              <a:defRPr sz="72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680101"/>
            <a:ext cx="8825658" cy="37651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rgbClr val="0468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7E8F-AB28-42EC-A353-4A97658E0CC3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287" y="6363020"/>
            <a:ext cx="2540290" cy="312790"/>
          </a:xfrm>
        </p:spPr>
        <p:txBody>
          <a:bodyPr/>
          <a:lstStyle/>
          <a:p>
            <a:r>
              <a:rPr lang="en-US" dirty="0"/>
              <a:t>http://bit.ly/jabjab-app-deeplinks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20" y="5039212"/>
            <a:ext cx="208280" cy="16662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46550" y="5361580"/>
            <a:ext cx="190500" cy="1905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50" y="5707824"/>
            <a:ext cx="196850" cy="196850"/>
          </a:xfrm>
          <a:prstGeom prst="rect">
            <a:avLst/>
          </a:prstGeom>
        </p:spPr>
      </p:pic>
      <p:sp>
        <p:nvSpPr>
          <p:cNvPr id="16" name="Szöveg helye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59300" y="4947781"/>
            <a:ext cx="2580536" cy="956132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046899"/>
                </a:solidFill>
              </a:defRPr>
            </a:lvl1pPr>
          </a:lstStyle>
          <a:p>
            <a:pPr lvl="0"/>
            <a:r>
              <a:rPr lang="hu-HU" baseline="0" dirty="0"/>
              <a:t>@</a:t>
            </a:r>
            <a:r>
              <a:rPr lang="hu-HU" baseline="0" dirty="0" err="1"/>
              <a:t>nevemteve</a:t>
            </a:r>
            <a:endParaRPr lang="hu-HU" baseline="0" dirty="0"/>
          </a:p>
          <a:p>
            <a:pPr lvl="0"/>
            <a:r>
              <a:rPr lang="hu-HU" baseline="0" dirty="0" err="1"/>
              <a:t>linkedin.com</a:t>
            </a:r>
            <a:r>
              <a:rPr lang="hu-HU" baseline="0" dirty="0"/>
              <a:t>/</a:t>
            </a:r>
            <a:r>
              <a:rPr lang="hu-HU" baseline="0" dirty="0" err="1"/>
              <a:t>in</a:t>
            </a:r>
            <a:r>
              <a:rPr lang="hu-HU" baseline="0" dirty="0"/>
              <a:t>/</a:t>
            </a:r>
            <a:r>
              <a:rPr lang="hu-HU" baseline="0" dirty="0" err="1"/>
              <a:t>nevemteve</a:t>
            </a:r>
            <a:endParaRPr lang="hu-HU" baseline="0" dirty="0"/>
          </a:p>
          <a:p>
            <a:pPr lvl="0"/>
            <a:r>
              <a:rPr lang="hu-HU" baseline="0" dirty="0" err="1"/>
              <a:t>www.nevemteve.hu</a:t>
            </a:r>
            <a:endParaRPr lang="hu-HU" baseline="0" dirty="0"/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4" hasCustomPrompt="1"/>
          </p:nvPr>
        </p:nvSpPr>
        <p:spPr>
          <a:xfrm>
            <a:off x="4146550" y="4546600"/>
            <a:ext cx="2994025" cy="336868"/>
          </a:xfrm>
        </p:spPr>
        <p:txBody>
          <a:bodyPr/>
          <a:lstStyle>
            <a:lvl1pPr marL="0" indent="0">
              <a:buNone/>
              <a:defRPr cap="small" baseline="0">
                <a:solidFill>
                  <a:srgbClr val="046899"/>
                </a:solidFill>
              </a:defRPr>
            </a:lvl1pPr>
          </a:lstStyle>
          <a:p>
            <a:pPr lvl="0"/>
            <a:r>
              <a:rPr lang="hu-HU" dirty="0"/>
              <a:t>Nevem Teve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2654" y="1252602"/>
            <a:ext cx="8825658" cy="344834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CA58-3183-4E59-9DC1-EF7F2C38CABE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286" y="6363020"/>
            <a:ext cx="1372149" cy="312790"/>
          </a:xfrm>
        </p:spPr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FF5F-C83C-4BE5-9654-06E29E9E0957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rgbClr val="046899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A99B-532C-423A-80C5-25CFD9AE6F08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rgbClr val="046899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rgbClr val="046899"/>
                </a:solidFill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évkárty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006" y="1447800"/>
            <a:ext cx="8825660" cy="1653180"/>
          </a:xfrm>
        </p:spPr>
        <p:txBody>
          <a:bodyPr anchor="b"/>
          <a:lstStyle>
            <a:lvl1pPr algn="l">
              <a:defRPr sz="4000" b="0" cap="none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0006" y="310098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rgbClr val="04689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3543-3972-4A5E-82A3-F0DC66C26B0A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2838" y="6248399"/>
            <a:ext cx="617243" cy="427411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20" y="5039212"/>
            <a:ext cx="208280" cy="16662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46550" y="5361580"/>
            <a:ext cx="190500" cy="1905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50" y="5707824"/>
            <a:ext cx="196850" cy="196850"/>
          </a:xfrm>
          <a:prstGeom prst="rect">
            <a:avLst/>
          </a:prstGeom>
        </p:spPr>
      </p:pic>
      <p:sp>
        <p:nvSpPr>
          <p:cNvPr id="10" name="Szöveg helye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59300" y="4947781"/>
            <a:ext cx="2580536" cy="956132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046899"/>
                </a:solidFill>
              </a:defRPr>
            </a:lvl1pPr>
          </a:lstStyle>
          <a:p>
            <a:pPr lvl="0"/>
            <a:r>
              <a:rPr lang="hu-HU" baseline="0" dirty="0"/>
              <a:t>@</a:t>
            </a:r>
            <a:r>
              <a:rPr lang="hu-HU" baseline="0" dirty="0" err="1"/>
              <a:t>nevemteve</a:t>
            </a:r>
            <a:endParaRPr lang="hu-HU" baseline="0" dirty="0"/>
          </a:p>
          <a:p>
            <a:pPr lvl="0"/>
            <a:r>
              <a:rPr lang="hu-HU" baseline="0" dirty="0" err="1"/>
              <a:t>linkedin.com</a:t>
            </a:r>
            <a:r>
              <a:rPr lang="hu-HU" baseline="0" dirty="0"/>
              <a:t>/</a:t>
            </a:r>
            <a:r>
              <a:rPr lang="hu-HU" baseline="0" dirty="0" err="1"/>
              <a:t>in</a:t>
            </a:r>
            <a:r>
              <a:rPr lang="hu-HU" baseline="0" dirty="0"/>
              <a:t>/</a:t>
            </a:r>
            <a:r>
              <a:rPr lang="hu-HU" baseline="0" dirty="0" err="1"/>
              <a:t>nevemteve</a:t>
            </a:r>
            <a:endParaRPr lang="hu-HU" baseline="0" dirty="0"/>
          </a:p>
          <a:p>
            <a:pPr lvl="0"/>
            <a:r>
              <a:rPr lang="hu-HU" baseline="0" dirty="0" err="1"/>
              <a:t>www.nevemteve.hu</a:t>
            </a:r>
            <a:endParaRPr lang="hu-HU" baseline="0" dirty="0"/>
          </a:p>
        </p:txBody>
      </p:sp>
      <p:sp>
        <p:nvSpPr>
          <p:cNvPr id="11" name="Szöveg helye 17"/>
          <p:cNvSpPr>
            <a:spLocks noGrp="1"/>
          </p:cNvSpPr>
          <p:nvPr>
            <p:ph type="body" sz="quarter" idx="14" hasCustomPrompt="1"/>
          </p:nvPr>
        </p:nvSpPr>
        <p:spPr>
          <a:xfrm>
            <a:off x="4146550" y="4546600"/>
            <a:ext cx="2994025" cy="336868"/>
          </a:xfrm>
        </p:spPr>
        <p:txBody>
          <a:bodyPr/>
          <a:lstStyle>
            <a:lvl1pPr marL="0" indent="0">
              <a:buNone/>
              <a:defRPr cap="small" baseline="0">
                <a:solidFill>
                  <a:srgbClr val="046899"/>
                </a:solidFill>
              </a:defRPr>
            </a:lvl1pPr>
          </a:lstStyle>
          <a:p>
            <a:pPr lvl="0"/>
            <a:r>
              <a:rPr lang="hu-HU" dirty="0"/>
              <a:t>Nevem Teve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630" y="2611211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468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3244116"/>
            <a:ext cx="2927350" cy="30122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73025" y="2582203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468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3187472"/>
            <a:ext cx="2946794" cy="306886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255506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468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3158464"/>
            <a:ext cx="2932113" cy="309787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6DF5-0923-4D43-AB28-AC6A092A05BD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703" y="4651454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468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48703" y="2801531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8703" y="5227716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5615" y="4651454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468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5614" y="2801531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4262" y="5227715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0940" y="4651454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468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0939" y="2801531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0815" y="5227713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rgbClr val="046899">
                <a:alpha val="4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rgbClr val="046899">
                <a:alpha val="4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3921-A63E-4622-8CE9-866CCE298155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6C4A-1B3F-4F27-8EB9-866874AC4A2E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447800"/>
            <a:ext cx="7423149" cy="48085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F547-013D-4464-85B5-AFBD0386C2F1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BBC0-F3C8-49E4-812A-0AE69B1884A9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286" y="6363020"/>
            <a:ext cx="3663697" cy="31279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8550" y="6248399"/>
            <a:ext cx="631531" cy="427411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36EF-7DC4-4F9E-B364-908E6100BE58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287" y="6363020"/>
            <a:ext cx="3811742" cy="31279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555063"/>
            <a:ext cx="4396339" cy="37012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555063"/>
            <a:ext cx="4396341" cy="37012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D47C-DD69-485C-B07B-CCD0DB09FE88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568633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468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3158466"/>
            <a:ext cx="4396339" cy="30978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2583248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468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3158466"/>
            <a:ext cx="4396339" cy="30978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24FE-5ECD-4349-830D-C7865BEFD50A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FB5-A8F8-44AF-8059-A9486D15FC74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58FF-A43B-4665-8254-EF12D3C5D394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1287" y="6363020"/>
            <a:ext cx="1591758" cy="312790"/>
          </a:xfrm>
        </p:spPr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C0E0-2E32-4622-A097-E8B290BB5E17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287" y="6363020"/>
            <a:ext cx="1418926" cy="312790"/>
          </a:xfrm>
        </p:spPr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78A9-8423-4D87-866B-350D8862796D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286" y="6363020"/>
            <a:ext cx="2470623" cy="312790"/>
          </a:xfrm>
        </p:spPr>
        <p:txBody>
          <a:bodyPr/>
          <a:lstStyle/>
          <a:p>
            <a:r>
              <a:rPr lang="en-US" dirty="0"/>
              <a:t>http://bit.ly/jabjab-app-deeplinks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 userDrawn="1"/>
        </p:nvSpPr>
        <p:spPr>
          <a:xfrm>
            <a:off x="0" y="-1"/>
            <a:ext cx="12192000" cy="2021305"/>
          </a:xfrm>
          <a:prstGeom prst="rect">
            <a:avLst/>
          </a:prstGeom>
          <a:solidFill>
            <a:srgbClr val="73D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480" y="1292146"/>
            <a:ext cx="9404723" cy="126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669684"/>
            <a:ext cx="8946541" cy="3578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D6DAEE1-E1B9-4A7D-B2BD-38943400FDBF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286" y="6363020"/>
            <a:ext cx="3654988" cy="3071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8412" y="6248399"/>
            <a:ext cx="461669" cy="427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00" b="0" i="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89304" cy="1177525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bg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1">
            <a:lumMod val="85000"/>
            <a:lumOff val="15000"/>
          </a:schemeClr>
        </a:buClr>
        <a:buSzPct val="80000"/>
        <a:buFont typeface="Wingdings 3" charset="2"/>
        <a:buChar char=""/>
        <a:defRPr sz="2000" b="0" i="0" kern="1200">
          <a:solidFill>
            <a:schemeClr val="bg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1">
            <a:lumMod val="85000"/>
            <a:lumOff val="15000"/>
          </a:schemeClr>
        </a:buClr>
        <a:buSzPct val="80000"/>
        <a:buFont typeface="Wingdings 3" charset="2"/>
        <a:buChar char=""/>
        <a:defRPr sz="1800" b="0" i="0" kern="1200">
          <a:solidFill>
            <a:schemeClr val="bg1">
              <a:lumMod val="75000"/>
              <a:lumOff val="25000"/>
            </a:schemeClr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1">
            <a:lumMod val="85000"/>
            <a:lumOff val="15000"/>
          </a:schemeClr>
        </a:buClr>
        <a:buSzPct val="80000"/>
        <a:buFont typeface="Wingdings 3" charset="2"/>
        <a:buChar char=""/>
        <a:defRPr sz="1600" b="0" i="0" kern="1200">
          <a:solidFill>
            <a:schemeClr val="bg1">
              <a:lumMod val="75000"/>
              <a:lumOff val="25000"/>
            </a:schemeClr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1">
            <a:lumMod val="85000"/>
            <a:lumOff val="15000"/>
          </a:schemeClr>
        </a:buClr>
        <a:buSzPct val="80000"/>
        <a:buFont typeface="Wingdings 3" charset="2"/>
        <a:buChar char=""/>
        <a:defRPr sz="1400" b="0" i="0" kern="1200">
          <a:solidFill>
            <a:schemeClr val="bg1">
              <a:lumMod val="75000"/>
              <a:lumOff val="25000"/>
            </a:schemeClr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1">
            <a:lumMod val="85000"/>
            <a:lumOff val="15000"/>
          </a:schemeClr>
        </a:buClr>
        <a:buSzPct val="80000"/>
        <a:buFont typeface="Wingdings 3" charset="2"/>
        <a:buChar char=""/>
        <a:defRPr sz="1400" b="0" i="0" kern="1200">
          <a:solidFill>
            <a:schemeClr val="bg1">
              <a:lumMod val="75000"/>
              <a:lumOff val="25000"/>
            </a:schemeClr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881345" cy="2226425"/>
          </a:xfrm>
        </p:spPr>
        <p:txBody>
          <a:bodyPr/>
          <a:lstStyle/>
          <a:p>
            <a:r>
              <a:rPr lang="hu-HU" dirty="0"/>
              <a:t>Neked nyűg (?)</a:t>
            </a:r>
            <a:br>
              <a:rPr lang="hu-HU" dirty="0"/>
            </a:br>
            <a:r>
              <a:rPr lang="hu-HU" dirty="0"/>
              <a:t>Nekem érték</a:t>
            </a:r>
          </a:p>
        </p:txBody>
      </p:sp>
      <p:sp>
        <p:nvSpPr>
          <p:cNvPr id="10" name="Alcím 9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DEEP LINKING, mint fontos marketingeszköz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953" y="4369679"/>
            <a:ext cx="7934085" cy="1836680"/>
          </a:xfrm>
          <a:prstGeom prst="rect">
            <a:avLst/>
          </a:prstGeom>
        </p:spPr>
      </p:pic>
      <p:sp>
        <p:nvSpPr>
          <p:cNvPr id="11" name="Szöveg helye 10"/>
          <p:cNvSpPr>
            <a:spLocks noGrp="1"/>
          </p:cNvSpPr>
          <p:nvPr>
            <p:ph type="body" sz="quarter" idx="13"/>
          </p:nvPr>
        </p:nvSpPr>
        <p:spPr>
          <a:xfrm>
            <a:off x="4559300" y="4947781"/>
            <a:ext cx="2711450" cy="956132"/>
          </a:xfrm>
        </p:spPr>
        <p:txBody>
          <a:bodyPr>
            <a:normAutofit lnSpcReduction="10000"/>
          </a:bodyPr>
          <a:lstStyle/>
          <a:p>
            <a:r>
              <a:rPr lang="hu-HU" dirty="0"/>
              <a:t>@duracelltomi</a:t>
            </a:r>
          </a:p>
          <a:p>
            <a:r>
              <a:rPr lang="hu-HU" dirty="0" err="1"/>
              <a:t>linkedin.com</a:t>
            </a:r>
            <a:r>
              <a:rPr lang="hu-HU" dirty="0"/>
              <a:t>/</a:t>
            </a:r>
            <a:r>
              <a:rPr lang="hu-HU" dirty="0" err="1"/>
              <a:t>in</a:t>
            </a:r>
            <a:r>
              <a:rPr lang="hu-HU" dirty="0"/>
              <a:t>/duracelltomi</a:t>
            </a:r>
          </a:p>
          <a:p>
            <a:r>
              <a:rPr lang="hu-HU" dirty="0"/>
              <a:t>firebaseanalytics.hu</a:t>
            </a:r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Geiger Tamás</a:t>
            </a: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4445000" y="4953000"/>
            <a:ext cx="2717800" cy="10152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hu-HU" sz="1400" cap="none" dirty="0">
              <a:solidFill>
                <a:srgbClr val="046899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20" y="5039212"/>
            <a:ext cx="208280" cy="16662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550" y="5361580"/>
            <a:ext cx="190500" cy="1905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50" y="5707824"/>
            <a:ext cx="196850" cy="196850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5BF3023D-3747-491E-9771-BCC9DBD1FA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428" y="4401704"/>
            <a:ext cx="2169042" cy="741601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461347C3-370B-45A5-9E40-C545466FE3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5" y="5131609"/>
            <a:ext cx="3005588" cy="1116790"/>
          </a:xfrm>
          <a:prstGeom prst="rect">
            <a:avLst/>
          </a:prstGeom>
        </p:spPr>
      </p:pic>
      <p:sp>
        <p:nvSpPr>
          <p:cNvPr id="2" name="Élőláb helye 1">
            <a:extLst>
              <a:ext uri="{FF2B5EF4-FFF2-40B4-BE49-F238E27FC236}">
                <a16:creationId xmlns:a16="http://schemas.microsoft.com/office/drawing/2014/main" id="{B734C0C4-B9A5-49AB-ACD9-AE0E548F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1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267090-3C24-4F00-A772-C7B0837E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Android App </a:t>
            </a:r>
            <a:r>
              <a:rPr lang="hu-HU" dirty="0" err="1"/>
              <a:t>Links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C65C98-514A-4199-A9CD-FC01D6279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Android 6.0+</a:t>
            </a:r>
          </a:p>
          <a:p>
            <a:r>
              <a:rPr lang="hu-HU" dirty="0"/>
              <a:t>Azt jelezzük az operációs rendszernek, hogy bizonyos URL-ek alapértelmezett kezelői vagyunk</a:t>
            </a:r>
          </a:p>
          <a:p>
            <a:r>
              <a:rPr lang="hu-HU" dirty="0"/>
              <a:t>Nem jelenik meg az app választás a linkre kattintás során</a:t>
            </a:r>
          </a:p>
          <a:p>
            <a:pPr lvl="1"/>
            <a:r>
              <a:rPr lang="hu-HU" dirty="0"/>
              <a:t>Visszaélésekre adhat terepet</a:t>
            </a:r>
          </a:p>
          <a:p>
            <a:pPr lvl="1"/>
            <a:r>
              <a:rPr lang="hu-HU" dirty="0"/>
              <a:t>Igazolni kell az az app és a kezelt domain közös tulajdonjogát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F76AD77-162B-4E55-91FE-3E1C018FB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04B803C-F4E4-4BD0-87EA-FBEEE01A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04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BF9DFE-3828-45D4-AC7C-DCD0021C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iOS lehetőségek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7584F9C-A214-4715-9BB5-F83CEDDA5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F5199EA-B9A0-4F2F-928F-9B4B8F7B5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6E21F1F-1C03-4822-A531-D362B569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64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40D004-380E-4023-AB7D-BE166DF0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iOS Universal </a:t>
            </a:r>
            <a:r>
              <a:rPr lang="hu-HU" dirty="0" err="1"/>
              <a:t>Links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7F0817-9071-4AE2-B708-EADD8FC6B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Android Deep </a:t>
            </a:r>
            <a:r>
              <a:rPr lang="hu-HU" dirty="0" err="1"/>
              <a:t>Link+App</a:t>
            </a:r>
            <a:r>
              <a:rPr lang="hu-HU" dirty="0"/>
              <a:t> link == iOS Universal Link </a:t>
            </a:r>
            <a:r>
              <a:rPr lang="hu-HU" dirty="0">
                <a:sym typeface="Wingdings" panose="05000000000000000000" pitchFamily="2" charset="2"/>
              </a:rPr>
              <a:t></a:t>
            </a:r>
          </a:p>
          <a:p>
            <a:r>
              <a:rPr lang="hu-HU" dirty="0">
                <a:sym typeface="Wingdings" panose="05000000000000000000" pitchFamily="2" charset="2"/>
              </a:rPr>
              <a:t>iOS 9+</a:t>
            </a:r>
          </a:p>
          <a:p>
            <a:r>
              <a:rPr lang="hu-HU" dirty="0"/>
              <a:t>Itt is igazolni kell az app és a kapcsolódó domain tulajdoni kapcsolatát</a:t>
            </a:r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EFD2DCF-6500-428F-BF5F-77FE904B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9CBC359-2E84-4E22-BF8E-7325595B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83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BD5B88-D8BD-48FB-B17E-76A7EF5E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Felhasználási lehetőségek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A139F20-4F69-4ECB-9728-C485221B2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9225D39-9C1C-4C0D-AA25-9C7A954B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5D3F55A-CFBF-416B-A0D1-A0FB2DCB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52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363B51-D159-403F-8B16-BEE77FAEF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Firebase App Indexing</a:t>
            </a:r>
            <a:endParaRPr lang="en-US" dirty="0"/>
          </a:p>
        </p:txBody>
      </p:sp>
      <p:pic>
        <p:nvPicPr>
          <p:cNvPr id="8" name="Kép helye 7">
            <a:extLst>
              <a:ext uri="{FF2B5EF4-FFF2-40B4-BE49-F238E27FC236}">
                <a16:creationId xmlns:a16="http://schemas.microsoft.com/office/drawing/2014/main" id="{CA70610C-88E0-4DC6-AB5A-7723F70F6E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-210" b="-725"/>
          <a:stretch/>
        </p:blipFill>
        <p:spPr>
          <a:xfrm>
            <a:off x="6949546" y="215153"/>
            <a:ext cx="3200400" cy="6460657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65D845D2-E09E-429E-90C5-0837867CB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Androidon a Google Kereső találtok azonnal a telepített appba visznek</a:t>
            </a:r>
          </a:p>
          <a:p>
            <a:r>
              <a:rPr lang="hu-HU" dirty="0"/>
              <a:t>Ha nincs app telepítve, akkor maradnak a web linkek</a:t>
            </a:r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7112698-9F06-4373-8CEA-FDE06D5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DFEEE73-16C5-4788-9EFD-39F110705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15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CCEC4B-D0B4-40DA-88E1-7FD306844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Firebase </a:t>
            </a:r>
            <a:r>
              <a:rPr lang="hu-HU" dirty="0" err="1"/>
              <a:t>Dynamic</a:t>
            </a:r>
            <a:r>
              <a:rPr lang="hu-HU" dirty="0"/>
              <a:t> </a:t>
            </a:r>
            <a:r>
              <a:rPr lang="hu-HU" dirty="0" err="1"/>
              <a:t>Links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B131AA-783C-4E9D-B0D0-CED1182E7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 </a:t>
            </a:r>
            <a:r>
              <a:rPr lang="hu-HU" strike="sngStrike" dirty="0"/>
              <a:t>gyűrű</a:t>
            </a:r>
            <a:r>
              <a:rPr lang="hu-HU" dirty="0"/>
              <a:t> link mindenek felett</a:t>
            </a:r>
          </a:p>
          <a:p>
            <a:pPr lvl="1"/>
            <a:r>
              <a:rPr lang="hu-HU" dirty="0"/>
              <a:t>Egy linket készítünk a Firebase felületén</a:t>
            </a:r>
          </a:p>
          <a:p>
            <a:pPr lvl="1"/>
            <a:r>
              <a:rPr lang="hu-HU" dirty="0"/>
              <a:t>Weben ez a link a weboldalra visz</a:t>
            </a:r>
          </a:p>
          <a:p>
            <a:pPr lvl="1"/>
            <a:r>
              <a:rPr lang="hu-HU" dirty="0"/>
              <a:t>Mobilon előbb megnézi, hogy telepítve van-e az app</a:t>
            </a:r>
          </a:p>
          <a:p>
            <a:pPr lvl="2"/>
            <a:r>
              <a:rPr lang="hu-HU" dirty="0"/>
              <a:t>Ha nincs </a:t>
            </a:r>
            <a:r>
              <a:rPr lang="hu-HU" dirty="0">
                <a:sym typeface="Wingdings" panose="05000000000000000000" pitchFamily="2" charset="2"/>
              </a:rPr>
              <a:t> irány az app </a:t>
            </a:r>
            <a:r>
              <a:rPr lang="hu-HU" dirty="0" err="1">
                <a:sym typeface="Wingdings" panose="05000000000000000000" pitchFamily="2" charset="2"/>
              </a:rPr>
              <a:t>store</a:t>
            </a:r>
            <a:endParaRPr lang="hu-HU" dirty="0">
              <a:sym typeface="Wingdings" panose="05000000000000000000" pitchFamily="2" charset="2"/>
            </a:endParaRPr>
          </a:p>
          <a:p>
            <a:pPr lvl="2"/>
            <a:r>
              <a:rPr lang="hu-HU" dirty="0">
                <a:sym typeface="Wingdings" panose="05000000000000000000" pitchFamily="2" charset="2"/>
              </a:rPr>
              <a:t>Ha van  irány az app a </a:t>
            </a:r>
            <a:r>
              <a:rPr lang="hu-HU" dirty="0" err="1">
                <a:sym typeface="Wingdings" panose="05000000000000000000" pitchFamily="2" charset="2"/>
              </a:rPr>
              <a:t>deep</a:t>
            </a:r>
            <a:r>
              <a:rPr lang="hu-HU" dirty="0">
                <a:sym typeface="Wingdings" panose="05000000000000000000" pitchFamily="2" charset="2"/>
              </a:rPr>
              <a:t> linkkel</a:t>
            </a:r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3D687A1-7344-4276-8ED8-24F5572CC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BCB7BBD-0D54-4EFD-BD20-61FA892F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3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98AFF3-228F-4745-8039-A1AD64396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Firebase </a:t>
            </a:r>
            <a:r>
              <a:rPr lang="hu-HU" dirty="0" err="1"/>
              <a:t>Dynamic</a:t>
            </a:r>
            <a:r>
              <a:rPr lang="hu-HU" dirty="0"/>
              <a:t> </a:t>
            </a:r>
            <a:r>
              <a:rPr lang="hu-HU" dirty="0" err="1"/>
              <a:t>Links</a:t>
            </a:r>
            <a:endParaRPr lang="en-US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D3EF5359-4082-411D-8271-690D506FC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0933" y="2100398"/>
            <a:ext cx="5557606" cy="4757602"/>
          </a:xfrm>
          <a:prstGeom prst="rect">
            <a:avLst/>
          </a:prstGeom>
        </p:spPr>
      </p:pic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619BDC5-56B5-4A0C-879F-5F076A0A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816ABD9-20C2-4A9B-96CF-34C79A1A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4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013881-1BD2-4E8F-A8AA-BC5C619A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Facebook App </a:t>
            </a:r>
            <a:r>
              <a:rPr lang="hu-HU" dirty="0" err="1"/>
              <a:t>Links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03398E-6C92-4096-B49F-9850009D8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Facebook által készített nyílt standard</a:t>
            </a:r>
          </a:p>
          <a:p>
            <a:r>
              <a:rPr lang="hu-HU" dirty="0"/>
              <a:t>Weboldal kódjában &lt;</a:t>
            </a:r>
            <a:r>
              <a:rPr lang="hu-HU" dirty="0" err="1"/>
              <a:t>meta</a:t>
            </a:r>
            <a:r>
              <a:rPr lang="hu-HU" dirty="0"/>
              <a:t>&gt; elemmel lehet jelezni az adott oldal app </a:t>
            </a:r>
            <a:r>
              <a:rPr lang="hu-HU" dirty="0" err="1"/>
              <a:t>deep</a:t>
            </a:r>
            <a:r>
              <a:rPr lang="hu-HU" dirty="0"/>
              <a:t> linkjét</a:t>
            </a:r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E0D68FE-C392-4599-997D-B24A11A2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BA03950-2DD8-47A4-AC2F-E61D49D5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53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DC7ADF-D0BB-472D-A1A8-1DA9259B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Termék </a:t>
            </a:r>
            <a:r>
              <a:rPr lang="hu-HU" dirty="0" err="1"/>
              <a:t>feedek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678DD0-BA69-45A4-93A7-345403D8D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Dinamikus </a:t>
            </a:r>
            <a:r>
              <a:rPr lang="hu-HU" dirty="0" err="1"/>
              <a:t>remarketinghez</a:t>
            </a:r>
            <a:endParaRPr lang="hu-HU" dirty="0"/>
          </a:p>
          <a:p>
            <a:r>
              <a:rPr lang="hu-HU" dirty="0"/>
              <a:t>A legtöbb </a:t>
            </a:r>
            <a:r>
              <a:rPr lang="hu-HU" dirty="0" err="1"/>
              <a:t>feed</a:t>
            </a:r>
            <a:r>
              <a:rPr lang="hu-HU" dirty="0"/>
              <a:t> formátum tartalmaz </a:t>
            </a:r>
            <a:r>
              <a:rPr lang="hu-HU" dirty="0" err="1"/>
              <a:t>deep</a:t>
            </a:r>
            <a:r>
              <a:rPr lang="hu-HU" dirty="0"/>
              <a:t> link oszlopokat</a:t>
            </a:r>
          </a:p>
          <a:p>
            <a:r>
              <a:rPr lang="hu-HU" dirty="0"/>
              <a:t>Ezzel a hirdetésre kattintás rögtön az app megfelelő belső részéhez vezethet</a:t>
            </a:r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48E5FF6-41BB-4C5F-A2B9-1FB9267C0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783EB20-D7A1-4D68-ABB2-9FBC3211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99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2555062"/>
            <a:ext cx="8946541" cy="3693337"/>
          </a:xfrm>
        </p:spPr>
        <p:txBody>
          <a:bodyPr>
            <a:normAutofit/>
          </a:bodyPr>
          <a:lstStyle/>
          <a:p>
            <a:r>
              <a:rPr lang="hu-HU" dirty="0"/>
              <a:t>Deep </a:t>
            </a:r>
            <a:r>
              <a:rPr lang="hu-HU" dirty="0" err="1"/>
              <a:t>links</a:t>
            </a:r>
            <a:endParaRPr lang="hu-HU" dirty="0"/>
          </a:p>
          <a:p>
            <a:r>
              <a:rPr lang="hu-HU" dirty="0"/>
              <a:t>App </a:t>
            </a:r>
            <a:r>
              <a:rPr lang="hu-HU" dirty="0" err="1"/>
              <a:t>links</a:t>
            </a:r>
            <a:endParaRPr lang="hu-HU" dirty="0"/>
          </a:p>
          <a:p>
            <a:r>
              <a:rPr lang="hu-HU" dirty="0"/>
              <a:t>Universal </a:t>
            </a:r>
            <a:r>
              <a:rPr lang="hu-HU" dirty="0" err="1"/>
              <a:t>Links</a:t>
            </a:r>
            <a:endParaRPr lang="hu-HU" dirty="0"/>
          </a:p>
          <a:p>
            <a:r>
              <a:rPr lang="hu-HU" dirty="0"/>
              <a:t>Firebase App Indexing</a:t>
            </a:r>
          </a:p>
          <a:p>
            <a:r>
              <a:rPr lang="hu-HU" dirty="0"/>
              <a:t>Firebase </a:t>
            </a:r>
            <a:r>
              <a:rPr lang="hu-HU" dirty="0" err="1"/>
              <a:t>Dynamic</a:t>
            </a:r>
            <a:r>
              <a:rPr lang="hu-HU" dirty="0"/>
              <a:t> </a:t>
            </a:r>
            <a:r>
              <a:rPr lang="hu-HU" dirty="0" err="1"/>
              <a:t>Links</a:t>
            </a:r>
            <a:endParaRPr lang="hu-HU" dirty="0"/>
          </a:p>
          <a:p>
            <a:r>
              <a:rPr lang="hu-HU" dirty="0"/>
              <a:t>Facebook App </a:t>
            </a:r>
            <a:r>
              <a:rPr lang="hu-HU" dirty="0" err="1"/>
              <a:t>Links</a:t>
            </a:r>
            <a:endParaRPr lang="hu-HU" dirty="0"/>
          </a:p>
          <a:p>
            <a:r>
              <a:rPr lang="hu-HU" dirty="0"/>
              <a:t>Termék </a:t>
            </a:r>
            <a:r>
              <a:rPr lang="hu-HU" dirty="0" err="1"/>
              <a:t>feed</a:t>
            </a:r>
            <a:r>
              <a:rPr lang="hu-HU" dirty="0"/>
              <a:t> lehetőségek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http://bit.ly/jabjab-app-deeplinks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7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81A092-3763-46C5-83A2-465CE113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Neked nyűg?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3220584-C639-4632-A79D-B32056C5C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Néha nem kevés időt kell beletenni a sprintben</a:t>
            </a:r>
          </a:p>
          <a:p>
            <a:r>
              <a:rPr lang="hu-HU" dirty="0"/>
              <a:t>Nincs látható eredménye az appon belül</a:t>
            </a:r>
          </a:p>
          <a:p>
            <a:pPr lvl="1"/>
            <a:r>
              <a:rPr lang="hu-HU" dirty="0"/>
              <a:t>(de van, mindjárt mutatom)</a:t>
            </a:r>
          </a:p>
          <a:p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282ACBB-924B-4F7B-A59D-6B3734CD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89AA690-8C7F-4C45-A7B4-B0B3A692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88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0DF252-C503-48E1-A6DF-F7C7317F2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Nekem érték!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3B8715-6FDF-4651-9270-47CAA7960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Egyetlen kattintással</a:t>
            </a:r>
          </a:p>
          <a:p>
            <a:r>
              <a:rPr lang="hu-HU" dirty="0"/>
              <a:t>A legrelevánsabb tartalomra az appban</a:t>
            </a:r>
          </a:p>
          <a:p>
            <a:r>
              <a:rPr lang="hu-HU" dirty="0"/>
              <a:t>Vagy a megfelelő app </a:t>
            </a:r>
            <a:r>
              <a:rPr lang="hu-HU" dirty="0" err="1"/>
              <a:t>store-ba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 új app </a:t>
            </a:r>
            <a:r>
              <a:rPr lang="hu-HU" dirty="0" err="1">
                <a:sym typeface="Wingdings" panose="05000000000000000000" pitchFamily="2" charset="2"/>
              </a:rPr>
              <a:t>install</a:t>
            </a:r>
            <a:r>
              <a:rPr lang="hu-HU" dirty="0">
                <a:sym typeface="Wingdings" panose="05000000000000000000" pitchFamily="2" charset="2"/>
              </a:rPr>
              <a:t> generálása</a:t>
            </a:r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406BC43-DA26-4A8E-B4CB-D5B9A3AC5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E5AD582-6331-419A-98CF-B5700D7E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8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58B7DE-093B-4956-85D6-2D7EC8354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Fejlesztői verzió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ABC74E-D9F2-4199-B0E3-FA838D321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en-US" sz="4000" dirty="0"/>
              <a:t>http://bit.ly/jabjab-app-deeplinks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439E731-AE9E-4D40-9C18-080E1DE2A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F8BF188-5B06-4720-B2A4-5D7A5FE64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8385C5-BBDB-4F2C-88D4-EC4B672A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Deep </a:t>
            </a:r>
            <a:r>
              <a:rPr lang="hu-HU" dirty="0" err="1"/>
              <a:t>links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E02C8AE-913A-4A72-BFC7-5209D7D00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39242AF-71AF-42BD-9DB0-6C493938C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663DCD6-28D8-4FF5-8785-7DDF203E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7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178E2B-6E22-4690-9FAA-4FA7A1CD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Deep </a:t>
            </a:r>
            <a:r>
              <a:rPr lang="hu-HU" dirty="0" err="1"/>
              <a:t>links</a:t>
            </a:r>
            <a:r>
              <a:rPr lang="hu-HU" dirty="0"/>
              <a:t> – Web VS App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2FF04B-F73F-4E28-B6F6-E6274696B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Web: /aloldal/</a:t>
            </a:r>
            <a:r>
              <a:rPr lang="hu-HU" dirty="0" err="1"/>
              <a:t>termekek</a:t>
            </a:r>
            <a:r>
              <a:rPr lang="hu-HU" dirty="0"/>
              <a:t>/akarmi.html</a:t>
            </a:r>
          </a:p>
          <a:p>
            <a:r>
              <a:rPr lang="hu-HU" dirty="0"/>
              <a:t>App: ???</a:t>
            </a:r>
          </a:p>
          <a:p>
            <a:pPr lvl="1"/>
            <a:r>
              <a:rPr lang="hu-HU" dirty="0"/>
              <a:t>Appokban képernyők, kártyák vannak, nem weboldalak</a:t>
            </a:r>
            <a:br>
              <a:rPr lang="hu-HU" dirty="0"/>
            </a:br>
            <a:r>
              <a:rPr lang="hu-HU" i="1" dirty="0"/>
              <a:t>(szerencsésebb esetben)</a:t>
            </a:r>
          </a:p>
          <a:p>
            <a:pPr lvl="1"/>
            <a:r>
              <a:rPr lang="hu-HU" dirty="0"/>
              <a:t>Ezekhez alap esetben nincsenek URL/URI-k rendelve</a:t>
            </a:r>
          </a:p>
          <a:p>
            <a:pPr lvl="1"/>
            <a:r>
              <a:rPr lang="hu-HU" dirty="0"/>
              <a:t>Az egyetlen triviális lehetőség: app </a:t>
            </a:r>
            <a:r>
              <a:rPr lang="hu-HU" dirty="0" err="1"/>
              <a:t>install</a:t>
            </a:r>
            <a:r>
              <a:rPr lang="hu-HU" dirty="0"/>
              <a:t> kampányok</a:t>
            </a:r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F32E8AF-5F44-4CA7-B066-9E26257F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322F90B-32D3-4D52-A1BF-81EC84DA1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8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55DD48-D703-452A-A86E-57DF7707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Deep </a:t>
            </a:r>
            <a:r>
              <a:rPr lang="hu-HU" dirty="0" err="1"/>
              <a:t>links</a:t>
            </a:r>
            <a:r>
              <a:rPr lang="hu-HU" dirty="0"/>
              <a:t> – Lehetne több is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AB85AD-D51B-4525-B073-175B68588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Dinamikus remarketing</a:t>
            </a:r>
          </a:p>
          <a:p>
            <a:pPr lvl="1"/>
            <a:r>
              <a:rPr lang="hu-HU" dirty="0"/>
              <a:t>Megnéz az appban egy vagy több terméket</a:t>
            </a:r>
          </a:p>
          <a:p>
            <a:pPr lvl="1"/>
            <a:r>
              <a:rPr lang="hu-HU" dirty="0"/>
              <a:t>Ezt és hasonlót mutatunk hirdetésekben a weben (!)</a:t>
            </a:r>
          </a:p>
          <a:p>
            <a:r>
              <a:rPr lang="hu-HU" dirty="0"/>
              <a:t>Konferencia weboldalán (</a:t>
            </a:r>
            <a:r>
              <a:rPr lang="hu-HU" dirty="0">
                <a:sym typeface="Wingdings" panose="05000000000000000000" pitchFamily="2" charset="2"/>
              </a:rPr>
              <a:t>)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… annak mobil nézetén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Linkelni lehetne az appban az értékelésre</a:t>
            </a:r>
          </a:p>
          <a:p>
            <a:r>
              <a:rPr lang="hu-HU" dirty="0">
                <a:sym typeface="Wingdings" panose="05000000000000000000" pitchFamily="2" charset="2"/>
              </a:rPr>
              <a:t>… és még sokan mások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A lényeg, hogy a </a:t>
            </a:r>
            <a:r>
              <a:rPr lang="hu-HU" dirty="0" err="1">
                <a:sym typeface="Wingdings" panose="05000000000000000000" pitchFamily="2" charset="2"/>
              </a:rPr>
              <a:t>user</a:t>
            </a:r>
            <a:r>
              <a:rPr lang="hu-HU" dirty="0">
                <a:sym typeface="Wingdings" panose="05000000000000000000" pitchFamily="2" charset="2"/>
              </a:rPr>
              <a:t> az appon belül kezdi a munkamenetet, nem az app nyitó képernyőjén kezd</a:t>
            </a:r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4910AB0-A6E0-4F2A-B964-6907244F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3CF7C5A-3C69-4393-B4C1-09063894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6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554D73-A776-43AA-AC70-8011A884F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Android lehetőségek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27249F2-6FDF-4BCA-9913-CDFA98EB7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FD4228A-D197-4F94-97D1-30B3361E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77F56CD-3DBC-4018-9A70-275BDA93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4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BA6E9E-33C0-4370-A7DE-15AC0781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Android Deep </a:t>
            </a:r>
            <a:r>
              <a:rPr lang="hu-HU" dirty="0" err="1"/>
              <a:t>Links</a:t>
            </a:r>
            <a:endParaRPr lang="en-US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436291D-A349-4040-8144-12E4635A9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mobil app jelzi az Androidnak, hogy bizonyos URL-</a:t>
            </a:r>
            <a:r>
              <a:rPr lang="hu-HU" dirty="0" err="1"/>
              <a:t>eket</a:t>
            </a:r>
            <a:r>
              <a:rPr lang="hu-HU" dirty="0"/>
              <a:t> kezelni tud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Az operációs rendszer felkínálja a lehetőséget a felhasználónak, hogy ne a böngészőben nyíljon meg a link</a:t>
            </a:r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A7E7FFC-EEE8-4CDD-B61E-8E11D877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http://bit.ly/jabjab-app-deeplinks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79432DD-51F7-4AFD-ADD7-6FDC9A8B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E5DB4F6-E4D0-4BD7-BA6E-A33FBEDA0FC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9" b="14639"/>
          <a:stretch>
            <a:fillRect/>
          </a:stretch>
        </p:blipFill>
        <p:spPr bwMode="auto">
          <a:xfrm>
            <a:off x="7487428" y="1143000"/>
            <a:ext cx="3200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460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2. egyéni séma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7030A0"/>
      </a:hlink>
      <a:folHlink>
        <a:srgbClr val="CC00CC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bJab.potx" id="{067653C2-8202-4A87-AB76-2CA912F7791D}" vid="{9562400B-DC37-49FB-B47F-3CFD4550229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6287</TotalTime>
  <Words>570</Words>
  <Application>Microsoft Office PowerPoint</Application>
  <PresentationFormat>Szélesvásznú</PresentationFormat>
  <Paragraphs>114</Paragraphs>
  <Slides>19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</vt:lpstr>
      <vt:lpstr>Neked nyűg (?) Nekem érték</vt:lpstr>
      <vt:lpstr>Neked nyűg?</vt:lpstr>
      <vt:lpstr>Nekem érték!</vt:lpstr>
      <vt:lpstr>Fejlesztői verzió</vt:lpstr>
      <vt:lpstr>Deep links</vt:lpstr>
      <vt:lpstr>Deep links – Web VS App</vt:lpstr>
      <vt:lpstr>Deep links – Lehetne több is</vt:lpstr>
      <vt:lpstr>Android lehetőségek</vt:lpstr>
      <vt:lpstr>Android Deep Links</vt:lpstr>
      <vt:lpstr>Android App Links</vt:lpstr>
      <vt:lpstr>iOS lehetőségek</vt:lpstr>
      <vt:lpstr>iOS Universal Links</vt:lpstr>
      <vt:lpstr>Felhasználási lehetőségek</vt:lpstr>
      <vt:lpstr>Firebase App Indexing</vt:lpstr>
      <vt:lpstr>Firebase Dynamic Links</vt:lpstr>
      <vt:lpstr>Firebase Dynamic Links</vt:lpstr>
      <vt:lpstr>Facebook App Links</vt:lpstr>
      <vt:lpstr>Termék feedek</vt:lpstr>
      <vt:lpstr>Köszönöm!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Tamás Geiger</dc:creator>
  <cp:lastModifiedBy>Tamás Geiger</cp:lastModifiedBy>
  <cp:revision>431</cp:revision>
  <dcterms:created xsi:type="dcterms:W3CDTF">2014-02-27T12:02:49Z</dcterms:created>
  <dcterms:modified xsi:type="dcterms:W3CDTF">2019-11-27T06:40:42Z</dcterms:modified>
</cp:coreProperties>
</file>