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f7cd7eb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f7cd7eb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f7cd7ebf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f7cd7ebf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f7cd7ebfb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f7cd7ebf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f7cd7ebf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f7cd7ebf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f7cd7ebf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f7cd7ebf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f7cd7ebf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f7cd7ebf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f7cd7ebf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f7cd7ebf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f7cd7ebf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f7cd7ebf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f7cd7ebfb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f7cd7ebfb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f7cd7ebf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f7cd7ebf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f7cd7ebf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f7cd7ebf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f7cd7ebf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f7cd7ebf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f7cd7ebf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f7cd7ebf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f7cd7ebf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f7cd7ebf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f7cd7ebfb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f7cd7ebf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 u="sng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f7cd7ebf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f7cd7ebf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f7cd7ebf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f7cd7ebf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f7cd7ebfb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f7cd7ebf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- Sub-Section Headers">
  <p:cSld name="TITLE_1_1">
    <p:bg>
      <p:bgPr>
        <a:solidFill>
          <a:schemeClr val="dk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/>
          <p:nvPr/>
        </p:nvSpPr>
        <p:spPr>
          <a:xfrm>
            <a:off x="589975" y="2851425"/>
            <a:ext cx="694500" cy="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- Left Align (White) 1 2">
  <p:cSld name="TITLE_1_1_1_1_1_1_1_1_1_1_1_1_2_5_2">
    <p:bg>
      <p:bgPr>
        <a:noFill/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464650" y="2041975"/>
            <a:ext cx="2493900" cy="227100"/>
          </a:xfrm>
          <a:prstGeom prst="rect">
            <a:avLst/>
          </a:prstGeom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64650" y="2385725"/>
            <a:ext cx="2493900" cy="2215800"/>
          </a:xfrm>
          <a:prstGeom prst="rect">
            <a:avLst/>
          </a:prstGeom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8" name="Google Shape;58;p14"/>
          <p:cNvSpPr/>
          <p:nvPr/>
        </p:nvSpPr>
        <p:spPr>
          <a:xfrm>
            <a:off x="502574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9" name="Google Shape;59;p14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2" type="sldNum"/>
          </p:nvPr>
        </p:nvSpPr>
        <p:spPr>
          <a:xfrm>
            <a:off x="369449" y="241050"/>
            <a:ext cx="548700" cy="25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- Cover (Do not use as section headers)" type="title">
  <p:cSld name="TITLE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475775" y="1815226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1" type="subTitle"/>
          </p:nvPr>
        </p:nvSpPr>
        <p:spPr>
          <a:xfrm>
            <a:off x="494775" y="2949676"/>
            <a:ext cx="6755700" cy="78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id="67" name="Google Shape;6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6638" y="453700"/>
            <a:ext cx="685800" cy="20574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6"/>
          <p:cNvSpPr txBox="1"/>
          <p:nvPr>
            <p:ph idx="2" type="subTitle"/>
          </p:nvPr>
        </p:nvSpPr>
        <p:spPr>
          <a:xfrm>
            <a:off x="2331200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- Section Headers">
  <p:cSld name="TITLE_1">
    <p:bg>
      <p:bgPr>
        <a:solidFill>
          <a:srgbClr val="24E679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589975" y="3101925"/>
            <a:ext cx="694500" cy="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" name="Google Shape;72;p17"/>
          <p:cNvSpPr txBox="1"/>
          <p:nvPr>
            <p:ph type="title"/>
          </p:nvPr>
        </p:nvSpPr>
        <p:spPr>
          <a:xfrm>
            <a:off x="475775" y="1815226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7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4" name="Google Shape;74;p17"/>
          <p:cNvSpPr txBox="1"/>
          <p:nvPr>
            <p:ph idx="1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- Sub-Section Headers">
  <p:cSld name="TITLE_1_1"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" name="Google Shape;77;p18"/>
          <p:cNvSpPr/>
          <p:nvPr/>
        </p:nvSpPr>
        <p:spPr>
          <a:xfrm>
            <a:off x="589975" y="2851425"/>
            <a:ext cx="694500" cy="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1 - Sub-Section Blank">
  <p:cSld name="TITLE_1_1_2"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- Left Align (White) 1">
  <p:cSld name="TITLE_1_1_1_1_1_1_1_1_1_1_1_1_2_5">
    <p:bg>
      <p:bgPr>
        <a:noFill/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570975" y="1817600"/>
            <a:ext cx="35205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2" type="body"/>
          </p:nvPr>
        </p:nvSpPr>
        <p:spPr>
          <a:xfrm>
            <a:off x="570975" y="2161350"/>
            <a:ext cx="35205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4" name="Google Shape;84;p20"/>
          <p:cNvSpPr txBox="1"/>
          <p:nvPr>
            <p:ph type="title"/>
          </p:nvPr>
        </p:nvSpPr>
        <p:spPr>
          <a:xfrm>
            <a:off x="494775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5" name="Google Shape;85;p20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20"/>
          <p:cNvSpPr txBox="1"/>
          <p:nvPr>
            <p:ph idx="3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- Left Align (Black)">
  <p:cSld name="TITLE_1_1_1_1_1_1_1_1_1_1_1_1_2_4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" type="subTitle"/>
          </p:nvPr>
        </p:nvSpPr>
        <p:spPr>
          <a:xfrm>
            <a:off x="570975" y="1817600"/>
            <a:ext cx="35205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2" type="body"/>
          </p:nvPr>
        </p:nvSpPr>
        <p:spPr>
          <a:xfrm>
            <a:off x="570975" y="2161350"/>
            <a:ext cx="35205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type="title"/>
          </p:nvPr>
        </p:nvSpPr>
        <p:spPr>
          <a:xfrm>
            <a:off x="494775" y="970550"/>
            <a:ext cx="54426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1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3" name="Google Shape;93;p21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21"/>
          <p:cNvSpPr txBox="1"/>
          <p:nvPr>
            <p:ph idx="3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 - Two Column (White)">
  <p:cSld name="TITLE_1_1_1_1_1_1_1_1_1_1_1_1_2_2">
    <p:bg>
      <p:bgPr>
        <a:noFill/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idx="1" type="subTitle"/>
          </p:nvPr>
        </p:nvSpPr>
        <p:spPr>
          <a:xfrm>
            <a:off x="4709975" y="1817600"/>
            <a:ext cx="3948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7" name="Google Shape;97;p22"/>
          <p:cNvSpPr txBox="1"/>
          <p:nvPr>
            <p:ph idx="2" type="body"/>
          </p:nvPr>
        </p:nvSpPr>
        <p:spPr>
          <a:xfrm>
            <a:off x="4709975" y="2161350"/>
            <a:ext cx="3948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8" name="Google Shape;98;p22"/>
          <p:cNvSpPr txBox="1"/>
          <p:nvPr>
            <p:ph idx="3" type="subTitle"/>
          </p:nvPr>
        </p:nvSpPr>
        <p:spPr>
          <a:xfrm>
            <a:off x="570975" y="1817600"/>
            <a:ext cx="35205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9" name="Google Shape;99;p22"/>
          <p:cNvSpPr txBox="1"/>
          <p:nvPr>
            <p:ph idx="4" type="body"/>
          </p:nvPr>
        </p:nvSpPr>
        <p:spPr>
          <a:xfrm>
            <a:off x="570975" y="2161350"/>
            <a:ext cx="35205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type="title"/>
          </p:nvPr>
        </p:nvSpPr>
        <p:spPr>
          <a:xfrm>
            <a:off x="494775" y="970550"/>
            <a:ext cx="62703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" name="Google Shape;101;p22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2" name="Google Shape;102;p22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22"/>
          <p:cNvSpPr txBox="1"/>
          <p:nvPr>
            <p:ph idx="5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4 - Two Column (Black)">
  <p:cSld name="TITLE_1_1_1_1_1_1_1_1_1_1_1_1_2_2_1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/>
          <p:nvPr>
            <p:ph idx="1" type="subTitle"/>
          </p:nvPr>
        </p:nvSpPr>
        <p:spPr>
          <a:xfrm>
            <a:off x="4709975" y="1817600"/>
            <a:ext cx="3948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6" name="Google Shape;106;p23"/>
          <p:cNvSpPr txBox="1"/>
          <p:nvPr>
            <p:ph idx="2" type="body"/>
          </p:nvPr>
        </p:nvSpPr>
        <p:spPr>
          <a:xfrm>
            <a:off x="4709975" y="2161350"/>
            <a:ext cx="3948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7" name="Google Shape;107;p23"/>
          <p:cNvSpPr txBox="1"/>
          <p:nvPr>
            <p:ph idx="3" type="subTitle"/>
          </p:nvPr>
        </p:nvSpPr>
        <p:spPr>
          <a:xfrm>
            <a:off x="570975" y="1817600"/>
            <a:ext cx="35205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8" name="Google Shape;108;p23"/>
          <p:cNvSpPr txBox="1"/>
          <p:nvPr>
            <p:ph idx="4" type="body"/>
          </p:nvPr>
        </p:nvSpPr>
        <p:spPr>
          <a:xfrm>
            <a:off x="570975" y="2161350"/>
            <a:ext cx="35205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●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○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Helvetica Neue"/>
              <a:buChar char="■"/>
              <a:defRPr sz="9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09" name="Google Shape;109;p23"/>
          <p:cNvSpPr txBox="1"/>
          <p:nvPr>
            <p:ph type="title"/>
          </p:nvPr>
        </p:nvSpPr>
        <p:spPr>
          <a:xfrm>
            <a:off x="494775" y="970550"/>
            <a:ext cx="6080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3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1" name="Google Shape;111;p23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23"/>
          <p:cNvSpPr txBox="1"/>
          <p:nvPr>
            <p:ph idx="5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 - Three Column (White)">
  <p:cSld name="TITLE_1_1_1_1_1_1_1_1_1_1_1_1_2_3">
    <p:bg>
      <p:bgPr>
        <a:noFill/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/>
          <p:nvPr>
            <p:ph idx="1" type="subTitle"/>
          </p:nvPr>
        </p:nvSpPr>
        <p:spPr>
          <a:xfrm>
            <a:off x="570975" y="1817600"/>
            <a:ext cx="2454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5" name="Google Shape;115;p24"/>
          <p:cNvSpPr txBox="1"/>
          <p:nvPr>
            <p:ph idx="2" type="body"/>
          </p:nvPr>
        </p:nvSpPr>
        <p:spPr>
          <a:xfrm>
            <a:off x="570975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6" name="Google Shape;116;p24"/>
          <p:cNvSpPr txBox="1"/>
          <p:nvPr>
            <p:ph type="title"/>
          </p:nvPr>
        </p:nvSpPr>
        <p:spPr>
          <a:xfrm>
            <a:off x="494775" y="970550"/>
            <a:ext cx="57090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3" type="subTitle"/>
          </p:nvPr>
        </p:nvSpPr>
        <p:spPr>
          <a:xfrm>
            <a:off x="3387450" y="1817600"/>
            <a:ext cx="2454900" cy="227100"/>
          </a:xfrm>
          <a:prstGeom prst="rect">
            <a:avLst/>
          </a:prstGeom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8" name="Google Shape;118;p24"/>
          <p:cNvSpPr txBox="1"/>
          <p:nvPr>
            <p:ph idx="4" type="body"/>
          </p:nvPr>
        </p:nvSpPr>
        <p:spPr>
          <a:xfrm>
            <a:off x="3387450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9" name="Google Shape;119;p24"/>
          <p:cNvSpPr txBox="1"/>
          <p:nvPr>
            <p:ph idx="5" type="subTitle"/>
          </p:nvPr>
        </p:nvSpPr>
        <p:spPr>
          <a:xfrm>
            <a:off x="6203925" y="1817600"/>
            <a:ext cx="2454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0" name="Google Shape;120;p24"/>
          <p:cNvSpPr txBox="1"/>
          <p:nvPr>
            <p:ph idx="6" type="body"/>
          </p:nvPr>
        </p:nvSpPr>
        <p:spPr>
          <a:xfrm>
            <a:off x="6203925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1" name="Google Shape;121;p24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3" name="Google Shape;123;p24"/>
          <p:cNvSpPr txBox="1"/>
          <p:nvPr>
            <p:ph idx="7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5 - Three Column (Black)">
  <p:cSld name="TITLE_1_1_1_1_1_1_1_1_1_1_1_1_2_3_1"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570975" y="1817600"/>
            <a:ext cx="2454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2" type="body"/>
          </p:nvPr>
        </p:nvSpPr>
        <p:spPr>
          <a:xfrm>
            <a:off x="570975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type="title"/>
          </p:nvPr>
        </p:nvSpPr>
        <p:spPr>
          <a:xfrm>
            <a:off x="494775" y="970550"/>
            <a:ext cx="48717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3" type="subTitle"/>
          </p:nvPr>
        </p:nvSpPr>
        <p:spPr>
          <a:xfrm>
            <a:off x="3387450" y="1817600"/>
            <a:ext cx="2454900" cy="227100"/>
          </a:xfrm>
          <a:prstGeom prst="rect">
            <a:avLst/>
          </a:prstGeom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4" type="body"/>
          </p:nvPr>
        </p:nvSpPr>
        <p:spPr>
          <a:xfrm>
            <a:off x="3387450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5" type="subTitle"/>
          </p:nvPr>
        </p:nvSpPr>
        <p:spPr>
          <a:xfrm>
            <a:off x="6203925" y="1817600"/>
            <a:ext cx="2454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1" name="Google Shape;131;p25"/>
          <p:cNvSpPr txBox="1"/>
          <p:nvPr>
            <p:ph idx="6" type="body"/>
          </p:nvPr>
        </p:nvSpPr>
        <p:spPr>
          <a:xfrm>
            <a:off x="6203925" y="2313591"/>
            <a:ext cx="2454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●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○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Helvetica Neue"/>
              <a:buChar char="■"/>
              <a:defRPr sz="10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2" name="Google Shape;132;p25"/>
          <p:cNvSpPr/>
          <p:nvPr/>
        </p:nvSpPr>
        <p:spPr>
          <a:xfrm>
            <a:off x="608900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5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25"/>
          <p:cNvSpPr txBox="1"/>
          <p:nvPr>
            <p:ph idx="7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 - Center Text">
  <p:cSld name="TITLE_1_1_1">
    <p:bg>
      <p:bgPr>
        <a:solidFill>
          <a:schemeClr val="dk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818250" y="1637699"/>
            <a:ext cx="7507500" cy="18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7" name="Google Shape;137;p26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lt1"/>
                </a:solidFill>
              </a:defRPr>
            </a:lvl1pPr>
            <a:lvl2pPr lvl="1" rtl="0" algn="l">
              <a:buNone/>
              <a:defRPr sz="600">
                <a:solidFill>
                  <a:schemeClr val="lt1"/>
                </a:solidFill>
              </a:defRPr>
            </a:lvl2pPr>
            <a:lvl3pPr lvl="2" rtl="0" algn="l">
              <a:buNone/>
              <a:defRPr sz="600">
                <a:solidFill>
                  <a:schemeClr val="lt1"/>
                </a:solidFill>
              </a:defRPr>
            </a:lvl3pPr>
            <a:lvl4pPr lvl="3" rtl="0" algn="l">
              <a:buNone/>
              <a:defRPr sz="600">
                <a:solidFill>
                  <a:schemeClr val="lt1"/>
                </a:solidFill>
              </a:defRPr>
            </a:lvl4pPr>
            <a:lvl5pPr lvl="4" rtl="0" algn="l">
              <a:buNone/>
              <a:defRPr sz="600">
                <a:solidFill>
                  <a:schemeClr val="lt1"/>
                </a:solidFill>
              </a:defRPr>
            </a:lvl5pPr>
            <a:lvl6pPr lvl="5" rtl="0" algn="l">
              <a:buNone/>
              <a:defRPr sz="600">
                <a:solidFill>
                  <a:schemeClr val="lt1"/>
                </a:solidFill>
              </a:defRPr>
            </a:lvl6pPr>
            <a:lvl7pPr lvl="6" rtl="0" algn="l">
              <a:buNone/>
              <a:defRPr sz="600">
                <a:solidFill>
                  <a:schemeClr val="lt1"/>
                </a:solidFill>
              </a:defRPr>
            </a:lvl7pPr>
            <a:lvl8pPr lvl="7" rtl="0" algn="l">
              <a:buNone/>
              <a:defRPr sz="600">
                <a:solidFill>
                  <a:schemeClr val="lt1"/>
                </a:solidFill>
              </a:defRPr>
            </a:lvl8pPr>
            <a:lvl9pPr lvl="8" rtl="0" algn="l">
              <a:buNone/>
              <a:defRPr sz="600">
                <a:solidFill>
                  <a:schemeClr val="lt1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" name="Google Shape;138;p26"/>
          <p:cNvSpPr txBox="1"/>
          <p:nvPr>
            <p:ph idx="1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6 - Center Text 1">
  <p:cSld name="TITLE_1_1_1_1">
    <p:bg>
      <p:bgPr>
        <a:noFill/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818250" y="1637699"/>
            <a:ext cx="7507500" cy="186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24E6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12" type="sldNum"/>
          </p:nvPr>
        </p:nvSpPr>
        <p:spPr>
          <a:xfrm>
            <a:off x="475775" y="54230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7"/>
          <p:cNvSpPr txBox="1"/>
          <p:nvPr>
            <p:ph idx="1" type="subTitle"/>
          </p:nvPr>
        </p:nvSpPr>
        <p:spPr>
          <a:xfrm>
            <a:off x="475775" y="428175"/>
            <a:ext cx="16842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+ 3col 1">
  <p:cSld name="TITLE_1_1_1_1_1_1_1_1_1_1_1_1_2_1">
    <p:bg>
      <p:bgPr>
        <a:solidFill>
          <a:srgbClr val="FFFFF8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76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- Left Align (White) 1 1">
  <p:cSld name="TITLE_1_1_1_1_1_1_1_1_1_1_1_1_2_5_1"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03 - Left Align (White) 1 2">
  <p:cSld name="TITLE_1_1_1_1_1_1_1_1_1_1_1_1_2_5_2">
    <p:bg>
      <p:bgPr>
        <a:noFill/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/>
          <p:nvPr>
            <p:ph idx="1" type="subTitle"/>
          </p:nvPr>
        </p:nvSpPr>
        <p:spPr>
          <a:xfrm>
            <a:off x="464650" y="2041975"/>
            <a:ext cx="24939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8" name="Google Shape;148;p30"/>
          <p:cNvSpPr txBox="1"/>
          <p:nvPr>
            <p:ph idx="2" type="body"/>
          </p:nvPr>
        </p:nvSpPr>
        <p:spPr>
          <a:xfrm>
            <a:off x="464650" y="2385725"/>
            <a:ext cx="2493900" cy="22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4200" lIns="44200" spcFirstLastPara="1" rIns="44200" wrap="square" tIns="44200">
            <a:no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●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○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Helvetica Neue"/>
              <a:buChar char="■"/>
              <a:defRPr sz="1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49" name="Google Shape;149;p30"/>
          <p:cNvSpPr/>
          <p:nvPr/>
        </p:nvSpPr>
        <p:spPr>
          <a:xfrm>
            <a:off x="502574" y="1561028"/>
            <a:ext cx="548700" cy="66600"/>
          </a:xfrm>
          <a:prstGeom prst="rect">
            <a:avLst/>
          </a:prstGeom>
          <a:solidFill>
            <a:srgbClr val="24E6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0" name="Google Shape;150;p30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12" type="sldNum"/>
          </p:nvPr>
        </p:nvSpPr>
        <p:spPr>
          <a:xfrm>
            <a:off x="369449" y="241050"/>
            <a:ext cx="548700" cy="256800"/>
          </a:xfrm>
          <a:prstGeom prst="rect">
            <a:avLst/>
          </a:prstGeom>
        </p:spPr>
        <p:txBody>
          <a:bodyPr anchorCtr="0" anchor="t" bIns="88375" lIns="88375" spcFirstLastPara="1" rIns="88375" wrap="square" tIns="88375">
            <a:noAutofit/>
          </a:bodyPr>
          <a:lstStyle>
            <a:lvl1pPr lvl="0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 algn="l">
              <a:buNone/>
              <a:defRPr sz="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556791" y="4749851"/>
            <a:ext cx="548700" cy="3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8375" lIns="88375" spcFirstLastPara="1" rIns="88375" wrap="square" tIns="8837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475775" y="1672500"/>
            <a:ext cx="6898500" cy="17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Agile at Spotify</a:t>
            </a:r>
            <a:endParaRPr/>
          </a:p>
        </p:txBody>
      </p:sp>
      <p:sp>
        <p:nvSpPr>
          <p:cNvPr id="157" name="Google Shape;157;p31"/>
          <p:cNvSpPr txBox="1"/>
          <p:nvPr>
            <p:ph type="title"/>
          </p:nvPr>
        </p:nvSpPr>
        <p:spPr>
          <a:xfrm>
            <a:off x="475775" y="30153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Góczán </a:t>
            </a:r>
            <a:r>
              <a:rPr lang="en" sz="1800"/>
              <a:t>Péter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WoW</a:t>
            </a:r>
            <a:endParaRPr/>
          </a:p>
        </p:txBody>
      </p:sp>
      <p:sp>
        <p:nvSpPr>
          <p:cNvPr id="214" name="Google Shape;214;p41"/>
          <p:cNvSpPr txBox="1"/>
          <p:nvPr>
            <p:ph idx="4294967295" type="body"/>
          </p:nvPr>
        </p:nvSpPr>
        <p:spPr>
          <a:xfrm>
            <a:off x="388450" y="1813475"/>
            <a:ext cx="8617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Szigorú code review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pozitív visszajelzés is fontos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Magas teszt lefedettség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Félmegoldások nélkül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Jira helyett whiteboard</a:t>
            </a:r>
            <a:br>
              <a:rPr lang="en"/>
            </a:b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Whiteboard</a:t>
            </a:r>
            <a:endParaRPr/>
          </a:p>
        </p:txBody>
      </p:sp>
      <p:sp>
        <p:nvSpPr>
          <p:cNvPr id="220" name="Google Shape;220;p42"/>
          <p:cNvSpPr txBox="1"/>
          <p:nvPr>
            <p:ph idx="4294967295" type="body"/>
          </p:nvPr>
        </p:nvSpPr>
        <p:spPr>
          <a:xfrm>
            <a:off x="388450" y="1813475"/>
            <a:ext cx="2893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Következő epic-ek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Színkódok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Kiemelt </a:t>
            </a:r>
            <a:r>
              <a:rPr lang="en"/>
              <a:t>feladatok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Önálló taskok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Blocker-ek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Taskok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Task életciklus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5044" y="-25"/>
            <a:ext cx="616896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Whiteboard extrák</a:t>
            </a:r>
            <a:endParaRPr/>
          </a:p>
        </p:txBody>
      </p:sp>
      <p:sp>
        <p:nvSpPr>
          <p:cNvPr id="227" name="Google Shape;227;p43"/>
          <p:cNvSpPr txBox="1"/>
          <p:nvPr>
            <p:ph idx="4294967295" type="body"/>
          </p:nvPr>
        </p:nvSpPr>
        <p:spPr>
          <a:xfrm>
            <a:off x="388450" y="1813475"/>
            <a:ext cx="48741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Feladatok és megbeszélni valók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Boldogság / stressz 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Inbox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Parkoló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Handove</a:t>
            </a:r>
            <a:r>
              <a:rPr lang="en"/>
              <a:t>r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  <p:pic>
        <p:nvPicPr>
          <p:cNvPr id="228" name="Google Shape;2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921" y="0"/>
            <a:ext cx="478408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A/B </a:t>
            </a:r>
            <a:r>
              <a:rPr lang="en"/>
              <a:t>Tesztek</a:t>
            </a:r>
            <a:endParaRPr/>
          </a:p>
        </p:txBody>
      </p:sp>
      <p:pic>
        <p:nvPicPr>
          <p:cNvPr id="234" name="Google Shape;23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8564" y="-25"/>
            <a:ext cx="622544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5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Hackweek </a:t>
            </a:r>
            <a:endParaRPr/>
          </a:p>
        </p:txBody>
      </p:sp>
      <p:sp>
        <p:nvSpPr>
          <p:cNvPr id="240" name="Google Shape;240;p45"/>
          <p:cNvSpPr txBox="1"/>
          <p:nvPr>
            <p:ph idx="4294967295" type="body"/>
          </p:nvPr>
        </p:nvSpPr>
        <p:spPr>
          <a:xfrm>
            <a:off x="388450" y="1813475"/>
            <a:ext cx="8617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Csapat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Ötlet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MVP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Demo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6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Hibák</a:t>
            </a:r>
            <a:endParaRPr/>
          </a:p>
        </p:txBody>
      </p:sp>
      <p:sp>
        <p:nvSpPr>
          <p:cNvPr id="246" name="Google Shape;246;p46"/>
          <p:cNvSpPr txBox="1"/>
          <p:nvPr>
            <p:ph idx="4294967295" type="body"/>
          </p:nvPr>
        </p:nvSpPr>
        <p:spPr>
          <a:xfrm>
            <a:off x="388450" y="1813475"/>
            <a:ext cx="8617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"/>
              <a:t>Hibázz gyorsan, tanulj gyorsan, fejlődj gyorsan</a:t>
            </a:r>
            <a:r>
              <a:rPr lang="en"/>
              <a:t>!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"/>
              <a:t>“We aim to make mistakes faster than anyone else!”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Post mortem</a:t>
            </a:r>
            <a:endParaRPr/>
          </a:p>
          <a:p>
            <a:pPr indent="-3175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"/>
              <a:t>“Fix the process, not the product”</a:t>
            </a:r>
            <a:endParaRPr i="1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Korlátozott hatás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Lassú rollout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7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Tanulság</a:t>
            </a:r>
            <a:endParaRPr/>
          </a:p>
        </p:txBody>
      </p:sp>
      <p:sp>
        <p:nvSpPr>
          <p:cNvPr id="252" name="Google Shape;252;p47"/>
          <p:cNvSpPr txBox="1"/>
          <p:nvPr>
            <p:ph idx="4294967295" type="body"/>
          </p:nvPr>
        </p:nvSpPr>
        <p:spPr>
          <a:xfrm>
            <a:off x="388450" y="1813475"/>
            <a:ext cx="8617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Az önszerveződő csapatok </a:t>
            </a:r>
            <a:r>
              <a:rPr lang="en"/>
              <a:t>önszerveződnek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Megéri egy stabil kódbázis kialakításába invesztálni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“A tökéletes agile”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</a:t>
            </a:r>
            <a:r>
              <a:rPr lang="en"/>
              <a:t>eedback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Lehetnek nekünk is jó ötleteink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Köszönöm!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2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Témák</a:t>
            </a:r>
            <a:endParaRPr/>
          </a:p>
        </p:txBody>
      </p:sp>
      <p:sp>
        <p:nvSpPr>
          <p:cNvPr id="163" name="Google Shape;163;p32"/>
          <p:cNvSpPr txBox="1"/>
          <p:nvPr>
            <p:ph idx="4294967295" type="body"/>
          </p:nvPr>
        </p:nvSpPr>
        <p:spPr>
          <a:xfrm>
            <a:off x="388450" y="1813475"/>
            <a:ext cx="7688700" cy="27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Cégfelépítés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Csapatok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Projektek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Nehézségek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Eszközök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Best practices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Q &amp; A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3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Cégfelépítés</a:t>
            </a:r>
            <a:endParaRPr/>
          </a:p>
        </p:txBody>
      </p:sp>
      <p:pic>
        <p:nvPicPr>
          <p:cNvPr id="169" name="Google Shape;16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27100"/>
            <a:ext cx="85206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b="1530" l="-16996" r="13988" t="13450"/>
          <a:stretch/>
        </p:blipFill>
        <p:spPr>
          <a:xfrm>
            <a:off x="-1819689" y="0"/>
            <a:ext cx="1096368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/>
          <p:nvPr>
            <p:ph type="title"/>
          </p:nvPr>
        </p:nvSpPr>
        <p:spPr>
          <a:xfrm>
            <a:off x="475775" y="2128201"/>
            <a:ext cx="7507500" cy="88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Csapataim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/>
          <p:nvPr>
            <p:ph type="title"/>
          </p:nvPr>
        </p:nvSpPr>
        <p:spPr>
          <a:xfrm>
            <a:off x="388449" y="970550"/>
            <a:ext cx="53571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Delorean</a:t>
            </a:r>
            <a:endParaRPr/>
          </a:p>
        </p:txBody>
      </p:sp>
      <p:pic>
        <p:nvPicPr>
          <p:cNvPr id="185" name="Google Shape;185;p36"/>
          <p:cNvPicPr preferRelativeResize="0"/>
          <p:nvPr/>
        </p:nvPicPr>
        <p:blipFill rotWithShape="1">
          <a:blip r:embed="rId3">
            <a:alphaModFix/>
          </a:blip>
          <a:srcRect b="6657" l="1302" r="0" t="14744"/>
          <a:stretch/>
        </p:blipFill>
        <p:spPr>
          <a:xfrm>
            <a:off x="2155225" y="970550"/>
            <a:ext cx="6988778" cy="417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Mit tehetünk</a:t>
            </a:r>
            <a:endParaRPr/>
          </a:p>
        </p:txBody>
      </p:sp>
      <p:sp>
        <p:nvSpPr>
          <p:cNvPr id="191" name="Google Shape;191;p37"/>
          <p:cNvSpPr txBox="1"/>
          <p:nvPr>
            <p:ph idx="4294967295" type="body"/>
          </p:nvPr>
        </p:nvSpPr>
        <p:spPr>
          <a:xfrm>
            <a:off x="388450" y="1813475"/>
            <a:ext cx="76887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-"/>
            </a:pPr>
            <a:r>
              <a:rPr lang="en"/>
              <a:t>Agile coach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 tud</a:t>
            </a:r>
            <a:r>
              <a:rPr lang="en"/>
              <a:t>ás hatalom, a tudás mindenkié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WoW javítása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Regressziós teszt </a:t>
            </a:r>
            <a:r>
              <a:rPr lang="en"/>
              <a:t>újragondolása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Kódbázis javítása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NFTaco</a:t>
            </a:r>
            <a:endParaRPr/>
          </a:p>
        </p:txBody>
      </p:sp>
      <p:sp>
        <p:nvSpPr>
          <p:cNvPr id="197" name="Google Shape;197;p38"/>
          <p:cNvSpPr txBox="1"/>
          <p:nvPr>
            <p:ph idx="4294967295" type="body"/>
          </p:nvPr>
        </p:nvSpPr>
        <p:spPr>
          <a:xfrm>
            <a:off x="388450" y="1813475"/>
            <a:ext cx="76887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Teljesen új projekt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Embedding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Android first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Két csapat, két város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Fix cél, fix határidő</a:t>
            </a:r>
            <a:endParaRPr/>
          </a:p>
          <a:p>
            <a:pPr indent="-3429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Mitől lesz “jó” a termék?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"/>
          <p:cNvSpPr txBox="1"/>
          <p:nvPr>
            <p:ph type="title"/>
          </p:nvPr>
        </p:nvSpPr>
        <p:spPr>
          <a:xfrm>
            <a:off x="388450" y="970550"/>
            <a:ext cx="8617200" cy="6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Darwin</a:t>
            </a:r>
            <a:endParaRPr/>
          </a:p>
        </p:txBody>
      </p:sp>
      <p:sp>
        <p:nvSpPr>
          <p:cNvPr id="203" name="Google Shape;203;p39"/>
          <p:cNvSpPr txBox="1"/>
          <p:nvPr>
            <p:ph idx="4294967295" type="body"/>
          </p:nvPr>
        </p:nvSpPr>
        <p:spPr>
          <a:xfrm>
            <a:off x="388450" y="1813475"/>
            <a:ext cx="8617200" cy="33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Közeli együttműködés más csapatokkal</a:t>
            </a:r>
            <a:endParaRPr strike="sngStrike"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TO nélkül dolgoztunk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SzPts val="1800"/>
              <a:buChar char="-"/>
            </a:pPr>
            <a:r>
              <a:rPr lang="en"/>
              <a:t>Jira a whiteboard helyett</a:t>
            </a:r>
            <a:br>
              <a:rPr lang="en"/>
            </a:br>
            <a:br>
              <a:rPr lang="en"/>
            </a:br>
            <a:br>
              <a:rPr lang="en"/>
            </a:b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