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6eb0862ac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6eb0862ac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b83fd7b78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b83fd7b78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b83fd7b78_2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b83fd7b78_2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b83fd7b78_2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b83fd7b78_2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b83fd7b78_2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b83fd7b78_2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b83fd7b78_2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b83fd7b78_2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b83fd7b78_2_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b83fd7b78_2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b83fd7b78_2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b83fd7b78_2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b83fd7b78_2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b83fd7b78_2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b83fd7b78_2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b83fd7b78_2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b83fd7b78_2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b83fd7b78_2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b70e23f5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b70e23f5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6eb0862ac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6eb0862ac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db261760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db261760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b83fd7b78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b83fd7b78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b83fd7b78_2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b83fd7b78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b83fd7b78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b83fd7b78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b83fd7b78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b83fd7b78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b83fd7b78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b83fd7b78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83fd7b78_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b83fd7b78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32806" y="1500638"/>
            <a:ext cx="3654600" cy="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lumn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5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</a:t>
            </a: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15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Red Bar">
  <p:cSld name="SECTION_HEADER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PRIVATE &amp; 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CONFIDENTIAL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Red Bar 1">
  <p:cSld name="SECTION_HEADER_2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7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7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">
  <p:cSld name="SECTION_HEADER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369100" y="1131100"/>
            <a:ext cx="40080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9" name="Google Shape;79;p18"/>
          <p:cNvSpPr txBox="1"/>
          <p:nvPr>
            <p:ph idx="2" type="body"/>
          </p:nvPr>
        </p:nvSpPr>
        <p:spPr>
          <a:xfrm>
            <a:off x="4694675" y="1131100"/>
            <a:ext cx="40080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0" name="Google Shape;80;p18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SECTION_HEADER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9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691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6" name="Google Shape;86;p19"/>
          <p:cNvSpPr txBox="1"/>
          <p:nvPr>
            <p:ph idx="2" type="body"/>
          </p:nvPr>
        </p:nvSpPr>
        <p:spPr>
          <a:xfrm>
            <a:off x="32356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7" name="Google Shape;87;p19"/>
          <p:cNvSpPr txBox="1"/>
          <p:nvPr>
            <p:ph idx="3" type="body"/>
          </p:nvPr>
        </p:nvSpPr>
        <p:spPr>
          <a:xfrm>
            <a:off x="6102100" y="1131100"/>
            <a:ext cx="2563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8" name="Google Shape;88;p19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TITLE_AND_BOD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20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Blank">
  <p:cSld name="TITLE_AND_BODY_1_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1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Blank">
  <p:cSld name="TITLE_AND_BODY_1_2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2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blue">
  <p:cSld name="TITLE_AND_BODY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3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Divider blue">
  <p:cSld name="TITLE_AND_BODY_1_1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4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Divider blue">
  <p:cSld name="TITLE_AND_BODY_1_1_2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5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INTERNAL ONLY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black">
  <p:cSld name="TITLE_AND_BODY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6"/>
          <p:cNvSpPr txBox="1"/>
          <p:nvPr/>
        </p:nvSpPr>
        <p:spPr>
          <a:xfrm>
            <a:off x="568175" y="4800800"/>
            <a:ext cx="33579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PUBLIC USE | COPYRIGHT © 2019 TRUEMOTION, INC. ALL RIGHTS RESERVED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IVATE &amp; CONFIDENTIAL: Divider black">
  <p:cSld name="TITLE_AND_BODY_1_1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7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&amp; CONFIDENTIAL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TERNAL ONLY: Divider black">
  <p:cSld name="TITLE_AND_BODY_1_1_1_1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8"/>
          <p:cNvSpPr txBox="1"/>
          <p:nvPr/>
        </p:nvSpPr>
        <p:spPr>
          <a:xfrm>
            <a:off x="568175" y="4760575"/>
            <a:ext cx="39495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INTERNAL ONLY</a:t>
            </a:r>
            <a:r>
              <a:rPr b="1" lang="en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| TRUEMOTION, INC.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9"/>
          <p:cNvPicPr preferRelativeResize="0"/>
          <p:nvPr/>
        </p:nvPicPr>
        <p:blipFill rotWithShape="1">
          <a:blip r:embed="rId3">
            <a:alphaModFix/>
          </a:blip>
          <a:srcRect b="13584" l="0" r="0" t="0"/>
          <a:stretch/>
        </p:blipFill>
        <p:spPr>
          <a:xfrm>
            <a:off x="149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 txBox="1"/>
          <p:nvPr/>
        </p:nvSpPr>
        <p:spPr>
          <a:xfrm>
            <a:off x="0" y="0"/>
            <a:ext cx="4229100" cy="5143500"/>
          </a:xfrm>
          <a:prstGeom prst="rect">
            <a:avLst/>
          </a:prstGeom>
          <a:solidFill>
            <a:srgbClr val="E14504">
              <a:alpha val="84710"/>
            </a:srgbClr>
          </a:solidFill>
          <a:ln>
            <a:noFill/>
          </a:ln>
        </p:spPr>
        <p:txBody>
          <a:bodyPr anchorCtr="0" anchor="t" bIns="2331725" lIns="342900" spcFirstLastPara="1" rIns="342900" wrap="square" tIns="102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9"/>
          <p:cNvSpPr txBox="1"/>
          <p:nvPr>
            <p:ph type="title"/>
          </p:nvPr>
        </p:nvSpPr>
        <p:spPr>
          <a:xfrm>
            <a:off x="225400" y="1945500"/>
            <a:ext cx="38673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</a:rPr>
              <a:t>DevSecOps 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</a:rPr>
              <a:t>in Action</a:t>
            </a:r>
            <a:endParaRPr b="1"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t/>
            </a:r>
            <a:endParaRPr b="1" sz="35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November </a:t>
            </a:r>
            <a:r>
              <a:rPr lang="en" sz="1400">
                <a:solidFill>
                  <a:schemeClr val="lt1"/>
                </a:solidFill>
              </a:rPr>
              <a:t>201</a:t>
            </a:r>
            <a:r>
              <a:rPr lang="en" sz="1400">
                <a:solidFill>
                  <a:schemeClr val="lt1"/>
                </a:solidFill>
              </a:rPr>
              <a:t>9</a:t>
            </a:r>
            <a:endParaRPr/>
          </a:p>
        </p:txBody>
      </p:sp>
      <p:pic>
        <p:nvPicPr>
          <p:cNvPr id="129" name="Google Shape;12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792" y="383850"/>
            <a:ext cx="1570707" cy="232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had</a:t>
            </a:r>
            <a:endParaRPr/>
          </a:p>
        </p:txBody>
      </p:sp>
      <p:sp>
        <p:nvSpPr>
          <p:cNvPr id="205" name="Google Shape;205;p38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Buy-in from management 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Strong contractual and regulatory obligations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Data protection is expected from customers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Most developers were senior engineers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legacy technologies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Everything is code</a:t>
            </a:r>
            <a:endParaRPr i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295" y="1705825"/>
            <a:ext cx="1518950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a culture of security</a:t>
            </a:r>
            <a:endParaRPr/>
          </a:p>
        </p:txBody>
      </p:sp>
      <p:sp>
        <p:nvSpPr>
          <p:cNvPr id="212" name="Google Shape;212;p39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Security Champion</a:t>
            </a:r>
            <a:r>
              <a:rPr lang="en" sz="1800"/>
              <a:t> program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Engineering focused, owned by appsec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Regular meetings about development efforts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Separate for Boston and Budapest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Accelerate and communicate security efforts</a:t>
            </a:r>
            <a:endParaRPr sz="1800"/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Champions are rewarded for participation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Security Lunch and Learn</a:t>
            </a:r>
            <a:r>
              <a:rPr lang="en" sz="1800"/>
              <a:t> / Security </a:t>
            </a:r>
            <a:r>
              <a:rPr b="1" lang="en" sz="1800"/>
              <a:t>Standup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Company wide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Security &amp; Compliance ownership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Data protection and privacy evangelization </a:t>
            </a:r>
            <a:endParaRPr sz="1800"/>
          </a:p>
        </p:txBody>
      </p:sp>
      <p:pic>
        <p:nvPicPr>
          <p:cNvPr id="213" name="Google Shape;2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6328" y="1131088"/>
            <a:ext cx="2108201" cy="345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0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Manual processes</a:t>
            </a:r>
            <a:endParaRPr/>
          </a:p>
        </p:txBody>
      </p:sp>
      <p:sp>
        <p:nvSpPr>
          <p:cNvPr id="219" name="Google Shape;219;p40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Security involved in design discussions with SRE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Code review on security sensitive code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Review before release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Sign-off required before major changes/features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20" name="Google Shape;220;p40"/>
          <p:cNvPicPr preferRelativeResize="0"/>
          <p:nvPr/>
        </p:nvPicPr>
        <p:blipFill rotWithShape="1">
          <a:blip r:embed="rId3">
            <a:alphaModFix/>
          </a:blip>
          <a:srcRect b="0" l="28235" r="29953" t="0"/>
          <a:stretch/>
        </p:blipFill>
        <p:spPr>
          <a:xfrm>
            <a:off x="7164350" y="978700"/>
            <a:ext cx="1629650" cy="194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9450" y="1632900"/>
            <a:ext cx="2390100" cy="22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1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Piggybacking developer tools</a:t>
            </a:r>
            <a:endParaRPr/>
          </a:p>
        </p:txBody>
      </p:sp>
      <p:sp>
        <p:nvSpPr>
          <p:cNvPr id="227" name="Google Shape;227;p41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Leveraging</a:t>
            </a:r>
            <a:r>
              <a:rPr lang="en" sz="1800"/>
              <a:t> familiar tools is a great way to funnel into existing processes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Using </a:t>
            </a:r>
            <a:r>
              <a:rPr b="1" lang="en" sz="1800"/>
              <a:t>GitHub </a:t>
            </a:r>
            <a:r>
              <a:rPr lang="en" sz="1800"/>
              <a:t>to track 3rd party dependencies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Accurate license tracking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Security alerts on vulnerable dependencies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Pull requests that automatically fix vulnerabilities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JIRA </a:t>
            </a:r>
            <a:r>
              <a:rPr lang="en" sz="1800"/>
              <a:t>is used to track security vulnerabilities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Bug/story to differentiate vulnerability/improvement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Security label to identify relevant tickets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Priority is </a:t>
            </a:r>
            <a:r>
              <a:rPr b="1" lang="en" sz="1800"/>
              <a:t>NOT </a:t>
            </a:r>
            <a:r>
              <a:rPr lang="en" sz="1800"/>
              <a:t>severity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Bake security into the build</a:t>
            </a:r>
            <a:endParaRPr/>
          </a:p>
        </p:txBody>
      </p:sp>
      <p:sp>
        <p:nvSpPr>
          <p:cNvPr id="233" name="Google Shape;233;p42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Production services are covered by static code analysis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Python - </a:t>
            </a:r>
            <a:r>
              <a:rPr b="1" lang="en" sz="1800"/>
              <a:t>Bandit </a:t>
            </a:r>
            <a:r>
              <a:rPr lang="en" sz="1800"/>
              <a:t>/ node.js - </a:t>
            </a:r>
            <a:r>
              <a:rPr b="1" lang="en" sz="1800"/>
              <a:t>nodejsscan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Good project for security champions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Requires initial time investment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Reduce barrier of entry - use wrapper functions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 automation to track rollout percentage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34" name="Google Shape;234;p42"/>
          <p:cNvPicPr preferRelativeResize="0"/>
          <p:nvPr/>
        </p:nvPicPr>
        <p:blipFill rotWithShape="1">
          <a:blip r:embed="rId3">
            <a:alphaModFix/>
          </a:blip>
          <a:srcRect b="0" l="0" r="5123" t="0"/>
          <a:stretch/>
        </p:blipFill>
        <p:spPr>
          <a:xfrm>
            <a:off x="3435788" y="3287525"/>
            <a:ext cx="2272425" cy="1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Collecting metrics</a:t>
            </a:r>
            <a:endParaRPr/>
          </a:p>
        </p:txBody>
      </p:sp>
      <p:sp>
        <p:nvSpPr>
          <p:cNvPr id="240" name="Google Shape;240;p43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GitHub API is great to collect metrics (PyGithub)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Figuring out what to report on is the biggest challenge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Dashboard automation planned for next year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Interfacing different tools is the biggest challenge</a:t>
            </a:r>
            <a:endParaRPr sz="1800"/>
          </a:p>
        </p:txBody>
      </p:sp>
      <p:pic>
        <p:nvPicPr>
          <p:cNvPr id="241" name="Google Shape;24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675" y="2963025"/>
            <a:ext cx="3605950" cy="1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650" y="3228975"/>
            <a:ext cx="1234675" cy="15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Guarding the perimeter</a:t>
            </a:r>
            <a:endParaRPr/>
          </a:p>
        </p:txBody>
      </p:sp>
      <p:sp>
        <p:nvSpPr>
          <p:cNvPr id="248" name="Google Shape;248;p44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Taking away developer production</a:t>
            </a:r>
            <a:r>
              <a:rPr lang="en" sz="1800">
                <a:solidFill>
                  <a:schemeClr val="dk1"/>
                </a:solidFill>
              </a:rPr>
              <a:t> access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Web application scanning authenticated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Unauthenticated</a:t>
            </a:r>
            <a:r>
              <a:rPr lang="en" sz="1800"/>
              <a:t> scans are </a:t>
            </a:r>
            <a:r>
              <a:rPr i="1" lang="en" sz="1800"/>
              <a:t>generally </a:t>
            </a:r>
            <a:r>
              <a:rPr lang="en" sz="1800"/>
              <a:t>not that effective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Public assets exposed to vulnerability scanning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Don’t rely on static IP addresses if you use cloud (</a:t>
            </a:r>
            <a:r>
              <a:rPr i="1" lang="en" sz="1800"/>
              <a:t>duh...</a:t>
            </a:r>
            <a:r>
              <a:rPr lang="en" sz="1800"/>
              <a:t>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IPS/IDS and anti-malware solutions deployed in all environments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/>
          <p:nvPr/>
        </p:nvSpPr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Plans for next year</a:t>
            </a:r>
            <a:endParaRPr/>
          </a:p>
        </p:txBody>
      </p:sp>
      <p:sp>
        <p:nvSpPr>
          <p:cNvPr id="259" name="Google Shape;259;p46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100% tool coverage with breaking builds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Extend static analysis to Cloudformation templates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Container vulnerability scanning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Software security training part of the onboarding process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Internal bug bounty</a:t>
            </a:r>
            <a:endParaRPr sz="1800"/>
          </a:p>
        </p:txBody>
      </p:sp>
      <p:pic>
        <p:nvPicPr>
          <p:cNvPr id="260" name="Google Shape;2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650" y="2847975"/>
            <a:ext cx="1234675" cy="15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66" name="Google Shape;266;p47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Get management buy-in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Build out security culture first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Leverage partnerships to do more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Integrate into existing tools and processes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Face time is a must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Automate what you can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 whoami</a:t>
            </a:r>
            <a:endParaRPr/>
          </a:p>
        </p:txBody>
      </p:sp>
      <p:sp>
        <p:nvSpPr>
          <p:cNvPr id="135" name="Google Shape;135;p30"/>
          <p:cNvSpPr txBox="1"/>
          <p:nvPr>
            <p:ph idx="1" type="body"/>
          </p:nvPr>
        </p:nvSpPr>
        <p:spPr>
          <a:xfrm>
            <a:off x="369100" y="1131100"/>
            <a:ext cx="59208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Jozsef Ottucsak (</a:t>
            </a:r>
            <a:r>
              <a:rPr i="1" lang="en" sz="1800"/>
              <a:t>@fuzboxz</a:t>
            </a:r>
            <a:r>
              <a:rPr lang="en" sz="1800"/>
              <a:t>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Senior AppSec Engineer @TrueMotion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OSCP, SLAE, CCSKv4, eCPPT, eMAPT, CEHv9...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5+ years in security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4 in appsec</a:t>
            </a:r>
            <a:endParaRPr sz="1800"/>
          </a:p>
        </p:txBody>
      </p:sp>
      <p:sp>
        <p:nvSpPr>
          <p:cNvPr id="136" name="Google Shape;136;p3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4687" y="1435900"/>
            <a:ext cx="2776775" cy="276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8"/>
          <p:cNvPicPr preferRelativeResize="0"/>
          <p:nvPr/>
        </p:nvPicPr>
        <p:blipFill rotWithShape="1">
          <a:blip r:embed="rId3">
            <a:alphaModFix/>
          </a:blip>
          <a:srcRect b="8691" l="0" r="0" t="8691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8"/>
          <p:cNvSpPr txBox="1"/>
          <p:nvPr>
            <p:ph idx="4294967295" type="title"/>
          </p:nvPr>
        </p:nvSpPr>
        <p:spPr>
          <a:xfrm>
            <a:off x="457200" y="1399669"/>
            <a:ext cx="82296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2875" lIns="342900" spcFirstLastPara="1" rIns="342900" wrap="square" tIns="102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None/>
            </a:pPr>
            <a:r>
              <a:rPr lang="en" sz="4800">
                <a:solidFill>
                  <a:srgbClr val="FFFFFF"/>
                </a:solidFill>
              </a:rPr>
              <a:t>Thank you</a:t>
            </a:r>
            <a:endParaRPr b="0" i="0" sz="4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3" name="Google Shape;27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387" y="2684825"/>
            <a:ext cx="1691226" cy="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Founded six years ago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Fastest growing telematics service provider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Eliminate distracted driving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Make insurance companies smarter with data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HQ in Boston, dev office in Budapest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17 customers, several of the Top 20 insurers in the US</a:t>
            </a:r>
            <a:endParaRPr sz="1800"/>
          </a:p>
        </p:txBody>
      </p:sp>
      <p:sp>
        <p:nvSpPr>
          <p:cNvPr id="143" name="Google Shape;143;p31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TrueMotion Do?</a:t>
            </a:r>
            <a:endParaRPr/>
          </a:p>
        </p:txBody>
      </p:sp>
      <p:sp>
        <p:nvSpPr>
          <p:cNvPr id="144" name="Google Shape;144;p3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9950" y="1125738"/>
            <a:ext cx="1861924" cy="331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675" y="3490849"/>
            <a:ext cx="3879700" cy="91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DevSecOps?</a:t>
            </a:r>
            <a:endParaRPr/>
          </a:p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Bring security closer to development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Leverage automation to achieve scalability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Security becomes part of every phase in development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Expectations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Fewer vulnerabilities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Quicker fixes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Faster deployment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Security can focus on long-term projects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3" name="Google Shape;1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350" y="2865399"/>
            <a:ext cx="2944251" cy="11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/>
        </p:nvSpPr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 we started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Good Old Days</a:t>
            </a:r>
            <a:endParaRPr/>
          </a:p>
        </p:txBody>
      </p:sp>
      <p:sp>
        <p:nvSpPr>
          <p:cNvPr id="164" name="Google Shape;164;p34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Talented engineers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Focus on building MVP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“Move fast and break things”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security processes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Lack of structured policies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Budapest office opens in 2017 EOY </a:t>
            </a:r>
            <a:endParaRPr sz="1800"/>
          </a:p>
        </p:txBody>
      </p:sp>
      <p:pic>
        <p:nvPicPr>
          <p:cNvPr id="165" name="Google Shape;1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525" y="1290600"/>
            <a:ext cx="2884550" cy="15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Stepping up our game</a:t>
            </a:r>
            <a:endParaRPr/>
          </a:p>
        </p:txBody>
      </p:sp>
      <p:sp>
        <p:nvSpPr>
          <p:cNvPr id="171" name="Google Shape;171;p35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Investment in security and reliability in 2018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SRE team no longer in charge of security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Dedicated security team is built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Fundamental security capabilities built out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SOC 2 Type II (Security) compliance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appsec program</a:t>
            </a:r>
            <a:endParaRPr sz="1800"/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099" y="1241025"/>
            <a:ext cx="2768100" cy="184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/>
          <p:nvPr/>
        </p:nvSpPr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Building up the program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 txBox="1"/>
          <p:nvPr>
            <p:ph idx="1" type="body"/>
          </p:nvPr>
        </p:nvSpPr>
        <p:spPr>
          <a:xfrm>
            <a:off x="369100" y="1131100"/>
            <a:ext cx="8501100" cy="3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Flat hierarchy in the security group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Three different areas with shared goals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Day-to-day communication and collaboration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Projects ownership is assigned based on area of expertise</a:t>
            </a:r>
            <a:endParaRPr sz="1800"/>
          </a:p>
        </p:txBody>
      </p:sp>
      <p:sp>
        <p:nvSpPr>
          <p:cNvPr id="183" name="Google Shape;183;p3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 and Compliance Organization</a:t>
            </a:r>
            <a:endParaRPr/>
          </a:p>
        </p:txBody>
      </p:sp>
      <p:sp>
        <p:nvSpPr>
          <p:cNvPr id="184" name="Google Shape;184;p37"/>
          <p:cNvSpPr/>
          <p:nvPr/>
        </p:nvSpPr>
        <p:spPr>
          <a:xfrm>
            <a:off x="7291931" y="1618925"/>
            <a:ext cx="1538100" cy="4425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TechOps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37"/>
          <p:cNvSpPr/>
          <p:nvPr/>
        </p:nvSpPr>
        <p:spPr>
          <a:xfrm>
            <a:off x="7295378" y="2747226"/>
            <a:ext cx="1538100" cy="4425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Security and Compliance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37"/>
          <p:cNvSpPr/>
          <p:nvPr/>
        </p:nvSpPr>
        <p:spPr>
          <a:xfrm>
            <a:off x="3706409" y="2747226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37"/>
          <p:cNvSpPr/>
          <p:nvPr/>
        </p:nvSpPr>
        <p:spPr>
          <a:xfrm>
            <a:off x="5514988" y="3723128"/>
            <a:ext cx="1538100" cy="4425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Infrastructure Security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37"/>
          <p:cNvSpPr/>
          <p:nvPr/>
        </p:nvSpPr>
        <p:spPr>
          <a:xfrm>
            <a:off x="7293656" y="3723128"/>
            <a:ext cx="1538100" cy="4425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 Security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89" name="Google Shape;189;p37"/>
          <p:cNvCxnSpPr>
            <a:stCxn id="186" idx="0"/>
            <a:endCxn id="184" idx="2"/>
          </p:cNvCxnSpPr>
          <p:nvPr/>
        </p:nvCxnSpPr>
        <p:spPr>
          <a:xfrm rot="-5400000">
            <a:off x="5925359" y="611526"/>
            <a:ext cx="685800" cy="3585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37"/>
          <p:cNvCxnSpPr>
            <a:stCxn id="185" idx="2"/>
            <a:endCxn id="188" idx="0"/>
          </p:cNvCxnSpPr>
          <p:nvPr/>
        </p:nvCxnSpPr>
        <p:spPr>
          <a:xfrm rot="5400000">
            <a:off x="7796828" y="3455526"/>
            <a:ext cx="533400" cy="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p37"/>
          <p:cNvCxnSpPr>
            <a:stCxn id="187" idx="0"/>
            <a:endCxn id="185" idx="2"/>
          </p:cNvCxnSpPr>
          <p:nvPr/>
        </p:nvCxnSpPr>
        <p:spPr>
          <a:xfrm rot="-5400000">
            <a:off x="6907588" y="2566178"/>
            <a:ext cx="533400" cy="1780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p37"/>
          <p:cNvSpPr/>
          <p:nvPr/>
        </p:nvSpPr>
        <p:spPr>
          <a:xfrm>
            <a:off x="5515009" y="2747226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3" name="Google Shape;193;p37"/>
          <p:cNvSpPr/>
          <p:nvPr/>
        </p:nvSpPr>
        <p:spPr>
          <a:xfrm>
            <a:off x="3706388" y="3723128"/>
            <a:ext cx="1538100" cy="4425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Compliance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94" name="Google Shape;194;p37"/>
          <p:cNvCxnSpPr>
            <a:stCxn id="185" idx="2"/>
            <a:endCxn id="193" idx="0"/>
          </p:cNvCxnSpPr>
          <p:nvPr/>
        </p:nvCxnSpPr>
        <p:spPr>
          <a:xfrm rot="5400000">
            <a:off x="6003278" y="1661976"/>
            <a:ext cx="533400" cy="3588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37"/>
          <p:cNvCxnSpPr>
            <a:stCxn id="184" idx="2"/>
            <a:endCxn id="192" idx="0"/>
          </p:cNvCxnSpPr>
          <p:nvPr/>
        </p:nvCxnSpPr>
        <p:spPr>
          <a:xfrm rot="5400000">
            <a:off x="6829631" y="1515875"/>
            <a:ext cx="685800" cy="1776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37"/>
          <p:cNvCxnSpPr>
            <a:stCxn id="193" idx="3"/>
            <a:endCxn id="187" idx="1"/>
          </p:cNvCxnSpPr>
          <p:nvPr/>
        </p:nvCxnSpPr>
        <p:spPr>
          <a:xfrm>
            <a:off x="5244488" y="3944378"/>
            <a:ext cx="270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7" name="Google Shape;197;p37"/>
          <p:cNvCxnSpPr>
            <a:stCxn id="187" idx="3"/>
            <a:endCxn id="188" idx="1"/>
          </p:cNvCxnSpPr>
          <p:nvPr/>
        </p:nvCxnSpPr>
        <p:spPr>
          <a:xfrm>
            <a:off x="7053088" y="3944378"/>
            <a:ext cx="240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8" name="Google Shape;198;p37"/>
          <p:cNvCxnSpPr>
            <a:stCxn id="193" idx="2"/>
            <a:endCxn id="188" idx="2"/>
          </p:cNvCxnSpPr>
          <p:nvPr/>
        </p:nvCxnSpPr>
        <p:spPr>
          <a:xfrm flipH="1" rot="-5400000">
            <a:off x="6268838" y="2372228"/>
            <a:ext cx="600" cy="35874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9" name="Google Shape;199;p37"/>
          <p:cNvCxnSpPr>
            <a:stCxn id="184" idx="2"/>
            <a:endCxn id="185" idx="0"/>
          </p:cNvCxnSpPr>
          <p:nvPr/>
        </p:nvCxnSpPr>
        <p:spPr>
          <a:xfrm flipH="1" rot="-5400000">
            <a:off x="7719731" y="2402675"/>
            <a:ext cx="685800" cy="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