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84" r:id="rId3"/>
    <p:sldId id="286" r:id="rId4"/>
    <p:sldId id="287" r:id="rId5"/>
    <p:sldId id="288" r:id="rId6"/>
    <p:sldId id="289" r:id="rId7"/>
    <p:sldId id="302" r:id="rId8"/>
    <p:sldId id="275" r:id="rId9"/>
    <p:sldId id="272" r:id="rId10"/>
    <p:sldId id="276" r:id="rId11"/>
    <p:sldId id="278" r:id="rId12"/>
    <p:sldId id="303" r:id="rId13"/>
    <p:sldId id="282" r:id="rId14"/>
    <p:sldId id="292" r:id="rId15"/>
    <p:sldId id="293" r:id="rId16"/>
    <p:sldId id="294" r:id="rId17"/>
    <p:sldId id="300" r:id="rId18"/>
    <p:sldId id="291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674" autoAdjust="0"/>
  </p:normalViewPr>
  <p:slideViewPr>
    <p:cSldViewPr snapToGrid="0">
      <p:cViewPr varScale="1">
        <p:scale>
          <a:sx n="65" d="100"/>
          <a:sy n="65" d="100"/>
        </p:scale>
        <p:origin x="13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898AF-0E38-4590-9840-15E04431BC2A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77B64-24BA-4B54-AA00-FFA365F199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101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hussachai/error-handling-in-go-a-quick-opinionated-guide-9199dd7c7f7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906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 exception van, megszakad a program futás (más ág)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 handling más természetű, az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inkább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normal if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ágra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hasonlít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kezelni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call panic and you don’t handle it, the execution flow stops, all deferred functions are executed in reverse order, and stack traces are printed at the end.</a:t>
            </a:r>
          </a:p>
          <a:p>
            <a:r>
              <a:rPr lang="en-US" dirty="0" smtClean="0">
                <a:hlinkClick r:id="rId3"/>
              </a:rPr>
              <a:t>https://medium.com/@hussachai/error-handling-in-go-a-quick-opinionated-guide-9199dd7c7f76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Methods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write a single generic method declaration that can be called with arguments of different types.</a:t>
            </a:r>
          </a:p>
          <a:p>
            <a:endParaRPr 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 Overloading is a feature that allows a class to have more than one method having the same name, if their argument lists are different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90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334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Itt</a:t>
            </a:r>
            <a:r>
              <a:rPr lang="en-US" dirty="0" smtClean="0"/>
              <a:t> </a:t>
            </a:r>
            <a:r>
              <a:rPr lang="en-US" dirty="0" err="1" smtClean="0"/>
              <a:t>linket</a:t>
            </a:r>
            <a:r>
              <a:rPr lang="en-US" dirty="0" smtClean="0"/>
              <a:t> </a:t>
            </a:r>
            <a:r>
              <a:rPr lang="en-US" dirty="0" err="1" smtClean="0"/>
              <a:t>esetleg</a:t>
            </a:r>
            <a:r>
              <a:rPr lang="en-US" dirty="0" smtClean="0"/>
              <a:t> </a:t>
            </a:r>
            <a:r>
              <a:rPr lang="en-US" dirty="0" err="1" smtClean="0"/>
              <a:t>updatelni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292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Azért</a:t>
            </a:r>
            <a:r>
              <a:rPr lang="en-US" dirty="0" smtClean="0"/>
              <a:t> </a:t>
            </a:r>
            <a:r>
              <a:rPr lang="en-US" dirty="0" err="1" smtClean="0"/>
              <a:t>egyszerűbb</a:t>
            </a:r>
            <a:r>
              <a:rPr lang="en-US" baseline="0" dirty="0" smtClean="0"/>
              <a:t> Go-t </a:t>
            </a:r>
            <a:r>
              <a:rPr lang="en-US" baseline="0" dirty="0" err="1" smtClean="0"/>
              <a:t>olvasni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nincs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mindenféle</a:t>
            </a:r>
            <a:r>
              <a:rPr lang="en-US" baseline="0" dirty="0" smtClean="0"/>
              <a:t> runtime code injection? </a:t>
            </a:r>
            <a:r>
              <a:rPr lang="en-US" baseline="0" dirty="0" err="1" smtClean="0"/>
              <a:t>Fordítási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időben</a:t>
            </a:r>
            <a:r>
              <a:rPr lang="en-US" baseline="0" dirty="0" smtClean="0"/>
              <a:t>, code review </a:t>
            </a:r>
            <a:r>
              <a:rPr lang="en-US" baseline="0" dirty="0" err="1" smtClean="0"/>
              <a:t>során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nehéz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megtalálni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dolgokat</a:t>
            </a:r>
            <a:r>
              <a:rPr lang="en-US" baseline="0" dirty="0" smtClean="0"/>
              <a:t>?</a:t>
            </a:r>
            <a:endParaRPr lang="en-US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2914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694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r>
              <a:rPr lang="en-US" dirty="0" smtClean="0"/>
              <a:t> –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mindenből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optimális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hanem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valszeg</a:t>
            </a:r>
            <a:r>
              <a:rPr lang="en-US" baseline="0" dirty="0" smtClean="0"/>
              <a:t> commodity HW </a:t>
            </a:r>
            <a:r>
              <a:rPr lang="en-US" baseline="0" dirty="0" err="1" smtClean="0"/>
              <a:t>és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megvalósítás</a:t>
            </a:r>
            <a:r>
              <a:rPr lang="en-US" baseline="0" dirty="0" smtClean="0"/>
              <a:t>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329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Itt</a:t>
            </a:r>
            <a:r>
              <a:rPr lang="en-US" dirty="0" smtClean="0"/>
              <a:t> </a:t>
            </a:r>
            <a:r>
              <a:rPr lang="en-US" dirty="0" err="1" smtClean="0"/>
              <a:t>linket</a:t>
            </a:r>
            <a:r>
              <a:rPr lang="en-US" dirty="0" smtClean="0"/>
              <a:t> </a:t>
            </a:r>
            <a:r>
              <a:rPr lang="en-US" dirty="0" err="1" smtClean="0"/>
              <a:t>esetleg</a:t>
            </a:r>
            <a:r>
              <a:rPr lang="en-US" dirty="0" smtClean="0"/>
              <a:t> </a:t>
            </a:r>
            <a:r>
              <a:rPr lang="en-US" dirty="0" err="1" smtClean="0"/>
              <a:t>updatelni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346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Code readability is a major factor</a:t>
            </a:r>
            <a:endParaRPr lang="en-US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166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rövidíteni</a:t>
            </a:r>
            <a:r>
              <a:rPr lang="en-US" baseline="0" dirty="0" smtClean="0"/>
              <a:t>!</a:t>
            </a:r>
            <a:endParaRPr lang="en-US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48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források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megbízhatónak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tartom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illetve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ikább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első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sorrendben</a:t>
            </a:r>
            <a:r>
              <a:rPr lang="en-US" baseline="0" dirty="0" smtClean="0"/>
              <a:t> volt </a:t>
            </a:r>
            <a:r>
              <a:rPr lang="en-US" baseline="0" dirty="0" err="1" smtClean="0"/>
              <a:t>eltérés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maguk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népszerűségek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egyeztek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mindenhol</a:t>
            </a:r>
            <a:r>
              <a:rPr lang="en-US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102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források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megbízhatónak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tartom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illetve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ikább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első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sorrendben</a:t>
            </a:r>
            <a:r>
              <a:rPr lang="en-US" baseline="0" dirty="0" smtClean="0"/>
              <a:t> volt </a:t>
            </a:r>
            <a:r>
              <a:rPr lang="en-US" baseline="0" dirty="0" err="1" smtClean="0"/>
              <a:t>eltérés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maguk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népszerűségek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egyeztek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mindenhol</a:t>
            </a:r>
            <a:r>
              <a:rPr lang="en-US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539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6185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Ők</a:t>
            </a:r>
            <a:r>
              <a:rPr lang="en-US" dirty="0" smtClean="0"/>
              <a:t> </a:t>
            </a:r>
            <a:r>
              <a:rPr lang="en-US" dirty="0" err="1" smtClean="0"/>
              <a:t>hárman</a:t>
            </a:r>
            <a:r>
              <a:rPr lang="en-US" dirty="0" smtClean="0"/>
              <a:t> </a:t>
            </a:r>
            <a:r>
              <a:rPr lang="en-US" dirty="0" err="1" smtClean="0"/>
              <a:t>elég</a:t>
            </a:r>
            <a:r>
              <a:rPr lang="en-US" dirty="0" smtClean="0"/>
              <a:t> </a:t>
            </a:r>
            <a:r>
              <a:rPr lang="en-US" dirty="0" err="1" smtClean="0"/>
              <a:t>nagy</a:t>
            </a:r>
            <a:r>
              <a:rPr lang="en-US" dirty="0" smtClean="0"/>
              <a:t> </a:t>
            </a:r>
            <a:r>
              <a:rPr lang="en-US" dirty="0" err="1" smtClean="0"/>
              <a:t>rálátással</a:t>
            </a:r>
            <a:r>
              <a:rPr lang="en-US" dirty="0" smtClean="0"/>
              <a:t> </a:t>
            </a:r>
            <a:r>
              <a:rPr lang="en-US" dirty="0" err="1" smtClean="0"/>
              <a:t>rendelkeztek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programozási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nyelvekre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és</a:t>
            </a:r>
            <a:r>
              <a:rPr lang="en-US" baseline="0" dirty="0" smtClean="0"/>
              <a:t> a Google-</a:t>
            </a:r>
            <a:r>
              <a:rPr lang="en-US" baseline="0" dirty="0" err="1" smtClean="0"/>
              <a:t>nél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dolgoztam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pontosan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tudták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akarnak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Mindhármuknak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kellett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egyeznie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hogy</a:t>
            </a:r>
            <a:r>
              <a:rPr lang="en-US" baseline="0" dirty="0" smtClean="0"/>
              <a:t> mi </a:t>
            </a:r>
            <a:r>
              <a:rPr lang="en-US" baseline="0" dirty="0" err="1" smtClean="0"/>
              <a:t>megy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nyelvbe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Azóta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stabil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Hasonló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nyelvek</a:t>
            </a:r>
            <a:r>
              <a:rPr lang="en-US" baseline="0" dirty="0" smtClean="0"/>
              <a:t>: Java, ECMAScript, C#, C++)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345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volt a Go </a:t>
            </a:r>
            <a:r>
              <a:rPr lang="en-US" dirty="0" err="1" smtClean="0"/>
              <a:t>célja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6140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volt a Go </a:t>
            </a:r>
            <a:r>
              <a:rPr lang="en-US" dirty="0" err="1" smtClean="0"/>
              <a:t>célja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0790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458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Code readability is a major factor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Imperative vs functional? </a:t>
            </a:r>
            <a:endParaRPr lang="en-US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25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94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266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266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2019. 11. 26.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616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10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625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95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973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81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3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620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30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6359-B6FC-4BA9-86E6-8877E43A4833}" type="datetimeFigureOut">
              <a:rPr lang="hu-HU" smtClean="0"/>
              <a:t>2019. 11. 26.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203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enchmarksgame-team.pages.debian.net/benchmarksgame/faster/python3-go.html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benchmarksgame-team.pages.debian.net/benchmarksgame/faster/python3-go.html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research.hackerrank.com/developer-skill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research.hackerrank.com/developer-skills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github.com/ksimka/go-is-not-goo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éptalálat a következőre: „go programming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50"/>
            <a:ext cx="9144000" cy="231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4206" y="2837669"/>
            <a:ext cx="8604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+mj-lt"/>
              </a:rPr>
              <a:t>Why Go?</a:t>
            </a:r>
          </a:p>
          <a:p>
            <a:endParaRPr lang="en-US" sz="4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541" y="5124238"/>
            <a:ext cx="2581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Szabó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Dávid</a:t>
            </a:r>
            <a:r>
              <a:rPr lang="en-US" sz="2000" b="1" dirty="0" smtClean="0"/>
              <a:t>, PhD</a:t>
            </a:r>
            <a:endParaRPr lang="en-US" sz="2000" b="1" dirty="0"/>
          </a:p>
          <a:p>
            <a:r>
              <a:rPr lang="en-US" dirty="0"/>
              <a:t>Senior Software Engineer</a:t>
            </a:r>
          </a:p>
          <a:p>
            <a:r>
              <a:rPr lang="en-US" dirty="0"/>
              <a:t>@</a:t>
            </a:r>
            <a:r>
              <a:rPr lang="en-US" dirty="0" err="1" smtClean="0"/>
              <a:t>szabvid</a:t>
            </a:r>
            <a:endParaRPr lang="en-US" dirty="0"/>
          </a:p>
        </p:txBody>
      </p:sp>
      <p:pic>
        <p:nvPicPr>
          <p:cNvPr id="7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7" y="6068772"/>
            <a:ext cx="1648137" cy="41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Java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3794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Design choices - differences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002" y="1582341"/>
            <a:ext cx="8989997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do not need Virtual </a:t>
            </a:r>
            <a:r>
              <a:rPr lang="en-US" sz="2000" dirty="0" smtClean="0"/>
              <a:t>Machine: </a:t>
            </a:r>
            <a:r>
              <a:rPr lang="en-US" sz="2000" dirty="0"/>
              <a:t>compiled to run on bare metal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has strings, arrays and maps in-built (not in standard lib as for Java)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 exceptions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classes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inheritance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annotations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generics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overloaded methods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final </a:t>
            </a:r>
            <a:r>
              <a:rPr lang="en-US" sz="2000" dirty="0" smtClean="0"/>
              <a:t>keywords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Go </a:t>
            </a:r>
            <a:r>
              <a:rPr lang="en-US" sz="2000" b="1" dirty="0"/>
              <a:t>is not feature rich</a:t>
            </a:r>
            <a:r>
              <a:rPr lang="en-US" sz="2000" dirty="0"/>
              <a:t>, it's rather minimalistic language </a:t>
            </a:r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Java </a:t>
            </a:r>
            <a:r>
              <a:rPr lang="en-US" sz="2000" dirty="0"/>
              <a:t>has a </a:t>
            </a:r>
            <a:r>
              <a:rPr lang="en-US" sz="2000" b="1" dirty="0"/>
              <a:t>lot of added stuff</a:t>
            </a:r>
            <a:r>
              <a:rPr lang="en-US" sz="2000" dirty="0"/>
              <a:t>, which is sometimes good, sometimes not so </a:t>
            </a:r>
            <a:r>
              <a:rPr lang="en-US" sz="2000" dirty="0" smtClean="0"/>
              <a:t>good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00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Java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3072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Performance – Go </a:t>
            </a:r>
            <a:r>
              <a:rPr lang="en-US" sz="2400" dirty="0" smtClean="0">
                <a:latin typeface="Impact" panose="020B0806030902050204" pitchFamily="34" charset="0"/>
              </a:rPr>
              <a:t>wins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4002" y="1582341"/>
            <a:ext cx="35359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3 complex problems: 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/>
              <a:t>Mandelbrot equation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/>
              <a:t>N body problem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 err="1"/>
              <a:t>Fasta</a:t>
            </a: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ignificant </a:t>
            </a:r>
            <a:r>
              <a:rPr lang="en-US" sz="2000" dirty="0"/>
              <a:t>pain is to </a:t>
            </a:r>
            <a:r>
              <a:rPr lang="en-US" sz="2000" dirty="0" smtClean="0"/>
              <a:t>compile java </a:t>
            </a:r>
            <a:r>
              <a:rPr lang="en-US" sz="2000" dirty="0"/>
              <a:t>that is much slower.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139655" y="926196"/>
            <a:ext cx="3866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(not really in </a:t>
            </a:r>
            <a:r>
              <a:rPr lang="en-US" sz="2000" dirty="0">
                <a:solidFill>
                  <a:srgbClr val="FF0000"/>
                </a:solidFill>
              </a:rPr>
              <a:t>speed</a:t>
            </a:r>
            <a:r>
              <a:rPr lang="en-US" sz="2000" dirty="0"/>
              <a:t> but in </a:t>
            </a:r>
            <a:r>
              <a:rPr lang="en-US" sz="2000" dirty="0">
                <a:solidFill>
                  <a:srgbClr val="00B050"/>
                </a:solidFill>
              </a:rPr>
              <a:t>memory</a:t>
            </a:r>
            <a:r>
              <a:rPr lang="en-US" sz="2000" dirty="0"/>
              <a:t>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7896" y="5282639"/>
            <a:ext cx="1257673" cy="723473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264584" y="1575648"/>
            <a:ext cx="1988531" cy="3443646"/>
            <a:chOff x="1806934" y="2850867"/>
            <a:chExt cx="2243668" cy="3692553"/>
          </a:xfrm>
        </p:grpSpPr>
        <p:grpSp>
          <p:nvGrpSpPr>
            <p:cNvPr id="12" name="Group 11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37" name="Rounded Rectangle 36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38" name="Picture 37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39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2.32 sec</a:t>
                  </a:r>
                  <a:endParaRPr lang="en-US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42212 units</a:t>
                  </a:r>
                  <a:endParaRPr lang="en-US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32" name="Picture 31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33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22.00 sec</a:t>
                  </a:r>
                  <a:endParaRPr lang="en-US" dirty="0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32272 units</a:t>
                  </a:r>
                  <a:endParaRPr lang="en-US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25" name="Picture 24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2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6.96 sec</a:t>
                  </a:r>
                  <a:endParaRPr lang="en-US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76316 units</a:t>
                  </a:r>
                  <a:endParaRPr lang="en-US" dirty="0"/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1806934" y="2850867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Mandelbrot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06934" y="4070412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N-Body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06934" y="5329512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Fasta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900343" y="1601978"/>
            <a:ext cx="1988530" cy="3443646"/>
            <a:chOff x="1806935" y="2850867"/>
            <a:chExt cx="2243667" cy="3692553"/>
          </a:xfrm>
        </p:grpSpPr>
        <p:grpSp>
          <p:nvGrpSpPr>
            <p:cNvPr id="41" name="Group 40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60" name="Group 59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64" name="Rounded Rectangle 6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65" name="Picture 64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6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2.07 sec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2149506" y="318816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2620 units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58" name="Picture 57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59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55" name="TextBox 54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21.00 sec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149506" y="318816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1536 units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51" name="Rounded Rectangle 50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52" name="Picture 51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53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2149506" y="2819724"/>
                  <a:ext cx="1416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5.47 sec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2149506" y="3188164"/>
                  <a:ext cx="170590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B050"/>
                      </a:solidFill>
                    </a:rPr>
                    <a:t>31004 units</a:t>
                  </a:r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p:grpSp>
        </p:grpSp>
        <p:sp>
          <p:nvSpPr>
            <p:cNvPr id="42" name="TextBox 41"/>
            <p:cNvSpPr txBox="1"/>
            <p:nvPr/>
          </p:nvSpPr>
          <p:spPr>
            <a:xfrm>
              <a:off x="1806935" y="2850867"/>
              <a:ext cx="153801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Mandelbrot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06935" y="4070412"/>
              <a:ext cx="1319060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N-Body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06935" y="5329512"/>
              <a:ext cx="1319060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Fasta</a:t>
              </a:r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2474" y="5316070"/>
            <a:ext cx="505680" cy="690042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0" y="6219797"/>
            <a:ext cx="9144001" cy="368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hlinkClick r:id="rId8"/>
              </a:rPr>
              <a:t>https://</a:t>
            </a:r>
            <a:r>
              <a:rPr lang="en-US" dirty="0" smtClean="0">
                <a:solidFill>
                  <a:srgbClr val="0070C0"/>
                </a:solidFill>
                <a:hlinkClick r:id="rId8"/>
              </a:rPr>
              <a:t>benchmarksgame-team.pages.debian.net/benchmarksgame/faster/python3-go.html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8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Python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60331" y="1562500"/>
            <a:ext cx="9083669" cy="4637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Taking advantage on multicore processors and concurrency:</a:t>
            </a:r>
            <a:endParaRPr lang="en-US" sz="20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Go is very good at: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 smtClean="0"/>
              <a:t>support concurrency (CSP model)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 smtClean="0"/>
              <a:t>taking advantage on multicore processors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Java is not </a:t>
            </a:r>
            <a:r>
              <a:rPr lang="en-US" b="1" dirty="0" smtClean="0"/>
              <a:t>that</a:t>
            </a:r>
            <a:r>
              <a:rPr lang="en-US" dirty="0" smtClean="0"/>
              <a:t> </a:t>
            </a:r>
            <a:r>
              <a:rPr lang="en-US" b="1" dirty="0" smtClean="0"/>
              <a:t>good</a:t>
            </a:r>
            <a:r>
              <a:rPr lang="en-US" dirty="0" smtClean="0"/>
              <a:t> or at least not </a:t>
            </a:r>
            <a:r>
              <a:rPr lang="en-US" b="1" dirty="0" smtClean="0"/>
              <a:t>that easy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Execution: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Java and Go are both </a:t>
            </a:r>
            <a:r>
              <a:rPr lang="en-US" b="1" dirty="0" smtClean="0"/>
              <a:t>statically typed</a:t>
            </a:r>
            <a:r>
              <a:rPr lang="en-US" dirty="0" smtClean="0"/>
              <a:t> -&gt; </a:t>
            </a:r>
            <a:r>
              <a:rPr lang="en-US" sz="1600" dirty="0" smtClean="0"/>
              <a:t>can </a:t>
            </a:r>
            <a:r>
              <a:rPr lang="en-US" sz="1600" dirty="0"/>
              <a:t>handle both small and big programs with </a:t>
            </a:r>
            <a:r>
              <a:rPr lang="en-US" sz="1600" dirty="0" smtClean="0"/>
              <a:t>finesse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Java is </a:t>
            </a:r>
            <a:r>
              <a:rPr lang="en-US" b="1" dirty="0"/>
              <a:t>dynamically </a:t>
            </a:r>
            <a:r>
              <a:rPr lang="en-US" b="1" dirty="0" smtClean="0"/>
              <a:t>linked</a:t>
            </a:r>
            <a:r>
              <a:rPr lang="en-US" dirty="0" smtClean="0"/>
              <a:t> -&gt; </a:t>
            </a:r>
            <a:r>
              <a:rPr lang="en-US" sz="1600" dirty="0" smtClean="0"/>
              <a:t>upgrades </a:t>
            </a:r>
            <a:r>
              <a:rPr lang="en-US" sz="1600" dirty="0"/>
              <a:t>without requiring you to ship </a:t>
            </a:r>
            <a:r>
              <a:rPr lang="en-US" sz="1600" dirty="0" smtClean="0"/>
              <a:t>anything (with bugs)</a:t>
            </a:r>
            <a:endParaRPr lang="en-US" sz="16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Go </a:t>
            </a:r>
            <a:r>
              <a:rPr lang="en-US" dirty="0"/>
              <a:t>is </a:t>
            </a:r>
            <a:r>
              <a:rPr lang="en-US" b="1" dirty="0"/>
              <a:t>statically</a:t>
            </a:r>
            <a:r>
              <a:rPr lang="en-US" b="1" dirty="0" smtClean="0"/>
              <a:t> linked</a:t>
            </a:r>
            <a:r>
              <a:rPr lang="en-US" dirty="0" smtClean="0"/>
              <a:t> -&gt; </a:t>
            </a:r>
            <a:r>
              <a:rPr lang="en-US" sz="1600" dirty="0" smtClean="0"/>
              <a:t>will run in limited environments with easier distribution</a:t>
            </a:r>
            <a:endParaRPr lang="en-US" sz="1600" dirty="0"/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Containerization:</a:t>
            </a:r>
            <a:endParaRPr lang="en-US" sz="20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-&gt; </a:t>
            </a:r>
            <a:r>
              <a:rPr lang="en-US" sz="1600" dirty="0"/>
              <a:t>the necessary parts of the libraries needs to be installed &amp; very easy </a:t>
            </a:r>
            <a:r>
              <a:rPr lang="en-US" sz="1600" dirty="0" smtClean="0"/>
              <a:t>cross compiling</a:t>
            </a:r>
            <a:endParaRPr lang="en-US" sz="1600" dirty="0"/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Two phase build -&gt; Small container </a:t>
            </a:r>
            <a:r>
              <a:rPr lang="en-US" sz="1600" dirty="0" smtClean="0"/>
              <a:t>size (</a:t>
            </a:r>
            <a:r>
              <a:rPr lang="sv-SE" sz="1600" baseline="-10000" dirty="0" smtClean="0"/>
              <a:t>~</a:t>
            </a:r>
            <a:r>
              <a:rPr lang="en-US" sz="1600" dirty="0" smtClean="0"/>
              <a:t>5 MB)</a:t>
            </a:r>
            <a:endParaRPr lang="en-US" dirty="0" smtClean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Java -&gt; </a:t>
            </a:r>
            <a:r>
              <a:rPr lang="en-US" sz="1600" dirty="0"/>
              <a:t>Java can run anywhere, </a:t>
            </a:r>
            <a:r>
              <a:rPr lang="en-US" sz="1600" b="1" dirty="0"/>
              <a:t>if there is a JVM</a:t>
            </a:r>
            <a:r>
              <a:rPr lang="en-US" sz="1600" dirty="0"/>
              <a:t> </a:t>
            </a:r>
            <a:r>
              <a:rPr lang="en-US" sz="1600" b="1" dirty="0"/>
              <a:t>installed</a:t>
            </a:r>
            <a:r>
              <a:rPr lang="en-US" sz="1600" dirty="0"/>
              <a:t> on it</a:t>
            </a:r>
            <a:r>
              <a:rPr lang="en-US" sz="1600" dirty="0" smtClean="0"/>
              <a:t>.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b="1" dirty="0" smtClean="0"/>
              <a:t>Large container size (</a:t>
            </a:r>
            <a:r>
              <a:rPr lang="sv-SE" sz="1600" b="1" baseline="-10000" dirty="0" smtClean="0"/>
              <a:t>~</a:t>
            </a:r>
            <a:r>
              <a:rPr lang="en-US" sz="1600" b="1" dirty="0" smtClean="0"/>
              <a:t>100 MB)</a:t>
            </a:r>
            <a:endParaRPr lang="en-US" sz="1600" b="1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2786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Scalability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65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Java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2802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Impact" panose="020B0806030902050204" pitchFamily="34" charset="0"/>
              </a:rPr>
              <a:t>Readibility</a:t>
            </a:r>
            <a:r>
              <a:rPr lang="en-US" sz="2400" dirty="0">
                <a:latin typeface="Impact" panose="020B0806030902050204" pitchFamily="34" charset="0"/>
              </a:rPr>
              <a:t> – </a:t>
            </a:r>
            <a:r>
              <a:rPr lang="en-US" sz="2400" dirty="0" smtClean="0">
                <a:latin typeface="Impact" panose="020B0806030902050204" pitchFamily="34" charset="0"/>
              </a:rPr>
              <a:t>Go wins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4001" y="1582341"/>
            <a:ext cx="8989999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sacrifices </a:t>
            </a:r>
            <a:r>
              <a:rPr lang="en-US" sz="2000" b="1" dirty="0"/>
              <a:t>expressiveness</a:t>
            </a:r>
            <a:r>
              <a:rPr lang="en-US" sz="2000" dirty="0"/>
              <a:t> for </a:t>
            </a:r>
            <a:r>
              <a:rPr lang="en-US" sz="2000" b="1" dirty="0"/>
              <a:t>uniformity</a:t>
            </a:r>
            <a:r>
              <a:rPr lang="en-US" sz="2000" dirty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leaves very limited space for “creativity”: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e</a:t>
            </a:r>
            <a:r>
              <a:rPr lang="en-US" dirty="0" smtClean="0"/>
              <a:t>.g. no </a:t>
            </a:r>
            <a:r>
              <a:rPr lang="en-US" dirty="0"/>
              <a:t>generics, </a:t>
            </a:r>
            <a:r>
              <a:rPr lang="en-US" dirty="0" smtClean="0"/>
              <a:t>no </a:t>
            </a:r>
            <a:r>
              <a:rPr lang="en-US" dirty="0"/>
              <a:t>lambda expressions</a:t>
            </a:r>
            <a:r>
              <a:rPr lang="en-US" dirty="0" smtClean="0"/>
              <a:t>, etc. </a:t>
            </a:r>
            <a:endParaRPr lang="en-US" dirty="0"/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all that enables a developer to create her own style and abstractions is not there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 smtClean="0"/>
              <a:t>not </a:t>
            </a:r>
            <a:r>
              <a:rPr lang="en-US" b="1" dirty="0"/>
              <a:t>at all as elegant and productive at first look as Java </a:t>
            </a:r>
            <a:r>
              <a:rPr lang="en-US" dirty="0"/>
              <a:t>(at least for the first </a:t>
            </a:r>
            <a:r>
              <a:rPr lang="en-US" dirty="0" smtClean="0"/>
              <a:t>look)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 smtClean="0"/>
              <a:t>but </a:t>
            </a:r>
            <a:r>
              <a:rPr lang="en-US" b="1" dirty="0"/>
              <a:t>eliminate all initial hurdles</a:t>
            </a:r>
            <a:r>
              <a:rPr lang="en-US" dirty="0"/>
              <a:t> that makes hard to work with someone else’s code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far </a:t>
            </a:r>
            <a:r>
              <a:rPr lang="en-US" dirty="0"/>
              <a:t>less challenge when a </a:t>
            </a:r>
            <a:r>
              <a:rPr lang="en-US" dirty="0" smtClean="0"/>
              <a:t>codebase is huge (across </a:t>
            </a:r>
            <a:r>
              <a:rPr lang="en-US" dirty="0" err="1" smtClean="0"/>
              <a:t>timezones</a:t>
            </a:r>
            <a:r>
              <a:rPr lang="en-US" dirty="0" smtClean="0"/>
              <a:t>, developers and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-76724" y="2876619"/>
            <a:ext cx="92207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anose="020B0806030902050204" pitchFamily="34" charset="0"/>
              </a:rPr>
              <a:t>Go vs. Python</a:t>
            </a:r>
            <a:endParaRPr lang="hu-HU" sz="32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Python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4670739" y="1483595"/>
            <a:ext cx="1850380" cy="3169244"/>
            <a:chOff x="1806935" y="2810774"/>
            <a:chExt cx="2243667" cy="3732646"/>
          </a:xfrm>
        </p:grpSpPr>
        <p:grpSp>
          <p:nvGrpSpPr>
            <p:cNvPr id="122" name="Group 121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26" name="Group 125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41" name="Group 14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44" name="Rounded Rectangle 14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45" name="Picture 14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4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42" name="TextBox 141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62.88 sec</a:t>
                  </a:r>
                  <a:endParaRPr lang="en-US" sz="1600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2149506" y="3188164"/>
                  <a:ext cx="162962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680736 units</a:t>
                  </a:r>
                  <a:endParaRPr lang="en-US" sz="1600" dirty="0"/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35" name="Group 134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38" name="Rounded Rectangle 137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39" name="Picture 138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40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36" name="TextBox 135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882 sec</a:t>
                  </a:r>
                  <a:endParaRPr lang="en-US" sz="1600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8212 units</a:t>
                  </a:r>
                  <a:endParaRPr lang="en-US" sz="1600" dirty="0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29" name="Group 128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32" name="Rounded Rectangle 131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33" name="Picture 132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34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30" name="TextBox 129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279.68 sec</a:t>
                  </a:r>
                  <a:endParaRPr lang="en-US" sz="1600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49344 units</a:t>
                  </a:r>
                  <a:endParaRPr lang="en-US" sz="1600" dirty="0"/>
                </a:p>
              </p:txBody>
            </p:sp>
          </p:grpSp>
        </p:grpSp>
        <p:sp>
          <p:nvSpPr>
            <p:cNvPr id="123" name="TextBox 122"/>
            <p:cNvSpPr txBox="1"/>
            <p:nvPr/>
          </p:nvSpPr>
          <p:spPr>
            <a:xfrm>
              <a:off x="1806935" y="2810774"/>
              <a:ext cx="2044469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Mandelbrot</a:t>
              </a:r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06935" y="4030319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N-Body</a:t>
              </a:r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06935" y="5279065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Fasta</a:t>
              </a:r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079445" y="1474803"/>
            <a:ext cx="1850380" cy="3178036"/>
            <a:chOff x="1806935" y="2800419"/>
            <a:chExt cx="2243667" cy="3743001"/>
          </a:xfrm>
        </p:grpSpPr>
        <p:grpSp>
          <p:nvGrpSpPr>
            <p:cNvPr id="148" name="Group 147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70" name="Rounded Rectangle 169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71" name="Picture 170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72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68" name="TextBox 167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2.07 sec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3168 units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61" name="Group 16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64" name="Rounded Rectangle 16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65" name="Picture 16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6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62" name="TextBox 161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21.00 sec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1532 units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p:grpSp>
          <p:grpSp>
            <p:nvGrpSpPr>
              <p:cNvPr id="154" name="Group 153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55" name="Group 154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58" name="Rounded Rectangle 157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59" name="Picture 158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60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56" name="TextBox 155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5.47 sec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00B050"/>
                      </a:solidFill>
                    </a:rPr>
                    <a:t>31280 units</a:t>
                  </a:r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p:grpSp>
        </p:grpSp>
        <p:sp>
          <p:nvSpPr>
            <p:cNvPr id="149" name="TextBox 148"/>
            <p:cNvSpPr txBox="1"/>
            <p:nvPr/>
          </p:nvSpPr>
          <p:spPr>
            <a:xfrm>
              <a:off x="1806935" y="2800419"/>
              <a:ext cx="1629157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Mandelbrot</a:t>
              </a:r>
              <a:endParaRPr 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806935" y="4019964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N-Body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806935" y="5268709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Fasta</a:t>
              </a:r>
              <a:endParaRPr lang="en-US" dirty="0"/>
            </a:p>
          </p:txBody>
        </p:sp>
      </p:grpSp>
      <p:pic>
        <p:nvPicPr>
          <p:cNvPr id="173" name="Picture 17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0194" y="4858604"/>
            <a:ext cx="731470" cy="731470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3520" y="4858604"/>
            <a:ext cx="542230" cy="739918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0332" y="1562500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3 complex problems: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Mandelbrot equation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N body problem</a:t>
            </a:r>
            <a:endParaRPr lang="en-US" sz="20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err="1" smtClean="0"/>
              <a:t>Fasta</a:t>
            </a:r>
            <a:endParaRPr lang="en-US" sz="2000" i="1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3072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Impact" panose="020B0806030902050204" pitchFamily="34" charset="0"/>
              </a:rPr>
              <a:t>Performance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0" y="6219797"/>
            <a:ext cx="9144001" cy="368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hlinkClick r:id="rId8"/>
              </a:rPr>
              <a:t>https://</a:t>
            </a:r>
            <a:r>
              <a:rPr lang="en-US" dirty="0" smtClean="0">
                <a:solidFill>
                  <a:srgbClr val="0070C0"/>
                </a:solidFill>
                <a:hlinkClick r:id="rId8"/>
              </a:rPr>
              <a:t>benchmarksgame-team.pages.debian.net/benchmarksgame/faster/python3-go.html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Python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60331" y="1562500"/>
            <a:ext cx="9083669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Taking advantage on multicore processors and concurrency:</a:t>
            </a:r>
            <a:endParaRPr lang="en-US" sz="20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Go is very good at: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 smtClean="0"/>
              <a:t>support concurrency (CSP model)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 smtClean="0"/>
              <a:t>taking advantage on multicore processors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Python is not </a:t>
            </a:r>
            <a:r>
              <a:rPr lang="en-US" b="1" dirty="0" smtClean="0"/>
              <a:t>that</a:t>
            </a:r>
            <a:r>
              <a:rPr lang="en-US" dirty="0" smtClean="0"/>
              <a:t> </a:t>
            </a:r>
            <a:r>
              <a:rPr lang="en-US" b="1" dirty="0" smtClean="0"/>
              <a:t>good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Execution: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Python </a:t>
            </a:r>
            <a:r>
              <a:rPr lang="en-US" dirty="0" smtClean="0"/>
              <a:t>is </a:t>
            </a:r>
            <a:r>
              <a:rPr lang="en-US" b="1" dirty="0"/>
              <a:t>dynamically </a:t>
            </a:r>
            <a:r>
              <a:rPr lang="en-US" b="1" dirty="0" smtClean="0"/>
              <a:t>typed</a:t>
            </a:r>
            <a:r>
              <a:rPr lang="en-US" dirty="0" smtClean="0"/>
              <a:t> -&gt; </a:t>
            </a:r>
            <a:r>
              <a:rPr lang="en-US" sz="1600" dirty="0" smtClean="0"/>
              <a:t>kind of limits to </a:t>
            </a:r>
            <a:r>
              <a:rPr lang="en-US" sz="1600" dirty="0"/>
              <a:t>build a really big program</a:t>
            </a:r>
            <a:endParaRPr lang="en-US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Go </a:t>
            </a:r>
            <a:r>
              <a:rPr lang="en-US" dirty="0"/>
              <a:t>is </a:t>
            </a:r>
            <a:r>
              <a:rPr lang="en-US" b="1" dirty="0" smtClean="0"/>
              <a:t>statically typed</a:t>
            </a:r>
            <a:r>
              <a:rPr lang="en-US" dirty="0" smtClean="0"/>
              <a:t> -&gt; </a:t>
            </a:r>
            <a:r>
              <a:rPr lang="en-US" sz="1600" dirty="0" smtClean="0"/>
              <a:t>can </a:t>
            </a:r>
            <a:r>
              <a:rPr lang="en-US" sz="1600" dirty="0"/>
              <a:t>handle both small and big programs with </a:t>
            </a:r>
            <a:r>
              <a:rPr lang="en-US" sz="1600" dirty="0" smtClean="0"/>
              <a:t>finesse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Python is </a:t>
            </a:r>
            <a:r>
              <a:rPr lang="en-US" b="1" dirty="0"/>
              <a:t>dynamically </a:t>
            </a:r>
            <a:r>
              <a:rPr lang="en-US" b="1" dirty="0" smtClean="0"/>
              <a:t>linked</a:t>
            </a:r>
            <a:r>
              <a:rPr lang="en-US" dirty="0" smtClean="0"/>
              <a:t> -&gt; </a:t>
            </a:r>
            <a:r>
              <a:rPr lang="en-US" sz="1600" dirty="0" smtClean="0"/>
              <a:t>upgrades </a:t>
            </a:r>
            <a:r>
              <a:rPr lang="en-US" sz="1600" dirty="0"/>
              <a:t>without requiring you to ship </a:t>
            </a:r>
            <a:r>
              <a:rPr lang="en-US" sz="1600" dirty="0" smtClean="0"/>
              <a:t>anything (with bugs)</a:t>
            </a:r>
            <a:endParaRPr lang="en-US" sz="16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Go </a:t>
            </a:r>
            <a:r>
              <a:rPr lang="en-US" dirty="0"/>
              <a:t>is </a:t>
            </a:r>
            <a:r>
              <a:rPr lang="en-US" b="1" dirty="0"/>
              <a:t>statically</a:t>
            </a:r>
            <a:r>
              <a:rPr lang="en-US" b="1" dirty="0" smtClean="0"/>
              <a:t> linked</a:t>
            </a:r>
            <a:r>
              <a:rPr lang="en-US" dirty="0" smtClean="0"/>
              <a:t> -&gt; </a:t>
            </a:r>
            <a:r>
              <a:rPr lang="en-US" sz="1600" dirty="0" smtClean="0"/>
              <a:t>will run in limited environments with easier distribution</a:t>
            </a:r>
            <a:endParaRPr lang="en-US" sz="1600" dirty="0"/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 smtClean="0"/>
              <a:t>Containerization:</a:t>
            </a:r>
            <a:endParaRPr lang="en-US" sz="2000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-&gt; </a:t>
            </a:r>
            <a:r>
              <a:rPr lang="en-US" sz="1600" dirty="0"/>
              <a:t>the necessary parts of the libraries needs to be installed &amp; very easy </a:t>
            </a:r>
            <a:r>
              <a:rPr lang="en-US" sz="1600" dirty="0" smtClean="0"/>
              <a:t>cross compiling</a:t>
            </a:r>
            <a:endParaRPr lang="en-US" sz="1600" dirty="0"/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Two phase build -&gt; Small container size (</a:t>
            </a:r>
            <a:r>
              <a:rPr lang="sv-SE" sz="1600" baseline="-10000" dirty="0"/>
              <a:t>~</a:t>
            </a:r>
            <a:r>
              <a:rPr lang="en-US" sz="1600" dirty="0"/>
              <a:t>5 MB)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Python -&gt; </a:t>
            </a:r>
            <a:r>
              <a:rPr lang="en-US" sz="1600" dirty="0"/>
              <a:t>Interpreter and necessary libraries need to be </a:t>
            </a:r>
            <a:r>
              <a:rPr lang="en-US" sz="1600" dirty="0" smtClean="0"/>
              <a:t>installed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b="1" dirty="0" smtClean="0"/>
              <a:t>One phase build -&gt; Large container size</a:t>
            </a:r>
            <a:endParaRPr lang="en-US" sz="1600" b="1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2786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Scalability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6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Python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9076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Readability –</a:t>
            </a:r>
            <a:r>
              <a:rPr lang="en-US" sz="2400" dirty="0" smtClean="0">
                <a:latin typeface="Impact" panose="020B0806030902050204" pitchFamily="34" charset="0"/>
              </a:rPr>
              <a:t> no clear winner (maybe Go)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002" y="1582341"/>
            <a:ext cx="8989997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Development is done by a team with </a:t>
            </a:r>
            <a:r>
              <a:rPr lang="en-US" sz="2000" b="1" dirty="0"/>
              <a:t>ten or even hundreds</a:t>
            </a:r>
            <a:r>
              <a:rPr lang="en-US" sz="2000" dirty="0"/>
              <a:t> of other </a:t>
            </a:r>
            <a:r>
              <a:rPr lang="en-US" sz="2000" b="1" dirty="0"/>
              <a:t>developers</a:t>
            </a:r>
            <a:r>
              <a:rPr lang="en-US" sz="2000" dirty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Python</a:t>
            </a:r>
            <a:r>
              <a:rPr lang="en-US" sz="2000" dirty="0"/>
              <a:t>: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has fantastic </a:t>
            </a:r>
            <a:r>
              <a:rPr lang="en-US" dirty="0" smtClean="0"/>
              <a:t>expressivity</a:t>
            </a:r>
            <a:endParaRPr lang="en-US" dirty="0"/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but has probably </a:t>
            </a:r>
            <a:r>
              <a:rPr lang="en-US" b="1" dirty="0"/>
              <a:t>10 different ways </a:t>
            </a:r>
            <a:r>
              <a:rPr lang="en-US" dirty="0"/>
              <a:t>to say the same thing → can lead to </a:t>
            </a:r>
            <a:r>
              <a:rPr lang="en-US" dirty="0" smtClean="0"/>
              <a:t>confusion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Go: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comes with </a:t>
            </a:r>
            <a:r>
              <a:rPr lang="en-US" b="1" dirty="0"/>
              <a:t>strict rules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there </a:t>
            </a:r>
            <a:r>
              <a:rPr lang="en-US" dirty="0"/>
              <a:t>is </a:t>
            </a:r>
            <a:r>
              <a:rPr lang="en-US" b="1" dirty="0" smtClean="0"/>
              <a:t>one </a:t>
            </a:r>
            <a:r>
              <a:rPr lang="en-US" b="1" dirty="0"/>
              <a:t>definite way </a:t>
            </a:r>
            <a:r>
              <a:rPr lang="en-US" dirty="0"/>
              <a:t>to perform a task → </a:t>
            </a:r>
            <a:r>
              <a:rPr lang="en-US" dirty="0" smtClean="0"/>
              <a:t>leads </a:t>
            </a:r>
            <a:r>
              <a:rPr lang="en-US" dirty="0"/>
              <a:t>to better understanding of code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syntax is also considerably less friendly to beginners but not as unforgiving as C or C</a:t>
            </a:r>
            <a:r>
              <a:rPr lang="en-US" dirty="0" smtClean="0"/>
              <a:t>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13876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4001" y="1582341"/>
            <a:ext cx="898999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For a pretty big set of problems for today Go does a decent job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This problems weren’t there 20 years ago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Nor they will be there from 20 years now</a:t>
            </a: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This are the reasons why Go’s popularity increasing today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319" y="2467917"/>
            <a:ext cx="960352" cy="9603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25841" r="24064"/>
          <a:stretch/>
        </p:blipFill>
        <p:spPr>
          <a:xfrm>
            <a:off x="2147023" y="2336635"/>
            <a:ext cx="1093694" cy="10916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0069" y="2563742"/>
            <a:ext cx="1858778" cy="6439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58199" y="2277431"/>
            <a:ext cx="646462" cy="1206729"/>
          </a:xfrm>
          <a:prstGeom prst="rect">
            <a:avLst/>
          </a:prstGeom>
        </p:spPr>
      </p:pic>
      <p:pic>
        <p:nvPicPr>
          <p:cNvPr id="2050" name="Picture 2" descr="Képtalálat a következőre: „core dns logo”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013" y="2563742"/>
            <a:ext cx="1771837" cy="73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100" dirty="0"/>
              <a:t>Does Go </a:t>
            </a:r>
            <a:r>
              <a:rPr lang="en-US" sz="2100" dirty="0" smtClean="0"/>
              <a:t>is The Most Popular Language?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47783" y="894626"/>
            <a:ext cx="85542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2019 – HackerRank Developer Skills Report based on </a:t>
            </a:r>
            <a:r>
              <a:rPr lang="sv-SE" sz="2000" b="1" baseline="-10000" dirty="0"/>
              <a:t>~</a:t>
            </a:r>
            <a:r>
              <a:rPr lang="sv-SE" sz="2000" b="1" dirty="0" smtClean="0"/>
              <a:t>71k developers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375033" y="6252619"/>
            <a:ext cx="4393933" cy="34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4"/>
              </a:rPr>
              <a:t>https://research.hackerrank.com/developer-skills/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7982" y="1361742"/>
            <a:ext cx="5968033" cy="489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981" y="1361741"/>
            <a:ext cx="5975611" cy="4880678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100" dirty="0"/>
              <a:t>What </a:t>
            </a:r>
            <a:r>
              <a:rPr lang="en-US" sz="2100" dirty="0" smtClean="0"/>
              <a:t>Developers Have </a:t>
            </a:r>
            <a:r>
              <a:rPr lang="en-US" sz="2100" dirty="0"/>
              <a:t>on </a:t>
            </a:r>
            <a:r>
              <a:rPr lang="en-US" sz="2100" dirty="0" smtClean="0"/>
              <a:t>Their To-</a:t>
            </a:r>
            <a:r>
              <a:rPr lang="en-US" sz="2100" dirty="0"/>
              <a:t>D</a:t>
            </a:r>
            <a:r>
              <a:rPr lang="en-US" sz="2100" dirty="0" smtClean="0"/>
              <a:t>o List</a:t>
            </a:r>
            <a:r>
              <a:rPr lang="en-US" sz="2100" dirty="0"/>
              <a:t>?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47783" y="894626"/>
            <a:ext cx="85542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2019 – HackerRank Developer Skills Report based on </a:t>
            </a:r>
            <a:r>
              <a:rPr lang="sv-SE" sz="2000" b="1" baseline="-10000" dirty="0"/>
              <a:t>~ </a:t>
            </a:r>
            <a:r>
              <a:rPr lang="sv-SE" sz="2000" b="1" dirty="0" smtClean="0"/>
              <a:t>71k developers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375033" y="6252619"/>
            <a:ext cx="4393933" cy="34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5"/>
              </a:rPr>
              <a:t>https://research.hackerrank.com/developer-skills/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17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The First </a:t>
            </a:r>
            <a:r>
              <a:rPr lang="en-US" sz="2100" dirty="0"/>
              <a:t>I</a:t>
            </a:r>
            <a:r>
              <a:rPr lang="en-US" sz="2100" dirty="0" smtClean="0"/>
              <a:t>mpressions </a:t>
            </a:r>
            <a:r>
              <a:rPr lang="en-US" sz="2100" dirty="0"/>
              <a:t>W</a:t>
            </a:r>
            <a:r>
              <a:rPr lang="en-US" sz="2100" dirty="0" smtClean="0"/>
              <a:t>hen </a:t>
            </a:r>
            <a:r>
              <a:rPr lang="en-US" sz="2100" dirty="0"/>
              <a:t>Y</a:t>
            </a:r>
            <a:r>
              <a:rPr lang="en-US" sz="2100" dirty="0" smtClean="0"/>
              <a:t>ou </a:t>
            </a:r>
            <a:r>
              <a:rPr lang="en-US" sz="2100" dirty="0"/>
              <a:t>S</a:t>
            </a:r>
            <a:r>
              <a:rPr lang="en-US" sz="2100" dirty="0" smtClean="0"/>
              <a:t>tart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60332" y="1562500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hu-HU" sz="2000" dirty="0">
                <a:hlinkClick r:id="rId4"/>
              </a:rPr>
              <a:t>https://</a:t>
            </a:r>
            <a:r>
              <a:rPr lang="hu-HU" sz="2000" dirty="0" smtClean="0">
                <a:hlinkClick r:id="rId4"/>
              </a:rPr>
              <a:t>github.com/ksimka/go-is-not-good</a:t>
            </a:r>
            <a:endParaRPr lang="en-US" sz="20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Created in 2015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2.6k stars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Some points from the list: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no </a:t>
            </a:r>
            <a:r>
              <a:rPr lang="en-US" i="1" dirty="0" smtClean="0"/>
              <a:t>function / operator overloading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too </a:t>
            </a:r>
            <a:r>
              <a:rPr lang="en-US" i="1" dirty="0"/>
              <a:t>simple / lack of syntactic </a:t>
            </a:r>
            <a:r>
              <a:rPr lang="en-US" i="1" dirty="0" smtClean="0"/>
              <a:t>sugar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error handling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no exceptions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no generics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bad </a:t>
            </a:r>
            <a:r>
              <a:rPr lang="en-US" i="1" dirty="0"/>
              <a:t>dependency </a:t>
            </a:r>
            <a:r>
              <a:rPr lang="en-US" i="1" dirty="0" smtClean="0"/>
              <a:t>management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too </a:t>
            </a:r>
            <a:r>
              <a:rPr lang="en-US" i="1" dirty="0"/>
              <a:t>opinionated 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2061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Impact" panose="020B0806030902050204" pitchFamily="34" charset="0"/>
              </a:rPr>
              <a:t>Go-is-not-good</a:t>
            </a:r>
            <a:endParaRPr lang="hu-HU" sz="24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The Philosophy of Go: Simplicity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60331" y="1562500"/>
            <a:ext cx="8662563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Among the pioneers of computer science with huge legacy: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B, C, UNIX, Java </a:t>
            </a:r>
            <a:r>
              <a:rPr lang="en-US" i="1" dirty="0" err="1" smtClean="0"/>
              <a:t>HotSpot</a:t>
            </a:r>
            <a:r>
              <a:rPr lang="en-US" i="1" dirty="0"/>
              <a:t> </a:t>
            </a:r>
            <a:r>
              <a:rPr lang="en-US" i="1" dirty="0" smtClean="0"/>
              <a:t>JVM, UTF-8, …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Rob Pike: 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“If the languages all converge, we will all think the same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We don’t want just one tool, we want a set of tools, each best at one task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Languages evolve and compete by adding features (that originate elsewhere)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b="1" i="1" dirty="0" smtClean="0"/>
              <a:t>Languages grow in complexity while becoming more similar”</a:t>
            </a:r>
            <a:endParaRPr lang="en-US" i="1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/>
              <a:t>Keep it simple: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Go does not try to be like the other languages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Go does not compete on features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As of Go 1 (</a:t>
            </a:r>
            <a:r>
              <a:rPr lang="en-US" b="1" i="1" dirty="0" smtClean="0"/>
              <a:t>2012</a:t>
            </a:r>
            <a:r>
              <a:rPr lang="en-US" i="1" dirty="0" smtClean="0"/>
              <a:t>), the language is fixed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Adding more features would make Go less interesting by being less different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All three of them must agree on what goes in --&gt; not so many features</a:t>
            </a:r>
            <a:endParaRPr lang="en-US" i="1" dirty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i="1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1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6047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Impact" panose="020B0806030902050204" pitchFamily="34" charset="0"/>
              </a:rPr>
              <a:t>Rob Pike</a:t>
            </a:r>
            <a:r>
              <a:rPr lang="en-US" sz="2400" dirty="0">
                <a:latin typeface="Impact" panose="020B0806030902050204" pitchFamily="34" charset="0"/>
              </a:rPr>
              <a:t>, Ken Thompson and Robert </a:t>
            </a:r>
            <a:r>
              <a:rPr lang="en-US" sz="2400">
                <a:latin typeface="Impact" panose="020B0806030902050204" pitchFamily="34" charset="0"/>
              </a:rPr>
              <a:t>Griesemer</a:t>
            </a:r>
            <a:endParaRPr lang="en-US" sz="24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The Goal of Go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60331" y="1562500"/>
            <a:ext cx="889116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C</a:t>
            </a:r>
            <a:r>
              <a:rPr lang="en-US" sz="2000" i="1" dirty="0" smtClean="0"/>
              <a:t>omputing </a:t>
            </a:r>
            <a:r>
              <a:rPr lang="en-US" sz="2000" b="1" i="1" dirty="0" smtClean="0"/>
              <a:t>landscape totally changed since </a:t>
            </a:r>
            <a:r>
              <a:rPr lang="en-US" sz="2000" i="1" dirty="0" smtClean="0"/>
              <a:t>C++, Java, Python had been created: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Multicore processors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Rise of containers 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Distributed systems (e.g. Microservices)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Massive Computation clusters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Hundreds or even thousands of programmers 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Large compilation clusters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 smtClean="0"/>
              <a:t>Average time a developer stay with a company is decreased to 1,5-2 years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Answers 21</a:t>
            </a:r>
            <a:r>
              <a:rPr lang="en-US" i="1" baseline="30000" dirty="0" smtClean="0"/>
              <a:t>st</a:t>
            </a:r>
            <a:r>
              <a:rPr lang="en-US" i="1" dirty="0" smtClean="0"/>
              <a:t> century problems </a:t>
            </a:r>
            <a:r>
              <a:rPr lang="en-US" b="1" i="1" dirty="0" smtClean="0"/>
              <a:t>from Google’s point of view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5881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Impact" panose="020B0806030902050204" pitchFamily="34" charset="0"/>
              </a:rPr>
              <a:t>What were the challenges of Google in 2008?</a:t>
            </a:r>
            <a:endParaRPr lang="en-US" sz="24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Let’s compare! 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pic>
        <p:nvPicPr>
          <p:cNvPr id="1026" name="Picture 2" descr="https://www.hva.nl/binaries/twocolumnlandscape/content/gallery/subsites/kc-mr/nieuwsberichten/fruit-300x2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734" y="2338854"/>
            <a:ext cx="3102528" cy="216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57035" y="1648616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Impact" panose="020B0806030902050204" pitchFamily="34" charset="0"/>
              </a:rPr>
              <a:t>Go</a:t>
            </a:r>
            <a:endParaRPr lang="hu-HU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0457" y="474232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Impact" panose="020B0806030902050204" pitchFamily="34" charset="0"/>
              </a:rPr>
              <a:t>Java</a:t>
            </a:r>
            <a:endParaRPr lang="hu-HU" dirty="0">
              <a:latin typeface="Impact" panose="020B080603090205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19330" y="4742329"/>
            <a:ext cx="838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Impact" panose="020B0806030902050204" pitchFamily="34" charset="0"/>
              </a:rPr>
              <a:t>Python</a:t>
            </a:r>
            <a:endParaRPr lang="hu-HU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-76724" y="2876619"/>
            <a:ext cx="92207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anose="020B0806030902050204" pitchFamily="34" charset="0"/>
              </a:rPr>
              <a:t>Go vs. </a:t>
            </a:r>
            <a:r>
              <a:rPr lang="en-US" sz="3200" dirty="0" smtClean="0">
                <a:latin typeface="Impact" panose="020B0806030902050204" pitchFamily="34" charset="0"/>
              </a:rPr>
              <a:t>Java</a:t>
            </a:r>
            <a:endParaRPr lang="hu-HU" sz="32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1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 smtClean="0"/>
              <a:t>Go vs. Java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>
            <a:off x="0" y="723248"/>
            <a:ext cx="914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9144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7065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www.leannet.eu</a:t>
            </a:r>
            <a:endParaRPr lang="hu-HU" sz="1100" dirty="0"/>
          </a:p>
        </p:txBody>
      </p:sp>
      <p:sp>
        <p:nvSpPr>
          <p:cNvPr id="31" name="Rectangle 30"/>
          <p:cNvSpPr/>
          <p:nvPr/>
        </p:nvSpPr>
        <p:spPr>
          <a:xfrm>
            <a:off x="67211" y="895419"/>
            <a:ext cx="3794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Design choices - similarities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002" y="1582341"/>
            <a:ext cx="898999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 style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Imperative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Compiled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Statically </a:t>
            </a:r>
            <a:r>
              <a:rPr lang="en-US" sz="2000" dirty="0"/>
              <a:t>typed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Cross-platform</a:t>
            </a: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Garbage </a:t>
            </a:r>
            <a:r>
              <a:rPr lang="en-US" sz="2000" dirty="0" smtClean="0"/>
              <a:t>collection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Reflection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355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3148</TotalTime>
  <Words>1316</Words>
  <Application>Microsoft Office PowerPoint</Application>
  <PresentationFormat>On-screen Show (4:3)</PresentationFormat>
  <Paragraphs>258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Impact</vt:lpstr>
      <vt:lpstr>Wingdings</vt:lpstr>
      <vt:lpstr>Office Theme</vt:lpstr>
      <vt:lpstr>PowerPoint Presentation</vt:lpstr>
      <vt:lpstr>Does Go is The Most Popular Language?</vt:lpstr>
      <vt:lpstr>What Developers Have on Their To-Do List? </vt:lpstr>
      <vt:lpstr>The First Impressions When You Start</vt:lpstr>
      <vt:lpstr>The Philosophy of Go: Simplicity</vt:lpstr>
      <vt:lpstr>The Goal of Go</vt:lpstr>
      <vt:lpstr>Let’s compare! </vt:lpstr>
      <vt:lpstr>PowerPoint Presentation</vt:lpstr>
      <vt:lpstr>Go vs. Java</vt:lpstr>
      <vt:lpstr>Go vs. Java</vt:lpstr>
      <vt:lpstr>Go vs. Java</vt:lpstr>
      <vt:lpstr>Go vs. Python</vt:lpstr>
      <vt:lpstr>Go vs. Java</vt:lpstr>
      <vt:lpstr>PowerPoint Presentation</vt:lpstr>
      <vt:lpstr>Go vs. Python</vt:lpstr>
      <vt:lpstr>Go vs. Python</vt:lpstr>
      <vt:lpstr>Go vs. Python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SzDávid</cp:lastModifiedBy>
  <cp:revision>224</cp:revision>
  <dcterms:created xsi:type="dcterms:W3CDTF">2019-11-10T18:28:55Z</dcterms:created>
  <dcterms:modified xsi:type="dcterms:W3CDTF">2019-11-26T14:26:25Z</dcterms:modified>
</cp:coreProperties>
</file>