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84" r:id="rId2"/>
    <p:sldId id="374" r:id="rId3"/>
    <p:sldId id="343" r:id="rId4"/>
    <p:sldId id="380" r:id="rId5"/>
    <p:sldId id="347" r:id="rId6"/>
    <p:sldId id="348" r:id="rId7"/>
    <p:sldId id="360" r:id="rId8"/>
    <p:sldId id="349" r:id="rId9"/>
    <p:sldId id="385" r:id="rId10"/>
    <p:sldId id="381" r:id="rId11"/>
    <p:sldId id="350" r:id="rId12"/>
    <p:sldId id="353" r:id="rId13"/>
    <p:sldId id="352" r:id="rId14"/>
    <p:sldId id="354" r:id="rId15"/>
    <p:sldId id="355" r:id="rId16"/>
    <p:sldId id="359" r:id="rId17"/>
    <p:sldId id="356" r:id="rId18"/>
    <p:sldId id="357" r:id="rId19"/>
    <p:sldId id="358" r:id="rId20"/>
    <p:sldId id="382" r:id="rId21"/>
    <p:sldId id="377" r:id="rId22"/>
    <p:sldId id="383"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5F"/>
    <a:srgbClr val="404040"/>
    <a:srgbClr val="933D76"/>
    <a:srgbClr val="45C1A8"/>
    <a:srgbClr val="9ADED1"/>
    <a:srgbClr val="B65094"/>
    <a:srgbClr val="8970A8"/>
    <a:srgbClr val="A793BF"/>
    <a:srgbClr val="31263E"/>
    <a:srgbClr val="564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290" autoAdjust="0"/>
  </p:normalViewPr>
  <p:slideViewPr>
    <p:cSldViewPr>
      <p:cViewPr varScale="1">
        <p:scale>
          <a:sx n="104" d="100"/>
          <a:sy n="104" d="100"/>
        </p:scale>
        <p:origin x="22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055A7-1E0B-4F5A-B620-13F3945A856E}" type="datetimeFigureOut">
              <a:rPr lang="hu-HU" smtClean="0"/>
              <a:pPr/>
              <a:t>2019. 11. 26.</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C88CC-9452-4C98-93D8-9DBF75166190}" type="slidenum">
              <a:rPr lang="hu-HU" smtClean="0"/>
              <a:pPr/>
              <a:t>‹#›</a:t>
            </a:fld>
            <a:endParaRPr lang="hu-HU"/>
          </a:p>
        </p:txBody>
      </p:sp>
    </p:spTree>
    <p:extLst>
      <p:ext uri="{BB962C8B-B14F-4D97-AF65-F5344CB8AC3E}">
        <p14:creationId xmlns:p14="http://schemas.microsoft.com/office/powerpoint/2010/main" val="7926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7C88CC-9452-4C98-93D8-9DBF75166190}" type="slidenum">
              <a:rPr lang="hu-HU" smtClean="0"/>
              <a:pPr/>
              <a:t>1</a:t>
            </a:fld>
            <a:endParaRPr lang="hu-HU"/>
          </a:p>
        </p:txBody>
      </p:sp>
    </p:spTree>
    <p:extLst>
      <p:ext uri="{BB962C8B-B14F-4D97-AF65-F5344CB8AC3E}">
        <p14:creationId xmlns:p14="http://schemas.microsoft.com/office/powerpoint/2010/main" val="301984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Rust is a systems programming language that runs blazingly fast, prevents </a:t>
            </a:r>
            <a:r>
              <a:rPr lang="en-US" sz="1200" b="0" i="0" kern="1200" dirty="0" err="1" smtClean="0">
                <a:solidFill>
                  <a:schemeClr val="tx1"/>
                </a:solidFill>
                <a:effectLst/>
                <a:latin typeface="+mn-lt"/>
                <a:ea typeface="+mn-ea"/>
                <a:cs typeface="+mn-cs"/>
              </a:rPr>
              <a:t>segfaults</a:t>
            </a:r>
            <a:r>
              <a:rPr lang="en-US" sz="1200" b="0" i="0" kern="1200" dirty="0" smtClean="0">
                <a:solidFill>
                  <a:schemeClr val="tx1"/>
                </a:solidFill>
                <a:effectLst/>
                <a:latin typeface="+mn-lt"/>
                <a:ea typeface="+mn-ea"/>
                <a:cs typeface="+mn-cs"/>
              </a:rPr>
              <a:t>, and guarantees thread safety.</a:t>
            </a:r>
          </a:p>
          <a:p>
            <a:r>
              <a:rPr lang="en-US" sz="1200" b="0" i="0" kern="1200" dirty="0" smtClean="0">
                <a:solidFill>
                  <a:schemeClr val="tx1"/>
                </a:solidFill>
                <a:effectLst/>
                <a:latin typeface="+mn-lt"/>
                <a:ea typeface="+mn-ea"/>
                <a:cs typeface="+mn-cs"/>
              </a:rPr>
              <a:t>Featuring</a:t>
            </a:r>
          </a:p>
          <a:p>
            <a:r>
              <a:rPr lang="en-US" sz="1200" b="0" i="0" kern="1200" dirty="0" smtClean="0">
                <a:solidFill>
                  <a:schemeClr val="tx1"/>
                </a:solidFill>
                <a:effectLst/>
                <a:latin typeface="+mn-lt"/>
                <a:ea typeface="+mn-ea"/>
                <a:cs typeface="+mn-cs"/>
              </a:rPr>
              <a:t>zero-cost abstractions</a:t>
            </a:r>
          </a:p>
          <a:p>
            <a:r>
              <a:rPr lang="en-US" sz="1200" b="0" i="0" kern="1200" dirty="0" smtClean="0">
                <a:solidFill>
                  <a:schemeClr val="tx1"/>
                </a:solidFill>
                <a:effectLst/>
                <a:latin typeface="+mn-lt"/>
                <a:ea typeface="+mn-ea"/>
                <a:cs typeface="+mn-cs"/>
              </a:rPr>
              <a:t>move semantics</a:t>
            </a:r>
          </a:p>
          <a:p>
            <a:r>
              <a:rPr lang="en-US" sz="1200" b="0" i="0" kern="1200" dirty="0" smtClean="0">
                <a:solidFill>
                  <a:schemeClr val="tx1"/>
                </a:solidFill>
                <a:effectLst/>
                <a:latin typeface="+mn-lt"/>
                <a:ea typeface="+mn-ea"/>
                <a:cs typeface="+mn-cs"/>
              </a:rPr>
              <a:t>guaranteed memory safety</a:t>
            </a:r>
          </a:p>
          <a:p>
            <a:r>
              <a:rPr lang="en-US" sz="1200" b="0" i="0" kern="1200" dirty="0" smtClean="0">
                <a:solidFill>
                  <a:schemeClr val="tx1"/>
                </a:solidFill>
                <a:effectLst/>
                <a:latin typeface="+mn-lt"/>
                <a:ea typeface="+mn-ea"/>
                <a:cs typeface="+mn-cs"/>
              </a:rPr>
              <a:t>threads without data races</a:t>
            </a:r>
          </a:p>
          <a:p>
            <a:r>
              <a:rPr lang="en-US" sz="1200" b="0" i="0" kern="1200" dirty="0" smtClean="0">
                <a:solidFill>
                  <a:schemeClr val="tx1"/>
                </a:solidFill>
                <a:effectLst/>
                <a:latin typeface="+mn-lt"/>
                <a:ea typeface="+mn-ea"/>
                <a:cs typeface="+mn-cs"/>
              </a:rPr>
              <a:t>trait-based generics</a:t>
            </a:r>
          </a:p>
          <a:p>
            <a:r>
              <a:rPr lang="en-US" sz="1200" b="0" i="0" kern="1200" dirty="0" smtClean="0">
                <a:solidFill>
                  <a:schemeClr val="tx1"/>
                </a:solidFill>
                <a:effectLst/>
                <a:latin typeface="+mn-lt"/>
                <a:ea typeface="+mn-ea"/>
                <a:cs typeface="+mn-cs"/>
              </a:rPr>
              <a:t>pattern matching</a:t>
            </a:r>
          </a:p>
          <a:p>
            <a:r>
              <a:rPr lang="en-US" sz="1200" b="0" i="0" kern="1200" dirty="0" smtClean="0">
                <a:solidFill>
                  <a:schemeClr val="tx1"/>
                </a:solidFill>
                <a:effectLst/>
                <a:latin typeface="+mn-lt"/>
                <a:ea typeface="+mn-ea"/>
                <a:cs typeface="+mn-cs"/>
              </a:rPr>
              <a:t>type inference</a:t>
            </a:r>
          </a:p>
          <a:p>
            <a:r>
              <a:rPr lang="en-US" sz="1200" b="0" i="0" kern="1200" dirty="0" smtClean="0">
                <a:solidFill>
                  <a:schemeClr val="tx1"/>
                </a:solidFill>
                <a:effectLst/>
                <a:latin typeface="+mn-lt"/>
                <a:ea typeface="+mn-ea"/>
                <a:cs typeface="+mn-cs"/>
              </a:rPr>
              <a:t>minimal runtime</a:t>
            </a:r>
          </a:p>
          <a:p>
            <a:r>
              <a:rPr lang="en-US" sz="1200" b="0" i="0" kern="1200" dirty="0" smtClean="0">
                <a:solidFill>
                  <a:schemeClr val="tx1"/>
                </a:solidFill>
                <a:effectLst/>
                <a:latin typeface="+mn-lt"/>
                <a:ea typeface="+mn-ea"/>
                <a:cs typeface="+mn-cs"/>
              </a:rPr>
              <a:t>efficient C bindings</a:t>
            </a:r>
          </a:p>
          <a:p>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17</a:t>
            </a:fld>
            <a:endParaRPr lang="hu-HU"/>
          </a:p>
        </p:txBody>
      </p:sp>
    </p:spTree>
    <p:extLst>
      <p:ext uri="{BB962C8B-B14F-4D97-AF65-F5344CB8AC3E}">
        <p14:creationId xmlns:p14="http://schemas.microsoft.com/office/powerpoint/2010/main" val="420148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Originally built at </a:t>
            </a:r>
            <a:r>
              <a:rPr lang="en-US" sz="1200" b="1" i="0" kern="1200" dirty="0" err="1" smtClean="0">
                <a:solidFill>
                  <a:schemeClr val="tx1"/>
                </a:solidFill>
                <a:effectLst/>
                <a:latin typeface="+mn-lt"/>
                <a:ea typeface="+mn-ea"/>
                <a:cs typeface="+mn-cs"/>
              </a:rPr>
              <a:t>Lyft</a:t>
            </a:r>
            <a:r>
              <a:rPr lang="en-US" sz="1200" b="0" i="0" kern="1200" dirty="0" smtClean="0">
                <a:solidFill>
                  <a:schemeClr val="tx1"/>
                </a:solidFill>
                <a:effectLst/>
                <a:latin typeface="+mn-lt"/>
                <a:ea typeface="+mn-ea"/>
                <a:cs typeface="+mn-cs"/>
              </a:rPr>
              <a:t>, Envoy is a high performance C++ distributed proxy designed for single services and applications, as well as a communication bus and “universal data plane” designed for large </a:t>
            </a:r>
            <a:r>
              <a:rPr lang="en-US" sz="1200" b="0" i="0" kern="1200" dirty="0" err="1" smtClean="0">
                <a:solidFill>
                  <a:schemeClr val="tx1"/>
                </a:solidFill>
                <a:effectLst/>
                <a:latin typeface="+mn-lt"/>
                <a:ea typeface="+mn-ea"/>
                <a:cs typeface="+mn-cs"/>
              </a:rPr>
              <a:t>microservice</a:t>
            </a:r>
            <a:r>
              <a:rPr lang="en-US" sz="1200" b="0" i="0" kern="1200" dirty="0" smtClean="0">
                <a:solidFill>
                  <a:schemeClr val="tx1"/>
                </a:solidFill>
                <a:effectLst/>
                <a:latin typeface="+mn-lt"/>
                <a:ea typeface="+mn-ea"/>
                <a:cs typeface="+mn-cs"/>
              </a:rPr>
              <a:t> “service mesh” architectures. Built on the learnings of solutions such as NGINX, </a:t>
            </a:r>
            <a:r>
              <a:rPr lang="en-US" sz="1200" b="0" i="0" kern="1200" dirty="0" err="1" smtClean="0">
                <a:solidFill>
                  <a:schemeClr val="tx1"/>
                </a:solidFill>
                <a:effectLst/>
                <a:latin typeface="+mn-lt"/>
                <a:ea typeface="+mn-ea"/>
                <a:cs typeface="+mn-cs"/>
              </a:rPr>
              <a:t>HAProxy</a:t>
            </a:r>
            <a:r>
              <a:rPr lang="en-US" sz="1200" b="0" i="0" kern="1200" dirty="0" smtClean="0">
                <a:solidFill>
                  <a:schemeClr val="tx1"/>
                </a:solidFill>
                <a:effectLst/>
                <a:latin typeface="+mn-lt"/>
                <a:ea typeface="+mn-ea"/>
                <a:cs typeface="+mn-cs"/>
              </a:rPr>
              <a:t>, hardware load balancers, and cloud load balancers, Envoy runs alongside every application and abstracts the network by providing common features in a platform-agnostic manner. When all service traffic in an infrastructure flows via an Envoy mesh, it becomes easy to visualize problem areas via consistent </a:t>
            </a:r>
            <a:r>
              <a:rPr lang="en-US" sz="1200" b="0" i="0" kern="1200" dirty="0" err="1" smtClean="0">
                <a:solidFill>
                  <a:schemeClr val="tx1"/>
                </a:solidFill>
                <a:effectLst/>
                <a:latin typeface="+mn-lt"/>
                <a:ea typeface="+mn-ea"/>
                <a:cs typeface="+mn-cs"/>
              </a:rPr>
              <a:t>observability</a:t>
            </a:r>
            <a:r>
              <a:rPr lang="en-US" sz="1200" b="0" i="0" kern="1200" dirty="0" smtClean="0">
                <a:solidFill>
                  <a:schemeClr val="tx1"/>
                </a:solidFill>
                <a:effectLst/>
                <a:latin typeface="+mn-lt"/>
                <a:ea typeface="+mn-ea"/>
                <a:cs typeface="+mn-cs"/>
              </a:rPr>
              <a:t>, tune overall performance, and add substrate features in a single place.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18</a:t>
            </a:fld>
            <a:endParaRPr lang="hu-HU"/>
          </a:p>
        </p:txBody>
      </p:sp>
    </p:spTree>
    <p:extLst>
      <p:ext uri="{BB962C8B-B14F-4D97-AF65-F5344CB8AC3E}">
        <p14:creationId xmlns:p14="http://schemas.microsoft.com/office/powerpoint/2010/main" val="328882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19</a:t>
            </a:fld>
            <a:endParaRPr lang="hu-HU"/>
          </a:p>
        </p:txBody>
      </p:sp>
    </p:spTree>
    <p:extLst>
      <p:ext uri="{BB962C8B-B14F-4D97-AF65-F5344CB8AC3E}">
        <p14:creationId xmlns:p14="http://schemas.microsoft.com/office/powerpoint/2010/main" val="263740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20</a:t>
            </a:fld>
            <a:endParaRPr lang="hu-HU"/>
          </a:p>
        </p:txBody>
      </p:sp>
    </p:spTree>
    <p:extLst>
      <p:ext uri="{BB962C8B-B14F-4D97-AF65-F5344CB8AC3E}">
        <p14:creationId xmlns:p14="http://schemas.microsoft.com/office/powerpoint/2010/main" val="34715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21</a:t>
            </a:fld>
            <a:endParaRPr lang="hu-HU"/>
          </a:p>
        </p:txBody>
      </p:sp>
    </p:spTree>
    <p:extLst>
      <p:ext uri="{BB962C8B-B14F-4D97-AF65-F5344CB8AC3E}">
        <p14:creationId xmlns:p14="http://schemas.microsoft.com/office/powerpoint/2010/main" val="165257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22</a:t>
            </a:fld>
            <a:endParaRPr lang="hu-HU"/>
          </a:p>
        </p:txBody>
      </p:sp>
    </p:spTree>
    <p:extLst>
      <p:ext uri="{BB962C8B-B14F-4D97-AF65-F5344CB8AC3E}">
        <p14:creationId xmlns:p14="http://schemas.microsoft.com/office/powerpoint/2010/main" val="51776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microservice</a:t>
            </a:r>
            <a:r>
              <a:rPr lang="en-US" sz="1200" b="0" i="0" kern="1200" dirty="0" smtClean="0">
                <a:solidFill>
                  <a:schemeClr val="tx1"/>
                </a:solidFill>
                <a:effectLst/>
                <a:latin typeface="+mn-lt"/>
                <a:ea typeface="+mn-ea"/>
                <a:cs typeface="+mn-cs"/>
              </a:rPr>
              <a:t> architecture is not a silver bullet. It has several drawbacks. Moreover, when using this architecture there are numerous issues that you must address. The </a:t>
            </a:r>
            <a:r>
              <a:rPr lang="en-US" sz="1200" b="0" i="0" kern="1200" dirty="0" err="1" smtClean="0">
                <a:solidFill>
                  <a:schemeClr val="tx1"/>
                </a:solidFill>
                <a:effectLst/>
                <a:latin typeface="+mn-lt"/>
                <a:ea typeface="+mn-ea"/>
                <a:cs typeface="+mn-cs"/>
              </a:rPr>
              <a:t>microservice</a:t>
            </a:r>
            <a:r>
              <a:rPr lang="en-US" sz="1200" b="0" i="0" kern="1200" dirty="0" smtClean="0">
                <a:solidFill>
                  <a:schemeClr val="tx1"/>
                </a:solidFill>
                <a:effectLst/>
                <a:latin typeface="+mn-lt"/>
                <a:ea typeface="+mn-ea"/>
                <a:cs typeface="+mn-cs"/>
              </a:rPr>
              <a:t> architecture pattern language is a collection of patterns for applying the </a:t>
            </a:r>
            <a:r>
              <a:rPr lang="en-US" sz="1200" b="0" i="0" kern="1200" dirty="0" err="1" smtClean="0">
                <a:solidFill>
                  <a:schemeClr val="tx1"/>
                </a:solidFill>
                <a:effectLst/>
                <a:latin typeface="+mn-lt"/>
                <a:ea typeface="+mn-ea"/>
                <a:cs typeface="+mn-cs"/>
              </a:rPr>
              <a:t>microservice</a:t>
            </a:r>
            <a:r>
              <a:rPr lang="en-US" sz="1200" b="0" i="0" kern="1200" dirty="0" smtClean="0">
                <a:solidFill>
                  <a:schemeClr val="tx1"/>
                </a:solidFill>
                <a:effectLst/>
                <a:latin typeface="+mn-lt"/>
                <a:ea typeface="+mn-ea"/>
                <a:cs typeface="+mn-cs"/>
              </a:rPr>
              <a:t> architecture. It has two goals:</a:t>
            </a:r>
          </a:p>
          <a:p>
            <a:r>
              <a:rPr lang="en-US" sz="1200" b="0" i="0" kern="1200" dirty="0" smtClean="0">
                <a:solidFill>
                  <a:schemeClr val="tx1"/>
                </a:solidFill>
                <a:effectLst/>
                <a:latin typeface="+mn-lt"/>
                <a:ea typeface="+mn-ea"/>
                <a:cs typeface="+mn-cs"/>
              </a:rPr>
              <a:t>The pattern language enables you to decide whether </a:t>
            </a:r>
            <a:r>
              <a:rPr lang="en-US" sz="1200" b="0" i="0" kern="1200" dirty="0" err="1" smtClean="0">
                <a:solidFill>
                  <a:schemeClr val="tx1"/>
                </a:solidFill>
                <a:effectLst/>
                <a:latin typeface="+mn-lt"/>
                <a:ea typeface="+mn-ea"/>
                <a:cs typeface="+mn-cs"/>
              </a:rPr>
              <a:t>microservices</a:t>
            </a:r>
            <a:r>
              <a:rPr lang="en-US" sz="1200" b="0" i="0" kern="1200" dirty="0" smtClean="0">
                <a:solidFill>
                  <a:schemeClr val="tx1"/>
                </a:solidFill>
                <a:effectLst/>
                <a:latin typeface="+mn-lt"/>
                <a:ea typeface="+mn-ea"/>
                <a:cs typeface="+mn-cs"/>
              </a:rPr>
              <a:t> are a good fit for your application.</a:t>
            </a:r>
          </a:p>
          <a:p>
            <a:r>
              <a:rPr lang="en-US" sz="1200" b="0" i="0" kern="1200" dirty="0" smtClean="0">
                <a:solidFill>
                  <a:schemeClr val="tx1"/>
                </a:solidFill>
                <a:effectLst/>
                <a:latin typeface="+mn-lt"/>
                <a:ea typeface="+mn-ea"/>
                <a:cs typeface="+mn-cs"/>
              </a:rPr>
              <a:t>The pattern language enables you to use the </a:t>
            </a:r>
            <a:r>
              <a:rPr lang="en-US" sz="1200" b="0" i="0" kern="1200" dirty="0" err="1" smtClean="0">
                <a:solidFill>
                  <a:schemeClr val="tx1"/>
                </a:solidFill>
                <a:effectLst/>
                <a:latin typeface="+mn-lt"/>
                <a:ea typeface="+mn-ea"/>
                <a:cs typeface="+mn-cs"/>
              </a:rPr>
              <a:t>microservice</a:t>
            </a:r>
            <a:r>
              <a:rPr lang="en-US" sz="1200" b="0" i="0" kern="1200" dirty="0" smtClean="0">
                <a:solidFill>
                  <a:schemeClr val="tx1"/>
                </a:solidFill>
                <a:effectLst/>
                <a:latin typeface="+mn-lt"/>
                <a:ea typeface="+mn-ea"/>
                <a:cs typeface="+mn-cs"/>
              </a:rPr>
              <a:t> architecture successfully.</a:t>
            </a:r>
            <a:endParaRPr lang="en-US" sz="1200" b="0" i="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4A7C88CC-9452-4C98-93D8-9DBF75166190}" type="slidenum">
              <a:rPr lang="hu-HU" smtClean="0"/>
              <a:pPr/>
              <a:t>5</a:t>
            </a:fld>
            <a:endParaRPr lang="hu-HU"/>
          </a:p>
        </p:txBody>
      </p:sp>
    </p:spTree>
    <p:extLst>
      <p:ext uri="{BB962C8B-B14F-4D97-AF65-F5344CB8AC3E}">
        <p14:creationId xmlns:p14="http://schemas.microsoft.com/office/powerpoint/2010/main" val="279344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service mesh is a dedicated infrastructure layer for handling service-to-service communication. It’s responsible for the reliable delivery of requests through the complex topology of services that comprise a modern, cloud native application. In practice, the service mesh is typically implemented as an array of lightweight network proxies that are deployed alongside application code, without the application needing to be aware. </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10</a:t>
            </a:fld>
            <a:endParaRPr lang="hu-HU"/>
          </a:p>
        </p:txBody>
      </p:sp>
    </p:spTree>
    <p:extLst>
      <p:ext uri="{BB962C8B-B14F-4D97-AF65-F5344CB8AC3E}">
        <p14:creationId xmlns:p14="http://schemas.microsoft.com/office/powerpoint/2010/main" val="24433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service mesh is a dedicated infrastructure layer for handling service-to-service communication. It’s responsible for the reliable delivery of requests through the complex topology of services that comprise a modern, cloud native application. In practice, the service mesh is typically implemented as an array of lightweight network proxies that are deployed alongside application code, without the application needing to be aware. </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11</a:t>
            </a:fld>
            <a:endParaRPr lang="hu-HU"/>
          </a:p>
        </p:txBody>
      </p:sp>
    </p:spTree>
    <p:extLst>
      <p:ext uri="{BB962C8B-B14F-4D97-AF65-F5344CB8AC3E}">
        <p14:creationId xmlns:p14="http://schemas.microsoft.com/office/powerpoint/2010/main" val="212330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12</a:t>
            </a:fld>
            <a:endParaRPr lang="hu-HU"/>
          </a:p>
        </p:txBody>
      </p:sp>
    </p:spTree>
    <p:extLst>
      <p:ext uri="{BB962C8B-B14F-4D97-AF65-F5344CB8AC3E}">
        <p14:creationId xmlns:p14="http://schemas.microsoft.com/office/powerpoint/2010/main" val="345645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circuit-breaking, latency-aware load balancing, eventually consistent (“advisory”) service discovery, retries, and deadlines.</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13</a:t>
            </a:fld>
            <a:endParaRPr lang="hu-HU"/>
          </a:p>
        </p:txBody>
      </p:sp>
    </p:spTree>
    <p:extLst>
      <p:ext uri="{BB962C8B-B14F-4D97-AF65-F5344CB8AC3E}">
        <p14:creationId xmlns:p14="http://schemas.microsoft.com/office/powerpoint/2010/main" val="290803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Stubby</a:t>
            </a:r>
            <a:r>
              <a:rPr lang="hu-HU" dirty="0" smtClean="0"/>
              <a:t> is </a:t>
            </a:r>
            <a:r>
              <a:rPr lang="hu-HU" dirty="0" err="1" smtClean="0"/>
              <a:t>the</a:t>
            </a:r>
            <a:r>
              <a:rPr lang="hu-HU" baseline="0" dirty="0" smtClean="0"/>
              <a:t> </a:t>
            </a:r>
            <a:r>
              <a:rPr lang="hu-HU" baseline="0" dirty="0" err="1" smtClean="0"/>
              <a:t>basis</a:t>
            </a:r>
            <a:r>
              <a:rPr lang="hu-HU" baseline="0" dirty="0" smtClean="0"/>
              <a:t> of </a:t>
            </a:r>
            <a:r>
              <a:rPr lang="hu-HU" baseline="0" dirty="0" err="1" smtClean="0"/>
              <a:t>gRPC</a:t>
            </a:r>
            <a:endParaRPr lang="hu-HU" baseline="0" dirty="0" smtClean="0"/>
          </a:p>
          <a:p>
            <a:r>
              <a:rPr lang="hu-HU" baseline="0" dirty="0" err="1" smtClean="0"/>
              <a:t>Finagle</a:t>
            </a:r>
            <a:r>
              <a:rPr lang="hu-HU" baseline="0" dirty="0" smtClean="0"/>
              <a:t> is </a:t>
            </a:r>
            <a:r>
              <a:rPr lang="hu-HU" baseline="0" dirty="0" err="1" smtClean="0"/>
              <a:t>the</a:t>
            </a:r>
            <a:r>
              <a:rPr lang="hu-HU" baseline="0" dirty="0" smtClean="0"/>
              <a:t> </a:t>
            </a:r>
            <a:r>
              <a:rPr lang="hu-HU" baseline="0" dirty="0" err="1" smtClean="0"/>
              <a:t>basis</a:t>
            </a:r>
            <a:r>
              <a:rPr lang="hu-HU" baseline="0" dirty="0" smtClean="0"/>
              <a:t> of </a:t>
            </a:r>
            <a:r>
              <a:rPr lang="hu-HU" baseline="0" dirty="0" err="1" smtClean="0"/>
              <a:t>Linkerd</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14</a:t>
            </a:fld>
            <a:endParaRPr lang="hu-HU"/>
          </a:p>
        </p:txBody>
      </p:sp>
    </p:spTree>
    <p:extLst>
      <p:ext uri="{BB962C8B-B14F-4D97-AF65-F5344CB8AC3E}">
        <p14:creationId xmlns:p14="http://schemas.microsoft.com/office/powerpoint/2010/main" val="277403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dirty="0" err="1"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15</a:t>
            </a:fld>
            <a:endParaRPr lang="hu-HU"/>
          </a:p>
        </p:txBody>
      </p:sp>
    </p:spTree>
    <p:extLst>
      <p:ext uri="{BB962C8B-B14F-4D97-AF65-F5344CB8AC3E}">
        <p14:creationId xmlns:p14="http://schemas.microsoft.com/office/powerpoint/2010/main" val="5319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16</a:t>
            </a:fld>
            <a:endParaRPr lang="hu-HU"/>
          </a:p>
        </p:txBody>
      </p:sp>
    </p:spTree>
    <p:extLst>
      <p:ext uri="{BB962C8B-B14F-4D97-AF65-F5344CB8AC3E}">
        <p14:creationId xmlns:p14="http://schemas.microsoft.com/office/powerpoint/2010/main" val="46419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571461" y="857232"/>
            <a:ext cx="10972800" cy="1143000"/>
          </a:xfrm>
        </p:spPr>
        <p:txBody>
          <a:bodyPr/>
          <a:lstStyle/>
          <a:p>
            <a:r>
              <a:rPr lang="hu-HU" dirty="0" smtClean="0"/>
              <a:t>Mintacím szerkesztése</a:t>
            </a:r>
            <a:endParaRPr lang="hu-HU" dirty="0"/>
          </a:p>
        </p:txBody>
      </p:sp>
      <p:sp>
        <p:nvSpPr>
          <p:cNvPr id="7" name="Tartalom helye 6"/>
          <p:cNvSpPr>
            <a:spLocks noGrp="1"/>
          </p:cNvSpPr>
          <p:nvPr>
            <p:ph sz="quarter" idx="13"/>
          </p:nvPr>
        </p:nvSpPr>
        <p:spPr>
          <a:xfrm>
            <a:off x="0" y="1"/>
            <a:ext cx="12192000" cy="928670"/>
          </a:xfrm>
          <a:solidFill>
            <a:schemeClr val="tx1">
              <a:lumMod val="75000"/>
              <a:lumOff val="25000"/>
            </a:schemeClr>
          </a:solidFill>
        </p:spPr>
        <p:txBody>
          <a:bodyPr/>
          <a:lstStyle>
            <a:lvl1pPr>
              <a:buNone/>
              <a:defRPr/>
            </a:lvl1pPr>
          </a:lstStyle>
          <a:p>
            <a:pPr lvl="0"/>
            <a:endParaRPr lang="hu-HU" dirty="0"/>
          </a:p>
        </p:txBody>
      </p:sp>
      <p:sp>
        <p:nvSpPr>
          <p:cNvPr id="8" name="Tartalom helye 6"/>
          <p:cNvSpPr>
            <a:spLocks noGrp="1"/>
          </p:cNvSpPr>
          <p:nvPr>
            <p:ph sz="quarter" idx="14" hasCustomPrompt="1"/>
          </p:nvPr>
        </p:nvSpPr>
        <p:spPr>
          <a:xfrm>
            <a:off x="0" y="6572272"/>
            <a:ext cx="12192000" cy="285728"/>
          </a:xfrm>
          <a:solidFill>
            <a:schemeClr val="tx1">
              <a:lumMod val="75000"/>
              <a:lumOff val="25000"/>
            </a:schemeClr>
          </a:solidFill>
        </p:spPr>
        <p:txBody>
          <a:bodyPr>
            <a:noAutofit/>
          </a:bodyPr>
          <a:lstStyle>
            <a:lvl1pPr algn="r">
              <a:buNone/>
              <a:defRPr sz="1200" b="1">
                <a:solidFill>
                  <a:schemeClr val="bg1"/>
                </a:solidFill>
              </a:defRPr>
            </a:lvl1pPr>
          </a:lstStyle>
          <a:p>
            <a:pPr lvl="0"/>
            <a:r>
              <a:rPr lang="hu-HU" b="1" dirty="0" err="1" smtClean="0">
                <a:solidFill>
                  <a:schemeClr val="bg1"/>
                </a:solidFill>
              </a:rPr>
              <a:t>www.leannet.eu</a:t>
            </a:r>
            <a:endParaRPr lang="hu-HU" dirty="0"/>
          </a:p>
        </p:txBody>
      </p:sp>
      <p:pic>
        <p:nvPicPr>
          <p:cNvPr id="10" name="Kép 9" descr="logo_white_transparent.png"/>
          <p:cNvPicPr>
            <a:picLocks noChangeAspect="1"/>
          </p:cNvPicPr>
          <p:nvPr userDrawn="1"/>
        </p:nvPicPr>
        <p:blipFill>
          <a:blip r:embed="rId2" cstate="print"/>
          <a:stretch>
            <a:fillRect/>
          </a:stretch>
        </p:blipFill>
        <p:spPr>
          <a:xfrm>
            <a:off x="-43" y="6557458"/>
            <a:ext cx="1619219" cy="3720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7" name="Cím 6"/>
          <p:cNvSpPr>
            <a:spLocks noGrp="1"/>
          </p:cNvSpPr>
          <p:nvPr>
            <p:ph type="title"/>
          </p:nvPr>
        </p:nvSpPr>
        <p:spPr/>
        <p:txBody>
          <a:bodyPr/>
          <a:lstStyle/>
          <a:p>
            <a:r>
              <a:rPr lang="hu-HU" smtClean="0"/>
              <a:t>Mintacím szerkesztése</a:t>
            </a:r>
            <a:endParaRPr lang="en-US"/>
          </a:p>
        </p:txBody>
      </p:sp>
      <p:sp>
        <p:nvSpPr>
          <p:cNvPr id="8" name="Dátum helye 7"/>
          <p:cNvSpPr>
            <a:spLocks noGrp="1"/>
          </p:cNvSpPr>
          <p:nvPr>
            <p:ph type="dt" sz="half" idx="10"/>
          </p:nvPr>
        </p:nvSpPr>
        <p:spPr/>
        <p:txBody>
          <a:bodyPr/>
          <a:lstStyle/>
          <a:p>
            <a:fld id="{7EEDB08A-2EEF-4077-BDDA-D2BF2F02C0E2}" type="datetimeFigureOut">
              <a:rPr lang="hu-HU" smtClean="0"/>
              <a:pPr/>
              <a:t>2019. 11. 26.</a:t>
            </a:fld>
            <a:endParaRPr lang="hu-HU" dirty="0"/>
          </a:p>
        </p:txBody>
      </p:sp>
      <p:sp>
        <p:nvSpPr>
          <p:cNvPr id="9" name="Élőláb helye 8"/>
          <p:cNvSpPr>
            <a:spLocks noGrp="1"/>
          </p:cNvSpPr>
          <p:nvPr>
            <p:ph type="ftr" sz="quarter" idx="11"/>
          </p:nvPr>
        </p:nvSpPr>
        <p:spPr/>
        <p:txBody>
          <a:bodyPr/>
          <a:lstStyle/>
          <a:p>
            <a:endParaRPr lang="hu-HU"/>
          </a:p>
        </p:txBody>
      </p:sp>
      <p:sp>
        <p:nvSpPr>
          <p:cNvPr id="10" name="Dia számának helye 9"/>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2019. 11. 26.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DB08A-2EEF-4077-BDDA-D2BF2F02C0E2}" type="datetimeFigureOut">
              <a:rPr lang="hu-HU" smtClean="0"/>
              <a:pPr/>
              <a:t>2019. 11. 26.</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3C54C-9CE6-47BC-B290-0EA782513D0E}" type="slidenum">
              <a:rPr lang="hu-HU" smtClean="0"/>
              <a:pPr/>
              <a:t>‹#›</a:t>
            </a:fld>
            <a:endParaRPr lang="hu-HU"/>
          </a:p>
        </p:txBody>
      </p:sp>
      <p:sp>
        <p:nvSpPr>
          <p:cNvPr id="7" name="Téglalap 6"/>
          <p:cNvSpPr/>
          <p:nvPr userDrawn="1"/>
        </p:nvSpPr>
        <p:spPr>
          <a:xfrm>
            <a:off x="0" y="0"/>
            <a:ext cx="12192000" cy="7857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8" name="Téglalap 7"/>
          <p:cNvSpPr/>
          <p:nvPr userDrawn="1"/>
        </p:nvSpPr>
        <p:spPr>
          <a:xfrm>
            <a:off x="0" y="6572272"/>
            <a:ext cx="12192000" cy="2857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artalom helye 6"/>
          <p:cNvSpPr txBox="1">
            <a:spLocks/>
          </p:cNvSpPr>
          <p:nvPr userDrawn="1"/>
        </p:nvSpPr>
        <p:spPr>
          <a:xfrm>
            <a:off x="10382280" y="6572272"/>
            <a:ext cx="1809720" cy="285728"/>
          </a:xfrm>
          <a:prstGeom prst="rect">
            <a:avLst/>
          </a:prstGeom>
          <a:solidFill>
            <a:schemeClr val="tx1">
              <a:lumMod val="75000"/>
              <a:lumOff val="25000"/>
            </a:schemeClr>
          </a:solidFill>
        </p:spPr>
        <p:txBody>
          <a:bodyPr>
            <a:noAutofit/>
          </a:bodyPr>
          <a:lstStyle>
            <a:lvl1pPr algn="r">
              <a:buNone/>
              <a:defRPr sz="1200" b="1">
                <a:solidFill>
                  <a:schemeClr val="bg1"/>
                </a:solidFill>
              </a:defRPr>
            </a:lvl1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1200" b="1" i="0" u="none" strike="noStrike" kern="1200" cap="none" spc="0" normalizeH="0" baseline="0" noProof="0" dirty="0" err="1" smtClean="0">
                <a:ln>
                  <a:noFill/>
                </a:ln>
                <a:solidFill>
                  <a:schemeClr val="bg1"/>
                </a:solidFill>
                <a:effectLst/>
                <a:uLnTx/>
                <a:uFillTx/>
                <a:latin typeface="+mn-lt"/>
                <a:ea typeface="+mn-ea"/>
                <a:cs typeface="+mn-cs"/>
              </a:rPr>
              <a:t>www.leannet.eu</a:t>
            </a:r>
            <a:endParaRPr kumimoji="0" lang="hu-HU" sz="1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Téglalap 10"/>
          <p:cNvSpPr/>
          <p:nvPr userDrawn="1"/>
        </p:nvSpPr>
        <p:spPr>
          <a:xfrm>
            <a:off x="0" y="785794"/>
            <a:ext cx="12192000" cy="714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5" name="Kép 14"/>
          <p:cNvPicPr>
            <a:picLocks noChangeAspect="1"/>
          </p:cNvPicPr>
          <p:nvPr userDrawn="1"/>
        </p:nvPicPr>
        <p:blipFill>
          <a:blip r:embed="rId1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7328" y="6572272"/>
            <a:ext cx="1529388" cy="285728"/>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microsoft.com/office/2007/relationships/hdphoto" Target="../media/hdphoto1.wdp"/><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15480" y="548680"/>
            <a:ext cx="9361040" cy="2378694"/>
          </a:xfrm>
        </p:spPr>
        <p:txBody>
          <a:bodyPr>
            <a:normAutofit/>
          </a:bodyPr>
          <a:lstStyle/>
          <a:p>
            <a:r>
              <a:rPr lang="en-US" dirty="0" smtClean="0"/>
              <a:t>Service Mesh: a New Infrastructure Layer Under </a:t>
            </a:r>
            <a:r>
              <a:rPr lang="en-US" dirty="0" err="1" smtClean="0"/>
              <a:t>Microservices</a:t>
            </a:r>
            <a:endParaRPr lang="hu-HU" dirty="0"/>
          </a:p>
        </p:txBody>
      </p:sp>
      <p:pic>
        <p:nvPicPr>
          <p:cNvPr id="8194" name="Picture 2" descr="Image result for service m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678" y="2708920"/>
            <a:ext cx="5288644" cy="340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0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nolith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088740"/>
            <a:ext cx="3024336"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Cím 1"/>
          <p:cNvSpPr txBox="1">
            <a:spLocks/>
          </p:cNvSpPr>
          <p:nvPr/>
        </p:nvSpPr>
        <p:spPr>
          <a:xfrm>
            <a:off x="245152" y="1"/>
            <a:ext cx="8929718" cy="785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FAFBF9"/>
                </a:solidFill>
              </a:rPr>
              <a:t>Monolith vs. </a:t>
            </a:r>
            <a:r>
              <a:rPr lang="en-US" sz="2800" dirty="0" err="1" smtClean="0">
                <a:solidFill>
                  <a:srgbClr val="FAFBF9"/>
                </a:solidFill>
              </a:rPr>
              <a:t>Microservices</a:t>
            </a:r>
            <a:r>
              <a:rPr lang="hu-HU" sz="2800" dirty="0" smtClean="0">
                <a:solidFill>
                  <a:srgbClr val="FAFBF9"/>
                </a:solidFill>
              </a:rPr>
              <a:t>?</a:t>
            </a:r>
            <a:endParaRPr lang="hu-HU" sz="2800" dirty="0">
              <a:solidFill>
                <a:schemeClr val="bg1">
                  <a:lumMod val="95000"/>
                </a:schemeClr>
              </a:solidFill>
            </a:endParaRPr>
          </a:p>
        </p:txBody>
      </p:sp>
      <p:pic>
        <p:nvPicPr>
          <p:cNvPr id="1028" name="Picture 4" descr="https://leannet.eu/img/random_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1124744"/>
            <a:ext cx="1944216"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1487488" y="3407909"/>
            <a:ext cx="2091150" cy="646331"/>
          </a:xfrm>
          <a:prstGeom prst="rect">
            <a:avLst/>
          </a:prstGeom>
          <a:noFill/>
        </p:spPr>
        <p:txBody>
          <a:bodyPr wrap="none" rtlCol="0">
            <a:spAutoFit/>
          </a:bodyPr>
          <a:lstStyle/>
          <a:p>
            <a:pPr algn="ctr"/>
            <a:r>
              <a:rPr lang="en-US" dirty="0" smtClean="0">
                <a:solidFill>
                  <a:srgbClr val="FF0000"/>
                </a:solidFill>
              </a:rPr>
              <a:t>Complex application</a:t>
            </a:r>
          </a:p>
          <a:p>
            <a:pPr algn="ctr"/>
            <a:r>
              <a:rPr lang="en-US" dirty="0" smtClean="0">
                <a:solidFill>
                  <a:srgbClr val="00B050"/>
                </a:solidFill>
              </a:rPr>
              <a:t>Easy networking</a:t>
            </a:r>
            <a:endParaRPr lang="en-US" dirty="0">
              <a:solidFill>
                <a:srgbClr val="00B050"/>
              </a:solidFill>
            </a:endParaRPr>
          </a:p>
        </p:txBody>
      </p:sp>
      <p:sp>
        <p:nvSpPr>
          <p:cNvPr id="10" name="Szövegdoboz 9"/>
          <p:cNvSpPr txBox="1"/>
          <p:nvPr/>
        </p:nvSpPr>
        <p:spPr>
          <a:xfrm>
            <a:off x="8414492" y="3407909"/>
            <a:ext cx="2715487" cy="646331"/>
          </a:xfrm>
          <a:prstGeom prst="rect">
            <a:avLst/>
          </a:prstGeom>
          <a:noFill/>
        </p:spPr>
        <p:txBody>
          <a:bodyPr wrap="none" rtlCol="0">
            <a:spAutoFit/>
          </a:bodyPr>
          <a:lstStyle/>
          <a:p>
            <a:pPr algn="ctr"/>
            <a:r>
              <a:rPr lang="en-US" dirty="0" smtClean="0">
                <a:solidFill>
                  <a:srgbClr val="00B050"/>
                </a:solidFill>
              </a:rPr>
              <a:t>Easy applications (services)</a:t>
            </a:r>
          </a:p>
          <a:p>
            <a:pPr algn="ctr"/>
            <a:r>
              <a:rPr lang="en-US" dirty="0" smtClean="0">
                <a:solidFill>
                  <a:srgbClr val="FF0000"/>
                </a:solidFill>
              </a:rPr>
              <a:t>Complex networking</a:t>
            </a:r>
            <a:endParaRPr lang="en-US" dirty="0">
              <a:solidFill>
                <a:srgbClr val="FF0000"/>
              </a:solidFill>
            </a:endParaRPr>
          </a:p>
        </p:txBody>
      </p:sp>
      <p:sp>
        <p:nvSpPr>
          <p:cNvPr id="11" name="Szövegdoboz 10"/>
          <p:cNvSpPr txBox="1"/>
          <p:nvPr/>
        </p:nvSpPr>
        <p:spPr>
          <a:xfrm>
            <a:off x="2495600" y="4357185"/>
            <a:ext cx="4057521" cy="1477328"/>
          </a:xfrm>
          <a:prstGeom prst="rect">
            <a:avLst/>
          </a:prstGeom>
          <a:noFill/>
        </p:spPr>
        <p:txBody>
          <a:bodyPr wrap="none" rtlCol="0">
            <a:spAutoFit/>
          </a:bodyPr>
          <a:lstStyle/>
          <a:p>
            <a:r>
              <a:rPr lang="en-US" dirty="0" smtClean="0"/>
              <a:t>The fallacies </a:t>
            </a:r>
            <a:r>
              <a:rPr lang="en-US" dirty="0"/>
              <a:t>of distributed </a:t>
            </a:r>
            <a:r>
              <a:rPr lang="en-US" dirty="0" smtClean="0"/>
              <a:t>computing:</a:t>
            </a:r>
          </a:p>
          <a:p>
            <a:pPr marL="742950" lvl="1" indent="-285750">
              <a:buFont typeface="Arial" panose="020B0604020202020204" pitchFamily="34" charset="0"/>
              <a:buChar char="•"/>
            </a:pPr>
            <a:r>
              <a:rPr lang="en-US" dirty="0" smtClean="0"/>
              <a:t>The network is reliable</a:t>
            </a:r>
          </a:p>
          <a:p>
            <a:pPr marL="742950" lvl="1" indent="-285750">
              <a:buFont typeface="Arial" panose="020B0604020202020204" pitchFamily="34" charset="0"/>
              <a:buChar char="•"/>
            </a:pPr>
            <a:r>
              <a:rPr lang="en-US" dirty="0" smtClean="0"/>
              <a:t>Latency is zero</a:t>
            </a:r>
          </a:p>
          <a:p>
            <a:pPr marL="742950" lvl="1" indent="-285750">
              <a:buFont typeface="Arial" panose="020B0604020202020204" pitchFamily="34" charset="0"/>
              <a:buChar char="•"/>
            </a:pPr>
            <a:r>
              <a:rPr lang="en-US" dirty="0" smtClean="0"/>
              <a:t>Bandwidth is infinite</a:t>
            </a:r>
          </a:p>
          <a:p>
            <a:pPr marL="742950" lvl="1" indent="-285750">
              <a:buFont typeface="Arial" panose="020B0604020202020204" pitchFamily="34" charset="0"/>
              <a:buChar char="•"/>
            </a:pPr>
            <a:r>
              <a:rPr lang="en-US" dirty="0" smtClean="0"/>
              <a:t>The network is secure</a:t>
            </a:r>
          </a:p>
        </p:txBody>
      </p:sp>
      <p:sp>
        <p:nvSpPr>
          <p:cNvPr id="12" name="Szövegdoboz 11"/>
          <p:cNvSpPr txBox="1"/>
          <p:nvPr/>
        </p:nvSpPr>
        <p:spPr>
          <a:xfrm>
            <a:off x="5977057" y="4357185"/>
            <a:ext cx="3961341" cy="1477328"/>
          </a:xfrm>
          <a:prstGeom prst="rect">
            <a:avLst/>
          </a:prstGeom>
          <a:noFill/>
        </p:spPr>
        <p:txBody>
          <a:bodyPr wrap="none" rtlCol="0">
            <a:spAutoFit/>
          </a:bodyPr>
          <a:lstStyle/>
          <a:p>
            <a:endParaRPr lang="en-US" dirty="0" smtClean="0"/>
          </a:p>
          <a:p>
            <a:pPr marL="742950" lvl="1" indent="-285750">
              <a:buFont typeface="Arial" panose="020B0604020202020204" pitchFamily="34" charset="0"/>
              <a:buChar char="•"/>
            </a:pPr>
            <a:r>
              <a:rPr lang="en-US" dirty="0" smtClean="0"/>
              <a:t>Topology </a:t>
            </a:r>
            <a:r>
              <a:rPr lang="en-US" dirty="0"/>
              <a:t>doesn't change</a:t>
            </a:r>
          </a:p>
          <a:p>
            <a:pPr marL="742950" lvl="1" indent="-285750">
              <a:buFont typeface="Arial" panose="020B0604020202020204" pitchFamily="34" charset="0"/>
              <a:buChar char="•"/>
            </a:pPr>
            <a:r>
              <a:rPr lang="en-US" dirty="0"/>
              <a:t>There is one administrator</a:t>
            </a:r>
          </a:p>
          <a:p>
            <a:pPr marL="742950" lvl="1" indent="-285750">
              <a:buFont typeface="Arial" panose="020B0604020202020204" pitchFamily="34" charset="0"/>
              <a:buChar char="•"/>
            </a:pPr>
            <a:r>
              <a:rPr lang="en-US" dirty="0"/>
              <a:t>Transport cost is zero</a:t>
            </a:r>
          </a:p>
          <a:p>
            <a:pPr marL="742950" lvl="1" indent="-285750">
              <a:buFont typeface="Arial" panose="020B0604020202020204" pitchFamily="34" charset="0"/>
              <a:buChar char="•"/>
            </a:pPr>
            <a:r>
              <a:rPr lang="en-US" dirty="0"/>
              <a:t>The network is homogeneous</a:t>
            </a:r>
          </a:p>
        </p:txBody>
      </p:sp>
      <p:sp>
        <p:nvSpPr>
          <p:cNvPr id="13" name="Téglalap 12"/>
          <p:cNvSpPr/>
          <p:nvPr/>
        </p:nvSpPr>
        <p:spPr>
          <a:xfrm>
            <a:off x="2576682" y="6108399"/>
            <a:ext cx="6096000" cy="276999"/>
          </a:xfrm>
          <a:prstGeom prst="rect">
            <a:avLst/>
          </a:prstGeom>
        </p:spPr>
        <p:txBody>
          <a:bodyPr>
            <a:spAutoFit/>
          </a:bodyPr>
          <a:lstStyle/>
          <a:p>
            <a:r>
              <a:rPr lang="en-US" sz="1200" dirty="0">
                <a:solidFill>
                  <a:schemeClr val="tx1">
                    <a:lumMod val="85000"/>
                    <a:lumOff val="15000"/>
                  </a:schemeClr>
                </a:solidFill>
              </a:rPr>
              <a:t>https://en.wikipedia.org/wiki/Fallacies_of_distributed_computing</a:t>
            </a:r>
          </a:p>
        </p:txBody>
      </p:sp>
    </p:spTree>
    <p:extLst>
      <p:ext uri="{BB962C8B-B14F-4D97-AF65-F5344CB8AC3E}">
        <p14:creationId xmlns:p14="http://schemas.microsoft.com/office/powerpoint/2010/main" val="35533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What</a:t>
            </a:r>
            <a:r>
              <a:rPr lang="hu-HU" sz="2800" dirty="0" smtClean="0">
                <a:solidFill>
                  <a:srgbClr val="FAFBF9"/>
                </a:solidFill>
              </a:rPr>
              <a:t> is a Service </a:t>
            </a:r>
            <a:r>
              <a:rPr lang="hu-HU" sz="2800" dirty="0" err="1" smtClean="0">
                <a:solidFill>
                  <a:srgbClr val="FAFBF9"/>
                </a:solidFill>
              </a:rPr>
              <a:t>Mesh</a:t>
            </a:r>
            <a:r>
              <a:rPr lang="hu-HU" sz="2800" dirty="0" smtClean="0">
                <a:solidFill>
                  <a:srgbClr val="FAFBF9"/>
                </a:solidFill>
              </a:rPr>
              <a:t>?</a:t>
            </a:r>
            <a:endParaRPr lang="hu-HU" sz="2800" dirty="0">
              <a:solidFill>
                <a:schemeClr val="bg1">
                  <a:lumMod val="95000"/>
                </a:schemeClr>
              </a:solidFill>
            </a:endParaRPr>
          </a:p>
        </p:txBody>
      </p:sp>
      <p:sp>
        <p:nvSpPr>
          <p:cNvPr id="17" name="Alcím 2"/>
          <p:cNvSpPr txBox="1">
            <a:spLocks/>
          </p:cNvSpPr>
          <p:nvPr/>
        </p:nvSpPr>
        <p:spPr>
          <a:xfrm>
            <a:off x="1127448" y="2132856"/>
            <a:ext cx="9937104" cy="4300530"/>
          </a:xfrm>
          <a:prstGeom prst="rect">
            <a:avLst/>
          </a:prstGeom>
        </p:spPr>
        <p:txBody>
          <a:bodyPr vert="horz" lIns="91440" tIns="45720" rIns="91440" bIns="45720" rtlCol="0">
            <a:normAutofit/>
          </a:bodyPr>
          <a:lstStyle/>
          <a:p>
            <a:pPr lvl="0" algn="ctr">
              <a:spcBef>
                <a:spcPts val="600"/>
              </a:spcBef>
            </a:pPr>
            <a:r>
              <a:rPr lang="en-US" sz="4000" dirty="0" smtClean="0"/>
              <a:t>Service Mesh is </a:t>
            </a:r>
            <a:r>
              <a:rPr lang="en-US" sz="4000" b="1" dirty="0" smtClean="0"/>
              <a:t>dedicated infrastructure layer</a:t>
            </a:r>
            <a:br>
              <a:rPr lang="en-US" sz="4000" b="1" dirty="0" smtClean="0"/>
            </a:br>
            <a:r>
              <a:rPr lang="en-US" sz="4000" dirty="0" smtClean="0"/>
              <a:t>in a </a:t>
            </a:r>
            <a:r>
              <a:rPr lang="en-US" sz="4000" b="1" dirty="0" err="1" smtClean="0"/>
              <a:t>microservices</a:t>
            </a:r>
            <a:r>
              <a:rPr lang="en-US" sz="4000" b="1" dirty="0" smtClean="0"/>
              <a:t> environment</a:t>
            </a:r>
            <a:r>
              <a:rPr lang="en-US" sz="4000" dirty="0" smtClean="0"/>
              <a:t/>
            </a:r>
            <a:br>
              <a:rPr lang="en-US" sz="4000" dirty="0" smtClean="0"/>
            </a:br>
            <a:r>
              <a:rPr lang="en-US" sz="4000" b="1" dirty="0" smtClean="0"/>
              <a:t> </a:t>
            </a:r>
            <a:r>
              <a:rPr lang="en-US" sz="4000" dirty="0" smtClean="0"/>
              <a:t>to consistently </a:t>
            </a:r>
            <a:r>
              <a:rPr lang="en-US" sz="4000" b="1" dirty="0" smtClean="0"/>
              <a:t>manage, monitor </a:t>
            </a:r>
            <a:r>
              <a:rPr lang="en-US" sz="4000" dirty="0" smtClean="0"/>
              <a:t>and</a:t>
            </a:r>
            <a:r>
              <a:rPr lang="en-US" sz="4000" b="1" dirty="0" smtClean="0"/>
              <a:t> control</a:t>
            </a:r>
            <a:r>
              <a:rPr lang="en-US" sz="4000" dirty="0" smtClean="0"/>
              <a:t> the </a:t>
            </a:r>
            <a:r>
              <a:rPr lang="en-US" sz="4000" b="1" dirty="0" smtClean="0"/>
              <a:t>communication</a:t>
            </a:r>
            <a:r>
              <a:rPr lang="en-US" sz="4000" dirty="0" smtClean="0"/>
              <a:t> between services across the entire application</a:t>
            </a:r>
            <a:endParaRPr kumimoji="0" lang="en-US" sz="4000" i="1" u="none" strike="noStrike" kern="1200" cap="none" spc="0" normalizeH="0" dirty="0" smtClean="0">
              <a:ln>
                <a:noFill/>
              </a:ln>
              <a:solidFill>
                <a:schemeClr val="tx1"/>
              </a:solidFill>
              <a:effectLst/>
              <a:uLnTx/>
              <a:uFillTx/>
            </a:endParaRPr>
          </a:p>
        </p:txBody>
      </p:sp>
    </p:spTree>
    <p:extLst>
      <p:ext uri="{BB962C8B-B14F-4D97-AF65-F5344CB8AC3E}">
        <p14:creationId xmlns:p14="http://schemas.microsoft.com/office/powerpoint/2010/main" val="406007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églalap 39"/>
          <p:cNvSpPr/>
          <p:nvPr/>
        </p:nvSpPr>
        <p:spPr>
          <a:xfrm>
            <a:off x="8508268" y="220486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1" name="Téglalap 40"/>
          <p:cNvSpPr/>
          <p:nvPr/>
        </p:nvSpPr>
        <p:spPr>
          <a:xfrm>
            <a:off x="8508268" y="314096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2" name="Téglalap 41"/>
          <p:cNvSpPr/>
          <p:nvPr/>
        </p:nvSpPr>
        <p:spPr>
          <a:xfrm>
            <a:off x="8508268" y="407707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3" name="Téglalap 42"/>
          <p:cNvSpPr/>
          <p:nvPr/>
        </p:nvSpPr>
        <p:spPr>
          <a:xfrm>
            <a:off x="8508268" y="126876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4" name="Téglalap 43"/>
          <p:cNvSpPr/>
          <p:nvPr/>
        </p:nvSpPr>
        <p:spPr>
          <a:xfrm>
            <a:off x="8508268" y="501317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Evolution: LAMP to Web Scale</a:t>
            </a:r>
            <a:endParaRPr lang="en-US" sz="2800" dirty="0">
              <a:solidFill>
                <a:schemeClr val="bg1">
                  <a:lumMod val="95000"/>
                </a:schemeClr>
              </a:solidFill>
            </a:endParaRPr>
          </a:p>
        </p:txBody>
      </p:sp>
      <p:sp>
        <p:nvSpPr>
          <p:cNvPr id="3" name="Téglalap 2"/>
          <p:cNvSpPr/>
          <p:nvPr/>
        </p:nvSpPr>
        <p:spPr>
          <a:xfrm>
            <a:off x="479376" y="2348880"/>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Apache</a:t>
            </a:r>
            <a:endParaRPr lang="en-US" sz="2400" dirty="0"/>
          </a:p>
        </p:txBody>
      </p:sp>
      <p:sp>
        <p:nvSpPr>
          <p:cNvPr id="5" name="Téglalap 4"/>
          <p:cNvSpPr/>
          <p:nvPr/>
        </p:nvSpPr>
        <p:spPr>
          <a:xfrm>
            <a:off x="479376" y="3284984"/>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Apache</a:t>
            </a:r>
            <a:endParaRPr lang="en-US" sz="2400" dirty="0"/>
          </a:p>
        </p:txBody>
      </p:sp>
      <p:sp>
        <p:nvSpPr>
          <p:cNvPr id="6" name="Téglalap 5"/>
          <p:cNvSpPr/>
          <p:nvPr/>
        </p:nvSpPr>
        <p:spPr>
          <a:xfrm>
            <a:off x="479376" y="422108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Apache</a:t>
            </a:r>
            <a:endParaRPr lang="en-US" sz="2400" dirty="0"/>
          </a:p>
        </p:txBody>
      </p:sp>
      <p:sp>
        <p:nvSpPr>
          <p:cNvPr id="7" name="Téglalap 6"/>
          <p:cNvSpPr/>
          <p:nvPr/>
        </p:nvSpPr>
        <p:spPr>
          <a:xfrm>
            <a:off x="2423592" y="234888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PHP</a:t>
            </a:r>
            <a:endParaRPr lang="en-US" sz="2400" dirty="0"/>
          </a:p>
        </p:txBody>
      </p:sp>
      <p:sp>
        <p:nvSpPr>
          <p:cNvPr id="8" name="Téglalap 7"/>
          <p:cNvSpPr/>
          <p:nvPr/>
        </p:nvSpPr>
        <p:spPr>
          <a:xfrm>
            <a:off x="2423592" y="328498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PHP</a:t>
            </a:r>
            <a:endParaRPr lang="en-US" sz="2400" dirty="0"/>
          </a:p>
        </p:txBody>
      </p:sp>
      <p:sp>
        <p:nvSpPr>
          <p:cNvPr id="9" name="Téglalap 8"/>
          <p:cNvSpPr/>
          <p:nvPr/>
        </p:nvSpPr>
        <p:spPr>
          <a:xfrm>
            <a:off x="2423592" y="422108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PHP</a:t>
            </a:r>
            <a:endParaRPr lang="en-US" sz="2400" dirty="0"/>
          </a:p>
        </p:txBody>
      </p:sp>
      <p:sp>
        <p:nvSpPr>
          <p:cNvPr id="10" name="Téglalap 9"/>
          <p:cNvSpPr/>
          <p:nvPr/>
        </p:nvSpPr>
        <p:spPr>
          <a:xfrm>
            <a:off x="2423592" y="141277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PHP</a:t>
            </a:r>
            <a:endParaRPr lang="en-US" sz="2400" dirty="0"/>
          </a:p>
        </p:txBody>
      </p:sp>
      <p:sp>
        <p:nvSpPr>
          <p:cNvPr id="11" name="Téglalap 10"/>
          <p:cNvSpPr/>
          <p:nvPr/>
        </p:nvSpPr>
        <p:spPr>
          <a:xfrm>
            <a:off x="2423592" y="515719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PHP</a:t>
            </a:r>
            <a:endParaRPr lang="en-US" sz="2400" dirty="0"/>
          </a:p>
        </p:txBody>
      </p:sp>
      <p:sp>
        <p:nvSpPr>
          <p:cNvPr id="12" name="Téglalap 11"/>
          <p:cNvSpPr/>
          <p:nvPr/>
        </p:nvSpPr>
        <p:spPr>
          <a:xfrm>
            <a:off x="4367808" y="2348880"/>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MySQL</a:t>
            </a:r>
            <a:endParaRPr lang="en-US" sz="2400" dirty="0"/>
          </a:p>
        </p:txBody>
      </p:sp>
      <p:sp>
        <p:nvSpPr>
          <p:cNvPr id="13" name="Téglalap 12"/>
          <p:cNvSpPr/>
          <p:nvPr/>
        </p:nvSpPr>
        <p:spPr>
          <a:xfrm>
            <a:off x="4367808" y="3284984"/>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MySQL</a:t>
            </a:r>
            <a:endParaRPr lang="en-US" sz="2400" dirty="0"/>
          </a:p>
        </p:txBody>
      </p:sp>
      <p:sp>
        <p:nvSpPr>
          <p:cNvPr id="14" name="Téglalap 13"/>
          <p:cNvSpPr/>
          <p:nvPr/>
        </p:nvSpPr>
        <p:spPr>
          <a:xfrm>
            <a:off x="4367808" y="4221088"/>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MySQL</a:t>
            </a:r>
            <a:endParaRPr lang="en-US" sz="2400" dirty="0"/>
          </a:p>
        </p:txBody>
      </p:sp>
      <p:cxnSp>
        <p:nvCxnSpPr>
          <p:cNvPr id="15" name="Egyenes összekötő 14"/>
          <p:cNvCxnSpPr/>
          <p:nvPr/>
        </p:nvCxnSpPr>
        <p:spPr>
          <a:xfrm>
            <a:off x="6096000" y="1124744"/>
            <a:ext cx="0" cy="5040560"/>
          </a:xfrm>
          <a:prstGeom prst="line">
            <a:avLst/>
          </a:prstGeom>
          <a:ln w="19050">
            <a:solidFill>
              <a:srgbClr val="404040"/>
            </a:solidFill>
            <a:prstDash val="sysDash"/>
          </a:ln>
        </p:spPr>
        <p:style>
          <a:lnRef idx="1">
            <a:schemeClr val="accent1"/>
          </a:lnRef>
          <a:fillRef idx="0">
            <a:schemeClr val="accent1"/>
          </a:fillRef>
          <a:effectRef idx="0">
            <a:schemeClr val="accent1"/>
          </a:effectRef>
          <a:fontRef idx="minor">
            <a:schemeClr val="tx1"/>
          </a:fontRef>
        </p:style>
      </p:cxnSp>
      <p:sp>
        <p:nvSpPr>
          <p:cNvPr id="29" name="Téglalap 28"/>
          <p:cNvSpPr/>
          <p:nvPr/>
        </p:nvSpPr>
        <p:spPr>
          <a:xfrm>
            <a:off x="6816080" y="2348880"/>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Nginx</a:t>
            </a:r>
            <a:endParaRPr lang="en-US" sz="2400" dirty="0"/>
          </a:p>
        </p:txBody>
      </p:sp>
      <p:sp>
        <p:nvSpPr>
          <p:cNvPr id="30" name="Téglalap 29"/>
          <p:cNvSpPr/>
          <p:nvPr/>
        </p:nvSpPr>
        <p:spPr>
          <a:xfrm>
            <a:off x="6816080" y="3284984"/>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Nginx</a:t>
            </a:r>
            <a:endParaRPr lang="en-US" sz="2400" dirty="0"/>
          </a:p>
        </p:txBody>
      </p:sp>
      <p:sp>
        <p:nvSpPr>
          <p:cNvPr id="31" name="Téglalap 30"/>
          <p:cNvSpPr/>
          <p:nvPr/>
        </p:nvSpPr>
        <p:spPr>
          <a:xfrm>
            <a:off x="6816080" y="422108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Nginx</a:t>
            </a:r>
            <a:endParaRPr lang="en-US" sz="2400" dirty="0"/>
          </a:p>
        </p:txBody>
      </p:sp>
      <p:sp>
        <p:nvSpPr>
          <p:cNvPr id="32" name="Téglalap 31"/>
          <p:cNvSpPr/>
          <p:nvPr/>
        </p:nvSpPr>
        <p:spPr>
          <a:xfrm>
            <a:off x="8760296" y="234888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3" name="Téglalap 32"/>
          <p:cNvSpPr/>
          <p:nvPr/>
        </p:nvSpPr>
        <p:spPr>
          <a:xfrm>
            <a:off x="8760296" y="328498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4" name="Téglalap 33"/>
          <p:cNvSpPr/>
          <p:nvPr/>
        </p:nvSpPr>
        <p:spPr>
          <a:xfrm>
            <a:off x="8760296" y="422108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5" name="Téglalap 34"/>
          <p:cNvSpPr/>
          <p:nvPr/>
        </p:nvSpPr>
        <p:spPr>
          <a:xfrm>
            <a:off x="8760296" y="141277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6" name="Téglalap 35"/>
          <p:cNvSpPr/>
          <p:nvPr/>
        </p:nvSpPr>
        <p:spPr>
          <a:xfrm>
            <a:off x="8760296" y="515719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7" name="Téglalap 36"/>
          <p:cNvSpPr/>
          <p:nvPr/>
        </p:nvSpPr>
        <p:spPr>
          <a:xfrm>
            <a:off x="10704512" y="2348880"/>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DB</a:t>
            </a:r>
            <a:endParaRPr lang="en-US" sz="2400" dirty="0"/>
          </a:p>
        </p:txBody>
      </p:sp>
      <p:sp>
        <p:nvSpPr>
          <p:cNvPr id="38" name="Téglalap 37"/>
          <p:cNvSpPr/>
          <p:nvPr/>
        </p:nvSpPr>
        <p:spPr>
          <a:xfrm>
            <a:off x="10704512" y="3284984"/>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DB</a:t>
            </a:r>
            <a:endParaRPr lang="en-US" sz="2400" dirty="0"/>
          </a:p>
        </p:txBody>
      </p:sp>
      <p:sp>
        <p:nvSpPr>
          <p:cNvPr id="39" name="Téglalap 38"/>
          <p:cNvSpPr/>
          <p:nvPr/>
        </p:nvSpPr>
        <p:spPr>
          <a:xfrm>
            <a:off x="10704512" y="4221088"/>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DB</a:t>
            </a:r>
            <a:endParaRPr lang="en-US" sz="2400" dirty="0"/>
          </a:p>
        </p:txBody>
      </p:sp>
      <p:sp>
        <p:nvSpPr>
          <p:cNvPr id="45" name="Téglalap 44"/>
          <p:cNvSpPr/>
          <p:nvPr/>
        </p:nvSpPr>
        <p:spPr>
          <a:xfrm>
            <a:off x="9031200" y="256490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46" name="Téglalap 45"/>
          <p:cNvSpPr/>
          <p:nvPr/>
        </p:nvSpPr>
        <p:spPr>
          <a:xfrm>
            <a:off x="9031200" y="350100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47" name="Téglalap 46"/>
          <p:cNvSpPr/>
          <p:nvPr/>
        </p:nvSpPr>
        <p:spPr>
          <a:xfrm>
            <a:off x="9031200" y="443711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48" name="Téglalap 47"/>
          <p:cNvSpPr/>
          <p:nvPr/>
        </p:nvSpPr>
        <p:spPr>
          <a:xfrm>
            <a:off x="9031200" y="162880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SVC</a:t>
            </a:r>
            <a:endParaRPr lang="en-US" sz="2400" dirty="0"/>
          </a:p>
        </p:txBody>
      </p:sp>
      <p:sp>
        <p:nvSpPr>
          <p:cNvPr id="49" name="Téglalap 48"/>
          <p:cNvSpPr/>
          <p:nvPr/>
        </p:nvSpPr>
        <p:spPr>
          <a:xfrm>
            <a:off x="9031200" y="537321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Tree>
    <p:extLst>
      <p:ext uri="{BB962C8B-B14F-4D97-AF65-F5344CB8AC3E}">
        <p14:creationId xmlns:p14="http://schemas.microsoft.com/office/powerpoint/2010/main" val="3877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5" grpId="0" animBg="1"/>
      <p:bldP spid="46" grpId="0" animBg="1"/>
      <p:bldP spid="47"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9883296" cy="785794"/>
          </a:xfrm>
        </p:spPr>
        <p:txBody>
          <a:bodyPr>
            <a:noAutofit/>
          </a:bodyPr>
          <a:lstStyle/>
          <a:p>
            <a:pPr algn="l"/>
            <a:r>
              <a:rPr lang="en-US" sz="2800" dirty="0" smtClean="0">
                <a:solidFill>
                  <a:srgbClr val="FAFBF9"/>
                </a:solidFill>
              </a:rPr>
              <a:t>Evolution: Common Features in </a:t>
            </a:r>
            <a:r>
              <a:rPr lang="en-US" sz="2800" dirty="0" err="1" smtClean="0">
                <a:solidFill>
                  <a:srgbClr val="FAFBF9"/>
                </a:solidFill>
              </a:rPr>
              <a:t>DevSecOps</a:t>
            </a:r>
            <a:endParaRPr lang="en-US" sz="2800" dirty="0">
              <a:solidFill>
                <a:schemeClr val="bg1">
                  <a:lumMod val="95000"/>
                </a:schemeClr>
              </a:solidFill>
            </a:endParaRPr>
          </a:p>
        </p:txBody>
      </p:sp>
      <p:sp>
        <p:nvSpPr>
          <p:cNvPr id="17" name="Alcím 2"/>
          <p:cNvSpPr txBox="1">
            <a:spLocks/>
          </p:cNvSpPr>
          <p:nvPr/>
        </p:nvSpPr>
        <p:spPr>
          <a:xfrm>
            <a:off x="214282" y="2564904"/>
            <a:ext cx="3865494" cy="3600400"/>
          </a:xfrm>
          <a:prstGeom prst="rect">
            <a:avLst/>
          </a:prstGeom>
        </p:spPr>
        <p:txBody>
          <a:bodyPr vert="horz" lIns="91440" tIns="45720" rIns="91440" bIns="45720" rtlCol="0">
            <a:normAutofit/>
          </a:bodyPr>
          <a:lstStyle/>
          <a:p>
            <a:pPr marL="342900" indent="-342900">
              <a:buFont typeface="Wingdings" panose="05000000000000000000" pitchFamily="2" charset="2"/>
              <a:buChar char="§"/>
            </a:pPr>
            <a:r>
              <a:rPr lang="en-US" sz="2400" dirty="0"/>
              <a:t>Dynamic service discovery</a:t>
            </a:r>
          </a:p>
          <a:p>
            <a:pPr marL="342900" indent="-342900">
              <a:buFont typeface="Wingdings" panose="05000000000000000000" pitchFamily="2" charset="2"/>
              <a:buChar char="§"/>
            </a:pPr>
            <a:r>
              <a:rPr lang="en-US" sz="2400" dirty="0"/>
              <a:t>Load </a:t>
            </a:r>
            <a:r>
              <a:rPr lang="en-US" sz="2400" dirty="0" smtClean="0"/>
              <a:t>balancing</a:t>
            </a:r>
            <a:endParaRPr lang="hu-HU" sz="2400" dirty="0" smtClean="0"/>
          </a:p>
          <a:p>
            <a:pPr marL="342900" indent="-342900">
              <a:buFont typeface="Wingdings" panose="05000000000000000000" pitchFamily="2" charset="2"/>
              <a:buChar char="§"/>
            </a:pPr>
            <a:r>
              <a:rPr lang="en-US" sz="2400" dirty="0"/>
              <a:t>Health </a:t>
            </a:r>
            <a:r>
              <a:rPr lang="en-US" sz="2400" dirty="0" smtClean="0"/>
              <a:t>checks</a:t>
            </a:r>
          </a:p>
          <a:p>
            <a:pPr marL="342900" indent="-342900">
              <a:buFont typeface="Wingdings" panose="05000000000000000000" pitchFamily="2" charset="2"/>
              <a:buChar char="§"/>
            </a:pPr>
            <a:r>
              <a:rPr lang="en-US" sz="2400" dirty="0"/>
              <a:t>Timeouts</a:t>
            </a:r>
          </a:p>
          <a:p>
            <a:pPr marL="342900" indent="-342900">
              <a:buFont typeface="Wingdings" panose="05000000000000000000" pitchFamily="2" charset="2"/>
              <a:buChar char="§"/>
            </a:pPr>
            <a:r>
              <a:rPr lang="en-US" sz="2400" dirty="0"/>
              <a:t>Retries</a:t>
            </a:r>
          </a:p>
          <a:p>
            <a:pPr marL="342900" indent="-342900">
              <a:buFont typeface="Wingdings" panose="05000000000000000000" pitchFamily="2" charset="2"/>
              <a:buChar char="§"/>
            </a:pPr>
            <a:r>
              <a:rPr lang="en-US" sz="2400" dirty="0"/>
              <a:t>Circuit breakers</a:t>
            </a:r>
          </a:p>
          <a:p>
            <a:pPr marL="342900" indent="-342900">
              <a:buFont typeface="Wingdings" panose="05000000000000000000" pitchFamily="2" charset="2"/>
              <a:buChar char="§"/>
            </a:pPr>
            <a:endParaRPr lang="en-US" sz="2400" dirty="0" smtClean="0"/>
          </a:p>
        </p:txBody>
      </p:sp>
      <p:pic>
        <p:nvPicPr>
          <p:cNvPr id="4" name="Kép 3"/>
          <p:cNvPicPr>
            <a:picLocks noChangeAspect="1"/>
          </p:cNvPicPr>
          <p:nvPr/>
        </p:nvPicPr>
        <p:blipFill>
          <a:blip r:embed="rId3"/>
          <a:stretch>
            <a:fillRect/>
          </a:stretch>
        </p:blipFill>
        <p:spPr>
          <a:xfrm>
            <a:off x="3647728" y="865848"/>
            <a:ext cx="4869602" cy="1546994"/>
          </a:xfrm>
          <a:prstGeom prst="rect">
            <a:avLst/>
          </a:prstGeom>
        </p:spPr>
      </p:pic>
      <p:sp>
        <p:nvSpPr>
          <p:cNvPr id="14" name="Alcím 2"/>
          <p:cNvSpPr txBox="1">
            <a:spLocks/>
          </p:cNvSpPr>
          <p:nvPr/>
        </p:nvSpPr>
        <p:spPr>
          <a:xfrm>
            <a:off x="4223792" y="2564904"/>
            <a:ext cx="4032448" cy="3600400"/>
          </a:xfrm>
          <a:prstGeom prst="rect">
            <a:avLst/>
          </a:prstGeom>
        </p:spPr>
        <p:txBody>
          <a:bodyPr vert="horz" lIns="91440" tIns="45720" rIns="91440" bIns="45720" rtlCol="0">
            <a:normAutofit/>
          </a:bodyPr>
          <a:lstStyle/>
          <a:p>
            <a:pPr marL="342900" indent="-342900">
              <a:buFont typeface="Wingdings" panose="05000000000000000000" pitchFamily="2" charset="2"/>
              <a:buChar char="§"/>
            </a:pPr>
            <a:r>
              <a:rPr lang="en-US" sz="2400" dirty="0" smtClean="0"/>
              <a:t>Traffic encryption (</a:t>
            </a:r>
            <a:r>
              <a:rPr lang="en-US" sz="2400" dirty="0" err="1" smtClean="0"/>
              <a:t>mTLS</a:t>
            </a:r>
            <a:r>
              <a:rPr lang="en-US" sz="2400" dirty="0" smtClean="0"/>
              <a:t>)</a:t>
            </a:r>
          </a:p>
          <a:p>
            <a:pPr marL="342900" indent="-342900">
              <a:buFont typeface="Wingdings" panose="05000000000000000000" pitchFamily="2" charset="2"/>
              <a:buChar char="§"/>
            </a:pPr>
            <a:r>
              <a:rPr lang="en-US" sz="2400" dirty="0" smtClean="0"/>
              <a:t>Fine-grained access control</a:t>
            </a:r>
          </a:p>
          <a:p>
            <a:pPr marL="342900" indent="-342900">
              <a:buFont typeface="Wingdings" panose="05000000000000000000" pitchFamily="2" charset="2"/>
              <a:buChar char="§"/>
            </a:pPr>
            <a:r>
              <a:rPr lang="en-US" sz="2400" dirty="0" smtClean="0"/>
              <a:t>Access auditing</a:t>
            </a:r>
          </a:p>
          <a:p>
            <a:pPr marL="342900" indent="-342900">
              <a:buFont typeface="Wingdings" panose="05000000000000000000" pitchFamily="2" charset="2"/>
              <a:buChar char="§"/>
            </a:pPr>
            <a:r>
              <a:rPr lang="en-US" sz="2400" dirty="0" smtClean="0"/>
              <a:t>Rate limiting</a:t>
            </a:r>
          </a:p>
          <a:p>
            <a:pPr marL="342900" indent="-342900">
              <a:buFont typeface="Wingdings" panose="05000000000000000000" pitchFamily="2" charset="2"/>
              <a:buChar char="§"/>
            </a:pPr>
            <a:r>
              <a:rPr lang="en-US" sz="2400" dirty="0" smtClean="0"/>
              <a:t>R</a:t>
            </a:r>
            <a:r>
              <a:rPr lang="hu-HU" sz="2400" dirty="0" err="1" smtClean="0"/>
              <a:t>ewrites</a:t>
            </a:r>
            <a:r>
              <a:rPr lang="hu-HU" sz="2400" dirty="0" smtClean="0"/>
              <a:t> </a:t>
            </a:r>
            <a:r>
              <a:rPr lang="hu-HU" sz="2400" dirty="0"/>
              <a:t>and </a:t>
            </a:r>
            <a:r>
              <a:rPr lang="hu-HU" sz="2400" dirty="0" err="1"/>
              <a:t>redirects</a:t>
            </a:r>
            <a:endParaRPr lang="en-US" sz="2400" dirty="0" smtClean="0"/>
          </a:p>
          <a:p>
            <a:pPr marL="342900" indent="-342900">
              <a:buFont typeface="Wingdings" panose="05000000000000000000" pitchFamily="2" charset="2"/>
              <a:buChar char="§"/>
            </a:pPr>
            <a:endParaRPr lang="en-US" sz="2400" dirty="0" smtClean="0"/>
          </a:p>
        </p:txBody>
      </p:sp>
      <p:sp>
        <p:nvSpPr>
          <p:cNvPr id="15" name="Alcím 2"/>
          <p:cNvSpPr txBox="1">
            <a:spLocks/>
          </p:cNvSpPr>
          <p:nvPr/>
        </p:nvSpPr>
        <p:spPr>
          <a:xfrm>
            <a:off x="8184232" y="2564904"/>
            <a:ext cx="4032448" cy="3600400"/>
          </a:xfrm>
          <a:prstGeom prst="rect">
            <a:avLst/>
          </a:prstGeom>
        </p:spPr>
        <p:txBody>
          <a:bodyPr vert="horz" lIns="91440" tIns="45720" rIns="91440" bIns="45720" rtlCol="0">
            <a:normAutofit/>
          </a:bodyPr>
          <a:lstStyle/>
          <a:p>
            <a:pPr marL="342900" indent="-342900">
              <a:buFont typeface="Wingdings" panose="05000000000000000000" pitchFamily="2" charset="2"/>
              <a:buChar char="§"/>
            </a:pPr>
            <a:r>
              <a:rPr lang="en-US" sz="2400" dirty="0" smtClean="0"/>
              <a:t>Consistent metrics</a:t>
            </a:r>
          </a:p>
          <a:p>
            <a:pPr marL="342900" indent="-342900">
              <a:buFont typeface="Wingdings" panose="05000000000000000000" pitchFamily="2" charset="2"/>
              <a:buChar char="§"/>
            </a:pPr>
            <a:r>
              <a:rPr lang="en-US" sz="2400" dirty="0" smtClean="0"/>
              <a:t>Access logs</a:t>
            </a:r>
          </a:p>
          <a:p>
            <a:pPr marL="342900" indent="-342900">
              <a:buFont typeface="Wingdings" panose="05000000000000000000" pitchFamily="2" charset="2"/>
              <a:buChar char="§"/>
            </a:pPr>
            <a:r>
              <a:rPr lang="en-US" sz="2400" dirty="0" smtClean="0"/>
              <a:t>Distributed tracing</a:t>
            </a:r>
          </a:p>
          <a:p>
            <a:pPr marL="342900" indent="-342900">
              <a:buFont typeface="Wingdings" panose="05000000000000000000" pitchFamily="2" charset="2"/>
              <a:buChar char="§"/>
            </a:pPr>
            <a:r>
              <a:rPr lang="en-US" sz="2400" dirty="0" smtClean="0"/>
              <a:t>Fault injection</a:t>
            </a:r>
          </a:p>
          <a:p>
            <a:pPr marL="342900" indent="-342900">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2118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églalap 39"/>
          <p:cNvSpPr/>
          <p:nvPr/>
        </p:nvSpPr>
        <p:spPr>
          <a:xfrm>
            <a:off x="8508268" y="220486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1" name="Téglalap 40"/>
          <p:cNvSpPr/>
          <p:nvPr/>
        </p:nvSpPr>
        <p:spPr>
          <a:xfrm>
            <a:off x="8508268" y="314096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2" name="Téglalap 41"/>
          <p:cNvSpPr/>
          <p:nvPr/>
        </p:nvSpPr>
        <p:spPr>
          <a:xfrm>
            <a:off x="8508268" y="407707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3" name="Téglalap 42"/>
          <p:cNvSpPr/>
          <p:nvPr/>
        </p:nvSpPr>
        <p:spPr>
          <a:xfrm>
            <a:off x="8508268" y="126876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51" name="Téglalap 50"/>
          <p:cNvSpPr/>
          <p:nvPr/>
        </p:nvSpPr>
        <p:spPr>
          <a:xfrm>
            <a:off x="8508268" y="1772816"/>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Téglalap 53"/>
          <p:cNvSpPr/>
          <p:nvPr/>
        </p:nvSpPr>
        <p:spPr>
          <a:xfrm>
            <a:off x="8508268" y="2708920"/>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Téglalap 56"/>
          <p:cNvSpPr/>
          <p:nvPr/>
        </p:nvSpPr>
        <p:spPr>
          <a:xfrm>
            <a:off x="8508268" y="3645024"/>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Téglalap 59"/>
          <p:cNvSpPr/>
          <p:nvPr/>
        </p:nvSpPr>
        <p:spPr>
          <a:xfrm>
            <a:off x="8508268" y="4581128"/>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églalap 31"/>
          <p:cNvSpPr/>
          <p:nvPr/>
        </p:nvSpPr>
        <p:spPr>
          <a:xfrm>
            <a:off x="8760296" y="234888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4" name="Téglalap 33"/>
          <p:cNvSpPr/>
          <p:nvPr/>
        </p:nvSpPr>
        <p:spPr>
          <a:xfrm>
            <a:off x="8760296" y="422108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3" name="Téglalap 32"/>
          <p:cNvSpPr/>
          <p:nvPr/>
        </p:nvSpPr>
        <p:spPr>
          <a:xfrm>
            <a:off x="8760296" y="328498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35" name="Téglalap 34"/>
          <p:cNvSpPr/>
          <p:nvPr/>
        </p:nvSpPr>
        <p:spPr>
          <a:xfrm>
            <a:off x="8760296" y="141277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4" name="Téglalap 43"/>
          <p:cNvSpPr/>
          <p:nvPr/>
        </p:nvSpPr>
        <p:spPr>
          <a:xfrm>
            <a:off x="8508268" y="501317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Evolution: Shared Libraries to Service Mesh</a:t>
            </a:r>
            <a:endParaRPr lang="en-US" sz="2800" dirty="0">
              <a:solidFill>
                <a:schemeClr val="bg1">
                  <a:lumMod val="95000"/>
                </a:schemeClr>
              </a:solidFill>
            </a:endParaRPr>
          </a:p>
        </p:txBody>
      </p:sp>
      <p:sp>
        <p:nvSpPr>
          <p:cNvPr id="29" name="Téglalap 28"/>
          <p:cNvSpPr/>
          <p:nvPr/>
        </p:nvSpPr>
        <p:spPr>
          <a:xfrm>
            <a:off x="6816080" y="2348880"/>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Nginx</a:t>
            </a:r>
            <a:endParaRPr lang="en-US" sz="2400" dirty="0"/>
          </a:p>
        </p:txBody>
      </p:sp>
      <p:sp>
        <p:nvSpPr>
          <p:cNvPr id="30" name="Téglalap 29"/>
          <p:cNvSpPr/>
          <p:nvPr/>
        </p:nvSpPr>
        <p:spPr>
          <a:xfrm>
            <a:off x="6816080" y="3284984"/>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Nginx</a:t>
            </a:r>
            <a:endParaRPr lang="en-US" sz="2400" dirty="0"/>
          </a:p>
        </p:txBody>
      </p:sp>
      <p:sp>
        <p:nvSpPr>
          <p:cNvPr id="31" name="Téglalap 30"/>
          <p:cNvSpPr/>
          <p:nvPr/>
        </p:nvSpPr>
        <p:spPr>
          <a:xfrm>
            <a:off x="6816080" y="422108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Nginx</a:t>
            </a:r>
            <a:endParaRPr lang="en-US" sz="2400" dirty="0"/>
          </a:p>
        </p:txBody>
      </p:sp>
      <p:sp>
        <p:nvSpPr>
          <p:cNvPr id="37" name="Téglalap 36"/>
          <p:cNvSpPr/>
          <p:nvPr/>
        </p:nvSpPr>
        <p:spPr>
          <a:xfrm>
            <a:off x="10704512" y="2348880"/>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DB</a:t>
            </a:r>
            <a:endParaRPr lang="en-US" sz="2400" dirty="0"/>
          </a:p>
        </p:txBody>
      </p:sp>
      <p:sp>
        <p:nvSpPr>
          <p:cNvPr id="38" name="Téglalap 37"/>
          <p:cNvSpPr/>
          <p:nvPr/>
        </p:nvSpPr>
        <p:spPr>
          <a:xfrm>
            <a:off x="10704512" y="3284984"/>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DB</a:t>
            </a:r>
            <a:endParaRPr lang="en-US" sz="2400" dirty="0"/>
          </a:p>
        </p:txBody>
      </p:sp>
      <p:sp>
        <p:nvSpPr>
          <p:cNvPr id="39" name="Téglalap 38"/>
          <p:cNvSpPr/>
          <p:nvPr/>
        </p:nvSpPr>
        <p:spPr>
          <a:xfrm>
            <a:off x="10704512" y="4221088"/>
            <a:ext cx="1224136" cy="72008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DB</a:t>
            </a:r>
            <a:endParaRPr lang="en-US" sz="2400" dirty="0"/>
          </a:p>
        </p:txBody>
      </p:sp>
      <p:sp>
        <p:nvSpPr>
          <p:cNvPr id="50" name="Téglalap 49"/>
          <p:cNvSpPr/>
          <p:nvPr/>
        </p:nvSpPr>
        <p:spPr>
          <a:xfrm>
            <a:off x="8760296" y="1916832"/>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Téglalap 52"/>
          <p:cNvSpPr/>
          <p:nvPr/>
        </p:nvSpPr>
        <p:spPr>
          <a:xfrm>
            <a:off x="8760296" y="2852936"/>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 name="Téglalap 55"/>
          <p:cNvSpPr/>
          <p:nvPr/>
        </p:nvSpPr>
        <p:spPr>
          <a:xfrm>
            <a:off x="8760296" y="3789040"/>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9" name="Téglalap 58"/>
          <p:cNvSpPr/>
          <p:nvPr/>
        </p:nvSpPr>
        <p:spPr>
          <a:xfrm>
            <a:off x="8760296" y="4725144"/>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3" name="Téglalap 62"/>
          <p:cNvSpPr/>
          <p:nvPr/>
        </p:nvSpPr>
        <p:spPr>
          <a:xfrm>
            <a:off x="8508268" y="5520134"/>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églalap 35"/>
          <p:cNvSpPr/>
          <p:nvPr/>
        </p:nvSpPr>
        <p:spPr>
          <a:xfrm>
            <a:off x="8760296" y="515719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45" name="Téglalap 44"/>
          <p:cNvSpPr/>
          <p:nvPr/>
        </p:nvSpPr>
        <p:spPr>
          <a:xfrm>
            <a:off x="9031200" y="2564904"/>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46" name="Téglalap 45"/>
          <p:cNvSpPr/>
          <p:nvPr/>
        </p:nvSpPr>
        <p:spPr>
          <a:xfrm>
            <a:off x="9031200" y="3501008"/>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47" name="Téglalap 46"/>
          <p:cNvSpPr/>
          <p:nvPr/>
        </p:nvSpPr>
        <p:spPr>
          <a:xfrm>
            <a:off x="9031200" y="4437112"/>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48" name="Téglalap 47"/>
          <p:cNvSpPr/>
          <p:nvPr/>
        </p:nvSpPr>
        <p:spPr>
          <a:xfrm>
            <a:off x="9031200" y="1628800"/>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dirty="0" smtClean="0"/>
              <a:t>SVC</a:t>
            </a:r>
            <a:endParaRPr lang="en-US" sz="2400" dirty="0"/>
          </a:p>
        </p:txBody>
      </p:sp>
      <p:sp>
        <p:nvSpPr>
          <p:cNvPr id="4" name="Téglalap 3"/>
          <p:cNvSpPr/>
          <p:nvPr/>
        </p:nvSpPr>
        <p:spPr>
          <a:xfrm>
            <a:off x="9031200" y="2132856"/>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Téglalap 51"/>
          <p:cNvSpPr/>
          <p:nvPr/>
        </p:nvSpPr>
        <p:spPr>
          <a:xfrm>
            <a:off x="9031200" y="3068960"/>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5" name="Téglalap 54"/>
          <p:cNvSpPr/>
          <p:nvPr/>
        </p:nvSpPr>
        <p:spPr>
          <a:xfrm>
            <a:off x="9031200" y="4005064"/>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Téglalap 57"/>
          <p:cNvSpPr/>
          <p:nvPr/>
        </p:nvSpPr>
        <p:spPr>
          <a:xfrm>
            <a:off x="9031200" y="4941168"/>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Téglalap 61"/>
          <p:cNvSpPr/>
          <p:nvPr/>
        </p:nvSpPr>
        <p:spPr>
          <a:xfrm>
            <a:off x="8760296" y="5664150"/>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Téglalap 48"/>
          <p:cNvSpPr/>
          <p:nvPr/>
        </p:nvSpPr>
        <p:spPr>
          <a:xfrm>
            <a:off x="9031200" y="5373216"/>
            <a:ext cx="122413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400"/>
              <a:t>SVC</a:t>
            </a:r>
            <a:endParaRPr lang="en-US" sz="2400" dirty="0"/>
          </a:p>
        </p:txBody>
      </p:sp>
      <p:sp>
        <p:nvSpPr>
          <p:cNvPr id="61" name="Téglalap 60"/>
          <p:cNvSpPr/>
          <p:nvPr/>
        </p:nvSpPr>
        <p:spPr>
          <a:xfrm>
            <a:off x="9031200" y="5880174"/>
            <a:ext cx="1224136" cy="21602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4" name="Téglalap 63"/>
          <p:cNvSpPr/>
          <p:nvPr/>
        </p:nvSpPr>
        <p:spPr>
          <a:xfrm>
            <a:off x="5375920" y="5589241"/>
            <a:ext cx="1440160" cy="72007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t>Library</a:t>
            </a:r>
            <a:endParaRPr lang="en-US" sz="2400" dirty="0"/>
          </a:p>
        </p:txBody>
      </p:sp>
      <p:sp>
        <p:nvSpPr>
          <p:cNvPr id="65" name="Alcím 2"/>
          <p:cNvSpPr txBox="1">
            <a:spLocks/>
          </p:cNvSpPr>
          <p:nvPr/>
        </p:nvSpPr>
        <p:spPr>
          <a:xfrm>
            <a:off x="214282" y="928670"/>
            <a:ext cx="10418222" cy="5236634"/>
          </a:xfrm>
          <a:prstGeom prst="rect">
            <a:avLst/>
          </a:prstGeom>
        </p:spPr>
        <p:txBody>
          <a:bodyPr vert="horz" lIns="91440" tIns="45720" rIns="91440" bIns="45720" rtlCol="0">
            <a:normAutofit/>
          </a:bodyPr>
          <a:lstStyle/>
          <a:p>
            <a:pPr lvl="0">
              <a:spcBef>
                <a:spcPts val="600"/>
              </a:spcBef>
            </a:pPr>
            <a:r>
              <a:rPr lang="en-US" sz="2400" dirty="0" smtClean="0"/>
              <a:t>Examples for such</a:t>
            </a:r>
            <a:r>
              <a:rPr lang="hu-HU" sz="2400" dirty="0" smtClean="0"/>
              <a:t> </a:t>
            </a:r>
            <a:r>
              <a:rPr lang="hu-HU" sz="2400" dirty="0" err="1" smtClean="0"/>
              <a:t>fat</a:t>
            </a:r>
            <a:r>
              <a:rPr lang="en-US" sz="2400" dirty="0" smtClean="0"/>
              <a:t> libraries:</a:t>
            </a:r>
            <a:endParaRPr kumimoji="0" lang="en-US" sz="2400" i="1"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dirty="0" err="1" smtClean="0"/>
              <a:t>Hystrix</a:t>
            </a:r>
            <a:r>
              <a:rPr lang="en-US" dirty="0" smtClean="0"/>
              <a:t> @ Netflix</a:t>
            </a:r>
          </a:p>
          <a:p>
            <a:pPr marL="457200" lvl="0" indent="-206375">
              <a:spcBef>
                <a:spcPts val="600"/>
              </a:spcBef>
              <a:buSzPct val="100000"/>
              <a:buFont typeface="Wingdings" pitchFamily="2" charset="2"/>
              <a:buChar char="§"/>
            </a:pPr>
            <a:r>
              <a:rPr lang="en-US" dirty="0" smtClean="0"/>
              <a:t>Stubby @ Google</a:t>
            </a:r>
          </a:p>
          <a:p>
            <a:pPr marL="457200" lvl="0" indent="-206375">
              <a:spcBef>
                <a:spcPts val="600"/>
              </a:spcBef>
              <a:buSzPct val="100000"/>
              <a:buFont typeface="Wingdings" pitchFamily="2" charset="2"/>
              <a:buChar char="§"/>
            </a:pPr>
            <a:r>
              <a:rPr lang="en-US" dirty="0" smtClean="0"/>
              <a:t>Finagle @ Twitter</a:t>
            </a:r>
          </a:p>
          <a:p>
            <a:pPr marL="457200" lvl="0" indent="-206375">
              <a:spcBef>
                <a:spcPts val="600"/>
              </a:spcBef>
              <a:buSzPct val="100000"/>
              <a:buFont typeface="Wingdings" pitchFamily="2" charset="2"/>
              <a:buChar char="§"/>
            </a:pPr>
            <a:endParaRPr lang="en-US" sz="1600" i="1" baseline="0" dirty="0" smtClean="0"/>
          </a:p>
          <a:p>
            <a:pPr>
              <a:spcBef>
                <a:spcPts val="600"/>
              </a:spcBef>
            </a:pPr>
            <a:r>
              <a:rPr lang="en-US" sz="2400" dirty="0" smtClean="0"/>
              <a:t>Disadvantages of shared libraries:</a:t>
            </a:r>
          </a:p>
          <a:p>
            <a:pPr marL="457200" indent="-206375">
              <a:spcBef>
                <a:spcPts val="600"/>
              </a:spcBef>
              <a:buSzPct val="100000"/>
              <a:buFont typeface="Wingdings" pitchFamily="2" charset="2"/>
              <a:buChar char="§"/>
            </a:pPr>
            <a:r>
              <a:rPr lang="en-US" dirty="0" smtClean="0"/>
              <a:t>Have to be implemented in multiple languages</a:t>
            </a:r>
          </a:p>
          <a:p>
            <a:pPr marL="457200" indent="-206375">
              <a:spcBef>
                <a:spcPts val="600"/>
              </a:spcBef>
              <a:buSzPct val="100000"/>
              <a:buFont typeface="Wingdings" pitchFamily="2" charset="2"/>
              <a:buChar char="§"/>
            </a:pPr>
            <a:r>
              <a:rPr lang="en-US" dirty="0" smtClean="0"/>
              <a:t>If the library changes the entire service has to be redeployed</a:t>
            </a:r>
          </a:p>
          <a:p>
            <a:pPr marL="457200" indent="-206375">
              <a:spcBef>
                <a:spcPts val="600"/>
              </a:spcBef>
              <a:buSzPct val="100000"/>
              <a:buFont typeface="Wingdings" pitchFamily="2" charset="2"/>
              <a:buChar char="§"/>
            </a:pPr>
            <a:r>
              <a:rPr lang="en-US" dirty="0" smtClean="0"/>
              <a:t>Too tight involvement of dev teams</a:t>
            </a:r>
          </a:p>
          <a:p>
            <a:pPr marL="457200" lvl="0" indent="-206375">
              <a:spcBef>
                <a:spcPts val="600"/>
              </a:spcBef>
              <a:buSzPct val="100000"/>
              <a:buFont typeface="Wingdings" pitchFamily="2" charset="2"/>
              <a:buChar char="§"/>
            </a:pPr>
            <a:endParaRPr lang="en-US" sz="1600" i="1" baseline="0" dirty="0" smtClean="0"/>
          </a:p>
        </p:txBody>
      </p:sp>
    </p:spTree>
    <p:extLst>
      <p:ext uri="{BB962C8B-B14F-4D97-AF65-F5344CB8AC3E}">
        <p14:creationId xmlns:p14="http://schemas.microsoft.com/office/powerpoint/2010/main" val="32223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
                                            <p:txEl>
                                              <p:pRg st="5" end="5"/>
                                            </p:txEl>
                                          </p:spTgt>
                                        </p:tgtEl>
                                        <p:attrNameLst>
                                          <p:attrName>style.visibility</p:attrName>
                                        </p:attrNameLst>
                                      </p:cBhvr>
                                      <p:to>
                                        <p:strVal val="visible"/>
                                      </p:to>
                                    </p:set>
                                    <p:animEffect transition="in" filter="fade">
                                      <p:cBhvr>
                                        <p:cTn id="57" dur="500"/>
                                        <p:tgtEl>
                                          <p:spTgt spid="65">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5">
                                            <p:txEl>
                                              <p:pRg st="6" end="6"/>
                                            </p:txEl>
                                          </p:spTgt>
                                        </p:tgtEl>
                                        <p:attrNameLst>
                                          <p:attrName>style.visibility</p:attrName>
                                        </p:attrNameLst>
                                      </p:cBhvr>
                                      <p:to>
                                        <p:strVal val="visible"/>
                                      </p:to>
                                    </p:set>
                                    <p:animEffect transition="in" filter="fade">
                                      <p:cBhvr>
                                        <p:cTn id="60" dur="500"/>
                                        <p:tgtEl>
                                          <p:spTgt spid="65">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5">
                                            <p:txEl>
                                              <p:pRg st="7" end="7"/>
                                            </p:txEl>
                                          </p:spTgt>
                                        </p:tgtEl>
                                        <p:attrNameLst>
                                          <p:attrName>style.visibility</p:attrName>
                                        </p:attrNameLst>
                                      </p:cBhvr>
                                      <p:to>
                                        <p:strVal val="visible"/>
                                      </p:to>
                                    </p:set>
                                    <p:animEffect transition="in" filter="fade">
                                      <p:cBhvr>
                                        <p:cTn id="63" dur="500"/>
                                        <p:tgtEl>
                                          <p:spTgt spid="65">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xEl>
                                              <p:pRg st="8" end="8"/>
                                            </p:txEl>
                                          </p:spTgt>
                                        </p:tgtEl>
                                        <p:attrNameLst>
                                          <p:attrName>style.visibility</p:attrName>
                                        </p:attrNameLst>
                                      </p:cBhvr>
                                      <p:to>
                                        <p:strVal val="visible"/>
                                      </p:to>
                                    </p:set>
                                    <p:animEffect transition="in" filter="fade">
                                      <p:cBhvr>
                                        <p:cTn id="66" dur="500"/>
                                        <p:tgtEl>
                                          <p:spTgt spid="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7" grpId="0" animBg="1"/>
      <p:bldP spid="60" grpId="0" animBg="1"/>
      <p:bldP spid="50" grpId="0" animBg="1"/>
      <p:bldP spid="53" grpId="0" animBg="1"/>
      <p:bldP spid="56" grpId="0" animBg="1"/>
      <p:bldP spid="59" grpId="0" animBg="1"/>
      <p:bldP spid="63" grpId="0" animBg="1"/>
      <p:bldP spid="4" grpId="0" animBg="1"/>
      <p:bldP spid="52" grpId="0" animBg="1"/>
      <p:bldP spid="55" grpId="0" animBg="1"/>
      <p:bldP spid="58" grpId="0" animBg="1"/>
      <p:bldP spid="62" grpId="0" animBg="1"/>
      <p:bldP spid="61"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Linkerd</a:t>
            </a:r>
            <a:endParaRPr lang="en-US" sz="2800" dirty="0">
              <a:solidFill>
                <a:schemeClr val="bg1">
                  <a:lumMod val="95000"/>
                </a:schemeClr>
              </a:solidFill>
            </a:endParaRPr>
          </a:p>
        </p:txBody>
      </p:sp>
      <p:sp>
        <p:nvSpPr>
          <p:cNvPr id="65" name="Alcím 2"/>
          <p:cNvSpPr txBox="1">
            <a:spLocks/>
          </p:cNvSpPr>
          <p:nvPr/>
        </p:nvSpPr>
        <p:spPr>
          <a:xfrm>
            <a:off x="214282" y="928670"/>
            <a:ext cx="11210310" cy="5236634"/>
          </a:xfrm>
          <a:prstGeom prst="rect">
            <a:avLst/>
          </a:prstGeom>
        </p:spPr>
        <p:txBody>
          <a:bodyPr vert="horz" lIns="91440" tIns="45720" rIns="91440" bIns="45720" rtlCol="0">
            <a:normAutofit/>
          </a:bodyPr>
          <a:lstStyle/>
          <a:p>
            <a:pPr lvl="0">
              <a:spcBef>
                <a:spcPts val="600"/>
              </a:spcBef>
            </a:pPr>
            <a:r>
              <a:rPr lang="hu-HU" sz="2400" dirty="0" smtClean="0"/>
              <a:t>A</a:t>
            </a:r>
            <a:r>
              <a:rPr lang="en-US" sz="2400" dirty="0" smtClean="0"/>
              <a:t> </a:t>
            </a:r>
            <a:r>
              <a:rPr lang="en-US" sz="2400" dirty="0"/>
              <a:t>service mesh that adds reliability, security, and visibility to cloud native applications</a:t>
            </a:r>
            <a:endParaRPr kumimoji="0" lang="en-US" sz="2400" i="1"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hu-HU" dirty="0" err="1" smtClean="0"/>
              <a:t>Official</a:t>
            </a:r>
            <a:r>
              <a:rPr lang="hu-HU" dirty="0" smtClean="0"/>
              <a:t> CNCF Project</a:t>
            </a:r>
            <a:endParaRPr lang="en-US" dirty="0" smtClean="0"/>
          </a:p>
          <a:p>
            <a:pPr marL="457200" lvl="0" indent="-206375">
              <a:spcBef>
                <a:spcPts val="600"/>
              </a:spcBef>
              <a:buSzPct val="100000"/>
              <a:buFont typeface="Wingdings" pitchFamily="2" charset="2"/>
              <a:buChar char="§"/>
            </a:pPr>
            <a:r>
              <a:rPr lang="hu-HU" dirty="0" smtClean="0"/>
              <a:t>O</a:t>
            </a:r>
            <a:r>
              <a:rPr lang="en-US" dirty="0" err="1" smtClean="0"/>
              <a:t>riginally</a:t>
            </a:r>
            <a:r>
              <a:rPr lang="en-US" dirty="0" smtClean="0"/>
              <a:t> </a:t>
            </a:r>
            <a:r>
              <a:rPr lang="en-US" dirty="0"/>
              <a:t>created by </a:t>
            </a:r>
            <a:r>
              <a:rPr lang="en-US" dirty="0" smtClean="0"/>
              <a:t>Buoyant </a:t>
            </a:r>
            <a:r>
              <a:rPr lang="en-US" dirty="0"/>
              <a:t>Inc</a:t>
            </a:r>
            <a:r>
              <a:rPr lang="en-US" dirty="0" smtClean="0"/>
              <a:t>.</a:t>
            </a:r>
            <a:r>
              <a:rPr lang="hu-HU" dirty="0" smtClean="0"/>
              <a:t> </a:t>
            </a:r>
            <a:r>
              <a:rPr lang="hu-HU" dirty="0" err="1" smtClean="0"/>
              <a:t>based</a:t>
            </a:r>
            <a:r>
              <a:rPr lang="hu-HU" dirty="0" smtClean="0"/>
              <a:t> </a:t>
            </a:r>
            <a:r>
              <a:rPr lang="hu-HU" dirty="0" err="1" smtClean="0"/>
              <a:t>on</a:t>
            </a:r>
            <a:r>
              <a:rPr lang="hu-HU" dirty="0" smtClean="0"/>
              <a:t> </a:t>
            </a:r>
            <a:r>
              <a:rPr lang="hu-HU" dirty="0" err="1" smtClean="0"/>
              <a:t>Finagle</a:t>
            </a:r>
            <a:endParaRPr lang="hu-HU" dirty="0" smtClean="0"/>
          </a:p>
          <a:p>
            <a:pPr marL="457200" lvl="0" indent="-206375">
              <a:spcBef>
                <a:spcPts val="600"/>
              </a:spcBef>
              <a:buSzPct val="100000"/>
              <a:buFont typeface="Wingdings" pitchFamily="2" charset="2"/>
              <a:buChar char="§"/>
            </a:pPr>
            <a:r>
              <a:rPr lang="hu-HU" dirty="0" err="1" smtClean="0"/>
              <a:t>Written</a:t>
            </a:r>
            <a:r>
              <a:rPr lang="hu-HU" dirty="0" smtClean="0"/>
              <a:t> </a:t>
            </a:r>
            <a:r>
              <a:rPr lang="hu-HU" dirty="0" err="1" smtClean="0"/>
              <a:t>in</a:t>
            </a:r>
            <a:r>
              <a:rPr lang="hu-HU" dirty="0" smtClean="0"/>
              <a:t> JAVA</a:t>
            </a:r>
            <a:endParaRPr lang="en-US" dirty="0"/>
          </a:p>
          <a:p>
            <a:pPr marL="457200" lvl="0" indent="-206375">
              <a:spcBef>
                <a:spcPts val="600"/>
              </a:spcBef>
              <a:buSzPct val="100000"/>
              <a:buFont typeface="Wingdings" pitchFamily="2" charset="2"/>
              <a:buChar char="§"/>
            </a:pPr>
            <a:endParaRPr lang="en-US" sz="1600" i="1" baseline="0" dirty="0" smtClean="0"/>
          </a:p>
          <a:p>
            <a:pPr marL="457200" lvl="0" indent="-206375">
              <a:spcBef>
                <a:spcPts val="600"/>
              </a:spcBef>
              <a:buSzPct val="100000"/>
              <a:buFont typeface="Wingdings" pitchFamily="2" charset="2"/>
              <a:buChar char="§"/>
            </a:pPr>
            <a:endParaRPr lang="en-US" sz="1600" i="1" baseline="0" dirty="0" smtClean="0"/>
          </a:p>
        </p:txBody>
      </p:sp>
      <p:pic>
        <p:nvPicPr>
          <p:cNvPr id="3" name="Kép 2"/>
          <p:cNvPicPr>
            <a:picLocks noChangeAspect="1"/>
          </p:cNvPicPr>
          <p:nvPr/>
        </p:nvPicPr>
        <p:blipFill>
          <a:blip r:embed="rId3">
            <a:clrChange>
              <a:clrFrom>
                <a:srgbClr val="F8F8F8"/>
              </a:clrFrom>
              <a:clrTo>
                <a:srgbClr val="F8F8F8">
                  <a:alpha val="0"/>
                </a:srgbClr>
              </a:clrTo>
            </a:clrChange>
          </a:blip>
          <a:stretch>
            <a:fillRect/>
          </a:stretch>
        </p:blipFill>
        <p:spPr>
          <a:xfrm>
            <a:off x="1271464" y="2636912"/>
            <a:ext cx="9008530" cy="3312368"/>
          </a:xfrm>
          <a:prstGeom prst="rect">
            <a:avLst/>
          </a:prstGeom>
        </p:spPr>
      </p:pic>
      <p:pic>
        <p:nvPicPr>
          <p:cNvPr id="5" name="Kép 4"/>
          <p:cNvPicPr>
            <a:picLocks noChangeAspect="1"/>
          </p:cNvPicPr>
          <p:nvPr/>
        </p:nvPicPr>
        <p:blipFill>
          <a:blip r:embed="rId4">
            <a:duotone>
              <a:prstClr val="black"/>
              <a:srgbClr val="9ADED1">
                <a:tint val="45000"/>
                <a:satMod val="400000"/>
              </a:srgbClr>
            </a:duotone>
          </a:blip>
          <a:stretch>
            <a:fillRect/>
          </a:stretch>
        </p:blipFill>
        <p:spPr>
          <a:xfrm>
            <a:off x="8112224" y="5492943"/>
            <a:ext cx="1901727" cy="487417"/>
          </a:xfrm>
          <a:prstGeom prst="rect">
            <a:avLst/>
          </a:prstGeom>
        </p:spPr>
      </p:pic>
      <p:sp>
        <p:nvSpPr>
          <p:cNvPr id="4" name="Lekerekített téglalap 3"/>
          <p:cNvSpPr/>
          <p:nvPr/>
        </p:nvSpPr>
        <p:spPr>
          <a:xfrm>
            <a:off x="1343472" y="4701426"/>
            <a:ext cx="6778416" cy="720080"/>
          </a:xfrm>
          <a:prstGeom prst="round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hu-HU"/>
          </a:p>
        </p:txBody>
      </p:sp>
      <p:cxnSp>
        <p:nvCxnSpPr>
          <p:cNvPr id="7" name="Egyenes összekötő nyíllal 6"/>
          <p:cNvCxnSpPr/>
          <p:nvPr/>
        </p:nvCxnSpPr>
        <p:spPr>
          <a:xfrm flipH="1">
            <a:off x="551384" y="5078544"/>
            <a:ext cx="792088" cy="9018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Szövegdoboz 11"/>
          <p:cNvSpPr txBox="1"/>
          <p:nvPr/>
        </p:nvSpPr>
        <p:spPr>
          <a:xfrm>
            <a:off x="-854" y="5949280"/>
            <a:ext cx="4542269" cy="369332"/>
          </a:xfrm>
          <a:prstGeom prst="rect">
            <a:avLst/>
          </a:prstGeom>
          <a:noFill/>
        </p:spPr>
        <p:txBody>
          <a:bodyPr wrap="none" rtlCol="0">
            <a:spAutoFit/>
          </a:bodyPr>
          <a:lstStyle/>
          <a:p>
            <a:r>
              <a:rPr lang="en-US" dirty="0" smtClean="0"/>
              <a:t>These are the </a:t>
            </a:r>
            <a:r>
              <a:rPr lang="en-US" dirty="0" err="1" smtClean="0"/>
              <a:t>dataplane</a:t>
            </a:r>
            <a:r>
              <a:rPr lang="en-US" dirty="0" smtClean="0"/>
              <a:t> components (proxies)</a:t>
            </a:r>
            <a:endParaRPr lang="hu-HU" dirty="0"/>
          </a:p>
        </p:txBody>
      </p:sp>
      <p:cxnSp>
        <p:nvCxnSpPr>
          <p:cNvPr id="15" name="Egyenes összekötő nyíllal 14"/>
          <p:cNvCxnSpPr>
            <a:stCxn id="5" idx="0"/>
            <a:endCxn id="19" idx="1"/>
          </p:cNvCxnSpPr>
          <p:nvPr/>
        </p:nvCxnSpPr>
        <p:spPr>
          <a:xfrm flipV="1">
            <a:off x="9063088" y="5006516"/>
            <a:ext cx="997706" cy="486427"/>
          </a:xfrm>
          <a:prstGeom prst="straightConnector1">
            <a:avLst/>
          </a:prstGeom>
          <a:ln w="38100">
            <a:solidFill>
              <a:srgbClr val="45C1A8"/>
            </a:solidFill>
            <a:tailEnd type="triangle"/>
          </a:ln>
        </p:spPr>
        <p:style>
          <a:lnRef idx="1">
            <a:schemeClr val="accent2"/>
          </a:lnRef>
          <a:fillRef idx="0">
            <a:schemeClr val="accent2"/>
          </a:fillRef>
          <a:effectRef idx="0">
            <a:schemeClr val="accent2"/>
          </a:effectRef>
          <a:fontRef idx="minor">
            <a:schemeClr val="tx1"/>
          </a:fontRef>
        </p:style>
      </p:cxnSp>
      <p:sp>
        <p:nvSpPr>
          <p:cNvPr id="19" name="Szövegdoboz 18"/>
          <p:cNvSpPr txBox="1"/>
          <p:nvPr/>
        </p:nvSpPr>
        <p:spPr>
          <a:xfrm>
            <a:off x="10060794" y="4406351"/>
            <a:ext cx="2155886" cy="1200329"/>
          </a:xfrm>
          <a:prstGeom prst="rect">
            <a:avLst/>
          </a:prstGeom>
          <a:noFill/>
        </p:spPr>
        <p:txBody>
          <a:bodyPr wrap="square" rtlCol="0">
            <a:spAutoFit/>
          </a:bodyPr>
          <a:lstStyle/>
          <a:p>
            <a:r>
              <a:rPr lang="en-US" dirty="0" smtClean="0"/>
              <a:t>This is the control plane that programs the individual </a:t>
            </a:r>
            <a:r>
              <a:rPr lang="en-US" dirty="0" err="1" smtClean="0"/>
              <a:t>dataplane</a:t>
            </a:r>
            <a:r>
              <a:rPr lang="en-US" dirty="0" smtClean="0"/>
              <a:t> proxies </a:t>
            </a:r>
            <a:endParaRPr lang="hu-HU" dirty="0"/>
          </a:p>
        </p:txBody>
      </p:sp>
      <p:sp>
        <p:nvSpPr>
          <p:cNvPr id="6" name="Szövegdoboz 5"/>
          <p:cNvSpPr txBox="1"/>
          <p:nvPr/>
        </p:nvSpPr>
        <p:spPr>
          <a:xfrm>
            <a:off x="8121888" y="5980360"/>
            <a:ext cx="1892063" cy="369332"/>
          </a:xfrm>
          <a:prstGeom prst="rect">
            <a:avLst/>
          </a:prstGeom>
          <a:noFill/>
        </p:spPr>
        <p:txBody>
          <a:bodyPr wrap="square" rtlCol="0">
            <a:spAutoFit/>
          </a:bodyPr>
          <a:lstStyle/>
          <a:p>
            <a:pPr algn="ctr"/>
            <a:r>
              <a:rPr lang="en-US" dirty="0" err="1" smtClean="0"/>
              <a:t>namerd</a:t>
            </a:r>
            <a:endParaRPr lang="en-US" dirty="0"/>
          </a:p>
        </p:txBody>
      </p:sp>
    </p:spTree>
    <p:extLst>
      <p:ext uri="{BB962C8B-B14F-4D97-AF65-F5344CB8AC3E}">
        <p14:creationId xmlns:p14="http://schemas.microsoft.com/office/powerpoint/2010/main" val="69665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Sidecar Model in Container Environments</a:t>
            </a:r>
            <a:endParaRPr lang="en-US" sz="2800" dirty="0">
              <a:solidFill>
                <a:schemeClr val="bg1">
                  <a:lumMod val="95000"/>
                </a:schemeClr>
              </a:solidFill>
            </a:endParaRPr>
          </a:p>
        </p:txBody>
      </p:sp>
      <p:sp>
        <p:nvSpPr>
          <p:cNvPr id="65" name="Alcím 2"/>
          <p:cNvSpPr txBox="1">
            <a:spLocks/>
          </p:cNvSpPr>
          <p:nvPr/>
        </p:nvSpPr>
        <p:spPr>
          <a:xfrm>
            <a:off x="214282" y="928670"/>
            <a:ext cx="11282318" cy="5236634"/>
          </a:xfrm>
          <a:prstGeom prst="rect">
            <a:avLst/>
          </a:prstGeom>
        </p:spPr>
        <p:txBody>
          <a:bodyPr vert="horz" lIns="91440" tIns="45720" rIns="91440" bIns="45720" rtlCol="0">
            <a:normAutofit/>
          </a:bodyPr>
          <a:lstStyle/>
          <a:p>
            <a:pPr lvl="0">
              <a:spcBef>
                <a:spcPts val="600"/>
              </a:spcBef>
            </a:pPr>
            <a:r>
              <a:rPr lang="en-US" sz="2400" dirty="0" smtClean="0"/>
              <a:t>Disadvantages of per-node model</a:t>
            </a:r>
            <a:endParaRPr kumimoji="0" lang="en-US" sz="2400" i="1"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dirty="0" smtClean="0"/>
              <a:t>Raises security concerns in multi-tenant environments (shared TLS secrets, common authentication, etc.) </a:t>
            </a:r>
          </a:p>
          <a:p>
            <a:pPr marL="457200" lvl="0" indent="-206375">
              <a:spcBef>
                <a:spcPts val="600"/>
              </a:spcBef>
              <a:buSzPct val="100000"/>
              <a:buFont typeface="Wingdings" pitchFamily="2" charset="2"/>
              <a:buChar char="§"/>
            </a:pPr>
            <a:r>
              <a:rPr lang="en-US" dirty="0" smtClean="0"/>
              <a:t>Can only be scaled vertically, not horizontally (give it more memory and CPU and it will handle more connection)</a:t>
            </a:r>
            <a:endParaRPr lang="hu-HU" dirty="0" smtClean="0"/>
          </a:p>
          <a:p>
            <a:pPr marL="457200" lvl="0" indent="-206375">
              <a:spcBef>
                <a:spcPts val="600"/>
              </a:spcBef>
              <a:buSzPct val="100000"/>
              <a:buFont typeface="Wingdings" pitchFamily="2" charset="2"/>
              <a:buChar char="§"/>
            </a:pPr>
            <a:r>
              <a:rPr lang="en-US" dirty="0" smtClean="0"/>
              <a:t>Not optimized for container workloads</a:t>
            </a:r>
            <a:endParaRPr lang="en-US" dirty="0"/>
          </a:p>
          <a:p>
            <a:pPr marL="457200" lvl="0" indent="-206375">
              <a:spcBef>
                <a:spcPts val="600"/>
              </a:spcBef>
              <a:buSzPct val="100000"/>
              <a:buFont typeface="Wingdings" pitchFamily="2" charset="2"/>
              <a:buChar char="§"/>
            </a:pPr>
            <a:endParaRPr lang="hu-HU" sz="1600" i="1" dirty="0" smtClean="0"/>
          </a:p>
          <a:p>
            <a:pPr marL="457200" lvl="0" indent="-206375">
              <a:spcBef>
                <a:spcPts val="600"/>
              </a:spcBef>
              <a:buSzPct val="100000"/>
              <a:buFont typeface="Wingdings" pitchFamily="2" charset="2"/>
              <a:buChar char="§"/>
            </a:pPr>
            <a:endParaRPr lang="hu-HU" sz="1600" i="1" dirty="0"/>
          </a:p>
          <a:p>
            <a:pPr marL="457200" lvl="0" indent="-206375">
              <a:spcBef>
                <a:spcPts val="600"/>
              </a:spcBef>
              <a:buSzPct val="100000"/>
              <a:buFont typeface="Wingdings" pitchFamily="2" charset="2"/>
              <a:buChar char="§"/>
            </a:pPr>
            <a:endParaRPr lang="hu-HU" sz="1600" i="1" dirty="0" smtClean="0"/>
          </a:p>
          <a:p>
            <a:pPr marL="457200" lvl="0" indent="-206375">
              <a:spcBef>
                <a:spcPts val="600"/>
              </a:spcBef>
              <a:buSzPct val="100000"/>
              <a:buFont typeface="Wingdings" pitchFamily="2" charset="2"/>
              <a:buChar char="§"/>
            </a:pPr>
            <a:endParaRPr lang="hu-HU" sz="1600" i="1" dirty="0"/>
          </a:p>
          <a:p>
            <a:pPr marL="457200" lvl="0" indent="-206375">
              <a:spcBef>
                <a:spcPts val="600"/>
              </a:spcBef>
              <a:buSzPct val="100000"/>
              <a:buFont typeface="Wingdings" pitchFamily="2" charset="2"/>
              <a:buChar char="§"/>
            </a:pPr>
            <a:endParaRPr lang="hu-HU" sz="1600" i="1" dirty="0" smtClean="0"/>
          </a:p>
          <a:p>
            <a:pPr marL="457200" lvl="0" indent="-206375">
              <a:spcBef>
                <a:spcPts val="600"/>
              </a:spcBef>
              <a:buSzPct val="100000"/>
              <a:buFont typeface="Wingdings" pitchFamily="2" charset="2"/>
              <a:buChar char="§"/>
            </a:pPr>
            <a:endParaRPr lang="hu-HU" sz="1600" i="1" dirty="0"/>
          </a:p>
          <a:p>
            <a:pPr marL="457200" lvl="0" indent="-206375">
              <a:spcBef>
                <a:spcPts val="600"/>
              </a:spcBef>
              <a:buSzPct val="100000"/>
              <a:buFont typeface="Wingdings" pitchFamily="2" charset="2"/>
              <a:buChar char="§"/>
            </a:pPr>
            <a:endParaRPr lang="en-US" sz="1600" i="1" dirty="0"/>
          </a:p>
          <a:p>
            <a:pPr lvl="0">
              <a:spcBef>
                <a:spcPts val="600"/>
              </a:spcBef>
            </a:pPr>
            <a:r>
              <a:rPr lang="en-US" sz="2000" dirty="0" smtClean="0"/>
              <a:t>The sidecar model</a:t>
            </a:r>
            <a:endParaRPr lang="en-US" sz="2000" i="1" dirty="0"/>
          </a:p>
          <a:p>
            <a:pPr marL="457200" lvl="0" indent="-206375">
              <a:spcBef>
                <a:spcPts val="600"/>
              </a:spcBef>
              <a:buSzPct val="100000"/>
              <a:buFont typeface="Wingdings" pitchFamily="2" charset="2"/>
              <a:buChar char="§"/>
            </a:pPr>
            <a:r>
              <a:rPr lang="en-US" dirty="0" smtClean="0"/>
              <a:t>Put a proxy next to every container </a:t>
            </a:r>
            <a:endParaRPr lang="en-US" dirty="0"/>
          </a:p>
          <a:p>
            <a:pPr marL="457200" lvl="0" indent="-206375">
              <a:spcBef>
                <a:spcPts val="600"/>
              </a:spcBef>
              <a:buSzPct val="100000"/>
              <a:buFont typeface="Wingdings" pitchFamily="2" charset="2"/>
              <a:buChar char="§"/>
            </a:pPr>
            <a:r>
              <a:rPr lang="en-US" dirty="0" smtClean="0">
                <a:solidFill>
                  <a:srgbClr val="00B050"/>
                </a:solidFill>
              </a:rPr>
              <a:t>This is supported by the POD abstraction in </a:t>
            </a:r>
            <a:r>
              <a:rPr lang="en-US" dirty="0" err="1" smtClean="0">
                <a:solidFill>
                  <a:srgbClr val="00B050"/>
                </a:solidFill>
              </a:rPr>
              <a:t>Kubernetes</a:t>
            </a:r>
            <a:endParaRPr lang="hu-HU" dirty="0">
              <a:solidFill>
                <a:srgbClr val="00B050"/>
              </a:solidFill>
            </a:endParaRPr>
          </a:p>
          <a:p>
            <a:pPr marL="457200" lvl="0" indent="-206375">
              <a:spcBef>
                <a:spcPts val="600"/>
              </a:spcBef>
              <a:buSzPct val="100000"/>
              <a:buFont typeface="Wingdings" pitchFamily="2" charset="2"/>
              <a:buChar char="§"/>
            </a:pPr>
            <a:r>
              <a:rPr lang="en-US" dirty="0" err="1" smtClean="0">
                <a:solidFill>
                  <a:srgbClr val="FF0000"/>
                </a:solidFill>
              </a:rPr>
              <a:t>Linkerd</a:t>
            </a:r>
            <a:r>
              <a:rPr lang="en-US" dirty="0" smtClean="0">
                <a:solidFill>
                  <a:srgbClr val="FF0000"/>
                </a:solidFill>
              </a:rPr>
              <a:t> is considered to be too heavy for such environment!</a:t>
            </a:r>
            <a:endParaRPr lang="en-US" dirty="0">
              <a:solidFill>
                <a:srgbClr val="FF0000"/>
              </a:solidFill>
            </a:endParaRPr>
          </a:p>
          <a:p>
            <a:pPr marL="250825" lvl="0">
              <a:spcBef>
                <a:spcPts val="600"/>
              </a:spcBef>
              <a:buSzPct val="100000"/>
            </a:pPr>
            <a:endParaRPr lang="en-US" sz="1600" i="1" baseline="0" dirty="0" smtClean="0"/>
          </a:p>
          <a:p>
            <a:pPr marL="457200" lvl="0" indent="-206375">
              <a:spcBef>
                <a:spcPts val="600"/>
              </a:spcBef>
              <a:buSzPct val="100000"/>
              <a:buFont typeface="Wingdings" pitchFamily="2" charset="2"/>
              <a:buChar char="§"/>
            </a:pPr>
            <a:endParaRPr lang="en-US" sz="1600" i="1" baseline="0" dirty="0" smtClean="0"/>
          </a:p>
        </p:txBody>
      </p:sp>
      <p:sp>
        <p:nvSpPr>
          <p:cNvPr id="3" name="Lekerekített téglalap 2"/>
          <p:cNvSpPr/>
          <p:nvPr/>
        </p:nvSpPr>
        <p:spPr>
          <a:xfrm>
            <a:off x="4583832" y="2490558"/>
            <a:ext cx="2232248"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dirty="0">
              <a:solidFill>
                <a:srgbClr val="404040"/>
              </a:solidFill>
            </a:endParaRPr>
          </a:p>
        </p:txBody>
      </p:sp>
      <p:sp>
        <p:nvSpPr>
          <p:cNvPr id="5" name="Lekerekített téglalap 4"/>
          <p:cNvSpPr/>
          <p:nvPr/>
        </p:nvSpPr>
        <p:spPr>
          <a:xfrm>
            <a:off x="7176120" y="2490558"/>
            <a:ext cx="2232248"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kerekített téglalap 5"/>
          <p:cNvSpPr/>
          <p:nvPr/>
        </p:nvSpPr>
        <p:spPr>
          <a:xfrm>
            <a:off x="9768408" y="2490558"/>
            <a:ext cx="2232248"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zövegdoboz 3"/>
          <p:cNvSpPr txBox="1"/>
          <p:nvPr/>
        </p:nvSpPr>
        <p:spPr>
          <a:xfrm>
            <a:off x="5268587" y="4411009"/>
            <a:ext cx="862737" cy="369332"/>
          </a:xfrm>
          <a:prstGeom prst="rect">
            <a:avLst/>
          </a:prstGeom>
          <a:noFill/>
        </p:spPr>
        <p:txBody>
          <a:bodyPr wrap="none" rtlCol="0">
            <a:spAutoFit/>
          </a:bodyPr>
          <a:lstStyle/>
          <a:p>
            <a:pPr algn="ctr"/>
            <a:r>
              <a:rPr lang="hu-HU" dirty="0" err="1" smtClean="0">
                <a:solidFill>
                  <a:srgbClr val="404040"/>
                </a:solidFill>
              </a:rPr>
              <a:t>Node</a:t>
            </a:r>
            <a:r>
              <a:rPr lang="hu-HU" dirty="0" smtClean="0">
                <a:solidFill>
                  <a:srgbClr val="404040"/>
                </a:solidFill>
              </a:rPr>
              <a:t> 1</a:t>
            </a:r>
            <a:endParaRPr lang="en-US" dirty="0">
              <a:solidFill>
                <a:srgbClr val="404040"/>
              </a:solidFill>
            </a:endParaRPr>
          </a:p>
        </p:txBody>
      </p:sp>
      <p:sp>
        <p:nvSpPr>
          <p:cNvPr id="8" name="Szövegdoboz 7"/>
          <p:cNvSpPr txBox="1"/>
          <p:nvPr/>
        </p:nvSpPr>
        <p:spPr>
          <a:xfrm>
            <a:off x="7860875" y="4427820"/>
            <a:ext cx="862737" cy="369332"/>
          </a:xfrm>
          <a:prstGeom prst="rect">
            <a:avLst/>
          </a:prstGeom>
          <a:noFill/>
        </p:spPr>
        <p:txBody>
          <a:bodyPr wrap="none" rtlCol="0">
            <a:spAutoFit/>
          </a:bodyPr>
          <a:lstStyle/>
          <a:p>
            <a:pPr algn="ctr"/>
            <a:r>
              <a:rPr lang="hu-HU" dirty="0" err="1" smtClean="0">
                <a:solidFill>
                  <a:srgbClr val="404040"/>
                </a:solidFill>
              </a:rPr>
              <a:t>Node</a:t>
            </a:r>
            <a:r>
              <a:rPr lang="hu-HU" dirty="0" smtClean="0">
                <a:solidFill>
                  <a:srgbClr val="404040"/>
                </a:solidFill>
              </a:rPr>
              <a:t> 2</a:t>
            </a:r>
            <a:endParaRPr lang="en-US" dirty="0">
              <a:solidFill>
                <a:srgbClr val="404040"/>
              </a:solidFill>
            </a:endParaRPr>
          </a:p>
        </p:txBody>
      </p:sp>
      <p:sp>
        <p:nvSpPr>
          <p:cNvPr id="9" name="Szövegdoboz 8"/>
          <p:cNvSpPr txBox="1"/>
          <p:nvPr/>
        </p:nvSpPr>
        <p:spPr>
          <a:xfrm>
            <a:off x="10453163" y="4427820"/>
            <a:ext cx="862737" cy="369332"/>
          </a:xfrm>
          <a:prstGeom prst="rect">
            <a:avLst/>
          </a:prstGeom>
          <a:noFill/>
        </p:spPr>
        <p:txBody>
          <a:bodyPr wrap="none" rtlCol="0">
            <a:spAutoFit/>
          </a:bodyPr>
          <a:lstStyle/>
          <a:p>
            <a:pPr algn="ctr"/>
            <a:r>
              <a:rPr lang="hu-HU" dirty="0" err="1" smtClean="0">
                <a:solidFill>
                  <a:srgbClr val="404040"/>
                </a:solidFill>
              </a:rPr>
              <a:t>Node</a:t>
            </a:r>
            <a:r>
              <a:rPr lang="hu-HU" dirty="0" smtClean="0">
                <a:solidFill>
                  <a:srgbClr val="404040"/>
                </a:solidFill>
              </a:rPr>
              <a:t> 3</a:t>
            </a:r>
            <a:endParaRPr lang="en-US" dirty="0">
              <a:solidFill>
                <a:srgbClr val="404040"/>
              </a:solidFill>
            </a:endParaRPr>
          </a:p>
        </p:txBody>
      </p:sp>
      <p:sp>
        <p:nvSpPr>
          <p:cNvPr id="7" name="Lekerekített téglalap 6"/>
          <p:cNvSpPr/>
          <p:nvPr/>
        </p:nvSpPr>
        <p:spPr>
          <a:xfrm>
            <a:off x="4763851" y="2622832"/>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Lekerekített téglalap 10"/>
          <p:cNvSpPr/>
          <p:nvPr/>
        </p:nvSpPr>
        <p:spPr>
          <a:xfrm>
            <a:off x="5843971" y="2622832"/>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Lekerekített téglalap 11"/>
          <p:cNvSpPr/>
          <p:nvPr/>
        </p:nvSpPr>
        <p:spPr>
          <a:xfrm>
            <a:off x="4763851" y="3570678"/>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Lekerekített téglalap 12"/>
          <p:cNvSpPr/>
          <p:nvPr/>
        </p:nvSpPr>
        <p:spPr>
          <a:xfrm>
            <a:off x="5843971" y="3570678"/>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Lekerekített téglalap 13"/>
          <p:cNvSpPr/>
          <p:nvPr/>
        </p:nvSpPr>
        <p:spPr>
          <a:xfrm>
            <a:off x="7356819" y="2622832"/>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Lekerekített téglalap 14"/>
          <p:cNvSpPr/>
          <p:nvPr/>
        </p:nvSpPr>
        <p:spPr>
          <a:xfrm>
            <a:off x="8436939" y="2622832"/>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Lekerekített téglalap 15"/>
          <p:cNvSpPr/>
          <p:nvPr/>
        </p:nvSpPr>
        <p:spPr>
          <a:xfrm>
            <a:off x="7356819" y="3570678"/>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Lekerekített téglalap 16"/>
          <p:cNvSpPr/>
          <p:nvPr/>
        </p:nvSpPr>
        <p:spPr>
          <a:xfrm>
            <a:off x="8436939" y="3570678"/>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Lekerekített téglalap 17"/>
          <p:cNvSpPr/>
          <p:nvPr/>
        </p:nvSpPr>
        <p:spPr>
          <a:xfrm>
            <a:off x="9944891" y="2622832"/>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Lekerekített téglalap 18"/>
          <p:cNvSpPr/>
          <p:nvPr/>
        </p:nvSpPr>
        <p:spPr>
          <a:xfrm>
            <a:off x="11025011" y="2622832"/>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Lekerekített téglalap 19"/>
          <p:cNvSpPr/>
          <p:nvPr/>
        </p:nvSpPr>
        <p:spPr>
          <a:xfrm>
            <a:off x="9944891" y="3570678"/>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Lekerekített téglalap 20"/>
          <p:cNvSpPr/>
          <p:nvPr/>
        </p:nvSpPr>
        <p:spPr>
          <a:xfrm>
            <a:off x="11025011" y="3570678"/>
            <a:ext cx="828093" cy="864096"/>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375" y="2655683"/>
            <a:ext cx="485532" cy="4286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430" y="3595309"/>
            <a:ext cx="485532" cy="428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2348" y="3616533"/>
            <a:ext cx="485532" cy="428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yth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7234" y="2694438"/>
            <a:ext cx="408806" cy="4088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jav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4708" y="3647435"/>
            <a:ext cx="400351" cy="4003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mage result for python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89313" y="4765335"/>
            <a:ext cx="78678" cy="786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jav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1113" y="2683982"/>
            <a:ext cx="400351" cy="4003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pyth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4534" y="3648466"/>
            <a:ext cx="408806" cy="4088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1113" y="3629803"/>
            <a:ext cx="455828" cy="455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mage result for 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1023" y="2628505"/>
            <a:ext cx="455828" cy="4558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Image result for 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23870" y="2638961"/>
            <a:ext cx="455828" cy="455828"/>
          </a:xfrm>
          <a:prstGeom prst="rect">
            <a:avLst/>
          </a:prstGeom>
          <a:noFill/>
          <a:extLst>
            <a:ext uri="{909E8E84-426E-40DD-AFC4-6F175D3DCCD1}">
              <a14:hiddenFill xmlns:a14="http://schemas.microsoft.com/office/drawing/2010/main">
                <a:solidFill>
                  <a:srgbClr val="FFFFFF"/>
                </a:solidFill>
              </a14:hiddenFill>
            </a:ext>
          </a:extLst>
        </p:spPr>
      </p:pic>
      <p:pic>
        <p:nvPicPr>
          <p:cNvPr id="25" name="Kép 24"/>
          <p:cNvPicPr>
            <a:picLocks noChangeAspect="1"/>
          </p:cNvPicPr>
          <p:nvPr/>
        </p:nvPicPr>
        <p:blipFill>
          <a:blip r:embed="rId8"/>
          <a:stretch>
            <a:fillRect/>
          </a:stretch>
        </p:blipFill>
        <p:spPr>
          <a:xfrm>
            <a:off x="5939209" y="3629803"/>
            <a:ext cx="660847" cy="390299"/>
          </a:xfrm>
          <a:prstGeom prst="rect">
            <a:avLst/>
          </a:prstGeom>
        </p:spPr>
      </p:pic>
      <p:pic>
        <p:nvPicPr>
          <p:cNvPr id="37" name="Kép 36"/>
          <p:cNvPicPr>
            <a:picLocks noChangeAspect="1"/>
          </p:cNvPicPr>
          <p:nvPr/>
        </p:nvPicPr>
        <p:blipFill>
          <a:blip r:embed="rId8"/>
          <a:stretch>
            <a:fillRect/>
          </a:stretch>
        </p:blipFill>
        <p:spPr>
          <a:xfrm>
            <a:off x="7443321" y="2669585"/>
            <a:ext cx="660847" cy="390299"/>
          </a:xfrm>
          <a:prstGeom prst="rect">
            <a:avLst/>
          </a:prstGeom>
        </p:spPr>
      </p:pic>
      <p:sp>
        <p:nvSpPr>
          <p:cNvPr id="38" name="Téglalap 37"/>
          <p:cNvSpPr/>
          <p:nvPr/>
        </p:nvSpPr>
        <p:spPr>
          <a:xfrm>
            <a:off x="4860437" y="4105283"/>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39" name="Téglalap 38"/>
          <p:cNvSpPr/>
          <p:nvPr/>
        </p:nvSpPr>
        <p:spPr>
          <a:xfrm>
            <a:off x="4860437" y="3161090"/>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0" name="Téglalap 39"/>
          <p:cNvSpPr/>
          <p:nvPr/>
        </p:nvSpPr>
        <p:spPr>
          <a:xfrm>
            <a:off x="5925601" y="4105283"/>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1" name="Téglalap 40"/>
          <p:cNvSpPr/>
          <p:nvPr/>
        </p:nvSpPr>
        <p:spPr>
          <a:xfrm>
            <a:off x="5925601" y="3161090"/>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2" name="Téglalap 41"/>
          <p:cNvSpPr/>
          <p:nvPr/>
        </p:nvSpPr>
        <p:spPr>
          <a:xfrm>
            <a:off x="7454016" y="4105283"/>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3" name="Téglalap 42"/>
          <p:cNvSpPr/>
          <p:nvPr/>
        </p:nvSpPr>
        <p:spPr>
          <a:xfrm>
            <a:off x="7454016" y="3161090"/>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4" name="Téglalap 43"/>
          <p:cNvSpPr/>
          <p:nvPr/>
        </p:nvSpPr>
        <p:spPr>
          <a:xfrm>
            <a:off x="8519180" y="4105283"/>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5" name="Téglalap 44"/>
          <p:cNvSpPr/>
          <p:nvPr/>
        </p:nvSpPr>
        <p:spPr>
          <a:xfrm>
            <a:off x="8519180" y="3161090"/>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6" name="Téglalap 45"/>
          <p:cNvSpPr/>
          <p:nvPr/>
        </p:nvSpPr>
        <p:spPr>
          <a:xfrm>
            <a:off x="10032986" y="4105283"/>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7" name="Téglalap 46"/>
          <p:cNvSpPr/>
          <p:nvPr/>
        </p:nvSpPr>
        <p:spPr>
          <a:xfrm>
            <a:off x="10032986" y="3161090"/>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8" name="Téglalap 47"/>
          <p:cNvSpPr/>
          <p:nvPr/>
        </p:nvSpPr>
        <p:spPr>
          <a:xfrm>
            <a:off x="11098150" y="4105283"/>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sp>
        <p:nvSpPr>
          <p:cNvPr id="49" name="Téglalap 48"/>
          <p:cNvSpPr/>
          <p:nvPr/>
        </p:nvSpPr>
        <p:spPr>
          <a:xfrm>
            <a:off x="11098150" y="3161090"/>
            <a:ext cx="655690" cy="271993"/>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Proxy</a:t>
            </a:r>
            <a:endParaRPr lang="en-US" sz="1600" dirty="0"/>
          </a:p>
        </p:txBody>
      </p:sp>
      <p:pic>
        <p:nvPicPr>
          <p:cNvPr id="10" name="Kép 9"/>
          <p:cNvPicPr>
            <a:picLocks noChangeAspect="1"/>
          </p:cNvPicPr>
          <p:nvPr/>
        </p:nvPicPr>
        <p:blipFill>
          <a:blip r:embed="rId9">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a:off x="8716044" y="4898073"/>
            <a:ext cx="1723291" cy="1661429"/>
          </a:xfrm>
          <a:prstGeom prst="rect">
            <a:avLst/>
          </a:prstGeom>
        </p:spPr>
      </p:pic>
    </p:spTree>
    <p:extLst>
      <p:ext uri="{BB962C8B-B14F-4D97-AF65-F5344CB8AC3E}">
        <p14:creationId xmlns:p14="http://schemas.microsoft.com/office/powerpoint/2010/main" val="7230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500"/>
                                        <p:tgtEl>
                                          <p:spTgt spid="1026"/>
                                        </p:tgtEl>
                                      </p:cBhvr>
                                    </p:animEffect>
                                  </p:childTnLst>
                                </p:cTn>
                              </p:par>
                              <p:par>
                                <p:cTn id="66" presetID="10" presetClass="entr" presetSubtype="0" fill="hold" nodeType="withEffect">
                                  <p:stCondLst>
                                    <p:cond delay="0"/>
                                  </p:stCondLst>
                                  <p:childTnLst>
                                    <p:set>
                                      <p:cBhvr>
                                        <p:cTn id="67" dur="1" fill="hold">
                                          <p:stCondLst>
                                            <p:cond delay="0"/>
                                          </p:stCondLst>
                                        </p:cTn>
                                        <p:tgtEl>
                                          <p:spTgt spid="1034"/>
                                        </p:tgtEl>
                                        <p:attrNameLst>
                                          <p:attrName>style.visibility</p:attrName>
                                        </p:attrNameLst>
                                      </p:cBhvr>
                                      <p:to>
                                        <p:strVal val="visible"/>
                                      </p:to>
                                    </p:set>
                                    <p:animEffect transition="in" filter="fade">
                                      <p:cBhvr>
                                        <p:cTn id="68" dur="500"/>
                                        <p:tgtEl>
                                          <p:spTgt spid="1034"/>
                                        </p:tgtEl>
                                      </p:cBhvr>
                                    </p:animEffect>
                                  </p:childTnLst>
                                </p:cTn>
                              </p:par>
                              <p:par>
                                <p:cTn id="69" presetID="10" presetClass="entr" presetSubtype="0" fill="hold" nodeType="withEffect">
                                  <p:stCondLst>
                                    <p:cond delay="0"/>
                                  </p:stCondLst>
                                  <p:childTnLst>
                                    <p:set>
                                      <p:cBhvr>
                                        <p:cTn id="70" dur="1" fill="hold">
                                          <p:stCondLst>
                                            <p:cond delay="0"/>
                                          </p:stCondLst>
                                        </p:cTn>
                                        <p:tgtEl>
                                          <p:spTgt spid="1032"/>
                                        </p:tgtEl>
                                        <p:attrNameLst>
                                          <p:attrName>style.visibility</p:attrName>
                                        </p:attrNameLst>
                                      </p:cBhvr>
                                      <p:to>
                                        <p:strVal val="visible"/>
                                      </p:to>
                                    </p:set>
                                    <p:animEffect transition="in" filter="fade">
                                      <p:cBhvr>
                                        <p:cTn id="71" dur="500"/>
                                        <p:tgtEl>
                                          <p:spTgt spid="1032"/>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nodeType="withEffect">
                                  <p:stCondLst>
                                    <p:cond delay="0"/>
                                  </p:stCondLst>
                                  <p:childTnLst>
                                    <p:set>
                                      <p:cBhvr>
                                        <p:cTn id="85" dur="1" fill="hold">
                                          <p:stCondLst>
                                            <p:cond delay="0"/>
                                          </p:stCondLst>
                                        </p:cTn>
                                        <p:tgtEl>
                                          <p:spTgt spid="1036"/>
                                        </p:tgtEl>
                                        <p:attrNameLst>
                                          <p:attrName>style.visibility</p:attrName>
                                        </p:attrNameLst>
                                      </p:cBhvr>
                                      <p:to>
                                        <p:strVal val="visible"/>
                                      </p:to>
                                    </p:set>
                                    <p:animEffect transition="in" filter="fade">
                                      <p:cBhvr>
                                        <p:cTn id="86" dur="500"/>
                                        <p:tgtEl>
                                          <p:spTgt spid="1036"/>
                                        </p:tgtEl>
                                      </p:cBhvr>
                                    </p:animEffect>
                                  </p:childTnLst>
                                </p:cTn>
                              </p:par>
                              <p:par>
                                <p:cTn id="87" presetID="10"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500"/>
                                        <p:tgtEl>
                                          <p:spTgt spid="48"/>
                                        </p:tgtEl>
                                      </p:cBhvr>
                                    </p:animEffect>
                                  </p:childTnLst>
                                </p:cTn>
                              </p:par>
                              <p:par>
                                <p:cTn id="137" presetID="10" presetClass="entr" presetSubtype="0" fill="hold" nodeType="withEffect">
                                  <p:stCondLst>
                                    <p:cond delay="0"/>
                                  </p:stCondLst>
                                  <p:childTnLst>
                                    <p:set>
                                      <p:cBhvr>
                                        <p:cTn id="138" dur="1" fill="hold">
                                          <p:stCondLst>
                                            <p:cond delay="0"/>
                                          </p:stCondLst>
                                        </p:cTn>
                                        <p:tgtEl>
                                          <p:spTgt spid="65">
                                            <p:txEl>
                                              <p:pRg st="11" end="11"/>
                                            </p:txEl>
                                          </p:spTgt>
                                        </p:tgtEl>
                                        <p:attrNameLst>
                                          <p:attrName>style.visibility</p:attrName>
                                        </p:attrNameLst>
                                      </p:cBhvr>
                                      <p:to>
                                        <p:strVal val="visible"/>
                                      </p:to>
                                    </p:set>
                                    <p:animEffect transition="in" filter="fade">
                                      <p:cBhvr>
                                        <p:cTn id="139" dur="500"/>
                                        <p:tgtEl>
                                          <p:spTgt spid="65">
                                            <p:txEl>
                                              <p:pRg st="11" end="11"/>
                                            </p:txEl>
                                          </p:spTgt>
                                        </p:tgtEl>
                                      </p:cBhvr>
                                    </p:animEffect>
                                  </p:childTnLst>
                                </p:cTn>
                              </p:par>
                              <p:par>
                                <p:cTn id="140" presetID="10" presetClass="entr" presetSubtype="0" fill="hold" nodeType="withEffect">
                                  <p:stCondLst>
                                    <p:cond delay="0"/>
                                  </p:stCondLst>
                                  <p:childTnLst>
                                    <p:set>
                                      <p:cBhvr>
                                        <p:cTn id="141" dur="1" fill="hold">
                                          <p:stCondLst>
                                            <p:cond delay="0"/>
                                          </p:stCondLst>
                                        </p:cTn>
                                        <p:tgtEl>
                                          <p:spTgt spid="65">
                                            <p:txEl>
                                              <p:pRg st="12" end="12"/>
                                            </p:txEl>
                                          </p:spTgt>
                                        </p:tgtEl>
                                        <p:attrNameLst>
                                          <p:attrName>style.visibility</p:attrName>
                                        </p:attrNameLst>
                                      </p:cBhvr>
                                      <p:to>
                                        <p:strVal val="visible"/>
                                      </p:to>
                                    </p:set>
                                    <p:animEffect transition="in" filter="fade">
                                      <p:cBhvr>
                                        <p:cTn id="142" dur="500"/>
                                        <p:tgtEl>
                                          <p:spTgt spid="65">
                                            <p:txEl>
                                              <p:pRg st="12" end="12"/>
                                            </p:txEl>
                                          </p:spTgt>
                                        </p:tgtEl>
                                      </p:cBhvr>
                                    </p:animEffect>
                                  </p:childTnLst>
                                </p:cTn>
                              </p:par>
                              <p:par>
                                <p:cTn id="143" presetID="10" presetClass="entr" presetSubtype="0" fill="hold" nodeType="with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65">
                                            <p:txEl>
                                              <p:pRg st="13" end="13"/>
                                            </p:txEl>
                                          </p:spTgt>
                                        </p:tgtEl>
                                        <p:attrNameLst>
                                          <p:attrName>style.visibility</p:attrName>
                                        </p:attrNameLst>
                                      </p:cBhvr>
                                      <p:to>
                                        <p:strVal val="visible"/>
                                      </p:to>
                                    </p:set>
                                    <p:animEffect transition="in" filter="fade">
                                      <p:cBhvr>
                                        <p:cTn id="150" dur="500"/>
                                        <p:tgtEl>
                                          <p:spTgt spid="65">
                                            <p:txEl>
                                              <p:pRg st="13" end="13"/>
                                            </p:txEl>
                                          </p:spTgt>
                                        </p:tgtEl>
                                      </p:cBhvr>
                                    </p:animEffect>
                                  </p:childTnLst>
                                </p:cTn>
                              </p:par>
                              <p:par>
                                <p:cTn id="151" presetID="10" presetClass="entr" presetSubtype="0" fill="hold" nodeType="withEffect">
                                  <p:stCondLst>
                                    <p:cond delay="0"/>
                                  </p:stCondLst>
                                  <p:childTnLst>
                                    <p:set>
                                      <p:cBhvr>
                                        <p:cTn id="152" dur="1" fill="hold">
                                          <p:stCondLst>
                                            <p:cond delay="0"/>
                                          </p:stCondLst>
                                        </p:cTn>
                                        <p:tgtEl>
                                          <p:spTgt spid="65">
                                            <p:txEl>
                                              <p:pRg st="14" end="14"/>
                                            </p:txEl>
                                          </p:spTgt>
                                        </p:tgtEl>
                                        <p:attrNameLst>
                                          <p:attrName>style.visibility</p:attrName>
                                        </p:attrNameLst>
                                      </p:cBhvr>
                                      <p:to>
                                        <p:strVal val="visible"/>
                                      </p:to>
                                    </p:set>
                                    <p:animEffect transition="in" filter="fade">
                                      <p:cBhvr>
                                        <p:cTn id="153" dur="500"/>
                                        <p:tgtEl>
                                          <p:spTgt spid="6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p:bldP spid="8"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Linkerd2 (previously know as </a:t>
            </a:r>
            <a:r>
              <a:rPr lang="hu-HU" sz="2800" dirty="0" err="1" smtClean="0">
                <a:solidFill>
                  <a:srgbClr val="FAFBF9"/>
                </a:solidFill>
              </a:rPr>
              <a:t>Conduit</a:t>
            </a:r>
            <a:r>
              <a:rPr lang="en-US" sz="2800" dirty="0" smtClean="0">
                <a:solidFill>
                  <a:srgbClr val="FAFBF9"/>
                </a:solidFill>
              </a:rPr>
              <a:t>)</a:t>
            </a:r>
            <a:endParaRPr lang="en-US" sz="2800" dirty="0">
              <a:solidFill>
                <a:schemeClr val="bg1">
                  <a:lumMod val="95000"/>
                </a:schemeClr>
              </a:solidFill>
            </a:endParaRPr>
          </a:p>
        </p:txBody>
      </p:sp>
      <p:sp>
        <p:nvSpPr>
          <p:cNvPr id="65" name="Alcím 2"/>
          <p:cNvSpPr txBox="1">
            <a:spLocks/>
          </p:cNvSpPr>
          <p:nvPr/>
        </p:nvSpPr>
        <p:spPr>
          <a:xfrm>
            <a:off x="214282" y="928670"/>
            <a:ext cx="11426334" cy="5236634"/>
          </a:xfrm>
          <a:prstGeom prst="rect">
            <a:avLst/>
          </a:prstGeom>
        </p:spPr>
        <p:txBody>
          <a:bodyPr vert="horz" lIns="91440" tIns="45720" rIns="91440" bIns="45720" rtlCol="0">
            <a:normAutofit/>
          </a:bodyPr>
          <a:lstStyle/>
          <a:p>
            <a:pPr lvl="0">
              <a:spcBef>
                <a:spcPts val="600"/>
              </a:spcBef>
            </a:pPr>
            <a:r>
              <a:rPr lang="en-US" sz="2400" dirty="0"/>
              <a:t> </a:t>
            </a:r>
            <a:r>
              <a:rPr lang="en-US" sz="2400" dirty="0" smtClean="0"/>
              <a:t>A novel service mesh that was specifically designed to work in </a:t>
            </a:r>
            <a:r>
              <a:rPr lang="en-US" sz="2400" dirty="0" err="1" smtClean="0"/>
              <a:t>Kubernetes</a:t>
            </a:r>
            <a:endParaRPr lang="en-US" dirty="0" smtClean="0"/>
          </a:p>
          <a:p>
            <a:pPr marL="457200" lvl="0" indent="-206375">
              <a:spcBef>
                <a:spcPts val="600"/>
              </a:spcBef>
              <a:buSzPct val="100000"/>
              <a:buFont typeface="Wingdings" pitchFamily="2" charset="2"/>
              <a:buChar char="§"/>
            </a:pPr>
            <a:r>
              <a:rPr lang="en-US" sz="2000" dirty="0" smtClean="0"/>
              <a:t>Created </a:t>
            </a:r>
            <a:r>
              <a:rPr lang="en-US" sz="2000" dirty="0"/>
              <a:t>by Buoyant, </a:t>
            </a:r>
            <a:r>
              <a:rPr lang="en-US" sz="2000" dirty="0" smtClean="0"/>
              <a:t>the same team who created </a:t>
            </a:r>
            <a:r>
              <a:rPr lang="en-US" sz="2000" dirty="0" err="1" smtClean="0"/>
              <a:t>Linkerd</a:t>
            </a:r>
            <a:endParaRPr lang="hu-HU" sz="2000" dirty="0" smtClean="0"/>
          </a:p>
          <a:p>
            <a:pPr marL="457200" lvl="0" indent="-206375">
              <a:spcBef>
                <a:spcPts val="600"/>
              </a:spcBef>
              <a:buSzPct val="100000"/>
              <a:buFont typeface="Wingdings" pitchFamily="2" charset="2"/>
              <a:buChar char="§"/>
            </a:pPr>
            <a:r>
              <a:rPr lang="en-US" sz="2000" dirty="0" smtClean="0"/>
              <a:t>Data plane is written in Rust to be very fast and lightweight to sidecar operations (~</a:t>
            </a:r>
            <a:r>
              <a:rPr lang="hu-HU" sz="2000" dirty="0" smtClean="0"/>
              <a:t>5</a:t>
            </a:r>
            <a:r>
              <a:rPr lang="en-US" sz="2000" dirty="0" smtClean="0"/>
              <a:t>MB container size)</a:t>
            </a:r>
          </a:p>
          <a:p>
            <a:pPr marL="457200" lvl="0" indent="-206375">
              <a:spcBef>
                <a:spcPts val="600"/>
              </a:spcBef>
              <a:buSzPct val="100000"/>
              <a:buFont typeface="Wingdings" pitchFamily="2" charset="2"/>
              <a:buChar char="§"/>
            </a:pPr>
            <a:r>
              <a:rPr lang="en-US" sz="2000" dirty="0" smtClean="0"/>
              <a:t>Control plane is written in GO to work well in </a:t>
            </a:r>
            <a:r>
              <a:rPr lang="en-US" sz="2000" dirty="0" err="1" smtClean="0"/>
              <a:t>Kubernetes</a:t>
            </a:r>
            <a:endParaRPr lang="en-US" sz="2000" dirty="0" smtClean="0"/>
          </a:p>
          <a:p>
            <a:pPr marL="457200" lvl="0" indent="-206375">
              <a:spcBef>
                <a:spcPts val="600"/>
              </a:spcBef>
              <a:buSzPct val="100000"/>
              <a:buFont typeface="Wingdings" pitchFamily="2" charset="2"/>
              <a:buChar char="§"/>
            </a:pPr>
            <a:r>
              <a:rPr lang="en-US" sz="2000" dirty="0" smtClean="0"/>
              <a:t>Can be deployed service-by-service (it’s not an all-or-nothing choice…)</a:t>
            </a:r>
            <a:endParaRPr lang="en-US" sz="2000" dirty="0"/>
          </a:p>
          <a:p>
            <a:pPr marL="457200" lvl="0" indent="-206375">
              <a:spcBef>
                <a:spcPts val="600"/>
              </a:spcBef>
              <a:buSzPct val="100000"/>
              <a:buFont typeface="Wingdings" pitchFamily="2" charset="2"/>
              <a:buChar char="§"/>
            </a:pPr>
            <a:endParaRPr lang="en-US" sz="1600" i="1" baseline="0" dirty="0" smtClean="0"/>
          </a:p>
          <a:p>
            <a:pPr marL="457200" lvl="0" indent="-206375">
              <a:spcBef>
                <a:spcPts val="600"/>
              </a:spcBef>
              <a:buSzPct val="100000"/>
              <a:buFont typeface="Wingdings" pitchFamily="2" charset="2"/>
              <a:buChar char="§"/>
            </a:pPr>
            <a:endParaRPr lang="en-US" sz="1600" i="1" baseline="0" dirty="0" smtClean="0"/>
          </a:p>
        </p:txBody>
      </p:sp>
      <p:pic>
        <p:nvPicPr>
          <p:cNvPr id="4098" name="Picture 2" descr="The Linkerd dashboard in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093" y="2956285"/>
            <a:ext cx="6625814" cy="348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8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Envoy</a:t>
            </a:r>
            <a:endParaRPr lang="en-US" sz="2800" dirty="0">
              <a:solidFill>
                <a:schemeClr val="bg1">
                  <a:lumMod val="95000"/>
                </a:schemeClr>
              </a:solidFill>
            </a:endParaRPr>
          </a:p>
        </p:txBody>
      </p:sp>
      <p:sp>
        <p:nvSpPr>
          <p:cNvPr id="65" name="Alcím 2"/>
          <p:cNvSpPr txBox="1">
            <a:spLocks/>
          </p:cNvSpPr>
          <p:nvPr/>
        </p:nvSpPr>
        <p:spPr>
          <a:xfrm>
            <a:off x="214282" y="928670"/>
            <a:ext cx="11210310" cy="5236634"/>
          </a:xfrm>
          <a:prstGeom prst="rect">
            <a:avLst/>
          </a:prstGeom>
        </p:spPr>
        <p:txBody>
          <a:bodyPr vert="horz" lIns="91440" tIns="45720" rIns="91440" bIns="45720" rtlCol="0">
            <a:normAutofit/>
          </a:bodyPr>
          <a:lstStyle/>
          <a:p>
            <a:pPr lvl="0">
              <a:spcBef>
                <a:spcPts val="600"/>
              </a:spcBef>
            </a:pPr>
            <a:r>
              <a:rPr lang="en-US" sz="2400" dirty="0" smtClean="0"/>
              <a:t> Envoy is an open source edge and service proxy, designed for cloud-native applications</a:t>
            </a:r>
            <a:endParaRPr kumimoji="0" lang="en-US" sz="2400" i="1"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dirty="0" smtClean="0"/>
              <a:t>Official CNCF Project</a:t>
            </a:r>
          </a:p>
          <a:p>
            <a:pPr marL="457200" lvl="0" indent="-206375">
              <a:spcBef>
                <a:spcPts val="600"/>
              </a:spcBef>
              <a:buSzPct val="100000"/>
              <a:buFont typeface="Wingdings" pitchFamily="2" charset="2"/>
              <a:buChar char="§"/>
            </a:pPr>
            <a:r>
              <a:rPr lang="en-US" dirty="0" smtClean="0"/>
              <a:t>Originally created by Lyft</a:t>
            </a:r>
          </a:p>
          <a:p>
            <a:pPr marL="457200" lvl="0" indent="-206375">
              <a:spcBef>
                <a:spcPts val="600"/>
              </a:spcBef>
              <a:buSzPct val="100000"/>
              <a:buFont typeface="Wingdings" pitchFamily="2" charset="2"/>
              <a:buChar char="§"/>
            </a:pPr>
            <a:r>
              <a:rPr lang="en-US" dirty="0" smtClean="0"/>
              <a:t>Written in C++</a:t>
            </a:r>
            <a:endParaRPr lang="hu-HU" dirty="0" smtClean="0"/>
          </a:p>
          <a:p>
            <a:pPr marL="457200" lvl="0" indent="-206375">
              <a:spcBef>
                <a:spcPts val="600"/>
              </a:spcBef>
              <a:buSzPct val="100000"/>
              <a:buFont typeface="Wingdings" pitchFamily="2" charset="2"/>
              <a:buChar char="§"/>
            </a:pPr>
            <a:r>
              <a:rPr lang="en-US" dirty="0"/>
              <a:t>Out of process </a:t>
            </a:r>
            <a:r>
              <a:rPr lang="en-US" dirty="0" smtClean="0"/>
              <a:t>architecture</a:t>
            </a:r>
            <a:r>
              <a:rPr lang="hu-HU" dirty="0" smtClean="0"/>
              <a:t> </a:t>
            </a:r>
            <a:r>
              <a:rPr lang="hu-HU" dirty="0" err="1" smtClean="0"/>
              <a:t>with</a:t>
            </a:r>
            <a:r>
              <a:rPr lang="hu-HU" dirty="0" smtClean="0"/>
              <a:t> </a:t>
            </a:r>
            <a:r>
              <a:rPr lang="hu-HU" dirty="0" err="1" smtClean="0"/>
              <a:t>advanced</a:t>
            </a:r>
            <a:r>
              <a:rPr lang="hu-HU" dirty="0" smtClean="0"/>
              <a:t> </a:t>
            </a:r>
            <a:r>
              <a:rPr lang="hu-HU" dirty="0" err="1" smtClean="0"/>
              <a:t>threading</a:t>
            </a:r>
            <a:endParaRPr lang="hu-HU" dirty="0" smtClean="0"/>
          </a:p>
          <a:p>
            <a:pPr marL="457200" lvl="0" indent="-206375">
              <a:spcBef>
                <a:spcPts val="600"/>
              </a:spcBef>
              <a:buSzPct val="100000"/>
              <a:buFont typeface="Wingdings" pitchFamily="2" charset="2"/>
              <a:buChar char="§"/>
            </a:pPr>
            <a:r>
              <a:rPr lang="hu-HU" dirty="0"/>
              <a:t>Best </a:t>
            </a:r>
            <a:r>
              <a:rPr lang="hu-HU" dirty="0" err="1"/>
              <a:t>in</a:t>
            </a:r>
            <a:r>
              <a:rPr lang="hu-HU" dirty="0"/>
              <a:t> </a:t>
            </a:r>
            <a:r>
              <a:rPr lang="hu-HU" dirty="0" err="1"/>
              <a:t>class</a:t>
            </a:r>
            <a:r>
              <a:rPr lang="hu-HU" dirty="0"/>
              <a:t> </a:t>
            </a:r>
            <a:r>
              <a:rPr lang="hu-HU" dirty="0" err="1" smtClean="0"/>
              <a:t>observability</a:t>
            </a:r>
            <a:endParaRPr lang="hu-HU" dirty="0" smtClean="0"/>
          </a:p>
          <a:p>
            <a:pPr marL="457200" lvl="0" indent="-206375">
              <a:spcBef>
                <a:spcPts val="600"/>
              </a:spcBef>
              <a:buSzPct val="100000"/>
              <a:buFont typeface="Wingdings" pitchFamily="2" charset="2"/>
              <a:buChar char="§"/>
            </a:pPr>
            <a:r>
              <a:rPr lang="hu-HU" dirty="0" smtClean="0"/>
              <a:t>Rich </a:t>
            </a:r>
            <a:r>
              <a:rPr lang="hu-HU" dirty="0" err="1" smtClean="0"/>
              <a:t>APIs</a:t>
            </a:r>
            <a:r>
              <a:rPr lang="en-US" dirty="0" smtClean="0"/>
              <a:t> called </a:t>
            </a:r>
            <a:r>
              <a:rPr lang="en-US" dirty="0" err="1" smtClean="0"/>
              <a:t>xDS</a:t>
            </a:r>
            <a:endParaRPr lang="en-US" dirty="0" smtClean="0"/>
          </a:p>
          <a:p>
            <a:pPr marL="457200" lvl="0" indent="-206375">
              <a:spcBef>
                <a:spcPts val="600"/>
              </a:spcBef>
              <a:buSzPct val="100000"/>
              <a:buFont typeface="Wingdings" pitchFamily="2" charset="2"/>
              <a:buChar char="§"/>
            </a:pPr>
            <a:endParaRPr lang="en-US" sz="1600" i="1" baseline="0" dirty="0" smtClean="0"/>
          </a:p>
          <a:p>
            <a:pPr lvl="0">
              <a:spcBef>
                <a:spcPts val="600"/>
              </a:spcBef>
            </a:pPr>
            <a:r>
              <a:rPr lang="en-US" sz="2400" dirty="0" smtClean="0">
                <a:solidFill>
                  <a:prstClr val="black"/>
                </a:solidFill>
              </a:rPr>
              <a:t>Features include</a:t>
            </a:r>
            <a:endParaRPr lang="en-US" sz="2400" i="1" dirty="0" smtClean="0">
              <a:solidFill>
                <a:prstClr val="black"/>
              </a:solidFill>
            </a:endParaRPr>
          </a:p>
          <a:p>
            <a:pPr marL="457200" lvl="0" indent="-206375">
              <a:spcBef>
                <a:spcPts val="600"/>
              </a:spcBef>
              <a:buSzPct val="100000"/>
              <a:buFont typeface="Wingdings" pitchFamily="2" charset="2"/>
              <a:buChar char="§"/>
            </a:pPr>
            <a:r>
              <a:rPr lang="en-US" dirty="0" smtClean="0"/>
              <a:t>L3/L4 filter and routing architecture</a:t>
            </a:r>
          </a:p>
          <a:p>
            <a:pPr marL="457200" lvl="0" indent="-206375">
              <a:spcBef>
                <a:spcPts val="600"/>
              </a:spcBef>
              <a:buSzPct val="100000"/>
              <a:buFont typeface="Wingdings" pitchFamily="2" charset="2"/>
              <a:buChar char="§"/>
            </a:pPr>
            <a:r>
              <a:rPr lang="en-US" dirty="0" smtClean="0"/>
              <a:t>HTTP L7 filter architecture</a:t>
            </a:r>
          </a:p>
          <a:p>
            <a:pPr marL="457200" lvl="0" indent="-206375">
              <a:spcBef>
                <a:spcPts val="600"/>
              </a:spcBef>
              <a:buSzPct val="100000"/>
              <a:buFont typeface="Wingdings" pitchFamily="2" charset="2"/>
              <a:buChar char="§"/>
            </a:pPr>
            <a:r>
              <a:rPr lang="en-US" dirty="0" smtClean="0"/>
              <a:t>First class HTTP/2 support</a:t>
            </a:r>
          </a:p>
          <a:p>
            <a:pPr marL="457200" lvl="0" indent="-206375">
              <a:spcBef>
                <a:spcPts val="600"/>
              </a:spcBef>
              <a:buSzPct val="100000"/>
              <a:buFont typeface="Wingdings" pitchFamily="2" charset="2"/>
              <a:buChar char="§"/>
            </a:pPr>
            <a:r>
              <a:rPr lang="en-US" dirty="0" err="1" smtClean="0"/>
              <a:t>gRPC</a:t>
            </a:r>
            <a:r>
              <a:rPr lang="en-US" dirty="0" smtClean="0"/>
              <a:t> support</a:t>
            </a:r>
          </a:p>
          <a:p>
            <a:pPr marL="457200" lvl="0" indent="-206375">
              <a:spcBef>
                <a:spcPts val="600"/>
              </a:spcBef>
              <a:buSzPct val="100000"/>
              <a:buFont typeface="Wingdings" pitchFamily="2" charset="2"/>
              <a:buChar char="§"/>
            </a:pPr>
            <a:r>
              <a:rPr lang="en-US" dirty="0" smtClean="0"/>
              <a:t>MongoDB and </a:t>
            </a:r>
            <a:r>
              <a:rPr lang="en-US" dirty="0" err="1" smtClean="0"/>
              <a:t>DynamoDB</a:t>
            </a:r>
            <a:r>
              <a:rPr lang="en-US" dirty="0" smtClean="0"/>
              <a:t> L7 support</a:t>
            </a:r>
          </a:p>
          <a:p>
            <a:pPr marL="457200" lvl="0" indent="-206375">
              <a:spcBef>
                <a:spcPts val="600"/>
              </a:spcBef>
              <a:buSzPct val="100000"/>
              <a:buFont typeface="Wingdings" pitchFamily="2" charset="2"/>
              <a:buChar char="§"/>
            </a:pPr>
            <a:endParaRPr lang="en-US" dirty="0" smtClean="0">
              <a:solidFill>
                <a:prstClr val="black"/>
              </a:solidFill>
            </a:endParaRPr>
          </a:p>
          <a:p>
            <a:pPr marL="457200" lvl="0" indent="-206375">
              <a:spcBef>
                <a:spcPts val="600"/>
              </a:spcBef>
              <a:buSzPct val="100000"/>
              <a:buFont typeface="Wingdings" pitchFamily="2" charset="2"/>
              <a:buChar char="§"/>
            </a:pPr>
            <a:endParaRPr lang="en-US" sz="1600" i="1" baseline="0" dirty="0" smtClean="0"/>
          </a:p>
          <a:p>
            <a:pPr marL="457200" lvl="0" indent="-206375">
              <a:spcBef>
                <a:spcPts val="600"/>
              </a:spcBef>
              <a:buSzPct val="100000"/>
              <a:buFont typeface="Wingdings" pitchFamily="2" charset="2"/>
              <a:buChar char="§"/>
            </a:pPr>
            <a:endParaRPr lang="en-US" sz="1600" i="1" baseline="0" dirty="0" smtClean="0"/>
          </a:p>
        </p:txBody>
      </p:sp>
      <p:pic>
        <p:nvPicPr>
          <p:cNvPr id="3" name="Kép 2"/>
          <p:cNvPicPr>
            <a:picLocks noChangeAspect="1"/>
          </p:cNvPicPr>
          <p:nvPr/>
        </p:nvPicPr>
        <p:blipFill>
          <a:blip r:embed="rId3">
            <a:clrChange>
              <a:clrFrom>
                <a:srgbClr val="FFFFFF"/>
              </a:clrFrom>
              <a:clrTo>
                <a:srgbClr val="FFFFFF">
                  <a:alpha val="0"/>
                </a:srgbClr>
              </a:clrTo>
            </a:clrChange>
          </a:blip>
          <a:stretch>
            <a:fillRect/>
          </a:stretch>
        </p:blipFill>
        <p:spPr>
          <a:xfrm>
            <a:off x="5591944" y="2636912"/>
            <a:ext cx="5972175" cy="3152775"/>
          </a:xfrm>
          <a:prstGeom prst="rect">
            <a:avLst/>
          </a:prstGeom>
        </p:spPr>
      </p:pic>
    </p:spTree>
    <p:extLst>
      <p:ext uri="{BB962C8B-B14F-4D97-AF65-F5344CB8AC3E}">
        <p14:creationId xmlns:p14="http://schemas.microsoft.com/office/powerpoint/2010/main" val="4010619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Istio</a:t>
            </a:r>
            <a:endParaRPr lang="en-US" sz="2800" dirty="0">
              <a:solidFill>
                <a:schemeClr val="bg1">
                  <a:lumMod val="95000"/>
                </a:schemeClr>
              </a:solidFill>
            </a:endParaRPr>
          </a:p>
        </p:txBody>
      </p:sp>
      <p:sp>
        <p:nvSpPr>
          <p:cNvPr id="65" name="Alcím 2"/>
          <p:cNvSpPr txBox="1">
            <a:spLocks/>
          </p:cNvSpPr>
          <p:nvPr/>
        </p:nvSpPr>
        <p:spPr>
          <a:xfrm>
            <a:off x="214282" y="928670"/>
            <a:ext cx="11210310" cy="5452658"/>
          </a:xfrm>
          <a:prstGeom prst="rect">
            <a:avLst/>
          </a:prstGeom>
        </p:spPr>
        <p:txBody>
          <a:bodyPr vert="horz" lIns="91440" tIns="45720" rIns="91440" bIns="45720" rtlCol="0">
            <a:normAutofit/>
          </a:bodyPr>
          <a:lstStyle/>
          <a:p>
            <a:pPr lvl="0">
              <a:spcBef>
                <a:spcPts val="600"/>
              </a:spcBef>
            </a:pPr>
            <a:r>
              <a:rPr lang="en-US" sz="2400" dirty="0" smtClean="0"/>
              <a:t> A service mesh control plane which uses Envoy as data plane</a:t>
            </a:r>
            <a:endParaRPr lang="en-US" dirty="0" smtClean="0"/>
          </a:p>
          <a:p>
            <a:pPr marL="457200" lvl="0" indent="-206375">
              <a:spcBef>
                <a:spcPts val="600"/>
              </a:spcBef>
              <a:buSzPct val="100000"/>
              <a:buFont typeface="Wingdings" pitchFamily="2" charset="2"/>
              <a:buChar char="§"/>
            </a:pPr>
            <a:r>
              <a:rPr lang="en-US" dirty="0" smtClean="0"/>
              <a:t>Originally created by Google and IBM</a:t>
            </a:r>
          </a:p>
          <a:p>
            <a:pPr marL="457200" lvl="0" indent="-206375">
              <a:spcBef>
                <a:spcPts val="600"/>
              </a:spcBef>
              <a:buSzPct val="100000"/>
              <a:buFont typeface="Wingdings" pitchFamily="2" charset="2"/>
              <a:buChar char="§"/>
            </a:pPr>
            <a:r>
              <a:rPr lang="en-US" dirty="0" smtClean="0"/>
              <a:t>Written in GO</a:t>
            </a:r>
          </a:p>
          <a:p>
            <a:pPr marL="457200" lvl="0" indent="-206375">
              <a:spcBef>
                <a:spcPts val="600"/>
              </a:spcBef>
              <a:buSzPct val="100000"/>
              <a:buFont typeface="Wingdings" pitchFamily="2" charset="2"/>
              <a:buChar char="§"/>
            </a:pPr>
            <a:r>
              <a:rPr lang="en-US" dirty="0" smtClean="0"/>
              <a:t>Provides core features for:</a:t>
            </a:r>
          </a:p>
          <a:p>
            <a:pPr marL="914400" lvl="1" indent="-206375">
              <a:spcBef>
                <a:spcPts val="600"/>
              </a:spcBef>
              <a:buSzPct val="100000"/>
              <a:buFont typeface="Wingdings" pitchFamily="2" charset="2"/>
              <a:buChar char="§"/>
            </a:pPr>
            <a:r>
              <a:rPr lang="en-US" dirty="0" smtClean="0"/>
              <a:t>Traffic management</a:t>
            </a:r>
          </a:p>
          <a:p>
            <a:pPr marL="914400" lvl="1" indent="-206375">
              <a:spcBef>
                <a:spcPts val="600"/>
              </a:spcBef>
              <a:buSzPct val="100000"/>
              <a:buFont typeface="Wingdings" pitchFamily="2" charset="2"/>
              <a:buChar char="§"/>
            </a:pPr>
            <a:r>
              <a:rPr lang="en-US" dirty="0" smtClean="0"/>
              <a:t>Observability</a:t>
            </a:r>
            <a:endParaRPr lang="hu-HU" dirty="0" smtClean="0"/>
          </a:p>
          <a:p>
            <a:pPr marL="914400" lvl="1" indent="-206375">
              <a:spcBef>
                <a:spcPts val="600"/>
              </a:spcBef>
              <a:buSzPct val="100000"/>
              <a:buFont typeface="Wingdings" pitchFamily="2" charset="2"/>
              <a:buChar char="§"/>
            </a:pPr>
            <a:r>
              <a:rPr lang="en-US" dirty="0"/>
              <a:t>Security</a:t>
            </a:r>
            <a:endParaRPr lang="en-US" dirty="0" smtClean="0"/>
          </a:p>
          <a:p>
            <a:pPr marL="708025" lvl="1">
              <a:spcBef>
                <a:spcPts val="600"/>
              </a:spcBef>
              <a:buSzPct val="100000"/>
            </a:pPr>
            <a:endParaRPr lang="en-US" dirty="0" smtClean="0"/>
          </a:p>
          <a:p>
            <a:pPr lvl="0">
              <a:spcBef>
                <a:spcPts val="600"/>
              </a:spcBef>
            </a:pPr>
            <a:r>
              <a:rPr lang="en-US" sz="2400" dirty="0" smtClean="0">
                <a:solidFill>
                  <a:prstClr val="black"/>
                </a:solidFill>
              </a:rPr>
              <a:t>Has four main components</a:t>
            </a:r>
            <a:endParaRPr lang="en-US" dirty="0" smtClean="0">
              <a:solidFill>
                <a:prstClr val="black"/>
              </a:solidFill>
            </a:endParaRPr>
          </a:p>
          <a:p>
            <a:pPr marL="457200" lvl="0" indent="-206375">
              <a:spcBef>
                <a:spcPts val="600"/>
              </a:spcBef>
              <a:buSzPct val="100000"/>
              <a:buFont typeface="Wingdings" pitchFamily="2" charset="2"/>
              <a:buChar char="§"/>
            </a:pPr>
            <a:r>
              <a:rPr lang="en-US" dirty="0">
                <a:solidFill>
                  <a:prstClr val="black"/>
                </a:solidFill>
              </a:rPr>
              <a:t>Pilot </a:t>
            </a:r>
            <a:r>
              <a:rPr lang="en-US" dirty="0"/>
              <a:t>for managing and configuring the Envoy proxies</a:t>
            </a:r>
            <a:endParaRPr lang="hu-HU" dirty="0" smtClean="0">
              <a:solidFill>
                <a:prstClr val="black"/>
              </a:solidFill>
            </a:endParaRPr>
          </a:p>
          <a:p>
            <a:pPr marL="457200" lvl="0" indent="-206375">
              <a:spcBef>
                <a:spcPts val="600"/>
              </a:spcBef>
              <a:buSzPct val="100000"/>
              <a:buFont typeface="Wingdings" pitchFamily="2" charset="2"/>
              <a:buChar char="§"/>
            </a:pPr>
            <a:r>
              <a:rPr lang="en-US" dirty="0" smtClean="0">
                <a:solidFill>
                  <a:prstClr val="black"/>
                </a:solidFill>
              </a:rPr>
              <a:t>Mixer </a:t>
            </a:r>
            <a:r>
              <a:rPr lang="en-US" dirty="0"/>
              <a:t>for providing policy controls and </a:t>
            </a:r>
            <a:r>
              <a:rPr lang="en-US" dirty="0" smtClean="0"/>
              <a:t/>
            </a:r>
            <a:br>
              <a:rPr lang="en-US" dirty="0" smtClean="0"/>
            </a:br>
            <a:r>
              <a:rPr lang="en-US" dirty="0" smtClean="0"/>
              <a:t>telemetry </a:t>
            </a:r>
            <a:r>
              <a:rPr lang="en-US" dirty="0"/>
              <a:t>collection</a:t>
            </a:r>
            <a:endParaRPr lang="en-US" dirty="0" smtClean="0">
              <a:solidFill>
                <a:prstClr val="black"/>
              </a:solidFill>
            </a:endParaRPr>
          </a:p>
          <a:p>
            <a:pPr marL="457200" lvl="0" indent="-206375">
              <a:spcBef>
                <a:spcPts val="600"/>
              </a:spcBef>
              <a:buSzPct val="100000"/>
              <a:buFont typeface="Wingdings" pitchFamily="2" charset="2"/>
              <a:buChar char="§"/>
            </a:pPr>
            <a:r>
              <a:rPr lang="en-US" dirty="0" smtClean="0">
                <a:solidFill>
                  <a:prstClr val="black"/>
                </a:solidFill>
              </a:rPr>
              <a:t>Citadel for </a:t>
            </a:r>
            <a:r>
              <a:rPr lang="en-US" dirty="0"/>
              <a:t>service-to-service and </a:t>
            </a:r>
            <a:r>
              <a:rPr lang="en-US" dirty="0" smtClean="0"/>
              <a:t>end-user authentication</a:t>
            </a:r>
          </a:p>
          <a:p>
            <a:pPr marL="457200" lvl="0" indent="-206375">
              <a:spcBef>
                <a:spcPts val="600"/>
              </a:spcBef>
              <a:buSzPct val="100000"/>
              <a:buFont typeface="Wingdings" pitchFamily="2" charset="2"/>
              <a:buChar char="§"/>
            </a:pPr>
            <a:r>
              <a:rPr lang="en-US" dirty="0" smtClean="0">
                <a:solidFill>
                  <a:prstClr val="black"/>
                </a:solidFill>
              </a:rPr>
              <a:t>Galley for </a:t>
            </a:r>
            <a:r>
              <a:rPr lang="en-US" dirty="0"/>
              <a:t>configuration validation, ingestion, </a:t>
            </a:r>
            <a:r>
              <a:rPr lang="en-US" dirty="0" smtClean="0"/>
              <a:t/>
            </a:r>
            <a:br>
              <a:rPr lang="en-US" dirty="0" smtClean="0"/>
            </a:br>
            <a:r>
              <a:rPr lang="en-US" dirty="0" smtClean="0"/>
              <a:t>processing </a:t>
            </a:r>
            <a:r>
              <a:rPr lang="en-US" dirty="0"/>
              <a:t>and distribution</a:t>
            </a:r>
            <a:endParaRPr lang="en-US" dirty="0" smtClean="0">
              <a:solidFill>
                <a:prstClr val="black"/>
              </a:solidFill>
            </a:endParaRPr>
          </a:p>
          <a:p>
            <a:pPr marL="457200" lvl="0" indent="-206375">
              <a:spcBef>
                <a:spcPts val="600"/>
              </a:spcBef>
              <a:buSzPct val="100000"/>
              <a:buFont typeface="Wingdings" pitchFamily="2" charset="2"/>
              <a:buChar char="§"/>
            </a:pPr>
            <a:endParaRPr lang="en-US" sz="1600" i="1" baseline="0" dirty="0" smtClean="0"/>
          </a:p>
          <a:p>
            <a:pPr marL="457200" lvl="0" indent="-206375">
              <a:spcBef>
                <a:spcPts val="600"/>
              </a:spcBef>
              <a:buSzPct val="100000"/>
              <a:buFont typeface="Wingdings" pitchFamily="2" charset="2"/>
              <a:buChar char="§"/>
            </a:pPr>
            <a:endParaRPr lang="en-US" sz="1600" i="1" baseline="0" dirty="0" smtClean="0"/>
          </a:p>
        </p:txBody>
      </p:sp>
      <p:pic>
        <p:nvPicPr>
          <p:cNvPr id="5" name="Kép 4"/>
          <p:cNvPicPr>
            <a:picLocks noChangeAspect="1"/>
          </p:cNvPicPr>
          <p:nvPr/>
        </p:nvPicPr>
        <p:blipFill>
          <a:blip r:embed="rId3"/>
          <a:stretch>
            <a:fillRect/>
          </a:stretch>
        </p:blipFill>
        <p:spPr>
          <a:xfrm>
            <a:off x="6456040" y="1494914"/>
            <a:ext cx="5735960" cy="5047351"/>
          </a:xfrm>
          <a:prstGeom prst="rect">
            <a:avLst/>
          </a:prstGeom>
        </p:spPr>
      </p:pic>
    </p:spTree>
    <p:extLst>
      <p:ext uri="{BB962C8B-B14F-4D97-AF65-F5344CB8AC3E}">
        <p14:creationId xmlns:p14="http://schemas.microsoft.com/office/powerpoint/2010/main" val="333493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latin typeface="Courier New" panose="02070309020205020404" pitchFamily="49" charset="0"/>
                <a:cs typeface="Courier New" panose="02070309020205020404" pitchFamily="49" charset="0"/>
              </a:rPr>
              <a:t>$&gt; </a:t>
            </a:r>
            <a:r>
              <a:rPr lang="en-US" sz="2800" dirty="0" err="1" smtClean="0">
                <a:solidFill>
                  <a:srgbClr val="FAFBF9"/>
                </a:solidFill>
                <a:latin typeface="Courier New" panose="02070309020205020404" pitchFamily="49" charset="0"/>
                <a:cs typeface="Courier New" panose="02070309020205020404" pitchFamily="49" charset="0"/>
              </a:rPr>
              <a:t>whoami</a:t>
            </a:r>
            <a:endParaRPr lang="en-US" sz="28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Alcím 2"/>
          <p:cNvSpPr txBox="1">
            <a:spLocks/>
          </p:cNvSpPr>
          <p:nvPr/>
        </p:nvSpPr>
        <p:spPr>
          <a:xfrm>
            <a:off x="2639616" y="856662"/>
            <a:ext cx="8424936" cy="5236634"/>
          </a:xfrm>
          <a:prstGeom prst="rect">
            <a:avLst/>
          </a:prstGeom>
        </p:spPr>
        <p:txBody>
          <a:bodyPr vert="horz" lIns="91440" tIns="45720" rIns="91440" bIns="45720" rtlCol="0">
            <a:normAutofit/>
          </a:bodyPr>
          <a:lstStyle/>
          <a:p>
            <a:pPr lvl="0">
              <a:spcBef>
                <a:spcPts val="600"/>
              </a:spcBef>
            </a:pPr>
            <a:r>
              <a:rPr lang="en-US" sz="2400" dirty="0" smtClean="0">
                <a:solidFill>
                  <a:srgbClr val="000000"/>
                </a:solidFill>
              </a:rPr>
              <a:t>PhD in Telecommunications @ Budapest University of Technology</a:t>
            </a:r>
            <a:endParaRPr kumimoji="0" lang="en-US" sz="2400" i="1"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sz="2400" dirty="0" smtClean="0"/>
              <a:t>Worked with 5G technology</a:t>
            </a:r>
          </a:p>
          <a:p>
            <a:pPr marL="457200" lvl="0" indent="-206375">
              <a:spcBef>
                <a:spcPts val="600"/>
              </a:spcBef>
              <a:buSzPct val="100000"/>
              <a:buFont typeface="Wingdings" pitchFamily="2" charset="2"/>
              <a:buChar char="§"/>
            </a:pPr>
            <a:r>
              <a:rPr lang="en-US" sz="2400" baseline="0" dirty="0" smtClean="0"/>
              <a:t>SDN</a:t>
            </a:r>
            <a:r>
              <a:rPr lang="en-US" sz="2400" dirty="0" smtClean="0"/>
              <a:t> &amp; NFV </a:t>
            </a:r>
            <a:r>
              <a:rPr lang="en-US" sz="2400" dirty="0" smtClean="0">
                <a:sym typeface="Wingdings" panose="05000000000000000000" pitchFamily="2" charset="2"/>
              </a:rPr>
              <a:t> Cloud Native Network Functions</a:t>
            </a:r>
            <a:endParaRPr lang="en-US" sz="2400" dirty="0" smtClean="0"/>
          </a:p>
          <a:p>
            <a:pPr marL="457200" lvl="0" indent="-206375">
              <a:spcBef>
                <a:spcPts val="600"/>
              </a:spcBef>
              <a:buSzPct val="100000"/>
              <a:buFont typeface="Wingdings" pitchFamily="2" charset="2"/>
              <a:buChar char="§"/>
            </a:pPr>
            <a:r>
              <a:rPr lang="en-US" sz="2400" dirty="0" smtClean="0"/>
              <a:t>Graduated in the EIT Digital Doctoral School</a:t>
            </a:r>
            <a:endParaRPr lang="en-US" sz="2000" baseline="0" dirty="0" smtClean="0"/>
          </a:p>
          <a:p>
            <a:pPr lvl="0">
              <a:spcBef>
                <a:spcPts val="1800"/>
              </a:spcBef>
            </a:pPr>
            <a:r>
              <a:rPr lang="en-US" sz="2400" dirty="0" smtClean="0"/>
              <a:t>Co-founder &amp; CTO @ </a:t>
            </a:r>
            <a:r>
              <a:rPr lang="en-US" sz="2400" dirty="0" err="1" smtClean="0"/>
              <a:t>LeanNet</a:t>
            </a:r>
            <a:r>
              <a:rPr lang="en-US" sz="2400" dirty="0" smtClean="0"/>
              <a:t> Ltd.</a:t>
            </a:r>
            <a:endParaRPr lang="en-US" sz="2400" i="1" dirty="0" smtClean="0"/>
          </a:p>
          <a:p>
            <a:pPr marL="457200" lvl="0" indent="-206375">
              <a:spcBef>
                <a:spcPts val="600"/>
              </a:spcBef>
              <a:buSzPct val="100000"/>
              <a:buFont typeface="Wingdings" pitchFamily="2" charset="2"/>
              <a:buChar char="§"/>
            </a:pPr>
            <a:r>
              <a:rPr lang="en-US" sz="2400" dirty="0" smtClean="0"/>
              <a:t>Consulting, training, implementing</a:t>
            </a:r>
          </a:p>
          <a:p>
            <a:pPr marL="457200" lvl="0" indent="-206375">
              <a:spcBef>
                <a:spcPts val="600"/>
              </a:spcBef>
              <a:buSzPct val="100000"/>
              <a:buFont typeface="Wingdings" pitchFamily="2" charset="2"/>
              <a:buChar char="§"/>
            </a:pPr>
            <a:r>
              <a:rPr lang="en-US" sz="2400" dirty="0" smtClean="0"/>
              <a:t>Cloud Native, </a:t>
            </a:r>
            <a:r>
              <a:rPr lang="en-US" sz="2400" dirty="0" err="1" smtClean="0"/>
              <a:t>Microservices</a:t>
            </a:r>
            <a:r>
              <a:rPr lang="en-US" sz="2400" dirty="0" smtClean="0"/>
              <a:t>, DevOps</a:t>
            </a:r>
          </a:p>
          <a:p>
            <a:pPr marL="250825" lvl="0">
              <a:spcBef>
                <a:spcPts val="600"/>
              </a:spcBef>
              <a:buSzPct val="100000"/>
            </a:pPr>
            <a:endParaRPr lang="en-US" sz="2400" dirty="0"/>
          </a:p>
        </p:txBody>
      </p:sp>
      <p:pic>
        <p:nvPicPr>
          <p:cNvPr id="2050" name="Picture 2" descr="Image result for mai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401" y="4513991"/>
            <a:ext cx="678287" cy="678287"/>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p:cNvPicPr>
            <a:picLocks noChangeAspect="1"/>
          </p:cNvPicPr>
          <p:nvPr/>
        </p:nvPicPr>
        <p:blipFill>
          <a:blip r:embed="rId3"/>
          <a:stretch>
            <a:fillRect/>
          </a:stretch>
        </p:blipFill>
        <p:spPr>
          <a:xfrm>
            <a:off x="2665382" y="5298971"/>
            <a:ext cx="566323" cy="464675"/>
          </a:xfrm>
          <a:prstGeom prst="rect">
            <a:avLst/>
          </a:prstGeom>
        </p:spPr>
      </p:pic>
      <p:pic>
        <p:nvPicPr>
          <p:cNvPr id="2054" name="Picture 6" descr="http://leannet.eu/img/linked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2626" y="5936265"/>
            <a:ext cx="589079" cy="589079"/>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3359696" y="4658006"/>
            <a:ext cx="2168351" cy="369332"/>
          </a:xfrm>
          <a:prstGeom prst="rect">
            <a:avLst/>
          </a:prstGeom>
          <a:noFill/>
        </p:spPr>
        <p:txBody>
          <a:bodyPr wrap="none" rtlCol="0">
            <a:spAutoFit/>
          </a:bodyPr>
          <a:lstStyle/>
          <a:p>
            <a:r>
              <a:rPr lang="en-US" dirty="0" smtClean="0"/>
              <a:t>megyesi@leannet.eu</a:t>
            </a:r>
            <a:endParaRPr lang="hu-HU" dirty="0"/>
          </a:p>
        </p:txBody>
      </p:sp>
      <p:sp>
        <p:nvSpPr>
          <p:cNvPr id="11" name="Szövegdoboz 10"/>
          <p:cNvSpPr txBox="1"/>
          <p:nvPr/>
        </p:nvSpPr>
        <p:spPr>
          <a:xfrm>
            <a:off x="3359696" y="5306078"/>
            <a:ext cx="1994007" cy="369332"/>
          </a:xfrm>
          <a:prstGeom prst="rect">
            <a:avLst/>
          </a:prstGeom>
          <a:noFill/>
        </p:spPr>
        <p:txBody>
          <a:bodyPr wrap="none" rtlCol="0">
            <a:spAutoFit/>
          </a:bodyPr>
          <a:lstStyle/>
          <a:p>
            <a:r>
              <a:rPr lang="en-US" dirty="0" smtClean="0"/>
              <a:t>twitter.com/M3gy0</a:t>
            </a:r>
            <a:endParaRPr lang="hu-HU" dirty="0"/>
          </a:p>
        </p:txBody>
      </p:sp>
      <p:sp>
        <p:nvSpPr>
          <p:cNvPr id="9" name="Téglalap 8"/>
          <p:cNvSpPr/>
          <p:nvPr/>
        </p:nvSpPr>
        <p:spPr>
          <a:xfrm>
            <a:off x="3324128" y="6026158"/>
            <a:ext cx="2469202" cy="369332"/>
          </a:xfrm>
          <a:prstGeom prst="rect">
            <a:avLst/>
          </a:prstGeom>
        </p:spPr>
        <p:txBody>
          <a:bodyPr wrap="none">
            <a:spAutoFit/>
          </a:bodyPr>
          <a:lstStyle/>
          <a:p>
            <a:r>
              <a:rPr lang="hu-HU" dirty="0" err="1" smtClean="0"/>
              <a:t>linkedin.com</a:t>
            </a:r>
            <a:r>
              <a:rPr lang="hu-HU" dirty="0" smtClean="0"/>
              <a:t>/</a:t>
            </a:r>
            <a:r>
              <a:rPr lang="hu-HU" dirty="0" err="1" smtClean="0"/>
              <a:t>in</a:t>
            </a:r>
            <a:r>
              <a:rPr lang="hu-HU" dirty="0" smtClean="0"/>
              <a:t>/M3gy0</a:t>
            </a:r>
            <a:endParaRPr lang="hu-HU" dirty="0"/>
          </a:p>
        </p:txBody>
      </p:sp>
      <p:pic>
        <p:nvPicPr>
          <p:cNvPr id="13" name="Kép 12"/>
          <p:cNvPicPr>
            <a:picLocks noChangeAspect="1"/>
          </p:cNvPicPr>
          <p:nvPr/>
        </p:nvPicPr>
        <p:blipFill>
          <a:blip r:embed="rId5"/>
          <a:stretch>
            <a:fillRect/>
          </a:stretch>
        </p:blipFill>
        <p:spPr>
          <a:xfrm>
            <a:off x="1" y="856662"/>
            <a:ext cx="2572482" cy="2672472"/>
          </a:xfrm>
          <a:prstGeom prst="rect">
            <a:avLst/>
          </a:prstGeom>
        </p:spPr>
      </p:pic>
    </p:spTree>
    <p:extLst>
      <p:ext uri="{BB962C8B-B14F-4D97-AF65-F5344CB8AC3E}">
        <p14:creationId xmlns:p14="http://schemas.microsoft.com/office/powerpoint/2010/main" val="333565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Istio</a:t>
            </a:r>
            <a:r>
              <a:rPr lang="en-US" sz="2800" dirty="0" smtClean="0">
                <a:solidFill>
                  <a:srgbClr val="FAFBF9"/>
                </a:solidFill>
              </a:rPr>
              <a:t> vs. Linkerd2</a:t>
            </a:r>
            <a:endParaRPr lang="en-US" sz="2800" dirty="0">
              <a:solidFill>
                <a:schemeClr val="bg1">
                  <a:lumMod val="95000"/>
                </a:schemeClr>
              </a:solidFill>
            </a:endParaRPr>
          </a:p>
        </p:txBody>
      </p:sp>
      <p:pic>
        <p:nvPicPr>
          <p:cNvPr id="5122" name="Picture 2" descr="Image result for isti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1015201"/>
            <a:ext cx="2088232" cy="10928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inker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503" y="1207785"/>
            <a:ext cx="3202049" cy="707674"/>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1199456" y="2410628"/>
            <a:ext cx="5312545" cy="4247317"/>
          </a:xfrm>
          <a:prstGeom prst="rect">
            <a:avLst/>
          </a:prstGeom>
          <a:noFill/>
        </p:spPr>
        <p:txBody>
          <a:bodyPr wrap="none" rtlCol="0">
            <a:spAutoFit/>
          </a:bodyPr>
          <a:lstStyle/>
          <a:p>
            <a:pPr marL="285750" indent="-285750">
              <a:buFont typeface="Wingdings" panose="05000000000000000000" pitchFamily="2" charset="2"/>
              <a:buChar char="§"/>
            </a:pPr>
            <a:r>
              <a:rPr lang="en-US" dirty="0" smtClean="0">
                <a:solidFill>
                  <a:srgbClr val="00B050"/>
                </a:solidFill>
              </a:rPr>
              <a:t>Somewhat easy to install</a:t>
            </a:r>
          </a:p>
          <a:p>
            <a:pPr marL="285750" indent="-285750">
              <a:buFont typeface="Wingdings" panose="05000000000000000000" pitchFamily="2" charset="2"/>
              <a:buChar char="§"/>
            </a:pPr>
            <a:r>
              <a:rPr lang="en-US" dirty="0" smtClean="0">
                <a:solidFill>
                  <a:srgbClr val="FF0000"/>
                </a:solidFill>
              </a:rPr>
              <a:t>Hard to operate</a:t>
            </a:r>
          </a:p>
          <a:p>
            <a:pPr marL="285750" indent="-285750">
              <a:buFont typeface="Wingdings" panose="05000000000000000000" pitchFamily="2" charset="2"/>
              <a:buChar char="§"/>
            </a:pPr>
            <a:r>
              <a:rPr lang="en-US" dirty="0" smtClean="0">
                <a:solidFill>
                  <a:srgbClr val="FF0000"/>
                </a:solidFill>
              </a:rPr>
              <a:t>Heavy control plane</a:t>
            </a:r>
          </a:p>
          <a:p>
            <a:pPr marL="285750" indent="-285750">
              <a:buFont typeface="Wingdings" panose="05000000000000000000" pitchFamily="2" charset="2"/>
              <a:buChar char="§"/>
            </a:pPr>
            <a:r>
              <a:rPr lang="en-US" dirty="0" smtClean="0">
                <a:solidFill>
                  <a:srgbClr val="00B050"/>
                </a:solidFill>
              </a:rPr>
              <a:t>Advanced data plane (Envoy)</a:t>
            </a:r>
          </a:p>
          <a:p>
            <a:pPr marL="285750" indent="-285750">
              <a:buFont typeface="Wingdings" panose="05000000000000000000" pitchFamily="2" charset="2"/>
              <a:buChar char="§"/>
            </a:pPr>
            <a:r>
              <a:rPr lang="en-US" dirty="0" smtClean="0">
                <a:solidFill>
                  <a:srgbClr val="00B050"/>
                </a:solidFill>
              </a:rPr>
              <a:t>Has a built in ingress (and egress) controller (Envoy)</a:t>
            </a:r>
          </a:p>
          <a:p>
            <a:pPr marL="285750" indent="-285750">
              <a:buFont typeface="Wingdings" panose="05000000000000000000" pitchFamily="2" charset="2"/>
              <a:buChar char="§"/>
            </a:pPr>
            <a:r>
              <a:rPr lang="en-US" dirty="0" smtClean="0">
                <a:solidFill>
                  <a:srgbClr val="FF0000"/>
                </a:solidFill>
              </a:rPr>
              <a:t>Doesn’t have a dashboard</a:t>
            </a:r>
            <a:r>
              <a:rPr lang="en-US" dirty="0" smtClean="0">
                <a:solidFill>
                  <a:srgbClr val="00B050"/>
                </a:solidFill>
              </a:rPr>
              <a:t> (but </a:t>
            </a:r>
            <a:r>
              <a:rPr lang="en-US" dirty="0" err="1" smtClean="0">
                <a:solidFill>
                  <a:srgbClr val="00B050"/>
                </a:solidFill>
              </a:rPr>
              <a:t>Kiali</a:t>
            </a:r>
            <a:r>
              <a:rPr lang="en-US" dirty="0" smtClean="0">
                <a:solidFill>
                  <a:srgbClr val="00B050"/>
                </a:solidFill>
              </a:rPr>
              <a:t> can be one)</a:t>
            </a:r>
          </a:p>
          <a:p>
            <a:pPr marL="285750" indent="-285750">
              <a:buFont typeface="Wingdings" panose="05000000000000000000" pitchFamily="2" charset="2"/>
              <a:buChar char="§"/>
            </a:pPr>
            <a:r>
              <a:rPr lang="en-US" dirty="0" smtClean="0">
                <a:solidFill>
                  <a:srgbClr val="00B050"/>
                </a:solidFill>
              </a:rPr>
              <a:t>Monitoring:</a:t>
            </a:r>
          </a:p>
          <a:p>
            <a:pPr marL="742950" lvl="1" indent="-285750">
              <a:buFont typeface="Wingdings" panose="05000000000000000000" pitchFamily="2" charset="2"/>
              <a:buChar char="§"/>
            </a:pPr>
            <a:r>
              <a:rPr lang="en-US" dirty="0" smtClean="0">
                <a:solidFill>
                  <a:srgbClr val="00B050"/>
                </a:solidFill>
              </a:rPr>
              <a:t>Service graph</a:t>
            </a:r>
          </a:p>
          <a:p>
            <a:pPr marL="742950" lvl="1" indent="-285750">
              <a:buFont typeface="Wingdings" panose="05000000000000000000" pitchFamily="2" charset="2"/>
              <a:buChar char="§"/>
            </a:pPr>
            <a:r>
              <a:rPr lang="en-US" dirty="0" smtClean="0">
                <a:solidFill>
                  <a:srgbClr val="00B050"/>
                </a:solidFill>
              </a:rPr>
              <a:t>S2S latency</a:t>
            </a:r>
          </a:p>
          <a:p>
            <a:pPr marL="742950" lvl="1" indent="-285750">
              <a:buFont typeface="Wingdings" panose="05000000000000000000" pitchFamily="2" charset="2"/>
              <a:buChar char="§"/>
            </a:pPr>
            <a:r>
              <a:rPr lang="en-US" dirty="0" smtClean="0">
                <a:solidFill>
                  <a:srgbClr val="00B050"/>
                </a:solidFill>
              </a:rPr>
              <a:t>Response codes</a:t>
            </a:r>
          </a:p>
          <a:p>
            <a:pPr marL="742950" lvl="1" indent="-285750">
              <a:buFont typeface="Wingdings" panose="05000000000000000000" pitchFamily="2" charset="2"/>
              <a:buChar char="§"/>
            </a:pPr>
            <a:r>
              <a:rPr lang="en-US" dirty="0" smtClean="0">
                <a:solidFill>
                  <a:srgbClr val="00B050"/>
                </a:solidFill>
              </a:rPr>
              <a:t>Jaeger Tracing</a:t>
            </a:r>
          </a:p>
          <a:p>
            <a:pPr marL="285750" indent="-285750">
              <a:buFont typeface="Wingdings" panose="05000000000000000000" pitchFamily="2" charset="2"/>
              <a:buChar char="§"/>
            </a:pPr>
            <a:r>
              <a:rPr lang="en-US" dirty="0" smtClean="0">
                <a:solidFill>
                  <a:srgbClr val="00B050"/>
                </a:solidFill>
              </a:rPr>
              <a:t>Advanced HTTP routing:</a:t>
            </a:r>
          </a:p>
          <a:p>
            <a:pPr marL="742950" lvl="1" indent="-285750">
              <a:buFont typeface="Wingdings" panose="05000000000000000000" pitchFamily="2" charset="2"/>
              <a:buChar char="§"/>
            </a:pPr>
            <a:r>
              <a:rPr lang="en-US" dirty="0" smtClean="0">
                <a:solidFill>
                  <a:srgbClr val="00B050"/>
                </a:solidFill>
              </a:rPr>
              <a:t>Blue/Green</a:t>
            </a:r>
          </a:p>
          <a:p>
            <a:pPr marL="742950" lvl="1" indent="-285750">
              <a:buFont typeface="Wingdings" panose="05000000000000000000" pitchFamily="2" charset="2"/>
              <a:buChar char="§"/>
            </a:pPr>
            <a:r>
              <a:rPr lang="en-US" dirty="0" smtClean="0">
                <a:solidFill>
                  <a:srgbClr val="00B050"/>
                </a:solidFill>
              </a:rPr>
              <a:t>Canary</a:t>
            </a:r>
          </a:p>
          <a:p>
            <a:pPr marL="742950" lvl="1" indent="-285750">
              <a:buFont typeface="Wingdings" panose="05000000000000000000" pitchFamily="2" charset="2"/>
              <a:buChar char="§"/>
            </a:pPr>
            <a:r>
              <a:rPr lang="en-US" dirty="0" smtClean="0">
                <a:solidFill>
                  <a:srgbClr val="00B050"/>
                </a:solidFill>
              </a:rPr>
              <a:t>Dark launch</a:t>
            </a:r>
            <a:endParaRPr lang="en-US" dirty="0">
              <a:solidFill>
                <a:srgbClr val="00B050"/>
              </a:solidFill>
            </a:endParaRPr>
          </a:p>
        </p:txBody>
      </p:sp>
      <p:sp>
        <p:nvSpPr>
          <p:cNvPr id="8" name="Szövegdoboz 7"/>
          <p:cNvSpPr txBox="1"/>
          <p:nvPr/>
        </p:nvSpPr>
        <p:spPr>
          <a:xfrm>
            <a:off x="8125219" y="2411010"/>
            <a:ext cx="3234475" cy="4247317"/>
          </a:xfrm>
          <a:prstGeom prst="rect">
            <a:avLst/>
          </a:prstGeom>
          <a:noFill/>
        </p:spPr>
        <p:txBody>
          <a:bodyPr wrap="none" rtlCol="0">
            <a:spAutoFit/>
          </a:bodyPr>
          <a:lstStyle/>
          <a:p>
            <a:pPr marL="285750" indent="-285750">
              <a:buFont typeface="Wingdings" panose="05000000000000000000" pitchFamily="2" charset="2"/>
              <a:buChar char="§"/>
            </a:pPr>
            <a:r>
              <a:rPr lang="en-US" dirty="0" smtClean="0">
                <a:solidFill>
                  <a:srgbClr val="00B050"/>
                </a:solidFill>
              </a:rPr>
              <a:t>Very easy to install</a:t>
            </a:r>
          </a:p>
          <a:p>
            <a:pPr marL="285750" indent="-285750">
              <a:buFont typeface="Wingdings" panose="05000000000000000000" pitchFamily="2" charset="2"/>
              <a:buChar char="§"/>
            </a:pPr>
            <a:r>
              <a:rPr lang="en-US" dirty="0" smtClean="0">
                <a:solidFill>
                  <a:srgbClr val="00B050"/>
                </a:solidFill>
              </a:rPr>
              <a:t>Easy to operate</a:t>
            </a:r>
          </a:p>
          <a:p>
            <a:pPr marL="285750" indent="-285750">
              <a:buFont typeface="Wingdings" panose="05000000000000000000" pitchFamily="2" charset="2"/>
              <a:buChar char="§"/>
            </a:pPr>
            <a:r>
              <a:rPr lang="en-US" dirty="0" smtClean="0">
                <a:solidFill>
                  <a:srgbClr val="00B050"/>
                </a:solidFill>
              </a:rPr>
              <a:t>Light control plane</a:t>
            </a:r>
          </a:p>
          <a:p>
            <a:pPr marL="285750" indent="-285750">
              <a:buFont typeface="Wingdings" panose="05000000000000000000" pitchFamily="2" charset="2"/>
              <a:buChar char="§"/>
            </a:pPr>
            <a:r>
              <a:rPr lang="en-US" dirty="0" smtClean="0">
                <a:solidFill>
                  <a:srgbClr val="00B050"/>
                </a:solidFill>
              </a:rPr>
              <a:t>Very light data plane (in Rust)</a:t>
            </a:r>
          </a:p>
          <a:p>
            <a:pPr marL="285750" indent="-285750">
              <a:buFont typeface="Wingdings" panose="05000000000000000000" pitchFamily="2" charset="2"/>
              <a:buChar char="§"/>
            </a:pPr>
            <a:r>
              <a:rPr lang="en-US" dirty="0" smtClean="0">
                <a:solidFill>
                  <a:srgbClr val="FF0000"/>
                </a:solidFill>
              </a:rPr>
              <a:t>No ingress included</a:t>
            </a:r>
          </a:p>
          <a:p>
            <a:pPr marL="285750" indent="-285750">
              <a:buFont typeface="Wingdings" panose="05000000000000000000" pitchFamily="2" charset="2"/>
              <a:buChar char="§"/>
            </a:pPr>
            <a:r>
              <a:rPr lang="en-US" dirty="0" smtClean="0">
                <a:solidFill>
                  <a:srgbClr val="00B050"/>
                </a:solidFill>
              </a:rPr>
              <a:t>Has a dashboard</a:t>
            </a:r>
          </a:p>
          <a:p>
            <a:pPr marL="285750" indent="-285750">
              <a:buFont typeface="Wingdings" panose="05000000000000000000" pitchFamily="2" charset="2"/>
              <a:buChar char="§"/>
            </a:pPr>
            <a:r>
              <a:rPr lang="en-US" dirty="0" smtClean="0">
                <a:solidFill>
                  <a:srgbClr val="00B050"/>
                </a:solidFill>
              </a:rPr>
              <a:t>Monitoring:</a:t>
            </a:r>
          </a:p>
          <a:p>
            <a:pPr marL="742950" lvl="1" indent="-285750">
              <a:buFont typeface="Wingdings" panose="05000000000000000000" pitchFamily="2" charset="2"/>
              <a:buChar char="§"/>
            </a:pPr>
            <a:r>
              <a:rPr lang="en-US" dirty="0" smtClean="0">
                <a:solidFill>
                  <a:srgbClr val="00B050"/>
                </a:solidFill>
              </a:rPr>
              <a:t>Service graph</a:t>
            </a:r>
          </a:p>
          <a:p>
            <a:pPr marL="742950" lvl="1" indent="-285750">
              <a:buFont typeface="Wingdings" panose="05000000000000000000" pitchFamily="2" charset="2"/>
              <a:buChar char="§"/>
            </a:pPr>
            <a:r>
              <a:rPr lang="en-US" dirty="0" smtClean="0">
                <a:solidFill>
                  <a:srgbClr val="00B050"/>
                </a:solidFill>
              </a:rPr>
              <a:t>S2S latency</a:t>
            </a:r>
          </a:p>
          <a:p>
            <a:pPr marL="742950" lvl="1" indent="-285750">
              <a:buFont typeface="Wingdings" panose="05000000000000000000" pitchFamily="2" charset="2"/>
              <a:buChar char="§"/>
            </a:pPr>
            <a:r>
              <a:rPr lang="en-US" dirty="0" smtClean="0">
                <a:solidFill>
                  <a:srgbClr val="00B050"/>
                </a:solidFill>
              </a:rPr>
              <a:t>Response codes</a:t>
            </a:r>
          </a:p>
          <a:p>
            <a:pPr marL="742950" lvl="1" indent="-285750">
              <a:buFont typeface="Wingdings" panose="05000000000000000000" pitchFamily="2" charset="2"/>
              <a:buChar char="§"/>
            </a:pPr>
            <a:r>
              <a:rPr lang="en-US" dirty="0" smtClean="0">
                <a:solidFill>
                  <a:srgbClr val="FF0000"/>
                </a:solidFill>
              </a:rPr>
              <a:t>No tracing</a:t>
            </a:r>
          </a:p>
          <a:p>
            <a:pPr marL="285750" indent="-285750">
              <a:buFont typeface="Wingdings" panose="05000000000000000000" pitchFamily="2" charset="2"/>
              <a:buChar char="§"/>
            </a:pPr>
            <a:r>
              <a:rPr lang="en-US" dirty="0" smtClean="0">
                <a:solidFill>
                  <a:srgbClr val="FF0000"/>
                </a:solidFill>
              </a:rPr>
              <a:t>Very basic HTTP routing:</a:t>
            </a:r>
          </a:p>
          <a:p>
            <a:pPr marL="742950" lvl="1" indent="-285750">
              <a:buFont typeface="Wingdings" panose="05000000000000000000" pitchFamily="2" charset="2"/>
              <a:buChar char="§"/>
            </a:pPr>
            <a:r>
              <a:rPr lang="en-US" dirty="0" smtClean="0">
                <a:solidFill>
                  <a:srgbClr val="FF0000"/>
                </a:solidFill>
              </a:rPr>
              <a:t>No Blue/Green</a:t>
            </a:r>
          </a:p>
          <a:p>
            <a:pPr marL="742950" lvl="1" indent="-285750">
              <a:buFont typeface="Wingdings" panose="05000000000000000000" pitchFamily="2" charset="2"/>
              <a:buChar char="§"/>
            </a:pPr>
            <a:r>
              <a:rPr lang="en-US" dirty="0" smtClean="0">
                <a:solidFill>
                  <a:srgbClr val="00B050"/>
                </a:solidFill>
              </a:rPr>
              <a:t>Canary</a:t>
            </a:r>
          </a:p>
          <a:p>
            <a:pPr marL="742950" lvl="1" indent="-285750">
              <a:buFont typeface="Wingdings" panose="05000000000000000000" pitchFamily="2" charset="2"/>
              <a:buChar char="§"/>
            </a:pPr>
            <a:r>
              <a:rPr lang="en-US" dirty="0" smtClean="0">
                <a:solidFill>
                  <a:srgbClr val="FF0000"/>
                </a:solidFill>
              </a:rPr>
              <a:t>No dark launch</a:t>
            </a:r>
            <a:endParaRPr lang="en-US" dirty="0">
              <a:solidFill>
                <a:srgbClr val="FF0000"/>
              </a:solidFill>
            </a:endParaRPr>
          </a:p>
        </p:txBody>
      </p:sp>
    </p:spTree>
    <p:extLst>
      <p:ext uri="{BB962C8B-B14F-4D97-AF65-F5344CB8AC3E}">
        <p14:creationId xmlns:p14="http://schemas.microsoft.com/office/powerpoint/2010/main" val="409001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Other Examples</a:t>
            </a:r>
            <a:endParaRPr lang="en-US" sz="2800" dirty="0">
              <a:solidFill>
                <a:schemeClr val="bg1">
                  <a:lumMod val="95000"/>
                </a:schemeClr>
              </a:solidFill>
            </a:endParaRPr>
          </a:p>
        </p:txBody>
      </p:sp>
      <p:pic>
        <p:nvPicPr>
          <p:cNvPr id="3" name="Kép 2"/>
          <p:cNvPicPr>
            <a:picLocks noChangeAspect="1"/>
          </p:cNvPicPr>
          <p:nvPr/>
        </p:nvPicPr>
        <p:blipFill>
          <a:blip r:embed="rId3"/>
          <a:stretch>
            <a:fillRect/>
          </a:stretch>
        </p:blipFill>
        <p:spPr>
          <a:xfrm>
            <a:off x="1873029" y="4968360"/>
            <a:ext cx="2614426" cy="718585"/>
          </a:xfrm>
          <a:prstGeom prst="rect">
            <a:avLst/>
          </a:prstGeom>
        </p:spPr>
      </p:pic>
      <p:pic>
        <p:nvPicPr>
          <p:cNvPr id="5" name="Kép 4"/>
          <p:cNvPicPr>
            <a:picLocks noChangeAspect="1"/>
          </p:cNvPicPr>
          <p:nvPr/>
        </p:nvPicPr>
        <p:blipFill>
          <a:blip r:embed="rId4"/>
          <a:stretch>
            <a:fillRect/>
          </a:stretch>
        </p:blipFill>
        <p:spPr>
          <a:xfrm>
            <a:off x="9070374" y="1827871"/>
            <a:ext cx="2088232" cy="1198922"/>
          </a:xfrm>
          <a:prstGeom prst="rect">
            <a:avLst/>
          </a:prstGeom>
        </p:spPr>
      </p:pic>
      <p:sp>
        <p:nvSpPr>
          <p:cNvPr id="4" name="Szövegdoboz 3"/>
          <p:cNvSpPr txBox="1"/>
          <p:nvPr/>
        </p:nvSpPr>
        <p:spPr>
          <a:xfrm>
            <a:off x="2423592" y="1124744"/>
            <a:ext cx="1742721" cy="461665"/>
          </a:xfrm>
          <a:prstGeom prst="rect">
            <a:avLst/>
          </a:prstGeom>
          <a:noFill/>
        </p:spPr>
        <p:txBody>
          <a:bodyPr wrap="none" rtlCol="0">
            <a:spAutoFit/>
          </a:bodyPr>
          <a:lstStyle/>
          <a:p>
            <a:pPr algn="ctr"/>
            <a:r>
              <a:rPr lang="en-US" sz="2400" dirty="0" smtClean="0"/>
              <a:t>Envoy based</a:t>
            </a:r>
            <a:endParaRPr lang="hu-HU" sz="2400" dirty="0"/>
          </a:p>
        </p:txBody>
      </p:sp>
      <p:sp>
        <p:nvSpPr>
          <p:cNvPr id="7" name="Szövegdoboz 6"/>
          <p:cNvSpPr txBox="1"/>
          <p:nvPr/>
        </p:nvSpPr>
        <p:spPr>
          <a:xfrm>
            <a:off x="7754612" y="1124744"/>
            <a:ext cx="2359878" cy="461665"/>
          </a:xfrm>
          <a:prstGeom prst="rect">
            <a:avLst/>
          </a:prstGeom>
          <a:noFill/>
        </p:spPr>
        <p:txBody>
          <a:bodyPr wrap="none" rtlCol="0">
            <a:spAutoFit/>
          </a:bodyPr>
          <a:lstStyle/>
          <a:p>
            <a:pPr algn="ctr"/>
            <a:r>
              <a:rPr lang="en-US" sz="2400" dirty="0" smtClean="0"/>
              <a:t>Non-Envoy based</a:t>
            </a:r>
            <a:endParaRPr lang="hu-HU" sz="2400" dirty="0"/>
          </a:p>
        </p:txBody>
      </p:sp>
      <p:pic>
        <p:nvPicPr>
          <p:cNvPr id="8" name="Kép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815" y="2053505"/>
            <a:ext cx="2448273" cy="723219"/>
          </a:xfrm>
          <a:prstGeom prst="rect">
            <a:avLst/>
          </a:prstGeom>
        </p:spPr>
      </p:pic>
      <p:pic>
        <p:nvPicPr>
          <p:cNvPr id="9" name="Kép 8"/>
          <p:cNvPicPr>
            <a:picLocks noChangeAspect="1"/>
          </p:cNvPicPr>
          <p:nvPr/>
        </p:nvPicPr>
        <p:blipFill>
          <a:blip r:embed="rId6"/>
          <a:stretch>
            <a:fillRect/>
          </a:stretch>
        </p:blipFill>
        <p:spPr>
          <a:xfrm>
            <a:off x="2424158" y="3243820"/>
            <a:ext cx="1512168" cy="1498545"/>
          </a:xfrm>
          <a:prstGeom prst="rect">
            <a:avLst/>
          </a:prstGeom>
        </p:spPr>
      </p:pic>
      <p:pic>
        <p:nvPicPr>
          <p:cNvPr id="10" name="Kép 9"/>
          <p:cNvPicPr>
            <a:picLocks noChangeAspect="1"/>
          </p:cNvPicPr>
          <p:nvPr/>
        </p:nvPicPr>
        <p:blipFill>
          <a:blip r:embed="rId7"/>
          <a:stretch>
            <a:fillRect/>
          </a:stretch>
        </p:blipFill>
        <p:spPr>
          <a:xfrm>
            <a:off x="10114490" y="3708477"/>
            <a:ext cx="1400175" cy="1238250"/>
          </a:xfrm>
          <a:prstGeom prst="rect">
            <a:avLst/>
          </a:prstGeom>
        </p:spPr>
      </p:pic>
      <p:pic>
        <p:nvPicPr>
          <p:cNvPr id="11" name="Kép 10"/>
          <p:cNvPicPr>
            <a:picLocks noChangeAspect="1"/>
          </p:cNvPicPr>
          <p:nvPr/>
        </p:nvPicPr>
        <p:blipFill>
          <a:blip r:embed="rId8"/>
          <a:stretch>
            <a:fillRect/>
          </a:stretch>
        </p:blipFill>
        <p:spPr>
          <a:xfrm>
            <a:off x="7252536" y="2920166"/>
            <a:ext cx="1447800" cy="1257300"/>
          </a:xfrm>
          <a:prstGeom prst="rect">
            <a:avLst/>
          </a:prstGeom>
        </p:spPr>
      </p:pic>
      <p:pic>
        <p:nvPicPr>
          <p:cNvPr id="1028" name="Picture 4" descr="@airbn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7836" y="4327602"/>
            <a:ext cx="1516516" cy="1516516"/>
          </a:xfrm>
          <a:prstGeom prst="rect">
            <a:avLst/>
          </a:prstGeom>
          <a:noFill/>
          <a:extLst>
            <a:ext uri="{909E8E84-426E-40DD-AFC4-6F175D3DCCD1}">
              <a14:hiddenFill xmlns:a14="http://schemas.microsoft.com/office/drawing/2010/main">
                <a:solidFill>
                  <a:srgbClr val="FFFFFF"/>
                </a:solidFill>
              </a14:hiddenFill>
            </a:ext>
          </a:extLst>
        </p:spPr>
      </p:pic>
      <p:sp>
        <p:nvSpPr>
          <p:cNvPr id="12" name="Szövegdoboz 11"/>
          <p:cNvSpPr txBox="1"/>
          <p:nvPr/>
        </p:nvSpPr>
        <p:spPr>
          <a:xfrm>
            <a:off x="7870984" y="5589240"/>
            <a:ext cx="1270220" cy="553998"/>
          </a:xfrm>
          <a:prstGeom prst="rect">
            <a:avLst/>
          </a:prstGeom>
          <a:noFill/>
        </p:spPr>
        <p:txBody>
          <a:bodyPr wrap="none" rtlCol="0">
            <a:spAutoFit/>
          </a:bodyPr>
          <a:lstStyle/>
          <a:p>
            <a:pPr algn="ctr"/>
            <a:r>
              <a:rPr lang="en-US" sz="3000" b="1" dirty="0" err="1" smtClean="0">
                <a:solidFill>
                  <a:srgbClr val="FF5A5F"/>
                </a:solidFill>
              </a:rPr>
              <a:t>synaps</a:t>
            </a:r>
            <a:endParaRPr lang="hu-HU" sz="3000" b="1" dirty="0">
              <a:solidFill>
                <a:srgbClr val="FF5A5F"/>
              </a:solidFill>
            </a:endParaRPr>
          </a:p>
        </p:txBody>
      </p:sp>
    </p:spTree>
    <p:extLst>
      <p:ext uri="{BB962C8B-B14F-4D97-AF65-F5344CB8AC3E}">
        <p14:creationId xmlns:p14="http://schemas.microsoft.com/office/powerpoint/2010/main" val="2238910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Okay, But Should I Use a Service Mesh???</a:t>
            </a:r>
            <a:endParaRPr lang="en-US" sz="2800" dirty="0">
              <a:solidFill>
                <a:schemeClr val="bg1">
                  <a:lumMod val="95000"/>
                </a:schemeClr>
              </a:solidFill>
            </a:endParaRPr>
          </a:p>
        </p:txBody>
      </p:sp>
      <p:sp>
        <p:nvSpPr>
          <p:cNvPr id="6" name="Alcím 2"/>
          <p:cNvSpPr txBox="1">
            <a:spLocks/>
          </p:cNvSpPr>
          <p:nvPr/>
        </p:nvSpPr>
        <p:spPr>
          <a:xfrm>
            <a:off x="214282" y="928670"/>
            <a:ext cx="11570350" cy="5236634"/>
          </a:xfrm>
          <a:prstGeom prst="rect">
            <a:avLst/>
          </a:prstGeom>
        </p:spPr>
        <p:txBody>
          <a:bodyPr vert="horz" lIns="91440" tIns="45720" rIns="91440" bIns="45720" rtlCol="0">
            <a:normAutofit/>
          </a:bodyPr>
          <a:lstStyle/>
          <a:p>
            <a:pPr lvl="0">
              <a:spcBef>
                <a:spcPts val="600"/>
              </a:spcBef>
            </a:pPr>
            <a:r>
              <a:rPr lang="en-US" sz="2400" dirty="0" smtClean="0"/>
              <a:t>It depends…</a:t>
            </a:r>
            <a:endParaRPr lang="en-US" dirty="0" smtClean="0"/>
          </a:p>
          <a:p>
            <a:pPr marL="457200" lvl="0" indent="-206375">
              <a:spcBef>
                <a:spcPts val="600"/>
              </a:spcBef>
              <a:buSzPct val="100000"/>
              <a:buFont typeface="Wingdings" pitchFamily="2" charset="2"/>
              <a:buChar char="§"/>
            </a:pPr>
            <a:endParaRPr lang="en-US" sz="1600" i="1" baseline="0" dirty="0" smtClean="0"/>
          </a:p>
          <a:p>
            <a:pPr lvl="0">
              <a:spcBef>
                <a:spcPts val="600"/>
              </a:spcBef>
            </a:pPr>
            <a:r>
              <a:rPr lang="en-US" sz="2400" dirty="0" smtClean="0"/>
              <a:t>Not a good reason:</a:t>
            </a:r>
            <a:endParaRPr lang="en-US" dirty="0" smtClean="0"/>
          </a:p>
          <a:p>
            <a:pPr marL="457200" lvl="0" indent="-206375">
              <a:spcBef>
                <a:spcPts val="600"/>
              </a:spcBef>
              <a:buSzPct val="100000"/>
              <a:buFont typeface="Wingdings" pitchFamily="2" charset="2"/>
              <a:buChar char="§"/>
            </a:pPr>
            <a:r>
              <a:rPr lang="en-US" dirty="0" smtClean="0"/>
              <a:t>I’ve heard it’s cool since Google made this!</a:t>
            </a:r>
          </a:p>
          <a:p>
            <a:pPr marL="457200" lvl="0" indent="-206375">
              <a:spcBef>
                <a:spcPts val="600"/>
              </a:spcBef>
              <a:buSzPct val="100000"/>
              <a:buFont typeface="Wingdings" pitchFamily="2" charset="2"/>
              <a:buChar char="§"/>
            </a:pPr>
            <a:r>
              <a:rPr lang="en-US" dirty="0" smtClean="0"/>
              <a:t>Want to be cloud native so I must use this new stuff</a:t>
            </a:r>
          </a:p>
          <a:p>
            <a:pPr marL="457200" lvl="0" indent="-206375">
              <a:spcBef>
                <a:spcPts val="600"/>
              </a:spcBef>
              <a:buSzPct val="100000"/>
              <a:buFont typeface="Wingdings" pitchFamily="2" charset="2"/>
              <a:buChar char="§"/>
            </a:pPr>
            <a:r>
              <a:rPr lang="en-US" dirty="0" smtClean="0"/>
              <a:t>My boss told me…</a:t>
            </a:r>
          </a:p>
          <a:p>
            <a:pPr marL="457200" lvl="0" indent="-206375">
              <a:spcBef>
                <a:spcPts val="600"/>
              </a:spcBef>
              <a:buSzPct val="100000"/>
              <a:buFont typeface="Wingdings" pitchFamily="2" charset="2"/>
              <a:buChar char="§"/>
            </a:pPr>
            <a:endParaRPr lang="en-US" sz="1600" i="1" baseline="0" dirty="0" smtClean="0"/>
          </a:p>
          <a:p>
            <a:pPr lvl="0">
              <a:spcBef>
                <a:spcPts val="600"/>
              </a:spcBef>
            </a:pPr>
            <a:r>
              <a:rPr lang="en-US" sz="2400" dirty="0" smtClean="0">
                <a:solidFill>
                  <a:prstClr val="black"/>
                </a:solidFill>
              </a:rPr>
              <a:t>But definitely use it if:</a:t>
            </a:r>
          </a:p>
          <a:p>
            <a:pPr marL="457200" lvl="0" indent="-206375">
              <a:spcBef>
                <a:spcPts val="600"/>
              </a:spcBef>
              <a:buSzPct val="100000"/>
              <a:buFont typeface="Wingdings" pitchFamily="2" charset="2"/>
              <a:buChar char="§"/>
            </a:pPr>
            <a:r>
              <a:rPr lang="en-US" dirty="0" smtClean="0">
                <a:solidFill>
                  <a:prstClr val="black"/>
                </a:solidFill>
              </a:rPr>
              <a:t>You have micro(</a:t>
            </a:r>
            <a:r>
              <a:rPr lang="en-US" dirty="0" err="1" smtClean="0">
                <a:solidFill>
                  <a:prstClr val="black"/>
                </a:solidFill>
              </a:rPr>
              <a:t>ish</a:t>
            </a:r>
            <a:r>
              <a:rPr lang="en-US" dirty="0" smtClean="0">
                <a:solidFill>
                  <a:prstClr val="black"/>
                </a:solidFill>
              </a:rPr>
              <a:t>)services environment,  written in multiple languages, and you need consistent telemetry</a:t>
            </a:r>
          </a:p>
          <a:p>
            <a:pPr marL="457200" lvl="0" indent="-206375">
              <a:spcBef>
                <a:spcPts val="600"/>
              </a:spcBef>
              <a:buSzPct val="100000"/>
              <a:buFont typeface="Wingdings" pitchFamily="2" charset="2"/>
              <a:buChar char="§"/>
            </a:pPr>
            <a:r>
              <a:rPr lang="en-US" dirty="0" smtClean="0">
                <a:solidFill>
                  <a:prstClr val="black"/>
                </a:solidFill>
              </a:rPr>
              <a:t>You need </a:t>
            </a:r>
            <a:r>
              <a:rPr lang="en-US" dirty="0" err="1" smtClean="0">
                <a:solidFill>
                  <a:prstClr val="black"/>
                </a:solidFill>
              </a:rPr>
              <a:t>mTLS</a:t>
            </a:r>
            <a:r>
              <a:rPr lang="en-US" dirty="0" smtClean="0">
                <a:solidFill>
                  <a:prstClr val="black"/>
                </a:solidFill>
              </a:rPr>
              <a:t> for every service-to-service communication</a:t>
            </a:r>
          </a:p>
          <a:p>
            <a:pPr marL="457200" lvl="0" indent="-206375">
              <a:spcBef>
                <a:spcPts val="600"/>
              </a:spcBef>
              <a:buSzPct val="100000"/>
              <a:buFont typeface="Wingdings" pitchFamily="2" charset="2"/>
              <a:buChar char="§"/>
            </a:pPr>
            <a:r>
              <a:rPr lang="en-US" dirty="0" smtClean="0">
                <a:solidFill>
                  <a:prstClr val="black"/>
                </a:solidFill>
              </a:rPr>
              <a:t>You have a </a:t>
            </a:r>
            <a:r>
              <a:rPr lang="en-US" dirty="0" err="1" smtClean="0">
                <a:solidFill>
                  <a:prstClr val="black"/>
                </a:solidFill>
              </a:rPr>
              <a:t>microservices</a:t>
            </a:r>
            <a:r>
              <a:rPr lang="en-US" dirty="0" smtClean="0">
                <a:solidFill>
                  <a:prstClr val="black"/>
                </a:solidFill>
              </a:rPr>
              <a:t> environment where some service are failing, and you can’t figure out which one of them</a:t>
            </a:r>
          </a:p>
          <a:p>
            <a:pPr marL="457200" lvl="0" indent="-206375">
              <a:spcBef>
                <a:spcPts val="600"/>
              </a:spcBef>
              <a:buSzPct val="100000"/>
              <a:buFont typeface="Wingdings" pitchFamily="2" charset="2"/>
              <a:buChar char="§"/>
            </a:pPr>
            <a:r>
              <a:rPr lang="en-US" dirty="0" smtClean="0">
                <a:solidFill>
                  <a:prstClr val="black"/>
                </a:solidFill>
              </a:rPr>
              <a:t>You need to apply more advance deployment patterns (e.g. canary, blue/green), since you current one is too slow</a:t>
            </a:r>
          </a:p>
          <a:p>
            <a:pPr marL="457200" lvl="0" indent="-206375">
              <a:spcBef>
                <a:spcPts val="600"/>
              </a:spcBef>
              <a:buSzPct val="100000"/>
              <a:buFont typeface="Wingdings" pitchFamily="2" charset="2"/>
              <a:buChar char="§"/>
            </a:pPr>
            <a:endParaRPr lang="en-US" dirty="0" smtClean="0">
              <a:solidFill>
                <a:prstClr val="black"/>
              </a:solidFill>
            </a:endParaRPr>
          </a:p>
          <a:p>
            <a:pPr marL="457200" lvl="0" indent="-206375">
              <a:spcBef>
                <a:spcPts val="600"/>
              </a:spcBef>
              <a:buSzPct val="100000"/>
              <a:buFont typeface="Wingdings" pitchFamily="2" charset="2"/>
              <a:buChar char="§"/>
            </a:pPr>
            <a:endParaRPr lang="en-US" sz="1600" i="1" baseline="0" dirty="0" smtClean="0"/>
          </a:p>
        </p:txBody>
      </p:sp>
    </p:spTree>
    <p:extLst>
      <p:ext uri="{BB962C8B-B14F-4D97-AF65-F5344CB8AC3E}">
        <p14:creationId xmlns:p14="http://schemas.microsoft.com/office/powerpoint/2010/main" val="36180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animEffect transition="in" filter="fade">
                                      <p:cBhvr>
                                        <p:cTn id="30" dur="500"/>
                                        <p:tgtEl>
                                          <p:spTgt spid="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fade">
                                      <p:cBhvr>
                                        <p:cTn id="3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Outline</a:t>
            </a:r>
            <a:endParaRPr lang="hu-HU" sz="2800" dirty="0">
              <a:solidFill>
                <a:schemeClr val="bg1">
                  <a:lumMod val="95000"/>
                </a:schemeClr>
              </a:solidFill>
            </a:endParaRPr>
          </a:p>
        </p:txBody>
      </p:sp>
      <p:sp>
        <p:nvSpPr>
          <p:cNvPr id="17" name="Alcím 2"/>
          <p:cNvSpPr txBox="1">
            <a:spLocks/>
          </p:cNvSpPr>
          <p:nvPr/>
        </p:nvSpPr>
        <p:spPr>
          <a:xfrm>
            <a:off x="214282" y="928670"/>
            <a:ext cx="7897942" cy="5308642"/>
          </a:xfrm>
          <a:prstGeom prst="rect">
            <a:avLst/>
          </a:prstGeom>
        </p:spPr>
        <p:txBody>
          <a:bodyPr vert="horz" lIns="91440" tIns="45720" rIns="91440" bIns="45720" rtlCol="0">
            <a:normAutofit fontScale="92500" lnSpcReduction="10000"/>
          </a:bodyPr>
          <a:lstStyle/>
          <a:p>
            <a:pPr lvl="0">
              <a:spcBef>
                <a:spcPts val="600"/>
              </a:spcBef>
            </a:pPr>
            <a:r>
              <a:rPr lang="en-US" sz="2600" dirty="0" smtClean="0">
                <a:solidFill>
                  <a:srgbClr val="000000"/>
                </a:solidFill>
              </a:rPr>
              <a:t>Basics of service mesh</a:t>
            </a:r>
            <a:endParaRPr kumimoji="0" lang="en-US" sz="2600" i="1"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sz="2200" dirty="0" smtClean="0"/>
              <a:t>The evolution of cloud computing</a:t>
            </a:r>
          </a:p>
          <a:p>
            <a:pPr marL="457200" lvl="0" indent="-206375">
              <a:spcBef>
                <a:spcPts val="600"/>
              </a:spcBef>
              <a:buSzPct val="100000"/>
              <a:buFont typeface="Wingdings" pitchFamily="2" charset="2"/>
              <a:buChar char="§"/>
            </a:pPr>
            <a:r>
              <a:rPr lang="en-US" sz="2200" dirty="0" err="1" smtClean="0"/>
              <a:t>Microservices</a:t>
            </a:r>
            <a:r>
              <a:rPr lang="en-US" sz="2200" dirty="0" smtClean="0"/>
              <a:t> leading to complexity</a:t>
            </a:r>
          </a:p>
          <a:p>
            <a:pPr marL="457200" lvl="0" indent="-206375">
              <a:spcBef>
                <a:spcPts val="600"/>
              </a:spcBef>
              <a:buSzPct val="100000"/>
              <a:buFont typeface="Wingdings" pitchFamily="2" charset="2"/>
              <a:buChar char="§"/>
            </a:pPr>
            <a:r>
              <a:rPr lang="en-US" sz="2200" dirty="0"/>
              <a:t>The necessity of a new architectural component</a:t>
            </a:r>
            <a:endParaRPr lang="en-US" sz="2200" dirty="0" smtClean="0"/>
          </a:p>
          <a:p>
            <a:pPr marL="457200" lvl="0" indent="-206375">
              <a:spcBef>
                <a:spcPts val="600"/>
              </a:spcBef>
              <a:buSzPct val="100000"/>
              <a:buFont typeface="Wingdings" pitchFamily="2" charset="2"/>
              <a:buChar char="§"/>
            </a:pPr>
            <a:r>
              <a:rPr lang="en-US" sz="2200" dirty="0" smtClean="0"/>
              <a:t>The sidecar proxy deployment strategy</a:t>
            </a:r>
          </a:p>
          <a:p>
            <a:pPr marL="457200" lvl="0" indent="-206375">
              <a:spcBef>
                <a:spcPts val="600"/>
              </a:spcBef>
              <a:buSzPct val="100000"/>
              <a:buFont typeface="Wingdings" pitchFamily="2" charset="2"/>
              <a:buChar char="§"/>
            </a:pPr>
            <a:r>
              <a:rPr lang="en-US" sz="2200" baseline="0" dirty="0" smtClean="0"/>
              <a:t>Data</a:t>
            </a:r>
            <a:r>
              <a:rPr lang="hu-HU" sz="2200" baseline="0" dirty="0" smtClean="0"/>
              <a:t> </a:t>
            </a:r>
            <a:r>
              <a:rPr lang="en-US" sz="2200" baseline="0" dirty="0" smtClean="0"/>
              <a:t>plane vs. control plane in a service mesh</a:t>
            </a:r>
            <a:endParaRPr lang="en-US" sz="1900" baseline="0" dirty="0" smtClean="0"/>
          </a:p>
          <a:p>
            <a:pPr lvl="0">
              <a:spcBef>
                <a:spcPts val="1800"/>
              </a:spcBef>
            </a:pPr>
            <a:r>
              <a:rPr lang="en-US" sz="2600" dirty="0" smtClean="0"/>
              <a:t>Choices for realizing a service mesh</a:t>
            </a:r>
            <a:endParaRPr lang="en-US" sz="2600" i="1" dirty="0" smtClean="0"/>
          </a:p>
          <a:p>
            <a:pPr marL="457200" lvl="0" indent="-206375">
              <a:spcBef>
                <a:spcPts val="600"/>
              </a:spcBef>
              <a:buSzPct val="100000"/>
              <a:buFont typeface="Wingdings" pitchFamily="2" charset="2"/>
              <a:buChar char="§"/>
            </a:pPr>
            <a:r>
              <a:rPr lang="en-US" sz="2200" dirty="0" err="1" smtClean="0"/>
              <a:t>Linkerd</a:t>
            </a:r>
            <a:endParaRPr lang="en-US" sz="2200" dirty="0" smtClean="0"/>
          </a:p>
          <a:p>
            <a:pPr marL="457200" lvl="0" indent="-206375">
              <a:spcBef>
                <a:spcPts val="600"/>
              </a:spcBef>
              <a:buSzPct val="100000"/>
              <a:buFont typeface="Wingdings" pitchFamily="2" charset="2"/>
              <a:buChar char="§"/>
            </a:pPr>
            <a:r>
              <a:rPr lang="en-US" sz="2200" dirty="0" smtClean="0"/>
              <a:t>Linkerd2 (the current version)</a:t>
            </a:r>
          </a:p>
          <a:p>
            <a:pPr marL="457200" lvl="0" indent="-206375">
              <a:spcBef>
                <a:spcPts val="600"/>
              </a:spcBef>
              <a:buSzPct val="100000"/>
              <a:buFont typeface="Wingdings" pitchFamily="2" charset="2"/>
              <a:buChar char="§"/>
            </a:pPr>
            <a:r>
              <a:rPr lang="en-US" sz="2200" dirty="0" smtClean="0"/>
              <a:t>Envoy as the universal </a:t>
            </a:r>
            <a:r>
              <a:rPr lang="en-US" sz="2200" dirty="0" err="1" smtClean="0"/>
              <a:t>dataplane</a:t>
            </a:r>
            <a:r>
              <a:rPr lang="en-US" sz="2200" dirty="0" smtClean="0"/>
              <a:t> for</a:t>
            </a:r>
          </a:p>
          <a:p>
            <a:pPr marL="914400" lvl="1" indent="-206375">
              <a:spcBef>
                <a:spcPts val="600"/>
              </a:spcBef>
              <a:buSzPct val="100000"/>
              <a:buFont typeface="Wingdings" pitchFamily="2" charset="2"/>
              <a:buChar char="§"/>
            </a:pPr>
            <a:r>
              <a:rPr lang="en-US" sz="2200" dirty="0" err="1" smtClean="0"/>
              <a:t>Istio</a:t>
            </a:r>
            <a:endParaRPr lang="en-US" sz="2200" dirty="0" smtClean="0"/>
          </a:p>
          <a:p>
            <a:pPr marL="914400" lvl="1" indent="-206375">
              <a:spcBef>
                <a:spcPts val="600"/>
              </a:spcBef>
              <a:buSzPct val="100000"/>
              <a:buFont typeface="Wingdings" pitchFamily="2" charset="2"/>
              <a:buChar char="§"/>
            </a:pPr>
            <a:r>
              <a:rPr lang="en-US" sz="2200" dirty="0" smtClean="0"/>
              <a:t>AWS App Mesh</a:t>
            </a:r>
          </a:p>
          <a:p>
            <a:pPr marL="914400" lvl="1" indent="-206375">
              <a:spcBef>
                <a:spcPts val="600"/>
              </a:spcBef>
              <a:buSzPct val="100000"/>
              <a:buFont typeface="Wingdings" pitchFamily="2" charset="2"/>
              <a:buChar char="§"/>
            </a:pPr>
            <a:r>
              <a:rPr lang="en-US" sz="2200" dirty="0" smtClean="0"/>
              <a:t>Consul</a:t>
            </a:r>
          </a:p>
          <a:p>
            <a:pPr marL="914400" lvl="1" indent="-206375">
              <a:spcBef>
                <a:spcPts val="600"/>
              </a:spcBef>
              <a:buSzPct val="100000"/>
              <a:buFont typeface="Wingdings" pitchFamily="2" charset="2"/>
              <a:buChar char="§"/>
            </a:pPr>
            <a:r>
              <a:rPr lang="en-US" sz="2200" dirty="0" smtClean="0"/>
              <a:t>Kuma</a:t>
            </a:r>
          </a:p>
          <a:p>
            <a:pPr marL="914400" lvl="1" indent="-206375">
              <a:spcBef>
                <a:spcPts val="600"/>
              </a:spcBef>
              <a:buSzPct val="100000"/>
              <a:buFont typeface="Wingdings" pitchFamily="2" charset="2"/>
              <a:buChar char="§"/>
            </a:pPr>
            <a:endParaRPr lang="en-US" sz="2200" dirty="0" smtClean="0"/>
          </a:p>
        </p:txBody>
      </p:sp>
      <p:sp>
        <p:nvSpPr>
          <p:cNvPr id="3" name="Szövegdoboz 2"/>
          <p:cNvSpPr txBox="1"/>
          <p:nvPr/>
        </p:nvSpPr>
        <p:spPr>
          <a:xfrm>
            <a:off x="6071320" y="5867980"/>
            <a:ext cx="6120680" cy="369332"/>
          </a:xfrm>
          <a:prstGeom prst="rect">
            <a:avLst/>
          </a:prstGeom>
          <a:noFill/>
        </p:spPr>
        <p:txBody>
          <a:bodyPr wrap="square" rtlCol="0">
            <a:spAutoFit/>
          </a:bodyPr>
          <a:lstStyle/>
          <a:p>
            <a:r>
              <a:rPr lang="en-US" dirty="0" smtClean="0">
                <a:solidFill>
                  <a:srgbClr val="FF0000"/>
                </a:solidFill>
              </a:rPr>
              <a:t>3 </a:t>
            </a:r>
            <a:r>
              <a:rPr lang="en-US" dirty="0" smtClean="0">
                <a:solidFill>
                  <a:srgbClr val="FF0000"/>
                </a:solidFill>
              </a:rPr>
              <a:t>hour </a:t>
            </a:r>
            <a:r>
              <a:rPr lang="en-US" dirty="0" smtClean="0">
                <a:solidFill>
                  <a:srgbClr val="FF0000"/>
                </a:solidFill>
              </a:rPr>
              <a:t>tutorial tomorrow: </a:t>
            </a:r>
            <a:r>
              <a:rPr lang="en-US" dirty="0" err="1" smtClean="0">
                <a:solidFill>
                  <a:srgbClr val="FF0000"/>
                </a:solidFill>
              </a:rPr>
              <a:t>Linkerd</a:t>
            </a:r>
            <a:r>
              <a:rPr lang="en-US" dirty="0" smtClean="0">
                <a:solidFill>
                  <a:srgbClr val="FF0000"/>
                </a:solidFill>
              </a:rPr>
              <a:t> &amp; </a:t>
            </a:r>
            <a:r>
              <a:rPr lang="en-US" dirty="0" err="1" smtClean="0">
                <a:solidFill>
                  <a:srgbClr val="FF0000"/>
                </a:solidFill>
              </a:rPr>
              <a:t>Istio</a:t>
            </a:r>
            <a:r>
              <a:rPr lang="en-US" dirty="0" smtClean="0">
                <a:solidFill>
                  <a:srgbClr val="FF0000"/>
                </a:solidFill>
              </a:rPr>
              <a:t>!</a:t>
            </a:r>
            <a:endParaRPr lang="hu-HU" dirty="0">
              <a:solidFill>
                <a:srgbClr val="FF0000"/>
              </a:solidFill>
            </a:endParaRPr>
          </a:p>
        </p:txBody>
      </p:sp>
    </p:spTree>
    <p:extLst>
      <p:ext uri="{BB962C8B-B14F-4D97-AF65-F5344CB8AC3E}">
        <p14:creationId xmlns:p14="http://schemas.microsoft.com/office/powerpoint/2010/main" val="256202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elé nyíl 2"/>
          <p:cNvSpPr/>
          <p:nvPr/>
        </p:nvSpPr>
        <p:spPr>
          <a:xfrm>
            <a:off x="46234" y="1084094"/>
            <a:ext cx="505150" cy="4896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zövegdoboz 4"/>
          <p:cNvSpPr txBox="1"/>
          <p:nvPr/>
        </p:nvSpPr>
        <p:spPr>
          <a:xfrm>
            <a:off x="3147093" y="1026395"/>
            <a:ext cx="3092923" cy="369332"/>
          </a:xfrm>
          <a:prstGeom prst="rect">
            <a:avLst/>
          </a:prstGeom>
          <a:noFill/>
        </p:spPr>
        <p:txBody>
          <a:bodyPr wrap="square" rtlCol="0">
            <a:spAutoFit/>
          </a:bodyPr>
          <a:lstStyle/>
          <a:p>
            <a:pPr algn="ctr"/>
            <a:r>
              <a:rPr lang="en-US" dirty="0" smtClean="0"/>
              <a:t>Development Process</a:t>
            </a:r>
            <a:endParaRPr lang="en-US" dirty="0"/>
          </a:p>
        </p:txBody>
      </p:sp>
      <p:cxnSp>
        <p:nvCxnSpPr>
          <p:cNvPr id="6" name="Egyenes összekötő 6"/>
          <p:cNvCxnSpPr/>
          <p:nvPr/>
        </p:nvCxnSpPr>
        <p:spPr>
          <a:xfrm>
            <a:off x="3302911" y="1084094"/>
            <a:ext cx="0" cy="479317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7" name="Egyenes összekötő 8"/>
          <p:cNvCxnSpPr/>
          <p:nvPr/>
        </p:nvCxnSpPr>
        <p:spPr>
          <a:xfrm>
            <a:off x="6099421" y="1052736"/>
            <a:ext cx="0" cy="4793178"/>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Egyenes összekötő 9"/>
          <p:cNvCxnSpPr/>
          <p:nvPr/>
        </p:nvCxnSpPr>
        <p:spPr>
          <a:xfrm>
            <a:off x="8904312" y="1084094"/>
            <a:ext cx="0" cy="479317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 name="Szövegdoboz 10"/>
          <p:cNvSpPr txBox="1"/>
          <p:nvPr/>
        </p:nvSpPr>
        <p:spPr>
          <a:xfrm>
            <a:off x="407368" y="980728"/>
            <a:ext cx="3092923" cy="369332"/>
          </a:xfrm>
          <a:prstGeom prst="rect">
            <a:avLst/>
          </a:prstGeom>
          <a:noFill/>
        </p:spPr>
        <p:txBody>
          <a:bodyPr wrap="square" rtlCol="0">
            <a:spAutoFit/>
          </a:bodyPr>
          <a:lstStyle/>
          <a:p>
            <a:pPr algn="ctr"/>
            <a:r>
              <a:rPr lang="en-US" dirty="0" smtClean="0"/>
              <a:t>Application Architecture</a:t>
            </a:r>
            <a:endParaRPr lang="en-US" dirty="0"/>
          </a:p>
        </p:txBody>
      </p:sp>
      <p:sp>
        <p:nvSpPr>
          <p:cNvPr id="10" name="Szövegdoboz 11"/>
          <p:cNvSpPr txBox="1"/>
          <p:nvPr/>
        </p:nvSpPr>
        <p:spPr>
          <a:xfrm>
            <a:off x="5968861" y="980728"/>
            <a:ext cx="3050581" cy="369332"/>
          </a:xfrm>
          <a:prstGeom prst="rect">
            <a:avLst/>
          </a:prstGeom>
          <a:noFill/>
        </p:spPr>
        <p:txBody>
          <a:bodyPr wrap="square" rtlCol="0">
            <a:spAutoFit/>
          </a:bodyPr>
          <a:lstStyle/>
          <a:p>
            <a:pPr algn="ctr"/>
            <a:r>
              <a:rPr lang="en-US" dirty="0" smtClean="0"/>
              <a:t>Deployment &amp; Packaging</a:t>
            </a:r>
            <a:endParaRPr lang="en-US" dirty="0"/>
          </a:p>
        </p:txBody>
      </p:sp>
      <p:sp>
        <p:nvSpPr>
          <p:cNvPr id="11" name="Szövegdoboz 12"/>
          <p:cNvSpPr txBox="1"/>
          <p:nvPr/>
        </p:nvSpPr>
        <p:spPr>
          <a:xfrm>
            <a:off x="8798552" y="980728"/>
            <a:ext cx="3130097" cy="369332"/>
          </a:xfrm>
          <a:prstGeom prst="rect">
            <a:avLst/>
          </a:prstGeom>
          <a:noFill/>
        </p:spPr>
        <p:txBody>
          <a:bodyPr wrap="square" rtlCol="0">
            <a:spAutoFit/>
          </a:bodyPr>
          <a:lstStyle/>
          <a:p>
            <a:pPr algn="ctr"/>
            <a:r>
              <a:rPr lang="en-US" dirty="0" smtClean="0"/>
              <a:t>Application Infrastructure</a:t>
            </a:r>
            <a:endParaRPr lang="en-US" dirty="0"/>
          </a:p>
        </p:txBody>
      </p:sp>
      <p:sp>
        <p:nvSpPr>
          <p:cNvPr id="12" name="Szövegdoboz 13"/>
          <p:cNvSpPr txBox="1"/>
          <p:nvPr/>
        </p:nvSpPr>
        <p:spPr>
          <a:xfrm>
            <a:off x="3271982" y="1474912"/>
            <a:ext cx="2808312" cy="338554"/>
          </a:xfrm>
          <a:prstGeom prst="rect">
            <a:avLst/>
          </a:prstGeom>
          <a:noFill/>
        </p:spPr>
        <p:txBody>
          <a:bodyPr wrap="square" rtlCol="0">
            <a:spAutoFit/>
          </a:bodyPr>
          <a:lstStyle/>
          <a:p>
            <a:pPr algn="ctr"/>
            <a:r>
              <a:rPr lang="en-US" sz="1600" dirty="0" smtClean="0"/>
              <a:t>Waterfall</a:t>
            </a:r>
            <a:endParaRPr lang="en-US" sz="1600" dirty="0"/>
          </a:p>
        </p:txBody>
      </p:sp>
      <p:sp>
        <p:nvSpPr>
          <p:cNvPr id="13" name="Szövegdoboz 14"/>
          <p:cNvSpPr txBox="1"/>
          <p:nvPr/>
        </p:nvSpPr>
        <p:spPr>
          <a:xfrm>
            <a:off x="3265893" y="2987080"/>
            <a:ext cx="2808312" cy="338554"/>
          </a:xfrm>
          <a:prstGeom prst="rect">
            <a:avLst/>
          </a:prstGeom>
          <a:noFill/>
        </p:spPr>
        <p:txBody>
          <a:bodyPr wrap="square" rtlCol="0">
            <a:spAutoFit/>
          </a:bodyPr>
          <a:lstStyle/>
          <a:p>
            <a:pPr algn="ctr"/>
            <a:r>
              <a:rPr lang="en-US" sz="1600" dirty="0" smtClean="0"/>
              <a:t>Agile</a:t>
            </a:r>
            <a:endParaRPr lang="en-US" sz="1600" dirty="0"/>
          </a:p>
        </p:txBody>
      </p:sp>
      <p:sp>
        <p:nvSpPr>
          <p:cNvPr id="14" name="Szövegdoboz 19"/>
          <p:cNvSpPr txBox="1"/>
          <p:nvPr/>
        </p:nvSpPr>
        <p:spPr>
          <a:xfrm>
            <a:off x="3256759" y="4549770"/>
            <a:ext cx="2808312" cy="369332"/>
          </a:xfrm>
          <a:prstGeom prst="rect">
            <a:avLst/>
          </a:prstGeom>
          <a:noFill/>
        </p:spPr>
        <p:txBody>
          <a:bodyPr wrap="square" rtlCol="0">
            <a:spAutoFit/>
          </a:bodyPr>
          <a:lstStyle/>
          <a:p>
            <a:pPr algn="ctr"/>
            <a:r>
              <a:rPr lang="en-US" b="1" dirty="0" err="1" smtClean="0"/>
              <a:t>DevOps</a:t>
            </a:r>
            <a:endParaRPr lang="en-US" b="1" dirty="0"/>
          </a:p>
        </p:txBody>
      </p:sp>
      <p:sp>
        <p:nvSpPr>
          <p:cNvPr id="15" name="Szövegdoboz 20"/>
          <p:cNvSpPr txBox="1"/>
          <p:nvPr/>
        </p:nvSpPr>
        <p:spPr>
          <a:xfrm>
            <a:off x="494599" y="1515301"/>
            <a:ext cx="2808312" cy="338554"/>
          </a:xfrm>
          <a:prstGeom prst="rect">
            <a:avLst/>
          </a:prstGeom>
          <a:noFill/>
        </p:spPr>
        <p:txBody>
          <a:bodyPr wrap="square" rtlCol="0">
            <a:spAutoFit/>
          </a:bodyPr>
          <a:lstStyle/>
          <a:p>
            <a:pPr algn="ctr"/>
            <a:r>
              <a:rPr lang="en-US" sz="1600" dirty="0" smtClean="0"/>
              <a:t>Monolithic</a:t>
            </a:r>
            <a:endParaRPr lang="en-US" sz="1600" dirty="0"/>
          </a:p>
        </p:txBody>
      </p:sp>
      <p:sp>
        <p:nvSpPr>
          <p:cNvPr id="16" name="Szövegdoboz 21"/>
          <p:cNvSpPr txBox="1"/>
          <p:nvPr/>
        </p:nvSpPr>
        <p:spPr>
          <a:xfrm>
            <a:off x="488510" y="3027469"/>
            <a:ext cx="2808312" cy="338554"/>
          </a:xfrm>
          <a:prstGeom prst="rect">
            <a:avLst/>
          </a:prstGeom>
          <a:noFill/>
        </p:spPr>
        <p:txBody>
          <a:bodyPr wrap="square" rtlCol="0">
            <a:spAutoFit/>
          </a:bodyPr>
          <a:lstStyle/>
          <a:p>
            <a:pPr algn="ctr"/>
            <a:r>
              <a:rPr lang="en-US" sz="1600" dirty="0" smtClean="0"/>
              <a:t>SOA</a:t>
            </a:r>
            <a:endParaRPr lang="en-US" sz="1600" dirty="0"/>
          </a:p>
        </p:txBody>
      </p:sp>
      <p:sp>
        <p:nvSpPr>
          <p:cNvPr id="17" name="Szövegdoboz 22"/>
          <p:cNvSpPr txBox="1"/>
          <p:nvPr/>
        </p:nvSpPr>
        <p:spPr>
          <a:xfrm>
            <a:off x="479376" y="4590159"/>
            <a:ext cx="2808312" cy="369332"/>
          </a:xfrm>
          <a:prstGeom prst="rect">
            <a:avLst/>
          </a:prstGeom>
          <a:noFill/>
        </p:spPr>
        <p:txBody>
          <a:bodyPr wrap="square" rtlCol="0">
            <a:spAutoFit/>
          </a:bodyPr>
          <a:lstStyle/>
          <a:p>
            <a:pPr algn="ctr"/>
            <a:r>
              <a:rPr lang="en-US" b="1" dirty="0" err="1" smtClean="0"/>
              <a:t>Microservices</a:t>
            </a:r>
            <a:endParaRPr lang="en-US" b="1" dirty="0"/>
          </a:p>
        </p:txBody>
      </p:sp>
      <p:sp>
        <p:nvSpPr>
          <p:cNvPr id="18" name="Szövegdoboz 23"/>
          <p:cNvSpPr txBox="1"/>
          <p:nvPr/>
        </p:nvSpPr>
        <p:spPr>
          <a:xfrm>
            <a:off x="6096000" y="1515301"/>
            <a:ext cx="2808312" cy="338554"/>
          </a:xfrm>
          <a:prstGeom prst="rect">
            <a:avLst/>
          </a:prstGeom>
          <a:noFill/>
        </p:spPr>
        <p:txBody>
          <a:bodyPr wrap="square" rtlCol="0">
            <a:spAutoFit/>
          </a:bodyPr>
          <a:lstStyle/>
          <a:p>
            <a:pPr algn="ctr"/>
            <a:r>
              <a:rPr lang="en-US" sz="1600" dirty="0" smtClean="0"/>
              <a:t>Psychical Servers</a:t>
            </a:r>
            <a:endParaRPr lang="en-US" sz="1600" dirty="0"/>
          </a:p>
        </p:txBody>
      </p:sp>
      <p:sp>
        <p:nvSpPr>
          <p:cNvPr id="19" name="Szövegdoboz 24"/>
          <p:cNvSpPr txBox="1"/>
          <p:nvPr/>
        </p:nvSpPr>
        <p:spPr>
          <a:xfrm>
            <a:off x="6089911" y="3027469"/>
            <a:ext cx="2808312" cy="338554"/>
          </a:xfrm>
          <a:prstGeom prst="rect">
            <a:avLst/>
          </a:prstGeom>
          <a:noFill/>
        </p:spPr>
        <p:txBody>
          <a:bodyPr wrap="square" rtlCol="0">
            <a:spAutoFit/>
          </a:bodyPr>
          <a:lstStyle/>
          <a:p>
            <a:pPr algn="ctr"/>
            <a:r>
              <a:rPr lang="en-US" sz="1600" dirty="0" smtClean="0"/>
              <a:t>Virtual Machines</a:t>
            </a:r>
            <a:endParaRPr lang="en-US" sz="1600" dirty="0"/>
          </a:p>
        </p:txBody>
      </p:sp>
      <p:sp>
        <p:nvSpPr>
          <p:cNvPr id="20" name="Szövegdoboz 25"/>
          <p:cNvSpPr txBox="1"/>
          <p:nvPr/>
        </p:nvSpPr>
        <p:spPr>
          <a:xfrm>
            <a:off x="6080777" y="4590159"/>
            <a:ext cx="2808312" cy="369332"/>
          </a:xfrm>
          <a:prstGeom prst="rect">
            <a:avLst/>
          </a:prstGeom>
          <a:noFill/>
        </p:spPr>
        <p:txBody>
          <a:bodyPr wrap="square" rtlCol="0">
            <a:spAutoFit/>
          </a:bodyPr>
          <a:lstStyle/>
          <a:p>
            <a:pPr algn="ctr"/>
            <a:r>
              <a:rPr lang="en-US" b="1" dirty="0" smtClean="0"/>
              <a:t>Containers</a:t>
            </a:r>
            <a:endParaRPr lang="en-US" b="1" dirty="0"/>
          </a:p>
        </p:txBody>
      </p:sp>
      <p:sp>
        <p:nvSpPr>
          <p:cNvPr id="21" name="Szövegdoboz 26"/>
          <p:cNvSpPr txBox="1"/>
          <p:nvPr/>
        </p:nvSpPr>
        <p:spPr>
          <a:xfrm>
            <a:off x="8904312" y="1515301"/>
            <a:ext cx="2808312" cy="338554"/>
          </a:xfrm>
          <a:prstGeom prst="rect">
            <a:avLst/>
          </a:prstGeom>
          <a:noFill/>
        </p:spPr>
        <p:txBody>
          <a:bodyPr wrap="square" rtlCol="0">
            <a:spAutoFit/>
          </a:bodyPr>
          <a:lstStyle/>
          <a:p>
            <a:pPr algn="ctr"/>
            <a:r>
              <a:rPr lang="en-US" sz="1600" dirty="0" smtClean="0"/>
              <a:t>Server Room</a:t>
            </a:r>
            <a:endParaRPr lang="en-US" sz="1600" dirty="0"/>
          </a:p>
        </p:txBody>
      </p:sp>
      <p:sp>
        <p:nvSpPr>
          <p:cNvPr id="22" name="Szövegdoboz 27"/>
          <p:cNvSpPr txBox="1"/>
          <p:nvPr/>
        </p:nvSpPr>
        <p:spPr>
          <a:xfrm>
            <a:off x="8898223" y="3027469"/>
            <a:ext cx="2808312" cy="338554"/>
          </a:xfrm>
          <a:prstGeom prst="rect">
            <a:avLst/>
          </a:prstGeom>
          <a:noFill/>
        </p:spPr>
        <p:txBody>
          <a:bodyPr wrap="square" rtlCol="0">
            <a:spAutoFit/>
          </a:bodyPr>
          <a:lstStyle/>
          <a:p>
            <a:pPr algn="ctr"/>
            <a:r>
              <a:rPr lang="en-US" sz="1600" dirty="0" smtClean="0"/>
              <a:t>Data Center (</a:t>
            </a:r>
            <a:r>
              <a:rPr lang="en-US" sz="1600" dirty="0" err="1" smtClean="0"/>
              <a:t>IaaS</a:t>
            </a:r>
            <a:r>
              <a:rPr lang="en-US" sz="1600" dirty="0" smtClean="0"/>
              <a:t>)</a:t>
            </a:r>
            <a:endParaRPr lang="en-US" sz="1600" dirty="0"/>
          </a:p>
        </p:txBody>
      </p:sp>
      <p:sp>
        <p:nvSpPr>
          <p:cNvPr id="23" name="Szövegdoboz 28"/>
          <p:cNvSpPr txBox="1"/>
          <p:nvPr/>
        </p:nvSpPr>
        <p:spPr>
          <a:xfrm>
            <a:off x="8889089" y="4590159"/>
            <a:ext cx="2808312" cy="369332"/>
          </a:xfrm>
          <a:prstGeom prst="rect">
            <a:avLst/>
          </a:prstGeom>
          <a:noFill/>
        </p:spPr>
        <p:txBody>
          <a:bodyPr wrap="square" rtlCol="0">
            <a:spAutoFit/>
          </a:bodyPr>
          <a:lstStyle/>
          <a:p>
            <a:pPr algn="ctr"/>
            <a:r>
              <a:rPr lang="en-US" b="1" dirty="0" smtClean="0"/>
              <a:t>Cloud Platform</a:t>
            </a:r>
            <a:endParaRPr lang="en-US" b="1" dirty="0"/>
          </a:p>
        </p:txBody>
      </p:sp>
      <p:sp>
        <p:nvSpPr>
          <p:cNvPr id="24" name="Jobb oldali kapcsos zárójel 7"/>
          <p:cNvSpPr/>
          <p:nvPr/>
        </p:nvSpPr>
        <p:spPr>
          <a:xfrm rot="5400000">
            <a:off x="4560978" y="1822151"/>
            <a:ext cx="221814" cy="1944216"/>
          </a:xfrm>
          <a:prstGeom prst="rightBrace">
            <a:avLst>
              <a:gd name="adj1" fmla="val 32538"/>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Jobb oldali kapcsos zárójel 32"/>
          <p:cNvSpPr/>
          <p:nvPr/>
        </p:nvSpPr>
        <p:spPr>
          <a:xfrm rot="5400000">
            <a:off x="4569416" y="3390631"/>
            <a:ext cx="221814" cy="1944216"/>
          </a:xfrm>
          <a:prstGeom prst="rightBrace">
            <a:avLst>
              <a:gd name="adj1" fmla="val 32538"/>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Jobb oldali kapcsos zárójel 35"/>
          <p:cNvSpPr/>
          <p:nvPr/>
        </p:nvSpPr>
        <p:spPr>
          <a:xfrm rot="5400000">
            <a:off x="1768044" y="1856750"/>
            <a:ext cx="221814" cy="1944216"/>
          </a:xfrm>
          <a:prstGeom prst="rightBrace">
            <a:avLst>
              <a:gd name="adj1" fmla="val 32538"/>
              <a:gd name="adj2" fmla="val 50000"/>
            </a:avLst>
          </a:prstGeom>
          <a:ln w="25400">
            <a:solidFill>
              <a:srgbClr val="4A7E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Jobb oldali kapcsos zárójel 36"/>
          <p:cNvSpPr/>
          <p:nvPr/>
        </p:nvSpPr>
        <p:spPr>
          <a:xfrm rot="5400000">
            <a:off x="1776482" y="3425230"/>
            <a:ext cx="221814" cy="1944216"/>
          </a:xfrm>
          <a:prstGeom prst="rightBrace">
            <a:avLst>
              <a:gd name="adj1" fmla="val 32538"/>
              <a:gd name="adj2" fmla="val 50000"/>
            </a:avLst>
          </a:prstGeom>
          <a:ln w="25400">
            <a:solidFill>
              <a:srgbClr val="4A7E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Jobb oldali kapcsos zárójel 39"/>
          <p:cNvSpPr/>
          <p:nvPr/>
        </p:nvSpPr>
        <p:spPr>
          <a:xfrm rot="5400000">
            <a:off x="7407282" y="1856750"/>
            <a:ext cx="221814" cy="1944216"/>
          </a:xfrm>
          <a:prstGeom prst="rightBrace">
            <a:avLst>
              <a:gd name="adj1" fmla="val 32538"/>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Jobb oldali kapcsos zárójel 40"/>
          <p:cNvSpPr/>
          <p:nvPr/>
        </p:nvSpPr>
        <p:spPr>
          <a:xfrm rot="5400000">
            <a:off x="7415720" y="3425230"/>
            <a:ext cx="221814" cy="1944216"/>
          </a:xfrm>
          <a:prstGeom prst="rightBrace">
            <a:avLst>
              <a:gd name="adj1" fmla="val 32538"/>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Jobb oldali kapcsos zárójel 41"/>
          <p:cNvSpPr/>
          <p:nvPr/>
        </p:nvSpPr>
        <p:spPr>
          <a:xfrm rot="5400000">
            <a:off x="10201555" y="1847719"/>
            <a:ext cx="221814" cy="1944216"/>
          </a:xfrm>
          <a:prstGeom prst="rightBrace">
            <a:avLst>
              <a:gd name="adj1" fmla="val 32538"/>
              <a:gd name="adj2" fmla="val 5000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Jobb oldali kapcsos zárójel 42"/>
          <p:cNvSpPr/>
          <p:nvPr/>
        </p:nvSpPr>
        <p:spPr>
          <a:xfrm rot="5400000">
            <a:off x="10209993" y="3416199"/>
            <a:ext cx="221814" cy="1944216"/>
          </a:xfrm>
          <a:prstGeom prst="rightBrace">
            <a:avLst>
              <a:gd name="adj1" fmla="val 32538"/>
              <a:gd name="adj2" fmla="val 5000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zövegdoboz 43"/>
          <p:cNvSpPr txBox="1"/>
          <p:nvPr/>
        </p:nvSpPr>
        <p:spPr>
          <a:xfrm rot="16200000">
            <a:off x="-23682" y="3455284"/>
            <a:ext cx="649537" cy="369332"/>
          </a:xfrm>
          <a:prstGeom prst="rect">
            <a:avLst/>
          </a:prstGeom>
          <a:noFill/>
        </p:spPr>
        <p:txBody>
          <a:bodyPr wrap="none" rtlCol="0">
            <a:spAutoFit/>
          </a:bodyPr>
          <a:lstStyle/>
          <a:p>
            <a:r>
              <a:rPr lang="en-US" dirty="0" smtClean="0">
                <a:solidFill>
                  <a:schemeClr val="bg1"/>
                </a:solidFill>
              </a:rPr>
              <a:t>Time</a:t>
            </a:r>
            <a:endParaRPr lang="en-US" dirty="0">
              <a:solidFill>
                <a:schemeClr val="bg1"/>
              </a:solidFill>
            </a:endParaRPr>
          </a:p>
        </p:txBody>
      </p:sp>
      <p:pic>
        <p:nvPicPr>
          <p:cNvPr id="33" name="Kép 44"/>
          <p:cNvPicPr>
            <a:picLocks noChangeAspect="1"/>
          </p:cNvPicPr>
          <p:nvPr/>
        </p:nvPicPr>
        <p:blipFill>
          <a:blip r:embed="rId2"/>
          <a:stretch>
            <a:fillRect/>
          </a:stretch>
        </p:blipFill>
        <p:spPr>
          <a:xfrm>
            <a:off x="4037385" y="1796853"/>
            <a:ext cx="1285875" cy="771525"/>
          </a:xfrm>
          <a:prstGeom prst="rect">
            <a:avLst/>
          </a:prstGeom>
        </p:spPr>
      </p:pic>
      <p:pic>
        <p:nvPicPr>
          <p:cNvPr id="34" name="Kép 45"/>
          <p:cNvPicPr>
            <a:picLocks noChangeAspect="1"/>
          </p:cNvPicPr>
          <p:nvPr/>
        </p:nvPicPr>
        <p:blipFill>
          <a:blip r:embed="rId3"/>
          <a:stretch>
            <a:fillRect/>
          </a:stretch>
        </p:blipFill>
        <p:spPr>
          <a:xfrm>
            <a:off x="3746515" y="3303568"/>
            <a:ext cx="1828800" cy="695325"/>
          </a:xfrm>
          <a:prstGeom prst="rect">
            <a:avLst/>
          </a:prstGeom>
        </p:spPr>
      </p:pic>
      <p:pic>
        <p:nvPicPr>
          <p:cNvPr id="35" name="Kép 46"/>
          <p:cNvPicPr>
            <a:picLocks noChangeAspect="1"/>
          </p:cNvPicPr>
          <p:nvPr/>
        </p:nvPicPr>
        <p:blipFill>
          <a:blip r:embed="rId4"/>
          <a:stretch>
            <a:fillRect/>
          </a:stretch>
        </p:blipFill>
        <p:spPr>
          <a:xfrm>
            <a:off x="3555624" y="4919102"/>
            <a:ext cx="2228850" cy="838200"/>
          </a:xfrm>
          <a:prstGeom prst="rect">
            <a:avLst/>
          </a:prstGeom>
        </p:spPr>
      </p:pic>
      <p:pic>
        <p:nvPicPr>
          <p:cNvPr id="36" name="Kép 47"/>
          <p:cNvPicPr>
            <a:picLocks noChangeAspect="1"/>
          </p:cNvPicPr>
          <p:nvPr/>
        </p:nvPicPr>
        <p:blipFill>
          <a:blip r:embed="rId5"/>
          <a:stretch>
            <a:fillRect/>
          </a:stretch>
        </p:blipFill>
        <p:spPr>
          <a:xfrm>
            <a:off x="1211088" y="1925802"/>
            <a:ext cx="1400175" cy="628650"/>
          </a:xfrm>
          <a:prstGeom prst="rect">
            <a:avLst/>
          </a:prstGeom>
        </p:spPr>
      </p:pic>
      <p:pic>
        <p:nvPicPr>
          <p:cNvPr id="37" name="Kép 48"/>
          <p:cNvPicPr>
            <a:picLocks noChangeAspect="1"/>
          </p:cNvPicPr>
          <p:nvPr/>
        </p:nvPicPr>
        <p:blipFill>
          <a:blip r:embed="rId6"/>
          <a:stretch>
            <a:fillRect/>
          </a:stretch>
        </p:blipFill>
        <p:spPr>
          <a:xfrm>
            <a:off x="958167" y="3315181"/>
            <a:ext cx="1762125" cy="857250"/>
          </a:xfrm>
          <a:prstGeom prst="rect">
            <a:avLst/>
          </a:prstGeom>
        </p:spPr>
      </p:pic>
      <p:pic>
        <p:nvPicPr>
          <p:cNvPr id="38" name="Kép 49"/>
          <p:cNvPicPr>
            <a:picLocks noChangeAspect="1"/>
          </p:cNvPicPr>
          <p:nvPr/>
        </p:nvPicPr>
        <p:blipFill>
          <a:blip r:embed="rId7"/>
          <a:stretch>
            <a:fillRect/>
          </a:stretch>
        </p:blipFill>
        <p:spPr>
          <a:xfrm>
            <a:off x="1235131" y="4959491"/>
            <a:ext cx="1184314" cy="1151867"/>
          </a:xfrm>
          <a:prstGeom prst="rect">
            <a:avLst/>
          </a:prstGeom>
        </p:spPr>
      </p:pic>
      <p:pic>
        <p:nvPicPr>
          <p:cNvPr id="39" name="Kép 50"/>
          <p:cNvPicPr>
            <a:picLocks noChangeAspect="1"/>
          </p:cNvPicPr>
          <p:nvPr/>
        </p:nvPicPr>
        <p:blipFill>
          <a:blip r:embed="rId8"/>
          <a:stretch>
            <a:fillRect/>
          </a:stretch>
        </p:blipFill>
        <p:spPr>
          <a:xfrm>
            <a:off x="7070514" y="1988318"/>
            <a:ext cx="895350" cy="485775"/>
          </a:xfrm>
          <a:prstGeom prst="rect">
            <a:avLst/>
          </a:prstGeom>
        </p:spPr>
      </p:pic>
      <p:pic>
        <p:nvPicPr>
          <p:cNvPr id="40" name="Kép 51"/>
          <p:cNvPicPr>
            <a:picLocks noChangeAspect="1"/>
          </p:cNvPicPr>
          <p:nvPr/>
        </p:nvPicPr>
        <p:blipFill>
          <a:blip r:embed="rId9"/>
          <a:stretch>
            <a:fillRect/>
          </a:stretch>
        </p:blipFill>
        <p:spPr>
          <a:xfrm>
            <a:off x="7004625" y="3532366"/>
            <a:ext cx="1000125" cy="504825"/>
          </a:xfrm>
          <a:prstGeom prst="rect">
            <a:avLst/>
          </a:prstGeom>
        </p:spPr>
      </p:pic>
      <p:pic>
        <p:nvPicPr>
          <p:cNvPr id="41" name="Kép 52"/>
          <p:cNvPicPr>
            <a:picLocks noChangeAspect="1"/>
          </p:cNvPicPr>
          <p:nvPr/>
        </p:nvPicPr>
        <p:blipFill>
          <a:blip r:embed="rId10"/>
          <a:stretch>
            <a:fillRect/>
          </a:stretch>
        </p:blipFill>
        <p:spPr>
          <a:xfrm>
            <a:off x="7095344" y="4985620"/>
            <a:ext cx="809625" cy="828675"/>
          </a:xfrm>
          <a:prstGeom prst="rect">
            <a:avLst/>
          </a:prstGeom>
        </p:spPr>
      </p:pic>
      <p:pic>
        <p:nvPicPr>
          <p:cNvPr id="42" name="Kép 53"/>
          <p:cNvPicPr>
            <a:picLocks noChangeAspect="1"/>
          </p:cNvPicPr>
          <p:nvPr/>
        </p:nvPicPr>
        <p:blipFill>
          <a:blip r:embed="rId11"/>
          <a:stretch>
            <a:fillRect/>
          </a:stretch>
        </p:blipFill>
        <p:spPr>
          <a:xfrm>
            <a:off x="9821366" y="1897227"/>
            <a:ext cx="962025" cy="685800"/>
          </a:xfrm>
          <a:prstGeom prst="rect">
            <a:avLst/>
          </a:prstGeom>
        </p:spPr>
      </p:pic>
      <p:grpSp>
        <p:nvGrpSpPr>
          <p:cNvPr id="43" name="Csoportba foglalás 57"/>
          <p:cNvGrpSpPr/>
          <p:nvPr/>
        </p:nvGrpSpPr>
        <p:grpSpPr>
          <a:xfrm>
            <a:off x="9547432" y="3443919"/>
            <a:ext cx="1546935" cy="626140"/>
            <a:chOff x="9696400" y="3443571"/>
            <a:chExt cx="1546935" cy="626140"/>
          </a:xfrm>
        </p:grpSpPr>
        <p:pic>
          <p:nvPicPr>
            <p:cNvPr id="44" name="Kép 54"/>
            <p:cNvPicPr>
              <a:picLocks noChangeAspect="1"/>
            </p:cNvPicPr>
            <p:nvPr/>
          </p:nvPicPr>
          <p:blipFill>
            <a:blip r:embed="rId12"/>
            <a:stretch>
              <a:fillRect/>
            </a:stretch>
          </p:blipFill>
          <p:spPr>
            <a:xfrm>
              <a:off x="9696400" y="3443571"/>
              <a:ext cx="515645" cy="626140"/>
            </a:xfrm>
            <a:prstGeom prst="rect">
              <a:avLst/>
            </a:prstGeom>
          </p:spPr>
        </p:pic>
        <p:pic>
          <p:nvPicPr>
            <p:cNvPr id="45" name="Kép 55"/>
            <p:cNvPicPr>
              <a:picLocks noChangeAspect="1"/>
            </p:cNvPicPr>
            <p:nvPr/>
          </p:nvPicPr>
          <p:blipFill>
            <a:blip r:embed="rId12"/>
            <a:stretch>
              <a:fillRect/>
            </a:stretch>
          </p:blipFill>
          <p:spPr>
            <a:xfrm>
              <a:off x="10212045" y="3443571"/>
              <a:ext cx="515645" cy="626140"/>
            </a:xfrm>
            <a:prstGeom prst="rect">
              <a:avLst/>
            </a:prstGeom>
          </p:spPr>
        </p:pic>
        <p:pic>
          <p:nvPicPr>
            <p:cNvPr id="46" name="Kép 56"/>
            <p:cNvPicPr>
              <a:picLocks noChangeAspect="1"/>
            </p:cNvPicPr>
            <p:nvPr/>
          </p:nvPicPr>
          <p:blipFill>
            <a:blip r:embed="rId12"/>
            <a:stretch>
              <a:fillRect/>
            </a:stretch>
          </p:blipFill>
          <p:spPr>
            <a:xfrm>
              <a:off x="10727690" y="3443571"/>
              <a:ext cx="515645" cy="626140"/>
            </a:xfrm>
            <a:prstGeom prst="rect">
              <a:avLst/>
            </a:prstGeom>
          </p:spPr>
        </p:pic>
      </p:grpSp>
      <p:pic>
        <p:nvPicPr>
          <p:cNvPr id="47" name="Kép 58"/>
          <p:cNvPicPr>
            <a:picLocks noChangeAspect="1"/>
          </p:cNvPicPr>
          <p:nvPr/>
        </p:nvPicPr>
        <p:blipFill>
          <a:blip r:embed="rId13"/>
          <a:stretch>
            <a:fillRect/>
          </a:stretch>
        </p:blipFill>
        <p:spPr>
          <a:xfrm>
            <a:off x="9512362" y="5107622"/>
            <a:ext cx="1600200" cy="523875"/>
          </a:xfrm>
          <a:prstGeom prst="rect">
            <a:avLst/>
          </a:prstGeom>
        </p:spPr>
      </p:pic>
      <p:sp>
        <p:nvSpPr>
          <p:cNvPr id="48" name="Lekerekített téglalap 59"/>
          <p:cNvSpPr/>
          <p:nvPr/>
        </p:nvSpPr>
        <p:spPr>
          <a:xfrm>
            <a:off x="621570" y="4552899"/>
            <a:ext cx="11057302" cy="1972445"/>
          </a:xfrm>
          <a:prstGeom prst="roundRect">
            <a:avLst/>
          </a:prstGeom>
          <a:solidFill>
            <a:srgbClr val="7030A0">
              <a:alpha val="3000"/>
            </a:srgbClr>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endParaRPr lang="en-US" sz="2000" b="1" dirty="0">
              <a:solidFill>
                <a:schemeClr val="tx1"/>
              </a:solidFill>
            </a:endParaRPr>
          </a:p>
          <a:p>
            <a:pPr algn="ctr"/>
            <a:endParaRPr lang="en-US" sz="2000" b="1" dirty="0" smtClean="0">
              <a:solidFill>
                <a:schemeClr val="tx1"/>
              </a:solidFill>
            </a:endParaRPr>
          </a:p>
          <a:p>
            <a:pPr algn="ctr"/>
            <a:endParaRPr lang="en-US" sz="2000" b="1" dirty="0">
              <a:solidFill>
                <a:schemeClr val="tx1"/>
              </a:solidFill>
            </a:endParaRPr>
          </a:p>
          <a:p>
            <a:pPr algn="ctr"/>
            <a:endParaRPr lang="en-US" sz="2000" b="1" dirty="0" smtClean="0">
              <a:solidFill>
                <a:schemeClr val="tx1"/>
              </a:solidFill>
            </a:endParaRPr>
          </a:p>
          <a:p>
            <a:pPr algn="ctr"/>
            <a:r>
              <a:rPr lang="en-US" sz="2800" b="1" dirty="0" smtClean="0">
                <a:solidFill>
                  <a:schemeClr val="tx1"/>
                </a:solidFill>
              </a:rPr>
              <a:t>Cloud Native</a:t>
            </a:r>
            <a:endParaRPr lang="en-US" sz="2800" b="1" dirty="0">
              <a:solidFill>
                <a:schemeClr val="tx1"/>
              </a:solidFill>
            </a:endParaRPr>
          </a:p>
        </p:txBody>
      </p:sp>
    </p:spTree>
    <p:extLst>
      <p:ext uri="{BB962C8B-B14F-4D97-AF65-F5344CB8AC3E}">
        <p14:creationId xmlns:p14="http://schemas.microsoft.com/office/powerpoint/2010/main" val="36356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P spid="31"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hu-HU" sz="2800" dirty="0" err="1" smtClean="0">
                <a:solidFill>
                  <a:srgbClr val="FAFBF9"/>
                </a:solidFill>
              </a:rPr>
              <a:t>What</a:t>
            </a:r>
            <a:r>
              <a:rPr lang="hu-HU" sz="2800" dirty="0" smtClean="0">
                <a:solidFill>
                  <a:srgbClr val="FAFBF9"/>
                </a:solidFill>
              </a:rPr>
              <a:t> </a:t>
            </a:r>
            <a:r>
              <a:rPr lang="hu-HU" sz="2800" dirty="0" err="1" smtClean="0">
                <a:solidFill>
                  <a:srgbClr val="FAFBF9"/>
                </a:solidFill>
              </a:rPr>
              <a:t>are</a:t>
            </a:r>
            <a:r>
              <a:rPr lang="hu-HU" sz="2800" dirty="0" smtClean="0">
                <a:solidFill>
                  <a:srgbClr val="FAFBF9"/>
                </a:solidFill>
              </a:rPr>
              <a:t> </a:t>
            </a:r>
            <a:r>
              <a:rPr lang="hu-HU" sz="2800" dirty="0" err="1" smtClean="0">
                <a:solidFill>
                  <a:srgbClr val="FAFBF9"/>
                </a:solidFill>
              </a:rPr>
              <a:t>Microservices</a:t>
            </a:r>
            <a:r>
              <a:rPr lang="hu-HU" sz="2800" dirty="0" smtClean="0">
                <a:solidFill>
                  <a:srgbClr val="FAFBF9"/>
                </a:solidFill>
              </a:rPr>
              <a:t>?</a:t>
            </a:r>
            <a:endParaRPr lang="hu-HU" sz="2800" dirty="0">
              <a:solidFill>
                <a:schemeClr val="bg1">
                  <a:lumMod val="95000"/>
                </a:schemeClr>
              </a:solidFill>
            </a:endParaRPr>
          </a:p>
        </p:txBody>
      </p:sp>
      <p:sp>
        <p:nvSpPr>
          <p:cNvPr id="17" name="Alcím 2"/>
          <p:cNvSpPr txBox="1">
            <a:spLocks/>
          </p:cNvSpPr>
          <p:nvPr/>
        </p:nvSpPr>
        <p:spPr>
          <a:xfrm>
            <a:off x="214282" y="928670"/>
            <a:ext cx="11498342" cy="988162"/>
          </a:xfrm>
          <a:prstGeom prst="rect">
            <a:avLst/>
          </a:prstGeom>
        </p:spPr>
        <p:txBody>
          <a:bodyPr vert="horz" lIns="91440" tIns="45720" rIns="91440" bIns="45720" rtlCol="0">
            <a:normAutofit lnSpcReduction="10000"/>
          </a:bodyPr>
          <a:lstStyle/>
          <a:p>
            <a:pPr lvl="0">
              <a:spcBef>
                <a:spcPts val="600"/>
              </a:spcBef>
            </a:pPr>
            <a:r>
              <a:rPr lang="en-US" sz="2000" dirty="0" err="1" smtClean="0"/>
              <a:t>Microservices</a:t>
            </a:r>
            <a:r>
              <a:rPr lang="en-US" sz="2000" dirty="0" smtClean="0"/>
              <a:t> architecture is software development form that structures an application as a collection of </a:t>
            </a:r>
            <a:r>
              <a:rPr lang="en-US" sz="2000" b="1" dirty="0" smtClean="0"/>
              <a:t>loosely coupled services </a:t>
            </a:r>
            <a:r>
              <a:rPr lang="en-US" sz="2000" dirty="0" smtClean="0"/>
              <a:t>having</a:t>
            </a:r>
            <a:r>
              <a:rPr lang="en-US" sz="2000" b="1" dirty="0" smtClean="0"/>
              <a:t> bounded context</a:t>
            </a:r>
            <a:r>
              <a:rPr lang="en-US" sz="2000" dirty="0" smtClean="0"/>
              <a:t>, which implement business capabilities. </a:t>
            </a:r>
            <a:r>
              <a:rPr lang="en-US" sz="2000" dirty="0" err="1" smtClean="0"/>
              <a:t>Microservices</a:t>
            </a:r>
            <a:r>
              <a:rPr lang="en-US" sz="2000" dirty="0" smtClean="0"/>
              <a:t> enable the </a:t>
            </a:r>
            <a:r>
              <a:rPr lang="en-US" sz="2000" b="1" dirty="0" smtClean="0"/>
              <a:t>continuous delivery/deployment</a:t>
            </a:r>
            <a:r>
              <a:rPr lang="en-US" sz="2000" dirty="0" smtClean="0"/>
              <a:t> of large, complex applications.</a:t>
            </a:r>
            <a:endParaRPr kumimoji="0" lang="en-US" sz="2000" i="1" u="none" strike="noStrike" kern="1200" cap="none" spc="0" normalizeH="0" dirty="0" smtClean="0">
              <a:ln>
                <a:noFill/>
              </a:ln>
              <a:solidFill>
                <a:schemeClr val="tx1"/>
              </a:solidFill>
              <a:effectLst/>
              <a:uLnTx/>
              <a:uFillTx/>
            </a:endParaRPr>
          </a:p>
        </p:txBody>
      </p:sp>
      <p:sp>
        <p:nvSpPr>
          <p:cNvPr id="4" name="Lekerekített téglalap 3"/>
          <p:cNvSpPr/>
          <p:nvPr/>
        </p:nvSpPr>
        <p:spPr>
          <a:xfrm>
            <a:off x="623392" y="1988840"/>
            <a:ext cx="2304256" cy="2160240"/>
          </a:xfrm>
          <a:prstGeom prst="roundRect">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Jobbra nyíl 10"/>
          <p:cNvSpPr/>
          <p:nvPr/>
        </p:nvSpPr>
        <p:spPr>
          <a:xfrm>
            <a:off x="3143672" y="2944506"/>
            <a:ext cx="1270595" cy="248908"/>
          </a:xfrm>
          <a:prstGeom prst="rightArrow">
            <a:avLst>
              <a:gd name="adj1" fmla="val 50000"/>
              <a:gd name="adj2" fmla="val 75975"/>
            </a:avLst>
          </a:prstGeom>
          <a:solidFill>
            <a:srgbClr val="404040"/>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Csoportba foglalás 11"/>
          <p:cNvGrpSpPr/>
          <p:nvPr/>
        </p:nvGrpSpPr>
        <p:grpSpPr>
          <a:xfrm>
            <a:off x="4605536" y="2060848"/>
            <a:ext cx="2066528" cy="1994520"/>
            <a:chOff x="4511824" y="2420888"/>
            <a:chExt cx="2066528" cy="1994520"/>
          </a:xfrm>
        </p:grpSpPr>
        <p:sp>
          <p:nvSpPr>
            <p:cNvPr id="5" name="Ellipszis 4"/>
            <p:cNvSpPr/>
            <p:nvPr/>
          </p:nvSpPr>
          <p:spPr>
            <a:xfrm>
              <a:off x="4511824" y="2420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zis 12"/>
            <p:cNvSpPr/>
            <p:nvPr/>
          </p:nvSpPr>
          <p:spPr>
            <a:xfrm>
              <a:off x="5663952" y="2420888"/>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Ellipszis 13"/>
            <p:cNvSpPr/>
            <p:nvPr/>
          </p:nvSpPr>
          <p:spPr>
            <a:xfrm>
              <a:off x="4511824" y="3501008"/>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Ellipszis 14"/>
            <p:cNvSpPr/>
            <p:nvPr/>
          </p:nvSpPr>
          <p:spPr>
            <a:xfrm>
              <a:off x="5663952" y="3501008"/>
              <a:ext cx="9144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 name="Téglalap 5"/>
          <p:cNvSpPr/>
          <p:nvPr/>
        </p:nvSpPr>
        <p:spPr>
          <a:xfrm>
            <a:off x="851276" y="2211128"/>
            <a:ext cx="770384" cy="770384"/>
          </a:xfrm>
          <a:prstGeom prst="rect">
            <a:avLst/>
          </a:prstGeom>
          <a:solidFill>
            <a:schemeClr val="accent1">
              <a:alpha val="70000"/>
            </a:schemeClr>
          </a:solidFill>
          <a:ln>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1995417" y="2211128"/>
            <a:ext cx="770384" cy="770384"/>
          </a:xfrm>
          <a:prstGeom prst="rect">
            <a:avLst/>
          </a:prstGeom>
          <a:solidFill>
            <a:schemeClr val="accent2">
              <a:alpha val="70000"/>
            </a:schemeClr>
          </a:solidFill>
          <a:ln>
            <a:solidFill>
              <a:schemeClr val="accent2">
                <a:shade val="50000"/>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églalap 18"/>
          <p:cNvSpPr/>
          <p:nvPr/>
        </p:nvSpPr>
        <p:spPr>
          <a:xfrm>
            <a:off x="851276" y="3193414"/>
            <a:ext cx="770384" cy="770384"/>
          </a:xfrm>
          <a:prstGeom prst="rect">
            <a:avLst/>
          </a:prstGeom>
          <a:solidFill>
            <a:schemeClr val="accent3">
              <a:alpha val="70000"/>
            </a:schemeClr>
          </a:solidFill>
          <a:ln>
            <a:solidFill>
              <a:schemeClr val="accent3">
                <a:shade val="50000"/>
                <a:alpha val="7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Téglalap 19"/>
          <p:cNvSpPr/>
          <p:nvPr/>
        </p:nvSpPr>
        <p:spPr>
          <a:xfrm>
            <a:off x="1995417" y="3193414"/>
            <a:ext cx="770384" cy="770384"/>
          </a:xfrm>
          <a:prstGeom prst="rect">
            <a:avLst/>
          </a:prstGeom>
          <a:solidFill>
            <a:schemeClr val="accent4">
              <a:alpha val="70000"/>
            </a:schemeClr>
          </a:solidFill>
          <a:ln>
            <a:solidFill>
              <a:schemeClr val="accent4">
                <a:shade val="50000"/>
                <a:alpha val="7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6" name="Csoportba foglalás 15"/>
          <p:cNvGrpSpPr/>
          <p:nvPr/>
        </p:nvGrpSpPr>
        <p:grpSpPr>
          <a:xfrm>
            <a:off x="8353003" y="1916832"/>
            <a:ext cx="2956366" cy="2215938"/>
            <a:chOff x="8353003" y="2276872"/>
            <a:chExt cx="2956366" cy="2215938"/>
          </a:xfrm>
        </p:grpSpPr>
        <p:sp>
          <p:nvSpPr>
            <p:cNvPr id="21" name="Ellipszis 20"/>
            <p:cNvSpPr/>
            <p:nvPr/>
          </p:nvSpPr>
          <p:spPr>
            <a:xfrm>
              <a:off x="8353003" y="2290704"/>
              <a:ext cx="403255" cy="377231"/>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8861097" y="2290704"/>
              <a:ext cx="403255" cy="37723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8353003" y="2736303"/>
              <a:ext cx="403255" cy="377231"/>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8861097" y="2736303"/>
              <a:ext cx="403255" cy="3772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zis 25"/>
            <p:cNvSpPr/>
            <p:nvPr/>
          </p:nvSpPr>
          <p:spPr>
            <a:xfrm>
              <a:off x="9375243" y="2290704"/>
              <a:ext cx="403255" cy="377231"/>
            </a:xfrm>
            <a:prstGeom prst="ellipse">
              <a:avLst/>
            </a:prstGeom>
            <a:solidFill>
              <a:srgbClr val="FFC000"/>
            </a:solidFill>
            <a:ln>
              <a:solidFill>
                <a:srgbClr val="9E78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Ellipszis 26"/>
            <p:cNvSpPr/>
            <p:nvPr/>
          </p:nvSpPr>
          <p:spPr>
            <a:xfrm>
              <a:off x="9883337" y="2290704"/>
              <a:ext cx="403255" cy="377231"/>
            </a:xfrm>
            <a:prstGeom prst="ellipse">
              <a:avLst/>
            </a:prstGeom>
            <a:solidFill>
              <a:srgbClr val="F5960B"/>
            </a:solidFill>
            <a:ln>
              <a:solidFill>
                <a:srgbClr val="B16C0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Ellipszis 27"/>
            <p:cNvSpPr/>
            <p:nvPr/>
          </p:nvSpPr>
          <p:spPr>
            <a:xfrm>
              <a:off x="9375243" y="2736303"/>
              <a:ext cx="403255" cy="377231"/>
            </a:xfrm>
            <a:prstGeom prst="ellipse">
              <a:avLst/>
            </a:prstGeom>
            <a:solidFill>
              <a:srgbClr val="FFC000"/>
            </a:solidFill>
            <a:ln>
              <a:solidFill>
                <a:srgbClr val="9E78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Ellipszis 28"/>
            <p:cNvSpPr/>
            <p:nvPr/>
          </p:nvSpPr>
          <p:spPr>
            <a:xfrm>
              <a:off x="9883337" y="2736303"/>
              <a:ext cx="403255" cy="377231"/>
            </a:xfrm>
            <a:prstGeom prst="ellipse">
              <a:avLst/>
            </a:prstGeom>
            <a:solidFill>
              <a:srgbClr val="F5960B"/>
            </a:solidFill>
            <a:ln>
              <a:solidFill>
                <a:srgbClr val="B16C0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Ellipszis 30"/>
            <p:cNvSpPr/>
            <p:nvPr/>
          </p:nvSpPr>
          <p:spPr>
            <a:xfrm>
              <a:off x="10398020" y="2276872"/>
              <a:ext cx="403255" cy="37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Ellipszis 31"/>
            <p:cNvSpPr/>
            <p:nvPr/>
          </p:nvSpPr>
          <p:spPr>
            <a:xfrm>
              <a:off x="10906114" y="2276872"/>
              <a:ext cx="403255" cy="377231"/>
            </a:xfrm>
            <a:prstGeom prst="ellipse">
              <a:avLst/>
            </a:prstGeom>
            <a:solidFill>
              <a:srgbClr val="4C0000"/>
            </a:solidFill>
            <a:ln>
              <a:solidFill>
                <a:srgbClr val="32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Ellipszis 32"/>
            <p:cNvSpPr/>
            <p:nvPr/>
          </p:nvSpPr>
          <p:spPr>
            <a:xfrm>
              <a:off x="10398020" y="2722471"/>
              <a:ext cx="403255" cy="377231"/>
            </a:xfrm>
            <a:prstGeom prst="ellipse">
              <a:avLst/>
            </a:prstGeom>
            <a:solidFill>
              <a:schemeClr val="accent2">
                <a:alpha val="78000"/>
              </a:schemeClr>
            </a:solidFill>
            <a:ln>
              <a:solidFill>
                <a:schemeClr val="accent2">
                  <a:shade val="50000"/>
                  <a:alpha val="99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Ellipszis 33"/>
            <p:cNvSpPr/>
            <p:nvPr/>
          </p:nvSpPr>
          <p:spPr>
            <a:xfrm>
              <a:off x="10906114" y="2722471"/>
              <a:ext cx="403255" cy="37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Ellipszis 35"/>
            <p:cNvSpPr/>
            <p:nvPr/>
          </p:nvSpPr>
          <p:spPr>
            <a:xfrm>
              <a:off x="8353003" y="3205104"/>
              <a:ext cx="403255" cy="377231"/>
            </a:xfrm>
            <a:prstGeom prst="ellipse">
              <a:avLst/>
            </a:prstGeom>
            <a:solidFill>
              <a:srgbClr val="C1CF3D"/>
            </a:solidFill>
            <a:ln>
              <a:solidFill>
                <a:srgbClr val="98A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zis 36"/>
            <p:cNvSpPr/>
            <p:nvPr/>
          </p:nvSpPr>
          <p:spPr>
            <a:xfrm>
              <a:off x="8861097" y="3205104"/>
              <a:ext cx="403255" cy="377231"/>
            </a:xfrm>
            <a:prstGeom prst="ellipse">
              <a:avLst/>
            </a:prstGeom>
            <a:solidFill>
              <a:srgbClr val="C1CF3D"/>
            </a:solidFill>
            <a:ln>
              <a:solidFill>
                <a:srgbClr val="98A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zis 37"/>
            <p:cNvSpPr/>
            <p:nvPr/>
          </p:nvSpPr>
          <p:spPr>
            <a:xfrm>
              <a:off x="8353003" y="3650703"/>
              <a:ext cx="403255" cy="377231"/>
            </a:xfrm>
            <a:prstGeom prst="ellipse">
              <a:avLst/>
            </a:prstGeom>
            <a:solidFill>
              <a:srgbClr val="81A042"/>
            </a:solidFill>
            <a:ln>
              <a:solidFill>
                <a:srgbClr val="54672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Ellipszis 38"/>
            <p:cNvSpPr/>
            <p:nvPr/>
          </p:nvSpPr>
          <p:spPr>
            <a:xfrm>
              <a:off x="8861097" y="3650703"/>
              <a:ext cx="403255" cy="3772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Ellipszis 40"/>
            <p:cNvSpPr/>
            <p:nvPr/>
          </p:nvSpPr>
          <p:spPr>
            <a:xfrm>
              <a:off x="9375243" y="3205104"/>
              <a:ext cx="403255" cy="377231"/>
            </a:xfrm>
            <a:prstGeom prst="ellipse">
              <a:avLst/>
            </a:prstGeom>
            <a:solidFill>
              <a:schemeClr val="accent3">
                <a:lumMod val="40000"/>
                <a:lumOff val="60000"/>
              </a:schemeClr>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Ellipszis 41"/>
            <p:cNvSpPr/>
            <p:nvPr/>
          </p:nvSpPr>
          <p:spPr>
            <a:xfrm>
              <a:off x="9883337" y="3205104"/>
              <a:ext cx="403255" cy="377231"/>
            </a:xfrm>
            <a:prstGeom prst="ellipse">
              <a:avLst/>
            </a:prstGeom>
            <a:solidFill>
              <a:schemeClr val="bg1">
                <a:lumMod val="65000"/>
                <a:alpha val="79000"/>
              </a:schemeClr>
            </a:solidFill>
            <a:ln>
              <a:solidFill>
                <a:schemeClr val="bg1">
                  <a:lumMod val="50000"/>
                  <a:alpha val="78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Ellipszis 42"/>
            <p:cNvSpPr/>
            <p:nvPr/>
          </p:nvSpPr>
          <p:spPr>
            <a:xfrm>
              <a:off x="9375243" y="3650703"/>
              <a:ext cx="403255" cy="3772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Ellipszis 43"/>
            <p:cNvSpPr/>
            <p:nvPr/>
          </p:nvSpPr>
          <p:spPr>
            <a:xfrm>
              <a:off x="9883337" y="3650703"/>
              <a:ext cx="403255" cy="37723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6" name="Ellipszis 45"/>
            <p:cNvSpPr/>
            <p:nvPr/>
          </p:nvSpPr>
          <p:spPr>
            <a:xfrm>
              <a:off x="10398020" y="3191272"/>
              <a:ext cx="403255" cy="377231"/>
            </a:xfrm>
            <a:prstGeom prst="ellipse">
              <a:avLst/>
            </a:prstGeom>
            <a:solidFill>
              <a:srgbClr val="B65094"/>
            </a:solidFill>
            <a:ln>
              <a:solidFill>
                <a:srgbClr val="933D7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Ellipszis 46"/>
            <p:cNvSpPr/>
            <p:nvPr/>
          </p:nvSpPr>
          <p:spPr>
            <a:xfrm>
              <a:off x="10906114" y="3191272"/>
              <a:ext cx="403255" cy="377231"/>
            </a:xfrm>
            <a:prstGeom prst="ellipse">
              <a:avLst/>
            </a:prstGeom>
            <a:solidFill>
              <a:srgbClr val="B65094"/>
            </a:solidFill>
            <a:ln>
              <a:solidFill>
                <a:srgbClr val="933D7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Ellipszis 47"/>
            <p:cNvSpPr/>
            <p:nvPr/>
          </p:nvSpPr>
          <p:spPr>
            <a:xfrm>
              <a:off x="10398020" y="3636871"/>
              <a:ext cx="403255" cy="377231"/>
            </a:xfrm>
            <a:prstGeom prst="ellipse">
              <a:avLst/>
            </a:prstGeom>
            <a:solidFill>
              <a:srgbClr val="A793BF"/>
            </a:solidFill>
            <a:ln>
              <a:solidFill>
                <a:srgbClr val="8970A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9" name="Ellipszis 48"/>
            <p:cNvSpPr/>
            <p:nvPr/>
          </p:nvSpPr>
          <p:spPr>
            <a:xfrm>
              <a:off x="10906114" y="3636871"/>
              <a:ext cx="403255" cy="37723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Ellipszis 52"/>
            <p:cNvSpPr/>
            <p:nvPr/>
          </p:nvSpPr>
          <p:spPr>
            <a:xfrm>
              <a:off x="8353003" y="4115579"/>
              <a:ext cx="403255" cy="377231"/>
            </a:xfrm>
            <a:prstGeom prst="ellipse">
              <a:avLst/>
            </a:prstGeom>
            <a:solidFill>
              <a:srgbClr val="465723"/>
            </a:solidFill>
            <a:ln>
              <a:solidFill>
                <a:srgbClr val="3A472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Ellipszis 53"/>
            <p:cNvSpPr/>
            <p:nvPr/>
          </p:nvSpPr>
          <p:spPr>
            <a:xfrm>
              <a:off x="8861097" y="4115579"/>
              <a:ext cx="403255" cy="377231"/>
            </a:xfrm>
            <a:prstGeom prst="ellipse">
              <a:avLst/>
            </a:prstGeom>
            <a:solidFill>
              <a:srgbClr val="81A042"/>
            </a:solidFill>
            <a:ln>
              <a:solidFill>
                <a:srgbClr val="54672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Ellipszis 54"/>
            <p:cNvSpPr/>
            <p:nvPr/>
          </p:nvSpPr>
          <p:spPr>
            <a:xfrm>
              <a:off x="9375243" y="4115579"/>
              <a:ext cx="403255" cy="3772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Ellipszis 55"/>
            <p:cNvSpPr/>
            <p:nvPr/>
          </p:nvSpPr>
          <p:spPr>
            <a:xfrm>
              <a:off x="9883337" y="4115579"/>
              <a:ext cx="403255" cy="37723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7" name="Ellipszis 56"/>
            <p:cNvSpPr/>
            <p:nvPr/>
          </p:nvSpPr>
          <p:spPr>
            <a:xfrm>
              <a:off x="10398020" y="4101747"/>
              <a:ext cx="403255" cy="37723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Ellipszis 57"/>
            <p:cNvSpPr/>
            <p:nvPr/>
          </p:nvSpPr>
          <p:spPr>
            <a:xfrm>
              <a:off x="10906114" y="4101747"/>
              <a:ext cx="403255" cy="377231"/>
            </a:xfrm>
            <a:prstGeom prst="ellipse">
              <a:avLst/>
            </a:prstGeom>
            <a:solidFill>
              <a:srgbClr val="56426E"/>
            </a:solidFill>
            <a:ln>
              <a:solidFill>
                <a:srgbClr val="31263E"/>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60" name="Jobbra nyíl 59"/>
          <p:cNvSpPr/>
          <p:nvPr/>
        </p:nvSpPr>
        <p:spPr>
          <a:xfrm>
            <a:off x="6866384" y="2949935"/>
            <a:ext cx="1270595" cy="248908"/>
          </a:xfrm>
          <a:prstGeom prst="rightArrow">
            <a:avLst>
              <a:gd name="adj1" fmla="val 50000"/>
              <a:gd name="adj2" fmla="val 75975"/>
            </a:avLst>
          </a:prstGeom>
          <a:solidFill>
            <a:srgbClr val="404040"/>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lcím 2"/>
          <p:cNvSpPr txBox="1">
            <a:spLocks/>
          </p:cNvSpPr>
          <p:nvPr/>
        </p:nvSpPr>
        <p:spPr>
          <a:xfrm>
            <a:off x="479376" y="4221088"/>
            <a:ext cx="4533490" cy="2304256"/>
          </a:xfrm>
          <a:prstGeom prst="rect">
            <a:avLst/>
          </a:prstGeom>
        </p:spPr>
        <p:txBody>
          <a:bodyPr vert="horz" lIns="91440" tIns="45720" rIns="91440" bIns="45720" rtlCol="0">
            <a:noAutofit/>
          </a:bodyPr>
          <a:lstStyle/>
          <a:p>
            <a:pPr lvl="0">
              <a:spcBef>
                <a:spcPts val="600"/>
              </a:spcBef>
            </a:pPr>
            <a:r>
              <a:rPr lang="en-US" sz="2400" dirty="0" smtClean="0">
                <a:solidFill>
                  <a:srgbClr val="000000"/>
                </a:solidFill>
              </a:rPr>
              <a:t>Monolithic software</a:t>
            </a:r>
            <a:endParaRPr kumimoji="0" lang="en-US" sz="2400"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sz="2000" dirty="0" smtClean="0"/>
              <a:t>Vertically scalable</a:t>
            </a:r>
          </a:p>
          <a:p>
            <a:pPr marL="457200" lvl="0" indent="-206375">
              <a:spcBef>
                <a:spcPts val="600"/>
              </a:spcBef>
              <a:buSzPct val="100000"/>
              <a:buFont typeface="Wingdings" pitchFamily="2" charset="2"/>
              <a:buChar char="§"/>
            </a:pPr>
            <a:r>
              <a:rPr lang="en-US" sz="2000" dirty="0" smtClean="0"/>
              <a:t>Hard to maintain and evolve</a:t>
            </a:r>
          </a:p>
          <a:p>
            <a:pPr marL="457200" lvl="0" indent="-206375">
              <a:spcBef>
                <a:spcPts val="600"/>
              </a:spcBef>
              <a:buSzPct val="100000"/>
              <a:buFont typeface="Wingdings" pitchFamily="2" charset="2"/>
              <a:buChar char="§"/>
            </a:pPr>
            <a:r>
              <a:rPr lang="en-US" sz="2000" dirty="0" smtClean="0"/>
              <a:t>Very long build / test / release cycles</a:t>
            </a:r>
          </a:p>
          <a:p>
            <a:pPr marL="457200" lvl="0" indent="-206375">
              <a:spcBef>
                <a:spcPts val="600"/>
              </a:spcBef>
              <a:buSzPct val="100000"/>
              <a:buFont typeface="Wingdings" pitchFamily="2" charset="2"/>
              <a:buChar char="§"/>
            </a:pPr>
            <a:r>
              <a:rPr lang="en-US" sz="2000" baseline="0" dirty="0" smtClean="0"/>
              <a:t>Always fixing bugs</a:t>
            </a:r>
          </a:p>
          <a:p>
            <a:pPr marL="457200" lvl="0" indent="-206375">
              <a:spcBef>
                <a:spcPts val="600"/>
              </a:spcBef>
              <a:buSzPct val="100000"/>
              <a:buFont typeface="Wingdings" pitchFamily="2" charset="2"/>
              <a:buChar char="§"/>
            </a:pPr>
            <a:r>
              <a:rPr lang="en-US" sz="2000" baseline="0" dirty="0" smtClean="0"/>
              <a:t>Lack of innovation</a:t>
            </a:r>
            <a:endParaRPr lang="en-US" baseline="0" dirty="0" smtClean="0"/>
          </a:p>
        </p:txBody>
      </p:sp>
      <p:sp>
        <p:nvSpPr>
          <p:cNvPr id="64" name="Alcím 2"/>
          <p:cNvSpPr txBox="1">
            <a:spLocks/>
          </p:cNvSpPr>
          <p:nvPr/>
        </p:nvSpPr>
        <p:spPr>
          <a:xfrm>
            <a:off x="4514838" y="4221088"/>
            <a:ext cx="2351546" cy="2304256"/>
          </a:xfrm>
          <a:prstGeom prst="rect">
            <a:avLst/>
          </a:prstGeom>
        </p:spPr>
        <p:txBody>
          <a:bodyPr vert="horz" lIns="91440" tIns="45720" rIns="91440" bIns="45720" rtlCol="0">
            <a:noAutofit/>
          </a:bodyPr>
          <a:lstStyle/>
          <a:p>
            <a:pPr lvl="0" algn="ctr">
              <a:spcBef>
                <a:spcPts val="600"/>
              </a:spcBef>
            </a:pPr>
            <a:r>
              <a:rPr lang="en-US" sz="2400" dirty="0" smtClean="0">
                <a:solidFill>
                  <a:srgbClr val="000000"/>
                </a:solidFill>
              </a:rPr>
              <a:t>Service Oriented</a:t>
            </a:r>
            <a:br>
              <a:rPr lang="en-US" sz="2400" dirty="0" smtClean="0">
                <a:solidFill>
                  <a:srgbClr val="000000"/>
                </a:solidFill>
              </a:rPr>
            </a:br>
            <a:r>
              <a:rPr lang="en-US" sz="2400" dirty="0" smtClean="0">
                <a:solidFill>
                  <a:srgbClr val="000000"/>
                </a:solidFill>
              </a:rPr>
              <a:t>Architecture</a:t>
            </a:r>
            <a:endParaRPr kumimoji="0" lang="en-US" sz="2400"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endParaRPr lang="en-US" baseline="0" dirty="0" smtClean="0"/>
          </a:p>
        </p:txBody>
      </p:sp>
      <p:sp>
        <p:nvSpPr>
          <p:cNvPr id="65" name="Alcím 2"/>
          <p:cNvSpPr txBox="1">
            <a:spLocks/>
          </p:cNvSpPr>
          <p:nvPr/>
        </p:nvSpPr>
        <p:spPr>
          <a:xfrm>
            <a:off x="8259254" y="4221088"/>
            <a:ext cx="4533490" cy="2304256"/>
          </a:xfrm>
          <a:prstGeom prst="rect">
            <a:avLst/>
          </a:prstGeom>
        </p:spPr>
        <p:txBody>
          <a:bodyPr vert="horz" lIns="91440" tIns="45720" rIns="91440" bIns="45720" rtlCol="0">
            <a:noAutofit/>
          </a:bodyPr>
          <a:lstStyle/>
          <a:p>
            <a:pPr lvl="0">
              <a:spcBef>
                <a:spcPts val="600"/>
              </a:spcBef>
            </a:pPr>
            <a:r>
              <a:rPr lang="en-US" sz="2400" dirty="0" err="1" smtClean="0">
                <a:solidFill>
                  <a:srgbClr val="000000"/>
                </a:solidFill>
              </a:rPr>
              <a:t>Microservices</a:t>
            </a:r>
            <a:endParaRPr kumimoji="0" lang="en-US" sz="2400" u="none" strike="noStrike" kern="1200" cap="none" spc="0" normalizeH="0" noProof="0" dirty="0" smtClean="0">
              <a:ln>
                <a:noFill/>
              </a:ln>
              <a:solidFill>
                <a:schemeClr val="tx1"/>
              </a:solidFill>
              <a:effectLst/>
              <a:uLnTx/>
              <a:uFillTx/>
            </a:endParaRPr>
          </a:p>
          <a:p>
            <a:pPr marL="457200" lvl="0" indent="-206375">
              <a:spcBef>
                <a:spcPts val="600"/>
              </a:spcBef>
              <a:buSzPct val="100000"/>
              <a:buFont typeface="Wingdings" pitchFamily="2" charset="2"/>
              <a:buChar char="§"/>
            </a:pPr>
            <a:r>
              <a:rPr lang="en-US" sz="2000" dirty="0" smtClean="0"/>
              <a:t>Horizontally scalable</a:t>
            </a:r>
          </a:p>
          <a:p>
            <a:pPr marL="457200" lvl="0" indent="-206375">
              <a:spcBef>
                <a:spcPts val="600"/>
              </a:spcBef>
              <a:buSzPct val="100000"/>
              <a:buFont typeface="Wingdings" pitchFamily="2" charset="2"/>
              <a:buChar char="§"/>
            </a:pPr>
            <a:r>
              <a:rPr lang="hu-HU" sz="2000" dirty="0" err="1" smtClean="0"/>
              <a:t>Services</a:t>
            </a:r>
            <a:r>
              <a:rPr lang="en-US" sz="2000" dirty="0" smtClean="0"/>
              <a:t> are easy to maintain</a:t>
            </a:r>
          </a:p>
          <a:p>
            <a:pPr marL="457200" lvl="0" indent="-206375">
              <a:spcBef>
                <a:spcPts val="600"/>
              </a:spcBef>
              <a:buSzPct val="100000"/>
              <a:buFont typeface="Wingdings" pitchFamily="2" charset="2"/>
              <a:buChar char="§"/>
            </a:pPr>
            <a:r>
              <a:rPr lang="en-US" sz="2000" dirty="0" smtClean="0"/>
              <a:t>Very short build / test / release</a:t>
            </a:r>
            <a:br>
              <a:rPr lang="en-US" sz="2000" dirty="0" smtClean="0"/>
            </a:br>
            <a:r>
              <a:rPr lang="en-US" sz="2000" dirty="0" smtClean="0"/>
              <a:t>cycles</a:t>
            </a:r>
          </a:p>
          <a:p>
            <a:pPr marL="457200" lvl="0" indent="-206375">
              <a:spcBef>
                <a:spcPts val="600"/>
              </a:spcBef>
              <a:buSzPct val="100000"/>
              <a:buFont typeface="Wingdings" pitchFamily="2" charset="2"/>
              <a:buChar char="§"/>
            </a:pPr>
            <a:r>
              <a:rPr lang="en-US" sz="2000" baseline="0" dirty="0" smtClean="0"/>
              <a:t>Easy to innovate</a:t>
            </a:r>
            <a:endParaRPr lang="en-US" baseline="0" dirty="0" smtClean="0"/>
          </a:p>
        </p:txBody>
      </p:sp>
    </p:spTree>
    <p:extLst>
      <p:ext uri="{BB962C8B-B14F-4D97-AF65-F5344CB8AC3E}">
        <p14:creationId xmlns:p14="http://schemas.microsoft.com/office/powerpoint/2010/main" val="4092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6" grpId="0" animBg="1"/>
      <p:bldP spid="18" grpId="0" animBg="1"/>
      <p:bldP spid="19" grpId="0" animBg="1"/>
      <p:bldP spid="20" grpId="0" animBg="1"/>
      <p:bldP spid="60" grpId="0" animBg="1"/>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This is not a </a:t>
            </a:r>
            <a:r>
              <a:rPr lang="en-US" sz="2800" dirty="0" err="1" smtClean="0">
                <a:solidFill>
                  <a:srgbClr val="FAFBF9"/>
                </a:solidFill>
              </a:rPr>
              <a:t>Microservice</a:t>
            </a:r>
            <a:r>
              <a:rPr lang="en-US" sz="2800" dirty="0" smtClean="0">
                <a:solidFill>
                  <a:srgbClr val="FAFBF9"/>
                </a:solidFill>
              </a:rPr>
              <a:t> Architecture!</a:t>
            </a:r>
            <a:endParaRPr lang="en-US" sz="2800" dirty="0">
              <a:solidFill>
                <a:schemeClr val="bg1">
                  <a:lumMod val="95000"/>
                </a:schemeClr>
              </a:solidFill>
            </a:endParaRPr>
          </a:p>
        </p:txBody>
      </p:sp>
      <p:sp>
        <p:nvSpPr>
          <p:cNvPr id="3" name="Ellipszis 2"/>
          <p:cNvSpPr/>
          <p:nvPr/>
        </p:nvSpPr>
        <p:spPr>
          <a:xfrm>
            <a:off x="479376" y="2060848"/>
            <a:ext cx="2808312" cy="2736304"/>
          </a:xfrm>
          <a:prstGeom prst="ellipse">
            <a:avLst/>
          </a:prstGeom>
          <a:no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rgbClr val="404040"/>
                </a:solidFill>
              </a:rPr>
              <a:t>Web Server</a:t>
            </a:r>
            <a:endParaRPr lang="en-US" sz="2800" dirty="0">
              <a:solidFill>
                <a:srgbClr val="404040"/>
              </a:solidFill>
            </a:endParaRPr>
          </a:p>
        </p:txBody>
      </p:sp>
      <p:sp>
        <p:nvSpPr>
          <p:cNvPr id="5" name="Ellipszis 4"/>
          <p:cNvSpPr/>
          <p:nvPr/>
        </p:nvSpPr>
        <p:spPr>
          <a:xfrm>
            <a:off x="4710011" y="2060848"/>
            <a:ext cx="2808312" cy="2736304"/>
          </a:xfrm>
          <a:prstGeom prst="ellipse">
            <a:avLst/>
          </a:prstGeom>
          <a:no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err="1" smtClean="0">
                <a:solidFill>
                  <a:srgbClr val="404040"/>
                </a:solidFill>
              </a:rPr>
              <a:t>App</a:t>
            </a:r>
            <a:r>
              <a:rPr lang="hu-HU" sz="2800" dirty="0" smtClean="0">
                <a:solidFill>
                  <a:srgbClr val="404040"/>
                </a:solidFill>
              </a:rPr>
              <a:t> </a:t>
            </a:r>
            <a:r>
              <a:rPr lang="hu-HU" sz="2800" dirty="0">
                <a:solidFill>
                  <a:srgbClr val="404040"/>
                </a:solidFill>
              </a:rPr>
              <a:t>Server</a:t>
            </a:r>
            <a:endParaRPr lang="en-US" sz="2800" dirty="0">
              <a:solidFill>
                <a:srgbClr val="404040"/>
              </a:solidFill>
            </a:endParaRPr>
          </a:p>
        </p:txBody>
      </p:sp>
      <p:sp>
        <p:nvSpPr>
          <p:cNvPr id="6" name="Ellipszis 5"/>
          <p:cNvSpPr/>
          <p:nvPr/>
        </p:nvSpPr>
        <p:spPr>
          <a:xfrm>
            <a:off x="8940646" y="2060848"/>
            <a:ext cx="2808312" cy="2736304"/>
          </a:xfrm>
          <a:prstGeom prst="ellipse">
            <a:avLst/>
          </a:prstGeom>
          <a:no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rgbClr val="404040"/>
                </a:solidFill>
              </a:rPr>
              <a:t>DB Server</a:t>
            </a:r>
            <a:endParaRPr lang="en-US" sz="2800" dirty="0">
              <a:solidFill>
                <a:srgbClr val="404040"/>
              </a:solidFill>
            </a:endParaRPr>
          </a:p>
        </p:txBody>
      </p:sp>
      <p:cxnSp>
        <p:nvCxnSpPr>
          <p:cNvPr id="7" name="Egyenes összekötő nyíllal 6"/>
          <p:cNvCxnSpPr/>
          <p:nvPr/>
        </p:nvCxnSpPr>
        <p:spPr>
          <a:xfrm>
            <a:off x="3071664" y="2708920"/>
            <a:ext cx="1800200" cy="0"/>
          </a:xfrm>
          <a:prstGeom prst="straightConnector1">
            <a:avLst/>
          </a:prstGeom>
          <a:ln w="41275">
            <a:solidFill>
              <a:schemeClr val="tx1">
                <a:lumMod val="85000"/>
                <a:lumOff val="1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7374670" y="2708920"/>
            <a:ext cx="1800200" cy="0"/>
          </a:xfrm>
          <a:prstGeom prst="straightConnector1">
            <a:avLst/>
          </a:prstGeom>
          <a:ln w="41275">
            <a:solidFill>
              <a:schemeClr val="tx1">
                <a:lumMod val="85000"/>
                <a:lumOff val="1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3071664" y="4149080"/>
            <a:ext cx="1800200" cy="0"/>
          </a:xfrm>
          <a:prstGeom prst="straightConnector1">
            <a:avLst/>
          </a:prstGeom>
          <a:ln w="41275">
            <a:solidFill>
              <a:schemeClr val="tx1">
                <a:lumMod val="85000"/>
                <a:lumOff val="15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a:off x="7374670" y="4149080"/>
            <a:ext cx="1800200" cy="0"/>
          </a:xfrm>
          <a:prstGeom prst="straightConnector1">
            <a:avLst/>
          </a:prstGeom>
          <a:ln w="41275">
            <a:solidFill>
              <a:schemeClr val="tx1">
                <a:lumMod val="85000"/>
                <a:lumOff val="15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This is Getting There….</a:t>
            </a:r>
            <a:endParaRPr lang="en-US" sz="2800" dirty="0">
              <a:solidFill>
                <a:schemeClr val="bg1">
                  <a:lumMod val="95000"/>
                </a:schemeClr>
              </a:solidFill>
            </a:endParaRPr>
          </a:p>
        </p:txBody>
      </p:sp>
      <p:pic>
        <p:nvPicPr>
          <p:cNvPr id="4" name="Kép 3"/>
          <p:cNvPicPr>
            <a:picLocks noChangeAspect="1"/>
          </p:cNvPicPr>
          <p:nvPr/>
        </p:nvPicPr>
        <p:blipFill>
          <a:blip r:embed="rId2"/>
          <a:stretch>
            <a:fillRect/>
          </a:stretch>
        </p:blipFill>
        <p:spPr>
          <a:xfrm>
            <a:off x="245152" y="980728"/>
            <a:ext cx="11789990" cy="5479046"/>
          </a:xfrm>
          <a:prstGeom prst="rect">
            <a:avLst/>
          </a:prstGeom>
        </p:spPr>
      </p:pic>
    </p:spTree>
    <p:extLst>
      <p:ext uri="{BB962C8B-B14F-4D97-AF65-F5344CB8AC3E}">
        <p14:creationId xmlns:p14="http://schemas.microsoft.com/office/powerpoint/2010/main" val="1951644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But </a:t>
            </a:r>
            <a:r>
              <a:rPr lang="en-US" sz="2800" dirty="0" err="1" smtClean="0">
                <a:solidFill>
                  <a:srgbClr val="FAFBF9"/>
                </a:solidFill>
              </a:rPr>
              <a:t>Th</a:t>
            </a:r>
            <a:r>
              <a:rPr lang="hu-HU" sz="2800" dirty="0" err="1" smtClean="0">
                <a:solidFill>
                  <a:srgbClr val="FAFBF9"/>
                </a:solidFill>
              </a:rPr>
              <a:t>ese</a:t>
            </a:r>
            <a:r>
              <a:rPr lang="en-US" sz="2800" dirty="0" smtClean="0">
                <a:solidFill>
                  <a:srgbClr val="FAFBF9"/>
                </a:solidFill>
              </a:rPr>
              <a:t> </a:t>
            </a:r>
            <a:r>
              <a:rPr lang="hu-HU" sz="2800" dirty="0" err="1" smtClean="0">
                <a:solidFill>
                  <a:srgbClr val="FAFBF9"/>
                </a:solidFill>
              </a:rPr>
              <a:t>are</a:t>
            </a:r>
            <a:r>
              <a:rPr lang="en-US" sz="2800" dirty="0" smtClean="0">
                <a:solidFill>
                  <a:srgbClr val="FAFBF9"/>
                </a:solidFill>
              </a:rPr>
              <a:t> True </a:t>
            </a:r>
            <a:r>
              <a:rPr lang="en-US" sz="2800" dirty="0" err="1" smtClean="0">
                <a:solidFill>
                  <a:srgbClr val="FAFBF9"/>
                </a:solidFill>
              </a:rPr>
              <a:t>Microservice</a:t>
            </a:r>
            <a:r>
              <a:rPr lang="en-US" sz="2800" dirty="0" smtClean="0">
                <a:solidFill>
                  <a:srgbClr val="FAFBF9"/>
                </a:solidFill>
              </a:rPr>
              <a:t> Architecture</a:t>
            </a:r>
            <a:r>
              <a:rPr lang="hu-HU" sz="2800" dirty="0" smtClean="0">
                <a:solidFill>
                  <a:srgbClr val="FAFBF9"/>
                </a:solidFill>
              </a:rPr>
              <a:t>s</a:t>
            </a:r>
            <a:r>
              <a:rPr lang="en-US" sz="2800" dirty="0" smtClean="0">
                <a:solidFill>
                  <a:srgbClr val="FAFBF9"/>
                </a:solidFill>
              </a:rPr>
              <a:t>!</a:t>
            </a:r>
            <a:endParaRPr lang="en-US" sz="2800" dirty="0">
              <a:solidFill>
                <a:schemeClr val="bg1">
                  <a:lumMod val="95000"/>
                </a:schemeClr>
              </a:solidFill>
            </a:endParaRPr>
          </a:p>
        </p:txBody>
      </p:sp>
      <p:pic>
        <p:nvPicPr>
          <p:cNvPr id="4" name="Kép 3"/>
          <p:cNvPicPr>
            <a:picLocks noChangeAspect="1"/>
          </p:cNvPicPr>
          <p:nvPr/>
        </p:nvPicPr>
        <p:blipFill>
          <a:blip r:embed="rId2">
            <a:clrChange>
              <a:clrFrom>
                <a:srgbClr val="FFFFFF"/>
              </a:clrFrom>
              <a:clrTo>
                <a:srgbClr val="FFFFFF">
                  <a:alpha val="0"/>
                </a:srgbClr>
              </a:clrTo>
            </a:clrChange>
          </a:blip>
          <a:stretch>
            <a:fillRect/>
          </a:stretch>
        </p:blipFill>
        <p:spPr>
          <a:xfrm>
            <a:off x="479376" y="1556792"/>
            <a:ext cx="5053912" cy="4979038"/>
          </a:xfrm>
          <a:prstGeom prst="rect">
            <a:avLst/>
          </a:prstGeom>
        </p:spPr>
      </p:pic>
      <p:sp>
        <p:nvSpPr>
          <p:cNvPr id="8" name="Szövegdoboz 7"/>
          <p:cNvSpPr txBox="1"/>
          <p:nvPr/>
        </p:nvSpPr>
        <p:spPr>
          <a:xfrm>
            <a:off x="2397800" y="1033572"/>
            <a:ext cx="1217064" cy="523220"/>
          </a:xfrm>
          <a:prstGeom prst="rect">
            <a:avLst/>
          </a:prstGeom>
          <a:noFill/>
        </p:spPr>
        <p:txBody>
          <a:bodyPr wrap="none" rtlCol="0">
            <a:spAutoFit/>
          </a:bodyPr>
          <a:lstStyle/>
          <a:p>
            <a:pPr algn="ctr"/>
            <a:r>
              <a:rPr lang="hu-HU" sz="2800" dirty="0" err="1" smtClean="0"/>
              <a:t>Twitter</a:t>
            </a:r>
            <a:endParaRPr lang="en-US" sz="2800" dirty="0"/>
          </a:p>
        </p:txBody>
      </p:sp>
      <p:pic>
        <p:nvPicPr>
          <p:cNvPr id="12" name="Kép 11"/>
          <p:cNvPicPr>
            <a:picLocks noChangeAspect="1"/>
          </p:cNvPicPr>
          <p:nvPr/>
        </p:nvPicPr>
        <p:blipFill>
          <a:blip r:embed="rId3"/>
          <a:stretch>
            <a:fillRect/>
          </a:stretch>
        </p:blipFill>
        <p:spPr>
          <a:xfrm>
            <a:off x="6672064" y="1484784"/>
            <a:ext cx="5308290" cy="5052811"/>
          </a:xfrm>
          <a:prstGeom prst="rect">
            <a:avLst/>
          </a:prstGeom>
        </p:spPr>
      </p:pic>
      <p:sp>
        <p:nvSpPr>
          <p:cNvPr id="13" name="Szövegdoboz 12"/>
          <p:cNvSpPr txBox="1"/>
          <p:nvPr/>
        </p:nvSpPr>
        <p:spPr>
          <a:xfrm>
            <a:off x="7417997" y="1033572"/>
            <a:ext cx="3816424" cy="523220"/>
          </a:xfrm>
          <a:prstGeom prst="rect">
            <a:avLst/>
          </a:prstGeom>
          <a:noFill/>
        </p:spPr>
        <p:txBody>
          <a:bodyPr wrap="square" rtlCol="0">
            <a:spAutoFit/>
          </a:bodyPr>
          <a:lstStyle/>
          <a:p>
            <a:pPr algn="ctr"/>
            <a:r>
              <a:rPr lang="hu-HU" sz="2800" dirty="0" smtClean="0"/>
              <a:t>Amazon Web Service</a:t>
            </a:r>
            <a:endParaRPr lang="en-US" sz="2800" dirty="0"/>
          </a:p>
        </p:txBody>
      </p:sp>
    </p:spTree>
    <p:extLst>
      <p:ext uri="{BB962C8B-B14F-4D97-AF65-F5344CB8AC3E}">
        <p14:creationId xmlns:p14="http://schemas.microsoft.com/office/powerpoint/2010/main" val="201207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45152" y="1"/>
            <a:ext cx="8929718" cy="785794"/>
          </a:xfrm>
        </p:spPr>
        <p:txBody>
          <a:bodyPr>
            <a:noAutofit/>
          </a:bodyPr>
          <a:lstStyle/>
          <a:p>
            <a:pPr algn="l"/>
            <a:r>
              <a:rPr lang="en-US" sz="2800" dirty="0" smtClean="0">
                <a:solidFill>
                  <a:srgbClr val="FAFBF9"/>
                </a:solidFill>
              </a:rPr>
              <a:t>But </a:t>
            </a:r>
            <a:r>
              <a:rPr lang="en-US" sz="2800" dirty="0" err="1" smtClean="0">
                <a:solidFill>
                  <a:srgbClr val="FAFBF9"/>
                </a:solidFill>
              </a:rPr>
              <a:t>Th</a:t>
            </a:r>
            <a:r>
              <a:rPr lang="hu-HU" sz="2800" dirty="0" err="1" smtClean="0">
                <a:solidFill>
                  <a:srgbClr val="FAFBF9"/>
                </a:solidFill>
              </a:rPr>
              <a:t>ese</a:t>
            </a:r>
            <a:r>
              <a:rPr lang="en-US" sz="2800" dirty="0" smtClean="0">
                <a:solidFill>
                  <a:srgbClr val="FAFBF9"/>
                </a:solidFill>
              </a:rPr>
              <a:t> </a:t>
            </a:r>
            <a:r>
              <a:rPr lang="hu-HU" sz="2800" dirty="0" err="1" smtClean="0">
                <a:solidFill>
                  <a:srgbClr val="FAFBF9"/>
                </a:solidFill>
              </a:rPr>
              <a:t>are</a:t>
            </a:r>
            <a:r>
              <a:rPr lang="en-US" sz="2800" dirty="0" smtClean="0">
                <a:solidFill>
                  <a:srgbClr val="FAFBF9"/>
                </a:solidFill>
              </a:rPr>
              <a:t> True </a:t>
            </a:r>
            <a:r>
              <a:rPr lang="en-US" sz="2800" dirty="0" err="1" smtClean="0">
                <a:solidFill>
                  <a:srgbClr val="FAFBF9"/>
                </a:solidFill>
              </a:rPr>
              <a:t>Microservice</a:t>
            </a:r>
            <a:r>
              <a:rPr lang="en-US" sz="2800" dirty="0" smtClean="0">
                <a:solidFill>
                  <a:srgbClr val="FAFBF9"/>
                </a:solidFill>
              </a:rPr>
              <a:t> Architecture</a:t>
            </a:r>
            <a:r>
              <a:rPr lang="hu-HU" sz="2800" dirty="0" smtClean="0">
                <a:solidFill>
                  <a:srgbClr val="FAFBF9"/>
                </a:solidFill>
              </a:rPr>
              <a:t>s</a:t>
            </a:r>
            <a:r>
              <a:rPr lang="en-US" sz="2800" dirty="0" smtClean="0">
                <a:solidFill>
                  <a:srgbClr val="FAFBF9"/>
                </a:solidFill>
              </a:rPr>
              <a:t>!</a:t>
            </a:r>
            <a:endParaRPr lang="en-US" sz="2800" dirty="0">
              <a:solidFill>
                <a:schemeClr val="bg1">
                  <a:lumMod val="95000"/>
                </a:schemeClr>
              </a:solidFill>
            </a:endParaRPr>
          </a:p>
        </p:txBody>
      </p:sp>
      <p:pic>
        <p:nvPicPr>
          <p:cNvPr id="7" name="Picture 2" descr="micro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36" y="1268760"/>
            <a:ext cx="7776865" cy="5184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icroservices-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486" y="1484784"/>
            <a:ext cx="7884876" cy="52565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monzo bank logo&qu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8063" y="476672"/>
            <a:ext cx="3132113" cy="174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9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5736</TotalTime>
  <Words>1345</Words>
  <Application>Microsoft Office PowerPoint</Application>
  <PresentationFormat>Szélesvásznú</PresentationFormat>
  <Paragraphs>317</Paragraphs>
  <Slides>22</Slides>
  <Notes>15</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22</vt:i4>
      </vt:variant>
    </vt:vector>
  </HeadingPairs>
  <TitlesOfParts>
    <vt:vector size="27" baseType="lpstr">
      <vt:lpstr>Arial</vt:lpstr>
      <vt:lpstr>Calibri</vt:lpstr>
      <vt:lpstr>Courier New</vt:lpstr>
      <vt:lpstr>Wingdings</vt:lpstr>
      <vt:lpstr>Office-téma</vt:lpstr>
      <vt:lpstr>Service Mesh: a New Infrastructure Layer Under Microservices</vt:lpstr>
      <vt:lpstr>$&gt; whoami</vt:lpstr>
      <vt:lpstr>Outline</vt:lpstr>
      <vt:lpstr>PowerPoint bemutató</vt:lpstr>
      <vt:lpstr>What are Microservices?</vt:lpstr>
      <vt:lpstr>This is not a Microservice Architecture!</vt:lpstr>
      <vt:lpstr>This is Getting There….</vt:lpstr>
      <vt:lpstr>But These are True Microservice Architectures!</vt:lpstr>
      <vt:lpstr>But These are True Microservice Architectures!</vt:lpstr>
      <vt:lpstr>PowerPoint bemutató</vt:lpstr>
      <vt:lpstr>What is a Service Mesh?</vt:lpstr>
      <vt:lpstr>Evolution: LAMP to Web Scale</vt:lpstr>
      <vt:lpstr>Evolution: Common Features in DevSecOps</vt:lpstr>
      <vt:lpstr>Evolution: Shared Libraries to Service Mesh</vt:lpstr>
      <vt:lpstr>Linkerd</vt:lpstr>
      <vt:lpstr>Sidecar Model in Container Environments</vt:lpstr>
      <vt:lpstr>Linkerd2 (previously know as Conduit)</vt:lpstr>
      <vt:lpstr>Envoy</vt:lpstr>
      <vt:lpstr>Istio</vt:lpstr>
      <vt:lpstr>Istio vs. Linkerd2</vt:lpstr>
      <vt:lpstr>Other Examples</vt:lpstr>
      <vt:lpstr>Okay, But Should I Use a Service Mesh???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David</dc:creator>
  <cp:lastModifiedBy>Megyo</cp:lastModifiedBy>
  <cp:revision>756</cp:revision>
  <dcterms:created xsi:type="dcterms:W3CDTF">2016-11-11T16:11:17Z</dcterms:created>
  <dcterms:modified xsi:type="dcterms:W3CDTF">2019-11-26T15:06:06Z</dcterms:modified>
</cp:coreProperties>
</file>