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4" saveSubsetFonts="1">
  <p:sldMasterIdLst>
    <p:sldMasterId id="2147483648" r:id="rId1"/>
  </p:sldMasterIdLst>
  <p:notesMasterIdLst>
    <p:notesMasterId r:id="rId42"/>
  </p:notesMasterIdLst>
  <p:sldIdLst>
    <p:sldId id="260" r:id="rId2"/>
    <p:sldId id="267" r:id="rId3"/>
    <p:sldId id="268" r:id="rId4"/>
    <p:sldId id="269" r:id="rId5"/>
    <p:sldId id="270" r:id="rId6"/>
    <p:sldId id="271" r:id="rId7"/>
    <p:sldId id="272" r:id="rId8"/>
    <p:sldId id="265" r:id="rId9"/>
    <p:sldId id="273" r:id="rId10"/>
    <p:sldId id="266" r:id="rId11"/>
    <p:sldId id="274" r:id="rId12"/>
    <p:sldId id="296" r:id="rId13"/>
    <p:sldId id="275" r:id="rId14"/>
    <p:sldId id="297" r:id="rId15"/>
    <p:sldId id="276" r:id="rId16"/>
    <p:sldId id="277" r:id="rId17"/>
    <p:sldId id="298" r:id="rId18"/>
    <p:sldId id="299" r:id="rId19"/>
    <p:sldId id="300" r:id="rId20"/>
    <p:sldId id="304" r:id="rId21"/>
    <p:sldId id="278" r:id="rId22"/>
    <p:sldId id="280" r:id="rId23"/>
    <p:sldId id="279" r:id="rId24"/>
    <p:sldId id="282" r:id="rId25"/>
    <p:sldId id="283" r:id="rId26"/>
    <p:sldId id="286" r:id="rId27"/>
    <p:sldId id="281" r:id="rId28"/>
    <p:sldId id="287" r:id="rId29"/>
    <p:sldId id="288" r:id="rId30"/>
    <p:sldId id="289" r:id="rId31"/>
    <p:sldId id="294" r:id="rId32"/>
    <p:sldId id="290" r:id="rId33"/>
    <p:sldId id="295" r:id="rId34"/>
    <p:sldId id="291" r:id="rId35"/>
    <p:sldId id="293" r:id="rId36"/>
    <p:sldId id="292" r:id="rId37"/>
    <p:sldId id="302" r:id="rId38"/>
    <p:sldId id="303" r:id="rId39"/>
    <p:sldId id="301" r:id="rId40"/>
    <p:sldId id="261" r:id="rId4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gely Verba" initials="GV" lastIdx="1" clrIdx="0">
    <p:extLst>
      <p:ext uri="{19B8F6BF-5375-455C-9EA6-DF929625EA0E}">
        <p15:presenceInfo xmlns:p15="http://schemas.microsoft.com/office/powerpoint/2012/main" userId="S-1-5-21-3290192812-2068481346-1626563044-210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7" autoAdjust="0"/>
    <p:restoredTop sz="66501"/>
  </p:normalViewPr>
  <p:slideViewPr>
    <p:cSldViewPr snapToGrid="0">
      <p:cViewPr>
        <p:scale>
          <a:sx n="65" d="100"/>
          <a:sy n="65" d="100"/>
        </p:scale>
        <p:origin x="1904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98378-6130-4A4A-BED7-E5F4F92D215B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4C1F3-65D1-2446-9B0F-9457813696D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265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Sziasztok,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üdvözlök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mindenkit a HWSW mobile 2019 évi konferencián, remélem hogy szuperül érzitek magatokat és nem csak a mai napon de a holnapi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workshopon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lehetőségünk lesz találkozni!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6163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főbb funkciók segítségével felhasználóként lehetőségünk van, hogy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tudjunk képeket, videókat küldözgetni egymásnak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storykat feltölteni</a:t>
            </a:r>
          </a:p>
          <a:p>
            <a:pPr lvl="0"/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videotelefonálni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videot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streamelni</a:t>
            </a:r>
            <a:r>
              <a:rPr lang="hu-HU" dirty="0">
                <a:effectLst/>
              </a:rPr>
              <a:t> </a:t>
            </a:r>
          </a:p>
          <a:p>
            <a:endParaRPr lang="hu-HU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Szerencsésnek mondhatjuk magunkat, mivel az alkalmazás viszonylag friss, még csak most bontogatja a szárnyait, ez azt jelenti, hogy a legújabb technológiákat alkalmazhatjuk a fejlesztés során, nem kell alkalmazkodnunk régi kódbázishoz stb.. továbbá lehetőséget kaptunk, hogy a csapattal leüljünk és átgondoljuk, hogy milyen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szekszi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funkciókat tudnánk elképzelni az alkalmazásba amitől esetleg valamivel kitűnhetnénk a többi alkalmazás közül.</a:t>
            </a:r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Így volt ez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learninggel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kapcsolatban is. Végig gondoltuk, hogy milyen területeken tudnánk a leginkább hasznát venni és természetesen végig gondoltuk azt is, hogy milyen hülyeségre lehet használni.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8770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Vegyük például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Storyk feltöltését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felhasználó amikor posztolni szeretne egy új storyt kiválasztja azt a galériából, vagy készít egy képet a kamerájával.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Ezután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megtaggeli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képet az alapján hogy melyik témakörbe szeretné posztolni. Amennyiben szeretne valamilyen filtert is rakhat a képre majd feltölti</a:t>
            </a:r>
            <a:r>
              <a:rPr lang="hu-HU" dirty="0">
                <a:effectLst/>
              </a:rPr>
              <a:t> 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4205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mi esetünkben kapásból két helyen tudtuk felhasználni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learninget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kép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megtaggelése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kép átszerkesztése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kép kiválasztása után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CoreML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segítségével egyből meg tudjuk mondani, hogy az adott kép besorolható e az alkalmazásunkban kínált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valamelyikébe pl.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Beauty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fitness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travel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fashion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art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 lehetőségünk van különböző saját készítésű effektek alkalmazására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7174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Erről bővebben egyébként holnap egy három órás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workshop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keretein belül fogunk beszélni Burda Patrik kollégámmal.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workshopon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végig fogjuk venni hogy pontosan hogyan kell feltanítani egy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mikre kell odafigyelni a tanítás során, és reményeink szerint egy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sgyszerű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alkalmazással be is mutatjuk mindezt.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7591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lépjünk is tovább az objektumok felismerése és követése az élő képen.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2532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Tegyük fel, hogy fel, hogy tudni szeretnénk, hogy pontosan hol helyezkedik el a kameraképen a felhasználónk keze és hogy milyen kéztartása van éppen.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Nyitva van a keze?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Ökölben van a keze?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Követni szeretnénk a kezének a mozgását?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Mire lesz szükségünk ahhoz, hogy felismerjük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páldául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 ember kezét?</a:t>
            </a:r>
          </a:p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6289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Apple Vision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frameworkjének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segítségével viszonylag könnyen megtehetjük ezt is mivel az összes operációs rendszerük kivéve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watchOS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támogatja az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trackinget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recognitiont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11.0+</a:t>
            </a:r>
          </a:p>
          <a:p>
            <a:pPr lvl="0"/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macOS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10.13+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Catalyst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13.0+</a:t>
            </a:r>
          </a:p>
          <a:p>
            <a:pPr lvl="0"/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11.0+</a:t>
            </a:r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dirty="0" err="1"/>
              <a:t>vision</a:t>
            </a:r>
            <a:r>
              <a:rPr lang="hu-HU" dirty="0"/>
              <a:t> segítségével gépi látási algoritmusokat futtathatunk a neki beadott képeken, videokon.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8851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Alapból támogatja a mindenféle téglalapok, arcok követését, felismerését.</a:t>
            </a:r>
          </a:p>
          <a:p>
            <a:endParaRPr lang="hu-H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kamerából nyert képet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framenként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átadjuk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frameworknek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ami analizálja azt és</a:t>
            </a:r>
          </a:p>
          <a:p>
            <a:r>
              <a:rPr lang="hu-HU" dirty="0"/>
              <a:t>visszaadja számunkra az összes infót amit talált az arccal kapcsolatosan</a:t>
            </a:r>
          </a:p>
          <a:p>
            <a:endParaRPr lang="hu-HU" dirty="0"/>
          </a:p>
          <a:p>
            <a:r>
              <a:rPr lang="hu-HU" dirty="0"/>
              <a:t>Megmondja a szemek, a pupilla, orr és a száj pontos pozícióját is, és mindezt valós időben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6011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Számos más előre beépített lehetőség közül választhatunk a </a:t>
            </a:r>
            <a:r>
              <a:rPr lang="hu-HU" dirty="0" err="1"/>
              <a:t>visiont</a:t>
            </a:r>
            <a:r>
              <a:rPr lang="hu-HU" dirty="0"/>
              <a:t> használva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7542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 kell ehhez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130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engedjétek meg, hogy röviden bemutatkozzak</a:t>
            </a:r>
            <a:r>
              <a:rPr lang="hu-HU" dirty="0">
                <a:effectLst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én nevem Váradi Valentin és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Doclertől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jöttem ahol natív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alkalmazás fejlesztőként dolgozok.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3947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CoreML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-re.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ML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fotmátum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(.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mlmodel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az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operációs rendszerein használt formátum, a segítségével. Ennek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modelnek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átadjuk a kameránk képét, feldolgozza és kiértékeli azt majd visszaadja nekünk amennyiben megtalálta a keresett objektumot a képen és ha igen mi az, hol helyezkedik el a képen és hogy milyen pontos a dolgában.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Számos előre legyártott modellt találhatunk az interneten de 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Mivel egy saját, speciális felhasználói esettel állunk szemben így nem nagyon használhatunk már előre elkészített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ezért nézzük meg, hogy mi szükséges ahhoz hogy létrehozzunk saját magunk egyet.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1274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platform. ( mátrix piros kék tabi )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legnépszerűbb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platformok szinte mindegyike képes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CoreML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formátum exportálására illetve az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számos lehetőséget kínál arra, hogy a meglévő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modeljeinket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CoreML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formátumra konvertáljuk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4397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973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mi választásunk egyébként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TuriCreatere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esett ugyanis elmondhatjuk róla, hogy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Gyorsabb mint a konkurensei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Nagyon egyszerű használni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Képes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CoreML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exportálására</a:t>
            </a:r>
          </a:p>
          <a:p>
            <a:pPr lvl="0"/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Támogadja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detectiont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Apple saját platformja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Ettől függetlenül kipróbáltuk a többit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6675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 kell még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Nagyon nagyon nagyon nagyon sok képre különböző kezekről különböző pozíciókban különböző környezetben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tanítás talán leghosszadalmasabb és legfárasztóbb része az, hogy végig kell mennünk a tanításhoz szükséges képeken és meg kell jelölnünk rajta azokat a területeket amelyeken a felismerni kívánt objektum található.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Ezt megtehetjük dobozkák segítségével is és maszkolással is.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Miután megjelöltük a képeket, fel kell címkéznünk hogy az adott objektum pontosan mi is. A címkézéshez egyébként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annotatort is kipróbáltuk és a maszkolást is. A maszkolásnál az a legérdekesebb hogy megmondhatjuk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turicreatenek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hogy ugyan nem látszik teljességében az objektum amit fel szeretnénk ismerni, de valószínűleg hol lehet a többi része ami takarásban van</a:t>
            </a:r>
            <a:r>
              <a:rPr lang="hu-HU" dirty="0">
                <a:effectLst/>
              </a:rPr>
              <a:t> </a:t>
            </a:r>
            <a:endParaRPr lang="hu-HU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5407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harmadik lépésben pedig nincsen másra szükségünk mint hatalmas számítási teljesítményre. ( 1.21 század gigawatt )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Ahhoz, hogy már kézzel fogható eredményt kapjunk egy tanítás során, tapasztalataink szerint legalább 100 kép és legalább 1000 iteráció szükséges. Ez azt jelenti, hogy egy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Nvidia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K80 Tesla kártyával minimum 1-1.5 óra alatt fut le egy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tanítása.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Természetesen a beadott képek számával és az iteráció növelésével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pontosíthatjuk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modellünket de ez több időt is vesz igénybe.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Miután kész a tanítás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turicreate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saját formátumában el tudjuk menteni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modelünket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amit ki is tudunk egyből exportálni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CoreML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formátumra.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3079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Innentől kezdve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használata már majdnem egyértelmű.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Xcodeba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bemásolva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CoreML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fájlt, a fejlesztőkörnyezet legenerálja a használatához szükséges osztályokat.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Vision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megfelelő osztályait használva átadjuk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ahhoz hogy eredményt kapjunk már csak bemeneti paraméterként át kell adnunk ebben az esetben egy képet és ő vissza fogja adni mindazt amit tud róla.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Annyit még el kell mondanom, hogy mivel az Apple a saját platformján belül sem konzisztens a koordináta rendszerek használatával, ezért a vizualizációs része fejlesztés szempontjából a legnehezebb ugyanis a különböző méretezésekkel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stb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sokat lehet szívni.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6089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Fejlesztések során szerzett tapasztalat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79637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Megpróbálunk nem komplex dolgokat felismertetni ezzel pontosabbá tud válni a felismerés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6843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6933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Amiről beszélni / mesélni szeretnék ma nektek az nem más,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mint, hogy mivel is néz szembe az, aki megpróbálja belecsempészni az alkalmazásába évek egyik leginkább felkapott témakörét,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learninget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8480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Maszkolást használunk, a maszkolás segítségével egyértelműen ki tudjuk jelölni hogy hol látható a képen az adott objektum amit fel szeretnénk ismerni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04289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Synchetik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használata. Rájöttünk arra, hogy nem csak mi gyárthatunk képeket. Egy kis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segítségével lényegében akárhány képet legyárthatunk nem kell hozzá más mint az adott objektum amit fel szeretnénk ismerni és ezt véletlenszerű helyekre véletlenszerű transzformációkkal helyezve a képre egy csomó olyan képet tudunk gyártani aminek a segítségével pillanatok alatt nagyon sok képet adhatunk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modelünknek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tanítás során.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1410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Amennyiben például követni szeretnénk egy objektumot a képernyőn érdemes csak addig használni a </a:t>
            </a:r>
            <a:r>
              <a:rPr lang="hu-HU" dirty="0" err="1"/>
              <a:t>vision</a:t>
            </a:r>
            <a:r>
              <a:rPr lang="hu-HU" dirty="0"/>
              <a:t> által kínált </a:t>
            </a:r>
            <a:r>
              <a:rPr lang="hu-HU" dirty="0" err="1"/>
              <a:t>object</a:t>
            </a:r>
            <a:r>
              <a:rPr lang="hu-HU" dirty="0"/>
              <a:t> </a:t>
            </a:r>
            <a:r>
              <a:rPr lang="hu-HU" dirty="0" err="1"/>
              <a:t>recognition</a:t>
            </a:r>
            <a:r>
              <a:rPr lang="hu-HU" dirty="0"/>
              <a:t> lekérdezést </a:t>
            </a:r>
            <a:r>
              <a:rPr lang="hu-HU" dirty="0" err="1"/>
              <a:t>amígy</a:t>
            </a:r>
            <a:r>
              <a:rPr lang="hu-HU" dirty="0"/>
              <a:t> meg nem találtuk a képen az adott </a:t>
            </a:r>
            <a:r>
              <a:rPr lang="hu-HU" dirty="0" err="1"/>
              <a:t>ojbektumot</a:t>
            </a:r>
            <a:r>
              <a:rPr lang="hu-HU" dirty="0"/>
              <a:t>. Amint megvan egyből átválthatunk az </a:t>
            </a:r>
            <a:r>
              <a:rPr lang="hu-HU" dirty="0" err="1"/>
              <a:t>object</a:t>
            </a:r>
            <a:r>
              <a:rPr lang="hu-HU" dirty="0"/>
              <a:t> </a:t>
            </a:r>
            <a:r>
              <a:rPr lang="hu-HU" dirty="0" err="1"/>
              <a:t>trackingre</a:t>
            </a:r>
            <a:r>
              <a:rPr lang="hu-HU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06472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Kipróbáltunk több módszert,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CreateML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Nagyon egyszerű a használata, viszont hiányos a támogatottsága, viszont pozitív hogy nagyon gyorsan fejlődik és alapértelmezetten a fejlesztőkörnyezet része.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30565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Vision Microsoft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Nagyon egyszerű a használata, van ingyenes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planjük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is. Csak image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detectiont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tud, de az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detection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modeljük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kimenete sehol nincs ledokumentálva hogy pontosan hogy kell kinyerni belőle az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infokat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Image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classifierüket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összehasonlítottuk ugyan azon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dataseten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több egyértelmű esetben sokkal pontatlanabb mint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turicreate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84126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eszközön való tanítás, </a:t>
            </a:r>
            <a:r>
              <a:rPr lang="hu-HU" dirty="0" err="1"/>
              <a:t>perszonalizálás</a:t>
            </a:r>
            <a:endParaRPr lang="hu-HU" dirty="0"/>
          </a:p>
          <a:p>
            <a:endParaRPr lang="hu-HU" dirty="0"/>
          </a:p>
          <a:p>
            <a:r>
              <a:rPr lang="hu-HU" dirty="0"/>
              <a:t>Miért fontos?</a:t>
            </a:r>
          </a:p>
          <a:p>
            <a:endParaRPr lang="hu-HU" dirty="0"/>
          </a:p>
          <a:p>
            <a:r>
              <a:rPr lang="hu-HU" dirty="0"/>
              <a:t>Mivel minden </a:t>
            </a:r>
            <a:r>
              <a:rPr lang="hu-HU" dirty="0" err="1"/>
              <a:t>user</a:t>
            </a:r>
            <a:r>
              <a:rPr lang="hu-HU" dirty="0"/>
              <a:t> más és más, ezért néha szükségünk van arra hogy </a:t>
            </a:r>
            <a:r>
              <a:rPr lang="hu-HU" dirty="0" err="1"/>
              <a:t>perszonalizáljuk</a:t>
            </a:r>
            <a:r>
              <a:rPr lang="hu-HU" dirty="0"/>
              <a:t> ezeket a modelleket.</a:t>
            </a:r>
          </a:p>
          <a:p>
            <a:endParaRPr lang="hu-HU" dirty="0"/>
          </a:p>
          <a:p>
            <a:r>
              <a:rPr lang="hu-HU" dirty="0"/>
              <a:t>Elsőre jó ötletnek tűnhet az, hogy felküldjük egy szerverre a modellünket, </a:t>
            </a:r>
            <a:r>
              <a:rPr lang="hu-HU" dirty="0" err="1"/>
              <a:t>pontosítjuk</a:t>
            </a:r>
            <a:r>
              <a:rPr lang="hu-HU" dirty="0"/>
              <a:t> azt aztán visszakapjuk és dolgozunk vele tovább, viszont ennek van nagyon sok kihívása is.</a:t>
            </a:r>
          </a:p>
          <a:p>
            <a:endParaRPr lang="hu-HU" dirty="0"/>
          </a:p>
          <a:p>
            <a:r>
              <a:rPr lang="hu-HU" dirty="0"/>
              <a:t>Az első az, hogy kiadásokkal jár mivel egy infrastruktúrát fenn kell tartani erre a feladatra.</a:t>
            </a:r>
          </a:p>
          <a:p>
            <a:r>
              <a:rPr lang="hu-HU" dirty="0"/>
              <a:t>Vannak esetek amikor szenzitív információkról van szó és ezeket nem szívesen osztanák meg a felhasználók mindenféle harmadik féllel.</a:t>
            </a:r>
          </a:p>
          <a:p>
            <a:r>
              <a:rPr lang="hu-HU" dirty="0"/>
              <a:t>Továbbá a teljesen offline működést ebben az esetben kizárhatjuk az alkalmazásunkból.</a:t>
            </a:r>
          </a:p>
          <a:p>
            <a:endParaRPr lang="hu-HU" dirty="0"/>
          </a:p>
          <a:p>
            <a:r>
              <a:rPr lang="hu-HU" dirty="0"/>
              <a:t>Tehát azzal hogy az eszközön tanítjuk tovább a </a:t>
            </a:r>
            <a:r>
              <a:rPr lang="hu-HU" dirty="0" err="1"/>
              <a:t>modelünket</a:t>
            </a:r>
            <a:r>
              <a:rPr lang="hu-HU" dirty="0"/>
              <a:t>, </a:t>
            </a:r>
          </a:p>
          <a:p>
            <a:r>
              <a:rPr lang="hu-HU" dirty="0"/>
              <a:t>Minden adat privát marad</a:t>
            </a:r>
          </a:p>
          <a:p>
            <a:r>
              <a:rPr lang="hu-HU" dirty="0"/>
              <a:t>Nincs szükségünk infrastruktúrára</a:t>
            </a:r>
          </a:p>
          <a:p>
            <a:r>
              <a:rPr lang="hu-HU" dirty="0"/>
              <a:t>És bármikor elérhető az eszközünkön nem vagyunk hálózathoz kötve.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78469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Például a </a:t>
            </a:r>
            <a:r>
              <a:rPr lang="hu-HU" dirty="0" err="1"/>
              <a:t>Face</a:t>
            </a:r>
            <a:r>
              <a:rPr lang="hu-HU" dirty="0"/>
              <a:t> ID </a:t>
            </a:r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dirty="0" err="1"/>
              <a:t>face</a:t>
            </a:r>
            <a:r>
              <a:rPr lang="hu-HU" dirty="0"/>
              <a:t> ID minden egyes használattal </a:t>
            </a:r>
            <a:r>
              <a:rPr lang="hu-HU" dirty="0" err="1"/>
              <a:t>updateli</a:t>
            </a:r>
            <a:r>
              <a:rPr lang="hu-HU" dirty="0"/>
              <a:t> az eszközön lévő </a:t>
            </a:r>
            <a:r>
              <a:rPr lang="hu-HU" dirty="0" err="1"/>
              <a:t>modelt</a:t>
            </a:r>
            <a:r>
              <a:rPr lang="hu-HU" dirty="0"/>
              <a:t> és folyamatosan újra és újra tanulja az ember arcán lévő </a:t>
            </a:r>
            <a:r>
              <a:rPr lang="hu-HU" dirty="0" err="1"/>
              <a:t>véáltozásokat</a:t>
            </a:r>
            <a:endParaRPr lang="hu-HU" dirty="0"/>
          </a:p>
          <a:p>
            <a:endParaRPr lang="hu-HU" dirty="0"/>
          </a:p>
          <a:p>
            <a:r>
              <a:rPr lang="hu-HU" dirty="0"/>
              <a:t>Valahogy így </a:t>
            </a:r>
            <a:r>
              <a:rPr lang="hu-HU" dirty="0" err="1"/>
              <a:t>képzejétek</a:t>
            </a:r>
            <a:r>
              <a:rPr lang="hu-HU" dirty="0"/>
              <a:t> el az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device</a:t>
            </a:r>
            <a:r>
              <a:rPr lang="hu-HU" dirty="0"/>
              <a:t> </a:t>
            </a:r>
            <a:r>
              <a:rPr lang="hu-HU" dirty="0" err="1"/>
              <a:t>traininget</a:t>
            </a:r>
            <a:r>
              <a:rPr lang="hu-HU" dirty="0"/>
              <a:t> is, egy alap modellből kiindulva </a:t>
            </a:r>
            <a:r>
              <a:rPr lang="hu-HU" dirty="0" err="1"/>
              <a:t>pontosíthatjuk</a:t>
            </a:r>
            <a:r>
              <a:rPr lang="hu-HU" dirty="0"/>
              <a:t> a modellt.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08456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ml update </a:t>
            </a:r>
            <a:r>
              <a:rPr lang="hu-HU" dirty="0" err="1"/>
              <a:t>task</a:t>
            </a:r>
            <a:r>
              <a:rPr lang="hu-HU" dirty="0"/>
              <a:t> segítségével igazából nem újra tanítjuk de személyre szabhatjuk a </a:t>
            </a:r>
            <a:r>
              <a:rPr lang="hu-HU" dirty="0" err="1"/>
              <a:t>machine</a:t>
            </a:r>
            <a:r>
              <a:rPr lang="hu-HU" dirty="0"/>
              <a:t> </a:t>
            </a:r>
            <a:r>
              <a:rPr lang="hu-HU" dirty="0" err="1"/>
              <a:t>learning</a:t>
            </a:r>
            <a:r>
              <a:rPr lang="hu-HU" dirty="0"/>
              <a:t> modellünket</a:t>
            </a:r>
          </a:p>
          <a:p>
            <a:r>
              <a:rPr lang="hu-HU" dirty="0"/>
              <a:t>Természetesen ha erről lenne szó, nem lenne szükség azokra a nagy szerverezre és számítási teljesítményre ami jelenleg szükséges egy </a:t>
            </a:r>
            <a:r>
              <a:rPr lang="hu-HU" dirty="0" err="1"/>
              <a:t>model</a:t>
            </a:r>
            <a:r>
              <a:rPr lang="hu-HU" dirty="0"/>
              <a:t> feltanításához</a:t>
            </a:r>
          </a:p>
          <a:p>
            <a:endParaRPr lang="hu-HU" dirty="0"/>
          </a:p>
          <a:p>
            <a:r>
              <a:rPr lang="hu-HU" dirty="0"/>
              <a:t>Itt inkább arról van szó, hogy a meglévő modellünket </a:t>
            </a:r>
            <a:r>
              <a:rPr lang="hu-HU" dirty="0" err="1"/>
              <a:t>pontosíthatjuk</a:t>
            </a:r>
            <a:r>
              <a:rPr lang="hu-HU" dirty="0"/>
              <a:t> és egyre jobbá tehetjük, új dolgokat taníthatunk meg vele a használata által.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17082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Nagyon fontos látni hogy a mobil területen már csak a </a:t>
            </a:r>
            <a:r>
              <a:rPr lang="hu-HU" dirty="0" err="1"/>
              <a:t>modeleket</a:t>
            </a:r>
            <a:r>
              <a:rPr lang="hu-HU" dirty="0"/>
              <a:t> mint végtermék használjuk, azoknak is egy lecsonkított verzióját</a:t>
            </a:r>
          </a:p>
          <a:p>
            <a:r>
              <a:rPr lang="hu-HU" dirty="0"/>
              <a:t>Összességében az iparág jó irányba halad és egyre több lehetőség rejlik benne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839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Szó lesz arról, hogy </a:t>
            </a:r>
          </a:p>
          <a:p>
            <a:pPr lvl="0"/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hogyan jött képbe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alkalmazása a termékünkben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5394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 milyen lehetőségek közül választhatunk, milyen irányba indulhatunk el és kinek az eszközeit használjuk a fejlesztés során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5191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beszélni szeretnék egy keveset arról hogy milyen megoldásokat biztosít jelenleg az Apple a platformjain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0156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illetve össze szeretném foglalni a a fejlesztés során, általunk szerzett tapasztalatokat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3658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Doclernél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cégcsoport összes tagja foglalkozik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mobilapp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fejlesztéssel.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netlocknál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 digitális aláírással kapcsolatos szoftvert fejlesztenek, míg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teqballnál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 interaktív online alkalmazást amelyiknek a segítségével az élő kameraképet analizálva pontozzák a labdajátékát a játékosoknak.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Ezek közül a mi csapatunk, egy közösségi hálót kiszolgáló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appot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fejleszt.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1802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alkalmazásunkban számos funkció megegyezik a piacon már jól ismert konkurens termékek által kínáltak közül.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C1F3-65D1-2446-9B0F-9457813696D2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468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ler SSC - Ope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421495" y="2282526"/>
            <a:ext cx="8057033" cy="1885820"/>
          </a:xfrm>
        </p:spPr>
        <p:txBody>
          <a:bodyPr>
            <a:normAutofit/>
          </a:bodyPr>
          <a:lstStyle>
            <a:lvl1pPr marL="0" indent="0" algn="ctr">
              <a:buNone/>
              <a:defRPr sz="6600"/>
            </a:lvl1pPr>
          </a:lstStyle>
          <a:p>
            <a:r>
              <a:rPr lang="hu-HU" sz="2800" dirty="0">
                <a:solidFill>
                  <a:schemeClr val="bg1"/>
                </a:solidFill>
              </a:rPr>
              <a:t>Prezentáció címe</a:t>
            </a:r>
          </a:p>
        </p:txBody>
      </p:sp>
    </p:spTree>
    <p:extLst>
      <p:ext uri="{BB962C8B-B14F-4D97-AF65-F5344CB8AC3E}">
        <p14:creationId xmlns:p14="http://schemas.microsoft.com/office/powerpoint/2010/main" val="173076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ler SSC -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112838"/>
            <a:ext cx="1688671" cy="5512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hu-HU" dirty="0"/>
              <a:t>Címsor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1903413"/>
            <a:ext cx="3262313" cy="1136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hu-HU" dirty="0"/>
              <a:t>Szöveg</a:t>
            </a:r>
          </a:p>
        </p:txBody>
      </p:sp>
    </p:spTree>
    <p:extLst>
      <p:ext uri="{BB962C8B-B14F-4D97-AF65-F5344CB8AC3E}">
        <p14:creationId xmlns:p14="http://schemas.microsoft.com/office/powerpoint/2010/main" val="421157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ler SSC - 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24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r>
              <a:rPr lang="hu-HU" dirty="0"/>
              <a:t>dfb ncgf</a:t>
            </a:r>
            <a:endParaRPr lang="en-US" dirty="0"/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1E8B-5D33-45D6-A6D4-1B9D9DF4996C}" type="datetimeFigureOut">
              <a:rPr lang="hu-HU" smtClean="0"/>
              <a:t>2019. 11. 25.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40912-4886-46AA-B69A-DD5ABB964B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441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E045-1E76-4F45-A3A5-8CA958FEB9E8}"/>
              </a:ext>
            </a:extLst>
          </p:cNvPr>
          <p:cNvSpPr txBox="1">
            <a:spLocks/>
          </p:cNvSpPr>
          <p:nvPr/>
        </p:nvSpPr>
        <p:spPr>
          <a:xfrm>
            <a:off x="1163782" y="2524369"/>
            <a:ext cx="9410007" cy="198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Docler Holding SSC</a:t>
            </a:r>
          </a:p>
          <a:p>
            <a:pPr algn="ctr"/>
            <a:endParaRPr lang="hu-HU" b="1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algn="ctr"/>
            <a:r>
              <a:rPr lang="hu-HU" sz="2800" dirty="0" err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Machine</a:t>
            </a:r>
            <a:r>
              <a:rPr lang="hu-HU" sz="28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hu-HU" sz="2800" dirty="0" err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Learning</a:t>
            </a:r>
            <a:r>
              <a:rPr lang="hu-HU" sz="28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hu-HU" sz="2800" dirty="0" err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iOS</a:t>
            </a:r>
            <a:r>
              <a:rPr lang="hu-HU" sz="28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-en, </a:t>
            </a:r>
            <a:r>
              <a:rPr lang="hu-HU" sz="2800" dirty="0" err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TuriCreate</a:t>
            </a:r>
            <a:r>
              <a:rPr lang="hu-HU" sz="28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és </a:t>
            </a:r>
            <a:r>
              <a:rPr lang="hu-HU" sz="2800" dirty="0" err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CoreML</a:t>
            </a:r>
            <a:endParaRPr lang="en-US" sz="2800" b="1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38" y="0"/>
            <a:ext cx="2470271" cy="2470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CD5215-960A-8E4C-AF05-86171EC81E38}"/>
              </a:ext>
            </a:extLst>
          </p:cNvPr>
          <p:cNvSpPr txBox="1"/>
          <p:nvPr/>
        </p:nvSpPr>
        <p:spPr>
          <a:xfrm>
            <a:off x="5052054" y="5852814"/>
            <a:ext cx="1749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ea typeface="+mj-ea"/>
                <a:cs typeface="Rubik" panose="00000500000000000000" pitchFamily="2" charset="-79"/>
              </a:rPr>
              <a:t>Váradi</a:t>
            </a:r>
            <a:r>
              <a:rPr lang="hu-HU" dirty="0"/>
              <a:t> </a:t>
            </a:r>
            <a:r>
              <a:rPr lang="hu-HU" sz="2000" dirty="0">
                <a:solidFill>
                  <a:schemeClr val="bg1"/>
                </a:solidFill>
                <a:ea typeface="+mj-ea"/>
                <a:cs typeface="Rubik" panose="00000500000000000000" pitchFamily="2" charset="-79"/>
              </a:rPr>
              <a:t>Valentin</a:t>
            </a:r>
          </a:p>
        </p:txBody>
      </p:sp>
    </p:spTree>
    <p:extLst>
      <p:ext uri="{BB962C8B-B14F-4D97-AF65-F5344CB8AC3E}">
        <p14:creationId xmlns:p14="http://schemas.microsoft.com/office/powerpoint/2010/main" val="888055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3" t="12755" r="15528" b="23820"/>
          <a:stretch/>
        </p:blipFill>
        <p:spPr>
          <a:xfrm>
            <a:off x="130629" y="111036"/>
            <a:ext cx="1469572" cy="6924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AF9C5-8377-0348-91A8-2D6F09BD50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70" r="4060" b="1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7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0D4CC2-3D7D-0D4B-BD6F-AFC2551FB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47" y="816764"/>
            <a:ext cx="2881370" cy="5475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8632AD-1269-6345-81B5-B04FA1CBA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539" y="926430"/>
            <a:ext cx="2625777" cy="52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38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0D4CC2-3D7D-0D4B-BD6F-AFC2551FB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47" y="816764"/>
            <a:ext cx="2881370" cy="5475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8632AD-1269-6345-81B5-B04FA1CBA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539" y="926430"/>
            <a:ext cx="2625777" cy="52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1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A3500-40EA-BA43-B61B-A2CFA56F5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33658" y="2042361"/>
            <a:ext cx="8324684" cy="2773278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dirty="0"/>
              <a:t>9:00 - Mobilfejlesztői terem</a:t>
            </a:r>
          </a:p>
          <a:p>
            <a:pPr algn="ctr"/>
            <a:endParaRPr lang="hu-HU" dirty="0"/>
          </a:p>
          <a:p>
            <a:pPr algn="ctr" fontAlgn="base"/>
            <a:r>
              <a:rPr lang="hu-HU" b="1" dirty="0" err="1"/>
              <a:t>Machine</a:t>
            </a:r>
            <a:r>
              <a:rPr lang="hu-HU" b="1" dirty="0"/>
              <a:t> </a:t>
            </a:r>
            <a:r>
              <a:rPr lang="hu-HU" b="1" dirty="0" err="1"/>
              <a:t>Learning</a:t>
            </a:r>
            <a:r>
              <a:rPr lang="hu-HU" b="1" dirty="0"/>
              <a:t> </a:t>
            </a:r>
            <a:r>
              <a:rPr lang="hu-HU" b="1" dirty="0" err="1"/>
              <a:t>iOS</a:t>
            </a:r>
            <a:r>
              <a:rPr lang="hu-HU" b="1" dirty="0"/>
              <a:t>-en: Turi </a:t>
            </a:r>
            <a:r>
              <a:rPr lang="hu-HU" b="1" dirty="0" err="1"/>
              <a:t>Create</a:t>
            </a:r>
            <a:r>
              <a:rPr lang="hu-HU" b="1" dirty="0"/>
              <a:t> és </a:t>
            </a:r>
            <a:r>
              <a:rPr lang="hu-HU" b="1" dirty="0" err="1"/>
              <a:t>CoreML</a:t>
            </a:r>
            <a:endParaRPr lang="hu-HU" b="1" dirty="0"/>
          </a:p>
          <a:p>
            <a:pPr algn="ctr" fontAlgn="base"/>
            <a:r>
              <a:rPr lang="hu-HU" b="1" dirty="0" err="1"/>
              <a:t>Workshop</a:t>
            </a:r>
            <a:r>
              <a:rPr lang="hu-HU" b="1" dirty="0"/>
              <a:t> </a:t>
            </a:r>
            <a:endParaRPr lang="hu-HU" sz="2000" b="1" cap="all" dirty="0"/>
          </a:p>
          <a:p>
            <a:pPr algn="ctr" fontAlgn="base"/>
            <a:r>
              <a:rPr lang="hu-HU" sz="2000" b="1" cap="all" dirty="0"/>
              <a:t>Burda PATRIK</a:t>
            </a:r>
            <a:r>
              <a:rPr lang="hu-HU" sz="2000" dirty="0"/>
              <a:t> – </a:t>
            </a:r>
            <a:r>
              <a:rPr lang="hu-HU" sz="2000" dirty="0" err="1"/>
              <a:t>Docler</a:t>
            </a:r>
            <a:endParaRPr lang="hu-HU" sz="2000" dirty="0"/>
          </a:p>
          <a:p>
            <a:pPr algn="ctr" fontAlgn="base"/>
            <a:r>
              <a:rPr lang="hu-HU" sz="2000" b="1" cap="all" dirty="0"/>
              <a:t>VÁRADI VALENTIN</a:t>
            </a:r>
            <a:r>
              <a:rPr lang="hu-HU" sz="2000" dirty="0"/>
              <a:t> – </a:t>
            </a:r>
            <a:r>
              <a:rPr lang="hu-HU" sz="2000" dirty="0" err="1"/>
              <a:t>Docler</a:t>
            </a:r>
            <a:endParaRPr lang="hu-HU" sz="2000" dirty="0"/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1212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2BFFE-6767-A040-A9D0-538802B0A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7976" y="2760628"/>
            <a:ext cx="8016047" cy="1336744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4800" dirty="0"/>
              <a:t>Objektumok felismerése és követése az élő képen</a:t>
            </a:r>
          </a:p>
        </p:txBody>
      </p:sp>
    </p:spTree>
    <p:extLst>
      <p:ext uri="{BB962C8B-B14F-4D97-AF65-F5344CB8AC3E}">
        <p14:creationId xmlns:p14="http://schemas.microsoft.com/office/powerpoint/2010/main" val="120318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RPReplay_Final1574756044">
            <a:hlinkClick r:id="" action="ppaction://media"/>
            <a:extLst>
              <a:ext uri="{FF2B5EF4-FFF2-40B4-BE49-F238E27FC236}">
                <a16:creationId xmlns:a16="http://schemas.microsoft.com/office/drawing/2014/main" id="{4C6CB275-C859-6C46-A931-16E6B42570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2662" y="851541"/>
            <a:ext cx="2506676" cy="539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2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8B7334-C7C6-804C-A293-FC3655421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8926" y="1615411"/>
            <a:ext cx="4994145" cy="576003"/>
          </a:xfrm>
        </p:spPr>
        <p:txBody>
          <a:bodyPr>
            <a:noAutofit/>
          </a:bodyPr>
          <a:lstStyle/>
          <a:p>
            <a:pPr algn="ctr"/>
            <a:r>
              <a:rPr lang="hu-HU" sz="4400" dirty="0"/>
              <a:t>Vision </a:t>
            </a:r>
            <a:r>
              <a:rPr lang="hu-HU" sz="4400" dirty="0" err="1"/>
              <a:t>framework</a:t>
            </a:r>
            <a:endParaRPr lang="hu-HU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02E0F-2D52-3D4B-9028-FE36C5721E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9534" y="3097732"/>
            <a:ext cx="4592930" cy="2144857"/>
          </a:xfrm>
        </p:spPr>
        <p:txBody>
          <a:bodyPr>
            <a:normAutofit/>
          </a:bodyPr>
          <a:lstStyle/>
          <a:p>
            <a:pPr algn="ctr"/>
            <a:r>
              <a:rPr lang="hu-HU" dirty="0" err="1"/>
              <a:t>iOS</a:t>
            </a:r>
            <a:r>
              <a:rPr lang="hu-HU" dirty="0"/>
              <a:t> 11.0+</a:t>
            </a:r>
          </a:p>
          <a:p>
            <a:pPr algn="ctr"/>
            <a:r>
              <a:rPr lang="hu-HU" dirty="0" err="1"/>
              <a:t>macOS</a:t>
            </a:r>
            <a:r>
              <a:rPr lang="hu-HU" dirty="0"/>
              <a:t> 10.13+</a:t>
            </a:r>
          </a:p>
          <a:p>
            <a:pPr algn="ctr"/>
            <a:r>
              <a:rPr lang="hu-HU" dirty="0"/>
              <a:t>Mac </a:t>
            </a:r>
            <a:r>
              <a:rPr lang="hu-HU" dirty="0" err="1"/>
              <a:t>Catalyst</a:t>
            </a:r>
            <a:r>
              <a:rPr lang="hu-HU" dirty="0"/>
              <a:t> 13.0+</a:t>
            </a:r>
          </a:p>
          <a:p>
            <a:pPr algn="ctr"/>
            <a:r>
              <a:rPr lang="hu-HU" dirty="0" err="1"/>
              <a:t>tvOS</a:t>
            </a:r>
            <a:r>
              <a:rPr lang="hu-HU" dirty="0"/>
              <a:t> 11.0+</a:t>
            </a:r>
          </a:p>
        </p:txBody>
      </p:sp>
    </p:spTree>
    <p:extLst>
      <p:ext uri="{BB962C8B-B14F-4D97-AF65-F5344CB8AC3E}">
        <p14:creationId xmlns:p14="http://schemas.microsoft.com/office/powerpoint/2010/main" val="1335106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1B41F6-C013-FF41-9929-1898735A2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" t="3902" r="3768" b="4360"/>
          <a:stretch/>
        </p:blipFill>
        <p:spPr>
          <a:xfrm>
            <a:off x="2736573" y="1218851"/>
            <a:ext cx="6718853" cy="44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4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6510F-CF47-434D-B308-00A262238B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916" y="2293489"/>
            <a:ext cx="10282168" cy="2795346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Szöveg</a:t>
            </a:r>
          </a:p>
          <a:p>
            <a:pPr marL="1143000" lvl="1" indent="-457200"/>
            <a:r>
              <a:rPr lang="hu-HU" dirty="0"/>
              <a:t>Beolvasás</a:t>
            </a:r>
          </a:p>
          <a:p>
            <a:pPr marL="1143000" lvl="1" indent="-457200"/>
            <a:r>
              <a:rPr lang="hu-HU" dirty="0"/>
              <a:t>Lokalizálás</a:t>
            </a:r>
          </a:p>
          <a:p>
            <a:pPr marL="1143000" lvl="1" indent="-457200"/>
            <a:r>
              <a:rPr lang="hu-HU" dirty="0"/>
              <a:t>Elemzés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Vonalkód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err="1"/>
              <a:t>Prediktálja</a:t>
            </a:r>
            <a:r>
              <a:rPr lang="hu-HU" dirty="0"/>
              <a:t>, hogy az adott képen mi a legérdekesebb a felhasználó számára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Egyedi </a:t>
            </a:r>
            <a:r>
              <a:rPr lang="hu-HU" dirty="0" err="1"/>
              <a:t>machine</a:t>
            </a:r>
            <a:r>
              <a:rPr lang="hu-HU" dirty="0"/>
              <a:t> </a:t>
            </a:r>
            <a:r>
              <a:rPr lang="hu-HU" dirty="0" err="1"/>
              <a:t>learning</a:t>
            </a:r>
            <a:r>
              <a:rPr lang="hu-HU" dirty="0"/>
              <a:t> </a:t>
            </a:r>
            <a:r>
              <a:rPr lang="hu-HU" dirty="0" err="1"/>
              <a:t>modelek</a:t>
            </a:r>
            <a:r>
              <a:rPr lang="hu-HU" dirty="0"/>
              <a:t> kezelése</a:t>
            </a:r>
          </a:p>
        </p:txBody>
      </p:sp>
    </p:spTree>
    <p:extLst>
      <p:ext uri="{BB962C8B-B14F-4D97-AF65-F5344CB8AC3E}">
        <p14:creationId xmlns:p14="http://schemas.microsoft.com/office/powerpoint/2010/main" val="1190558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42929-A197-0541-9971-2F065CAD68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97915" y="3138314"/>
            <a:ext cx="7996169" cy="581371"/>
          </a:xfrm>
        </p:spPr>
        <p:txBody>
          <a:bodyPr>
            <a:noAutofit/>
          </a:bodyPr>
          <a:lstStyle/>
          <a:p>
            <a:pPr algn="ctr"/>
            <a:r>
              <a:rPr lang="hu-HU" sz="4000" dirty="0" err="1"/>
              <a:t>Object</a:t>
            </a:r>
            <a:r>
              <a:rPr lang="hu-HU" sz="4000" dirty="0"/>
              <a:t> </a:t>
            </a:r>
            <a:r>
              <a:rPr lang="hu-HU" sz="4000" dirty="0" err="1"/>
              <a:t>recognition</a:t>
            </a:r>
            <a:r>
              <a:rPr lang="hu-HU" sz="4000" dirty="0"/>
              <a:t> – </a:t>
            </a:r>
            <a:r>
              <a:rPr lang="hu-HU" sz="4000" dirty="0" err="1"/>
              <a:t>Object</a:t>
            </a:r>
            <a:r>
              <a:rPr lang="hu-HU" sz="4000" dirty="0"/>
              <a:t> </a:t>
            </a:r>
            <a:r>
              <a:rPr lang="hu-HU" sz="4000" dirty="0" err="1"/>
              <a:t>tracking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2676519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CF0ED4-8288-7146-9F64-BEB52BD846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0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977F1E-FE0F-9A4A-88E7-23807ECC63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1629" y="2713210"/>
            <a:ext cx="9208742" cy="1431579"/>
          </a:xfrm>
        </p:spPr>
        <p:txBody>
          <a:bodyPr>
            <a:noAutofit/>
          </a:bodyPr>
          <a:lstStyle/>
          <a:p>
            <a:pPr algn="ctr"/>
            <a:r>
              <a:rPr lang="hu-HU" sz="4000" dirty="0" err="1"/>
              <a:t>Object</a:t>
            </a:r>
            <a:r>
              <a:rPr lang="hu-HU" sz="4000" dirty="0"/>
              <a:t> </a:t>
            </a:r>
            <a:r>
              <a:rPr lang="hu-HU" sz="4000" dirty="0" err="1"/>
              <a:t>detection</a:t>
            </a:r>
            <a:r>
              <a:rPr lang="hu-HU" sz="4000" dirty="0"/>
              <a:t> – </a:t>
            </a:r>
            <a:r>
              <a:rPr lang="hu-HU" sz="4000" dirty="0" err="1"/>
              <a:t>One</a:t>
            </a:r>
            <a:r>
              <a:rPr lang="hu-HU" sz="4000" dirty="0"/>
              <a:t> </a:t>
            </a:r>
            <a:r>
              <a:rPr lang="hu-HU" sz="4000" dirty="0" err="1"/>
              <a:t>Shot</a:t>
            </a:r>
            <a:r>
              <a:rPr lang="hu-HU" sz="4000" dirty="0"/>
              <a:t> </a:t>
            </a:r>
            <a:r>
              <a:rPr lang="hu-HU" sz="4000" dirty="0" err="1"/>
              <a:t>Object</a:t>
            </a:r>
            <a:r>
              <a:rPr lang="hu-HU" sz="4000" dirty="0"/>
              <a:t> </a:t>
            </a:r>
            <a:r>
              <a:rPr lang="hu-HU" sz="4000" dirty="0" err="1"/>
              <a:t>detection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456125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94FF37-AE6D-0C4B-B216-48A0FE7FD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6" r="36422" b="16079"/>
          <a:stretch/>
        </p:blipFill>
        <p:spPr>
          <a:xfrm>
            <a:off x="5083628" y="2176689"/>
            <a:ext cx="2024743" cy="250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67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21C3C1-DD97-C045-A2F7-DFA09D7EAD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r="6589" b="606"/>
          <a:stretch/>
        </p:blipFill>
        <p:spPr>
          <a:xfrm>
            <a:off x="-48127" y="-63166"/>
            <a:ext cx="12288253" cy="698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03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8D2A6A-D74A-8B46-831C-D4476ADE3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63" y="1220492"/>
            <a:ext cx="3428999" cy="1928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E552A8-D826-E847-9BD5-058C64B96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67" y="3133513"/>
            <a:ext cx="5101389" cy="2869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5D148-26C1-E64C-94AF-9326E00608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3" y="4351148"/>
            <a:ext cx="4455361" cy="1286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21DAED-D61A-E64E-A234-F4EAFA475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83" y="1220492"/>
            <a:ext cx="4030578" cy="19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17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3D721-11FD-784F-B8C8-081BD3531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300"/>
            <a:ext cx="6544178" cy="3681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B3CD94-5772-4342-BF2B-6867EA927648}"/>
              </a:ext>
            </a:extLst>
          </p:cNvPr>
          <p:cNvSpPr txBox="1"/>
          <p:nvPr/>
        </p:nvSpPr>
        <p:spPr>
          <a:xfrm>
            <a:off x="6104022" y="2464830"/>
            <a:ext cx="60879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hu-HU" sz="3200" dirty="0"/>
              <a:t>Gyors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hu-HU" sz="3200" dirty="0"/>
              <a:t>Egyszerű a használata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hu-HU" sz="3200" dirty="0" err="1"/>
              <a:t>CoreML</a:t>
            </a:r>
            <a:r>
              <a:rPr lang="hu-HU" sz="3200" dirty="0"/>
              <a:t> támogatás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hu-HU" sz="3200" dirty="0" err="1"/>
              <a:t>Object</a:t>
            </a:r>
            <a:r>
              <a:rPr lang="hu-HU" sz="3200" dirty="0"/>
              <a:t> </a:t>
            </a:r>
            <a:r>
              <a:rPr lang="hu-HU" sz="3200" dirty="0" err="1"/>
              <a:t>detection</a:t>
            </a:r>
            <a:endParaRPr lang="hu-HU" sz="3200" dirty="0"/>
          </a:p>
          <a:p>
            <a:pPr marL="457200" indent="-457200">
              <a:buFont typeface="Wingdings" pitchFamily="2" charset="2"/>
              <a:buChar char="ü"/>
            </a:pPr>
            <a:r>
              <a:rPr lang="hu-HU" sz="3200" dirty="0"/>
              <a:t>Az </a:t>
            </a:r>
            <a:r>
              <a:rPr lang="hu-HU" sz="3200" dirty="0" err="1"/>
              <a:t>apple</a:t>
            </a:r>
            <a:r>
              <a:rPr lang="hu-HU" sz="3200" dirty="0"/>
              <a:t> saját platformja</a:t>
            </a:r>
          </a:p>
        </p:txBody>
      </p:sp>
    </p:spTree>
    <p:extLst>
      <p:ext uri="{BB962C8B-B14F-4D97-AF65-F5344CB8AC3E}">
        <p14:creationId xmlns:p14="http://schemas.microsoft.com/office/powerpoint/2010/main" val="90084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F50A3B1-B981-1343-86A2-221404256C0E}"/>
              </a:ext>
            </a:extLst>
          </p:cNvPr>
          <p:cNvGrpSpPr/>
          <p:nvPr/>
        </p:nvGrpSpPr>
        <p:grpSpPr>
          <a:xfrm>
            <a:off x="0" y="-19742"/>
            <a:ext cx="12192000" cy="6877742"/>
            <a:chOff x="0" y="-19742"/>
            <a:chExt cx="12192000" cy="687774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C4871BE-7F84-E041-A31B-F27E99814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" t="20232" r="1041" b="4602"/>
            <a:stretch/>
          </p:blipFill>
          <p:spPr>
            <a:xfrm>
              <a:off x="0" y="-19742"/>
              <a:ext cx="12192000" cy="687774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600B7F-4293-A54B-AF90-CEFF1836ADA1}"/>
                </a:ext>
              </a:extLst>
            </p:cNvPr>
            <p:cNvSpPr/>
            <p:nvPr/>
          </p:nvSpPr>
          <p:spPr>
            <a:xfrm>
              <a:off x="1798820" y="1469036"/>
              <a:ext cx="2953062" cy="3582649"/>
            </a:xfrm>
            <a:prstGeom prst="rect">
              <a:avLst/>
            </a:prstGeom>
            <a:noFill/>
            <a:ln w="730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FE97FCC-B5AD-8942-B791-5CC0C3418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1E13E3-E1A0-684A-9680-1FB6CBF77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" y="0"/>
            <a:ext cx="12179112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F58A9-F196-D44E-AC36-42A15D8E3D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750" b="-48750"/>
          <a:stretch/>
        </p:blipFill>
        <p:spPr>
          <a:xfrm>
            <a:off x="0" y="-19742"/>
            <a:ext cx="12192000" cy="687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8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4902A1-B6A7-1E4D-A6F6-E57C1BA56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" t="1505" r="4311" b="1588"/>
          <a:stretch/>
        </p:blipFill>
        <p:spPr>
          <a:xfrm>
            <a:off x="-123687" y="-69574"/>
            <a:ext cx="12439374" cy="699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15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94FF37-AE6D-0C4B-B216-48A0FE7FD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52" b="16079"/>
          <a:stretch/>
        </p:blipFill>
        <p:spPr>
          <a:xfrm>
            <a:off x="877078" y="2176689"/>
            <a:ext cx="9797142" cy="2504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137772-0C06-5045-9E33-B1F03281C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18268" r="77726" b="30148"/>
          <a:stretch/>
        </p:blipFill>
        <p:spPr>
          <a:xfrm>
            <a:off x="9013372" y="2659223"/>
            <a:ext cx="2043404" cy="15395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F5313E-7004-3B46-BF95-4F10B90D0983}"/>
              </a:ext>
            </a:extLst>
          </p:cNvPr>
          <p:cNvSpPr/>
          <p:nvPr/>
        </p:nvSpPr>
        <p:spPr>
          <a:xfrm>
            <a:off x="9199984" y="2836506"/>
            <a:ext cx="1362269" cy="1250302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EAC3C7-74EE-D644-A64B-6804EB49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5" t="30148" b="43146"/>
          <a:stretch/>
        </p:blipFill>
        <p:spPr>
          <a:xfrm>
            <a:off x="9335207" y="4253085"/>
            <a:ext cx="1091822" cy="543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514716-E21B-C449-B528-0B265CABF7B0}"/>
              </a:ext>
            </a:extLst>
          </p:cNvPr>
          <p:cNvSpPr txBox="1"/>
          <p:nvPr/>
        </p:nvSpPr>
        <p:spPr>
          <a:xfrm>
            <a:off x="9180285" y="283650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222414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9687E-74DA-2246-932D-D5378B36E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8646" y="2966900"/>
            <a:ext cx="8234708" cy="462100"/>
          </a:xfrm>
        </p:spPr>
        <p:txBody>
          <a:bodyPr>
            <a:noAutofit/>
          </a:bodyPr>
          <a:lstStyle/>
          <a:p>
            <a:pPr algn="ctr"/>
            <a:r>
              <a:rPr lang="hu-HU" sz="4000" dirty="0"/>
              <a:t>A fejlesztés során szerzett tapasztalataink</a:t>
            </a:r>
          </a:p>
        </p:txBody>
      </p:sp>
    </p:spTree>
    <p:extLst>
      <p:ext uri="{BB962C8B-B14F-4D97-AF65-F5344CB8AC3E}">
        <p14:creationId xmlns:p14="http://schemas.microsoft.com/office/powerpoint/2010/main" val="2499532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2EE17C-803F-9F46-9E46-18923CF929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7733" y="2566694"/>
            <a:ext cx="7936534" cy="1724611"/>
          </a:xfrm>
        </p:spPr>
        <p:txBody>
          <a:bodyPr>
            <a:noAutofit/>
          </a:bodyPr>
          <a:lstStyle/>
          <a:p>
            <a:pPr algn="ctr"/>
            <a:r>
              <a:rPr lang="hu-HU" sz="4000" dirty="0"/>
              <a:t>Összetettebb, részletesebb objektumoknál, rosszabb eredményt végez a felismerő</a:t>
            </a:r>
          </a:p>
          <a:p>
            <a:pPr algn="ctr"/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429259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C07189-4185-A740-8007-ECE542284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42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2EE17C-803F-9F46-9E46-18923CF929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7733" y="2843790"/>
            <a:ext cx="7936534" cy="1170419"/>
          </a:xfrm>
        </p:spPr>
        <p:txBody>
          <a:bodyPr>
            <a:noAutofit/>
          </a:bodyPr>
          <a:lstStyle/>
          <a:p>
            <a:pPr algn="ctr"/>
            <a:r>
              <a:rPr lang="hu-HU" sz="4000" dirty="0" err="1"/>
              <a:t>Bounding</a:t>
            </a:r>
            <a:r>
              <a:rPr lang="hu-HU" sz="4000" dirty="0"/>
              <a:t> </a:t>
            </a:r>
            <a:r>
              <a:rPr lang="hu-HU" sz="4000" dirty="0" err="1"/>
              <a:t>boxok</a:t>
            </a:r>
            <a:r>
              <a:rPr lang="hu-HU" sz="4000" dirty="0"/>
              <a:t> helyett maszkolást használva pontosabb az algoritmus</a:t>
            </a:r>
          </a:p>
        </p:txBody>
      </p:sp>
    </p:spTree>
    <p:extLst>
      <p:ext uri="{BB962C8B-B14F-4D97-AF65-F5344CB8AC3E}">
        <p14:creationId xmlns:p14="http://schemas.microsoft.com/office/powerpoint/2010/main" val="678285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C9D830-2BC0-E544-840C-665F59A75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695"/>
            <a:ext cx="5963479" cy="4472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24D8F-4008-BF4B-AEF2-61956E920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3" y="1192695"/>
            <a:ext cx="5963480" cy="44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25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2EE17C-803F-9F46-9E46-18923CF929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7733" y="2843790"/>
            <a:ext cx="7936534" cy="1170419"/>
          </a:xfrm>
        </p:spPr>
        <p:txBody>
          <a:bodyPr>
            <a:noAutofit/>
          </a:bodyPr>
          <a:lstStyle/>
          <a:p>
            <a:pPr algn="ctr"/>
            <a:r>
              <a:rPr lang="hu-HU" sz="4000" dirty="0" err="1"/>
              <a:t>Synchetic</a:t>
            </a:r>
            <a:r>
              <a:rPr lang="hu-HU" sz="4000" dirty="0"/>
              <a:t> </a:t>
            </a:r>
            <a:r>
              <a:rPr lang="hu-HU" sz="4000" dirty="0" err="1"/>
              <a:t>imagek</a:t>
            </a:r>
            <a:r>
              <a:rPr lang="hu-HU" sz="4000" dirty="0"/>
              <a:t> használata megnöveli a modell pontosságát</a:t>
            </a:r>
          </a:p>
        </p:txBody>
      </p:sp>
    </p:spTree>
    <p:extLst>
      <p:ext uri="{BB962C8B-B14F-4D97-AF65-F5344CB8AC3E}">
        <p14:creationId xmlns:p14="http://schemas.microsoft.com/office/powerpoint/2010/main" val="1757480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532435-6E1C-8046-978D-7364B7064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767" y="-139148"/>
            <a:ext cx="14378095" cy="71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78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2EE17C-803F-9F46-9E46-18923CF929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7733" y="2843790"/>
            <a:ext cx="7936534" cy="1170419"/>
          </a:xfrm>
        </p:spPr>
        <p:txBody>
          <a:bodyPr>
            <a:noAutofit/>
          </a:bodyPr>
          <a:lstStyle/>
          <a:p>
            <a:pPr algn="ctr"/>
            <a:r>
              <a:rPr lang="hu-HU" sz="4000" dirty="0"/>
              <a:t>A </a:t>
            </a:r>
            <a:r>
              <a:rPr lang="hu-HU" sz="4000" dirty="0" err="1"/>
              <a:t>use</a:t>
            </a:r>
            <a:r>
              <a:rPr lang="hu-HU" sz="4000" dirty="0"/>
              <a:t> </a:t>
            </a:r>
            <a:r>
              <a:rPr lang="hu-HU" sz="4000" dirty="0" err="1"/>
              <a:t>casenek</a:t>
            </a:r>
            <a:r>
              <a:rPr lang="hu-HU" sz="4000" dirty="0"/>
              <a:t> megfelelően használjuk a </a:t>
            </a:r>
            <a:r>
              <a:rPr lang="hu-HU" sz="4000" dirty="0" err="1"/>
              <a:t>frameworköt</a:t>
            </a:r>
            <a:r>
              <a:rPr lang="hu-HU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9237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860EB-3813-E944-845F-57FACFE56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11" y="2472489"/>
            <a:ext cx="4030578" cy="19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45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34E35B-1559-0A47-A8C7-47BD707DC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19" y="2547281"/>
            <a:ext cx="4455361" cy="128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86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BD86-604F-7241-8F16-13CB3FA7A8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5473" y="3130653"/>
            <a:ext cx="4021054" cy="59669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u-HU" sz="4400" dirty="0" err="1"/>
              <a:t>Core</a:t>
            </a:r>
            <a:r>
              <a:rPr lang="hu-HU" sz="4400" dirty="0"/>
              <a:t> ML 3</a:t>
            </a:r>
          </a:p>
        </p:txBody>
      </p:sp>
    </p:spTree>
    <p:extLst>
      <p:ext uri="{BB962C8B-B14F-4D97-AF65-F5344CB8AC3E}">
        <p14:creationId xmlns:p14="http://schemas.microsoft.com/office/powerpoint/2010/main" val="2802998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81923B-5984-B741-BAD7-76A08AFA0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3" y="-669565"/>
            <a:ext cx="12284765" cy="819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5A5E6D-C944-E64B-820A-214BDD2624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6759" y="3130654"/>
            <a:ext cx="7618482" cy="59669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u-HU" sz="4400" dirty="0" err="1"/>
              <a:t>MLUpdateTask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1678524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49046-5176-D548-A06E-0E63B3E2B4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8097" y="2433727"/>
            <a:ext cx="9555806" cy="1990545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4800" dirty="0"/>
              <a:t>Hogyan került képbe a </a:t>
            </a:r>
            <a:r>
              <a:rPr lang="hu-HU" sz="4800" dirty="0" err="1"/>
              <a:t>machine</a:t>
            </a:r>
            <a:r>
              <a:rPr lang="hu-HU" sz="4800" dirty="0"/>
              <a:t> </a:t>
            </a:r>
            <a:r>
              <a:rPr lang="hu-HU" sz="4800" dirty="0" err="1"/>
              <a:t>learning</a:t>
            </a:r>
            <a:r>
              <a:rPr lang="hu-HU" sz="4800" dirty="0"/>
              <a:t> alkalmazása az alkalmazásunkban?</a:t>
            </a:r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7661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38" y="0"/>
            <a:ext cx="2470271" cy="2470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4DCF93-7B38-AE47-A6AA-D9BA1D81A533}"/>
              </a:ext>
            </a:extLst>
          </p:cNvPr>
          <p:cNvSpPr txBox="1"/>
          <p:nvPr/>
        </p:nvSpPr>
        <p:spPr>
          <a:xfrm>
            <a:off x="5542002" y="3429000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/>
              <a:t>🙏</a:t>
            </a:r>
          </a:p>
        </p:txBody>
      </p:sp>
    </p:spTree>
    <p:extLst>
      <p:ext uri="{BB962C8B-B14F-4D97-AF65-F5344CB8AC3E}">
        <p14:creationId xmlns:p14="http://schemas.microsoft.com/office/powerpoint/2010/main" val="1429090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49046-5176-D548-A06E-0E63B3E2B4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8097" y="2437488"/>
            <a:ext cx="9555806" cy="1983024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4800" dirty="0"/>
              <a:t>Milyen irányba indultunk el, és milyen eszközöket használtunk a fejlesztés során</a:t>
            </a:r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29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49046-5176-D548-A06E-0E63B3E2B4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8097" y="2786566"/>
            <a:ext cx="9555806" cy="1284867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4800" dirty="0"/>
              <a:t>Az Apple platformjainak támogatottsága</a:t>
            </a:r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7828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49046-5176-D548-A06E-0E63B3E2B4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8097" y="2764942"/>
            <a:ext cx="9555806" cy="1328116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4800" dirty="0"/>
              <a:t>Fejlesztés során összegyűjtött tapasztalataink.</a:t>
            </a:r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62039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3" t="12755" r="15528" b="23820"/>
          <a:stretch/>
        </p:blipFill>
        <p:spPr>
          <a:xfrm>
            <a:off x="130629" y="111036"/>
            <a:ext cx="1469572" cy="692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9CC0ED-9A6E-F34E-A92A-16873F57B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2" y="4725858"/>
            <a:ext cx="4416658" cy="887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7E233F-DDCA-6C4C-B2B7-2BDFC6B3D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45" y="4761693"/>
            <a:ext cx="3742943" cy="851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0FCCE2-058B-BC4F-96A4-2C4DA9BB7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21" y="1377575"/>
            <a:ext cx="7479957" cy="21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93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FE0748-5042-804A-BD2E-EE6E0FAE1A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DCB7CD-43E0-5548-A78A-8210A2F3A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8362" y="1035393"/>
            <a:ext cx="7895276" cy="55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33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CADE9F8-59BF-497A-ABED-DF111F804F50}" vid="{354C10CB-96C1-4476-A08E-0F15F172AE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Docler_SSC</Template>
  <TotalTime>4748</TotalTime>
  <Words>1342</Words>
  <Application>Microsoft Macintosh PowerPoint</Application>
  <PresentationFormat>Widescreen</PresentationFormat>
  <Paragraphs>225</Paragraphs>
  <Slides>40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Rubik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Gergely Verba</dc:creator>
  <cp:lastModifiedBy>Microsoft Office User</cp:lastModifiedBy>
  <cp:revision>76</cp:revision>
  <dcterms:created xsi:type="dcterms:W3CDTF">2019-08-15T07:46:25Z</dcterms:created>
  <dcterms:modified xsi:type="dcterms:W3CDTF">2019-11-27T14:08:39Z</dcterms:modified>
</cp:coreProperties>
</file>