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71" r:id="rId5"/>
    <p:sldMasterId id="2147483729" r:id="rId6"/>
  </p:sldMasterIdLst>
  <p:notesMasterIdLst>
    <p:notesMasterId r:id="rId17"/>
  </p:notesMasterIdLst>
  <p:handoutMasterIdLst>
    <p:handoutMasterId r:id="rId18"/>
  </p:handoutMasterIdLst>
  <p:sldIdLst>
    <p:sldId id="256" r:id="rId7"/>
    <p:sldId id="276" r:id="rId8"/>
    <p:sldId id="399" r:id="rId9"/>
    <p:sldId id="400" r:id="rId10"/>
    <p:sldId id="401" r:id="rId11"/>
    <p:sldId id="262" r:id="rId12"/>
    <p:sldId id="402" r:id="rId13"/>
    <p:sldId id="403" r:id="rId14"/>
    <p:sldId id="404" r:id="rId15"/>
    <p:sldId id="398" r:id="rId16"/>
  </p:sldIdLst>
  <p:sldSz cx="12192000" cy="6858000"/>
  <p:notesSz cx="7102475" cy="10233025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AA1"/>
    <a:srgbClr val="89ADD3"/>
    <a:srgbClr val="3183B1"/>
    <a:srgbClr val="EBEBEB"/>
    <a:srgbClr val="FFFFFF"/>
    <a:srgbClr val="ECECEC"/>
    <a:srgbClr val="C42E24"/>
    <a:srgbClr val="EC645A"/>
    <a:srgbClr val="FEEEB7"/>
    <a:srgbClr val="ED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ACCF6-14B3-D87C-5A47-C3163E1E2407}" v="68" dt="2019-11-25T12:09:53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6925" autoAdjust="0"/>
  </p:normalViewPr>
  <p:slideViewPr>
    <p:cSldViewPr snapToGrid="0">
      <p:cViewPr varScale="1">
        <p:scale>
          <a:sx n="96" d="100"/>
          <a:sy n="96" d="100"/>
        </p:scale>
        <p:origin x="11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A4D95DA-9E21-4DBF-8EB0-71487773A9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35D2975-4177-42A2-B6B8-46E3DAD24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3C1CE4F-2A94-4416-9C38-BD8D3C67460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E06ACBE-E116-4F16-9EC9-CA29CAF5D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7A9182-3D46-4EAC-9063-8748CC17B2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38938959-2895-4FC5-BB65-AC58080253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369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0F1E852B-3E36-4A92-9980-C6E2EE6E2C20}" type="datetimeFigureOut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9250BB26-BFEE-4F88-9913-823C930CC834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915084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0BB26-BFEE-4F88-9913-823C930CC83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91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0BB26-BFEE-4F88-9913-823C930CC834}" type="slidenum">
              <a:rPr lang="hu-HU" noProof="0" smtClean="0"/>
              <a:t>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2038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0BB26-BFEE-4F88-9913-823C930CC834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8350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0BB26-BFEE-4F88-9913-823C930CC834}" type="slidenum">
              <a:rPr lang="hu-HU" noProof="0" smtClean="0"/>
              <a:t>4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5976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0BB26-BFEE-4F88-9913-823C930CC834}" type="slidenum">
              <a:rPr lang="hu-HU" noProof="0" smtClean="0"/>
              <a:t>5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37870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0BB26-BFEE-4F88-9913-823C930CC834}" type="slidenum">
              <a:rPr lang="hu-HU" noProof="0" smtClean="0"/>
              <a:t>8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3778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0BB26-BFEE-4F88-9913-823C930CC834}" type="slidenum">
              <a:rPr kumimoji="0" lang="hu-H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7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Mintaalcím stílusának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58D989-A470-457F-B455-FE160ACEC755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éles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47C9AB-C9DB-4C04-B5DB-DA33468C56AA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88EEE-9350-4AF3-A902-C0F6BF97AA56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4" name="Szöveg helye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0A8E4-748B-44DB-A147-13F81F5DE7BD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  <p:sp>
        <p:nvSpPr>
          <p:cNvPr id="9" name="Szövegdoboz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hu-HU" noProof="0"/>
              <a:t>“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hu-HU" noProof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20FC8-D170-4114-BA3A-EE0F2392A8C6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6" name="Szöveg helye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9" name="Szöveg helye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0" name="Szöveg helye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cxnSp>
        <p:nvCxnSpPr>
          <p:cNvPr id="17" name="Egyenes összekötő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8E38E-D95B-4981-9CA3-43CF20E79066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9" name="Kép helyőrzője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22" name="Szöveg helye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0" name="Kép helyőrzője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23" name="Szöveg helye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1" name="Kép helyőrzője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cxnSp>
        <p:nvCxnSpPr>
          <p:cNvPr id="17" name="Egyenes összekötő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66A0B9-82B7-49E9-843F-B3DBCD7F9A6E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9897A-C310-4AD7-A765-A4FC5F373986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32D6D-73AB-4788-9DD9-D6450B39E6D2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1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012EA-5B88-4003-8225-D3E10C1B273C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96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57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9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83907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1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Sent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Bring to Front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148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Sent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12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699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Sent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65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92880D-2201-4318-89BD-2ACE5FEE06FF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801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83ADE164-D45A-44D8-82C5-2E0962BB70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3549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51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45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3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7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DE363E-BC8E-45B8-BB67-6391CD3221E7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7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5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5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5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2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9B349-B695-4D97-BC7E-CE27031DCDD3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7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A5454D-3A57-4D69-B298-98F6B976D8DF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67C4C5-A121-41BF-86C8-6E5AA61D472C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156B1-1B12-4471-8462-0CD3C430EF0A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314FAC-72C1-4CE2-8547-280CDAC148A3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lipszis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 rot="5400000">
            <a:off x="10110938" y="1835401"/>
            <a:ext cx="1080000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4A53EEB6-C92E-47C6-8F55-61A0A2F05C41}" type="datetime1">
              <a:rPr lang="hu-HU" noProof="0" smtClean="0"/>
              <a:t>2019. 11. 25.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hu-HU" noProof="0" smtClean="0"/>
              <a:t>‹#›</a:t>
            </a:fld>
            <a:endParaRPr lang="hu-H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2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láncszemek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096" y="1764209"/>
            <a:ext cx="8825658" cy="3329581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cs typeface="Calibri Light"/>
              </a:rPr>
              <a:t>Data Science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without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Machine Learning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5F527483-0E06-4504-AF04-280F4F4B1F5C}"/>
              </a:ext>
            </a:extLst>
          </p:cNvPr>
          <p:cNvSpPr/>
          <p:nvPr/>
        </p:nvSpPr>
        <p:spPr>
          <a:xfrm>
            <a:off x="10437812" y="0"/>
            <a:ext cx="877888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FB694CD-6C08-4578-A4AC-B8A34D7D2A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0" r="12185"/>
          <a:stretch/>
        </p:blipFill>
        <p:spPr>
          <a:xfrm>
            <a:off x="10414996" y="0"/>
            <a:ext cx="1076102" cy="116550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4B6DA74-DA38-4E33-8BDE-AF0DB3AAE0A7}"/>
              </a:ext>
            </a:extLst>
          </p:cNvPr>
          <p:cNvSpPr txBox="1"/>
          <p:nvPr/>
        </p:nvSpPr>
        <p:spPr>
          <a:xfrm>
            <a:off x="1114096" y="5874027"/>
            <a:ext cx="671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Budaházy Gábor</a:t>
            </a:r>
            <a:br>
              <a:rPr lang="hu-HU" sz="2400" dirty="0"/>
            </a:br>
            <a:r>
              <a:rPr lang="hu-HU" sz="1600" dirty="0" err="1"/>
              <a:t>Chief</a:t>
            </a:r>
            <a:r>
              <a:rPr lang="hu-HU" sz="1600" dirty="0"/>
              <a:t> Data </a:t>
            </a:r>
            <a:r>
              <a:rPr lang="hu-HU" sz="1600" dirty="0" err="1"/>
              <a:t>Scientist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láncszemek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0" name="Téglalap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ím 11">
            <a:extLst>
              <a:ext uri="{FF2B5EF4-FFF2-40B4-BE49-F238E27FC236}">
                <a16:creationId xmlns:a16="http://schemas.microsoft.com/office/drawing/2014/main" id="{0C28EA93-2763-4E41-B227-6D173A78EFA4}"/>
              </a:ext>
            </a:extLst>
          </p:cNvPr>
          <p:cNvSpPr txBox="1">
            <a:spLocks/>
          </p:cNvSpPr>
          <p:nvPr/>
        </p:nvSpPr>
        <p:spPr>
          <a:xfrm>
            <a:off x="2557292" y="2947033"/>
            <a:ext cx="8045995" cy="711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5400" dirty="0" err="1"/>
              <a:t>Thank</a:t>
            </a:r>
            <a:r>
              <a:rPr lang="hu-HU" sz="5400" dirty="0"/>
              <a:t> </a:t>
            </a:r>
            <a:r>
              <a:rPr lang="hu-HU" sz="5400" dirty="0" err="1"/>
              <a:t>you</a:t>
            </a:r>
            <a:r>
              <a:rPr lang="hu-HU" sz="5400" dirty="0"/>
              <a:t> </a:t>
            </a:r>
            <a:r>
              <a:rPr lang="hu-HU" sz="5400" dirty="0" err="1"/>
              <a:t>for</a:t>
            </a:r>
            <a:r>
              <a:rPr lang="hu-HU" sz="5400" dirty="0"/>
              <a:t> </a:t>
            </a:r>
            <a:r>
              <a:rPr lang="hu-HU" sz="5400" dirty="0" err="1"/>
              <a:t>your</a:t>
            </a:r>
            <a:r>
              <a:rPr lang="hu-HU" sz="5400" dirty="0"/>
              <a:t> </a:t>
            </a:r>
            <a:r>
              <a:rPr lang="hu-HU" sz="5400" dirty="0" err="1"/>
              <a:t>attention</a:t>
            </a:r>
            <a:r>
              <a:rPr lang="hu-HU" sz="5400" dirty="0"/>
              <a:t>!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D45C2E6-4FA0-4261-9C30-8190E198316F}"/>
              </a:ext>
            </a:extLst>
          </p:cNvPr>
          <p:cNvSpPr/>
          <p:nvPr/>
        </p:nvSpPr>
        <p:spPr>
          <a:xfrm>
            <a:off x="8199515" y="5922761"/>
            <a:ext cx="306051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defTabSz="914286">
              <a:defRPr/>
            </a:pPr>
            <a:r>
              <a:rPr lang="hu-HU" dirty="0">
                <a:latin typeface="Arial"/>
              </a:rPr>
              <a:t>gabor.budahazy@itware.hu </a:t>
            </a:r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9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Kép 79">
            <a:extLst>
              <a:ext uri="{FF2B5EF4-FFF2-40B4-BE49-F238E27FC236}">
                <a16:creationId xmlns:a16="http://schemas.microsoft.com/office/drawing/2014/main" id="{B7E526E7-231A-4916-834F-9FC0621EB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" b="-4175"/>
          <a:stretch/>
        </p:blipFill>
        <p:spPr>
          <a:xfrm>
            <a:off x="0" y="0"/>
            <a:ext cx="12192000" cy="1253383"/>
          </a:xfrm>
          <a:prstGeom prst="rect">
            <a:avLst/>
          </a:prstGeom>
        </p:spPr>
      </p:pic>
      <p:pic>
        <p:nvPicPr>
          <p:cNvPr id="88" name="Kép 87" descr="láncszemek">
            <a:extLst>
              <a:ext uri="{FF2B5EF4-FFF2-40B4-BE49-F238E27FC236}">
                <a16:creationId xmlns:a16="http://schemas.microsoft.com/office/drawing/2014/main" id="{44352C97-CD31-46E2-9938-78D907F64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595959">
                <a:tint val="45000"/>
                <a:satMod val="400000"/>
              </a:srgbClr>
            </a:duotone>
            <a:alphaModFix amt="25000"/>
          </a:blip>
          <a:srcRect t="35256" r="9091" b="51783"/>
          <a:stretch/>
        </p:blipFill>
        <p:spPr>
          <a:xfrm>
            <a:off x="0" y="0"/>
            <a:ext cx="12191980" cy="116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45" y="240862"/>
            <a:ext cx="10969943" cy="711081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Kép 89">
            <a:extLst>
              <a:ext uri="{FF2B5EF4-FFF2-40B4-BE49-F238E27FC236}">
                <a16:creationId xmlns:a16="http://schemas.microsoft.com/office/drawing/2014/main" id="{E503ED81-AC5B-43CF-B619-464DFEC69D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0" r="12185" b="4057"/>
          <a:stretch/>
        </p:blipFill>
        <p:spPr>
          <a:xfrm>
            <a:off x="11077575" y="2178"/>
            <a:ext cx="1114405" cy="1158022"/>
          </a:xfrm>
          <a:prstGeom prst="rect">
            <a:avLst/>
          </a:prstGeom>
        </p:spPr>
      </p:pic>
      <p:grpSp>
        <p:nvGrpSpPr>
          <p:cNvPr id="92" name="Csoportba foglalás 91">
            <a:extLst>
              <a:ext uri="{FF2B5EF4-FFF2-40B4-BE49-F238E27FC236}">
                <a16:creationId xmlns:a16="http://schemas.microsoft.com/office/drawing/2014/main" id="{EBD4F689-A2E5-463E-9216-CCAE3EDE2004}"/>
              </a:ext>
            </a:extLst>
          </p:cNvPr>
          <p:cNvGrpSpPr/>
          <p:nvPr/>
        </p:nvGrpSpPr>
        <p:grpSpPr>
          <a:xfrm>
            <a:off x="2012326" y="1323166"/>
            <a:ext cx="2165640" cy="5293972"/>
            <a:chOff x="775" y="-1"/>
            <a:chExt cx="2013457" cy="4979505"/>
          </a:xfrm>
        </p:grpSpPr>
        <p:sp>
          <p:nvSpPr>
            <p:cNvPr id="93" name="Folyamatábra: Kézi művelet 92">
              <a:extLst>
                <a:ext uri="{FF2B5EF4-FFF2-40B4-BE49-F238E27FC236}">
                  <a16:creationId xmlns:a16="http://schemas.microsoft.com/office/drawing/2014/main" id="{DD9233D0-E64F-4E7E-9550-C02AF509AEFB}"/>
                </a:ext>
              </a:extLst>
            </p:cNvPr>
            <p:cNvSpPr/>
            <p:nvPr/>
          </p:nvSpPr>
          <p:spPr>
            <a:xfrm rot="16200000">
              <a:off x="-1482249" y="1483024"/>
              <a:ext cx="4979505" cy="2013456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5" name="Folyamatábra: Kézi művelet 4">
              <a:extLst>
                <a:ext uri="{FF2B5EF4-FFF2-40B4-BE49-F238E27FC236}">
                  <a16:creationId xmlns:a16="http://schemas.microsoft.com/office/drawing/2014/main" id="{C5B29D9A-282C-48CC-B699-22DB9708F384}"/>
                </a:ext>
              </a:extLst>
            </p:cNvPr>
            <p:cNvSpPr txBox="1"/>
            <p:nvPr/>
          </p:nvSpPr>
          <p:spPr>
            <a:xfrm rot="21600000">
              <a:off x="775" y="995901"/>
              <a:ext cx="2013456" cy="298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0" rIns="144859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>
                  <a:cs typeface="Calibri"/>
                </a:rPr>
                <a:t>Text Preprocessing</a:t>
              </a:r>
            </a:p>
          </p:txBody>
        </p:sp>
      </p:grpSp>
      <p:grpSp>
        <p:nvGrpSpPr>
          <p:cNvPr id="102" name="Csoportba foglalás 101">
            <a:extLst>
              <a:ext uri="{FF2B5EF4-FFF2-40B4-BE49-F238E27FC236}">
                <a16:creationId xmlns:a16="http://schemas.microsoft.com/office/drawing/2014/main" id="{C71BC7AE-A2D1-4F50-B33A-27508450F391}"/>
              </a:ext>
            </a:extLst>
          </p:cNvPr>
          <p:cNvGrpSpPr/>
          <p:nvPr/>
        </p:nvGrpSpPr>
        <p:grpSpPr>
          <a:xfrm>
            <a:off x="4606211" y="1335026"/>
            <a:ext cx="2165641" cy="5293972"/>
            <a:chOff x="775" y="-1"/>
            <a:chExt cx="2013457" cy="497950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103" name="Folyamatábra: Kézi művelet 102">
              <a:extLst>
                <a:ext uri="{FF2B5EF4-FFF2-40B4-BE49-F238E27FC236}">
                  <a16:creationId xmlns:a16="http://schemas.microsoft.com/office/drawing/2014/main" id="{0DD03CA9-B4BF-446B-901B-0CDD03FAB607}"/>
                </a:ext>
              </a:extLst>
            </p:cNvPr>
            <p:cNvSpPr/>
            <p:nvPr/>
          </p:nvSpPr>
          <p:spPr>
            <a:xfrm rot="16200000">
              <a:off x="-1482249" y="1483024"/>
              <a:ext cx="4979505" cy="2013456"/>
            </a:xfrm>
            <a:prstGeom prst="flowChartManualOperati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Folyamatábra: Kézi művelet 4">
              <a:extLst>
                <a:ext uri="{FF2B5EF4-FFF2-40B4-BE49-F238E27FC236}">
                  <a16:creationId xmlns:a16="http://schemas.microsoft.com/office/drawing/2014/main" id="{297F62E3-A7EF-4AB8-B5D9-42441F6029E8}"/>
                </a:ext>
              </a:extLst>
            </p:cNvPr>
            <p:cNvSpPr txBox="1"/>
            <p:nvPr/>
          </p:nvSpPr>
          <p:spPr>
            <a:xfrm rot="21600000">
              <a:off x="775" y="995901"/>
              <a:ext cx="2013456" cy="29877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0" rIns="144859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cs typeface="Calibri"/>
                </a:rPr>
                <a:t>Techniques</a:t>
              </a:r>
            </a:p>
          </p:txBody>
        </p:sp>
      </p:grpSp>
      <p:grpSp>
        <p:nvGrpSpPr>
          <p:cNvPr id="107" name="Csoportba foglalás 106">
            <a:extLst>
              <a:ext uri="{FF2B5EF4-FFF2-40B4-BE49-F238E27FC236}">
                <a16:creationId xmlns:a16="http://schemas.microsoft.com/office/drawing/2014/main" id="{EB5C9860-C6FB-4255-AED0-B1C824ECCC08}"/>
              </a:ext>
            </a:extLst>
          </p:cNvPr>
          <p:cNvGrpSpPr/>
          <p:nvPr/>
        </p:nvGrpSpPr>
        <p:grpSpPr>
          <a:xfrm>
            <a:off x="7193491" y="1389454"/>
            <a:ext cx="2312070" cy="5149523"/>
            <a:chOff x="775" y="-1"/>
            <a:chExt cx="2013457" cy="497950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grpSpPr>
        <p:sp>
          <p:nvSpPr>
            <p:cNvPr id="108" name="Folyamatábra: Kézi művelet 107">
              <a:extLst>
                <a:ext uri="{FF2B5EF4-FFF2-40B4-BE49-F238E27FC236}">
                  <a16:creationId xmlns:a16="http://schemas.microsoft.com/office/drawing/2014/main" id="{0DA4CF4D-45B1-4FA6-9071-BFAC4278BF03}"/>
                </a:ext>
              </a:extLst>
            </p:cNvPr>
            <p:cNvSpPr/>
            <p:nvPr/>
          </p:nvSpPr>
          <p:spPr>
            <a:xfrm rot="16200000">
              <a:off x="-1482249" y="1483024"/>
              <a:ext cx="4979505" cy="2013456"/>
            </a:xfrm>
            <a:prstGeom prst="flowChartManualOperati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Folyamatábra: Kézi művelet 4">
              <a:extLst>
                <a:ext uri="{FF2B5EF4-FFF2-40B4-BE49-F238E27FC236}">
                  <a16:creationId xmlns:a16="http://schemas.microsoft.com/office/drawing/2014/main" id="{DB2CC1AF-094C-4C5D-99DB-10C30CB5D337}"/>
                </a:ext>
              </a:extLst>
            </p:cNvPr>
            <p:cNvSpPr txBox="1"/>
            <p:nvPr/>
          </p:nvSpPr>
          <p:spPr>
            <a:xfrm rot="21600000">
              <a:off x="775" y="995901"/>
              <a:ext cx="2013456" cy="29877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0" rIns="144859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>
                  <a:cs typeface="Calibri"/>
                </a:rPr>
                <a:t>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Kép 79">
            <a:extLst>
              <a:ext uri="{FF2B5EF4-FFF2-40B4-BE49-F238E27FC236}">
                <a16:creationId xmlns:a16="http://schemas.microsoft.com/office/drawing/2014/main" id="{B7E526E7-231A-4916-834F-9FC0621EB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" b="-4175"/>
          <a:stretch/>
        </p:blipFill>
        <p:spPr>
          <a:xfrm>
            <a:off x="0" y="0"/>
            <a:ext cx="12192000" cy="1253383"/>
          </a:xfrm>
          <a:prstGeom prst="rect">
            <a:avLst/>
          </a:prstGeom>
        </p:spPr>
      </p:pic>
      <p:pic>
        <p:nvPicPr>
          <p:cNvPr id="88" name="Kép 87" descr="láncszemek">
            <a:extLst>
              <a:ext uri="{FF2B5EF4-FFF2-40B4-BE49-F238E27FC236}">
                <a16:creationId xmlns:a16="http://schemas.microsoft.com/office/drawing/2014/main" id="{44352C97-CD31-46E2-9938-78D907F64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595959">
                <a:tint val="45000"/>
                <a:satMod val="400000"/>
              </a:srgbClr>
            </a:duotone>
            <a:alphaModFix amt="25000"/>
          </a:blip>
          <a:srcRect t="35256" r="9091" b="51783"/>
          <a:stretch/>
        </p:blipFill>
        <p:spPr>
          <a:xfrm>
            <a:off x="0" y="0"/>
            <a:ext cx="12191980" cy="116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45" y="240862"/>
            <a:ext cx="10969943" cy="7110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 ML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Kép 89">
            <a:extLst>
              <a:ext uri="{FF2B5EF4-FFF2-40B4-BE49-F238E27FC236}">
                <a16:creationId xmlns:a16="http://schemas.microsoft.com/office/drawing/2014/main" id="{E503ED81-AC5B-43CF-B619-464DFEC69D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0" r="12185" b="4057"/>
          <a:stretch/>
        </p:blipFill>
        <p:spPr>
          <a:xfrm>
            <a:off x="11077575" y="2178"/>
            <a:ext cx="1114405" cy="1158022"/>
          </a:xfrm>
          <a:prstGeom prst="rect">
            <a:avLst/>
          </a:prstGeom>
        </p:spPr>
      </p:pic>
      <p:sp>
        <p:nvSpPr>
          <p:cNvPr id="4" name="Szabadkézi sokszög: alakzat 3">
            <a:extLst>
              <a:ext uri="{FF2B5EF4-FFF2-40B4-BE49-F238E27FC236}">
                <a16:creationId xmlns:a16="http://schemas.microsoft.com/office/drawing/2014/main" id="{A85A2620-77AC-419D-A45F-9FDEE09677BE}"/>
              </a:ext>
            </a:extLst>
          </p:cNvPr>
          <p:cNvSpPr/>
          <p:nvPr/>
        </p:nvSpPr>
        <p:spPr>
          <a:xfrm>
            <a:off x="1542865" y="2242839"/>
            <a:ext cx="4285709" cy="1339284"/>
          </a:xfrm>
          <a:custGeom>
            <a:avLst/>
            <a:gdLst>
              <a:gd name="connsiteX0" fmla="*/ 0 w 4285709"/>
              <a:gd name="connsiteY0" fmla="*/ 0 h 1339284"/>
              <a:gd name="connsiteX1" fmla="*/ 4285709 w 4285709"/>
              <a:gd name="connsiteY1" fmla="*/ 0 h 1339284"/>
              <a:gd name="connsiteX2" fmla="*/ 4285709 w 4285709"/>
              <a:gd name="connsiteY2" fmla="*/ 1339284 h 1339284"/>
              <a:gd name="connsiteX3" fmla="*/ 0 w 4285709"/>
              <a:gd name="connsiteY3" fmla="*/ 1339284 h 1339284"/>
              <a:gd name="connsiteX4" fmla="*/ 0 w 4285709"/>
              <a:gd name="connsiteY4" fmla="*/ 0 h 133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09" h="1339284">
                <a:moveTo>
                  <a:pt x="0" y="0"/>
                </a:moveTo>
                <a:lnTo>
                  <a:pt x="4285709" y="0"/>
                </a:lnTo>
                <a:lnTo>
                  <a:pt x="4285709" y="1339284"/>
                </a:lnTo>
                <a:lnTo>
                  <a:pt x="0" y="1339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7142" tIns="133350" rIns="133350" bIns="13335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>
                <a:cs typeface="Calibri"/>
              </a:rPr>
              <a:t>Unsupervised Learning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D563520-20FD-47EA-A90B-8ABF12E37251}"/>
              </a:ext>
            </a:extLst>
          </p:cNvPr>
          <p:cNvSpPr/>
          <p:nvPr/>
        </p:nvSpPr>
        <p:spPr>
          <a:xfrm>
            <a:off x="1364293" y="2049387"/>
            <a:ext cx="937498" cy="14062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838E15E0-936E-409F-866B-A1D62898F56A}"/>
              </a:ext>
            </a:extLst>
          </p:cNvPr>
          <p:cNvSpPr/>
          <p:nvPr/>
        </p:nvSpPr>
        <p:spPr>
          <a:xfrm>
            <a:off x="6336585" y="2242839"/>
            <a:ext cx="4285709" cy="1339284"/>
          </a:xfrm>
          <a:custGeom>
            <a:avLst/>
            <a:gdLst>
              <a:gd name="connsiteX0" fmla="*/ 0 w 4285709"/>
              <a:gd name="connsiteY0" fmla="*/ 0 h 1339284"/>
              <a:gd name="connsiteX1" fmla="*/ 4285709 w 4285709"/>
              <a:gd name="connsiteY1" fmla="*/ 0 h 1339284"/>
              <a:gd name="connsiteX2" fmla="*/ 4285709 w 4285709"/>
              <a:gd name="connsiteY2" fmla="*/ 1339284 h 1339284"/>
              <a:gd name="connsiteX3" fmla="*/ 0 w 4285709"/>
              <a:gd name="connsiteY3" fmla="*/ 1339284 h 1339284"/>
              <a:gd name="connsiteX4" fmla="*/ 0 w 4285709"/>
              <a:gd name="connsiteY4" fmla="*/ 0 h 133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09" h="1339284">
                <a:moveTo>
                  <a:pt x="0" y="0"/>
                </a:moveTo>
                <a:lnTo>
                  <a:pt x="4285709" y="0"/>
                </a:lnTo>
                <a:lnTo>
                  <a:pt x="4285709" y="1339284"/>
                </a:lnTo>
                <a:lnTo>
                  <a:pt x="0" y="1339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7142" tIns="133350" rIns="133350" bIns="13335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>
                <a:cs typeface="Calibri"/>
              </a:rPr>
              <a:t>Non-parametric Learning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9247745-0A72-4F24-BD14-3E6F80DB8E03}"/>
              </a:ext>
            </a:extLst>
          </p:cNvPr>
          <p:cNvSpPr/>
          <p:nvPr/>
        </p:nvSpPr>
        <p:spPr>
          <a:xfrm>
            <a:off x="6158014" y="2049387"/>
            <a:ext cx="937498" cy="1406248"/>
          </a:xfrm>
          <a:prstGeom prst="rect">
            <a:avLst/>
          </a:prstGeom>
          <a:solidFill>
            <a:srgbClr val="3183B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27932"/>
              <a:satOff val="-1017"/>
              <a:lumOff val="344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E89C2704-7820-4CA7-8F75-B3FAEE571446}"/>
              </a:ext>
            </a:extLst>
          </p:cNvPr>
          <p:cNvSpPr/>
          <p:nvPr/>
        </p:nvSpPr>
        <p:spPr>
          <a:xfrm>
            <a:off x="1542865" y="3928849"/>
            <a:ext cx="4285709" cy="1339284"/>
          </a:xfrm>
          <a:custGeom>
            <a:avLst/>
            <a:gdLst>
              <a:gd name="connsiteX0" fmla="*/ 0 w 4285709"/>
              <a:gd name="connsiteY0" fmla="*/ 0 h 1339284"/>
              <a:gd name="connsiteX1" fmla="*/ 4285709 w 4285709"/>
              <a:gd name="connsiteY1" fmla="*/ 0 h 1339284"/>
              <a:gd name="connsiteX2" fmla="*/ 4285709 w 4285709"/>
              <a:gd name="connsiteY2" fmla="*/ 1339284 h 1339284"/>
              <a:gd name="connsiteX3" fmla="*/ 0 w 4285709"/>
              <a:gd name="connsiteY3" fmla="*/ 1339284 h 1339284"/>
              <a:gd name="connsiteX4" fmla="*/ 0 w 4285709"/>
              <a:gd name="connsiteY4" fmla="*/ 0 h 133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09" h="1339284">
                <a:moveTo>
                  <a:pt x="0" y="0"/>
                </a:moveTo>
                <a:lnTo>
                  <a:pt x="4285709" y="0"/>
                </a:lnTo>
                <a:lnTo>
                  <a:pt x="4285709" y="1339284"/>
                </a:lnTo>
                <a:lnTo>
                  <a:pt x="0" y="1339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7142" tIns="133350" rIns="133350" bIns="13335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>
                <a:cs typeface="Calibri"/>
              </a:rPr>
              <a:t>Recommendation Systems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8E6BD46-4B97-43CD-9542-C2C95718F3F3}"/>
              </a:ext>
            </a:extLst>
          </p:cNvPr>
          <p:cNvSpPr/>
          <p:nvPr/>
        </p:nvSpPr>
        <p:spPr>
          <a:xfrm>
            <a:off x="1364293" y="3735397"/>
            <a:ext cx="937498" cy="1406248"/>
          </a:xfrm>
          <a:prstGeom prst="rect">
            <a:avLst/>
          </a:prstGeom>
          <a:solidFill>
            <a:srgbClr val="89ADD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55863"/>
              <a:satOff val="-2033"/>
              <a:lumOff val="688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0E19A944-87E6-4F06-A48E-4259F72184ED}"/>
              </a:ext>
            </a:extLst>
          </p:cNvPr>
          <p:cNvSpPr/>
          <p:nvPr/>
        </p:nvSpPr>
        <p:spPr>
          <a:xfrm>
            <a:off x="6336585" y="3928849"/>
            <a:ext cx="4285709" cy="1339284"/>
          </a:xfrm>
          <a:custGeom>
            <a:avLst/>
            <a:gdLst>
              <a:gd name="connsiteX0" fmla="*/ 0 w 4285709"/>
              <a:gd name="connsiteY0" fmla="*/ 0 h 1339284"/>
              <a:gd name="connsiteX1" fmla="*/ 4285709 w 4285709"/>
              <a:gd name="connsiteY1" fmla="*/ 0 h 1339284"/>
              <a:gd name="connsiteX2" fmla="*/ 4285709 w 4285709"/>
              <a:gd name="connsiteY2" fmla="*/ 1339284 h 1339284"/>
              <a:gd name="connsiteX3" fmla="*/ 0 w 4285709"/>
              <a:gd name="connsiteY3" fmla="*/ 1339284 h 1339284"/>
              <a:gd name="connsiteX4" fmla="*/ 0 w 4285709"/>
              <a:gd name="connsiteY4" fmla="*/ 0 h 133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09" h="1339284">
                <a:moveTo>
                  <a:pt x="0" y="0"/>
                </a:moveTo>
                <a:lnTo>
                  <a:pt x="4285709" y="0"/>
                </a:lnTo>
                <a:lnTo>
                  <a:pt x="4285709" y="1339284"/>
                </a:lnTo>
                <a:lnTo>
                  <a:pt x="0" y="1339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7142" tIns="133350" rIns="133350" bIns="13335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>
                <a:cs typeface="Calibri"/>
              </a:rPr>
              <a:t>Market Basket Analysis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31C8A414-8AC3-4AB1-A80B-670536283F0C}"/>
              </a:ext>
            </a:extLst>
          </p:cNvPr>
          <p:cNvSpPr/>
          <p:nvPr/>
        </p:nvSpPr>
        <p:spPr>
          <a:xfrm>
            <a:off x="6158014" y="3735397"/>
            <a:ext cx="937498" cy="1406248"/>
          </a:xfrm>
          <a:prstGeom prst="rect">
            <a:avLst/>
          </a:prstGeom>
          <a:solidFill>
            <a:srgbClr val="396AA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83795"/>
              <a:satOff val="-3050"/>
              <a:lumOff val="103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638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EEEEEE"/>
            </a:gs>
            <a:gs pos="5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Kép 79">
            <a:extLst>
              <a:ext uri="{FF2B5EF4-FFF2-40B4-BE49-F238E27FC236}">
                <a16:creationId xmlns:a16="http://schemas.microsoft.com/office/drawing/2014/main" id="{B7E526E7-231A-4916-834F-9FC0621EB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" b="-4175"/>
          <a:stretch/>
        </p:blipFill>
        <p:spPr>
          <a:xfrm>
            <a:off x="0" y="0"/>
            <a:ext cx="12192000" cy="1253383"/>
          </a:xfrm>
          <a:prstGeom prst="rect">
            <a:avLst/>
          </a:prstGeom>
        </p:spPr>
      </p:pic>
      <p:pic>
        <p:nvPicPr>
          <p:cNvPr id="88" name="Kép 87" descr="láncszemek">
            <a:extLst>
              <a:ext uri="{FF2B5EF4-FFF2-40B4-BE49-F238E27FC236}">
                <a16:creationId xmlns:a16="http://schemas.microsoft.com/office/drawing/2014/main" id="{44352C97-CD31-46E2-9938-78D907F64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595959">
                <a:tint val="45000"/>
                <a:satMod val="400000"/>
              </a:srgbClr>
            </a:duotone>
            <a:alphaModFix amt="25000"/>
          </a:blip>
          <a:srcRect t="35256" r="9091" b="51783"/>
          <a:stretch/>
        </p:blipFill>
        <p:spPr>
          <a:xfrm>
            <a:off x="0" y="0"/>
            <a:ext cx="12191980" cy="116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45" y="240862"/>
            <a:ext cx="10969943" cy="711081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Scraping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62DAB04-2635-4AC2-BF58-9717BF050754}"/>
              </a:ext>
            </a:extLst>
          </p:cNvPr>
          <p:cNvSpPr/>
          <p:nvPr/>
        </p:nvSpPr>
        <p:spPr>
          <a:xfrm>
            <a:off x="1972208" y="1674990"/>
            <a:ext cx="73109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Calibri"/>
              </a:rPr>
              <a:t>Tools</a:t>
            </a:r>
            <a:r>
              <a:rPr lang="hu-HU" sz="4000" b="1" dirty="0">
                <a:cs typeface="Calibri"/>
              </a:rPr>
              <a:t>:</a:t>
            </a:r>
            <a:r>
              <a:rPr lang="en-US" sz="2800" dirty="0">
                <a:cs typeface="Calibri"/>
              </a:rPr>
              <a:t> </a:t>
            </a:r>
            <a:br>
              <a:rPr lang="hu-HU" sz="2800" dirty="0">
                <a:cs typeface="Calibri"/>
              </a:rPr>
            </a:br>
            <a:r>
              <a:rPr lang="en-US" sz="2800" dirty="0" err="1">
                <a:cs typeface="Calibri"/>
              </a:rPr>
              <a:t>Rapidminer</a:t>
            </a:r>
            <a:r>
              <a:rPr lang="en-US" sz="2800" dirty="0">
                <a:cs typeface="Calibri"/>
              </a:rPr>
              <a:t>, Selenium, web browsers, </a:t>
            </a:r>
            <a:r>
              <a:rPr lang="en-US" sz="2800" dirty="0">
                <a:ea typeface="+mn-lt"/>
                <a:cs typeface="+mn-lt"/>
              </a:rPr>
              <a:t>R/Python</a:t>
            </a:r>
            <a:endParaRPr lang="en-US" sz="2800" dirty="0">
              <a:cs typeface="Calibri"/>
            </a:endParaRPr>
          </a:p>
        </p:txBody>
      </p:sp>
      <p:pic>
        <p:nvPicPr>
          <p:cNvPr id="2052" name="Picture 4" descr="Kapcsolódó kép">
            <a:extLst>
              <a:ext uri="{FF2B5EF4-FFF2-40B4-BE49-F238E27FC236}">
                <a16:creationId xmlns:a16="http://schemas.microsoft.com/office/drawing/2014/main" id="{B546785C-264D-4FA3-BD03-7B8B69F0F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3" t="11242" r="26547" b="43143"/>
          <a:stretch/>
        </p:blipFill>
        <p:spPr bwMode="auto">
          <a:xfrm>
            <a:off x="9629832" y="1651264"/>
            <a:ext cx="779587" cy="8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3CF39BA-CF2D-4798-BAC2-421E47D20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2420" y="3964811"/>
            <a:ext cx="822597" cy="82259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C23E1BE-012D-4A81-9873-B1DE5DF6F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3541" y="2802456"/>
            <a:ext cx="779587" cy="60407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01757F0-23ED-4E91-A86A-DF6A33DE4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9207" y="5206736"/>
            <a:ext cx="825810" cy="822597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E03A5057-4D09-4750-85B4-2992920C20FC}"/>
              </a:ext>
            </a:extLst>
          </p:cNvPr>
          <p:cNvSpPr/>
          <p:nvPr/>
        </p:nvSpPr>
        <p:spPr>
          <a:xfrm>
            <a:off x="1972208" y="3104492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cs typeface="Calibri"/>
              </a:rPr>
              <a:t>Phases: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Crawling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Parsing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Storing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82C6AEDF-2CF8-40B4-B0DC-69D64DF2DB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160" r="12185" b="4057"/>
          <a:stretch/>
        </p:blipFill>
        <p:spPr>
          <a:xfrm>
            <a:off x="11077575" y="2178"/>
            <a:ext cx="1114405" cy="1158022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821C6001-6232-41F0-95CF-57E8F84CAA02}"/>
              </a:ext>
            </a:extLst>
          </p:cNvPr>
          <p:cNvSpPr/>
          <p:nvPr/>
        </p:nvSpPr>
        <p:spPr>
          <a:xfrm>
            <a:off x="1972208" y="5112725"/>
            <a:ext cx="1831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cs typeface="Calibri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2035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Kép 79">
            <a:extLst>
              <a:ext uri="{FF2B5EF4-FFF2-40B4-BE49-F238E27FC236}">
                <a16:creationId xmlns:a16="http://schemas.microsoft.com/office/drawing/2014/main" id="{B7E526E7-231A-4916-834F-9FC0621EB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" b="-4175"/>
          <a:stretch/>
        </p:blipFill>
        <p:spPr>
          <a:xfrm>
            <a:off x="0" y="0"/>
            <a:ext cx="12192000" cy="1253383"/>
          </a:xfrm>
          <a:prstGeom prst="rect">
            <a:avLst/>
          </a:prstGeom>
        </p:spPr>
      </p:pic>
      <p:pic>
        <p:nvPicPr>
          <p:cNvPr id="88" name="Kép 87" descr="láncszemek">
            <a:extLst>
              <a:ext uri="{FF2B5EF4-FFF2-40B4-BE49-F238E27FC236}">
                <a16:creationId xmlns:a16="http://schemas.microsoft.com/office/drawing/2014/main" id="{44352C97-CD31-46E2-9938-78D907F64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595959">
                <a:tint val="45000"/>
                <a:satMod val="400000"/>
              </a:srgbClr>
            </a:duotone>
            <a:alphaModFix amt="25000"/>
          </a:blip>
          <a:srcRect t="35256" r="9091" b="51783"/>
          <a:stretch/>
        </p:blipFill>
        <p:spPr>
          <a:xfrm>
            <a:off x="0" y="0"/>
            <a:ext cx="12191980" cy="116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45" y="240862"/>
            <a:ext cx="10969943" cy="711081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Analysis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55E41BB-246E-4EE9-A955-B6CAB583FD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0" r="12185" b="4057"/>
          <a:stretch/>
        </p:blipFill>
        <p:spPr>
          <a:xfrm>
            <a:off x="11077575" y="2178"/>
            <a:ext cx="1114405" cy="115802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F6F152F-242C-442F-B2C3-2F42976F7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" y="455079"/>
            <a:ext cx="12192000" cy="6385162"/>
          </a:xfrm>
          <a:prstGeom prst="rect">
            <a:avLst/>
          </a:prstGeom>
        </p:spPr>
      </p:pic>
      <p:pic>
        <p:nvPicPr>
          <p:cNvPr id="6" name="Picture 7" descr="A picture containing map, text&#10;&#10;Description generated with very high confidence">
            <a:extLst>
              <a:ext uri="{FF2B5EF4-FFF2-40B4-BE49-F238E27FC236}">
                <a16:creationId xmlns:a16="http://schemas.microsoft.com/office/drawing/2014/main" id="{E078B423-8A16-46A6-AE49-4D44E1674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258" y="1529261"/>
            <a:ext cx="8839199" cy="435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EEEE"/>
            </a:gs>
            <a:gs pos="38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D5BEDCDC-3EF2-41F9-8DA8-740C10155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7" r="-108" b="-171"/>
          <a:stretch/>
        </p:blipFill>
        <p:spPr>
          <a:xfrm>
            <a:off x="1238451" y="667353"/>
            <a:ext cx="9983415" cy="552245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F8DD7A4-AF73-48B3-BA71-909638026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0" r="12185"/>
          <a:stretch/>
        </p:blipFill>
        <p:spPr>
          <a:xfrm>
            <a:off x="11077575" y="2178"/>
            <a:ext cx="1114405" cy="12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ECECEC"/>
            </a:gs>
            <a:gs pos="3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9E7E1CE1-4FDC-44FC-85FF-042B6C962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8" b="6224"/>
          <a:stretch/>
        </p:blipFill>
        <p:spPr>
          <a:xfrm>
            <a:off x="1345775" y="-1677"/>
            <a:ext cx="9371669" cy="68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FFFF"/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218C071-D819-48F6-BCA6-736C16E3B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7" r="-108" b="3674"/>
          <a:stretch/>
        </p:blipFill>
        <p:spPr>
          <a:xfrm>
            <a:off x="631370" y="325066"/>
            <a:ext cx="11284218" cy="620786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ED78E94-598E-4828-9ED5-DE5A3875D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0" r="12185"/>
          <a:stretch/>
        </p:blipFill>
        <p:spPr>
          <a:xfrm>
            <a:off x="11003427" y="5651012"/>
            <a:ext cx="1114405" cy="12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EEEEEE"/>
            </a:gs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sitting, hanging, air, table&#10;&#10;Description generated with very high confidence">
            <a:extLst>
              <a:ext uri="{FF2B5EF4-FFF2-40B4-BE49-F238E27FC236}">
                <a16:creationId xmlns:a16="http://schemas.microsoft.com/office/drawing/2014/main" id="{A730FE57-5459-4744-964E-5EA81082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8" b="9767"/>
          <a:stretch/>
        </p:blipFill>
        <p:spPr>
          <a:xfrm>
            <a:off x="669634" y="4830"/>
            <a:ext cx="10938598" cy="68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B2DB"/>
      </a:accent1>
      <a:accent2>
        <a:srgbClr val="FCD014"/>
      </a:accent2>
      <a:accent3>
        <a:srgbClr val="12C4A6"/>
      </a:accent3>
      <a:accent4>
        <a:srgbClr val="5F50AA"/>
      </a:accent4>
      <a:accent5>
        <a:srgbClr val="DD3A59"/>
      </a:accent5>
      <a:accent6>
        <a:srgbClr val="C2D34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CC4F44-154A-4E67-B129-1B5389E9F99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Digitális ion arculat</Template>
  <TotalTime>0</TotalTime>
  <Words>76</Words>
  <Application>Microsoft Office PowerPoint</Application>
  <PresentationFormat>Widescreen</PresentationFormat>
  <Paragraphs>31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Ion</vt:lpstr>
      <vt:lpstr>Contents Slide Master</vt:lpstr>
      <vt:lpstr>1_Office Theme</vt:lpstr>
      <vt:lpstr>Data Science without Machine Learning</vt:lpstr>
      <vt:lpstr>Natural Language Processing</vt:lpstr>
      <vt:lpstr>Quasi ML </vt:lpstr>
      <vt:lpstr>Web Scraping</vt:lpstr>
      <vt:lpstr>Graph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without Machine Learning</dc:title>
  <dc:creator/>
  <cp:lastModifiedBy/>
  <cp:revision>32</cp:revision>
  <dcterms:created xsi:type="dcterms:W3CDTF">2019-10-16T07:23:45Z</dcterms:created>
  <dcterms:modified xsi:type="dcterms:W3CDTF">2019-11-25T12:09:53Z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