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54" r:id="rId5"/>
    <p:sldId id="347" r:id="rId6"/>
    <p:sldId id="362" r:id="rId7"/>
    <p:sldId id="355" r:id="rId8"/>
    <p:sldId id="360" r:id="rId9"/>
    <p:sldId id="357" r:id="rId10"/>
    <p:sldId id="368" r:id="rId11"/>
    <p:sldId id="361" r:id="rId12"/>
    <p:sldId id="370" r:id="rId13"/>
    <p:sldId id="351" r:id="rId14"/>
    <p:sldId id="369" r:id="rId15"/>
    <p:sldId id="348" r:id="rId16"/>
    <p:sldId id="366" r:id="rId17"/>
  </p:sldIdLst>
  <p:sldSz cx="9906000" cy="6858000" type="A4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75" userDrawn="1">
          <p15:clr>
            <a:srgbClr val="A4A3A4"/>
          </p15:clr>
        </p15:guide>
        <p15:guide id="2" pos="285" userDrawn="1">
          <p15:clr>
            <a:srgbClr val="A4A3A4"/>
          </p15:clr>
        </p15:guide>
        <p15:guide id="3" orient="horz" pos="1593" userDrawn="1">
          <p15:clr>
            <a:srgbClr val="A4A3A4"/>
          </p15:clr>
        </p15:guide>
        <p15:guide id="4" pos="5877" userDrawn="1">
          <p15:clr>
            <a:srgbClr val="A4A3A4"/>
          </p15:clr>
        </p15:guide>
        <p15:guide id="5" orient="horz" pos="3576" userDrawn="1">
          <p15:clr>
            <a:srgbClr val="A4A3A4"/>
          </p15:clr>
        </p15:guide>
        <p15:guide id="6" orient="horz" pos="209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zekas-Kiss Zsuzsanna" initials="FZ" lastIdx="3" clrIdx="0">
    <p:extLst>
      <p:ext uri="{19B8F6BF-5375-455C-9EA6-DF929625EA0E}">
        <p15:presenceInfo xmlns:p15="http://schemas.microsoft.com/office/powerpoint/2012/main" userId="S::KissZs@invitech.hu::9d9fda11-5c28-4810-8353-490334bb456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2F528F"/>
    <a:srgbClr val="7CAFDD"/>
    <a:srgbClr val="3960A7"/>
    <a:srgbClr val="6BA53A"/>
    <a:srgbClr val="5B9BD5"/>
    <a:srgbClr val="264478"/>
    <a:srgbClr val="FFFFFF"/>
    <a:srgbClr val="335AA1"/>
    <a:srgbClr val="8484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70465" autoAdjust="0"/>
  </p:normalViewPr>
  <p:slideViewPr>
    <p:cSldViewPr snapToGrid="0">
      <p:cViewPr varScale="1">
        <p:scale>
          <a:sx n="77" d="100"/>
          <a:sy n="77" d="100"/>
        </p:scale>
        <p:origin x="1686" y="96"/>
      </p:cViewPr>
      <p:guideLst>
        <p:guide orient="horz" pos="3475"/>
        <p:guide pos="285"/>
        <p:guide orient="horz" pos="1593"/>
        <p:guide pos="5877"/>
        <p:guide orient="horz" pos="3576"/>
        <p:guide orient="horz" pos="20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6154" cy="503110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901973" y="0"/>
            <a:ext cx="2986153" cy="503110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r">
              <a:defRPr sz="1200"/>
            </a:lvl1pPr>
          </a:lstStyle>
          <a:p>
            <a:fld id="{EB573E6A-7BD8-452C-8F34-8467919DB937}" type="datetimeFigureOut">
              <a:rPr lang="hu-HU" smtClean="0"/>
              <a:t>2019. 11. 26.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1" y="9518778"/>
            <a:ext cx="2986154" cy="503110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901973" y="9518778"/>
            <a:ext cx="2986153" cy="503110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r">
              <a:defRPr sz="1200"/>
            </a:lvl1pPr>
          </a:lstStyle>
          <a:p>
            <a:fld id="{517B6235-684D-4FC7-A8C5-74B3BDD2E2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19695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9" cy="502835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9" cy="502835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r">
              <a:defRPr sz="1200"/>
            </a:lvl1pPr>
          </a:lstStyle>
          <a:p>
            <a:fld id="{DA3237BF-61C4-4BCA-8B4B-4F10ECD46CFD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1252538"/>
            <a:ext cx="4883150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1" tIns="46570" rIns="93141" bIns="465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6" y="4823034"/>
            <a:ext cx="5511800" cy="3946119"/>
          </a:xfrm>
          <a:prstGeom prst="rect">
            <a:avLst/>
          </a:prstGeom>
        </p:spPr>
        <p:txBody>
          <a:bodyPr vert="horz" lIns="93141" tIns="46570" rIns="93141" bIns="465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9" cy="502834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9" cy="502834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r">
              <a:defRPr sz="1200"/>
            </a:lvl1pPr>
          </a:lstStyle>
          <a:p>
            <a:fld id="{165A3067-DC7D-4283-94E4-06F7284C0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148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25904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29948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46786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77336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89367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43436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62103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408"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52165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86287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408"/>
            <a:endParaRPr lang="hu-HU" baseline="0" dirty="0"/>
          </a:p>
        </p:txBody>
      </p:sp>
    </p:spTree>
    <p:extLst>
      <p:ext uri="{BB962C8B-B14F-4D97-AF65-F5344CB8AC3E}">
        <p14:creationId xmlns:p14="http://schemas.microsoft.com/office/powerpoint/2010/main" val="4224459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43622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6763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blipFill dpi="0" rotWithShape="1">
          <a:blip r:embed="rId2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1956" y="3289663"/>
            <a:ext cx="8756195" cy="1064046"/>
          </a:xfrm>
        </p:spPr>
        <p:txBody>
          <a:bodyPr anchor="b">
            <a:noAutofit/>
          </a:bodyPr>
          <a:lstStyle>
            <a:lvl1pPr algn="ctr">
              <a:defRPr sz="2925" b="1" i="0" baseline="0">
                <a:solidFill>
                  <a:schemeClr val="accent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hu-HU" dirty="0"/>
              <a:t>Címsor/</a:t>
            </a:r>
            <a:r>
              <a:rPr lang="hu-HU" dirty="0" err="1"/>
              <a:t>headline</a:t>
            </a:r>
            <a:r>
              <a:rPr lang="hu-HU" dirty="0"/>
              <a:t> – </a:t>
            </a:r>
            <a:br>
              <a:rPr lang="hu-HU" dirty="0"/>
            </a:br>
            <a:r>
              <a:rPr lang="hu-HU" dirty="0" err="1"/>
              <a:t>Roboto</a:t>
            </a:r>
            <a:r>
              <a:rPr lang="hu-HU" dirty="0"/>
              <a:t> </a:t>
            </a:r>
            <a:r>
              <a:rPr lang="hu-HU" dirty="0" err="1"/>
              <a:t>Condensed</a:t>
            </a:r>
            <a:r>
              <a:rPr lang="hu-HU" dirty="0"/>
              <a:t> (</a:t>
            </a:r>
            <a:r>
              <a:rPr lang="hu-HU" dirty="0" err="1"/>
              <a:t>Bold</a:t>
            </a:r>
            <a:r>
              <a:rPr lang="hu-HU" dirty="0"/>
              <a:t>) 36pt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1956" y="4624385"/>
            <a:ext cx="8756195" cy="829468"/>
          </a:xfrm>
        </p:spPr>
        <p:txBody>
          <a:bodyPr>
            <a:noAutofit/>
          </a:bodyPr>
          <a:lstStyle>
            <a:lvl1pPr marL="0" indent="0" algn="ctr">
              <a:buNone/>
              <a:defRPr sz="1950" b="0" i="0" baseline="0">
                <a:solidFill>
                  <a:schemeClr val="accent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371466" indent="0" algn="ctr">
              <a:buNone/>
              <a:defRPr sz="1625"/>
            </a:lvl2pPr>
            <a:lvl3pPr marL="742931" indent="0" algn="ctr">
              <a:buNone/>
              <a:defRPr sz="1463"/>
            </a:lvl3pPr>
            <a:lvl4pPr marL="1114397" indent="0" algn="ctr">
              <a:buNone/>
              <a:defRPr sz="1300"/>
            </a:lvl4pPr>
            <a:lvl5pPr marL="1485863" indent="0" algn="ctr">
              <a:buNone/>
              <a:defRPr sz="1300"/>
            </a:lvl5pPr>
            <a:lvl6pPr marL="1857329" indent="0" algn="ctr">
              <a:buNone/>
              <a:defRPr sz="1300"/>
            </a:lvl6pPr>
            <a:lvl7pPr marL="2228794" indent="0" algn="ctr">
              <a:buNone/>
              <a:defRPr sz="1300"/>
            </a:lvl7pPr>
            <a:lvl8pPr marL="2600260" indent="0" algn="ctr">
              <a:buNone/>
              <a:defRPr sz="1300"/>
            </a:lvl8pPr>
            <a:lvl9pPr marL="2971726" indent="0" algn="ctr">
              <a:buNone/>
              <a:defRPr sz="1300"/>
            </a:lvl9pPr>
          </a:lstStyle>
          <a:p>
            <a:r>
              <a:rPr lang="hu-HU" dirty="0"/>
              <a:t>Címsor/</a:t>
            </a:r>
            <a:r>
              <a:rPr lang="hu-HU" dirty="0" err="1"/>
              <a:t>subheadline</a:t>
            </a:r>
            <a:r>
              <a:rPr lang="hu-HU" dirty="0"/>
              <a:t> – 24pt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954" y="5453855"/>
            <a:ext cx="8756195" cy="365125"/>
          </a:xfrm>
        </p:spPr>
        <p:txBody>
          <a:bodyPr>
            <a:noAutofit/>
          </a:bodyPr>
          <a:lstStyle>
            <a:lvl1pPr algn="ctr">
              <a:defRPr sz="1625" b="0" i="0">
                <a:solidFill>
                  <a:schemeClr val="accent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fld id="{016AB6CA-C993-6642-87CB-F114EE135CF4}" type="datetime1">
              <a:rPr lang="en-GB" smtClean="0"/>
              <a:pPr/>
              <a:t>26/11/2019</a:t>
            </a:fld>
            <a:r>
              <a:rPr lang="hu-HU" dirty="0"/>
              <a:t> - 20pt</a:t>
            </a:r>
            <a:endParaRPr lang="en-US" dirty="0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F6E1CE51-7507-475E-99DA-24958460C4A5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174" y="772155"/>
            <a:ext cx="2719975" cy="90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28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74" userDrawn="1">
          <p15:clr>
            <a:srgbClr val="FBAE40"/>
          </p15:clr>
        </p15:guide>
        <p15:guide id="2" pos="357" userDrawn="1">
          <p15:clr>
            <a:srgbClr val="FBAE40"/>
          </p15:clr>
        </p15:guide>
        <p15:guide id="3" pos="5875" userDrawn="1">
          <p15:clr>
            <a:srgbClr val="FBAE40"/>
          </p15:clr>
        </p15:guide>
        <p15:guide id="4" orient="horz" pos="366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1956" y="3289664"/>
            <a:ext cx="8756195" cy="2529315"/>
          </a:xfrm>
        </p:spPr>
        <p:txBody>
          <a:bodyPr anchor="t">
            <a:noAutofit/>
          </a:bodyPr>
          <a:lstStyle>
            <a:lvl1pPr algn="ctr">
              <a:defRPr sz="2925" b="1" i="0" baseline="0">
                <a:solidFill>
                  <a:schemeClr val="accent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hu-HU" dirty="0"/>
              <a:t>Köszönöm</a:t>
            </a:r>
            <a:endParaRPr lang="en-US" dirty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B1F705AE-56FE-420B-89CC-F3D49D523944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174" y="772155"/>
            <a:ext cx="2719975" cy="90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1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zakaszfejléc">
    <p:bg>
      <p:bgPr>
        <a:blipFill dpi="0" rotWithShape="1">
          <a:blip r:embed="rId2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956" y="3289663"/>
            <a:ext cx="8756195" cy="1064042"/>
          </a:xfrm>
        </p:spPr>
        <p:txBody>
          <a:bodyPr anchor="t">
            <a:noAutofit/>
          </a:bodyPr>
          <a:lstStyle>
            <a:lvl1pPr>
              <a:defRPr sz="2438" b="1" i="0">
                <a:solidFill>
                  <a:schemeClr val="accent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hu-HU" dirty="0"/>
              <a:t>Címsor/ </a:t>
            </a:r>
            <a:r>
              <a:rPr lang="hu-HU" dirty="0" err="1"/>
              <a:t>headline</a:t>
            </a:r>
            <a:r>
              <a:rPr lang="hu-HU" dirty="0"/>
              <a:t> – </a:t>
            </a:r>
            <a:r>
              <a:rPr lang="hu-HU" dirty="0" err="1"/>
              <a:t>Roboto</a:t>
            </a:r>
            <a:r>
              <a:rPr lang="hu-HU" dirty="0"/>
              <a:t> </a:t>
            </a:r>
            <a:r>
              <a:rPr lang="hu-HU" dirty="0" err="1"/>
              <a:t>Condensed</a:t>
            </a:r>
            <a:r>
              <a:rPr lang="hu-HU" dirty="0"/>
              <a:t> (</a:t>
            </a:r>
            <a:r>
              <a:rPr lang="hu-HU" dirty="0" err="1"/>
              <a:t>Bold</a:t>
            </a:r>
            <a:r>
              <a:rPr lang="hu-HU" dirty="0"/>
              <a:t>) 30pt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1955" y="4624387"/>
            <a:ext cx="5492523" cy="1194593"/>
          </a:xfrm>
        </p:spPr>
        <p:txBody>
          <a:bodyPr>
            <a:noAutofit/>
          </a:bodyPr>
          <a:lstStyle>
            <a:lvl1pPr marL="0" indent="0">
              <a:buNone/>
              <a:defRPr sz="1950" b="0" i="0">
                <a:solidFill>
                  <a:schemeClr val="bg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371466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31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39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86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79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26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72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Címsor/</a:t>
            </a:r>
            <a:r>
              <a:rPr lang="hu-HU" dirty="0" err="1"/>
              <a:t>Subheadline</a:t>
            </a:r>
            <a:r>
              <a:rPr lang="hu-HU" dirty="0"/>
              <a:t> – </a:t>
            </a:r>
            <a:r>
              <a:rPr lang="hu-HU" dirty="0" err="1"/>
              <a:t>Roboto</a:t>
            </a:r>
            <a:r>
              <a:rPr lang="hu-HU" dirty="0"/>
              <a:t> </a:t>
            </a:r>
            <a:r>
              <a:rPr lang="hu-HU" dirty="0" err="1"/>
              <a:t>Condensed</a:t>
            </a:r>
            <a:r>
              <a:rPr lang="hu-HU" dirty="0"/>
              <a:t> 24pt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956" y="6356358"/>
            <a:ext cx="2144690" cy="365125"/>
          </a:xfrm>
        </p:spPr>
        <p:txBody>
          <a:bodyPr/>
          <a:lstStyle>
            <a:lvl1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fld id="{D603B545-0411-F84F-AC67-5280848ACA79}" type="datetime1">
              <a:rPr lang="en-GB" smtClean="0"/>
              <a:pPr/>
              <a:t>26/11/2019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63D097-BE17-4AFA-A1A3-81F927D21BED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174" y="772155"/>
            <a:ext cx="2719975" cy="90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8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54006" y="1544911"/>
            <a:ext cx="9394549" cy="4582800"/>
          </a:xfrm>
        </p:spPr>
        <p:txBody>
          <a:bodyPr>
            <a:normAutofit/>
          </a:bodyPr>
          <a:lstStyle>
            <a:lvl1pPr>
              <a:defRPr sz="1300" b="0" i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>
              <a:defRPr sz="1300" b="0" i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>
              <a:defRPr sz="1300" b="0" i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>
              <a:defRPr sz="1300" b="0" i="0">
                <a:latin typeface="Roboto Light" charset="0"/>
                <a:ea typeface="Roboto Light" charset="0"/>
                <a:cs typeface="Roboto Light" charset="0"/>
              </a:defRPr>
            </a:lvl4pPr>
            <a:lvl5pPr>
              <a:defRPr sz="1300" b="0" i="0">
                <a:latin typeface="Roboto Light" charset="0"/>
                <a:ea typeface="Roboto Light" charset="0"/>
                <a:cs typeface="Roboto Light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1551" y="241362"/>
            <a:ext cx="9397005" cy="63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hu-HU" dirty="0"/>
              <a:t>Címsor/</a:t>
            </a:r>
            <a:r>
              <a:rPr lang="hu-HU" dirty="0" err="1"/>
              <a:t>headline</a:t>
            </a:r>
            <a:r>
              <a:rPr lang="hu-HU" dirty="0"/>
              <a:t> – </a:t>
            </a:r>
            <a:r>
              <a:rPr lang="hu-HU" dirty="0" err="1"/>
              <a:t>Roboto</a:t>
            </a:r>
            <a:r>
              <a:rPr lang="hu-HU" dirty="0"/>
              <a:t> </a:t>
            </a:r>
            <a:r>
              <a:rPr lang="hu-HU" dirty="0" err="1"/>
              <a:t>Condensed</a:t>
            </a:r>
            <a:r>
              <a:rPr lang="hu-HU" dirty="0"/>
              <a:t> (</a:t>
            </a:r>
            <a:r>
              <a:rPr lang="hu-HU" dirty="0" err="1"/>
              <a:t>Bold</a:t>
            </a:r>
            <a:r>
              <a:rPr lang="hu-HU" dirty="0"/>
              <a:t>) 24pt </a:t>
            </a:r>
            <a:r>
              <a:rPr lang="mr-IN" dirty="0"/>
              <a:t>–</a:t>
            </a:r>
            <a:r>
              <a:rPr lang="hu-HU" dirty="0"/>
              <a:t> Max 2 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1558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54006" y="1544911"/>
            <a:ext cx="9394549" cy="4582800"/>
          </a:xfrm>
        </p:spPr>
        <p:txBody>
          <a:bodyPr>
            <a:normAutofit/>
          </a:bodyPr>
          <a:lstStyle>
            <a:lvl1pPr>
              <a:defRPr sz="1300" b="0" i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>
              <a:defRPr sz="1300" b="0" i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>
              <a:defRPr sz="1300" b="0" i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>
              <a:defRPr sz="1300" b="0" i="0">
                <a:latin typeface="Roboto Light" charset="0"/>
                <a:ea typeface="Roboto Light" charset="0"/>
                <a:cs typeface="Roboto Light" charset="0"/>
              </a:defRPr>
            </a:lvl4pPr>
            <a:lvl5pPr>
              <a:defRPr sz="1300" b="0" i="0">
                <a:latin typeface="Roboto Light" charset="0"/>
                <a:ea typeface="Roboto Light" charset="0"/>
                <a:cs typeface="Roboto Light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1551" y="241362"/>
            <a:ext cx="9397005" cy="63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/>
            </a:lvl1pPr>
          </a:lstStyle>
          <a:p>
            <a:r>
              <a:rPr lang="hu-HU" dirty="0"/>
              <a:t>Címsor/</a:t>
            </a:r>
            <a:r>
              <a:rPr lang="hu-HU" dirty="0" err="1"/>
              <a:t>headline</a:t>
            </a:r>
            <a:r>
              <a:rPr lang="hu-HU" dirty="0"/>
              <a:t> – </a:t>
            </a:r>
            <a:r>
              <a:rPr lang="hu-HU" dirty="0" err="1"/>
              <a:t>Roboto</a:t>
            </a:r>
            <a:r>
              <a:rPr lang="hu-HU" dirty="0"/>
              <a:t> </a:t>
            </a:r>
            <a:r>
              <a:rPr lang="hu-HU" dirty="0" err="1"/>
              <a:t>Condensed</a:t>
            </a:r>
            <a:r>
              <a:rPr lang="hu-HU" dirty="0"/>
              <a:t> (</a:t>
            </a:r>
            <a:r>
              <a:rPr lang="hu-HU" dirty="0" err="1"/>
              <a:t>Bold</a:t>
            </a:r>
            <a:r>
              <a:rPr lang="hu-HU" dirty="0"/>
              <a:t>) 24pt </a:t>
            </a:r>
            <a:r>
              <a:rPr lang="mr-IN" dirty="0"/>
              <a:t>–</a:t>
            </a:r>
            <a:r>
              <a:rPr lang="hu-HU" dirty="0"/>
              <a:t> Max 2 sor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51552" y="955365"/>
            <a:ext cx="9397004" cy="324000"/>
          </a:xfrm>
        </p:spPr>
        <p:txBody>
          <a:bodyPr>
            <a:noAutofit/>
          </a:bodyPr>
          <a:lstStyle>
            <a:lvl1pPr marL="0" marR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63" b="0" i="0">
                <a:solidFill>
                  <a:schemeClr val="accent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 err="1"/>
              <a:t>Alcím</a:t>
            </a:r>
            <a:r>
              <a:rPr lang="en-US" dirty="0"/>
              <a:t> – </a:t>
            </a:r>
            <a:r>
              <a:rPr lang="en-US" dirty="0" err="1"/>
              <a:t>Roboto</a:t>
            </a:r>
            <a:r>
              <a:rPr lang="en-US" dirty="0"/>
              <a:t> </a:t>
            </a:r>
            <a:r>
              <a:rPr lang="hu-HU" dirty="0" err="1"/>
              <a:t>Condensed</a:t>
            </a:r>
            <a:r>
              <a:rPr lang="en-US" dirty="0"/>
              <a:t> 18pt – Max 1 </a:t>
            </a:r>
            <a:r>
              <a:rPr lang="en-US" dirty="0" err="1"/>
              <a:t>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50452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C132-D1DE-5A47-B30A-C851CEA2C062}" type="datetime1">
              <a:rPr lang="en-GB" smtClean="0"/>
              <a:t>26/11/2019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>
            <a:lvl1pPr>
              <a:defRPr b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hu-HU" dirty="0"/>
              <a:t>Címsor/</a:t>
            </a:r>
            <a:r>
              <a:rPr lang="hu-HU" dirty="0" err="1"/>
              <a:t>headline</a:t>
            </a:r>
            <a:r>
              <a:rPr lang="hu-HU" dirty="0"/>
              <a:t> – </a:t>
            </a:r>
            <a:r>
              <a:rPr lang="en-US" dirty="0" err="1"/>
              <a:t>Roboto</a:t>
            </a:r>
            <a:r>
              <a:rPr lang="en-US" dirty="0"/>
              <a:t> </a:t>
            </a:r>
            <a:r>
              <a:rPr lang="hu-HU" dirty="0" err="1"/>
              <a:t>Condensed</a:t>
            </a:r>
            <a:r>
              <a:rPr lang="hu-HU" dirty="0"/>
              <a:t> (</a:t>
            </a:r>
            <a:r>
              <a:rPr lang="en-US" dirty="0"/>
              <a:t>Bold</a:t>
            </a:r>
            <a:r>
              <a:rPr lang="hu-HU" dirty="0"/>
              <a:t>)</a:t>
            </a:r>
            <a:r>
              <a:rPr lang="en-US" dirty="0"/>
              <a:t> 24pt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51552" y="955365"/>
            <a:ext cx="9397004" cy="324000"/>
          </a:xfrm>
        </p:spPr>
        <p:txBody>
          <a:bodyPr>
            <a:noAutofit/>
          </a:bodyPr>
          <a:lstStyle>
            <a:lvl1pPr marL="0" marR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63" b="0" i="0">
                <a:solidFill>
                  <a:schemeClr val="accent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 err="1"/>
              <a:t>Alcím</a:t>
            </a:r>
            <a:r>
              <a:rPr lang="en-US" dirty="0"/>
              <a:t> – </a:t>
            </a:r>
            <a:r>
              <a:rPr lang="en-US" dirty="0" err="1"/>
              <a:t>Roboto</a:t>
            </a:r>
            <a:r>
              <a:rPr lang="en-US" dirty="0"/>
              <a:t> </a:t>
            </a:r>
            <a:r>
              <a:rPr lang="hu-HU" dirty="0" err="1"/>
              <a:t>Condensed</a:t>
            </a:r>
            <a:r>
              <a:rPr lang="en-US" dirty="0"/>
              <a:t> 18pt – Max 1 </a:t>
            </a:r>
            <a:r>
              <a:rPr lang="en-US" dirty="0" err="1"/>
              <a:t>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8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51" y="241362"/>
            <a:ext cx="9397005" cy="63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dirty="0"/>
              <a:t>Címsor/</a:t>
            </a:r>
            <a:r>
              <a:rPr lang="hu-HU" dirty="0" err="1"/>
              <a:t>headline</a:t>
            </a:r>
            <a:r>
              <a:rPr lang="hu-HU" dirty="0"/>
              <a:t> – </a:t>
            </a:r>
            <a:r>
              <a:rPr lang="hu-HU" dirty="0" err="1"/>
              <a:t>Roboto</a:t>
            </a:r>
            <a:r>
              <a:rPr lang="hu-HU" dirty="0"/>
              <a:t> </a:t>
            </a:r>
            <a:r>
              <a:rPr lang="hu-HU" dirty="0" err="1"/>
              <a:t>Condensed</a:t>
            </a:r>
            <a:r>
              <a:rPr lang="hu-HU" dirty="0"/>
              <a:t> (</a:t>
            </a:r>
            <a:r>
              <a:rPr lang="hu-HU" dirty="0" err="1"/>
              <a:t>Bold</a:t>
            </a:r>
            <a:r>
              <a:rPr lang="hu-HU" dirty="0"/>
              <a:t>) 24pt </a:t>
            </a:r>
            <a:r>
              <a:rPr lang="mr-IN" dirty="0"/>
              <a:t>–</a:t>
            </a:r>
            <a:r>
              <a:rPr lang="hu-HU" dirty="0"/>
              <a:t> Max 2 sor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51" y="1475874"/>
            <a:ext cx="9397006" cy="4581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Szöveges tartalom </a:t>
            </a:r>
            <a:r>
              <a:rPr lang="mr-IN" dirty="0"/>
              <a:t>–</a:t>
            </a:r>
            <a:r>
              <a:rPr lang="hu-HU" dirty="0"/>
              <a:t> </a:t>
            </a:r>
            <a:r>
              <a:rPr lang="hu-HU" dirty="0" err="1"/>
              <a:t>Roboto</a:t>
            </a:r>
            <a:r>
              <a:rPr lang="hu-HU" dirty="0"/>
              <a:t> </a:t>
            </a:r>
            <a:r>
              <a:rPr lang="hu-HU" dirty="0" err="1"/>
              <a:t>Condensed</a:t>
            </a:r>
            <a:r>
              <a:rPr lang="hu-HU" dirty="0"/>
              <a:t> 16pt</a:t>
            </a:r>
            <a:endParaRPr lang="en-US" dirty="0"/>
          </a:p>
          <a:p>
            <a:pPr lvl="1"/>
            <a:r>
              <a:rPr lang="en-US" dirty="0" err="1"/>
              <a:t>Szöveges</a:t>
            </a:r>
            <a:r>
              <a:rPr lang="en-US" dirty="0"/>
              <a:t> </a:t>
            </a:r>
            <a:r>
              <a:rPr lang="en-US" dirty="0" err="1"/>
              <a:t>tartalom</a:t>
            </a:r>
            <a:r>
              <a:rPr lang="en-US" dirty="0"/>
              <a:t> – </a:t>
            </a:r>
            <a:r>
              <a:rPr lang="en-US" dirty="0" err="1"/>
              <a:t>Roboto</a:t>
            </a:r>
            <a:r>
              <a:rPr lang="en-US" dirty="0"/>
              <a:t> </a:t>
            </a:r>
            <a:r>
              <a:rPr lang="hu-HU" dirty="0" err="1"/>
              <a:t>Condensed</a:t>
            </a:r>
            <a:r>
              <a:rPr lang="en-US" dirty="0"/>
              <a:t> 1</a:t>
            </a:r>
            <a:r>
              <a:rPr lang="hu-HU" dirty="0"/>
              <a:t>4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 err="1"/>
              <a:t>Szöveges</a:t>
            </a:r>
            <a:r>
              <a:rPr lang="en-US" dirty="0"/>
              <a:t> </a:t>
            </a:r>
            <a:r>
              <a:rPr lang="en-US" dirty="0" err="1"/>
              <a:t>tartalom</a:t>
            </a:r>
            <a:r>
              <a:rPr lang="en-US" dirty="0"/>
              <a:t> – </a:t>
            </a:r>
            <a:r>
              <a:rPr lang="en-US" dirty="0" err="1"/>
              <a:t>Roboto</a:t>
            </a:r>
            <a:r>
              <a:rPr lang="en-US" dirty="0"/>
              <a:t> </a:t>
            </a:r>
            <a:r>
              <a:rPr lang="hu-HU" dirty="0" err="1"/>
              <a:t>Condensed</a:t>
            </a:r>
            <a:r>
              <a:rPr lang="en-US" dirty="0"/>
              <a:t> 1</a:t>
            </a:r>
            <a:r>
              <a:rPr lang="hu-HU" dirty="0"/>
              <a:t>2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551" y="6356358"/>
            <a:ext cx="2144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 b="0" i="0">
                <a:solidFill>
                  <a:schemeClr val="accent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fld id="{EE160767-F067-4548-9C19-BA3A0C0EF3DF}" type="datetime1">
              <a:rPr lang="en-GB" smtClean="0"/>
              <a:pPr/>
              <a:t>26/11/2019</a:t>
            </a:fld>
            <a:endParaRPr lang="en-US" dirty="0"/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09159E47-5F26-460B-AE0F-023482CB6B2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520" y="6338491"/>
            <a:ext cx="972798" cy="32426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52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0" r:id="rId4"/>
    <p:sldLayoutId id="2147483682" r:id="rId5"/>
    <p:sldLayoutId id="2147483680" r:id="rId6"/>
  </p:sldLayoutIdLst>
  <p:hf hdr="0" ftr="0" dt="0"/>
  <p:txStyles>
    <p:titleStyle>
      <a:lvl1pPr algn="l" defTabSz="742931" rtl="0" eaLnBrk="1" latinLnBrk="0" hangingPunct="1">
        <a:lnSpc>
          <a:spcPct val="90000"/>
        </a:lnSpc>
        <a:spcBef>
          <a:spcPct val="0"/>
        </a:spcBef>
        <a:buNone/>
        <a:defRPr sz="1950" b="1" i="0" kern="1200" baseline="0">
          <a:solidFill>
            <a:schemeClr val="accent5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1pPr>
    </p:titleStyle>
    <p:bodyStyle>
      <a:lvl1pPr marL="185733" indent="-185733" algn="l" defTabSz="742931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1300" b="0" i="0" kern="1200" baseline="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1pPr>
      <a:lvl2pPr marL="557199" indent="-185733" algn="l" defTabSz="742931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138" b="0" i="0" kern="1200" baseline="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2pPr>
      <a:lvl3pPr marL="928664" indent="-185733" algn="l" defTabSz="742931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975" b="0" i="0" kern="1200" baseline="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3pPr>
      <a:lvl4pPr marL="1300130" indent="-185733" algn="l" defTabSz="742931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300" kern="1200">
          <a:solidFill>
            <a:srgbClr val="4A4F5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71596" indent="-185733" algn="l" defTabSz="742931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138" kern="1200">
          <a:solidFill>
            <a:srgbClr val="4A4F5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43061" indent="-185733" algn="l" defTabSz="742931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27" indent="-185733" algn="l" defTabSz="742931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5993" indent="-185733" algn="l" defTabSz="742931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459" indent="-185733" algn="l" defTabSz="742931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31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66" algn="l" defTabSz="742931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31" algn="l" defTabSz="742931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7" algn="l" defTabSz="742931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863" algn="l" defTabSz="742931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29" algn="l" defTabSz="742931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4" algn="l" defTabSz="742931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260" algn="l" defTabSz="742931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726" algn="l" defTabSz="742931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4">
            <a:extLst>
              <a:ext uri="{FF2B5EF4-FFF2-40B4-BE49-F238E27FC236}">
                <a16:creationId xmlns:a16="http://schemas.microsoft.com/office/drawing/2014/main" id="{751EE86A-850A-4B12-872A-32C295FFB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612899"/>
            <a:ext cx="9398000" cy="193992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hu-HU" sz="4400" dirty="0"/>
              <a:t>Az ügyfélszolgálat aranykora: </a:t>
            </a:r>
            <a:br>
              <a:rPr lang="hu-HU" sz="4400" dirty="0"/>
            </a:br>
            <a:r>
              <a:rPr lang="hu-HU" sz="3200" dirty="0"/>
              <a:t>A CTRL+C és CTRL+V helyett itt van az NLP!</a:t>
            </a:r>
          </a:p>
        </p:txBody>
      </p:sp>
    </p:spTree>
    <p:extLst>
      <p:ext uri="{BB962C8B-B14F-4D97-AF65-F5344CB8AC3E}">
        <p14:creationId xmlns:p14="http://schemas.microsoft.com/office/powerpoint/2010/main" val="33375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75A9B823-DEBA-4C6C-A6F1-9CF134831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71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1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2D093096-F2DE-48AF-AEDB-2EC29E546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111" y="1046451"/>
            <a:ext cx="5929088" cy="41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5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AA542FBC-5211-4A74-A6D3-DD174EB3B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"/>
            <a:ext cx="9905997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6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C183775C-46B6-472A-95B9-5ACA46FEF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4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B765E56F-9A2E-4FCC-9AD8-5C3470485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3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39F92108-D1C4-4122-91F3-D4D084D7B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8406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2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8" name="Picture 4" descr="Képtalálat a következőre: „gold rush”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80"/>
          <a:stretch/>
        </p:blipFill>
        <p:spPr bwMode="auto">
          <a:xfrm>
            <a:off x="0" y="-317779"/>
            <a:ext cx="9906000" cy="519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apcsolódó kép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t="26405" r="3024" b="10424"/>
          <a:stretch/>
        </p:blipFill>
        <p:spPr bwMode="auto">
          <a:xfrm>
            <a:off x="0" y="3276601"/>
            <a:ext cx="9918700" cy="383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646601"/>
            <a:ext cx="9906000" cy="630000"/>
          </a:xfrm>
          <a:solidFill>
            <a:srgbClr val="ED7D31"/>
          </a:solidFill>
        </p:spPr>
        <p:txBody>
          <a:bodyPr anchor="ctr"/>
          <a:lstStyle/>
          <a:p>
            <a:pPr algn="ctr"/>
            <a:r>
              <a:rPr lang="hu-HU" sz="3600" dirty="0">
                <a:solidFill>
                  <a:schemeClr val="bg2"/>
                </a:solidFill>
              </a:rPr>
              <a:t>Mekkora a </a:t>
            </a:r>
            <a:r>
              <a:rPr lang="hu-HU" sz="3600" dirty="0" err="1">
                <a:solidFill>
                  <a:schemeClr val="bg2"/>
                </a:solidFill>
              </a:rPr>
              <a:t>hatékonyságbeli</a:t>
            </a:r>
            <a:r>
              <a:rPr lang="hu-HU" sz="3600" dirty="0">
                <a:solidFill>
                  <a:schemeClr val="bg2"/>
                </a:solidFill>
              </a:rPr>
              <a:t> különbség?</a:t>
            </a:r>
          </a:p>
        </p:txBody>
      </p:sp>
    </p:spTree>
    <p:extLst>
      <p:ext uri="{BB962C8B-B14F-4D97-AF65-F5344CB8AC3E}">
        <p14:creationId xmlns:p14="http://schemas.microsoft.com/office/powerpoint/2010/main" val="2851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Képtalálat a következőre: „gold nugget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25" y="1048477"/>
            <a:ext cx="5764641" cy="422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36" y="614416"/>
            <a:ext cx="6686843" cy="5760807"/>
          </a:xfrm>
          <a:prstGeom prst="rect">
            <a:avLst/>
          </a:prstGeom>
        </p:spPr>
      </p:pic>
      <p:cxnSp>
        <p:nvCxnSpPr>
          <p:cNvPr id="6" name="Egyenes összekötő nyíllal 5"/>
          <p:cNvCxnSpPr>
            <a:stCxn id="35" idx="1"/>
          </p:cNvCxnSpPr>
          <p:nvPr/>
        </p:nvCxnSpPr>
        <p:spPr>
          <a:xfrm flipH="1">
            <a:off x="1134732" y="3788563"/>
            <a:ext cx="5931459" cy="191953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>
            <a:stCxn id="22" idx="1"/>
          </p:cNvCxnSpPr>
          <p:nvPr/>
        </p:nvCxnSpPr>
        <p:spPr>
          <a:xfrm flipH="1">
            <a:off x="2963532" y="1952103"/>
            <a:ext cx="4102659" cy="11279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ekerekített téglalap 21"/>
          <p:cNvSpPr/>
          <p:nvPr/>
        </p:nvSpPr>
        <p:spPr>
          <a:xfrm>
            <a:off x="7066191" y="1736203"/>
            <a:ext cx="2624897" cy="431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0" i="0" dirty="0">
                <a:solidFill>
                  <a:schemeClr val="bg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Hiba, vagy új igény?</a:t>
            </a:r>
          </a:p>
        </p:txBody>
      </p:sp>
      <p:sp>
        <p:nvSpPr>
          <p:cNvPr id="29" name="Lekerekített téglalap 28"/>
          <p:cNvSpPr/>
          <p:nvPr/>
        </p:nvSpPr>
        <p:spPr>
          <a:xfrm>
            <a:off x="7066191" y="2665087"/>
            <a:ext cx="2624897" cy="431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0" i="0" dirty="0">
                <a:solidFill>
                  <a:schemeClr val="bg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Milyen rendszert érint?</a:t>
            </a: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2773032" y="2877967"/>
            <a:ext cx="4293160" cy="32462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nyíllal 31"/>
          <p:cNvCxnSpPr>
            <a:stCxn id="29" idx="1"/>
          </p:cNvCxnSpPr>
          <p:nvPr/>
        </p:nvCxnSpPr>
        <p:spPr>
          <a:xfrm flipH="1">
            <a:off x="1960232" y="2880987"/>
            <a:ext cx="5105959" cy="178335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ekerekített téglalap 34"/>
          <p:cNvSpPr/>
          <p:nvPr/>
        </p:nvSpPr>
        <p:spPr>
          <a:xfrm>
            <a:off x="7066191" y="3572663"/>
            <a:ext cx="2624897" cy="431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0" i="0" dirty="0">
                <a:solidFill>
                  <a:schemeClr val="bg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Melyik ügyfél?</a:t>
            </a:r>
          </a:p>
        </p:txBody>
      </p:sp>
      <p:sp>
        <p:nvSpPr>
          <p:cNvPr id="38" name="Lekerekített téglalap 37"/>
          <p:cNvSpPr/>
          <p:nvPr/>
        </p:nvSpPr>
        <p:spPr>
          <a:xfrm>
            <a:off x="7066191" y="832577"/>
            <a:ext cx="2624897" cy="431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0" i="0" dirty="0">
                <a:solidFill>
                  <a:schemeClr val="bg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Ki a bejelentő?</a:t>
            </a:r>
          </a:p>
        </p:txBody>
      </p:sp>
      <p:cxnSp>
        <p:nvCxnSpPr>
          <p:cNvPr id="39" name="Egyenes összekötő nyíllal 38"/>
          <p:cNvCxnSpPr>
            <a:stCxn id="38" idx="1"/>
          </p:cNvCxnSpPr>
          <p:nvPr/>
        </p:nvCxnSpPr>
        <p:spPr>
          <a:xfrm flipH="1">
            <a:off x="3560432" y="1048477"/>
            <a:ext cx="3505759" cy="62566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Lekerekített téglalap 41"/>
          <p:cNvSpPr/>
          <p:nvPr/>
        </p:nvSpPr>
        <p:spPr>
          <a:xfrm>
            <a:off x="7066191" y="5299355"/>
            <a:ext cx="2624897" cy="4318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0" i="0" dirty="0">
                <a:solidFill>
                  <a:schemeClr val="bg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Megoldó csoport</a:t>
            </a:r>
          </a:p>
        </p:txBody>
      </p:sp>
      <p:sp>
        <p:nvSpPr>
          <p:cNvPr id="43" name="Lekerekített téglalap 42"/>
          <p:cNvSpPr/>
          <p:nvPr/>
        </p:nvSpPr>
        <p:spPr>
          <a:xfrm>
            <a:off x="7066191" y="4410156"/>
            <a:ext cx="2624897" cy="4318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bg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Kategorizálás</a:t>
            </a:r>
            <a:endParaRPr lang="hu-HU" sz="1600" b="0" i="0" dirty="0">
              <a:solidFill>
                <a:schemeClr val="bg2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74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9" grpId="0" animBg="1"/>
      <p:bldP spid="35" grpId="0" animBg="1"/>
      <p:bldP spid="38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éptalálat a következőre: „wikipedia logo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1000"/>
            <a:ext cx="1996231" cy="198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-4602" y="4537309"/>
            <a:ext cx="2220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Magyar nyelvi adatbázis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4879339" y="4537309"/>
            <a:ext cx="234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Az elmúlt 2 év </a:t>
            </a:r>
            <a:br>
              <a:rPr lang="hu-HU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hu-HU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~240.000 e-mailje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869353" y="2046173"/>
            <a:ext cx="79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600" dirty="0">
                <a:latin typeface="Roboto Light" charset="0"/>
                <a:ea typeface="Roboto Light" charset="0"/>
                <a:cs typeface="Roboto Light" charset="0"/>
              </a:rPr>
              <a:t>+</a:t>
            </a:r>
            <a:endParaRPr lang="hu-HU" sz="1600" dirty="0"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7049823" y="2034421"/>
            <a:ext cx="816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600" dirty="0">
                <a:latin typeface="Roboto Light" charset="0"/>
                <a:ea typeface="Roboto Light" charset="0"/>
                <a:cs typeface="Roboto Light" charset="0"/>
              </a:rPr>
              <a:t>=</a:t>
            </a:r>
            <a:endParaRPr lang="hu-HU" sz="1600" dirty="0">
              <a:latin typeface="Roboto Light" charset="0"/>
              <a:ea typeface="Roboto Light" charset="0"/>
              <a:cs typeface="Roboto Light" charset="0"/>
            </a:endParaRPr>
          </a:p>
        </p:txBody>
      </p:sp>
      <p:pic>
        <p:nvPicPr>
          <p:cNvPr id="3082" name="Picture 10" descr="Képtalálat a következőre: „machine learning model”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" t="5666" r="16690"/>
          <a:stretch/>
        </p:blipFill>
        <p:spPr bwMode="auto">
          <a:xfrm>
            <a:off x="7760423" y="2309250"/>
            <a:ext cx="2030250" cy="116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zövegdoboz 13"/>
          <p:cNvSpPr txBox="1"/>
          <p:nvPr/>
        </p:nvSpPr>
        <p:spPr>
          <a:xfrm>
            <a:off x="7651997" y="4537859"/>
            <a:ext cx="224710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NLP algoritmus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09159E47-5F26-460B-AE0F-023482CB6B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674" y="2542535"/>
            <a:ext cx="1977807" cy="659269"/>
          </a:xfrm>
          <a:prstGeom prst="rect">
            <a:avLst/>
          </a:prstGeom>
          <a:ln>
            <a:noFill/>
          </a:ln>
        </p:spPr>
      </p:pic>
      <p:sp>
        <p:nvSpPr>
          <p:cNvPr id="16" name="Szövegdoboz 15"/>
          <p:cNvSpPr txBox="1"/>
          <p:nvPr/>
        </p:nvSpPr>
        <p:spPr>
          <a:xfrm>
            <a:off x="2658896" y="4537309"/>
            <a:ext cx="1899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Invitech specifikus kifejezések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4483075" y="2046173"/>
            <a:ext cx="79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600" dirty="0">
                <a:latin typeface="Roboto Light" charset="0"/>
                <a:ea typeface="Roboto Light" charset="0"/>
                <a:cs typeface="Roboto Light" charset="0"/>
              </a:rPr>
              <a:t>+</a:t>
            </a:r>
            <a:endParaRPr lang="hu-HU" sz="1600" dirty="0">
              <a:latin typeface="Roboto Light" charset="0"/>
              <a:ea typeface="Roboto Light" charset="0"/>
              <a:cs typeface="Roboto Light" charset="0"/>
            </a:endParaRPr>
          </a:p>
        </p:txBody>
      </p:sp>
      <p:pic>
        <p:nvPicPr>
          <p:cNvPr id="18" name="Picture 8" descr="Képtalálat a következőre: „e-mail database”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0" t="4338" r="10587" b="4639"/>
          <a:stretch/>
        </p:blipFill>
        <p:spPr bwMode="auto">
          <a:xfrm>
            <a:off x="5357308" y="2046173"/>
            <a:ext cx="1777171" cy="162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06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6" grpId="0"/>
      <p:bldP spid="12" grpId="0"/>
      <p:bldP spid="14" grpId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éptalálat a következőre: „fast.ai example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27" y="764678"/>
            <a:ext cx="8277867" cy="566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523069" y="624468"/>
            <a:ext cx="4372316" cy="58097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sz="3200" b="1" i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Amik javítottak </a:t>
            </a:r>
          </a:p>
          <a:p>
            <a:pPr algn="ctr"/>
            <a:endParaRPr lang="hu-HU" sz="3200" b="1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3200" b="1" i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4895385" y="624468"/>
            <a:ext cx="4495180" cy="58097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sz="3200" b="1" i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Amik rontottak </a:t>
            </a:r>
          </a:p>
        </p:txBody>
      </p:sp>
      <p:sp>
        <p:nvSpPr>
          <p:cNvPr id="11" name="Téglalap 10"/>
          <p:cNvSpPr/>
          <p:nvPr/>
        </p:nvSpPr>
        <p:spPr>
          <a:xfrm>
            <a:off x="523069" y="1827251"/>
            <a:ext cx="4606492" cy="7173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b="0" i="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Duplikációk</a:t>
            </a:r>
            <a:r>
              <a:rPr lang="hu-HU" sz="3200" b="0" i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kiszűrése</a:t>
            </a:r>
          </a:p>
        </p:txBody>
      </p:sp>
      <p:sp>
        <p:nvSpPr>
          <p:cNvPr id="12" name="Téglalap 11"/>
          <p:cNvSpPr/>
          <p:nvPr/>
        </p:nvSpPr>
        <p:spPr>
          <a:xfrm>
            <a:off x="523069" y="2544646"/>
            <a:ext cx="4606492" cy="7173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Tanult</a:t>
            </a:r>
            <a:r>
              <a:rPr lang="hu-HU" sz="3200" b="0" i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hu-HU" sz="3200" b="0" i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10% „eldobása”</a:t>
            </a:r>
          </a:p>
        </p:txBody>
      </p:sp>
      <p:sp>
        <p:nvSpPr>
          <p:cNvPr id="13" name="Téglalap 12"/>
          <p:cNvSpPr/>
          <p:nvPr/>
        </p:nvSpPr>
        <p:spPr>
          <a:xfrm>
            <a:off x="523069" y="3262041"/>
            <a:ext cx="4606492" cy="7173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FastAI</a:t>
            </a:r>
            <a:r>
              <a:rPr lang="hu-HU" sz="3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fejlődése</a:t>
            </a:r>
            <a:endParaRPr lang="hu-HU" sz="3200" b="0" i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523069" y="3979436"/>
            <a:ext cx="4606492" cy="7173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b="0" i="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Hook</a:t>
            </a:r>
            <a:r>
              <a:rPr lang="hu-HU" sz="3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-ok használata</a:t>
            </a:r>
            <a:endParaRPr lang="hu-HU" sz="3200" b="0" i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523069" y="4707362"/>
            <a:ext cx="4606492" cy="7173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Dinamikus </a:t>
            </a:r>
            <a:r>
              <a:rPr lang="hu-HU" sz="32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learning</a:t>
            </a:r>
            <a:r>
              <a:rPr lang="hu-HU" sz="3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hu-HU" sz="32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rate</a:t>
            </a:r>
            <a:endParaRPr lang="hu-HU" sz="3200" b="0" i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5129561" y="1827251"/>
            <a:ext cx="4606492" cy="7173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100-nál kevesebb elem</a:t>
            </a:r>
            <a:endParaRPr lang="hu-HU" sz="3200" b="0" i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5129561" y="2544646"/>
            <a:ext cx="4606492" cy="7173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b="0" i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„Túltanítás”</a:t>
            </a:r>
          </a:p>
        </p:txBody>
      </p:sp>
      <p:sp>
        <p:nvSpPr>
          <p:cNvPr id="19" name="Téglalap 18"/>
          <p:cNvSpPr/>
          <p:nvPr/>
        </p:nvSpPr>
        <p:spPr>
          <a:xfrm>
            <a:off x="5129561" y="3262041"/>
            <a:ext cx="4606492" cy="7173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Random visszamérés </a:t>
            </a:r>
            <a:endParaRPr lang="hu-HU" sz="3200" b="0" i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5129561" y="3979436"/>
            <a:ext cx="4606492" cy="7173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b="0" i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Teljes </a:t>
            </a:r>
            <a:r>
              <a:rPr lang="hu-HU" sz="3200" b="0" i="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Wikipédia</a:t>
            </a:r>
            <a:endParaRPr lang="hu-HU" sz="3200" b="0" i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5129561" y="4707362"/>
            <a:ext cx="4606492" cy="7173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Szótövek használata</a:t>
            </a:r>
            <a:endParaRPr lang="hu-HU" sz="3200" b="0" i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2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14" y="165545"/>
            <a:ext cx="7357986" cy="6339006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687964" y="5875985"/>
            <a:ext cx="4906636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hu-HU" sz="2000" b="1" i="0" dirty="0">
                <a:solidFill>
                  <a:schemeClr val="bg2"/>
                </a:solidFill>
                <a:latin typeface="+mj-lt"/>
                <a:ea typeface="Roboto Light" charset="0"/>
                <a:cs typeface="Roboto Light" charset="0"/>
              </a:rPr>
              <a:t>86,7% Virtuális szerver igény (Gold Kft.)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116" y="255587"/>
            <a:ext cx="9128852" cy="6321675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3572437" y="5875985"/>
            <a:ext cx="4354323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 i="0">
                <a:solidFill>
                  <a:schemeClr val="bg2"/>
                </a:solidFill>
                <a:latin typeface="+mj-lt"/>
                <a:ea typeface="Roboto Light" charset="0"/>
                <a:cs typeface="Roboto Light" charset="0"/>
              </a:defRPr>
            </a:lvl1pPr>
          </a:lstStyle>
          <a:p>
            <a:r>
              <a:rPr lang="hu-HU" dirty="0"/>
              <a:t>74,2% </a:t>
            </a:r>
            <a:r>
              <a:rPr lang="hu-HU" dirty="0" err="1"/>
              <a:t>Desktop</a:t>
            </a:r>
            <a:r>
              <a:rPr lang="hu-HU" dirty="0"/>
              <a:t> üzemeltetés (Gáz Kft.)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856" y="431040"/>
            <a:ext cx="8977112" cy="6343488"/>
          </a:xfrm>
          <a:prstGeom prst="rect">
            <a:avLst/>
          </a:prstGeom>
        </p:spPr>
      </p:pic>
      <p:sp>
        <p:nvSpPr>
          <p:cNvPr id="18" name="Szövegdoboz 17"/>
          <p:cNvSpPr txBox="1"/>
          <p:nvPr/>
        </p:nvSpPr>
        <p:spPr>
          <a:xfrm>
            <a:off x="4147100" y="5780936"/>
            <a:ext cx="3062176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 i="0">
                <a:solidFill>
                  <a:schemeClr val="bg2"/>
                </a:solidFill>
                <a:latin typeface="+mj-lt"/>
                <a:ea typeface="Roboto Light" charset="0"/>
                <a:cs typeface="Roboto Light" charset="0"/>
              </a:defRPr>
            </a:lvl1pPr>
          </a:lstStyle>
          <a:p>
            <a:r>
              <a:rPr lang="hu-HU" dirty="0"/>
              <a:t>48,7% </a:t>
            </a:r>
            <a:r>
              <a:rPr lang="hu-HU" dirty="0" err="1"/>
              <a:t>Wifi</a:t>
            </a:r>
            <a:r>
              <a:rPr lang="hu-HU" dirty="0"/>
              <a:t> probléma</a:t>
            </a:r>
          </a:p>
          <a:p>
            <a:r>
              <a:rPr lang="hu-HU" dirty="0"/>
              <a:t>36,5% Telefon üzemeltetés</a:t>
            </a:r>
          </a:p>
        </p:txBody>
      </p:sp>
    </p:spTree>
    <p:extLst>
      <p:ext uri="{BB962C8B-B14F-4D97-AF65-F5344CB8AC3E}">
        <p14:creationId xmlns:p14="http://schemas.microsoft.com/office/powerpoint/2010/main" val="427469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254" y="525037"/>
            <a:ext cx="6574732" cy="5373868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 rot="16200000">
            <a:off x="-282816" y="2417276"/>
            <a:ext cx="4246139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b="1" i="0" dirty="0" err="1">
                <a:latin typeface="Roboto Light" charset="0"/>
                <a:ea typeface="Roboto Light" charset="0"/>
                <a:cs typeface="Roboto Light" charset="0"/>
              </a:rPr>
              <a:t>Validált</a:t>
            </a:r>
            <a:r>
              <a:rPr lang="hu-HU" sz="2400" b="1" i="0" dirty="0">
                <a:latin typeface="Roboto Light" charset="0"/>
                <a:ea typeface="Roboto Light" charset="0"/>
                <a:cs typeface="Roboto Light" charset="0"/>
              </a:rPr>
              <a:t> kategóriák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472863" y="5714239"/>
            <a:ext cx="4246139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b="1" i="0" dirty="0">
                <a:latin typeface="Roboto Light" charset="0"/>
                <a:ea typeface="Roboto Light" charset="0"/>
                <a:cs typeface="Roboto Light" charset="0"/>
              </a:rPr>
              <a:t>NLP algoritmus által adott kategóriák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439181" y="4627155"/>
            <a:ext cx="7829550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4000" b="1" i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rPr>
              <a:t>200 másodperc -</a:t>
            </a:r>
            <a:r>
              <a:rPr lang="en-US" sz="4000" b="1" i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rPr>
              <a:t>&gt; </a:t>
            </a:r>
            <a:r>
              <a:rPr lang="en-US" sz="4000" b="1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rPr>
              <a:t>0,5 m</a:t>
            </a:r>
            <a:r>
              <a:rPr lang="hu-HU" sz="4000" b="1" dirty="0" err="1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rPr>
              <a:t>ásodperc</a:t>
            </a:r>
            <a:endParaRPr lang="hu-HU" sz="4000" b="1" i="0" dirty="0">
              <a:solidFill>
                <a:schemeClr val="tx2"/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90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Invitech Solutions">
      <a:dk1>
        <a:srgbClr val="4A4F55"/>
      </a:dk1>
      <a:lt1>
        <a:srgbClr val="D0D3D4"/>
      </a:lt1>
      <a:dk2>
        <a:srgbClr val="FFFFFF"/>
      </a:dk2>
      <a:lt2>
        <a:srgbClr val="FFFFFF"/>
      </a:lt2>
      <a:accent1>
        <a:srgbClr val="5D5F64"/>
      </a:accent1>
      <a:accent2>
        <a:srgbClr val="8B8D93"/>
      </a:accent2>
      <a:accent3>
        <a:srgbClr val="827773"/>
      </a:accent3>
      <a:accent4>
        <a:srgbClr val="A8A99E"/>
      </a:accent4>
      <a:accent5>
        <a:srgbClr val="6BA53A"/>
      </a:accent5>
      <a:accent6>
        <a:srgbClr val="CDF58A"/>
      </a:accent6>
      <a:hlink>
        <a:srgbClr val="6BA53A"/>
      </a:hlink>
      <a:folHlink>
        <a:srgbClr val="A8A99E"/>
      </a:folHlink>
    </a:clrScheme>
    <a:fontScheme name="Invitech Solutions">
      <a:majorFont>
        <a:latin typeface="Roboto Condensed"/>
        <a:ea typeface=""/>
        <a:cs typeface=""/>
      </a:majorFont>
      <a:minorFont>
        <a:latin typeface="Roboto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 sz="1600" b="0" i="0" dirty="0" err="1" smtClean="0">
            <a:solidFill>
              <a:schemeClr val="bg2"/>
            </a:solidFill>
            <a:latin typeface="Roboto Condensed" panose="02000000000000000000" pitchFamily="2" charset="0"/>
            <a:ea typeface="Roboto Condensed" panose="02000000000000000000" pitchFamily="2" charset="0"/>
            <a:cs typeface="Roboto Condensed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0" i="0" smtClean="0">
            <a:latin typeface="Roboto Light" charset="0"/>
            <a:ea typeface="Roboto Light" charset="0"/>
            <a:cs typeface="Roboto Light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nvitech_business_template_internal" id="{A119530A-81EB-0F42-B2B1-E7E99DE42FCF}" vid="{B2A38AFF-7526-6243-930D-93A55B7961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4762C1D9AEDC084598F761B0DEA4172D" ma:contentTypeVersion="11" ma:contentTypeDescription="Új dokumentum létrehozása." ma:contentTypeScope="" ma:versionID="0123bfcd0b89c5d92e75d10abae7c864">
  <xsd:schema xmlns:xsd="http://www.w3.org/2001/XMLSchema" xmlns:xs="http://www.w3.org/2001/XMLSchema" xmlns:p="http://schemas.microsoft.com/office/2006/metadata/properties" xmlns:ns3="01b2f68a-5843-4365-9c8a-a822eb200ebc" xmlns:ns4="334bedde-aca8-442c-80f3-3fd99255e591" targetNamespace="http://schemas.microsoft.com/office/2006/metadata/properties" ma:root="true" ma:fieldsID="616689f59a9579696d479070ec8d7837" ns3:_="" ns4:_="">
    <xsd:import namespace="01b2f68a-5843-4365-9c8a-a822eb200ebc"/>
    <xsd:import namespace="334bedde-aca8-442c-80f3-3fd99255e59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b2f68a-5843-4365-9c8a-a822eb200e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Megosztási tipp kivonata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4bedde-aca8-442c-80f3-3fd99255e5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6BEF1C-0BDD-4215-B629-857E5930B1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b2f68a-5843-4365-9c8a-a822eb200ebc"/>
    <ds:schemaRef ds:uri="334bedde-aca8-442c-80f3-3fd99255e5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28E375-C40D-4542-877E-63A59EFBB7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A0DC57-111A-4B18-9CF9-5B3B85CA735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334bedde-aca8-442c-80f3-3fd99255e591"/>
    <ds:schemaRef ds:uri="01b2f68a-5843-4365-9c8a-a822eb200eb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Invitech_business_template_20170227</Template>
  <TotalTime>13132</TotalTime>
  <Words>114</Words>
  <Application>Microsoft Office PowerPoint</Application>
  <PresentationFormat>A4 (210x297 mm)</PresentationFormat>
  <Paragraphs>34</Paragraphs>
  <Slides>13</Slides>
  <Notes>12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Arial</vt:lpstr>
      <vt:lpstr>Calibri</vt:lpstr>
      <vt:lpstr>Roboto Condensed</vt:lpstr>
      <vt:lpstr>Roboto Light</vt:lpstr>
      <vt:lpstr>Office-téma</vt:lpstr>
      <vt:lpstr>Az ügyfélszolgálat aranykora:  A CTRL+C és CTRL+V helyett itt van az NLP!</vt:lpstr>
      <vt:lpstr>PowerPoint-bemutató</vt:lpstr>
      <vt:lpstr>PowerPoint-bemutató</vt:lpstr>
      <vt:lpstr>Mekkora a hatékonyságbeli különbség?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Tósoki Dániel</dc:creator>
  <cp:lastModifiedBy>Pászty György</cp:lastModifiedBy>
  <cp:revision>373</cp:revision>
  <cp:lastPrinted>2019-11-23T17:59:30Z</cp:lastPrinted>
  <dcterms:created xsi:type="dcterms:W3CDTF">2017-02-27T10:22:57Z</dcterms:created>
  <dcterms:modified xsi:type="dcterms:W3CDTF">2019-11-26T12:13:11Z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0x0101004762C1D9AEDC084598F761B0DEA4172D</vt:lpwstr>
  </property>
</Properties>
</file>