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484" r:id="rId3"/>
    <p:sldId id="409" r:id="rId4"/>
    <p:sldId id="436" r:id="rId5"/>
    <p:sldId id="412" r:id="rId6"/>
    <p:sldId id="414" r:id="rId7"/>
    <p:sldId id="415" r:id="rId8"/>
    <p:sldId id="416" r:id="rId9"/>
    <p:sldId id="438" r:id="rId10"/>
    <p:sldId id="467" r:id="rId11"/>
    <p:sldId id="472" r:id="rId12"/>
    <p:sldId id="469" r:id="rId13"/>
    <p:sldId id="480" r:id="rId14"/>
    <p:sldId id="481" r:id="rId15"/>
    <p:sldId id="428" r:id="rId16"/>
    <p:sldId id="488" r:id="rId17"/>
    <p:sldId id="443" r:id="rId18"/>
    <p:sldId id="479" r:id="rId19"/>
    <p:sldId id="487" r:id="rId20"/>
    <p:sldId id="485" r:id="rId21"/>
    <p:sldId id="486" r:id="rId22"/>
    <p:sldId id="459" r:id="rId23"/>
    <p:sldId id="463" r:id="rId24"/>
    <p:sldId id="333" r:id="rId25"/>
    <p:sldId id="490" r:id="rId26"/>
  </p:sldIdLst>
  <p:sldSz cx="9144000" cy="6858000" type="screen4x3"/>
  <p:notesSz cx="7099300" cy="10234613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Cambria Math" panose="02040503050406030204" pitchFamily="18" charset="0"/>
      <p:regular r:id="rId35"/>
    </p:embeddedFont>
    <p:embeddedFont>
      <p:font typeface="Roboto Light" panose="02000000000000000000" pitchFamily="2" charset="0"/>
      <p:regular r:id="rId36"/>
      <p: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6144" autoAdjust="0"/>
  </p:normalViewPr>
  <p:slideViewPr>
    <p:cSldViewPr snapToGrid="0">
      <p:cViewPr varScale="1">
        <p:scale>
          <a:sx n="82" d="100"/>
          <a:sy n="82" d="100"/>
        </p:scale>
        <p:origin x="90" y="57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16CABB57-D3B0-4C1F-A004-22A80AF685C4}" type="datetimeFigureOut">
              <a:rPr lang="hu-HU" smtClean="0"/>
              <a:t>2019.11.26.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E714381C-4DC9-4B30-834E-4AA63ABD84B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42802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704.83875" units="1/cm"/>
          <inkml:channelProperty channel="Y" name="resolution" value="2273.90698" units="1/cm"/>
          <inkml:channelProperty channel="F" name="resolution" value="7.0953E-7" units="1/dev"/>
          <inkml:channelProperty channel="T" name="resolution" value="1" units="1/dev"/>
        </inkml:channelProperties>
      </inkml:inkSource>
      <inkml:timestamp xml:id="ts0" timeString="2018-10-19T14:15:30.7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1650 4883 269 0,'-15'7'129'0,"15"2"7"16,-10-1-44-16,2 0-46 15,12 12-9-15,-4 0-10 16,14 8-5-16,-4-2-7 16,10 2 2-16,-1-6-6 15,7-5-1-15,0-10-1 16,0-9 0-16,1-18 3 16,0-4-1-16,-3-14-5 0,-4 0 6 15,-9-5-6-15,-4 4 0 16,-7 5-4-16,-11 12 2 15,-4 8-8-15,-9 9 4 16,-4 11-2-16,-3 7-18 16,8 13-27-16,-9-10-52 15,13 3-50-15,8 0-3 16,3-9 2-16,13-2-2 16,-5-8 39-16</inkml:trace>
  <inkml:trace contextRef="#ctx0" brushRef="#br0" timeOffset="1">1837 4883 423 0,'10'20'138'15,"-5"-1"-25"-15,0-6-63 16,15 4-16-16,0-4-10 16,10 0-8-16,1-4-22 15,2-9-28-15,10 8-49 16,-8-8-57-16,0-12-6 15,1 3 2-15,-13-10-6 16,5 6 55-16</inkml:trace>
  <inkml:trace contextRef="#ctx0" brushRef="#br0" timeOffset="2">2349 4869 144 0,'0'0'113'15,"7"12"1"-15,-7-12-37 16,0 8-13-16,0-8-14 16,15-6-10-16,-6-1-9 15,-2-10-14-15,2-3-1 16,-4-6-10-16,-2 2 2 16,-3 1-6-16,-3 3 1 15,-8 9-5-15,-4 5 2 16,-5 10 1-16,-2 10 2 0,-1 7 3 15,-1 10-5-15,5 4 4 16,3 2-3-16,4 1 3 16,8-6-1-16,4-6 9 15,13-6-5-15,2-16 1 16,5-12 0-16,4-16-5 16,2-9 4-16,4-16-1 15,-3-8 1-15,-2-4-3 16,-4-1-1-16,-4 7-1 15,-9 6-2-15,-4 13 4 16,-4 10-5-16,-7 18 1 0,-1 18-2 16,-1 17-2-16,1 10 4 15,1 11-1 1,4 4 0-16,3 2 1 16,5-1 0-16,6-8 1 0,3-7-4 15,4-12 4-15,1-10-9 16,8-12-2-1,-2-12-4-15,7-5-3 0,-6-7 0 16,2 3-5-16,-7-6 6 16,1 10-2-16,-6 0 13 15,-3 10 5-15,-2 5 8 16,-11-2 3-16,16 19-1 16,-13-9 8-16,8 4-4 15,-4-5 2-15,7-2-7 16,-3-7-1-16,5-9-3 0,-3-9-4 15,-2-8 5 1,-2-6-3-16,-3-6 2 0,-6 0 0 16,-5 4-3-16,-8 9-2 15,-6 12 1-15,-5 13-2 16,-1 12-12-16,8 18-50 16,-7 8-79-16,9-4-5 15,15 4 0-15,0-12-2 16,14-2-1-16</inkml:trace>
  <inkml:trace contextRef="#ctx0" brushRef="#br0" timeOffset="3">2857 4727 239 0,'9'26'127'0,"-9"-7"3"16,11 2-54-16,3 6-37 15,-6-8 0-15,12 2-7 16,-1-13-2-16,5-6-12 16,4-13-13-16,2-11-2 15,5-9-10-15,-5-16-8 16,4-2-4-16,-9-10-3 15,0 5 4 1,-7 0 3-16,-6 10 12 0,-5 6 2 16,-7 10 10-16,0 18 9 15,0 10 2-15,-13 9-2 16,7 13 1-16,1 17-1 0,-3 5-10 16,8 8 4-16,-5 1-3 15,9 0 1-15,-4-4-7 16,7-6-7-16,1-10-24 15,-4-18-40-15,7-13-45 16,-1-6-29-16,-10-17 1 16,0-2 0-16,-11-12 3 15</inkml:trace>
  <inkml:trace contextRef="#ctx0" brushRef="#br0" timeOffset="4">3020 4621 409 0,'-20'10'137'0,"3"1"1"16,1-2-91-1,16 10-18-15,6-8-27 0,6-6-22 16,23 2-22-16,-6-16-14 16,20 9-4-16,-9-16-5 15,12 13 6-15,-11-8 14 16,2 11 24-16,-8 6 24 16,-11 1 24-16,1 13 21 15,-14-6 8-15,4 14 9 16,-10-12-3-1,9 9-10-15,-8-16-17 0,9 5-5 16,-15-14-8-16,25-3-6 16,-14-12-4-16,2-8-7 15,-3-9 0-15,-6-3-7 16,-4-1 2-16,0 4-7 0,-8 8 2 16,-6 11-4-1,1 18-11-15,-10 6-27 16,12 19-53-16,1 5-42 15,-1-4 1-15,11 3-4 0,0-17 4 16,17-3 68-16</inkml:trace>
  <inkml:trace contextRef="#ctx0" brushRef="#br0" timeOffset="5">3589 4270 416 0,'-12'14'140'15,"12"20"2"-15,0 8-108 16,-7 9-13-16,7 9-2 16,0-3-1-16,3 4 0 15,1-9-3-15,5-3-1 16,-2-12-8-1,5-7 6-15,-4-16-4 0,6-7 2 16,-2-14 0-16,6-5-5 16,2-8 2-16,3-6-7 15,4-3 1-15,-1-1-6 16,1 3 1-16,-5-1-6 16,-1 9 1-16,-8 4-2 15,-13 15 3-15,0 0 1 16,0 0 2-16,-16 24 8 15,-4-2 2-15,3 7 6 0,-3-1-3 16,7 5 5-16,3-7-4 16,10 2 3-16,8-9-4 15,10-6-4-15,10-7-11 16,4-10-24-16,19 4-80 16,-1-11-47-16,0-4 4 15,6 3-9-15,-6-4 4 16,2 8 32-16</inkml:trace>
  <inkml:trace contextRef="#ctx0" brushRef="#br0" timeOffset="6">2119 5584 165 0,'0'0'99'0,"-9"-5"6"16,9 5-49-16,0 0-10 16,0 0-8-16,0 15-5 15,-5-6-7-15,5 10 2 16,0-1 3-16,0 12-5 15,-5 0-4-15,5 12-4 16,0 3-2-16,0 12-2 16,0 1-2-16,0 6-2 15,0 3-4-15,0 4 0 0,-3 2 2 16,3 3 0 0,-7-4-2-16,2 1 2 15,0-5 4-15,0 4-7 0,-1-4 2 16,1 4-1-16,0-3-4 15,2 0-1-15,3-3 4 16,-6-2-8-16,6 0 3 16,-5 0 0-16,2 1 1 0,-1-4-1 15,0-3 0 1,-1 0 0-16,0-3-4 16,-1-2 7-16,1-4-2 15,-1-3-1-15,1-5 2 16,0-6-1-16,1-5 3 15,-2 2-2-15,0-6 4 16,-2 2-3-16,2-2-2 16,-1 0 5-16,0-4-3 0,2-2 2 15,0-4-1-15,2-4 1 16,1-4-1-16,2-8-1 16,0 9-1-16,0-9 0 0,0 0-1 15,0 0-1-15,0 0-1 16,11 7-1-1,-11-7 0-15,19 9 2 16,-6-2-1-16,3-1-1 16,1 4 0-16,3 0 1 15,2-1-2-15,1 1 2 16,2 0-2-16,3 2 1 16,2-2-2-16,4 0 3 15,4-4-2-15,3 1 2 0,7-1-1 16,7 0 1-16,3-2 0 15,7-1 0-15,1 0 1 16,2-1-1-16,4 0 1 16,3 1-1-16,2 0 1 15,3 0 0-15,4 0-1 16,-1-3 1-16,1 4-1 16,7-4 1-16,4 3 1 15,4-3 1-15,-2 4-4 0,-2 0 4 16,0-1-2-16,3 2 1 15,6 1 5 1,3 1-5-16,-5-1 5 0,-2 0-5 16,0-2 5-16,7 2-6 15,3-2 6-15,1 1-5 16,-5 0-2-16,0-1 0 16,2 1 0-16,4 2-2 0,0-1 4 15,-2 0-3 1,-5 2 1-16,0-2-3 15,6 0 3-15,2 0 0 16,-2-3 1-16,-6 0 0 0,-1 1-1 16,5 0 0-1,1 0 1-15,0-1 0 16,-7 2 1-16,-3-2 0 16,4 1-1-16,4-4 0 0,2 3 2 15,-3-3 0-15,-6-4 0 16,5 1 0-16,4 0 1 15,-1 0-1 1,-2 0 1-16,-8 3-1 0,-4-2-1 16,-1 2 0-16,-4 0 0 15,-1 0 0-15,-8 3-7 16,-10-3-14-16,0 15-40 16,-14-11-66-16,-8-2-26 15,-4 4 0-15,-21-9-6 16,-12 3 1-16</inkml:trace>
  <inkml:trace contextRef="#ctx0" brushRef="#br0" timeOffset="7">2270 5473 168 0,'7'-7'100'16,"5"11"3"-16,-2-6-56 0,3-5-12 16,5 7-2-1,5-8-3-15,3 8-5 0,11-7-3 16,5 7-7-16,9 0-3 15,5 4-2-15,8-1-5 16,5 0-1-16,9 2 1 16,8-1 1-16,6-4 0 15,6 3 2-15,2-3 1 16,7 0 0-16,9-3 2 16,5 3-1-16,0-3-2 15,4 3 1-15,2 0 0 16,8 0-1-16,-1 0 0 15,4 0 1-15,-1 3-1 0,3-3 0 16,0 3-1 0,-3-1-2-16,0-2-2 15,0 4 0-15,-2-4-1 16,-2 5-1-16,-3-1 0 0,1 0 0 16,1 0-1-16,-4 0 1 15,-5-1-1-15,-5 3 0 16,3-2 0-1,1 0 0-15,-6 1 1 0,-7-2 0 16,-4 0 0-16,2-3 1 16,0 0 0-16,0 0-1 15,-10-6 1-15,-2 0 0 16,-3-1 0-16,-1 0-1 16,0-1 0-16,-5 2 0 15,-5 0 0-15,-5 1-1 16,-1-1 0-16,-3 1 0 15,-4 0 1-15,-3 1-1 0,-7-1 2 16,-3 4-1-16,-5-3 0 16,-6 4 0-1,-4 0 1-15,-7 5 0 16,-4 3-1-16,-3 1 1 0,-7 6-2 16,1 1 2-16,-7 3-3 15,1 4 2-15,-3 2-3 16,-2 1 4-16,-3 2-5 15,-1 2 5-15,-5 0 0 16,0 2-2-16,0 2 3 16,0 2-4-16,-2 4 3 15,-1 5-2-15,-2 2 1 16,5 3-2-16,-5 4-5 16,5-2 6-16,0 5-1 15,0 0 1-15,0 4-1 16,0 0 0-16,0 1 0 0,7 2 1 15,-3 1 5-15,2 3-5 16,-3 3-2-16,3 3 3 16,0 1-3-16,-2 0 3 15,-2-1 3 1,4 0-6-16,-6 4 1 0,4 2 3 16,-4 1-2-16,3-4 3 15,-3-3 5-15,0 0-6 16,4-7 2-16,-4-1 1 0,4-4-1 15,-1-10-2-15,1-1-10 16,-4-16-46-16,5-2-88 16,0-1-3-16,-9-13-3 15,4-2-4-15,-10-17 1 16</inkml:trace>
  <inkml:trace contextRef="#ctx0" brushRef="#br0" timeOffset="8">2449 7178 294 0,'0'9'124'0,"0"-9"-3"16,-10 10-41-16,10 1-50 15,0-11-7-15,0 18-5 0,0-18 0 16,11 13 3-16,-11-13-1 16,14 4-2-1,-14-4-1-15,12-14 0 0,-12 4 0 16,8 1 1-16,-11-3-2 16,3 12 0-1,-7-17-4-15,7 17-2 16,-16-3-3-16,16 3-8 0,-12 13-14 15,12-13-36-15,0 17-69 16,4-9-31-16,-4-8-5 16,29 3 2-16,-7-9-5 15</inkml:trace>
  <inkml:trace contextRef="#ctx0" brushRef="#br0" timeOffset="9">2973 7162 365 0,'0'0'130'0,"0"0"-2"16,-11 0-86 0,11 0-26-16,0 0-2 0,0 0-6 15,-10 0-4-15,10 0 0 16,0 0-2-16,0 0-1 16,0 0-2-16,0 0 0 15,0 12 4-15,0-12 7 16,0 0 2-16,0 0 1 15,0 0-3-15,10-13 7 16,-17 2 0-16,7 11 6 16,-16-14-9-16,6 10-1 0,-5-1-6 15,3 5 3 1,-1 6 2-16,13-6-20 16,-10 21-25-16,10-21-57 15,4 16-56-15,9-6-6 0,1-5 2 16,8 3-6-16,-4-8 18 15</inkml:trace>
  <inkml:trace contextRef="#ctx0" brushRef="#br0" timeOffset="10">3369 7166 316 0,'0'0'134'16,"0"0"2"-16,5 12-46 15,-5-12-51-15,0 0-11 0,10 7-4 16,0-4-4 0,-10-3-2-16,14-7-3 15,-10 0-6-15,4-2 8 0,-8-4-8 16,4 3 9-1,-10-2-9-15,6 12 5 16,-15-14-7-16,15 14 4 0,-23 4 5 16,12 6-14-16,1 2-5 15,-1-2-25-15,11 10-51 16,0-11-77-16,0-9-2 16,23 4-5-16,-4-11 1 15,6-3 1-15</inkml:trace>
  <inkml:trace contextRef="#ctx0" brushRef="#br0" timeOffset="11">3792 7149 301 0,'0'0'135'16,"0"0"-33"-16,15 9-15 0,-15-9-20 16,16 8-18-16,-16-8-18 15,20 8-13-15,-20-8-3 16,23 4-2-16,-23-4-6 16,18-8 5-16,-14-3-3 15,-1 2 5-15,-10-5-6 16,2 3 5-16,-8 0-11 15,-4 4 4-15,-3 1-2 16,0 6-1-16,1 5-3 16,1-1-2-16,4 2-1 0,14-6-1 15,-10 14 0-15,10-14 2 16,9 9-3 0,-9-9-1-16,20 0 0 0,-11 0 2 15,2 0 1-15,-11 0 1 16,12-9 1-1,-12 9-2-15,0-10 3 0,0 10 0 16,-12-4-7-16,1 2-22 16,11 11-57-16,-6-2-62 15,6-7 1-15,0 12-4 16,0-12 5-16,23 10 9 16</inkml:trace>
  <inkml:trace contextRef="#ctx0" brushRef="#br0" timeOffset="12">4065 7142 247 0,'-11'-6'135'16,"11"6"-2"-1,3 10-47-15,-3-10-16 16,0 0-14-16,0 0-13 16,11 12-15-16,-11-12-12 0,11 10-3 15,-11-10-4-15,16 4-1 16,-16-4-5-1,13-10 6-15,-13 0-2 0,5 0 5 16,-9-2-3-16,1 2 2 16,-8 0-7-16,0 7 3 15,-2 3-5-15,-1 0-10 16,4 13-18-16,-2-10-52 0,12 9-61 16,6-3-20-16,-6-9 8 15,22 8-10 1,-2-12 11-16</inkml:trace>
  <inkml:trace contextRef="#ctx0" brushRef="#br0" timeOffset="13">4379 7120 411 0,'-12'7'151'0,"9"2"-3"0,-2 1-63 16,-6-10-46-16,11 0-16 15,5 13-6-15,-5-13-8 16,12 5-4-16,-2-5-1 15,-10 0-6-15,17-10 7 16,-17 10-6-16,15-14 4 16,-12 4-3-16,-3 3 4 15,0 7 3-15,-5-13-2 16,5 13 0-16,-19 0-2 16,8 0-1-16,1 10 0 15,1 0-7-15,-1-4-25 16,15 10-63-16,-5-3-62 15,0-13-1-15,9 9-5 16,-9-9 8-16,23-6-12 16</inkml:trace>
  <inkml:trace contextRef="#ctx0" brushRef="#br0" timeOffset="14">4577 7140 409 0,'0'0'154'0,"0"0"-5"16,8 18-67-16,-8-18-26 15,0 0-22-15,0 0-21 0,0 0-4 16,13-12-9-1,-4 5 3-15,-2-5-3 0,0 1 3 16,-3-2-4-16,-1 0 4 16,-6 3 2-16,3 10-2 15,-13-8 0-15,4 11 0 16,-2 4-4-16,-4 2 2 16,7 6-4-16,0-1 3 15,4-2-1-15,-1-2-7 16,5 0-9-16,0-10-44 0,14 0-82 15,-5 0-17 1,1-6 10-16,3-1-12 0,-4-5 6 16</inkml:trace>
  <inkml:trace contextRef="#ctx0" brushRef="#br0" timeOffset="15">4835 7139 521 0,'0'0'152'0,"0"0"7"16,-19-7-117-16,19 7-20 16,0 0-8-16,0 0-8 15,0 0-4-15,0 0-4 16,11 7 1-16,-11-7-3 16,13-4 0-16,-13 4 0 15,14-12 2-15,-13 3-2 16,-1-1 2-16,0 0 0 15,-3 0 3-15,3 10 1 16,-17-10 2-16,9 10-2 16,-8 6 0-16,6 2 0 15,-1 5-2-15,3-1-15 0,12 5-32 16,-4-17-73 0,0 10-30-16,14-10-8 0,0-5 4 15,7-4-7-15</inkml:trace>
  <inkml:trace contextRef="#ctx0" brushRef="#br0" timeOffset="16">5000 7116 253 0,'0'0'146'0,"0"0"-6"0,21 14-55 16,-21-14-7-16,0 0-9 15,0 0-25-15,16-4-14 16,-16 4-13-16,0 0-8 16,13 0-6-16,-13 0-2 15,14 4-2-15,-14-4 1 16,14 0-2-16,-14 0 1 15,11-14 4-15,-11 7-3 16,0-5 6-16,-3 3-1 16,-5-4 1-16,8 13-1 15,-18-11-5-15,8 9-19 16,10 10-78-16,0-8-59 0,-6 10 2 16,6-10-10-1,15-3 3-15,7-2 16 0</inkml:trace>
  <inkml:trace contextRef="#ctx0" brushRef="#br0" timeOffset="17">6174 7136 413 0,'-10'10'142'15,"10"-10"3"-15,-17 0-83 0,17 0-29 16,0 0-15-1,0 0-5-15,0 0-6 16,0 0-2-16,12-10-4 16,-12 10 6-16,10-16-1 0,-10 16 4 15,6-16 1 1,-6 16-4-16,0 0 2 0,0 0-1 16,0 0-3-1,0 16 1-15,0-8-1 0,0 0-4 16,0 2-1-16,0-10 3 15,0 0-1-15,0 0 2 16,11-4 1-16,-11 4-1 16,0-16-4-16,-4 6 3 15,4 10-2-15,-10-7-19 16,10 18-73-16,0-1-67 16,0 2-2-16,8 0-5 0,1-7 4 15,12 2-10-15</inkml:trace>
  <inkml:trace contextRef="#ctx0" brushRef="#br0" timeOffset="18">6704 7094 448 0,'-19'0'151'0,"19"0"-10"15,-9 13-84-15,-5-13-26 16,14 0-15-16,0 0-5 15,0 0-6-15,0 0 0 16,0 0-2-16,5-10 2 16,-5 10-1-16,6-15 3 15,-6 15 0-15,0-14 0 16,0 14-1-16,-12-6-2 16,12 6 0-16,-18 6-5 0,5-2-10 15,9 8-31-15,-12-5-65 16,13 2-42-16,6-2-9 15,-3-7 5-15,25 3-8 16,-5-7 31-16</inkml:trace>
  <inkml:trace contextRef="#ctx0" brushRef="#br0" timeOffset="19">6986 7109 433 0,'-13'0'152'15,"13"0"9"-15,-12-3-63 16,12 3-55-16,0 0-19 16,-5 10-12-16,5-10-8 0,0 0-2 15,0 0-1 1,11 0-1-16,-11 0 2 16,11-10 0-16,-7 1 2 15,-3 0-2-15,-1-1 4 16,0 0-4-16,0 10 3 0,-4-10-2 15,4 10-2 1,-12 4-6-16,8 8-14 0,4-12-24 16,0 20-68-16,0-8-49 15,0-12 3-15,9 10-7 16,-9-10 5-16,23 0 20 16</inkml:trace>
  <inkml:trace contextRef="#ctx0" brushRef="#br0" timeOffset="20">7357 7122 511 0,'0'0'162'0,"0"0"-10"15,6 11-104-15,-6-11-18 16,0 0-8-16,0 0-12 16,0 0-12-16,0 0-23 15,-9-13-70-15,9 13-57 16,0 0-15-16,0 0 5 16,15 10-7-16</inkml:trace>
  <inkml:trace contextRef="#ctx0" brushRef="#br0" timeOffset="21">9487 6656 369 0,'0'0'138'0,"0"0"-9"15,0 0-48-15,-13-4-43 16,29 8-9-16,-4-4-6 15,20 0-5-15,1 0-1 16,15 6 2-16,3-6-4 16,18 6-1-16,9-6-3 15,9 6-1-15,-1-6-3 16,5 4-2-16,0-4-1 16,1 0-2-16,3 0 1 15,-4-4-1-15,-6 1-4 16,-10-2-10-16,2 5-15 15,-14-6-25-15,6 8-31 0,-20-8-38 16,-5 2-23-16,-13 4-13 16,-8-7 12-16,-6 7-1 15</inkml:trace>
  <inkml:trace contextRef="#ctx0" brushRef="#br0" timeOffset="22">10760 6522 465 0,'0'0'136'15,"0"0"0"-15,0 0-99 16,3 15-15-16,9-8-12 16,9 2 0-16,3-2-1 15,8 1 0-15,2-3-4 16,5 2 2-16,-1-1-4 16,5-2 1-16,-3 0-3 15,-3 2 1-15,-6 0-1 0,-5 3 0 31,-8-1 1-31,-7 3 1 0,-11 2 5 0,-7 2-6 16,-11-1 7 0,-2 3-5-16,-11-2 7 0,-2 2-7 15,-6 0 4-15,-5 1-22 16,7 8-133-16,-7 4-3 16,-8-4-10-1,12 3-2-15</inkml:trace>
  <inkml:trace contextRef="#ctx0" brushRef="#br0" timeOffset="23">11965 5228 201 0,'0'0'98'0,"0"0"-9"0,-4 9-38 15,4 2-3-15,-7-1-8 16,7 10-5-16,-6-3 3 16,6 8-6-16,-6-2-2 15,6 9-10-15,-4 1-3 16,4 6-2-16,-7 3-2 15,7 5 1-15,-5-1 2 16,5 9-3 0,-4-3 1-16,4 6-3 0,0-2-1 15,0 3-3-15,4-1-3 16,-4 0 1-16,3-1-1 16,-3 1-1-16,3-1 0 15,-3 2 0-15,0-2 0 0,5-1 0 16,-5 0-1-16,1-2-3 15,-1-3-3-15,4 0 7 16,-4-3-1-16,4 0-1 16,-4-2 1-16,0 1-2 15,0 3 3-15,0 3-1 16,0-1 0-16,0 2-1 16,0 1 0-16,0-1 1 15,-2 1-1-15,-1-2 1 16,0-2-1-16,-2 0 0 15,3 1 0-15,-3 0 0 16,5 1-6-16,-4-1 5 16,4-1 1-16,-7 3 0 0,3-4 0 15,-1 0 0-15,-1-4-1 16,-1 0 0-16,1-4 2 16,-2-4-1-16,1-3-6 15,0-5 5-15,0-2-3 16,1-5 2-16,1-3-2 15,1-2 4-15,2-4-3 16,2-1 2-16,-5-4 4 16,5-1-4-16,0-8 3 15,-4 14-2-15,4-14 3 16,0 8-5-16,0-8 6 16,0 0-7-16,0 0 1 15,10 6 0-15,-10-6 0 16,18 0-1-16,-5 0 1 15,4 0 1-15,2 0-1 16,4 0 0-16,3-3 0 0,5 0 0 16,4-1-4-16,5-2 3 15,8-4-3-15,5-1 2 16,8-2-1-16,5-1 3 16,1-2-1-16,2 2 2 0,2 3 2 15,-2 2-2 1,3 1 2-16,-1 2-2 0,-1 1 1 15,2 0 0 1,-2 1-2-16,1 1 1 0,4 0 0 16,0-1 0-16,2 4 1 15,0-3-2 1,-2 3 1-16,4 3-1 16,-2 1 0-16,1-1 1 15,3 2 0-15,5-1 0 0,-1 0 0 16,1-1 0-16,2 0 0 15,0-3 0-15,3 3 0 16,2-3 0 0,6 3 0-16,-5-3-1 0,0 4 0 15,1-4 1-15,0 0-1 16,1 3 1-16,4-3 0 16,-1 4 0-16,-8-4-1 0,0 4 2 15,0-2-2 1,0 1 1-16,1 3-1 15,-2-2 1-15,0-1 0 16,-4 4-1-16,0-1 1 0,5 0 0 16,1 1 0-16,0-1 0 15,-2 1-1-15,-7 0 1 16,6 0-1-16,0-2 2 16,1 1-2-16,4-3 2 15,-4-1-1-15,0-2 1 16,0 2-1-16,4-2 3 15,1 0-1-15,2 0 1 16,-1 0 0-16,-5 0 0 16,2 0 1-16,1-2-1 15,2 2 1-15,3-4-2 16,-2 0 0-16,-4 2-1 16,-7-1 1-16,-1 0-1 0,-7 3 1 15,-6-3-1 1,-9 3-1-16,-11 1-4 0,-3 6-6 15,-12-9-44 1,8 5-75-16,-3-1-25 0,-9-6 3 16,3 2-7-16,-12-11 2 15</inkml:trace>
  <inkml:trace contextRef="#ctx0" brushRef="#br0" timeOffset="24">11981 5159 280 0,'0'0'87'15,"-12"-8"-12"-15,12 8-11 16,0 0-25-16,0 0-15 15,0 0-9-15,0 0-2 16,16 8-5-16,-1-6-1 16,2-2 1-16,9 4 2 15,-2-4 1-15,8 5 0 16,5-5 0-16,3 0-2 16,3 0 1-16,5 3-2 15,4-3 0-15,2 0-1 16,1 0-1-16,3 5 1 0,-2-5-1 15,4 4-2 1,0-4 1-16,7 0 1 16,-4 0 2-16,10-3-1 15,-2 0 1-15,4 3-3 0,0-5 1 16,2 3-1-16,4-2-1 16,2 2-3-16,-1-2-1 15,1-1-1-15,3 0 0 16,4 0 0-16,6-2 1 15,4 3-1-15,-5-3 1 16,-3 2 0-16,3 0 0 16,0 0 0-16,3-1 1 0,2-2-2 15,-7 4 2 1,-1-2-3-16,4 0 1 16,3 1 0-16,5-1 0 15,3 0 0-15,-5-1 0 0,0 1 0 16,2-2 2-16,5 1-1 15,0-2 1-15,-1 2-1 16,-6-1 1 0,-2 2-1-16,1-1 2 0,3-1-1 15,1 2 0-15,-4-1-1 16,-2 2 1-16,0-1-1 16,4 0 0-16,0 4 0 15,-2-3 2-15,-6 2-1 16,-3-1-1-16,-2 1 1 0,-6 3 1 15,2-3-1 1,-3 3 1-16,-3-2-1 16,-5 2 0-16,0 0 0 0,-3 0 1 15,2 0-1-15,-5 2 0 16,-2-2 1 0,-1 4-1-16,-2 0 1 15,0-1-1-15,1 0 0 0,-3 1 0 16,-3-2 1-16,-1 2-1 15,-1-1-1-15,-5 0 1 16,-3 2 0-16,0-1-1 16,1 1 0-16,1-1-1 15,-2 0 3-15,0-4-2 16,2 2 1-16,-3-2-1 16,-2 0 0-16,-5-4 1 15,1 0-1-15,-9 2 1 0,2-2-1 16,-9 4 1-16,-1-2 0 15,-5 2 2-15,-4 0-1 16,-2 4-2-16,-3 0 1 16,-11-4-2-16,16 9 2 15,-16-9 0-15,14 14-2 16,-9-4-1-16,-2 3 3 16,-1 3-3-16,3 3 3 15,-5 4-2-15,4 2 1 16,-4 3-3-16,0 3 4 15,3 3 2-15,-3 0-5 16,0 0 5-16,-3 2-4 16,0 1 4-16,0 2-4 0,-4 5 3 15,3-1-2 1,-1 3-3-16,2 0 5 0,-1 2-1 16,0 2-2-16,-1-2 2 15,5 1-1-15,-2 2 1 16,2 1-1-16,0 2 0 15,0-1 0-15,0 2-6 16,0-3 6-16,0 2 0 16,0 1 0-16,0-5 1 15,0 3-2-15,-6 2 1 16,3-2 0-16,0 1 1 16,-2 2 1-16,1-2-2 15,-2 2 0-15,2-3 1 16,0-3-1-16,4 1 0 15,-5 1 0-15,5 0 2 0,0 0-2 16,0 1 2 0,0 0-1-16,0-1 0 0,0 2-1 15,0-2 1-15,0-1-1 16,0 1 1-16,-2 0 0 16,2 0-6-16,-8 0 9 15,6 0-2-15,-3 0 2 16,-3-4 2-16,0-2-1 15,-1-1 1-15,2-1-2 16,0-5 3-16,0 0-3 16,1-6-3-16,3-1 3 15,0-4-5-15,3-2 1 16,-5-3-11-16,1-6-17 0,8 3-84 16,-4-4-43-16,0-16 2 15,15 0-8-15</inkml:trace>
  <inkml:trace contextRef="#ctx0" brushRef="#br0" timeOffset="25">12289 7000 386 0,'0'0'132'16,"-14"7"1"-16,1-7-99 15,13 0-11-15,-4 9-5 16,4-9-3-16,9 10-3 16,-9-10-5-16,19 7-2 0,-10-2 0 15,2-5-3 1,0 0 1-16,1 0 0 0,0-8 0 16,-5 0 5-16,3-1 2 15,-10-4 4-15,0 4-1 16,-6-1 4-16,6 10-3 15,-26-10 4-15,11 10-4 16,-8 3-4-16,6 3-4 16,-1 2-6-16,5 1-7 15,7 2-17-15,6-11-38 16,0 10-90-16,9-2-5 16,2-4 1-16,10-2-5 15,-4-6 4-15</inkml:trace>
  <inkml:trace contextRef="#ctx0" brushRef="#br0" timeOffset="26">12912 7049 334 0,'0'0'117'0,"0"9"-5"16,0-9-91-1,16 12-10-15,-2-7 1 16,-3-5 0-16,5 0 5 15,-16 0 9-15,23-10 2 0,-23 1 1 16,0 9-4 0,-5-14 1-16,-6 11-2 15,-12 0 1-15,1 5-7 0,-7-1-9 16,3 5-4-16,0 1-3 16,6-1-7-1,7 4-15-15,3-8-23 0,20 5-75 16,0-3-33-16,5-7 4 15,10 3-8-15,-2-10 5 16</inkml:trace>
  <inkml:trace contextRef="#ctx0" brushRef="#br0" timeOffset="27">13464 6994 474 0,'-12'0'152'0,"-8"0"4"0,-5 0-95 16,12 10-31-16,-8-4-13 16,12 8-8-16,-2-2-7 15,6-3 0-15,5 1-3 16,0-10 0-16,9 6 0 16,2-10 1-16,-1-4 1 15,1-2-1-15,-1-3 4 16,-4 3 0-16,-2 0 1 15,-4 1-1-15,0 9 0 16,-15-3-1-16,4 9-15 16,-4-2-33-16,15 2-106 15,-7 7-9-15,7-13 1 16,11 10-7-16,6-10 3 16</inkml:trace>
  <inkml:trace contextRef="#ctx0" brushRef="#br0" timeOffset="28">13997 7024 547 0,'-17'2'159'16,"2"-2"-9"-16,15 0-124 15,-20 10-10-15,20-10-8 0,-7 7-5 16,7-7-5-16,0 0-2 16,0 0-4-16,17 2 1 15,-17-2 0-15,19-6 2 16,-19 6-1-1,18-11 3-15,-18 11 2 0,9-12 4 16,-9 12 2-16,0 0 2 16,-15-4-1-16,1 4 1 15,5 4-1-15,-4 0 1 16,3 2-1-16,-1 0-3 16,11-6 1-16,-11 11-4 15,11-11-5-15,0 9-8 16,0-9-10-16,17 5-18 0,-10-13-16 15,20 11-6-15,-20-16-3 16,17 13 4-16,-18-13 4 16,8 13 6-1,-14 0-28-15,-19-12-31 0,15 22 8 16,-24-14 10-16,22 20 0 16,-17-19 93-16</inkml:trace>
  <inkml:trace contextRef="#ctx0" brushRef="#br0" timeOffset="29">14364 7018 466 0,'-20'8'150'0,"20"-8"-7"16,-5 7-96-16,5-7-25 16,0 0-8-16,0 0-2 15,-4-7-3-15,4-1 0 16,8 0-2-16,-8-2 1 16,0 10-2-16,4-12 0 15,-4 12-2-15,-8-8 1 16,8 8-1-16,-15 1-9 15,6-1-16-15,9 16-63 0,-8-9-71 16,8-7 1-16,5 14-4 16,-5-14 0-1,27 8-5-15</inkml:trace>
  <inkml:trace contextRef="#ctx0" brushRef="#br0" timeOffset="30">14784 6985 551 0,'-15'0'162'15,"0"-10"-9"-15,15 10-114 0,-26 0-13 16,26 0-10 0,-15 3-10-16,15-3-7 15,0 0-6-15,0 0-3 16,17-3-3-16,-17 3-1 0,21-10 3 15,-21 10 4 1,18-13 4-16,-18 13 4 16,5-12 5-16,-5 12 2 15,-13 0 3-15,0 9-1 0,-2-3-2 16,0 5-3-16,1 1-10 16,-1-5-18-16,15 12-57 15,-3-10-78-15,3-9 1 16,17 7-5-16,0-11 3 15,11 2-4-15</inkml:trace>
  <inkml:trace contextRef="#ctx0" brushRef="#br0" timeOffset="31">15029 6964 555 0,'-14'-12'163'15,"4"6"-3"-15,10 6-109 16,-21-2-25-16,21 2-15 16,-16 0-9-16,16 0-3 0,0 0-4 15,0 0-2-15,0 0-2 16,0 0-3 0,0 0 0-16,13-8 1 15,-13 8 2-15,14-8 2 16,-14 8 2-16,0 0 4 0,4-8 1 15,-4 8-1-15,-10 10-20 16,-2-10-62-16,12 0-66 16,-11 18-4-16,11-18-1 15,5 14-3-15,4-10 1 16</inkml:trace>
  <inkml:trace contextRef="#ctx0" brushRef="#br0" timeOffset="32">15291 6962 468 0,'0'0'165'0,"-17"-6"0"15,2-6-67-15,15 12-60 16,-24 0-13 0,24 0-12-16,-19 5-10 0,19-5-7 15,0 0-7-15,-4 7-4 16,14-3-4-16,-10-4-1 15,23-4 0-15,-12-3 3 16,4 2 5-16,-15 5 7 16,16-14 7-16,-16 14 4 15,0-9 5-15,0 9 1 16,-10 0 1-16,10 0-2 16,-14 7-4-16,14-7-3 15,-9 8-3-15,9-8-1 0,0 0-7 16,0 0-11-1,22 6-21-15,-16-15-21 0,15 12-5 16,-17-12 0 0,14 12 2-16,-18-13 1 0,16 13 6 15,-16-3 10-15,0 0 20 16,0 0 14-16,0 0-26 16,0 0-52-16,-11-7-1 15,22 12-5-15,-17-16 11 16,22 17 85-16</inkml:trace>
  <inkml:trace contextRef="#ctx0" brushRef="#br0" timeOffset="33">15515 6962 541 0,'0'0'161'16,"-15"0"-26"-16,1 0-196 15,14 0-86-15,0 0-12 16,0 0-6-16,10-7-5 16</inkml:trace>
  <inkml:trace contextRef="#ctx0" brushRef="#br0" timeOffset="34">16791 6930 415 0,'0'0'148'0,"-9"0"-1"16,0 9-76-16,-1-9-40 16,10 7-8-16,0-7-6 15,-7 10-4-15,7-10-2 16,0 0 1-16,0 0 0 15,0 0 2-15,0 0 0 16,7-8 0-16,-7-4 1 16,0 12-2-16,-7-13-3 15,7 13-11-15,0 0-27 16,-11-9-77-16,11 9-57 16,0 0-5-16,21 0-2 15,1 0-1-15,7-4-1 0</inkml:trace>
  <inkml:trace contextRef="#ctx0" brushRef="#br0" timeOffset="35">17315 6904 394 0,'-15'0'140'0,"15"0"4"16,-20 17-76-16,2-17-30 0,12 9-10 16,-7-9-6-16,13 0-2 15,-12 9-3-15,12-9-1 16,0 0-1-1,0 0-3-15,-10 5-2 16,10-5-1-16,0 0-1 0,0-12 0 16,-5 3-1-16,5 9-6 15,0-8-24-15,-11-3-56 16,11 11-81-16,11-4 0 16,-1 1-3-16,7 3-2 15,4 0-1-15</inkml:trace>
  <inkml:trace contextRef="#ctx0" brushRef="#br0" timeOffset="36">17930 6968 456 0,'0'0'156'16,"0"0"4"-16,-20 0-100 16,20 0-11-16,0 0-11 15,0 0-9-15,0-10-8 16,0 10-9-16,0-16-8 16,0 5-21-16,0 11-87 0,0 0-61 15,0 0-3 1,0 0-6-16,-12 15 2 15</inkml:trace>
  <inkml:trace contextRef="#ctx0" brushRef="#br0" timeOffset="37">12020 6965 245 0,'0'0'93'16,"0"0"-6"-16,0 0-18 15,0 0-15-15,0 0-15 16,-3 9-7-16,3-9-8 16,0 0-4-16,12 0-4 15,-12 0-2-15,16 1-2 16,-3-1 0-16,-4 0 1 16,3 0 0-16,-1-1 1 15,1 1 0-15,-2 0 0 16,2 0-3-16,-1 0-2 15,2 4-3-15,0-4-1 16,4 5 0-16,0-1-4 16,4-1-1-16,2 0 0 0,-2-2 3 15,0-1 1-15,3 6 1 16,-3-6 1 0,0 4 0-16,-1-1 0 15,3 2 0-15,-2-1 0 0,1 3-3 16,-2-4-1-16,6 4 0 15,-5-2-3-15,3-5 1 16,-2 1 0-16,3-1 1 16,-2-3-1-16,1 3 1 0,1-3 0 15,-2 0 0 1,2 3 1-16,-1 0 0 16,2 3-1-16,0-3 0 15,3 0-1-15,1 0 0 0,2-3 0 16,0-3 0-1,3-2-1-15,-1 2 1 16,-1-4 1-16,0 4-2 16,-3-1 2-16,-1-2-1 0,1-1 1 15,-3 2-1-15,-2-2 2 16,3 2-1-16,-1-2 1 16,-3 0-1-16,3 2 1 15,-1-2-1-15,-1 3 1 0,1-2-1 16,1 1 1-16,2-2-1 15,-1 1 0 1,1-3-2-16,1-1 2 16,-2 0-3-16,2 0 3 0,-3-2-1 15,-2 1 1-15,-1 1-2 16,-2 0 3 0,0 0-1-16,-6 3 1 15,2 0 0-15,-4 0 1 0,2 0-2 16,-2 1 0-16,1-1 4 15,0 1-4-15,0-2 3 16,0 0-5-16,1 0 4 16,-1-2-6-16,4 5 7 15,-4-4-6-15,0 3 1 16,3-3-1-16,0 2 1 16,0-1 2-16,1 0 0 0,0-2 0 15,1 1-2 1,0-2 3-16,-1 0-2 15,0 1 1-15,-1 0 0 16,0-2-1-16,-2 1-1 16,1-1 2-16,-2 1-1 0,1-2 1 15,0-2-2-15,-1 0 3 16,1 2-3-16,-1-2 3 16,-2 1-3-16,2-1 2 15,-2 1-1-15,-2 1 1 16,2 0 1-16,-3 1 0 15,2 0 0-15,-3-1-3 16,4 0 3-16,-1 0-3 0,2 0 4 16,-2 0-4-1,1 2 1-15,3-2-2 16,-1-1 2-16,-1 1 2 0,2-1-3 16,-2 0 3-16,4-2-3 15,-4-1 3-15,1 1-3 16,1-2 3-16,0 1-3 15,-1 1 2-15,2-2-1 16,-3 1 2-16,-1 1-3 16,3 0 3-16,-1 1-2 15,-2-2 2-15,-1 3 1 16,2-1-6-16,-1 3 6 16,0-2-5-16,-1 2 5 15,0-1-5-15,-1 2 4 16,3-2-3-16,-1 1 0 0,0-1 3 15,1-1-3 1,0 4 1-16,-3-3-1 0,2 5 3 16,-3-1-3-1,0 0 0-15,1 1 1 0,2-1 1 16,-3 3-1-16,3-2 1 16,-1 0-2-16,3 1 1 15,-2 0 0-15,1-2 1 16,2 4-1-16,-3 0 0 15,2-2-2-15,3 2 1 16,-1-2 1-16,0 1 0 16,3 0 0-16,1-1-1 0,-3 3 1 15,6-1 0-15,-4 1-3 16,2 1 5 0,0 1-2-16,0-2 1 0,0 4-1 15,-3 0 1-15,4-1-1 16,-4 0 0-1,1 4 3-15,-2-2-3 0,2 2 0 16,-1 0 0-16,-1 0-1 16,1 0 1-16,0 4 0 15,2-4 0-15,1 2 0 16,-2-2 1-16,3 2-2 16,3-2 2-16,-4 0-2 15,1 0 1-15,1 0 0 16,0 0 1-16,0 0-1 15,1 5-1-15,2-2 2 0,2 3-1 16,-2 1 2-16,3 0-3 16,0 0 2-16,-1 1-1 15,-4 0 1-15,2-1 0 16,-2 1 0 0,-4 0-1-16,0 0 2 0,-1 0-1 15,-2 0 0-15,0 2-2 16,4-2 1-16,-3 3-1 15,0-2 1-15,0 1-1 0,2 4 2 16,-2-4-2 0,3 3 1-16,-2 0-1 15,1 1 2-15,-1 0-2 16,4 2 3-16,-2-2-4 0,2 1 2 16,0 0-1-16,-2-1 3 15,2 0-2 1,-1-1 1-16,-2 0 2 0,1 2-5 15,-4 0 6 1,1 1-4-16,-3 0 3 0,1 0-5 16,-1 0 4-16,-1 2-4 15,2-1 2-15,-1 0 2 16,-1 1-3-16,3-1 1 16,-4 1 0-16,2 1 1 15,-2-1-1-15,-3 2 2 16,4-1-3-16,-2 0 3 15,0 1-3-15,-1 1 3 0,3-2-3 16,0 2 2-16,0-2-3 16,-1 1 4-16,1-4-1 15,2 3-4-15,-2-1 5 16,-1-2-6-16,5-1 5 16,-2 3-3-16,2-2 4 15,1 1-5-15,0-2 3 16,0 1 2-16,0-1-2 15,-1 0 2-15,0 1-3 16,-2-2 3-16,0 2-3 16,-2 0 2-16,1-2-1 15,-1 0 1-15,0 1-3 16,-3 0 1-16,3-1 0 16,-2 2 2-16,3-3-1 15,-2 2 0-15,0-1-2 0,0 0 3 16,3 0-2-16,-1-1 3 15,0 0-4-15,1-3 3 16,-1 2-3-16,0-2 3 16,-2 1 0-16,1-2-1 15,2 1 3-15,-1 0-6 16,-1 0 5-16,4-1-5 16,-1 2 6-16,2-1-7 15,2 0 5-15,0 2-4 16,0-3 4-16,0 2-1 15,-1 1 0-15,4-2 1 16,-4 1-2-16,3-2 2 16,-1 2-2-16,0-2 1 0,-3-1-1 15,5 0 2-15,-5 0-2 16,0-2 2-16,1 2-1 16,-3 0 1-16,1-1 0 15,1 1-1 1,-1 0 1-16,4-2 0 15,3 1 0-15,0-1 0 0,7-1 0 16,6-3-1-16,1 1 1 16,3-3 0-16,4 3 0 15,0-3-1-15,-2 4 1 16,3-4 1-16,-5 5 0 16,0-1 1-16,-2 0 0 15,-3-2-1-15,3 2-1 16,1-1 1-16,-1-3-1 15,-2 6 1-15,0-6-2 16,-3 4 2-16,-1-4-1 16,-5 5 0-16,-6-3 0 15,-1-2-6-15,-3 7-23 0,-20-7-119 16,24-11-22-16,-12-2-4 16,-9-6-3-16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/>
            </a:lvl1pPr>
          </a:lstStyle>
          <a:p>
            <a:fld id="{A1B2E186-7F28-4493-9CB3-D5BFC49E347A}" type="datetimeFigureOut">
              <a:rPr lang="en-US" smtClean="0"/>
              <a:t>11/26/2019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/>
            </a:lvl1pPr>
          </a:lstStyle>
          <a:p>
            <a:fld id="{AEADE93B-8B0D-4623-A745-1653F84957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0429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E93B-8B0D-4623-A745-1653F84957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1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ADE93B-8B0D-4623-A745-1653F84957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987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2"/>
            <a:ext cx="7772400" cy="2056673"/>
          </a:xfrm>
        </p:spPr>
        <p:txBody>
          <a:bodyPr anchor="b">
            <a:normAutofit/>
          </a:bodyPr>
          <a:lstStyle>
            <a:lvl1pPr algn="ctr">
              <a:defRPr sz="54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247402"/>
            <a:ext cx="6858000" cy="201039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dirty="0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Bal oldali kapcsos zárójel 6"/>
          <p:cNvSpPr/>
          <p:nvPr userDrawn="1"/>
        </p:nvSpPr>
        <p:spPr>
          <a:xfrm>
            <a:off x="967902" y="2118434"/>
            <a:ext cx="175098" cy="2237361"/>
          </a:xfrm>
          <a:prstGeom prst="leftBrac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Bal oldali kapcsos zárójel 7"/>
          <p:cNvSpPr/>
          <p:nvPr userDrawn="1"/>
        </p:nvSpPr>
        <p:spPr>
          <a:xfrm rot="10800000">
            <a:off x="8001000" y="2118434"/>
            <a:ext cx="175098" cy="2237361"/>
          </a:xfrm>
          <a:prstGeom prst="leftBrace">
            <a:avLst/>
          </a:prstGeom>
          <a:ln w="127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9076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Generatív versengő hálózatok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1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Generatív versengő hálózatok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7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176464"/>
            <a:ext cx="8667750" cy="699026"/>
          </a:xfrm>
        </p:spPr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53" y="1054100"/>
            <a:ext cx="8790572" cy="5175250"/>
          </a:xfrm>
        </p:spPr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2pPr>
            <a:lvl3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799" y="6369050"/>
            <a:ext cx="695325" cy="365125"/>
          </a:xfrm>
        </p:spPr>
        <p:txBody>
          <a:bodyPr/>
          <a:lstStyle>
            <a:lvl1pPr>
              <a:defRPr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fld id="{CE9D67A6-B191-4A77-856D-E76A9A46CC1F}" type="slidenum">
              <a:rPr lang="en-US" smtClean="0"/>
              <a:pPr/>
              <a:t>‹#›</a:t>
            </a:fld>
            <a:r>
              <a:rPr lang="en-US" dirty="0" smtClean="0"/>
              <a:t>/</a:t>
            </a:r>
            <a:r>
              <a:rPr lang="hu-HU" dirty="0" smtClean="0"/>
              <a:t>sok</a:t>
            </a:r>
            <a:endParaRPr lang="en-US" dirty="0"/>
          </a:p>
        </p:txBody>
      </p:sp>
      <p:cxnSp>
        <p:nvCxnSpPr>
          <p:cNvPr id="7" name="Egyenes összekötő 6"/>
          <p:cNvCxnSpPr/>
          <p:nvPr userDrawn="1"/>
        </p:nvCxnSpPr>
        <p:spPr>
          <a:xfrm>
            <a:off x="210553" y="176463"/>
            <a:ext cx="0" cy="699026"/>
          </a:xfrm>
          <a:prstGeom prst="line">
            <a:avLst/>
          </a:prstGeom>
          <a:ln w="57150" cap="rnd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1026"/>
          <a:stretch/>
        </p:blipFill>
        <p:spPr>
          <a:xfrm>
            <a:off x="210553" y="6426199"/>
            <a:ext cx="865772" cy="26450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91" y="6324823"/>
            <a:ext cx="453575" cy="453575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8733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34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Generatív versengő hálózatok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Generatív versengő hálózatok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88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Generatív versengő hálózatok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694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Generatív versengő hálózatok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Generatív versengő hálózatok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6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Generatív versengő hálózatok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7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Generatív versengő hálózatok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D67A6-B191-4A77-856D-E76A9A46C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08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rofile/Tamas_Csapo" TargetMode="External"/><Relationship Id="rId2" Type="http://schemas.openxmlformats.org/officeDocument/2006/relationships/hyperlink" Target="mailto:csapot@tmit.bme.h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1.png"/><Relationship Id="rId9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rXiv" TargetMode="External"/><Relationship Id="rId2" Type="http://schemas.openxmlformats.org/officeDocument/2006/relationships/hyperlink" Target="http://www.deeplearningbook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arxiv.org/abs/1406.266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08885" y="3078335"/>
            <a:ext cx="6858000" cy="1011734"/>
          </a:xfrm>
        </p:spPr>
        <p:txBody>
          <a:bodyPr>
            <a:noAutofit/>
          </a:bodyPr>
          <a:lstStyle/>
          <a:p>
            <a:r>
              <a:rPr lang="en-US" sz="4000" dirty="0"/>
              <a:t>A Deep Learning </a:t>
            </a:r>
            <a:r>
              <a:rPr lang="en-US" sz="4000" dirty="0" err="1"/>
              <a:t>alkalmazása</a:t>
            </a:r>
            <a:r>
              <a:rPr lang="en-US" sz="4000" dirty="0"/>
              <a:t> a </a:t>
            </a:r>
            <a:r>
              <a:rPr lang="en-US" sz="4000" dirty="0" err="1"/>
              <a:t>beszédszintézisben</a:t>
            </a:r>
            <a:r>
              <a:rPr lang="en-US" sz="4000" dirty="0"/>
              <a:t> - </a:t>
            </a:r>
            <a:r>
              <a:rPr lang="en-US" sz="4000" dirty="0" err="1"/>
              <a:t>Generatív</a:t>
            </a:r>
            <a:r>
              <a:rPr lang="en-US" sz="4000" dirty="0"/>
              <a:t> </a:t>
            </a:r>
            <a:r>
              <a:rPr lang="en-US" sz="4000" dirty="0" err="1"/>
              <a:t>versengő</a:t>
            </a:r>
            <a:r>
              <a:rPr lang="en-US" sz="4000" dirty="0"/>
              <a:t> </a:t>
            </a:r>
            <a:r>
              <a:rPr lang="en-US" sz="4000" dirty="0" err="1"/>
              <a:t>hálózatok</a:t>
            </a:r>
            <a:endParaRPr lang="en-US" sz="4000" dirty="0"/>
          </a:p>
        </p:txBody>
      </p:sp>
      <p:sp>
        <p:nvSpPr>
          <p:cNvPr id="7" name="Alcím 2"/>
          <p:cNvSpPr txBox="1">
            <a:spLocks/>
          </p:cNvSpPr>
          <p:nvPr/>
        </p:nvSpPr>
        <p:spPr>
          <a:xfrm>
            <a:off x="1257300" y="3673078"/>
            <a:ext cx="6858000" cy="124182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  <p:sp>
        <p:nvSpPr>
          <p:cNvPr id="8" name="Téglalap 7"/>
          <p:cNvSpPr/>
          <p:nvPr/>
        </p:nvSpPr>
        <p:spPr>
          <a:xfrm>
            <a:off x="1108885" y="4378370"/>
            <a:ext cx="685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6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Csapó Tamás Gábor</a:t>
            </a:r>
            <a:endParaRPr lang="en-US" sz="36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5" name="Picture 4" descr="http://www.medialab.bme.hu/img/tm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31" y="185048"/>
            <a:ext cx="948382" cy="88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0" y="6237363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http://</a:t>
            </a:r>
            <a:r>
              <a:rPr lang="hu-H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smartlab.tmit.bme.hu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1026"/>
          <a:stretch/>
        </p:blipFill>
        <p:spPr>
          <a:xfrm>
            <a:off x="389550" y="6110749"/>
            <a:ext cx="1735499" cy="530225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57" y="210903"/>
            <a:ext cx="3110857" cy="878422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1485" r="51331" b="927"/>
          <a:stretch/>
        </p:blipFill>
        <p:spPr>
          <a:xfrm>
            <a:off x="384048" y="198120"/>
            <a:ext cx="850392" cy="859536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37" y="5885666"/>
            <a:ext cx="962026" cy="962026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957615" y="5213496"/>
            <a:ext cx="32287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HWSW mobile</a:t>
            </a:r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!  2019</a:t>
            </a:r>
          </a:p>
          <a:p>
            <a:pPr algn="ctr"/>
            <a:r>
              <a:rPr lang="hu-HU" sz="2400" dirty="0">
                <a:latin typeface="Roboto Light" panose="02000000000000000000" pitchFamily="2" charset="0"/>
                <a:ea typeface="Roboto Light" panose="02000000000000000000" pitchFamily="2" charset="0"/>
              </a:rPr>
              <a:t>Alkalmazott AI szekció</a:t>
            </a:r>
          </a:p>
        </p:txBody>
      </p:sp>
    </p:spTree>
    <p:extLst>
      <p:ext uri="{BB962C8B-B14F-4D97-AF65-F5344CB8AC3E}">
        <p14:creationId xmlns:p14="http://schemas.microsoft.com/office/powerpoint/2010/main" val="2138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Játékelmélet: kő-papír-olló</a:t>
            </a:r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Két játékos, </a:t>
            </a:r>
            <a:br>
              <a:rPr lang="hu-HU" dirty="0" smtClean="0"/>
            </a:br>
            <a:r>
              <a:rPr lang="hu-HU" dirty="0" smtClean="0"/>
              <a:t>kiegyenlített esélyek</a:t>
            </a:r>
          </a:p>
          <a:p>
            <a:r>
              <a:rPr lang="hu-HU" dirty="0" smtClean="0"/>
              <a:t>Saját nyerések </a:t>
            </a:r>
            <a:br>
              <a:rPr lang="hu-HU" dirty="0" smtClean="0"/>
            </a:br>
            <a:r>
              <a:rPr lang="hu-HU" dirty="0" smtClean="0"/>
              <a:t>+ ellenfél nyerések = 0</a:t>
            </a:r>
          </a:p>
          <a:p>
            <a:r>
              <a:rPr lang="hu-HU" dirty="0"/>
              <a:t>Egyensúly: </a:t>
            </a:r>
            <a:r>
              <a:rPr lang="hu-HU" dirty="0" smtClean="0"/>
              <a:t>mindegyik játékos</a:t>
            </a:r>
            <a:br>
              <a:rPr lang="hu-HU" dirty="0" smtClean="0"/>
            </a:br>
            <a:r>
              <a:rPr lang="hu-HU" dirty="0" smtClean="0"/>
              <a:t>stratégiája </a:t>
            </a:r>
            <a:r>
              <a:rPr lang="hu-HU" dirty="0"/>
              <a:t>a lehető </a:t>
            </a:r>
            <a:r>
              <a:rPr lang="hu-HU" dirty="0" smtClean="0"/>
              <a:t>legjobb</a:t>
            </a:r>
            <a:br>
              <a:rPr lang="hu-HU" dirty="0" smtClean="0"/>
            </a:br>
            <a:r>
              <a:rPr lang="hu-HU" dirty="0" smtClean="0"/>
              <a:t>az </a:t>
            </a:r>
            <a:r>
              <a:rPr lang="hu-HU" dirty="0"/>
              <a:t>ellenfél </a:t>
            </a:r>
            <a:r>
              <a:rPr lang="hu-HU" dirty="0" smtClean="0"/>
              <a:t>stratégiájának is</a:t>
            </a:r>
            <a:endParaRPr lang="hu-HU" dirty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Hogyan lehetne a játékelméletet </a:t>
            </a:r>
            <a:br>
              <a:rPr lang="hu-HU" dirty="0" smtClean="0"/>
            </a:br>
            <a:r>
              <a:rPr lang="hu-HU" dirty="0" smtClean="0"/>
              <a:t>a generatív modellezésben alkalmazni?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t>10</a:t>
            </a:fld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192" y="875490"/>
            <a:ext cx="3672931" cy="354411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446933" y="6146350"/>
            <a:ext cx="438934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Forrás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: http://www.cs.toronto.edu/~dtarlow/pos14/talks/goodfellow.pdf</a:t>
            </a: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2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Játékelmélet: pénzhamisítás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11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pic>
        <p:nvPicPr>
          <p:cNvPr id="5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2609243"/>
            <a:ext cx="3580041" cy="2955257"/>
          </a:xfrm>
          <a:prstGeom prst="rect">
            <a:avLst/>
          </a:prstGeom>
        </p:spPr>
      </p:pic>
      <p:pic>
        <p:nvPicPr>
          <p:cNvPr id="6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917" y="2628965"/>
            <a:ext cx="4402207" cy="2915812"/>
          </a:xfrm>
          <a:prstGeom prst="rect">
            <a:avLst/>
          </a:prstGeom>
        </p:spPr>
      </p:pic>
      <p:sp>
        <p:nvSpPr>
          <p:cNvPr id="7" name="TextBox 17"/>
          <p:cNvSpPr txBox="1"/>
          <p:nvPr/>
        </p:nvSpPr>
        <p:spPr>
          <a:xfrm>
            <a:off x="5719900" y="1983782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latin typeface="Cambria" panose="02040503050406030204" pitchFamily="18" charset="0"/>
              </a:rPr>
              <a:t>generátor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TextBox 17"/>
          <p:cNvSpPr txBox="1"/>
          <p:nvPr/>
        </p:nvSpPr>
        <p:spPr>
          <a:xfrm>
            <a:off x="914400" y="1973247"/>
            <a:ext cx="2484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err="1" smtClean="0">
                <a:latin typeface="Cambria" panose="02040503050406030204" pitchFamily="18" charset="0"/>
              </a:rPr>
              <a:t>diszkriminátor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557550" y="6080516"/>
            <a:ext cx="3682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Forrás: </a:t>
            </a:r>
            <a:r>
              <a:rPr lang="hu-HU" sz="1100" dirty="0" err="1" smtClean="0">
                <a:solidFill>
                  <a:schemeClr val="bg1">
                    <a:lumMod val="75000"/>
                  </a:schemeClr>
                </a:solidFill>
              </a:rPr>
              <a:t>Goodfellow</a:t>
            </a: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2016), https://arxiv.org/abs/1701.00160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47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Adversarial</a:t>
            </a:r>
            <a:r>
              <a:rPr lang="hu-HU" dirty="0"/>
              <a:t> Net (~versengő háló)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12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10" name="Szövegdoboz 9"/>
          <p:cNvSpPr txBox="1"/>
          <p:nvPr/>
        </p:nvSpPr>
        <p:spPr>
          <a:xfrm>
            <a:off x="350374" y="6229350"/>
            <a:ext cx="3682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Forrás: </a:t>
            </a:r>
            <a:r>
              <a:rPr lang="hu-HU" sz="1100" dirty="0" err="1" smtClean="0">
                <a:solidFill>
                  <a:schemeClr val="bg1">
                    <a:lumMod val="75000"/>
                  </a:schemeClr>
                </a:solidFill>
              </a:rPr>
              <a:t>Goodfellow</a:t>
            </a: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2016), https://arxiv.org/abs/1701.00160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4" y="1049457"/>
            <a:ext cx="8303087" cy="5249743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Diszkriminátor</a:t>
            </a:r>
            <a:r>
              <a:rPr lang="hu-HU" dirty="0" smtClean="0"/>
              <a:t> // Python, </a:t>
            </a:r>
            <a:r>
              <a:rPr lang="hu-HU" dirty="0" err="1" smtClean="0"/>
              <a:t>keras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i="1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hu-HU" i="1" dirty="0" err="1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diszkriminátor</a:t>
            </a:r>
            <a:r>
              <a:rPr lang="hu-HU" i="1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hálózat: képről bináris döntés,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i="1" dirty="0" smtClean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valódi </a:t>
            </a:r>
            <a:r>
              <a:rPr lang="hu-HU" i="1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i="1" dirty="0" smtClean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hamis?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b="1" dirty="0" err="1">
                <a:solidFill>
                  <a:srgbClr val="FF77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build_discriminator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Sequential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  <a:r>
              <a:rPr lang="hu-HU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Flatten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input_shape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img_shape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  <a:r>
              <a:rPr lang="hu-HU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  <a:r>
              <a:rPr lang="hu-HU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LeakyReLU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  <a:r>
              <a:rPr lang="hu-HU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  <a:r>
              <a:rPr lang="hu-HU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LeakyReLU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  <a:r>
              <a:rPr lang="hu-HU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>
                <a:solidFill>
                  <a:srgbClr val="483D8B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hu-HU" dirty="0" err="1">
                <a:solidFill>
                  <a:srgbClr val="483D8B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sigmoid</a:t>
            </a:r>
            <a:r>
              <a:rPr lang="hu-HU" dirty="0">
                <a:solidFill>
                  <a:srgbClr val="483D8B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Input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hu-HU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img_shape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validity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b="1" dirty="0" err="1">
                <a:solidFill>
                  <a:srgbClr val="FF77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validity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13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7" name="Ellipszis 6"/>
          <p:cNvSpPr/>
          <p:nvPr/>
        </p:nvSpPr>
        <p:spPr>
          <a:xfrm>
            <a:off x="8420723" y="1238071"/>
            <a:ext cx="508000" cy="4987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églalap 7"/>
              <p:cNvSpPr/>
              <p:nvPr/>
            </p:nvSpPr>
            <p:spPr>
              <a:xfrm>
                <a:off x="8470757" y="1238071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8" name="Téglalap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0757" y="1238071"/>
                <a:ext cx="426399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églalap 8"/>
              <p:cNvSpPr/>
              <p:nvPr/>
            </p:nvSpPr>
            <p:spPr>
              <a:xfrm>
                <a:off x="8250807" y="231665"/>
                <a:ext cx="89319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b="0" i="1" smtClean="0">
                          <a:latin typeface="Cambria Math" panose="02040503050406030204" pitchFamily="18" charset="0"/>
                        </a:rPr>
                        <m:t>{0,1}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9" name="Téglalap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807" y="231665"/>
                <a:ext cx="893193" cy="461665"/>
              </a:xfrm>
              <a:prstGeom prst="rect">
                <a:avLst/>
              </a:prstGeom>
              <a:blipFill>
                <a:blip r:embed="rId3"/>
                <a:stretch>
                  <a:fillRect l="-1361" r="-2041" b="-1710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Egyenes összekötő nyíllal 9"/>
          <p:cNvCxnSpPr>
            <a:stCxn id="7" idx="0"/>
          </p:cNvCxnSpPr>
          <p:nvPr/>
        </p:nvCxnSpPr>
        <p:spPr>
          <a:xfrm flipV="1">
            <a:off x="8674723" y="732053"/>
            <a:ext cx="0" cy="506018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0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Generator</a:t>
            </a:r>
            <a:r>
              <a:rPr lang="hu-HU" dirty="0" smtClean="0"/>
              <a:t> // Python, </a:t>
            </a:r>
            <a:r>
              <a:rPr lang="hu-HU" dirty="0" err="1" smtClean="0"/>
              <a:t>keras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14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210553" y="1054100"/>
            <a:ext cx="8790572" cy="517525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i="1" dirty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# generátor hálózat: zajból kép </a:t>
            </a:r>
            <a:r>
              <a:rPr lang="hu-HU" i="1" dirty="0" smtClean="0">
                <a:solidFill>
                  <a:srgbClr val="80808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generálás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b="1" dirty="0" err="1" smtClean="0">
                <a:solidFill>
                  <a:srgbClr val="FF77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build_generator</a:t>
            </a:r>
            <a:r>
              <a:rPr lang="hu-HU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Sequential</a:t>
            </a:r>
            <a:r>
              <a:rPr lang="hu-HU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700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input_dim</a:t>
            </a:r>
            <a:r>
              <a:rPr lang="hu-HU" sz="2700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self.latent_dim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   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LeakyReLU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hu-HU" sz="2700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700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  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BatchNormalization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(momentum=</a:t>
            </a:r>
            <a:r>
              <a:rPr lang="hu-HU" sz="2700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  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700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512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LeakyReLU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hu-HU" sz="2700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700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BatchNormalization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(momentum=</a:t>
            </a:r>
            <a:r>
              <a:rPr lang="hu-HU" sz="2700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700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sz="2700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700" dirty="0" err="1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r>
              <a:rPr lang="hu-HU" sz="2700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700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1024</a:t>
            </a:r>
            <a:r>
              <a:rPr lang="hu-HU" sz="2700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LeakyReLU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alpha</a:t>
            </a:r>
            <a:r>
              <a:rPr lang="hu-HU" sz="2700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700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0.2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BatchNormalization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(momentum=</a:t>
            </a:r>
            <a:r>
              <a:rPr lang="hu-HU" sz="2700" dirty="0">
                <a:solidFill>
                  <a:srgbClr val="FF45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0.8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    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Dense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np.prod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7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.img_shape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			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activation</a:t>
            </a:r>
            <a:r>
              <a:rPr lang="hu-HU" sz="2700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sz="2700" dirty="0">
                <a:solidFill>
                  <a:srgbClr val="483D8B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hu-HU" sz="2700" dirty="0" err="1">
                <a:solidFill>
                  <a:srgbClr val="483D8B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tanh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'))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model.add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Reshape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700" dirty="0" err="1" smtClean="0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.img_shape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hu-HU" dirty="0" smtClean="0">
              <a:solidFill>
                <a:srgbClr val="212529"/>
              </a:solidFill>
              <a:latin typeface="Courier New" panose="02070309020205020404" pitchFamily="49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700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Input(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shape</a:t>
            </a:r>
            <a:r>
              <a:rPr lang="hu-HU" sz="2700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sz="2700" dirty="0" err="1">
                <a:solidFill>
                  <a:srgbClr val="008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.latent_dim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,))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700" dirty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hu-HU" dirty="0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hu-HU" b="1" dirty="0" err="1">
                <a:solidFill>
                  <a:srgbClr val="FF77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hu-HU" dirty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hu-HU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hu-HU" dirty="0" smtClean="0">
                <a:solidFill>
                  <a:srgbClr val="66CC66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212529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img</a:t>
            </a:r>
            <a:r>
              <a:rPr lang="hu-HU" dirty="0" smtClean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hu-H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10" name="Ellipszis 9"/>
          <p:cNvSpPr/>
          <p:nvPr/>
        </p:nvSpPr>
        <p:spPr>
          <a:xfrm>
            <a:off x="7930184" y="1283252"/>
            <a:ext cx="508000" cy="49876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églalap 10"/>
              <p:cNvSpPr/>
              <p:nvPr/>
            </p:nvSpPr>
            <p:spPr>
              <a:xfrm>
                <a:off x="7980218" y="1283252"/>
                <a:ext cx="40793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11" name="Téglalap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218" y="1283252"/>
                <a:ext cx="40793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llipszis 11"/>
          <p:cNvSpPr/>
          <p:nvPr/>
        </p:nvSpPr>
        <p:spPr>
          <a:xfrm>
            <a:off x="7930184" y="278469"/>
            <a:ext cx="508000" cy="4987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églalap 12"/>
              <p:cNvSpPr/>
              <p:nvPr/>
            </p:nvSpPr>
            <p:spPr>
              <a:xfrm>
                <a:off x="7980218" y="272298"/>
                <a:ext cx="4263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hu-HU" sz="2400" dirty="0"/>
              </a:p>
            </p:txBody>
          </p:sp>
        </mc:Choice>
        <mc:Fallback>
          <p:sp>
            <p:nvSpPr>
              <p:cNvPr id="13" name="Téglalap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0218" y="272298"/>
                <a:ext cx="42639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Egyenes összekötő nyíllal 13"/>
          <p:cNvCxnSpPr>
            <a:stCxn id="10" idx="0"/>
            <a:endCxn id="12" idx="4"/>
          </p:cNvCxnSpPr>
          <p:nvPr/>
        </p:nvCxnSpPr>
        <p:spPr>
          <a:xfrm flipV="1">
            <a:off x="8184184" y="777233"/>
            <a:ext cx="0" cy="506019"/>
          </a:xfrm>
          <a:prstGeom prst="straightConnector1">
            <a:avLst/>
          </a:prstGeom>
          <a:ln w="381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Tanítás menete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0553" y="1054100"/>
            <a:ext cx="5377447" cy="5175250"/>
          </a:xfrm>
        </p:spPr>
        <p:txBody>
          <a:bodyPr>
            <a:normAutofit/>
          </a:bodyPr>
          <a:lstStyle/>
          <a:p>
            <a:r>
              <a:rPr lang="hu-HU" dirty="0" smtClean="0"/>
              <a:t>SGD jellegű algoritmus egyidejűleg két minibatch-en:</a:t>
            </a:r>
          </a:p>
          <a:p>
            <a:pPr lvl="1"/>
            <a:r>
              <a:rPr lang="hu-HU" dirty="0" smtClean="0"/>
              <a:t>egy minibatch tanító mintákon</a:t>
            </a:r>
          </a:p>
          <a:p>
            <a:pPr lvl="1"/>
            <a:r>
              <a:rPr lang="hu-HU" dirty="0"/>
              <a:t>egy </a:t>
            </a:r>
            <a:r>
              <a:rPr lang="hu-HU" dirty="0" smtClean="0"/>
              <a:t>minibatch generált mintákon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Tanítás:</a:t>
            </a:r>
          </a:p>
          <a:p>
            <a:pPr lvl="1"/>
            <a:r>
              <a:rPr lang="hu-HU" dirty="0" smtClean="0"/>
              <a:t>GPU (pl. NVIDIA </a:t>
            </a:r>
            <a:r>
              <a:rPr lang="hu-HU" dirty="0" err="1" smtClean="0"/>
              <a:t>Titan</a:t>
            </a:r>
            <a:r>
              <a:rPr lang="hu-HU" dirty="0" smtClean="0"/>
              <a:t> </a:t>
            </a:r>
            <a:r>
              <a:rPr lang="hu-HU" dirty="0" err="1" smtClean="0"/>
              <a:t>Xp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15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5300000">
            <a:off x="4691697" y="1892608"/>
            <a:ext cx="5146285" cy="3293624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05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 és D egyensúlya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Általában a </a:t>
            </a:r>
            <a:r>
              <a:rPr lang="hu-HU" dirty="0" err="1" smtClean="0"/>
              <a:t>diszkriminátor</a:t>
            </a:r>
            <a:r>
              <a:rPr lang="hu-HU" dirty="0" smtClean="0"/>
              <a:t> „nyer”</a:t>
            </a:r>
          </a:p>
          <a:p>
            <a:r>
              <a:rPr lang="hu-HU" dirty="0" smtClean="0"/>
              <a:t>Ez nem gond, mert az elmélet is arra épül,</a:t>
            </a:r>
            <a:br>
              <a:rPr lang="hu-HU" dirty="0" smtClean="0"/>
            </a:br>
            <a:r>
              <a:rPr lang="hu-HU" dirty="0" smtClean="0"/>
              <a:t>hogy D tökéletes</a:t>
            </a:r>
          </a:p>
          <a:p>
            <a:r>
              <a:rPr lang="hu-HU" dirty="0" smtClean="0"/>
              <a:t>Futtassuk-e D-t gyakrabban, mint G-t?</a:t>
            </a:r>
          </a:p>
          <a:p>
            <a:pPr lvl="1"/>
            <a:r>
              <a:rPr lang="hu-HU" dirty="0" smtClean="0"/>
              <a:t>Gyakorlati tapasztalat: nem érdemes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16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831" y="3557498"/>
            <a:ext cx="4160837" cy="2741702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1846385" y="6238245"/>
            <a:ext cx="51187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Forrás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: http://powerlisting.wikia.com/wiki/Equilibrium_Manipulation?file=Balance.jpg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dirty="0" smtClean="0"/>
              <a:t>DCGAN, hálószobák (LSUN </a:t>
            </a:r>
            <a:r>
              <a:rPr lang="hu-HU" sz="3600" dirty="0" err="1" smtClean="0"/>
              <a:t>bedrooms</a:t>
            </a:r>
            <a:r>
              <a:rPr lang="hu-HU" sz="3600" dirty="0" smtClean="0"/>
              <a:t>)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17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47729" y="6175684"/>
            <a:ext cx="3757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Forrás: </a:t>
            </a:r>
            <a:r>
              <a:rPr lang="hu-HU" sz="1100" dirty="0" err="1" smtClean="0">
                <a:solidFill>
                  <a:schemeClr val="bg1">
                    <a:lumMod val="75000"/>
                  </a:schemeClr>
                </a:solidFill>
              </a:rPr>
              <a:t>Radford</a:t>
            </a: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 et </a:t>
            </a:r>
            <a:r>
              <a:rPr lang="hu-HU" sz="1100" dirty="0" err="1" smtClean="0">
                <a:solidFill>
                  <a:schemeClr val="bg1">
                    <a:lumMod val="75000"/>
                  </a:schemeClr>
                </a:solidFill>
              </a:rPr>
              <a:t>al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 (2015), https://arxiv.org/abs/1511.06434</a:t>
            </a:r>
          </a:p>
        </p:txBody>
      </p:sp>
      <p:pic>
        <p:nvPicPr>
          <p:cNvPr id="4098" name="Picture 2" descr="https://cdn-images-1.medium.com/max/800/1*2oulsWLbVC1xN7Iv9Qa4T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85"/>
          <a:stretch/>
        </p:blipFill>
        <p:spPr bwMode="auto">
          <a:xfrm>
            <a:off x="210553" y="1203491"/>
            <a:ext cx="8781596" cy="48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7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Generált arcok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sz="2000" dirty="0" smtClean="0"/>
          </a:p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18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21" y="1015190"/>
            <a:ext cx="8342656" cy="5214160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2157717" y="6238245"/>
            <a:ext cx="482856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Forrás</a:t>
            </a: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: http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://</a:t>
            </a: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research.nvidia.com/publication/2017-10_Progressive-Growing-of </a:t>
            </a:r>
            <a:endParaRPr lang="hu-H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Text-</a:t>
            </a:r>
            <a:r>
              <a:rPr lang="hu-HU" dirty="0" err="1" smtClean="0"/>
              <a:t>To</a:t>
            </a:r>
            <a:r>
              <a:rPr lang="hu-HU" dirty="0" smtClean="0"/>
              <a:t>-Speech / Beszédszintézis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Szöveg -&gt; beszéd átalakítás</a:t>
            </a:r>
          </a:p>
          <a:p>
            <a:r>
              <a:rPr lang="hu-HU" dirty="0" smtClean="0"/>
              <a:t>Deep </a:t>
            </a:r>
            <a:r>
              <a:rPr lang="hu-HU" dirty="0" err="1" smtClean="0"/>
              <a:t>learning</a:t>
            </a:r>
            <a:r>
              <a:rPr lang="hu-HU" dirty="0" smtClean="0"/>
              <a:t> alapú módszerek 2013 óta</a:t>
            </a:r>
          </a:p>
          <a:p>
            <a:r>
              <a:rPr lang="hu-HU" dirty="0" smtClean="0"/>
              <a:t>Regressziós probléma</a:t>
            </a:r>
          </a:p>
          <a:p>
            <a:pPr lvl="1"/>
            <a:r>
              <a:rPr lang="hu-HU" dirty="0" smtClean="0"/>
              <a:t>Bemenet: </a:t>
            </a:r>
          </a:p>
          <a:p>
            <a:pPr lvl="2"/>
            <a:r>
              <a:rPr lang="hu-HU" dirty="0" smtClean="0"/>
              <a:t>szöveg / nyelvi jellemzők</a:t>
            </a:r>
          </a:p>
          <a:p>
            <a:pPr lvl="1"/>
            <a:r>
              <a:rPr lang="hu-HU" dirty="0" smtClean="0"/>
              <a:t>Kimenet:</a:t>
            </a:r>
          </a:p>
          <a:p>
            <a:pPr lvl="2"/>
            <a:r>
              <a:rPr lang="hu-HU" dirty="0" smtClean="0"/>
              <a:t>beszédkódoló paraméterek</a:t>
            </a:r>
          </a:p>
          <a:p>
            <a:pPr lvl="2"/>
            <a:r>
              <a:rPr lang="hu-HU" dirty="0" smtClean="0"/>
              <a:t>beszédképzés modellje</a:t>
            </a:r>
          </a:p>
          <a:p>
            <a:pPr lvl="1"/>
            <a:r>
              <a:rPr lang="hu-HU" dirty="0" smtClean="0"/>
              <a:t>Hibamérték:</a:t>
            </a:r>
          </a:p>
          <a:p>
            <a:pPr lvl="2"/>
            <a:r>
              <a:rPr lang="hu-HU" dirty="0" smtClean="0"/>
              <a:t>kimeneti paramétereken MSE</a:t>
            </a:r>
          </a:p>
          <a:p>
            <a:r>
              <a:rPr lang="hu-HU" dirty="0" smtClean="0"/>
              <a:t>Tanítóadat</a:t>
            </a:r>
          </a:p>
          <a:p>
            <a:pPr lvl="1"/>
            <a:r>
              <a:rPr lang="hu-HU" dirty="0" smtClean="0"/>
              <a:t>1 / 10 / 100 / … órányi beszéd felvétel 1 / több beszélőtől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19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  <p:pic>
        <p:nvPicPr>
          <p:cNvPr id="6" name="Picture 3" descr="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4844" y="2361660"/>
            <a:ext cx="2425628" cy="2910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:\HTS_demo\fig\wave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2" y="3900163"/>
            <a:ext cx="1316143" cy="56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6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Bemutatkozás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Beszédszintézis, </a:t>
            </a:r>
            <a:br>
              <a:rPr lang="hu-HU" dirty="0" smtClean="0"/>
            </a:br>
            <a:r>
              <a:rPr lang="hu-HU" dirty="0" smtClean="0"/>
              <a:t>gépi szövegfelolvasás</a:t>
            </a:r>
          </a:p>
          <a:p>
            <a:r>
              <a:rPr lang="hu-HU" dirty="0" smtClean="0"/>
              <a:t>Gépi tanulás, </a:t>
            </a:r>
            <a:r>
              <a:rPr lang="hu-HU" dirty="0" err="1" smtClean="0"/>
              <a:t>deep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endParaRPr lang="hu-HU" dirty="0" smtClean="0"/>
          </a:p>
          <a:p>
            <a:r>
              <a:rPr lang="hu-HU" dirty="0"/>
              <a:t>Generatív versengő hálózatok,</a:t>
            </a:r>
            <a:br>
              <a:rPr lang="hu-HU" dirty="0"/>
            </a:br>
            <a:r>
              <a:rPr lang="hu-HU" dirty="0"/>
              <a:t>2016 óta</a:t>
            </a:r>
          </a:p>
          <a:p>
            <a:r>
              <a:rPr lang="hu-HU" dirty="0" smtClean="0"/>
              <a:t>Artikuláció modellezése</a:t>
            </a:r>
            <a:br>
              <a:rPr lang="hu-HU" dirty="0" smtClean="0"/>
            </a:br>
            <a:r>
              <a:rPr lang="hu-HU" dirty="0" smtClean="0"/>
              <a:t>(nyelvmozgás)</a:t>
            </a:r>
          </a:p>
          <a:p>
            <a:endParaRPr lang="hu-HU" dirty="0"/>
          </a:p>
          <a:p>
            <a:endParaRPr lang="hu-HU" dirty="0"/>
          </a:p>
          <a:p>
            <a:endParaRPr lang="hu-HU" sz="2000" dirty="0" smtClean="0"/>
          </a:p>
          <a:p>
            <a:r>
              <a:rPr lang="hu-HU" sz="2000" dirty="0" err="1" smtClean="0"/>
              <a:t>SmartLab</a:t>
            </a:r>
            <a:r>
              <a:rPr lang="hu-HU" sz="2000" dirty="0" smtClean="0"/>
              <a:t> </a:t>
            </a:r>
            <a:r>
              <a:rPr lang="hu-HU" sz="2000" dirty="0"/>
              <a:t>@ BME TMIT</a:t>
            </a:r>
          </a:p>
          <a:p>
            <a:r>
              <a:rPr lang="hu-HU" sz="2000" dirty="0" smtClean="0"/>
              <a:t>E-mail: </a:t>
            </a:r>
            <a:r>
              <a:rPr lang="hu-HU" sz="2000" dirty="0" smtClean="0">
                <a:hlinkClick r:id="rId2"/>
              </a:rPr>
              <a:t>csapot@tmit.bme.hu</a:t>
            </a:r>
            <a:r>
              <a:rPr lang="hu-HU" sz="2000" dirty="0" smtClean="0"/>
              <a:t> </a:t>
            </a:r>
          </a:p>
          <a:p>
            <a:r>
              <a:rPr lang="hu-HU" sz="2000" dirty="0" smtClean="0"/>
              <a:t>RG</a:t>
            </a:r>
            <a:r>
              <a:rPr lang="hu-HU" sz="2000" dirty="0" smtClean="0"/>
              <a:t>: </a:t>
            </a:r>
            <a:r>
              <a:rPr lang="hu-HU" sz="2000" dirty="0">
                <a:hlinkClick r:id="rId3"/>
              </a:rPr>
              <a:t>https://</a:t>
            </a:r>
            <a:r>
              <a:rPr lang="hu-HU" sz="2000" dirty="0" smtClean="0">
                <a:hlinkClick r:id="rId3"/>
              </a:rPr>
              <a:t>www.researchgate.net/profile/Tamas_Csapo</a:t>
            </a:r>
            <a:r>
              <a:rPr lang="hu-HU" sz="2000" dirty="0" smtClean="0"/>
              <a:t> </a:t>
            </a:r>
            <a:endParaRPr lang="hu-HU" sz="2000" dirty="0" smtClean="0"/>
          </a:p>
          <a:p>
            <a:endParaRPr lang="hu-HU" sz="180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2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pic>
        <p:nvPicPr>
          <p:cNvPr id="7" name="Tartalom hely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688" y="226859"/>
            <a:ext cx="2361221" cy="2361221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115050" y="2677385"/>
            <a:ext cx="3084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Csapó</a:t>
            </a:r>
            <a:r>
              <a:rPr lang="hu-HU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 Tamás Gábor, PhD</a:t>
            </a:r>
            <a:endParaRPr lang="hu-HU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3641725"/>
            <a:ext cx="2018840" cy="1238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75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Text-</a:t>
            </a:r>
            <a:r>
              <a:rPr lang="hu-HU" dirty="0" err="1" smtClean="0"/>
              <a:t>To</a:t>
            </a:r>
            <a:r>
              <a:rPr lang="hu-HU" dirty="0" smtClean="0"/>
              <a:t>-Speech / GAN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20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6" name="Szövegdoboz 5"/>
          <p:cNvSpPr txBox="1"/>
          <p:nvPr/>
        </p:nvSpPr>
        <p:spPr>
          <a:xfrm>
            <a:off x="1515525" y="6196445"/>
            <a:ext cx="35830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Forrás: </a:t>
            </a:r>
            <a:r>
              <a:rPr lang="hu-HU" sz="1100" dirty="0" err="1" smtClean="0">
                <a:solidFill>
                  <a:schemeClr val="bg1">
                    <a:lumMod val="75000"/>
                  </a:schemeClr>
                </a:solidFill>
              </a:rPr>
              <a:t>Saito</a:t>
            </a: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 et </a:t>
            </a:r>
            <a:r>
              <a:rPr lang="hu-HU" sz="1100" dirty="0" err="1" smtClean="0">
                <a:solidFill>
                  <a:schemeClr val="bg1">
                    <a:lumMod val="75000"/>
                  </a:schemeClr>
                </a:solidFill>
              </a:rPr>
              <a:t>al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 (2017), https://arxiv.org/abs/1709.08041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330719"/>
            <a:ext cx="8064088" cy="3184281"/>
          </a:xfrm>
          <a:prstGeom prst="rect">
            <a:avLst/>
          </a:prstGeom>
        </p:spPr>
      </p:pic>
      <p:sp>
        <p:nvSpPr>
          <p:cNvPr id="10" name="Jobb oldali kapcsos zárójel 9"/>
          <p:cNvSpPr/>
          <p:nvPr/>
        </p:nvSpPr>
        <p:spPr>
          <a:xfrm>
            <a:off x="2397505" y="3011641"/>
            <a:ext cx="570034" cy="3446414"/>
          </a:xfrm>
          <a:prstGeom prst="rightBrace">
            <a:avLst/>
          </a:pr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 oldali kapcsos zárójel 11"/>
          <p:cNvSpPr/>
          <p:nvPr/>
        </p:nvSpPr>
        <p:spPr>
          <a:xfrm>
            <a:off x="6041948" y="2997820"/>
            <a:ext cx="570034" cy="3446414"/>
          </a:xfrm>
          <a:prstGeom prst="rightBrace">
            <a:avLst/>
          </a:pr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Szövegdoboz 12"/>
          <p:cNvSpPr txBox="1"/>
          <p:nvPr/>
        </p:nvSpPr>
        <p:spPr>
          <a:xfrm>
            <a:off x="1951698" y="5110565"/>
            <a:ext cx="1701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smtClean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generátor</a:t>
            </a:r>
            <a:endParaRPr lang="hu-HU" sz="2800" dirty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5277118" y="5116862"/>
            <a:ext cx="2420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 err="1" smtClean="0">
                <a:solidFill>
                  <a:srgbClr val="FF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diszkriminátor</a:t>
            </a:r>
            <a:endParaRPr lang="hu-HU" sz="2800" dirty="0">
              <a:solidFill>
                <a:srgbClr val="FF0000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GAN-TTS, Google </a:t>
            </a:r>
            <a:r>
              <a:rPr lang="hu-HU" dirty="0" err="1" smtClean="0"/>
              <a:t>DeepMind</a:t>
            </a:r>
            <a:endParaRPr lang="hu-HU" dirty="0"/>
          </a:p>
        </p:txBody>
      </p:sp>
      <p:pic>
        <p:nvPicPr>
          <p:cNvPr id="7" name="abstract_1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9374" y="2881865"/>
            <a:ext cx="609600" cy="609600"/>
          </a:xfrm>
        </p:spPr>
      </p:pic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21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  <p:sp>
        <p:nvSpPr>
          <p:cNvPr id="6" name="Szövegdoboz 5"/>
          <p:cNvSpPr txBox="1"/>
          <p:nvPr/>
        </p:nvSpPr>
        <p:spPr>
          <a:xfrm>
            <a:off x="1441634" y="6107440"/>
            <a:ext cx="2765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Forrás: 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https://arxiv.org/pdf/1909.11646.pdf</a:t>
            </a:r>
            <a:endParaRPr lang="hu-HU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abstract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59374" y="3931372"/>
            <a:ext cx="609600" cy="609600"/>
          </a:xfrm>
          <a:prstGeom prst="rect">
            <a:avLst/>
          </a:prstGeom>
        </p:spPr>
      </p:pic>
      <p:sp>
        <p:nvSpPr>
          <p:cNvPr id="9" name="Tartalom helye 2"/>
          <p:cNvSpPr txBox="1">
            <a:spLocks/>
          </p:cNvSpPr>
          <p:nvPr/>
        </p:nvSpPr>
        <p:spPr>
          <a:xfrm>
            <a:off x="210553" y="1054100"/>
            <a:ext cx="8790572" cy="5175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 smtClean="0"/>
              <a:t>Korábbi GAN jellegű TTS megoldások:</a:t>
            </a:r>
          </a:p>
          <a:p>
            <a:pPr lvl="1"/>
            <a:r>
              <a:rPr lang="hu-HU" dirty="0" smtClean="0"/>
              <a:t>1 mp beszéd generálása ~10 </a:t>
            </a:r>
            <a:r>
              <a:rPr lang="hu-HU" dirty="0" err="1" smtClean="0"/>
              <a:t>mp-ig</a:t>
            </a:r>
            <a:r>
              <a:rPr lang="hu-HU" dirty="0" smtClean="0"/>
              <a:t> tart GPU-n is</a:t>
            </a:r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r>
              <a:rPr lang="hu-HU" dirty="0" err="1" smtClean="0"/>
              <a:t>DeepMind</a:t>
            </a:r>
            <a:r>
              <a:rPr lang="hu-HU" dirty="0" smtClean="0"/>
              <a:t>, 2019. szeptember:</a:t>
            </a:r>
          </a:p>
          <a:p>
            <a:pPr lvl="1"/>
            <a:r>
              <a:rPr lang="hu-HU" dirty="0" smtClean="0"/>
              <a:t>Valós idejű szintézis lehetséges CPU-n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3921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Kiértékelés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Generatív modellek kiértékelésére nincs</a:t>
            </a:r>
            <a:br>
              <a:rPr lang="hu-HU" dirty="0" smtClean="0"/>
            </a:br>
            <a:r>
              <a:rPr lang="hu-HU" dirty="0" smtClean="0"/>
              <a:t>tökéletes módszer</a:t>
            </a:r>
          </a:p>
          <a:p>
            <a:pPr lvl="1"/>
            <a:r>
              <a:rPr lang="hu-HU" dirty="0" smtClean="0"/>
              <a:t>Jól betanított modell is generálhat rossz mintát</a:t>
            </a:r>
          </a:p>
          <a:p>
            <a:pPr lvl="1"/>
            <a:r>
              <a:rPr lang="hu-HU" dirty="0" smtClean="0"/>
              <a:t>Nehéz </a:t>
            </a:r>
            <a:r>
              <a:rPr lang="hu-HU" dirty="0" err="1" smtClean="0"/>
              <a:t>számszerűsíteni</a:t>
            </a:r>
            <a:r>
              <a:rPr lang="hu-HU" dirty="0" smtClean="0"/>
              <a:t> a generált minták jóságát</a:t>
            </a:r>
            <a:endParaRPr lang="hu-HU" dirty="0"/>
          </a:p>
          <a:p>
            <a:endParaRPr lang="hu-HU" dirty="0" smtClean="0"/>
          </a:p>
          <a:p>
            <a:r>
              <a:rPr lang="hu-HU" dirty="0" smtClean="0"/>
              <a:t>Szubjektív kiértékelés</a:t>
            </a:r>
          </a:p>
          <a:p>
            <a:pPr lvl="1"/>
            <a:r>
              <a:rPr lang="hu-HU" dirty="0" smtClean="0"/>
              <a:t>Néhány generált minta </a:t>
            </a:r>
            <a:br>
              <a:rPr lang="hu-HU" dirty="0" smtClean="0"/>
            </a:br>
            <a:r>
              <a:rPr lang="hu-HU" dirty="0" smtClean="0"/>
              <a:t>vizsgálata…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22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15" y="2837640"/>
            <a:ext cx="4599453" cy="3917151"/>
          </a:xfrm>
          <a:prstGeom prst="rect">
            <a:avLst/>
          </a:prstGeom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19739" y="6407960"/>
            <a:ext cx="3086100" cy="365125"/>
          </a:xfrm>
        </p:spPr>
        <p:txBody>
          <a:bodyPr/>
          <a:lstStyle/>
          <a:p>
            <a:r>
              <a:rPr lang="en-US" dirty="0" smtClean="0"/>
              <a:t>Csapó T.G.: </a:t>
            </a:r>
            <a:r>
              <a:rPr lang="en-US" dirty="0" err="1" smtClean="0"/>
              <a:t>Generatív</a:t>
            </a:r>
            <a:r>
              <a:rPr lang="en-US" dirty="0" smtClean="0"/>
              <a:t> </a:t>
            </a:r>
            <a:r>
              <a:rPr lang="en-US" dirty="0" err="1" smtClean="0"/>
              <a:t>versengő</a:t>
            </a:r>
            <a:r>
              <a:rPr lang="en-US" dirty="0" smtClean="0"/>
              <a:t> </a:t>
            </a:r>
            <a:r>
              <a:rPr lang="en-US" dirty="0" err="1" smtClean="0"/>
              <a:t>hálózatok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33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GAN 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GAN: generatív modell, felügyelt tanulás</a:t>
            </a:r>
          </a:p>
          <a:p>
            <a:r>
              <a:rPr lang="hu-HU" dirty="0" smtClean="0"/>
              <a:t>D és G hálózat egyensúlya</a:t>
            </a:r>
          </a:p>
          <a:p>
            <a:r>
              <a:rPr lang="hu-HU" dirty="0" smtClean="0"/>
              <a:t>Valósághű képeket / </a:t>
            </a:r>
            <a:r>
              <a:rPr lang="hu-HU" dirty="0" smtClean="0"/>
              <a:t>beszédet </a:t>
            </a:r>
            <a:r>
              <a:rPr lang="hu-HU" dirty="0" smtClean="0"/>
              <a:t>tudunk generálni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23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  <p:pic>
        <p:nvPicPr>
          <p:cNvPr id="3074" name="Picture 2" descr="https://4.bp.blogspot.com/-L8FCHe7r3Zk/WjAsrmM8Y0I/AAAAAAAACQ0/G7Axq3YTaCYgIupPc2sij3ruHw84X5D5gCLcBGAs/s640/image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86"/>
          <a:stretch/>
        </p:blipFill>
        <p:spPr bwMode="auto">
          <a:xfrm>
            <a:off x="2621684" y="3151620"/>
            <a:ext cx="4646781" cy="25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504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69650" y="1571153"/>
            <a:ext cx="7772400" cy="784582"/>
          </a:xfrm>
        </p:spPr>
        <p:txBody>
          <a:bodyPr>
            <a:normAutofit/>
          </a:bodyPr>
          <a:lstStyle/>
          <a:p>
            <a:r>
              <a:rPr lang="hu-HU" sz="4800" dirty="0" smtClean="0">
                <a:latin typeface="Roboto Light" panose="02000000000000000000" pitchFamily="2" charset="0"/>
                <a:ea typeface="Roboto Light" panose="02000000000000000000" pitchFamily="2" charset="0"/>
              </a:rPr>
              <a:t>Köszönöm a figyelmet!</a:t>
            </a:r>
            <a:endParaRPr lang="en-US" sz="4800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83331" y="2358067"/>
            <a:ext cx="6858000" cy="2010398"/>
          </a:xfrm>
        </p:spPr>
        <p:txBody>
          <a:bodyPr>
            <a:normAutofit/>
          </a:bodyPr>
          <a:lstStyle/>
          <a:p>
            <a:r>
              <a:rPr lang="hu-HU" sz="24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csapot@</a:t>
            </a:r>
            <a:r>
              <a:rPr lang="hu-HU" sz="24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tmit.bme.hu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7" name="Picture 4" descr="http://www.medialab.bme.hu/img/tmi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331" y="185048"/>
            <a:ext cx="948382" cy="88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0" y="6237363"/>
            <a:ext cx="914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http://</a:t>
            </a:r>
            <a:r>
              <a:rPr lang="hu-HU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smartlab.tmit.bme.hu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31026"/>
          <a:stretch/>
        </p:blipFill>
        <p:spPr>
          <a:xfrm>
            <a:off x="389550" y="6110749"/>
            <a:ext cx="1735499" cy="53022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71" y="187401"/>
            <a:ext cx="3110857" cy="87842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" t="1485" r="51331" b="927"/>
          <a:stretch/>
        </p:blipFill>
        <p:spPr>
          <a:xfrm>
            <a:off x="384048" y="198120"/>
            <a:ext cx="850392" cy="859536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037" y="5885666"/>
            <a:ext cx="962026" cy="962026"/>
          </a:xfrm>
          <a:prstGeom prst="rect">
            <a:avLst/>
          </a:prstGeom>
        </p:spPr>
      </p:pic>
      <p:sp>
        <p:nvSpPr>
          <p:cNvPr id="16" name="Footer Placeholder 2"/>
          <p:cNvSpPr txBox="1">
            <a:spLocks/>
          </p:cNvSpPr>
          <p:nvPr/>
        </p:nvSpPr>
        <p:spPr>
          <a:xfrm>
            <a:off x="2761095" y="4042070"/>
            <a:ext cx="30861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8691" y="2969880"/>
            <a:ext cx="5747641" cy="3009766"/>
          </a:xfrm>
          <a:prstGeom prst="rect">
            <a:avLst/>
          </a:prstGeom>
        </p:spPr>
      </p:pic>
      <p:pic>
        <p:nvPicPr>
          <p:cNvPr id="18" name="Tartalom hely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207" y="4947609"/>
            <a:ext cx="1107964" cy="679551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6" y="3134487"/>
            <a:ext cx="1225077" cy="751380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6613236" y="4947451"/>
            <a:ext cx="2343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100" dirty="0" smtClean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A kutatás az NKFIH FK-17 &amp; </a:t>
            </a:r>
            <a:r>
              <a:rPr lang="hu-HU" sz="1100" dirty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PD-18 „Artikulációs mozgás alapú beszédgenerálás</a:t>
            </a:r>
            <a:r>
              <a:rPr lang="hu-HU" sz="1100" dirty="0" smtClean="0">
                <a:solidFill>
                  <a:schemeClr val="bg1">
                    <a:lumMod val="6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” projekt keretében készült.</a:t>
            </a:r>
            <a:endParaRPr lang="hu-HU" sz="1100" dirty="0">
              <a:solidFill>
                <a:schemeClr val="bg1">
                  <a:lumMod val="65000"/>
                </a:schemeClr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9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GAN </a:t>
            </a:r>
            <a:r>
              <a:rPr lang="hu-HU" dirty="0" smtClean="0"/>
              <a:t>összefoglalás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4294967295"/>
          </p:nvPr>
        </p:nvSpPr>
        <p:spPr/>
        <p:txBody>
          <a:bodyPr/>
          <a:lstStyle/>
          <a:p>
            <a:pPr algn="r"/>
            <a:r>
              <a:rPr lang="hu-HU" smtClean="0"/>
              <a:t>2019</a:t>
            </a:r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Csapó Tamás Gábor: Deep Learning a gyakorlatban... - GAN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25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587" y="1015189"/>
            <a:ext cx="7043561" cy="3398485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269" y="4298094"/>
            <a:ext cx="2482788" cy="1729406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276224" y="6085483"/>
            <a:ext cx="36824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Forrás: </a:t>
            </a:r>
            <a:r>
              <a:rPr lang="hu-HU" sz="1100" dirty="0" err="1" smtClean="0">
                <a:solidFill>
                  <a:schemeClr val="bg1">
                    <a:lumMod val="75000"/>
                  </a:schemeClr>
                </a:solidFill>
              </a:rPr>
              <a:t>Goodfellow</a:t>
            </a: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 (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2016), https://arxiv.org/abs/1701.00160</a:t>
            </a:r>
          </a:p>
        </p:txBody>
      </p:sp>
    </p:spTree>
    <p:extLst>
      <p:ext uri="{BB962C8B-B14F-4D97-AF65-F5344CB8AC3E}">
        <p14:creationId xmlns:p14="http://schemas.microsoft.com/office/powerpoint/2010/main" val="42043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Generative</a:t>
            </a:r>
            <a:r>
              <a:rPr lang="hu-HU" dirty="0"/>
              <a:t> </a:t>
            </a:r>
            <a:r>
              <a:rPr lang="hu-HU" dirty="0" err="1" smtClean="0"/>
              <a:t>Adversarial</a:t>
            </a:r>
            <a:r>
              <a:rPr lang="hu-HU" dirty="0" smtClean="0"/>
              <a:t> Network (GAN)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Ian</a:t>
            </a:r>
            <a:r>
              <a:rPr lang="hu-HU" dirty="0" smtClean="0"/>
              <a:t> </a:t>
            </a:r>
            <a:r>
              <a:rPr lang="hu-HU" dirty="0" err="1" smtClean="0"/>
              <a:t>Goodfellow</a:t>
            </a:r>
            <a:endParaRPr lang="hu-HU" dirty="0" smtClean="0"/>
          </a:p>
          <a:p>
            <a:pPr lvl="1"/>
            <a:r>
              <a:rPr lang="hu-HU" dirty="0" err="1" smtClean="0"/>
              <a:t>BSc</a:t>
            </a:r>
            <a:r>
              <a:rPr lang="hu-HU" dirty="0" smtClean="0"/>
              <a:t>, </a:t>
            </a:r>
            <a:r>
              <a:rPr lang="hu-HU" dirty="0" err="1" smtClean="0"/>
              <a:t>MSc</a:t>
            </a:r>
            <a:r>
              <a:rPr lang="hu-HU" dirty="0" smtClean="0"/>
              <a:t> @ Stanford</a:t>
            </a:r>
          </a:p>
          <a:p>
            <a:pPr lvl="1"/>
            <a:r>
              <a:rPr lang="hu-HU" dirty="0"/>
              <a:t>PhD @ </a:t>
            </a:r>
            <a:r>
              <a:rPr lang="hu-HU" dirty="0" err="1"/>
              <a:t>Université</a:t>
            </a:r>
            <a:r>
              <a:rPr lang="hu-HU" dirty="0"/>
              <a:t> de </a:t>
            </a:r>
            <a:r>
              <a:rPr lang="hu-HU" dirty="0" smtClean="0"/>
              <a:t>Montréal</a:t>
            </a:r>
            <a:br>
              <a:rPr lang="hu-HU" dirty="0" smtClean="0"/>
            </a:br>
            <a:r>
              <a:rPr lang="hu-HU" dirty="0" smtClean="0"/>
              <a:t>(konzulensek: </a:t>
            </a:r>
            <a:r>
              <a:rPr lang="en-US" dirty="0" err="1" smtClean="0"/>
              <a:t>Yoshua</a:t>
            </a:r>
            <a:r>
              <a:rPr lang="en-US" dirty="0" smtClean="0"/>
              <a:t> </a:t>
            </a:r>
            <a:r>
              <a:rPr lang="en-US" dirty="0" err="1"/>
              <a:t>Bengio</a:t>
            </a:r>
            <a:r>
              <a:rPr lang="en-US" dirty="0"/>
              <a:t> </a:t>
            </a:r>
            <a:r>
              <a:rPr lang="hu-HU" dirty="0" smtClean="0"/>
              <a:t>és</a:t>
            </a:r>
            <a:r>
              <a:rPr lang="en-US" dirty="0" smtClean="0"/>
              <a:t> </a:t>
            </a:r>
            <a:r>
              <a:rPr lang="en-US" dirty="0"/>
              <a:t>Aaron </a:t>
            </a:r>
            <a:r>
              <a:rPr lang="en-US" dirty="0" err="1" smtClean="0"/>
              <a:t>Courville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Google </a:t>
            </a:r>
            <a:r>
              <a:rPr lang="hu-HU" dirty="0" err="1" smtClean="0"/>
              <a:t>Brain</a:t>
            </a:r>
            <a:r>
              <a:rPr lang="hu-HU" dirty="0" smtClean="0"/>
              <a:t> / </a:t>
            </a:r>
            <a:r>
              <a:rPr lang="hu-HU" dirty="0" err="1" smtClean="0"/>
              <a:t>OpenAI</a:t>
            </a:r>
            <a:r>
              <a:rPr lang="hu-HU" dirty="0" smtClean="0"/>
              <a:t> / 2017-től újra Google-</a:t>
            </a:r>
            <a:r>
              <a:rPr lang="hu-HU" dirty="0" err="1" smtClean="0"/>
              <a:t>nél</a:t>
            </a:r>
            <a:endParaRPr lang="hu-HU" dirty="0" smtClean="0"/>
          </a:p>
          <a:p>
            <a:pPr lvl="1"/>
            <a:r>
              <a:rPr lang="hu-HU" dirty="0" smtClean="0"/>
              <a:t>„Deep </a:t>
            </a:r>
            <a:r>
              <a:rPr lang="hu-HU" dirty="0" err="1" smtClean="0"/>
              <a:t>Learning</a:t>
            </a:r>
            <a:r>
              <a:rPr lang="hu-HU" dirty="0" smtClean="0"/>
              <a:t>” </a:t>
            </a:r>
            <a:r>
              <a:rPr lang="hu-HU" dirty="0" err="1" smtClean="0"/>
              <a:t>book</a:t>
            </a:r>
            <a:r>
              <a:rPr lang="hu-HU" dirty="0" smtClean="0"/>
              <a:t> </a:t>
            </a:r>
            <a:r>
              <a:rPr lang="hu-HU" dirty="0"/>
              <a:t>egyik szerzője</a:t>
            </a:r>
            <a:br>
              <a:rPr lang="hu-HU" dirty="0"/>
            </a:br>
            <a:r>
              <a:rPr lang="hu-HU" dirty="0"/>
              <a:t>(</a:t>
            </a: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www.deeplearningbook.org</a:t>
            </a:r>
            <a:r>
              <a:rPr lang="hu-HU" dirty="0" smtClean="0"/>
              <a:t>)</a:t>
            </a:r>
          </a:p>
          <a:p>
            <a:pPr lvl="1"/>
            <a:endParaRPr lang="hu-HU" dirty="0"/>
          </a:p>
          <a:p>
            <a:pPr lvl="1"/>
            <a:r>
              <a:rPr lang="hu-HU" dirty="0" smtClean="0"/>
              <a:t>GAN ötlete: 2014, Montréal, pub…</a:t>
            </a:r>
          </a:p>
          <a:p>
            <a:pPr lvl="1"/>
            <a:endParaRPr lang="hu-HU" dirty="0"/>
          </a:p>
          <a:p>
            <a:pPr lvl="1"/>
            <a:r>
              <a:rPr lang="hu-HU" sz="1800" dirty="0" err="1"/>
              <a:t>Goodfellow</a:t>
            </a:r>
            <a:r>
              <a:rPr lang="hu-HU" sz="1800" dirty="0"/>
              <a:t>, </a:t>
            </a:r>
            <a:r>
              <a:rPr lang="hu-HU" sz="1800" dirty="0" err="1"/>
              <a:t>Ian</a:t>
            </a:r>
            <a:r>
              <a:rPr lang="hu-HU" sz="1800" dirty="0"/>
              <a:t> J.; </a:t>
            </a:r>
            <a:r>
              <a:rPr lang="hu-HU" sz="1800" dirty="0" err="1"/>
              <a:t>Pouget-Abadie</a:t>
            </a:r>
            <a:r>
              <a:rPr lang="hu-HU" sz="1800" dirty="0"/>
              <a:t>, Jean; </a:t>
            </a:r>
            <a:r>
              <a:rPr lang="hu-HU" sz="1800" dirty="0" err="1"/>
              <a:t>Mirza</a:t>
            </a:r>
            <a:r>
              <a:rPr lang="hu-HU" sz="1800" dirty="0"/>
              <a:t>, </a:t>
            </a:r>
            <a:r>
              <a:rPr lang="hu-HU" sz="1800" dirty="0" err="1"/>
              <a:t>Mehdi</a:t>
            </a:r>
            <a:r>
              <a:rPr lang="hu-HU" sz="1800" dirty="0"/>
              <a:t>; </a:t>
            </a:r>
            <a:r>
              <a:rPr lang="hu-HU" sz="1800" dirty="0" err="1"/>
              <a:t>Xu</a:t>
            </a:r>
            <a:r>
              <a:rPr lang="hu-HU" sz="1800" dirty="0"/>
              <a:t>, Bing; </a:t>
            </a:r>
            <a:r>
              <a:rPr lang="hu-HU" sz="1800" dirty="0" err="1"/>
              <a:t>Warde-Farley</a:t>
            </a:r>
            <a:r>
              <a:rPr lang="hu-HU" sz="1800" dirty="0"/>
              <a:t>, David; </a:t>
            </a:r>
            <a:r>
              <a:rPr lang="hu-HU" sz="1800" dirty="0" err="1"/>
              <a:t>Ozair</a:t>
            </a:r>
            <a:r>
              <a:rPr lang="hu-HU" sz="1800" dirty="0"/>
              <a:t>, </a:t>
            </a:r>
            <a:r>
              <a:rPr lang="hu-HU" sz="1800" dirty="0" err="1"/>
              <a:t>Sherjil</a:t>
            </a:r>
            <a:r>
              <a:rPr lang="hu-HU" sz="1800" dirty="0"/>
              <a:t>; </a:t>
            </a:r>
            <a:r>
              <a:rPr lang="hu-HU" sz="1800" dirty="0" err="1"/>
              <a:t>Courville</a:t>
            </a:r>
            <a:r>
              <a:rPr lang="hu-HU" sz="1800" dirty="0"/>
              <a:t>, Aaron; </a:t>
            </a:r>
            <a:r>
              <a:rPr lang="hu-HU" sz="1800" dirty="0" err="1"/>
              <a:t>Bengio</a:t>
            </a:r>
            <a:r>
              <a:rPr lang="hu-HU" sz="1800" dirty="0"/>
              <a:t>, </a:t>
            </a:r>
            <a:r>
              <a:rPr lang="hu-HU" sz="1800" dirty="0" err="1"/>
              <a:t>Yoshua</a:t>
            </a:r>
            <a:r>
              <a:rPr lang="hu-HU" sz="1800" dirty="0"/>
              <a:t> (2014). "</a:t>
            </a:r>
            <a:r>
              <a:rPr lang="hu-HU" sz="1800" dirty="0" err="1"/>
              <a:t>Generative</a:t>
            </a:r>
            <a:r>
              <a:rPr lang="hu-HU" sz="1800" dirty="0"/>
              <a:t> </a:t>
            </a:r>
            <a:r>
              <a:rPr lang="hu-HU" sz="1800" dirty="0" err="1"/>
              <a:t>Adversarial</a:t>
            </a:r>
            <a:r>
              <a:rPr lang="hu-HU" sz="1800" dirty="0"/>
              <a:t> </a:t>
            </a:r>
            <a:r>
              <a:rPr lang="hu-HU" sz="1800" dirty="0" err="1"/>
              <a:t>Networks</a:t>
            </a:r>
            <a:r>
              <a:rPr lang="hu-HU" sz="1800" dirty="0"/>
              <a:t>". </a:t>
            </a:r>
            <a:r>
              <a:rPr lang="hu-HU" sz="1800" dirty="0" smtClean="0">
                <a:hlinkClick r:id="rId3" tooltip="ArXiv"/>
              </a:rPr>
              <a:t>arXiv</a:t>
            </a:r>
            <a:r>
              <a:rPr lang="hu-HU" sz="1800" dirty="0" smtClean="0"/>
              <a:t>:</a:t>
            </a:r>
            <a:r>
              <a:rPr lang="hu-HU" sz="1800" dirty="0" smtClean="0">
                <a:hlinkClick r:id="rId4"/>
              </a:rPr>
              <a:t>1406.2661</a:t>
            </a:r>
            <a:r>
              <a:rPr lang="hu-HU" sz="1800" dirty="0"/>
              <a:t>, https://arxiv.org/abs/1406.2661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3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pic>
        <p:nvPicPr>
          <p:cNvPr id="1026" name="Picture 2" descr="Képtalála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542" y="3233609"/>
            <a:ext cx="1438088" cy="143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Generatív modellek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Miért érdemes a generatív modellezéssel foglalkozni?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4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5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Generatív modellezés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Sűrűségfüggvény becslés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Minta generálás</a:t>
            </a:r>
          </a:p>
          <a:p>
            <a:pPr lvl="1"/>
            <a:endParaRPr lang="hu-HU" dirty="0" smtClean="0"/>
          </a:p>
          <a:p>
            <a:pPr lvl="1"/>
            <a:r>
              <a:rPr lang="hu-HU" dirty="0" smtClean="0"/>
              <a:t>Tanító minták			 Modellel generált minták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5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" y="4888357"/>
            <a:ext cx="3048000" cy="1171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2477" y="4859782"/>
            <a:ext cx="3086100" cy="1200150"/>
          </a:xfrm>
          <a:prstGeom prst="rect">
            <a:avLst/>
          </a:prstGeom>
        </p:spPr>
      </p:pic>
      <p:cxnSp>
        <p:nvCxnSpPr>
          <p:cNvPr id="10" name="Egyenes összekötő nyíllal 9"/>
          <p:cNvCxnSpPr/>
          <p:nvPr/>
        </p:nvCxnSpPr>
        <p:spPr>
          <a:xfrm>
            <a:off x="3740727" y="5459857"/>
            <a:ext cx="10714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Szabadkéz 10"/>
              <p14:cNvContentPartPr/>
              <p14:nvPr/>
            </p14:nvContentPartPr>
            <p14:xfrm>
              <a:off x="822250" y="1508625"/>
              <a:ext cx="6304455" cy="1410065"/>
            </p14:xfrm>
          </p:contentPart>
        </mc:Choice>
        <mc:Fallback xmlns="">
          <p:pic>
            <p:nvPicPr>
              <p:cNvPr id="11" name="Szabadkéz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0370" y="1500343"/>
                <a:ext cx="6330376" cy="1428429"/>
              </a:xfrm>
              <a:prstGeom prst="rect">
                <a:avLst/>
              </a:prstGeom>
            </p:spPr>
          </p:pic>
        </mc:Fallback>
      </mc:AlternateContent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0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375" y="332494"/>
            <a:ext cx="8667750" cy="69902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Miért érdemes a generatív modellekkel foglalkozni?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 smtClean="0"/>
          </a:p>
          <a:p>
            <a:r>
              <a:rPr lang="hu-HU" dirty="0" smtClean="0"/>
              <a:t>Sokdimenziós valószínűség eloszlások</a:t>
            </a:r>
          </a:p>
          <a:p>
            <a:pPr lvl="1"/>
            <a:r>
              <a:rPr lang="hu-HU" dirty="0" smtClean="0"/>
              <a:t>Valós-</a:t>
            </a:r>
            <a:r>
              <a:rPr lang="hu-HU" dirty="0" err="1" smtClean="0"/>
              <a:t>életbeli</a:t>
            </a:r>
            <a:r>
              <a:rPr lang="hu-HU" dirty="0" smtClean="0"/>
              <a:t> problémák</a:t>
            </a:r>
          </a:p>
          <a:p>
            <a:r>
              <a:rPr lang="hu-HU" dirty="0" smtClean="0"/>
              <a:t>Lehetséges jövő szimulálása</a:t>
            </a:r>
          </a:p>
          <a:p>
            <a:pPr lvl="1"/>
            <a:r>
              <a:rPr lang="hu-HU" dirty="0" err="1" smtClean="0"/>
              <a:t>reinforcement</a:t>
            </a:r>
            <a:r>
              <a:rPr lang="hu-HU" dirty="0" smtClean="0"/>
              <a:t> </a:t>
            </a:r>
            <a:r>
              <a:rPr lang="hu-HU" dirty="0" err="1" smtClean="0"/>
              <a:t>learning</a:t>
            </a:r>
            <a:endParaRPr lang="hu-HU" dirty="0" smtClean="0"/>
          </a:p>
          <a:p>
            <a:r>
              <a:rPr lang="hu-HU" dirty="0"/>
              <a:t>Multimodális kimenet</a:t>
            </a:r>
          </a:p>
          <a:p>
            <a:pPr lvl="1"/>
            <a:r>
              <a:rPr lang="hu-HU" dirty="0" smtClean="0"/>
              <a:t>Több lehetséges kimenet</a:t>
            </a:r>
          </a:p>
          <a:p>
            <a:r>
              <a:rPr lang="hu-HU" dirty="0" smtClean="0"/>
              <a:t>Hiányzó </a:t>
            </a:r>
            <a:r>
              <a:rPr lang="hu-HU" dirty="0" smtClean="0"/>
              <a:t>adat kezelése</a:t>
            </a:r>
          </a:p>
          <a:p>
            <a:pPr lvl="1"/>
            <a:r>
              <a:rPr lang="hu-HU" dirty="0" smtClean="0"/>
              <a:t>Félig felügyelt tanulás</a:t>
            </a:r>
          </a:p>
          <a:p>
            <a:r>
              <a:rPr lang="hu-HU" dirty="0" smtClean="0"/>
              <a:t>Valósághű generálási feladatok</a:t>
            </a:r>
          </a:p>
          <a:p>
            <a:pPr lvl="1"/>
            <a:r>
              <a:rPr lang="hu-HU" dirty="0" smtClean="0"/>
              <a:t>Adatdúsítás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6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4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33375" y="132920"/>
            <a:ext cx="8667750" cy="69902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Következő videó képkocka becslése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7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1813384" y="6658786"/>
            <a:ext cx="35589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Forrás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hu-HU" sz="1100" dirty="0" err="1" smtClean="0">
                <a:solidFill>
                  <a:schemeClr val="bg1">
                    <a:lumMod val="75000"/>
                  </a:schemeClr>
                </a:solidFill>
              </a:rPr>
              <a:t>Lotter</a:t>
            </a: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 et </a:t>
            </a:r>
            <a:r>
              <a:rPr lang="hu-HU" sz="1100" dirty="0" err="1" smtClean="0">
                <a:solidFill>
                  <a:schemeClr val="bg1">
                    <a:lumMod val="75000"/>
                  </a:schemeClr>
                </a:solidFill>
              </a:rPr>
              <a:t>al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2015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, https://arxiv.org/abs/1511.06380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23" y="1375055"/>
            <a:ext cx="8838601" cy="5359120"/>
          </a:xfrm>
          <a:prstGeom prst="rect">
            <a:avLst/>
          </a:prstGeom>
        </p:spPr>
      </p:pic>
      <p:sp>
        <p:nvSpPr>
          <p:cNvPr id="10" name="Szövegdoboz 9"/>
          <p:cNvSpPr txBox="1"/>
          <p:nvPr/>
        </p:nvSpPr>
        <p:spPr>
          <a:xfrm>
            <a:off x="1155409" y="844712"/>
            <a:ext cx="2319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megelőző képkockák</a:t>
            </a:r>
            <a:endParaRPr lang="hu-HU" sz="20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4976471" y="845889"/>
            <a:ext cx="481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cél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6341631" y="844712"/>
            <a:ext cx="695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átlag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7271231" y="844712"/>
            <a:ext cx="19398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smtClean="0"/>
              <a:t>generatív modell</a:t>
            </a:r>
            <a:endParaRPr lang="hu-HU" sz="2000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0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Single</a:t>
            </a:r>
            <a:r>
              <a:rPr lang="hu-HU" dirty="0" smtClean="0"/>
              <a:t> Image </a:t>
            </a:r>
            <a:r>
              <a:rPr lang="hu-HU" dirty="0" err="1" smtClean="0"/>
              <a:t>Super-Resolution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8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  <p:sp>
        <p:nvSpPr>
          <p:cNvPr id="7" name="Szövegdoboz 6"/>
          <p:cNvSpPr txBox="1"/>
          <p:nvPr/>
        </p:nvSpPr>
        <p:spPr>
          <a:xfrm>
            <a:off x="333375" y="6056500"/>
            <a:ext cx="35141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Forrás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hu-HU" sz="1100" dirty="0" smtClean="0">
                <a:solidFill>
                  <a:schemeClr val="bg1">
                    <a:lumMod val="75000"/>
                  </a:schemeClr>
                </a:solidFill>
              </a:rPr>
              <a:t>Ledig et </a:t>
            </a:r>
            <a:r>
              <a:rPr lang="hu-HU" sz="1100" dirty="0" err="1" smtClean="0">
                <a:solidFill>
                  <a:schemeClr val="bg1">
                    <a:lumMod val="75000"/>
                  </a:schemeClr>
                </a:solidFill>
              </a:rPr>
              <a:t>al</a:t>
            </a:r>
            <a:r>
              <a:rPr lang="hu-HU" sz="1100" dirty="0">
                <a:solidFill>
                  <a:schemeClr val="bg1">
                    <a:lumMod val="75000"/>
                  </a:schemeClr>
                </a:solidFill>
              </a:rPr>
              <a:t> 2016, https://arxiv.org/abs/1609.04802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39" y="1608778"/>
            <a:ext cx="8769800" cy="3551006"/>
          </a:xfrm>
          <a:prstGeom prst="rect">
            <a:avLst/>
          </a:prstGeom>
        </p:spPr>
      </p:pic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US" smtClean="0"/>
              <a:t>Csapó T.G.: Generatív versengő hálózatok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9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Generative</a:t>
            </a:r>
            <a:r>
              <a:rPr lang="hu-HU" dirty="0" smtClean="0"/>
              <a:t> </a:t>
            </a:r>
            <a:r>
              <a:rPr lang="hu-HU" dirty="0" err="1" smtClean="0"/>
              <a:t>Adversarial</a:t>
            </a:r>
            <a:r>
              <a:rPr lang="hu-HU" dirty="0" smtClean="0"/>
              <a:t> Network (GAN)</a:t>
            </a:r>
            <a:endParaRPr lang="hu-HU" dirty="0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D67A6-B191-4A77-856D-E76A9A46CC1F}" type="slidenum">
              <a:rPr lang="en-US" smtClean="0"/>
              <a:pPr/>
              <a:t>9</a:t>
            </a:fld>
            <a:r>
              <a:rPr lang="en-US" smtClean="0"/>
              <a:t>/</a:t>
            </a:r>
            <a:r>
              <a:rPr lang="hu-HU" smtClean="0"/>
              <a:t>sok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7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15540</TotalTime>
  <Words>638</Words>
  <Application>Microsoft Office PowerPoint</Application>
  <PresentationFormat>Diavetítés a képernyőre (4:3 oldalarány)</PresentationFormat>
  <Paragraphs>222</Paragraphs>
  <Slides>25</Slides>
  <Notes>2</Notes>
  <HiddenSlides>0</HiddenSlides>
  <MMClips>2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25</vt:i4>
      </vt:variant>
    </vt:vector>
  </HeadingPairs>
  <TitlesOfParts>
    <vt:vector size="34" baseType="lpstr">
      <vt:lpstr>Calibri</vt:lpstr>
      <vt:lpstr>Arial</vt:lpstr>
      <vt:lpstr>Calibri Light</vt:lpstr>
      <vt:lpstr>Courier New</vt:lpstr>
      <vt:lpstr>Times New Roman</vt:lpstr>
      <vt:lpstr>Cambria Math</vt:lpstr>
      <vt:lpstr>Roboto Light</vt:lpstr>
      <vt:lpstr>Cambria</vt:lpstr>
      <vt:lpstr>Office-téma</vt:lpstr>
      <vt:lpstr>A Deep Learning alkalmazása a beszédszintézisben - Generatív versengő hálózatok</vt:lpstr>
      <vt:lpstr>Bemutatkozás</vt:lpstr>
      <vt:lpstr>Generative Adversarial Network (GAN)</vt:lpstr>
      <vt:lpstr>Generatív modellek</vt:lpstr>
      <vt:lpstr>Generatív modellezés</vt:lpstr>
      <vt:lpstr>Miért érdemes a generatív modellekkel foglalkozni?</vt:lpstr>
      <vt:lpstr>Következő videó képkocka becslése</vt:lpstr>
      <vt:lpstr>Single Image Super-Resolution</vt:lpstr>
      <vt:lpstr>Generative Adversarial Network (GAN)</vt:lpstr>
      <vt:lpstr>Játékelmélet: kő-papír-olló</vt:lpstr>
      <vt:lpstr>Játékelmélet: pénzhamisítás</vt:lpstr>
      <vt:lpstr>Adversarial Net (~versengő háló)</vt:lpstr>
      <vt:lpstr>Diszkriminátor // Python, keras</vt:lpstr>
      <vt:lpstr>Generator // Python, keras</vt:lpstr>
      <vt:lpstr>Tanítás menete</vt:lpstr>
      <vt:lpstr>G és D egyensúlya</vt:lpstr>
      <vt:lpstr>DCGAN, hálószobák (LSUN bedrooms)</vt:lpstr>
      <vt:lpstr>Generált arcok</vt:lpstr>
      <vt:lpstr>Text-To-Speech / Beszédszintézis</vt:lpstr>
      <vt:lpstr>Text-To-Speech / GAN</vt:lpstr>
      <vt:lpstr>GAN-TTS, Google DeepMind</vt:lpstr>
      <vt:lpstr>Kiértékelés</vt:lpstr>
      <vt:lpstr>GAN összefoglalás</vt:lpstr>
      <vt:lpstr>Köszönöm a figyelmet!</vt:lpstr>
      <vt:lpstr>GAN összefoglalás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neural networks</dc:title>
  <dc:creator>Dr. Tóth Bálint Pál</dc:creator>
  <cp:lastModifiedBy>Tamás Gábor Csapó</cp:lastModifiedBy>
  <cp:revision>629</cp:revision>
  <cp:lastPrinted>2017-11-08T08:28:44Z</cp:lastPrinted>
  <dcterms:created xsi:type="dcterms:W3CDTF">2015-11-16T12:48:34Z</dcterms:created>
  <dcterms:modified xsi:type="dcterms:W3CDTF">2019-11-26T21:34:13Z</dcterms:modified>
</cp:coreProperties>
</file>