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Proxima Nova"/>
      <p:regular r:id="rId38"/>
      <p:bold r:id="rId39"/>
      <p:italic r:id="rId40"/>
      <p:boldItalic r:id="rId41"/>
    </p:embeddedFont>
    <p:embeddedFont>
      <p:font typeface="Roboto"/>
      <p:regular r:id="rId42"/>
      <p:bold r:id="rId43"/>
      <p:italic r:id="rId44"/>
      <p:boldItalic r:id="rId45"/>
    </p:embeddedFont>
    <p:embeddedFont>
      <p:font typeface="Roboto Medium"/>
      <p:regular r:id="rId46"/>
      <p:bold r:id="rId47"/>
      <p:italic r:id="rId48"/>
      <p:boldItalic r:id="rId49"/>
    </p:embeddedFont>
    <p:embeddedFont>
      <p:font typeface="Proxima Nova Extrabold"/>
      <p:bold r:id="rId50"/>
    </p:embeddedFont>
    <p:embeddedFont>
      <p:font typeface="Proxima Nova Semibold"/>
      <p:regular r:id="rId51"/>
      <p:bold r:id="rId52"/>
      <p:boldItalic r:id="rId53"/>
    </p:embeddedFont>
    <p:embeddedFont>
      <p:font typeface="Helvetica Neue"/>
      <p:regular r:id="rId54"/>
      <p:bold r:id="rId55"/>
      <p:italic r:id="rId56"/>
      <p:boldItalic r:id="rId57"/>
    </p:embeddedFont>
    <p:embeddedFont>
      <p:font typeface="Roboto Light"/>
      <p:regular r:id="rId58"/>
      <p:bold r:id="rId59"/>
      <p:italic r:id="rId60"/>
      <p:boldItalic r:id="rId61"/>
    </p:embeddedFont>
    <p:embeddedFont>
      <p:font typeface="Helvetica Neue Light"/>
      <p:regular r:id="rId62"/>
      <p:bold r:id="rId63"/>
      <p:italic r:id="rId64"/>
      <p:boldItalic r:id="rId65"/>
    </p:embeddedFont>
    <p:embeddedFont>
      <p:font typeface="Merriweather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italic.fntdata"/><Relationship Id="rId42" Type="http://schemas.openxmlformats.org/officeDocument/2006/relationships/font" Target="fonts/Roboto-regular.fntdata"/><Relationship Id="rId41" Type="http://schemas.openxmlformats.org/officeDocument/2006/relationships/font" Target="fonts/ProximaNova-boldItalic.fntdata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RobotoMedium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RobotoMedium-italic.fntdata"/><Relationship Id="rId47" Type="http://schemas.openxmlformats.org/officeDocument/2006/relationships/font" Target="fonts/RobotoMedium-bold.fntdata"/><Relationship Id="rId49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ProximaNova-bold.fntdata"/><Relationship Id="rId38" Type="http://schemas.openxmlformats.org/officeDocument/2006/relationships/font" Target="fonts/ProximaNova-regular.fntdata"/><Relationship Id="rId62" Type="http://schemas.openxmlformats.org/officeDocument/2006/relationships/font" Target="fonts/HelveticaNeueLight-regular.fntdata"/><Relationship Id="rId61" Type="http://schemas.openxmlformats.org/officeDocument/2006/relationships/font" Target="fonts/RobotoLight-boldItalic.fntdata"/><Relationship Id="rId20" Type="http://schemas.openxmlformats.org/officeDocument/2006/relationships/slide" Target="slides/slide15.xml"/><Relationship Id="rId64" Type="http://schemas.openxmlformats.org/officeDocument/2006/relationships/font" Target="fonts/HelveticaNeueLight-italic.fntdata"/><Relationship Id="rId63" Type="http://schemas.openxmlformats.org/officeDocument/2006/relationships/font" Target="fonts/HelveticaNeueLight-bold.fntdata"/><Relationship Id="rId22" Type="http://schemas.openxmlformats.org/officeDocument/2006/relationships/slide" Target="slides/slide17.xml"/><Relationship Id="rId66" Type="http://schemas.openxmlformats.org/officeDocument/2006/relationships/font" Target="fonts/Merriweather-regular.fntdata"/><Relationship Id="rId21" Type="http://schemas.openxmlformats.org/officeDocument/2006/relationships/slide" Target="slides/slide16.xml"/><Relationship Id="rId65" Type="http://schemas.openxmlformats.org/officeDocument/2006/relationships/font" Target="fonts/HelveticaNeueLight-boldItalic.fntdata"/><Relationship Id="rId24" Type="http://schemas.openxmlformats.org/officeDocument/2006/relationships/slide" Target="slides/slide19.xml"/><Relationship Id="rId68" Type="http://schemas.openxmlformats.org/officeDocument/2006/relationships/font" Target="fonts/Merriweather-italic.fntdata"/><Relationship Id="rId23" Type="http://schemas.openxmlformats.org/officeDocument/2006/relationships/slide" Target="slides/slide18.xml"/><Relationship Id="rId67" Type="http://schemas.openxmlformats.org/officeDocument/2006/relationships/font" Target="fonts/Merriweather-bold.fntdata"/><Relationship Id="rId60" Type="http://schemas.openxmlformats.org/officeDocument/2006/relationships/font" Target="fonts/RobotoLight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erriweather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Semibold-regular.fntdata"/><Relationship Id="rId50" Type="http://schemas.openxmlformats.org/officeDocument/2006/relationships/font" Target="fonts/ProximaNovaExtrabold-bold.fntdata"/><Relationship Id="rId53" Type="http://schemas.openxmlformats.org/officeDocument/2006/relationships/font" Target="fonts/ProximaNovaSemibold-boldItalic.fntdata"/><Relationship Id="rId52" Type="http://schemas.openxmlformats.org/officeDocument/2006/relationships/font" Target="fonts/ProximaNovaSemibold-bold.fntdata"/><Relationship Id="rId11" Type="http://schemas.openxmlformats.org/officeDocument/2006/relationships/slide" Target="slides/slide6.xml"/><Relationship Id="rId55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54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57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56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59" Type="http://schemas.openxmlformats.org/officeDocument/2006/relationships/font" Target="fonts/RobotoLight-bold.fntdata"/><Relationship Id="rId14" Type="http://schemas.openxmlformats.org/officeDocument/2006/relationships/slide" Target="slides/slide9.xml"/><Relationship Id="rId58" Type="http://schemas.openxmlformats.org/officeDocument/2006/relationships/font" Target="fonts/RobotoLigh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4cf3d4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f4cf3d4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9c92491bc_0_5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49c92491bc_0_5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b14beb4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3b14beb4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5a06edc7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5a06edc7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5eead14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13" name="Google Shape;213;g3c5eead14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5eead148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21" name="Google Shape;221;g3c5eead14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5eead148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29" name="Google Shape;229;g3c5eead148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b14beb4c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b14beb4c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b2cfe58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b2cfe58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b2cfe584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b2cfe584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5a06edc7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5a06edc7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a06edc7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a06edc7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b36f9f1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b36f9f1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5a06edc7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5a06edc7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5a06edc7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5a06edc7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5a06edc7c_0_1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81" name="Google Shape;281;g75a06edc7c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5a06edc7c_0_1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88" name="Google Shape;288;g75a06edc7c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b36f9f1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b36f9f1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f4cf3d497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f4cf3d497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b2cfe584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b2cfe584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f4cf3d497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f4cf3d497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b2cfe5842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6b2cfe5842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f4cf3d497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f4cf3d49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9c92491bc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9c92491bc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5a06edc7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5a06edc7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3f832a8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e3f832a88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a06edc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5a06edc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a06edc7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a06edc7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b2cfe5842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6b2cfe5842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03122fc3_1_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Emberi pontossaggal, automatikusan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a03122fc3_1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7777adf2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Emberi pontossaggal, automatikusan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b7777adf2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a1c5f23a_0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187" name="Google Shape;187;g3aa1c5f23a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669727" y="669727"/>
            <a:ext cx="78045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>
            <p:ph idx="2" type="pic"/>
          </p:nvPr>
        </p:nvSpPr>
        <p:spPr>
          <a:xfrm>
            <a:off x="4723805" y="2685604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8575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8575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8575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8575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8575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7305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8575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Google Shape;48;p12"/>
          <p:cNvSpPr/>
          <p:nvPr>
            <p:ph idx="3" type="pic"/>
          </p:nvPr>
        </p:nvSpPr>
        <p:spPr>
          <a:xfrm>
            <a:off x="4728177" y="468809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8575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8575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8575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8575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8575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7305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8575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/>
          <p:nvPr>
            <p:ph idx="4" type="pic"/>
          </p:nvPr>
        </p:nvSpPr>
        <p:spPr>
          <a:xfrm>
            <a:off x="669727" y="468809"/>
            <a:ext cx="37506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8575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8575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8575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8575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8575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7305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8575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92969" y="3355330"/>
            <a:ext cx="7358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b="0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892969" y="2250281"/>
            <a:ext cx="73581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-82550" lvl="0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82550" lvl="1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82550" lvl="2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82550" lvl="3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82550" lvl="4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82550" lvl="5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82550" lvl="6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82550" lvl="7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82550" lvl="8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-82550" lvl="0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82550" lvl="1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82550" lvl="2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82550" lvl="3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82550" lvl="4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82550" lvl="5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82550" lvl="6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82550" lvl="7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82550" lvl="8" marL="0" marR="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19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838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2573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67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67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67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67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zi_elemek-bg-02-feher-01.png"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8925" lIns="58925" spcFirstLastPara="1" rIns="58925" wrap="square" tIns="58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58925" lIns="58925" spcFirstLastPara="1" rIns="58925" wrap="square" tIns="58925">
            <a:noAutofit/>
          </a:bodyPr>
          <a:lstStyle>
            <a:lvl1pPr lvl="0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32750" lIns="32750" spcFirstLastPara="1" rIns="32750" wrap="square" tIns="327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>
            <p:ph idx="2" type="pic"/>
          </p:nvPr>
        </p:nvSpPr>
        <p:spPr>
          <a:xfrm>
            <a:off x="4723805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8575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8575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8575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8575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8575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7305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8575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69727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8575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8575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8575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8575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8575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7305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8575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>
            <p:ph idx="2" type="pic"/>
          </p:nvPr>
        </p:nvSpPr>
        <p:spPr>
          <a:xfrm>
            <a:off x="1129605" y="334863"/>
            <a:ext cx="68760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8575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8575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8575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8575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8575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7305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8575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892969" y="3542854"/>
            <a:ext cx="7358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892969" y="4319736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4437983" y="4875609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4723805" y="334863"/>
            <a:ext cx="3750600" cy="4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8575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8575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8575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8575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8575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7305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8575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669727" y="334863"/>
            <a:ext cx="37506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3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669727" y="2511475"/>
            <a:ext cx="3750600" cy="21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3.jpg"/><Relationship Id="rId5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ctrTitle"/>
          </p:nvPr>
        </p:nvSpPr>
        <p:spPr>
          <a:xfrm>
            <a:off x="311700" y="896975"/>
            <a:ext cx="8520600" cy="9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EGY AI PROJEKT ANATOMIAJA</a:t>
            </a:r>
            <a:endParaRPr b="1" sz="3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119" name="Google Shape;1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084" y="4441950"/>
            <a:ext cx="1247825" cy="5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75" y="468900"/>
            <a:ext cx="8266051" cy="413302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66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/>
        </p:nvSpPr>
        <p:spPr>
          <a:xfrm>
            <a:off x="4479425" y="2452963"/>
            <a:ext cx="4521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300" y="1501225"/>
            <a:ext cx="20574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pao-3x.png" id="204" name="Google Shape;20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/>
          <p:nvPr>
            <p:ph type="ctrTitle"/>
          </p:nvPr>
        </p:nvSpPr>
        <p:spPr>
          <a:xfrm>
            <a:off x="352775" y="455525"/>
            <a:ext cx="7831800" cy="3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IPAR 4.0</a:t>
            </a:r>
            <a:endParaRPr b="1" sz="3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400" y="4531250"/>
            <a:ext cx="1004525" cy="4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/>
        </p:nvSpPr>
        <p:spPr>
          <a:xfrm>
            <a:off x="160606" y="358738"/>
            <a:ext cx="8643490" cy="322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INDUTRY 4.0</a:t>
            </a:r>
            <a:endParaRPr b="1"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atapao-3x.png"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325" y="340074"/>
            <a:ext cx="916775" cy="3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 txBox="1"/>
          <p:nvPr/>
        </p:nvSpPr>
        <p:spPr>
          <a:xfrm>
            <a:off x="345225" y="1511150"/>
            <a:ext cx="7973100" cy="25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CONVERGENCE OF </a:t>
            </a:r>
            <a:endParaRPr b="1" sz="4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</a:t>
            </a:r>
            <a:r>
              <a:rPr b="1" lang="en-US" sz="4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b="1" lang="en-US" sz="60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</a:t>
            </a:r>
            <a:endParaRPr b="1" sz="60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atapao-3x.png" id="218" name="Google Shape;21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/>
        </p:nvSpPr>
        <p:spPr>
          <a:xfrm>
            <a:off x="160606" y="358738"/>
            <a:ext cx="8643490" cy="322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INDUSTRY 4.0</a:t>
            </a:r>
            <a:endParaRPr b="1"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atapao-3x.png"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325" y="340074"/>
            <a:ext cx="916775" cy="3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/>
        </p:nvSpPr>
        <p:spPr>
          <a:xfrm>
            <a:off x="233125" y="1511150"/>
            <a:ext cx="8676900" cy="25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TECHNOLOGY</a:t>
            </a:r>
            <a:br>
              <a:rPr b="1" lang="en-US" sz="44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sz="4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OPERATION TECHNOLOGY</a:t>
            </a:r>
            <a:endParaRPr b="1" sz="44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atapao-3x.png" id="226" name="Google Shape;22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/>
        </p:nvSpPr>
        <p:spPr>
          <a:xfrm>
            <a:off x="160606" y="358738"/>
            <a:ext cx="8643490" cy="322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INDUSTRY 4.0</a:t>
            </a:r>
            <a:endParaRPr b="1"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atapao-3x.png" id="232" name="Google Shape;2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325" y="340074"/>
            <a:ext cx="916775" cy="3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50" y="1241975"/>
            <a:ext cx="4224725" cy="28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3"/>
          <p:cNvPicPr preferRelativeResize="0"/>
          <p:nvPr/>
        </p:nvPicPr>
        <p:blipFill rotWithShape="1">
          <a:blip r:embed="rId5">
            <a:alphaModFix/>
          </a:blip>
          <a:srcRect b="0" l="0" r="0" t="5195"/>
          <a:stretch/>
        </p:blipFill>
        <p:spPr>
          <a:xfrm>
            <a:off x="4530575" y="1257850"/>
            <a:ext cx="4446950" cy="28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ctrTitle"/>
          </p:nvPr>
        </p:nvSpPr>
        <p:spPr>
          <a:xfrm>
            <a:off x="311700" y="896975"/>
            <a:ext cx="8520600" cy="26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EGY ML PROJEKT</a:t>
            </a:r>
            <a:endParaRPr b="1" sz="3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/>
        </p:nvSpPr>
        <p:spPr>
          <a:xfrm>
            <a:off x="1241100" y="567300"/>
            <a:ext cx="66618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 INGESTION</a:t>
            </a:r>
            <a:endParaRPr b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 PREPARATION</a:t>
            </a:r>
            <a:endParaRPr b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MODELLING</a:t>
            </a:r>
            <a:endParaRPr b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PRODUCTIONISING</a:t>
            </a:r>
            <a:endParaRPr b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246" name="Google Shape;2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/>
        </p:nvSpPr>
        <p:spPr>
          <a:xfrm>
            <a:off x="1241100" y="567300"/>
            <a:ext cx="66618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 INGESTION</a:t>
            </a:r>
            <a:endParaRPr b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 PREPARATION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MODELLING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PRODUCTIONISING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252" name="Google Shape;2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pao-3x.png" id="257" name="Google Shape;2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084" y="4441950"/>
            <a:ext cx="1247825" cy="53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éptalálat a következőre: „data silos”" id="258" name="Google Shape;2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3"/>
            <a:ext cx="97926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ctrTitle"/>
          </p:nvPr>
        </p:nvSpPr>
        <p:spPr>
          <a:xfrm>
            <a:off x="311700" y="133975"/>
            <a:ext cx="8520600" cy="791100"/>
          </a:xfrm>
          <a:prstGeom prst="rect">
            <a:avLst/>
          </a:prstGeom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ABOUT US</a:t>
            </a:r>
            <a:endParaRPr b="1" sz="3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125" name="Google Shape;1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435" y="4152700"/>
            <a:ext cx="1859117" cy="7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/>
        </p:nvSpPr>
        <p:spPr>
          <a:xfrm>
            <a:off x="1970450" y="1130800"/>
            <a:ext cx="7173300" cy="136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F3F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DATA ENGINEERING</a:t>
            </a:r>
            <a:endParaRPr sz="3200">
              <a:solidFill>
                <a:srgbClr val="F3F3F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F3F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DATA ANALYTICS</a:t>
            </a:r>
            <a:endParaRPr sz="3200">
              <a:solidFill>
                <a:srgbClr val="F3F3F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311700" y="2805700"/>
            <a:ext cx="8832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TRAINING | CONSULTANCY</a:t>
            </a:r>
            <a:endParaRPr sz="26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MANUFACTURING  |  DIGITAL SERVICES  |  LHS  |  TECHNOLOGY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8" name="Google Shape;128;p30"/>
          <p:cNvCxnSpPr/>
          <p:nvPr/>
        </p:nvCxnSpPr>
        <p:spPr>
          <a:xfrm>
            <a:off x="307900" y="2932600"/>
            <a:ext cx="0" cy="7506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/>
        </p:nvSpPr>
        <p:spPr>
          <a:xfrm>
            <a:off x="1241100" y="567300"/>
            <a:ext cx="66618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 INGESTION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 PREPARATION</a:t>
            </a:r>
            <a:endParaRPr b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MODELLING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PRODUCTIONISING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264" name="Google Shape;2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813" y="503175"/>
            <a:ext cx="5744358" cy="4137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/>
          <p:nvPr/>
        </p:nvSpPr>
        <p:spPr>
          <a:xfrm>
            <a:off x="183450" y="2473425"/>
            <a:ext cx="3958200" cy="121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</a:t>
            </a:r>
            <a:endParaRPr b="1"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BUDAPEST, ATTILA UT 12, 4EM 87</a:t>
            </a:r>
            <a:endParaRPr b="1" sz="2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p50"/>
          <p:cNvSpPr txBox="1"/>
          <p:nvPr/>
        </p:nvSpPr>
        <p:spPr>
          <a:xfrm>
            <a:off x="5374925" y="2473425"/>
            <a:ext cx="1399800" cy="121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ZIP</a:t>
            </a:r>
            <a:endParaRPr b="1"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1024</a:t>
            </a:r>
            <a:endParaRPr b="1"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6" name="Google Shape;276;p50"/>
          <p:cNvSpPr txBox="1"/>
          <p:nvPr/>
        </p:nvSpPr>
        <p:spPr>
          <a:xfrm>
            <a:off x="6874925" y="2473425"/>
            <a:ext cx="1775100" cy="121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CITY</a:t>
            </a:r>
            <a:endParaRPr b="1"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BUDAPEST</a:t>
            </a:r>
            <a:endParaRPr b="1"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7" name="Google Shape;277;p50"/>
          <p:cNvSpPr/>
          <p:nvPr/>
        </p:nvSpPr>
        <p:spPr>
          <a:xfrm>
            <a:off x="4377275" y="2891175"/>
            <a:ext cx="7620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0"/>
          <p:cNvSpPr txBox="1"/>
          <p:nvPr/>
        </p:nvSpPr>
        <p:spPr>
          <a:xfrm>
            <a:off x="0" y="574350"/>
            <a:ext cx="91440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 PREPARATION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pao-3x.png" id="283" name="Google Shape;28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325" y="340074"/>
            <a:ext cx="916775" cy="3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100" y="740375"/>
            <a:ext cx="4001075" cy="360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1"/>
          <p:cNvSpPr txBox="1"/>
          <p:nvPr/>
        </p:nvSpPr>
        <p:spPr>
          <a:xfrm>
            <a:off x="129525" y="978875"/>
            <a:ext cx="4227600" cy="3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DO I HAVE THE NECESSARY INFORMATION IN THE DATA?</a:t>
            </a:r>
            <a:endParaRPr sz="32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pao-3x.png" id="290" name="Google Shape;29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0" y="654000"/>
            <a:ext cx="4771723" cy="347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050" y="823900"/>
            <a:ext cx="4422750" cy="313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/>
        </p:nvSpPr>
        <p:spPr>
          <a:xfrm>
            <a:off x="1241100" y="567300"/>
            <a:ext cx="66618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 INGESTION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 PREPARATION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MODELLING</a:t>
            </a:r>
            <a:endParaRPr b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PRODUCTIONISING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298" name="Google Shape;2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/>
        </p:nvSpPr>
        <p:spPr>
          <a:xfrm>
            <a:off x="8287750" y="644825"/>
            <a:ext cx="60891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325" y="179625"/>
            <a:ext cx="7638275" cy="42548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/>
          <p:nvPr/>
        </p:nvSpPr>
        <p:spPr>
          <a:xfrm>
            <a:off x="1241100" y="567300"/>
            <a:ext cx="66618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 INGESTION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DATA PREPARATION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MODELLING</a:t>
            </a:r>
            <a:endParaRPr b="1" sz="32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PRODUCTIONISING</a:t>
            </a:r>
            <a:endParaRPr b="1" i="1" sz="3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310" name="Google Shape;3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138" y="860862"/>
            <a:ext cx="7253725" cy="34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6"/>
          <p:cNvSpPr txBox="1"/>
          <p:nvPr/>
        </p:nvSpPr>
        <p:spPr>
          <a:xfrm>
            <a:off x="8287750" y="644825"/>
            <a:ext cx="60891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6"/>
          <p:cNvSpPr txBox="1"/>
          <p:nvPr>
            <p:ph idx="1" type="subTitle"/>
          </p:nvPr>
        </p:nvSpPr>
        <p:spPr>
          <a:xfrm>
            <a:off x="7226700" y="342650"/>
            <a:ext cx="1917300" cy="427500"/>
          </a:xfrm>
          <a:prstGeom prst="rect">
            <a:avLst/>
          </a:prstGeom>
          <a:solidFill>
            <a:srgbClr val="43434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-9144" lvl="0" marL="91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DASHBOARD</a:t>
            </a:r>
            <a:endParaRPr b="1" sz="15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318" name="Google Shape;31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57"/>
          <p:cNvGrpSpPr/>
          <p:nvPr/>
        </p:nvGrpSpPr>
        <p:grpSpPr>
          <a:xfrm>
            <a:off x="451753" y="213465"/>
            <a:ext cx="7791206" cy="4853921"/>
            <a:chOff x="443990" y="0"/>
            <a:chExt cx="8256020" cy="5143500"/>
          </a:xfrm>
        </p:grpSpPr>
        <p:pic>
          <p:nvPicPr>
            <p:cNvPr id="324" name="Google Shape;324;p57"/>
            <p:cNvPicPr preferRelativeResize="0"/>
            <p:nvPr/>
          </p:nvPicPr>
          <p:blipFill rotWithShape="1">
            <a:blip r:embed="rId3">
              <a:alphaModFix/>
            </a:blip>
            <a:srcRect b="15361" l="0" r="0" t="0"/>
            <a:stretch/>
          </p:blipFill>
          <p:spPr>
            <a:xfrm>
              <a:off x="1520400" y="401275"/>
              <a:ext cx="6126375" cy="3902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3990" y="0"/>
              <a:ext cx="825602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57"/>
          <p:cNvSpPr txBox="1"/>
          <p:nvPr/>
        </p:nvSpPr>
        <p:spPr>
          <a:xfrm>
            <a:off x="4479425" y="2452963"/>
            <a:ext cx="4521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atapao-3x.png" id="327" name="Google Shape;32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3851" y="4784875"/>
            <a:ext cx="571525" cy="2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ctrTitle"/>
          </p:nvPr>
        </p:nvSpPr>
        <p:spPr>
          <a:xfrm>
            <a:off x="311700" y="133975"/>
            <a:ext cx="3152700" cy="44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AI HYPE</a:t>
            </a:r>
            <a:endParaRPr b="1" sz="3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Képtalálat a következőre: „gartner ai hype cycle”" id="134" name="Google Shape;1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225" y="133975"/>
            <a:ext cx="4917000" cy="473425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3360000" dist="95250">
              <a:srgbClr val="000000">
                <a:alpha val="50000"/>
              </a:srgbClr>
            </a:outerShdw>
          </a:effectLst>
        </p:spPr>
      </p:pic>
      <p:cxnSp>
        <p:nvCxnSpPr>
          <p:cNvPr id="135" name="Google Shape;135;p31"/>
          <p:cNvCxnSpPr/>
          <p:nvPr/>
        </p:nvCxnSpPr>
        <p:spPr>
          <a:xfrm>
            <a:off x="4557900" y="1799175"/>
            <a:ext cx="22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31"/>
          <p:cNvCxnSpPr/>
          <p:nvPr/>
        </p:nvCxnSpPr>
        <p:spPr>
          <a:xfrm>
            <a:off x="4364575" y="1619950"/>
            <a:ext cx="41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31"/>
          <p:cNvCxnSpPr/>
          <p:nvPr/>
        </p:nvCxnSpPr>
        <p:spPr>
          <a:xfrm>
            <a:off x="4960050" y="1003300"/>
            <a:ext cx="24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31"/>
          <p:cNvCxnSpPr/>
          <p:nvPr/>
        </p:nvCxnSpPr>
        <p:spPr>
          <a:xfrm>
            <a:off x="5394675" y="1056925"/>
            <a:ext cx="24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31"/>
          <p:cNvCxnSpPr/>
          <p:nvPr/>
        </p:nvCxnSpPr>
        <p:spPr>
          <a:xfrm>
            <a:off x="5561175" y="1237550"/>
            <a:ext cx="44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31"/>
          <p:cNvCxnSpPr/>
          <p:nvPr/>
        </p:nvCxnSpPr>
        <p:spPr>
          <a:xfrm>
            <a:off x="5678300" y="1425225"/>
            <a:ext cx="44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31"/>
          <p:cNvCxnSpPr/>
          <p:nvPr/>
        </p:nvCxnSpPr>
        <p:spPr>
          <a:xfrm>
            <a:off x="5678300" y="1683450"/>
            <a:ext cx="44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31"/>
          <p:cNvCxnSpPr/>
          <p:nvPr/>
        </p:nvCxnSpPr>
        <p:spPr>
          <a:xfrm>
            <a:off x="4243200" y="2075725"/>
            <a:ext cx="44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31"/>
          <p:cNvCxnSpPr/>
          <p:nvPr/>
        </p:nvCxnSpPr>
        <p:spPr>
          <a:xfrm>
            <a:off x="4289775" y="1952950"/>
            <a:ext cx="44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31"/>
          <p:cNvCxnSpPr/>
          <p:nvPr/>
        </p:nvCxnSpPr>
        <p:spPr>
          <a:xfrm>
            <a:off x="4449300" y="1315175"/>
            <a:ext cx="44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31"/>
          <p:cNvCxnSpPr/>
          <p:nvPr/>
        </p:nvCxnSpPr>
        <p:spPr>
          <a:xfrm>
            <a:off x="4289700" y="2370625"/>
            <a:ext cx="35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31"/>
          <p:cNvCxnSpPr/>
          <p:nvPr/>
        </p:nvCxnSpPr>
        <p:spPr>
          <a:xfrm>
            <a:off x="4243200" y="2784075"/>
            <a:ext cx="35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31"/>
          <p:cNvCxnSpPr/>
          <p:nvPr/>
        </p:nvCxnSpPr>
        <p:spPr>
          <a:xfrm>
            <a:off x="4243200" y="2858850"/>
            <a:ext cx="35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31"/>
          <p:cNvCxnSpPr/>
          <p:nvPr/>
        </p:nvCxnSpPr>
        <p:spPr>
          <a:xfrm>
            <a:off x="4243200" y="2997125"/>
            <a:ext cx="35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31"/>
          <p:cNvCxnSpPr/>
          <p:nvPr/>
        </p:nvCxnSpPr>
        <p:spPr>
          <a:xfrm>
            <a:off x="4243200" y="3071925"/>
            <a:ext cx="35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31"/>
          <p:cNvCxnSpPr/>
          <p:nvPr/>
        </p:nvCxnSpPr>
        <p:spPr>
          <a:xfrm>
            <a:off x="4243200" y="3273700"/>
            <a:ext cx="35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type="ctrTitle"/>
          </p:nvPr>
        </p:nvSpPr>
        <p:spPr>
          <a:xfrm>
            <a:off x="311700" y="896975"/>
            <a:ext cx="8520600" cy="32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FUTURE</a:t>
            </a:r>
            <a:endParaRPr b="1" sz="4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EVERY COMPANY</a:t>
            </a:r>
            <a:endParaRPr b="1" sz="4400" u="sng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WILL BE A </a:t>
            </a:r>
            <a:r>
              <a:rPr b="1" lang="en-US" sz="4400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 COMPANY</a:t>
            </a:r>
            <a:endParaRPr b="1" sz="4400" u="sng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333" name="Google Shape;3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type="ctrTitle"/>
          </p:nvPr>
        </p:nvSpPr>
        <p:spPr>
          <a:xfrm>
            <a:off x="311700" y="515975"/>
            <a:ext cx="85206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DATA ENGINEER | DATA SCIENTIST</a:t>
            </a:r>
            <a:endParaRPr b="1" sz="4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Google Shape;339;p59"/>
          <p:cNvSpPr txBox="1"/>
          <p:nvPr>
            <p:ph type="ctrTitle"/>
          </p:nvPr>
        </p:nvSpPr>
        <p:spPr>
          <a:xfrm>
            <a:off x="1489800" y="1775175"/>
            <a:ext cx="6164400" cy="1312200"/>
          </a:xfrm>
          <a:prstGeom prst="rect">
            <a:avLst/>
          </a:prstGeom>
          <a:solidFill>
            <a:srgbClr val="CC412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HIRING!</a:t>
            </a:r>
            <a:endParaRPr b="1" sz="5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0" name="Google Shape;340;p59"/>
          <p:cNvSpPr/>
          <p:nvPr/>
        </p:nvSpPr>
        <p:spPr>
          <a:xfrm>
            <a:off x="1489800" y="3716575"/>
            <a:ext cx="6164400" cy="6894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9"/>
          <p:cNvSpPr/>
          <p:nvPr/>
        </p:nvSpPr>
        <p:spPr>
          <a:xfrm>
            <a:off x="1489800" y="3708800"/>
            <a:ext cx="1935000" cy="6894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9"/>
          <p:cNvSpPr/>
          <p:nvPr/>
        </p:nvSpPr>
        <p:spPr>
          <a:xfrm>
            <a:off x="3424875" y="3817525"/>
            <a:ext cx="42294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230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gulyasm@datapao.com</a:t>
            </a:r>
            <a:endParaRPr sz="230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3" name="Google Shape;343;p59"/>
          <p:cNvSpPr txBox="1"/>
          <p:nvPr>
            <p:ph idx="4294967295" type="title"/>
          </p:nvPr>
        </p:nvSpPr>
        <p:spPr>
          <a:xfrm>
            <a:off x="1580450" y="3852000"/>
            <a:ext cx="184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r>
              <a:rPr b="1" lang="en-US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1" lang="en-US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PING ME!</a:t>
            </a:r>
            <a:endParaRPr b="1" sz="1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/>
          <p:nvPr>
            <p:ph type="title"/>
          </p:nvPr>
        </p:nvSpPr>
        <p:spPr>
          <a:xfrm>
            <a:off x="3401710" y="2973719"/>
            <a:ext cx="2340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r>
              <a:rPr b="1" lang="en-US" sz="1900">
                <a:solidFill>
                  <a:srgbClr val="C53F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sz="1900">
              <a:solidFill>
                <a:srgbClr val="C53F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9" name="Google Shape;349;p60"/>
          <p:cNvGrpSpPr/>
          <p:nvPr/>
        </p:nvGrpSpPr>
        <p:grpSpPr>
          <a:xfrm>
            <a:off x="3650843" y="4216068"/>
            <a:ext cx="1990388" cy="462439"/>
            <a:chOff x="5450539" y="7942483"/>
            <a:chExt cx="4191173" cy="1193700"/>
          </a:xfrm>
        </p:grpSpPr>
        <p:sp>
          <p:nvSpPr>
            <p:cNvPr id="350" name="Google Shape;350;p60"/>
            <p:cNvSpPr/>
            <p:nvPr/>
          </p:nvSpPr>
          <p:spPr>
            <a:xfrm>
              <a:off x="6168912" y="7942483"/>
              <a:ext cx="34728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"/>
                <a:buNone/>
              </a:pPr>
              <a:r>
                <a:t/>
              </a:r>
              <a:endParaRPr sz="1500" u="none" cap="none" strike="noStrik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Helvetica Neue"/>
                <a:buNone/>
              </a:pPr>
              <a:r>
                <a:rPr lang="en-US" sz="15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@datapao</a:t>
              </a:r>
              <a:endParaRPr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Helvetica Neue"/>
                <a:buNone/>
              </a:pPr>
              <a:r>
                <a:t/>
              </a:r>
              <a:endParaRPr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1" name="Google Shape;351;p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50539" y="8263916"/>
              <a:ext cx="678382" cy="5508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2" name="Google Shape;35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073" y="1776325"/>
            <a:ext cx="1246366" cy="125843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0"/>
          <p:cNvSpPr/>
          <p:nvPr/>
        </p:nvSpPr>
        <p:spPr>
          <a:xfrm>
            <a:off x="3989830" y="4558373"/>
            <a:ext cx="1413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15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datapao.com</a:t>
            </a:r>
            <a:endParaRPr sz="1500">
              <a:solidFill>
                <a:srgbClr val="66666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54" name="Google Shape;354;p60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3650801" y="4682876"/>
            <a:ext cx="213417" cy="213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pao-3x.png"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7872" y="4678725"/>
            <a:ext cx="798575" cy="3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425" y="313275"/>
            <a:ext cx="3764938" cy="4493018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3000000" dist="57150">
              <a:srgbClr val="000000">
                <a:alpha val="50000"/>
              </a:srgbClr>
            </a:outerShdw>
          </a:effectLst>
        </p:spPr>
      </p:pic>
      <p:sp>
        <p:nvSpPr>
          <p:cNvPr id="157" name="Google Shape;157;p32"/>
          <p:cNvSpPr txBox="1"/>
          <p:nvPr/>
        </p:nvSpPr>
        <p:spPr>
          <a:xfrm>
            <a:off x="4557900" y="1993200"/>
            <a:ext cx="4200900" cy="12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3434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“ Ha valaki azt szeretné, hogy még öt év múlva is legyen állása, mesterséges intelligenciát kell tanulnia. “</a:t>
            </a:r>
            <a:endParaRPr i="1" sz="18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 txBox="1"/>
          <p:nvPr>
            <p:ph type="ctrTitle"/>
          </p:nvPr>
        </p:nvSpPr>
        <p:spPr>
          <a:xfrm>
            <a:off x="50" y="125"/>
            <a:ext cx="9144000" cy="5143500"/>
          </a:xfrm>
          <a:prstGeom prst="rect">
            <a:avLst/>
          </a:prstGeom>
          <a:solidFill>
            <a:srgbClr val="000000">
              <a:alpha val="2346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AI VAGY ML?</a:t>
            </a:r>
            <a:endParaRPr b="1"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atapao-3x.png" id="164" name="Google Shape;1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4475" y="245249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pao-3x.png"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00" y="4692724"/>
            <a:ext cx="916775" cy="3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 txBox="1"/>
          <p:nvPr/>
        </p:nvSpPr>
        <p:spPr>
          <a:xfrm>
            <a:off x="4479425" y="2452963"/>
            <a:ext cx="4521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509"/>
            <a:ext cx="9143999" cy="3266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pao-3x.png" id="172" name="Google Shape;17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25" y="314988"/>
            <a:ext cx="8536155" cy="4513525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44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500" y="1086875"/>
            <a:ext cx="2939998" cy="3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25" y="1031400"/>
            <a:ext cx="3746525" cy="321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pao-3x.png" id="184" name="Google Shape;18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pao-3x.png" id="189" name="Google Shape;1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325" y="340074"/>
            <a:ext cx="916775" cy="3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7"/>
          <p:cNvSpPr txBox="1"/>
          <p:nvPr/>
        </p:nvSpPr>
        <p:spPr>
          <a:xfrm>
            <a:off x="192825" y="1326025"/>
            <a:ext cx="3629400" cy="22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PREDICTIVE MAINTENANCE</a:t>
            </a:r>
            <a:endParaRPr b="1"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176562" y="512650"/>
            <a:ext cx="4710976" cy="384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pao-3x.png" id="192" name="Google Shape;19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0975" y="4429174"/>
            <a:ext cx="916775" cy="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