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441" r:id="rId5"/>
    <p:sldId id="457" r:id="rId6"/>
    <p:sldId id="466" r:id="rId7"/>
    <p:sldId id="465" r:id="rId8"/>
    <p:sldId id="453" r:id="rId9"/>
    <p:sldId id="459" r:id="rId10"/>
    <p:sldId id="461" r:id="rId11"/>
    <p:sldId id="462" r:id="rId12"/>
    <p:sldId id="463" r:id="rId13"/>
    <p:sldId id="464" r:id="rId14"/>
    <p:sldId id="460" r:id="rId15"/>
    <p:sldId id="383" r:id="rId16"/>
  </p:sldIdLst>
  <p:sldSz cx="6858000" cy="51435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ufthansa Office Text" panose="020B0604020202020204" charset="0"/>
      <p:regular r:id="rId23"/>
      <p:bold r:id="rId24"/>
    </p:embeddedFont>
    <p:embeddedFont>
      <p:font typeface="Lufthansa Office Head" panose="020B0604020202020204" charset="0"/>
      <p:regular r:id="rId25"/>
      <p:bold r:id="rId26"/>
    </p:embeddedFont>
    <p:embeddedFont>
      <p:font typeface="Wingdings 3" panose="05040102010807070707" pitchFamily="18" charset="2"/>
      <p:regular r:id="rId27"/>
    </p:embeddedFont>
  </p:embeddedFontLst>
  <p:custDataLst>
    <p:tags r:id="rId28"/>
  </p:custDataLst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gitte Wündsch" initials="Wue" lastIdx="1" clrIdx="0"/>
  <p:cmAuthor id="1" name="AMMANN, NATASCHA" initials="AN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9B9B9B"/>
    <a:srgbClr val="D2D2D2"/>
    <a:srgbClr val="7DC5E7"/>
    <a:srgbClr val="398BC2"/>
    <a:srgbClr val="71B3E3"/>
    <a:srgbClr val="FFFFFF"/>
    <a:srgbClr val="82D0F5"/>
    <a:srgbClr val="09094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5" autoAdjust="0"/>
    <p:restoredTop sz="94343" autoAdjust="0"/>
  </p:normalViewPr>
  <p:slideViewPr>
    <p:cSldViewPr snapToGrid="0" showGuides="1">
      <p:cViewPr varScale="1">
        <p:scale>
          <a:sx n="97" d="100"/>
          <a:sy n="97" d="100"/>
        </p:scale>
        <p:origin x="1224" y="7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330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0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1A8E-115E-4AA5-A1C3-DF9D40742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49CD-62AD-4CF6-AFC3-0350B27D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>
              <a:defRPr sz="1200"/>
            </a:lvl1pPr>
          </a:lstStyle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85C66BE-CB0B-4931-93CB-FD24094B7681}" type="datetimeFigureOut">
              <a:rPr lang="en-US" smtClean="0">
                <a:latin typeface="Lufthansa Office Text" panose="020B0404040000000004" pitchFamily="34" charset="0"/>
              </a:rPr>
              <a:pPr/>
              <a:t>12/10/2019</a:t>
            </a:fld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de-DE">
              <a:latin typeface="Lufthansa Office Text" panose="020B04040400000000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>
              <a:defRPr sz="1200"/>
            </a:lvl1pPr>
          </a:lstStyle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‹#›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10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11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12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7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2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9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3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4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2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5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6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6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7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6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8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9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A, Logo blue"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33822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7901" y="4443323"/>
            <a:ext cx="3100052" cy="294866"/>
          </a:xfrm>
          <a:solidFill>
            <a:schemeClr val="bg1">
              <a:alpha val="80000"/>
            </a:schemeClr>
          </a:solidFill>
        </p:spPr>
        <p:txBody>
          <a:bodyPr wrap="square" lIns="108000" tIns="90000" rIns="108000" bIns="90000">
            <a:spAutoFit/>
          </a:bodyPr>
          <a:lstStyle>
            <a:lvl1pPr>
              <a:defRPr sz="750" b="0">
                <a:solidFill>
                  <a:schemeClr val="accent3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901" y="2538994"/>
            <a:ext cx="6201020" cy="1527533"/>
          </a:xfrm>
        </p:spPr>
        <p:txBody>
          <a:bodyPr anchor="b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01285" y="4435757"/>
            <a:ext cx="1086668" cy="294866"/>
          </a:xfrm>
        </p:spPr>
        <p:txBody>
          <a:bodyPr wrap="square" tIns="90000" bIns="90000">
            <a:spAutoFit/>
          </a:bodyPr>
          <a:lstStyle>
            <a:lvl1pPr algn="ctr">
              <a:defRPr sz="75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2401283" y="4512040"/>
            <a:ext cx="0" cy="180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faltete Ecke 11"/>
          <p:cNvSpPr/>
          <p:nvPr userDrawn="1"/>
        </p:nvSpPr>
        <p:spPr>
          <a:xfrm>
            <a:off x="-858625" y="288926"/>
            <a:ext cx="804871" cy="2282824"/>
          </a:xfrm>
          <a:prstGeom prst="foldedCorner">
            <a:avLst>
              <a:gd name="adj" fmla="val 136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rtlCol="0" anchor="t" anchorCtr="0"/>
          <a:lstStyle/>
          <a:p>
            <a:r>
              <a:rPr lang="en-US" sz="1050" b="1" baseline="0" noProof="0" dirty="0">
                <a:solidFill>
                  <a:schemeClr val="bg1"/>
                </a:solidFill>
              </a:rPr>
              <a:t>Title-A</a:t>
            </a:r>
          </a:p>
          <a:p>
            <a:r>
              <a:rPr lang="en-US" sz="1050" b="1" baseline="0" noProof="0" dirty="0">
                <a:solidFill>
                  <a:schemeClr val="bg1"/>
                </a:solidFill>
              </a:rPr>
              <a:t>Logo blue</a:t>
            </a:r>
            <a:endParaRPr lang="en-US" sz="1050" b="1" noProof="0" dirty="0">
              <a:solidFill>
                <a:schemeClr val="bg1"/>
              </a:solidFill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750" kern="1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the appropriate layout from the templates.</a:t>
            </a:r>
          </a:p>
          <a:p>
            <a:endParaRPr lang="en-US" sz="1050" b="1" noProof="0" dirty="0">
              <a:solidFill>
                <a:schemeClr val="bg1"/>
              </a:solidFill>
            </a:endParaRPr>
          </a:p>
          <a:p>
            <a:endParaRPr lang="en-US" sz="1050" b="1" noProof="0" dirty="0">
              <a:solidFill>
                <a:schemeClr val="bg1"/>
              </a:solidFill>
            </a:endParaRP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2407668" y="5214401"/>
            <a:ext cx="4450332" cy="318783"/>
            <a:chOff x="2653913" y="5214398"/>
            <a:chExt cx="5933776" cy="318783"/>
          </a:xfrm>
          <a:solidFill>
            <a:srgbClr val="92D050"/>
          </a:solidFill>
        </p:grpSpPr>
        <p:sp>
          <p:nvSpPr>
            <p:cNvPr id="15" name="Gleichschenkliges Dreieck 14"/>
            <p:cNvSpPr/>
            <p:nvPr userDrawn="1"/>
          </p:nvSpPr>
          <p:spPr>
            <a:xfrm>
              <a:off x="331686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2653913" y="5345062"/>
              <a:ext cx="5933776" cy="188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546583" algn="l"/>
                </a:tabLst>
              </a:pPr>
              <a:r>
                <a:rPr lang="en-US" sz="750" baseline="0" noProof="0" dirty="0">
                  <a:solidFill>
                    <a:schemeClr val="bg1"/>
                  </a:solidFill>
                </a:rPr>
                <a:t>Please enter the label here </a:t>
              </a:r>
              <a:r>
                <a:rPr lang="en-US" sz="750" b="1" baseline="0" noProof="0" dirty="0">
                  <a:solidFill>
                    <a:schemeClr val="bg1"/>
                  </a:solidFill>
                </a:rPr>
                <a:t>and </a:t>
              </a:r>
              <a:r>
                <a:rPr lang="en-US" sz="750" baseline="0" noProof="0" dirty="0">
                  <a:solidFill>
                    <a:schemeClr val="bg1"/>
                  </a:solidFill>
                </a:rPr>
                <a:t>once on the slide master. Description on the following page.</a:t>
              </a:r>
            </a:p>
          </p:txBody>
        </p: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0" y="180926"/>
            <a:ext cx="19355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478599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38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tx2"/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78BC6194-C69D-4256-B3FE-303702D6AC7B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85445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61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6"/>
            <a:ext cx="6858000" cy="4548188"/>
          </a:xfrm>
          <a:solidFill>
            <a:schemeClr val="bg1">
              <a:lumMod val="75000"/>
            </a:schemeClr>
          </a:solidFill>
          <a:ln w="6350">
            <a:noFill/>
            <a:miter lim="800000"/>
          </a:ln>
        </p:spPr>
        <p:txBody>
          <a:bodyPr lIns="0" tIns="900000" anchor="ctr"/>
          <a:lstStyle>
            <a:lvl1pPr marL="0" marR="0" indent="0" algn="ctr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 smtClean="0"/>
              <a:t>Insert your background</a:t>
            </a:r>
          </a:p>
          <a:p>
            <a:r>
              <a:rPr lang="en-US" dirty="0" smtClean="0"/>
              <a:t>image here</a:t>
            </a:r>
            <a:endParaRPr lang="en-US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88154" y="1694440"/>
            <a:ext cx="2792495" cy="3414948"/>
          </a:xfrm>
        </p:spPr>
        <p:txBody>
          <a:bodyPr anchor="b"/>
          <a:lstStyle>
            <a:lvl1pPr algn="r">
              <a:defRPr sz="18749">
                <a:solidFill>
                  <a:schemeClr val="bg1"/>
                </a:solidFill>
                <a:latin typeface="+mn-lt"/>
              </a:defRPr>
            </a:lvl1pPr>
            <a:lvl2pPr algn="r">
              <a:defRPr sz="18749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214977" y="288926"/>
            <a:ext cx="3134401" cy="1841250"/>
          </a:xfrm>
        </p:spPr>
        <p:txBody>
          <a:bodyPr lIns="360000" tIns="180000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36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Agenda list item</a:t>
            </a:r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D96CF977-F5A9-45A0-BDCE-284F1948DB01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43199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5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F247-7710-46A0-8E5F-D2156C8D1DB4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99498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1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4548186"/>
          </a:xfrm>
          <a:solidFill>
            <a:schemeClr val="accent2"/>
          </a:solidFill>
          <a:ln w="6350">
            <a:noFill/>
            <a:miter lim="800000"/>
          </a:ln>
        </p:spPr>
        <p:txBody>
          <a:bodyPr lIns="4860000" tIns="0" anchor="ctr" anchorCtr="0"/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required, use “Reset slide” command </a:t>
            </a:r>
            <a:br>
              <a:rPr lang="en-US" dirty="0" smtClean="0"/>
            </a:br>
            <a:r>
              <a:rPr lang="en-US" dirty="0" smtClean="0"/>
              <a:t>to restore layer order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5505" y="1131893"/>
            <a:ext cx="3105151" cy="3241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017468B3-AE9F-4014-8D44-66AC58C62492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conten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437405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3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4978" y="303217"/>
            <a:ext cx="6373943" cy="576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4976" y="1131893"/>
            <a:ext cx="3105000" cy="341947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483919" y="1131893"/>
            <a:ext cx="3105000" cy="34194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53A90D6C-1732-4AD4-8663-5483FAD4E469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09969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65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4548186"/>
          </a:xfrm>
          <a:solidFill>
            <a:schemeClr val="accent2"/>
          </a:solidFill>
          <a:ln w="6350">
            <a:noFill/>
            <a:miter lim="800000"/>
          </a:ln>
        </p:spPr>
        <p:txBody>
          <a:bodyPr lIns="4860000" tIns="0" anchor="ctr" anchorCtr="0"/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required, use “Reset slide” command </a:t>
            </a:r>
            <a:br>
              <a:rPr lang="en-US" dirty="0" smtClean="0"/>
            </a:br>
            <a:r>
              <a:rPr lang="en-US" dirty="0" smtClean="0"/>
              <a:t>to restore layer order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5505" y="1131888"/>
            <a:ext cx="6373415" cy="1411880"/>
          </a:xfrm>
          <a:solidFill>
            <a:schemeClr val="bg1">
              <a:alpha val="80000"/>
            </a:schemeClr>
          </a:solidFill>
        </p:spPr>
        <p:txBody>
          <a:bodyPr lIns="180000" tIns="180000" rIns="180000" bIns="180000">
            <a:spAutoFit/>
          </a:bodyPr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>
                <a:solidFill>
                  <a:schemeClr val="accent3"/>
                </a:solidFill>
              </a:defRPr>
            </a:lvl1pPr>
            <a:lvl2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2pPr>
            <a:lvl3pPr marL="107997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215995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323992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Edit text master format</a:t>
            </a:r>
          </a:p>
          <a:p>
            <a:pPr marL="0" marR="0" lvl="1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7997" marR="0" lvl="2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5995" marR="0" lvl="3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23992" marR="0" lvl="4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612001E6-520E-4171-A808-1949AA344BB9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602984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7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4978" y="303217"/>
            <a:ext cx="6373943" cy="576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4976" y="1131893"/>
            <a:ext cx="3105000" cy="341947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483919" y="1131888"/>
            <a:ext cx="3105000" cy="3240000"/>
          </a:xfrm>
          <a:solidFill>
            <a:schemeClr val="bg1">
              <a:lumMod val="75000"/>
            </a:schemeClr>
          </a:solidFill>
        </p:spPr>
        <p:txBody>
          <a:bodyPr lIns="180000" tIns="180000"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4BE99A80-1973-49F9-8D6B-4BDD307D5AFF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391923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9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4978" y="1131893"/>
            <a:ext cx="3267602" cy="3419475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/>
            </a:lvl1pPr>
            <a:lvl2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>
                <a:solidFill>
                  <a:schemeClr val="tx1"/>
                </a:solidFill>
              </a:defRPr>
            </a:lvl2pPr>
            <a:lvl3pPr marL="107997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3pPr>
            <a:lvl4pPr marL="215995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4pPr>
            <a:lvl5pPr marL="323992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Edit text master format</a:t>
            </a:r>
          </a:p>
          <a:p>
            <a:pPr marL="0" marR="0" lvl="1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7997" marR="0" lvl="2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5995" marR="0" lvl="3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23992" marR="0" lvl="4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672000" y="1131888"/>
            <a:ext cx="3186000" cy="2664000"/>
          </a:xfrm>
          <a:solidFill>
            <a:schemeClr val="accent2"/>
          </a:solidFill>
        </p:spPr>
        <p:txBody>
          <a:bodyPr lIns="180000" tIns="180000"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 here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14978" y="303217"/>
            <a:ext cx="6373943" cy="576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F2B65342-55BE-4FDD-B8AF-A61F67822FC3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82881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81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efaltete Ecke 4"/>
          <p:cNvSpPr/>
          <p:nvPr userDrawn="1"/>
        </p:nvSpPr>
        <p:spPr>
          <a:xfrm>
            <a:off x="-858625" y="288926"/>
            <a:ext cx="804871" cy="2575768"/>
          </a:xfrm>
          <a:prstGeom prst="foldedCorner">
            <a:avLst>
              <a:gd name="adj" fmla="val 136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rtlCol="0" anchor="t" anchorCtr="0"/>
          <a:lstStyle/>
          <a:p>
            <a:r>
              <a:rPr lang="en-US" sz="1050" b="1" baseline="0" noProof="0" dirty="0">
                <a:solidFill>
                  <a:schemeClr val="bg1"/>
                </a:solidFill>
              </a:rPr>
              <a:t>Image only </a:t>
            </a:r>
            <a:endParaRPr lang="en-US" sz="1050" b="1" noProof="0" dirty="0">
              <a:solidFill>
                <a:schemeClr val="bg1"/>
              </a:solidFill>
            </a:endParaRPr>
          </a:p>
          <a:p>
            <a:pPr marL="135728" marR="0" lvl="0" indent="-135728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50" kern="1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own image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4548186"/>
          </a:xfrm>
          <a:solidFill>
            <a:schemeClr val="accent2">
              <a:lumMod val="75000"/>
            </a:schemeClr>
          </a:solidFill>
          <a:ln w="6350">
            <a:noFill/>
            <a:miter lim="800000"/>
          </a:ln>
        </p:spPr>
        <p:txBody>
          <a:bodyPr tIns="1800000"/>
          <a:lstStyle>
            <a:lvl1pPr marL="0" marR="0" indent="0" algn="ctr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956F4F55-1FD8-4C7E-952A-F72BFDCAFBE0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71057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04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72956" y="2181429"/>
            <a:ext cx="2788920" cy="1109052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Your presenter was: &lt;name&gt;</a:t>
            </a:r>
            <a:br>
              <a:rPr lang="en-US" dirty="0"/>
            </a:br>
            <a:r>
              <a:rPr lang="en-US" dirty="0"/>
              <a:t>&lt;name&gt;@lhsystems.com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703420" y="1315820"/>
            <a:ext cx="4572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3600" baseline="0" noProof="0" dirty="0" smtClean="0">
                <a:solidFill>
                  <a:schemeClr val="accent5"/>
                </a:solidFill>
              </a:rPr>
              <a:t>→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3072955" y="1418654"/>
            <a:ext cx="2129246" cy="3744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>
              <a:lnSpc>
                <a:spcPct val="98000"/>
              </a:lnSpc>
              <a:spcBef>
                <a:spcPts val="0"/>
              </a:spcBef>
              <a:spcAft>
                <a:spcPts val="1800"/>
              </a:spcAft>
              <a:buSzPct val="90000"/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lvl="1" indent="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40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/>
            </a:lvl3pPr>
            <a:lvl4pPr marL="288000" indent="-1440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/>
            </a:lvl4pPr>
            <a:lvl5pPr marL="432000" indent="-1440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US" sz="1500" baseline="0" dirty="0" smtClean="0">
                <a:solidFill>
                  <a:schemeClr val="tx2"/>
                </a:solidFill>
              </a:rPr>
              <a:t>Contact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12" hasCustomPrompt="1"/>
          </p:nvPr>
        </p:nvSpPr>
        <p:spPr>
          <a:xfrm>
            <a:off x="836023" y="1130481"/>
            <a:ext cx="1545064" cy="2160000"/>
          </a:xfrm>
          <a:solidFill>
            <a:schemeClr val="bg2"/>
          </a:solidFill>
        </p:spPr>
        <p:txBody>
          <a:bodyPr lIns="180000" tIns="180000" rIns="180000" bIns="180000"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03" y="4746302"/>
            <a:ext cx="161298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G, Logo whit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94518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7901" y="4443323"/>
            <a:ext cx="3100052" cy="294866"/>
          </a:xfrm>
          <a:solidFill>
            <a:schemeClr val="bg1">
              <a:alpha val="80000"/>
            </a:schemeClr>
          </a:solidFill>
        </p:spPr>
        <p:txBody>
          <a:bodyPr wrap="square" lIns="108000" tIns="90000" rIns="108000" bIns="90000">
            <a:spAutoFit/>
          </a:bodyPr>
          <a:lstStyle>
            <a:lvl1pPr>
              <a:defRPr sz="750" b="0">
                <a:solidFill>
                  <a:schemeClr val="accent3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901" y="2538994"/>
            <a:ext cx="6201020" cy="1527533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01285" y="4435757"/>
            <a:ext cx="1086668" cy="294866"/>
          </a:xfrm>
        </p:spPr>
        <p:txBody>
          <a:bodyPr wrap="square" tIns="90000" bIns="90000">
            <a:spAutoFit/>
          </a:bodyPr>
          <a:lstStyle>
            <a:lvl1pPr algn="ctr">
              <a:defRPr sz="75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2401283" y="4512040"/>
            <a:ext cx="0" cy="180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2407668" y="5214401"/>
            <a:ext cx="4450332" cy="318783"/>
            <a:chOff x="2653913" y="5214398"/>
            <a:chExt cx="5933776" cy="318783"/>
          </a:xfrm>
          <a:solidFill>
            <a:srgbClr val="92D050"/>
          </a:solidFill>
        </p:grpSpPr>
        <p:sp>
          <p:nvSpPr>
            <p:cNvPr id="15" name="Gleichschenkliges Dreieck 14"/>
            <p:cNvSpPr/>
            <p:nvPr userDrawn="1"/>
          </p:nvSpPr>
          <p:spPr>
            <a:xfrm>
              <a:off x="331686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2653913" y="5345062"/>
              <a:ext cx="5933776" cy="188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546583" algn="l"/>
                </a:tabLst>
              </a:pPr>
              <a:r>
                <a:rPr lang="en-US" sz="750" baseline="0" noProof="0" dirty="0">
                  <a:solidFill>
                    <a:schemeClr val="bg1"/>
                  </a:solidFill>
                </a:rPr>
                <a:t>Please enter the label here </a:t>
              </a:r>
              <a:r>
                <a:rPr lang="en-US" sz="750" b="1" baseline="0" noProof="0" dirty="0">
                  <a:solidFill>
                    <a:schemeClr val="bg1"/>
                  </a:solidFill>
                </a:rPr>
                <a:t>and </a:t>
              </a:r>
              <a:r>
                <a:rPr lang="en-US" sz="750" baseline="0" noProof="0" dirty="0">
                  <a:solidFill>
                    <a:schemeClr val="bg1"/>
                  </a:solidFill>
                </a:rPr>
                <a:t>once on the slide master. Description on the following page.</a:t>
              </a:r>
            </a:p>
          </p:txBody>
        </p:sp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62" y="180926"/>
            <a:ext cx="19355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33778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27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"/>
          <p:cNvGrpSpPr/>
          <p:nvPr userDrawn="1"/>
        </p:nvGrpSpPr>
        <p:grpSpPr>
          <a:xfrm>
            <a:off x="189188" y="1108544"/>
            <a:ext cx="1887805" cy="1944000"/>
            <a:chOff x="252252" y="1500013"/>
            <a:chExt cx="1944000" cy="1944000"/>
          </a:xfrm>
        </p:grpSpPr>
        <p:sp>
          <p:nvSpPr>
            <p:cNvPr id="2" name="Ellipse 1"/>
            <p:cNvSpPr/>
            <p:nvPr userDrawn="1"/>
          </p:nvSpPr>
          <p:spPr>
            <a:xfrm>
              <a:off x="306252" y="1554013"/>
              <a:ext cx="1836000" cy="183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28585" indent="-128585" algn="l" eaLnBrk="1">
                <a:spcBef>
                  <a:spcPts val="450"/>
                </a:spcBef>
                <a:buSzPct val="90000"/>
                <a:buFont typeface="Wingdings" panose="05000000000000000000" pitchFamily="2" charset="2"/>
                <a:buChar char="§"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platzhalter 9"/>
            <p:cNvSpPr txBox="1">
              <a:spLocks/>
            </p:cNvSpPr>
            <p:nvPr/>
          </p:nvSpPr>
          <p:spPr>
            <a:xfrm>
              <a:off x="393568" y="1500013"/>
              <a:ext cx="502285" cy="466639"/>
            </a:xfrm>
            <a:prstGeom prst="rect">
              <a:avLst/>
            </a:prstGeom>
            <a:solidFill>
              <a:schemeClr val="lt1"/>
            </a:solidFill>
          </p:spPr>
          <p:txBody>
            <a:bodyPr vert="horz" lIns="0" tIns="0" rIns="0" bIns="3600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3200" b="1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88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32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aseline="0" dirty="0"/>
                <a:t>0</a:t>
              </a:r>
              <a:endParaRPr lang="en-US" sz="2400" dirty="0"/>
            </a:p>
          </p:txBody>
        </p:sp>
        <p:sp>
          <p:nvSpPr>
            <p:cNvPr id="17" name="Textplatzhalter 8"/>
            <p:cNvSpPr txBox="1">
              <a:spLocks/>
            </p:cNvSpPr>
            <p:nvPr/>
          </p:nvSpPr>
          <p:spPr>
            <a:xfrm>
              <a:off x="252252" y="1500013"/>
              <a:ext cx="1944000" cy="1944000"/>
            </a:xfrm>
            <a:prstGeom prst="ellipse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b="1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88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32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1050" baseline="0" dirty="0"/>
                <a:t>Yellow number and then enter the text here.</a:t>
              </a:r>
            </a:p>
          </p:txBody>
        </p:sp>
      </p:grpSp>
      <p:sp>
        <p:nvSpPr>
          <p:cNvPr id="8" name="Textfeld 7"/>
          <p:cNvSpPr txBox="1"/>
          <p:nvPr userDrawn="1"/>
        </p:nvSpPr>
        <p:spPr>
          <a:xfrm>
            <a:off x="214978" y="303213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Collection of graphic </a:t>
            </a:r>
            <a:r>
              <a:rPr lang="en-US" sz="1500" baseline="0" dirty="0" smtClean="0">
                <a:solidFill>
                  <a:srgbClr val="D81E05"/>
                </a:solidFill>
              </a:rPr>
              <a:t>elements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graphic elements required from the slide master to the </a:t>
            </a:r>
            <a:r>
              <a:rPr lang="en-US" sz="1500" b="0" baseline="0" dirty="0" smtClean="0">
                <a:solidFill>
                  <a:srgbClr val="D81E05"/>
                </a:solidFill>
              </a:rPr>
              <a:t>layout.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933408"/>
              </p:ext>
            </p:extLst>
          </p:nvPr>
        </p:nvGraphicFramePr>
        <p:xfrm>
          <a:off x="119063" y="3103136"/>
          <a:ext cx="3201591" cy="108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Enter text here and </a:t>
                      </a:r>
                      <a:r>
                        <a:rPr lang="en-US" sz="1400" b="1" i="1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only </a:t>
                      </a:r>
                      <a:r>
                        <a:rPr lang="en-US" sz="1400" b="1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adjust table width</a:t>
                      </a:r>
                    </a:p>
                  </a:txBody>
                  <a:tcPr marL="270000" marR="216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3200" kern="1200" normalizeH="0" baseline="0" noProof="0" dirty="0" smtClean="0">
                          <a:ln>
                            <a:noFill/>
                          </a:ln>
                          <a:solidFill>
                            <a:srgbClr val="FFAD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AD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7057258"/>
              </p:ext>
            </p:extLst>
          </p:nvPr>
        </p:nvGraphicFramePr>
        <p:xfrm>
          <a:off x="3401948" y="1245061"/>
          <a:ext cx="942759" cy="87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eaLnBrk="1"/>
                      <a:endParaRPr lang="en-US" sz="1400" b="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270000" marR="270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3200" kern="1200" normalizeH="0" baseline="0" noProof="0" dirty="0" smtClean="0">
                          <a:ln>
                            <a:noFill/>
                          </a:ln>
                          <a:solidFill>
                            <a:srgbClr val="FFAD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AD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7138325"/>
              </p:ext>
            </p:extLst>
          </p:nvPr>
        </p:nvGraphicFramePr>
        <p:xfrm>
          <a:off x="119063" y="4121787"/>
          <a:ext cx="3201591" cy="108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Enter text here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and </a:t>
                      </a:r>
                      <a:r>
                        <a:rPr lang="en-US" sz="1400" i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only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adjust table width</a:t>
                      </a:r>
                    </a:p>
                  </a:txBody>
                  <a:tcPr marL="270000" marR="216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3200" kern="1200" normalizeH="0" baseline="0" noProof="0" dirty="0" smtClean="0">
                          <a:ln>
                            <a:noFill/>
                          </a:ln>
                          <a:solidFill>
                            <a:srgbClr val="FFAD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AD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 userDrawn="1"/>
        </p:nvSpPr>
        <p:spPr>
          <a:xfrm>
            <a:off x="4611990" y="1314200"/>
            <a:ext cx="1872592" cy="1208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table on the left to frame graphics.</a:t>
            </a:r>
          </a:p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 graphic separately.</a:t>
            </a:r>
          </a:p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</a:t>
            </a:r>
            <a:r>
              <a:rPr kumimoji="0" lang="en-US" sz="825" b="1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</a:t>
            </a: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table width by dragging the handle.</a:t>
            </a:r>
          </a:p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height by entering or deleting </a:t>
            </a:r>
            <a:r>
              <a:rPr kumimoji="0" lang="en-US" sz="825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825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blank lines in the middle rows of the table (to retain the layout).</a:t>
            </a:r>
            <a:endParaRPr kumimoji="0" lang="en-US" sz="825" kern="12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9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98545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2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>
            <a:off x="214978" y="303213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Collection of graphic </a:t>
            </a:r>
            <a:r>
              <a:rPr lang="en-US" sz="1500" baseline="0" dirty="0" smtClean="0">
                <a:solidFill>
                  <a:srgbClr val="D81E05"/>
                </a:solidFill>
              </a:rPr>
              <a:t>elements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graphic elements required from the slide master to the </a:t>
            </a:r>
            <a:r>
              <a:rPr lang="en-US" sz="1500" b="0" baseline="0" dirty="0" smtClean="0">
                <a:solidFill>
                  <a:srgbClr val="D81E05"/>
                </a:solidFill>
              </a:rPr>
              <a:t>layout.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5331265" y="2880196"/>
            <a:ext cx="1296000" cy="1728000"/>
            <a:chOff x="6841225" y="3395538"/>
            <a:chExt cx="1728000" cy="1728000"/>
          </a:xfrm>
        </p:grpSpPr>
        <p:sp>
          <p:nvSpPr>
            <p:cNvPr id="10" name="Ellipse 9"/>
            <p:cNvSpPr>
              <a:spLocks noChangeAspect="1"/>
            </p:cNvSpPr>
            <p:nvPr userDrawn="1"/>
          </p:nvSpPr>
          <p:spPr>
            <a:xfrm>
              <a:off x="6895225" y="3449538"/>
              <a:ext cx="1620000" cy="1620000"/>
            </a:xfrm>
            <a:prstGeom prst="ellipse">
              <a:avLst/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28585" indent="-128585" algn="l" eaLnBrk="1">
                <a:spcBef>
                  <a:spcPts val="450"/>
                </a:spcBef>
                <a:buSzPct val="90000"/>
                <a:buFont typeface="Wingdings" panose="05000000000000000000" pitchFamily="2" charset="2"/>
                <a:buChar char="§"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platzhalter 8"/>
            <p:cNvSpPr txBox="1">
              <a:spLocks noChangeAspect="1"/>
            </p:cNvSpPr>
            <p:nvPr/>
          </p:nvSpPr>
          <p:spPr>
            <a:xfrm>
              <a:off x="6841225" y="3395538"/>
              <a:ext cx="1728000" cy="1728000"/>
            </a:xfrm>
            <a:prstGeom prst="ellipse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b="1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88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32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975" baseline="0" dirty="0">
                  <a:solidFill>
                    <a:schemeClr val="bg1"/>
                  </a:solidFill>
                  <a:latin typeface="+mn-lt"/>
                </a:rPr>
                <a:t>Teaser</a:t>
              </a:r>
            </a:p>
          </p:txBody>
        </p:sp>
      </p:grp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1804645"/>
              </p:ext>
            </p:extLst>
          </p:nvPr>
        </p:nvGraphicFramePr>
        <p:xfrm>
          <a:off x="217887" y="1136661"/>
          <a:ext cx="3102769" cy="247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800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Enter quote</a:t>
                      </a:r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Source, </a:t>
                      </a:r>
                      <a:r>
                        <a:rPr kumimoji="0" lang="en-US" sz="1200" b="0" i="1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only </a:t>
                      </a:r>
                      <a:r>
                        <a:rPr kumimoji="0" lang="en-US" sz="1200" b="0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adjust table width</a:t>
                      </a:r>
                    </a:p>
                  </a:txBody>
                  <a:tcPr marL="351000" marR="351000" marT="396000" marB="28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r"/>
                      <a:r>
                        <a:rPr lang="en-US" sz="6600" baseline="39000" dirty="0" smtClean="0">
                          <a:solidFill>
                            <a:schemeClr val="tx2"/>
                          </a:solidFill>
                          <a:latin typeface="Wingdings 3" panose="05040102010807070707" pitchFamily="18" charset="2"/>
                        </a:rPr>
                        <a:t></a:t>
                      </a:r>
                      <a:endParaRPr kumimoji="0" lang="en-US" sz="6000" b="0" i="0" u="none" strike="noStrike" kern="1200" cap="none" spc="0" normalizeH="0" baseline="3900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459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084909"/>
              </p:ext>
            </p:extLst>
          </p:nvPr>
        </p:nvGraphicFramePr>
        <p:xfrm>
          <a:off x="217887" y="3149663"/>
          <a:ext cx="3102769" cy="13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Enter text here and </a:t>
                      </a:r>
                      <a:r>
                        <a:rPr lang="en-US" sz="12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only 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adjust table width</a:t>
                      </a:r>
                    </a:p>
                  </a:txBody>
                  <a:tcPr marL="135000" marR="13500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5400" baseline="39000" dirty="0" smtClean="0">
                          <a:solidFill>
                            <a:schemeClr val="tx2"/>
                          </a:solidFill>
                          <a:latin typeface="Wingdings 3" panose="05040102010807070707" pitchFamily="18" charset="2"/>
                        </a:rPr>
                        <a:t></a:t>
                      </a:r>
                      <a:endParaRPr kumimoji="0" lang="en-US" sz="4000" b="0" i="0" u="none" strike="noStrike" kern="1200" cap="none" spc="0" normalizeH="0" baseline="3900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78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1854171"/>
              </p:ext>
            </p:extLst>
          </p:nvPr>
        </p:nvGraphicFramePr>
        <p:xfrm>
          <a:off x="4354966" y="1131888"/>
          <a:ext cx="2229413" cy="14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</a:rPr>
                        <a:t>Header</a:t>
                      </a:r>
                    </a:p>
                  </a:txBody>
                  <a:tcPr marL="135000" marR="135000" marT="126000" marB="12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baseline="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only adjust table width</a:t>
                      </a:r>
                    </a:p>
                  </a:txBody>
                  <a:tcPr marL="135000" marR="135000" marT="252000" marB="25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56867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5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bg1">
                    <a:alpha val="20000"/>
                  </a:schemeClr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bg1">
                  <a:alpha val="20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17887" y="3975101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Table for agenda with unfussy image </a:t>
            </a:r>
            <a:r>
              <a:rPr lang="en-US" sz="1500" baseline="0" dirty="0" smtClean="0">
                <a:solidFill>
                  <a:srgbClr val="D81E05"/>
                </a:solidFill>
              </a:rPr>
              <a:t>content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the table to the Agenda slide, text can also be </a:t>
            </a:r>
            <a:r>
              <a:rPr lang="en-US" sz="1500" b="0" baseline="0" dirty="0" smtClean="0">
                <a:solidFill>
                  <a:srgbClr val="D81E05"/>
                </a:solidFill>
              </a:rPr>
              <a:t>white.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82082024"/>
              </p:ext>
            </p:extLst>
          </p:nvPr>
        </p:nvGraphicFramePr>
        <p:xfrm>
          <a:off x="217885" y="1499841"/>
          <a:ext cx="4752000" cy="22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5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79938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99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bg1">
                    <a:alpha val="20000"/>
                  </a:schemeClr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bg1">
                  <a:alpha val="20000"/>
                </a:schemeClr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17887" y="3975101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Table for agenda with detailed </a:t>
            </a:r>
            <a:r>
              <a:rPr lang="en-US" sz="1500" baseline="0" dirty="0" smtClean="0">
                <a:solidFill>
                  <a:srgbClr val="D81E05"/>
                </a:solidFill>
              </a:rPr>
              <a:t>image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the table to the Agenda slide.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1381204"/>
              </p:ext>
            </p:extLst>
          </p:nvPr>
        </p:nvGraphicFramePr>
        <p:xfrm>
          <a:off x="217885" y="1499841"/>
          <a:ext cx="4876628" cy="22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2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H, Logo whit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78390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7901" y="4443323"/>
            <a:ext cx="3100052" cy="294866"/>
          </a:xfrm>
          <a:solidFill>
            <a:schemeClr val="bg1">
              <a:alpha val="80000"/>
            </a:schemeClr>
          </a:solidFill>
        </p:spPr>
        <p:txBody>
          <a:bodyPr wrap="square" lIns="108000" tIns="90000" rIns="108000" bIns="90000">
            <a:spAutoFit/>
          </a:bodyPr>
          <a:lstStyle>
            <a:lvl1pPr>
              <a:defRPr sz="750" b="0">
                <a:solidFill>
                  <a:schemeClr val="accent3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900" y="3048164"/>
            <a:ext cx="3094679" cy="1002358"/>
          </a:xfrm>
          <a:solidFill>
            <a:schemeClr val="bg1">
              <a:alpha val="80000"/>
            </a:schemeClr>
          </a:solidFill>
          <a:effectLst/>
        </p:spPr>
        <p:txBody>
          <a:bodyPr vert="horz" wrap="square" lIns="180000" tIns="144000" rIns="180000" bIns="108000" rtlCol="0" anchor="b" anchorCtr="0">
            <a:spAutoFit/>
          </a:bodyPr>
          <a:lstStyle>
            <a:lvl1pPr>
              <a:defRPr lang="en-US" sz="5400" baseline="0" dirty="0">
                <a:effectLst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fthansa Office Head" panose="020B0404040000000004" pitchFamily="34" charset="0"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01285" y="4435757"/>
            <a:ext cx="1086668" cy="294866"/>
          </a:xfrm>
        </p:spPr>
        <p:txBody>
          <a:bodyPr wrap="square" tIns="90000" bIns="90000">
            <a:spAutoFit/>
          </a:bodyPr>
          <a:lstStyle>
            <a:lvl1pPr algn="ctr">
              <a:defRPr sz="75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2401283" y="4512040"/>
            <a:ext cx="0" cy="180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2407668" y="5214401"/>
            <a:ext cx="4450332" cy="318783"/>
            <a:chOff x="2653913" y="5214398"/>
            <a:chExt cx="5933776" cy="318783"/>
          </a:xfrm>
          <a:solidFill>
            <a:srgbClr val="92D050"/>
          </a:solidFill>
        </p:grpSpPr>
        <p:sp>
          <p:nvSpPr>
            <p:cNvPr id="15" name="Gleichschenkliges Dreieck 14"/>
            <p:cNvSpPr/>
            <p:nvPr userDrawn="1"/>
          </p:nvSpPr>
          <p:spPr>
            <a:xfrm>
              <a:off x="331686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2653913" y="5345062"/>
              <a:ext cx="5933776" cy="188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546583" algn="l"/>
                </a:tabLst>
              </a:pPr>
              <a:r>
                <a:rPr lang="en-US" sz="750" baseline="0" noProof="0" dirty="0">
                  <a:solidFill>
                    <a:schemeClr val="bg1"/>
                  </a:solidFill>
                </a:rPr>
                <a:t>Please enter the label here </a:t>
              </a:r>
              <a:r>
                <a:rPr lang="en-US" sz="750" b="1" baseline="0" noProof="0" dirty="0">
                  <a:solidFill>
                    <a:schemeClr val="bg1"/>
                  </a:solidFill>
                </a:rPr>
                <a:t>and </a:t>
              </a:r>
              <a:r>
                <a:rPr lang="en-US" sz="750" baseline="0" noProof="0" dirty="0">
                  <a:solidFill>
                    <a:schemeClr val="bg1"/>
                  </a:solidFill>
                </a:rPr>
                <a:t>once on the slide master. Description on the following page.</a:t>
              </a:r>
            </a:p>
          </p:txBody>
        </p:sp>
      </p:grpSp>
      <p:pic>
        <p:nvPicPr>
          <p:cNvPr id="17" name="Grafik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0" y="180926"/>
            <a:ext cx="19355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ng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536995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"/>
            <a:ext cx="6858000" cy="4548187"/>
          </a:xfrm>
          <a:solidFill>
            <a:schemeClr val="accent1">
              <a:lumMod val="75000"/>
            </a:schemeClr>
          </a:solidFill>
          <a:ln w="6350">
            <a:noFill/>
            <a:miter lim="800000"/>
          </a:ln>
        </p:spPr>
        <p:txBody>
          <a:bodyPr tIns="1224000"/>
          <a:lstStyle>
            <a:lvl1pPr marL="0" marR="0" indent="0" algn="ctr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required, use “Reset slide” command </a:t>
            </a:r>
            <a:br>
              <a:rPr lang="en-US" dirty="0" smtClean="0"/>
            </a:br>
            <a:r>
              <a:rPr lang="en-US" dirty="0" smtClean="0"/>
              <a:t>to restore layer order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975" y="3546008"/>
            <a:ext cx="4767992" cy="753059"/>
          </a:xfrm>
          <a:solidFill>
            <a:schemeClr val="bg1">
              <a:alpha val="80000"/>
            </a:schemeClr>
          </a:solidFill>
          <a:effectLst/>
        </p:spPr>
        <p:txBody>
          <a:bodyPr wrap="square" lIns="180000" tIns="144000" rIns="180000" bIns="10800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Lufthansa Office Head" panose="020B0404040000000004" pitchFamily="34" charset="0"/>
              <a:buNone/>
              <a:defRPr sz="3600" b="1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defRPr sz="750" baseline="0"/>
            </a:lvl2pPr>
          </a:lstStyle>
          <a:p>
            <a:pPr lvl="0"/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18DD8389-2D9E-4369-8488-4B6379D86051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, Logo white"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092476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73" y="240486"/>
            <a:ext cx="193558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, Logo blue"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17707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0" y="180927"/>
            <a:ext cx="193558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-catching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639014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5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506" y="3177"/>
            <a:ext cx="6373415" cy="4548186"/>
          </a:xfrm>
        </p:spPr>
        <p:txBody>
          <a:bodyPr tIns="180000"/>
          <a:lstStyle>
            <a:lvl1pPr>
              <a:lnSpc>
                <a:spcPct val="92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2000"/>
              </a:lnSpc>
              <a:spcBef>
                <a:spcPts val="0"/>
              </a:spcBef>
              <a:defRPr sz="7200" b="1">
                <a:solidFill>
                  <a:schemeClr val="accent5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Headline </a:t>
            </a:r>
          </a:p>
          <a:p>
            <a:pPr lvl="1"/>
            <a:r>
              <a:rPr lang="en-US" dirty="0" smtClean="0"/>
              <a:t>with highlight</a:t>
            </a:r>
            <a:endParaRPr lang="en-US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B196F2D3-0F9E-4A05-BC98-60B729FFA08F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ng slid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72592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9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506" y="303217"/>
            <a:ext cx="6373415" cy="4248151"/>
          </a:xfrm>
        </p:spPr>
        <p:txBody>
          <a:bodyPr vert="horz" lIns="0" tIns="180000" rIns="0" bIns="0" rtlCol="0">
            <a:normAutofit/>
          </a:bodyPr>
          <a:lstStyle>
            <a:lvl1pPr>
              <a:defRPr lang="en-US" sz="3750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Edit title master format by clicking.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Format highlighting yellow.</a:t>
            </a:r>
            <a:endParaRPr lang="en-US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2087BA02-0D2B-4201-8508-630F650099B6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978762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14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bg1"/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4050DF39-133D-4DC7-AADA-E46894142474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1159358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3" name="think-cell Folie" r:id="rId28" imgW="306" imgH="306" progId="TCLayout.ActiveDocument.1">
                  <p:embed/>
                </p:oleObj>
              </mc:Choice>
              <mc:Fallback>
                <p:oleObj name="think-cell Folie" r:id="rId2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27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4551364"/>
            <a:ext cx="6858000" cy="5921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l" eaLnBrk="1">
              <a:spcBef>
                <a:spcPts val="450"/>
              </a:spcBef>
              <a:buSzPct val="90000"/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215505" y="303217"/>
            <a:ext cx="6373415" cy="576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baseline="0" noProof="0" dirty="0"/>
              <a:t>Edit title master format by clicking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215505" y="1131893"/>
            <a:ext cx="6373415" cy="3419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baseline="0" noProof="0" dirty="0" smtClean="0"/>
              <a:t>Edit text master format</a:t>
            </a:r>
          </a:p>
          <a:p>
            <a:pPr lvl="1"/>
            <a:r>
              <a:rPr lang="en-US" baseline="0" noProof="0" dirty="0" smtClean="0"/>
              <a:t>Second level</a:t>
            </a:r>
          </a:p>
          <a:p>
            <a:pPr lvl="2"/>
            <a:r>
              <a:rPr lang="en-US" baseline="0" noProof="0" dirty="0" smtClean="0"/>
              <a:t>Third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baseline="0" noProof="0" dirty="0" smtClean="0"/>
              <a:t>level</a:t>
            </a:r>
          </a:p>
          <a:p>
            <a:pPr lvl="3"/>
            <a:r>
              <a:rPr lang="en-US" baseline="0" noProof="0" dirty="0" smtClean="0"/>
              <a:t>Fourth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baseline="0" noProof="0" dirty="0" smtClean="0"/>
              <a:t>level</a:t>
            </a:r>
          </a:p>
          <a:p>
            <a:pPr lvl="4"/>
            <a:r>
              <a:rPr lang="en-US" baseline="0" noProof="0" dirty="0" smtClean="0"/>
              <a:t>Fifth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baseline="0" noProof="0" dirty="0" smtClean="0"/>
              <a:t>level</a:t>
            </a:r>
            <a:endParaRPr lang="en-US" baseline="0" noProof="0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7E72F247-7710-46A0-8E5F-D2156C8D1DB4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dirty="0" smtClean="0"/>
              <a:t>Lufthansa Systems company presentation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1" name="Gruppieren 110"/>
          <p:cNvGrpSpPr/>
          <p:nvPr userDrawn="1"/>
        </p:nvGrpSpPr>
        <p:grpSpPr>
          <a:xfrm>
            <a:off x="-230474" y="-306362"/>
            <a:ext cx="7318948" cy="5756223"/>
            <a:chOff x="-304772" y="-314795"/>
            <a:chExt cx="9758597" cy="5756223"/>
          </a:xfrm>
        </p:grpSpPr>
        <p:cxnSp>
          <p:nvCxnSpPr>
            <p:cNvPr id="114" name="Gerade Verbindung 113">
              <a:extLst>
                <a:ext uri="{FF2B5EF4-FFF2-40B4-BE49-F238E27FC236}">
                  <a16:creationId xmlns:a16="http://schemas.microsoft.com/office/drawing/2014/main" id="{6A4B85B4-68BC-E648-8843-017691F21E3E}"/>
                </a:ext>
              </a:extLst>
            </p:cNvPr>
            <p:cNvCxnSpPr/>
            <p:nvPr userDrawn="1"/>
          </p:nvCxnSpPr>
          <p:spPr>
            <a:xfrm>
              <a:off x="287338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>
              <a:extLst>
                <a:ext uri="{FF2B5EF4-FFF2-40B4-BE49-F238E27FC236}">
                  <a16:creationId xmlns:a16="http://schemas.microsoft.com/office/drawing/2014/main" id="{11FA0CE3-AC89-214A-81A3-B75B33C8A368}"/>
                </a:ext>
              </a:extLst>
            </p:cNvPr>
            <p:cNvCxnSpPr/>
            <p:nvPr userDrawn="1"/>
          </p:nvCxnSpPr>
          <p:spPr>
            <a:xfrm>
              <a:off x="8792414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>
              <a:extLst>
                <a:ext uri="{FF2B5EF4-FFF2-40B4-BE49-F238E27FC236}">
                  <a16:creationId xmlns:a16="http://schemas.microsoft.com/office/drawing/2014/main" id="{701185C6-F54B-E44B-8783-D6BED525B1E0}"/>
                </a:ext>
              </a:extLst>
            </p:cNvPr>
            <p:cNvCxnSpPr/>
            <p:nvPr userDrawn="1"/>
          </p:nvCxnSpPr>
          <p:spPr>
            <a:xfrm>
              <a:off x="287338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>
              <a:extLst>
                <a:ext uri="{FF2B5EF4-FFF2-40B4-BE49-F238E27FC236}">
                  <a16:creationId xmlns:a16="http://schemas.microsoft.com/office/drawing/2014/main" id="{1321FAA2-8F21-5D45-9769-5293070834FF}"/>
                </a:ext>
              </a:extLst>
            </p:cNvPr>
            <p:cNvCxnSpPr/>
            <p:nvPr userDrawn="1"/>
          </p:nvCxnSpPr>
          <p:spPr>
            <a:xfrm>
              <a:off x="8792414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>
              <a:extLst>
                <a:ext uri="{FF2B5EF4-FFF2-40B4-BE49-F238E27FC236}">
                  <a16:creationId xmlns:a16="http://schemas.microsoft.com/office/drawing/2014/main" id="{2DD5002F-AE66-C84A-93D6-CA86C2E94E16}"/>
                </a:ext>
              </a:extLst>
            </p:cNvPr>
            <p:cNvCxnSpPr/>
            <p:nvPr userDrawn="1"/>
          </p:nvCxnSpPr>
          <p:spPr>
            <a:xfrm rot="16200000">
              <a:off x="-214831" y="198984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>
              <a:extLst>
                <a:ext uri="{FF2B5EF4-FFF2-40B4-BE49-F238E27FC236}">
                  <a16:creationId xmlns:a16="http://schemas.microsoft.com/office/drawing/2014/main" id="{BC35B175-79EF-9E47-923C-42D734994F26}"/>
                </a:ext>
              </a:extLst>
            </p:cNvPr>
            <p:cNvCxnSpPr/>
            <p:nvPr userDrawn="1"/>
          </p:nvCxnSpPr>
          <p:spPr>
            <a:xfrm rot="16200000">
              <a:off x="-214831" y="4597451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>
              <a:extLst>
                <a:ext uri="{FF2B5EF4-FFF2-40B4-BE49-F238E27FC236}">
                  <a16:creationId xmlns:a16="http://schemas.microsoft.com/office/drawing/2014/main" id="{3F2AD518-6121-234C-890F-DDD0D17366C7}"/>
                </a:ext>
              </a:extLst>
            </p:cNvPr>
            <p:cNvCxnSpPr/>
            <p:nvPr userDrawn="1"/>
          </p:nvCxnSpPr>
          <p:spPr>
            <a:xfrm rot="16200000">
              <a:off x="-214831" y="4452989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>
              <a:extLst>
                <a:ext uri="{FF2B5EF4-FFF2-40B4-BE49-F238E27FC236}">
                  <a16:creationId xmlns:a16="http://schemas.microsoft.com/office/drawing/2014/main" id="{9617ECB0-0FF3-614D-A47E-79581DCC28CA}"/>
                </a:ext>
              </a:extLst>
            </p:cNvPr>
            <p:cNvCxnSpPr/>
            <p:nvPr userDrawn="1"/>
          </p:nvCxnSpPr>
          <p:spPr>
            <a:xfrm rot="16200000">
              <a:off x="9363884" y="198984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>
              <a:extLst>
                <a:ext uri="{FF2B5EF4-FFF2-40B4-BE49-F238E27FC236}">
                  <a16:creationId xmlns:a16="http://schemas.microsoft.com/office/drawing/2014/main" id="{9541600B-2E00-0647-A078-E80A2BB5FF51}"/>
                </a:ext>
              </a:extLst>
            </p:cNvPr>
            <p:cNvCxnSpPr/>
            <p:nvPr userDrawn="1"/>
          </p:nvCxnSpPr>
          <p:spPr>
            <a:xfrm rot="16200000">
              <a:off x="9363884" y="4597451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>
              <a:extLst>
                <a:ext uri="{FF2B5EF4-FFF2-40B4-BE49-F238E27FC236}">
                  <a16:creationId xmlns:a16="http://schemas.microsoft.com/office/drawing/2014/main" id="{915D047F-2C20-FC4C-9B98-1DAC0D07FE58}"/>
                </a:ext>
              </a:extLst>
            </p:cNvPr>
            <p:cNvCxnSpPr/>
            <p:nvPr userDrawn="1"/>
          </p:nvCxnSpPr>
          <p:spPr>
            <a:xfrm rot="16200000">
              <a:off x="9363884" y="4452989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>
              <a:extLst>
                <a:ext uri="{FF2B5EF4-FFF2-40B4-BE49-F238E27FC236}">
                  <a16:creationId xmlns:a16="http://schemas.microsoft.com/office/drawing/2014/main" id="{CE32AE03-6B1D-C340-8550-01CBF155D446}"/>
                </a:ext>
              </a:extLst>
            </p:cNvPr>
            <p:cNvCxnSpPr/>
            <p:nvPr userDrawn="1"/>
          </p:nvCxnSpPr>
          <p:spPr>
            <a:xfrm>
              <a:off x="4430684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>
              <a:extLst>
                <a:ext uri="{FF2B5EF4-FFF2-40B4-BE49-F238E27FC236}">
                  <a16:creationId xmlns:a16="http://schemas.microsoft.com/office/drawing/2014/main" id="{F3D1D6F1-4FDB-6243-BDBE-6F3F8FCE2177}"/>
                </a:ext>
              </a:extLst>
            </p:cNvPr>
            <p:cNvCxnSpPr/>
            <p:nvPr userDrawn="1"/>
          </p:nvCxnSpPr>
          <p:spPr>
            <a:xfrm>
              <a:off x="4430684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>
              <a:extLst>
                <a:ext uri="{FF2B5EF4-FFF2-40B4-BE49-F238E27FC236}">
                  <a16:creationId xmlns:a16="http://schemas.microsoft.com/office/drawing/2014/main" id="{B90DC164-8891-5445-964F-21C777296D37}"/>
                </a:ext>
              </a:extLst>
            </p:cNvPr>
            <p:cNvCxnSpPr/>
            <p:nvPr userDrawn="1"/>
          </p:nvCxnSpPr>
          <p:spPr>
            <a:xfrm rot="16200000">
              <a:off x="-214831" y="1041947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>
              <a:extLst>
                <a:ext uri="{FF2B5EF4-FFF2-40B4-BE49-F238E27FC236}">
                  <a16:creationId xmlns:a16="http://schemas.microsoft.com/office/drawing/2014/main" id="{96BAB423-24E3-8A4F-B02A-26966A9F728B}"/>
                </a:ext>
              </a:extLst>
            </p:cNvPr>
            <p:cNvCxnSpPr/>
            <p:nvPr userDrawn="1"/>
          </p:nvCxnSpPr>
          <p:spPr>
            <a:xfrm rot="16200000">
              <a:off x="9363884" y="1041947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>
              <a:extLst>
                <a:ext uri="{FF2B5EF4-FFF2-40B4-BE49-F238E27FC236}">
                  <a16:creationId xmlns:a16="http://schemas.microsoft.com/office/drawing/2014/main" id="{EB62FA77-E2ED-3D4B-871B-4CBBB1E19EA9}"/>
                </a:ext>
              </a:extLst>
            </p:cNvPr>
            <p:cNvCxnSpPr/>
            <p:nvPr userDrawn="1"/>
          </p:nvCxnSpPr>
          <p:spPr>
            <a:xfrm rot="16200000">
              <a:off x="-214831" y="774718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>
              <a:extLst>
                <a:ext uri="{FF2B5EF4-FFF2-40B4-BE49-F238E27FC236}">
                  <a16:creationId xmlns:a16="http://schemas.microsoft.com/office/drawing/2014/main" id="{72EF693D-81EF-9B45-9D9F-B24F5FF03A33}"/>
                </a:ext>
              </a:extLst>
            </p:cNvPr>
            <p:cNvCxnSpPr/>
            <p:nvPr userDrawn="1"/>
          </p:nvCxnSpPr>
          <p:spPr>
            <a:xfrm rot="16200000">
              <a:off x="9363884" y="774718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24">
              <a:extLst>
                <a:ext uri="{FF2B5EF4-FFF2-40B4-BE49-F238E27FC236}">
                  <a16:creationId xmlns:a16="http://schemas.microsoft.com/office/drawing/2014/main" id="{CE32AE03-6B1D-C340-8550-01CBF155D446}"/>
                </a:ext>
              </a:extLst>
            </p:cNvPr>
            <p:cNvCxnSpPr/>
            <p:nvPr userDrawn="1"/>
          </p:nvCxnSpPr>
          <p:spPr>
            <a:xfrm>
              <a:off x="4646922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25">
              <a:extLst>
                <a:ext uri="{FF2B5EF4-FFF2-40B4-BE49-F238E27FC236}">
                  <a16:creationId xmlns:a16="http://schemas.microsoft.com/office/drawing/2014/main" id="{F3D1D6F1-4FDB-6243-BDBE-6F3F8FCE2177}"/>
                </a:ext>
              </a:extLst>
            </p:cNvPr>
            <p:cNvCxnSpPr/>
            <p:nvPr userDrawn="1"/>
          </p:nvCxnSpPr>
          <p:spPr>
            <a:xfrm>
              <a:off x="4646922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Gerader Verbinder 30"/>
          <p:cNvCxnSpPr/>
          <p:nvPr userDrawn="1"/>
        </p:nvCxnSpPr>
        <p:spPr>
          <a:xfrm>
            <a:off x="1957219" y="4785217"/>
            <a:ext cx="0" cy="10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32" y="4741995"/>
            <a:ext cx="1612988" cy="180000"/>
          </a:xfrm>
          <a:prstGeom prst="rect">
            <a:avLst/>
          </a:prstGeom>
        </p:spPr>
      </p:pic>
      <p:grpSp>
        <p:nvGrpSpPr>
          <p:cNvPr id="18" name="Gruppieren 17"/>
          <p:cNvGrpSpPr/>
          <p:nvPr userDrawn="1"/>
        </p:nvGrpSpPr>
        <p:grpSpPr>
          <a:xfrm>
            <a:off x="-298889" y="5216091"/>
            <a:ext cx="2165325" cy="478056"/>
            <a:chOff x="-398520" y="5216089"/>
            <a:chExt cx="2887100" cy="478056"/>
          </a:xfrm>
        </p:grpSpPr>
        <p:sp>
          <p:nvSpPr>
            <p:cNvPr id="39" name="Gleichschenkliges Dreieck 38"/>
            <p:cNvSpPr/>
            <p:nvPr userDrawn="1"/>
          </p:nvSpPr>
          <p:spPr>
            <a:xfrm>
              <a:off x="405269" y="5216089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40" name="Rechteck 39"/>
            <p:cNvSpPr/>
            <p:nvPr userDrawn="1"/>
          </p:nvSpPr>
          <p:spPr>
            <a:xfrm>
              <a:off x="-398520" y="5345062"/>
              <a:ext cx="2887100" cy="303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277509" algn="l"/>
                </a:tabLst>
              </a:pPr>
              <a:r>
                <a:rPr lang="en-US" sz="750" baseline="0" noProof="0" dirty="0" smtClean="0">
                  <a:solidFill>
                    <a:schemeClr val="tx1"/>
                  </a:solidFill>
                </a:rPr>
                <a:t>Enter footer directly in the 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Tab </a:t>
              </a:r>
              <a:r>
                <a:rPr lang="en-US" sz="750" b="0" noProof="0" dirty="0" smtClean="0">
                  <a:solidFill>
                    <a:schemeClr val="bg1"/>
                  </a:solidFill>
                </a:rPr>
                <a:t/>
              </a:r>
              <a:br>
                <a:rPr lang="en-US" sz="750" b="0" noProof="0" dirty="0" smtClean="0">
                  <a:solidFill>
                    <a:schemeClr val="bg1"/>
                  </a:solidFill>
                </a:rPr>
              </a:br>
              <a:r>
                <a:rPr lang="en-US" sz="750" b="1" baseline="0" noProof="0" dirty="0" smtClean="0">
                  <a:solidFill>
                    <a:schemeClr val="tx1"/>
                  </a:solidFill>
                </a:rPr>
                <a:t>“header and footer” </a:t>
              </a:r>
              <a:r>
                <a:rPr lang="en-US" sz="750" b="0" baseline="0" noProof="0" dirty="0" smtClean="0">
                  <a:solidFill>
                    <a:schemeClr val="tx1"/>
                  </a:solidFill>
                </a:rPr>
                <a:t>dialog</a:t>
              </a:r>
              <a:r>
                <a:rPr lang="en-US" sz="750" baseline="0" noProof="0" dirty="0" smtClean="0">
                  <a:solidFill>
                    <a:schemeClr val="tx1"/>
                  </a:solidFill>
                </a:rPr>
                <a:t>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“Insert” </a:t>
              </a:r>
              <a:endParaRPr lang="en-US" sz="750" b="1" baseline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307" y="5376460"/>
              <a:ext cx="241440" cy="317685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90437" y="5214402"/>
            <a:ext cx="1985441" cy="481503"/>
            <a:chOff x="2653913" y="5214398"/>
            <a:chExt cx="2647255" cy="481503"/>
          </a:xfrm>
        </p:grpSpPr>
        <p:sp>
          <p:nvSpPr>
            <p:cNvPr id="8" name="Gleichschenkliges Dreieck 7"/>
            <p:cNvSpPr/>
            <p:nvPr userDrawn="1"/>
          </p:nvSpPr>
          <p:spPr>
            <a:xfrm>
              <a:off x="279252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2653913" y="5345062"/>
              <a:ext cx="2647255" cy="303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276318" algn="l"/>
                </a:tabLst>
              </a:pPr>
              <a:r>
                <a:rPr lang="en-US" sz="750" baseline="0" noProof="0" dirty="0" smtClean="0">
                  <a:solidFill>
                    <a:schemeClr val="tx1"/>
                  </a:solidFill>
                </a:rPr>
                <a:t>Enter label on </a:t>
              </a:r>
              <a:r>
                <a:rPr lang="en-US" sz="750" b="1" baseline="0" noProof="0" dirty="0" smtClean="0">
                  <a:solidFill>
                    <a:schemeClr val="tx1"/>
                  </a:solidFill>
                </a:rPr>
                <a:t>slide master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Tab </a:t>
              </a:r>
              <a:r>
                <a:rPr lang="en-US" sz="750" b="0" noProof="0" dirty="0" smtClean="0">
                  <a:solidFill>
                    <a:schemeClr val="bg1"/>
                  </a:solidFill>
                </a:rPr>
                <a:t/>
              </a:r>
              <a:br>
                <a:rPr lang="en-US" sz="750" b="0" noProof="0" dirty="0" smtClean="0">
                  <a:solidFill>
                    <a:schemeClr val="bg1"/>
                  </a:solidFill>
                </a:rPr>
              </a:br>
              <a:r>
                <a:rPr lang="en-US" sz="750" baseline="0" noProof="0" dirty="0" smtClean="0">
                  <a:solidFill>
                    <a:schemeClr val="tx1"/>
                  </a:solidFill>
                </a:rPr>
                <a:t>at top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“View” </a:t>
              </a:r>
              <a:endParaRPr lang="en-US" sz="750" b="1" baseline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087" y="5374703"/>
              <a:ext cx="208100" cy="321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54" r:id="rId15"/>
    <p:sldLayoutId id="2147483776" r:id="rId16"/>
    <p:sldLayoutId id="2147483755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spcBef>
          <a:spcPct val="0"/>
        </a:spcBef>
        <a:buNone/>
        <a:defRPr sz="1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SzPct val="90000"/>
        <a:buFont typeface="Wingdings" panose="05000000000000000000" pitchFamily="2" charset="2"/>
        <a:buNone/>
        <a:defRPr sz="1050" b="1" kern="1200">
          <a:solidFill>
            <a:schemeClr val="accent3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SzPct val="90000"/>
        <a:buFont typeface="Wingdings" panose="05000000000000000000" pitchFamily="2" charset="2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" indent="-107997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215995" indent="-107997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323992" indent="-107997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2" userDrawn="1">
          <p15:clr>
            <a:srgbClr val="F26B43"/>
          </p15:clr>
        </p15:guide>
        <p15:guide id="2" pos="136" userDrawn="1">
          <p15:clr>
            <a:srgbClr val="F26B43"/>
          </p15:clr>
        </p15:guide>
        <p15:guide id="3" pos="4151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orient="horz" pos="554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orient="horz" pos="2867" userDrawn="1">
          <p15:clr>
            <a:srgbClr val="F26B43"/>
          </p15:clr>
        </p15:guide>
        <p15:guide id="8" orient="horz" pos="2958" userDrawn="1">
          <p15:clr>
            <a:srgbClr val="F26B43"/>
          </p15:clr>
        </p15:guide>
        <p15:guide id="9" pos="2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2" Type="http://schemas.openxmlformats.org/officeDocument/2006/relationships/tags" Target="../tags/tag3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4.emf"/><Relationship Id="rId2" Type="http://schemas.openxmlformats.org/officeDocument/2006/relationships/tags" Target="../tags/tag5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3" Type="http://schemas.openxmlformats.org/officeDocument/2006/relationships/tags" Target="../tags/tag53.xml"/><Relationship Id="rId7" Type="http://schemas.openxmlformats.org/officeDocument/2006/relationships/image" Target="../media/image14.emf"/><Relationship Id="rId12" Type="http://schemas.openxmlformats.org/officeDocument/2006/relationships/image" Target="../media/image20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6.bin"/><Relationship Id="rId11" Type="http://schemas.microsoft.com/office/2007/relationships/hdphoto" Target="../media/hdphoto2.wdp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9.xml"/><Relationship Id="rId7" Type="http://schemas.openxmlformats.org/officeDocument/2006/relationships/hyperlink" Target="mailto:tamas.farkas@lhsystems.com" TargetMode="Externa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4.jp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4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4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9.xml"/><Relationship Id="rId7" Type="http://schemas.openxmlformats.org/officeDocument/2006/relationships/oleObject" Target="../embeddings/oleObject26.bin"/><Relationship Id="rId2" Type="http://schemas.openxmlformats.org/officeDocument/2006/relationships/tags" Target="../tags/tag3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41.xml"/><Relationship Id="rId7" Type="http://schemas.openxmlformats.org/officeDocument/2006/relationships/image" Target="../media/image14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3" Type="http://schemas.openxmlformats.org/officeDocument/2006/relationships/tags" Target="../tags/tag43.xml"/><Relationship Id="rId7" Type="http://schemas.openxmlformats.org/officeDocument/2006/relationships/image" Target="../media/image14.emf"/><Relationship Id="rId12" Type="http://schemas.openxmlformats.org/officeDocument/2006/relationships/image" Target="../media/image20.png"/><Relationship Id="rId2" Type="http://schemas.openxmlformats.org/officeDocument/2006/relationships/tags" Target="../tags/tag4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6.bin"/><Relationship Id="rId11" Type="http://schemas.microsoft.com/office/2007/relationships/hdphoto" Target="../media/hdphoto2.wdp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4.emf"/><Relationship Id="rId2" Type="http://schemas.openxmlformats.org/officeDocument/2006/relationships/tags" Target="../tags/tag4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4.emf"/><Relationship Id="rId2" Type="http://schemas.openxmlformats.org/officeDocument/2006/relationships/tags" Target="../tags/tag4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4.emf"/><Relationship Id="rId2" Type="http://schemas.openxmlformats.org/officeDocument/2006/relationships/tags" Target="../tags/tag4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851049"/>
              </p:ext>
            </p:extLst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8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87901" y="4443323"/>
            <a:ext cx="3100052" cy="332568"/>
          </a:xfrm>
        </p:spPr>
        <p:txBody>
          <a:bodyPr/>
          <a:lstStyle/>
          <a:p>
            <a:r>
              <a:rPr lang="en-US" sz="1000" noProof="0" dirty="0" err="1" smtClean="0"/>
              <a:t>Tamas</a:t>
            </a:r>
            <a:r>
              <a:rPr lang="en-US" sz="1000" noProof="0" dirty="0" smtClean="0"/>
              <a:t> </a:t>
            </a:r>
            <a:r>
              <a:rPr lang="en-US" sz="1000" noProof="0" dirty="0" err="1" smtClean="0"/>
              <a:t>Farkas</a:t>
            </a:r>
            <a:r>
              <a:rPr lang="en-US" sz="1000" noProof="0" dirty="0" smtClean="0"/>
              <a:t> – tamas.farkas@lhsystems.com</a:t>
            </a:r>
            <a:endParaRPr lang="en-US" sz="1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FinOps</a:t>
            </a:r>
            <a:r>
              <a:rPr lang="en-US" noProof="0" dirty="0" smtClean="0"/>
              <a:t> @ LSY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89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7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phases – Operate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PubPieSlice"/>
          <p:cNvSpPr>
            <a:spLocks noEditPoints="1" noChangeArrowheads="1"/>
          </p:cNvSpPr>
          <p:nvPr/>
        </p:nvSpPr>
        <p:spPr bwMode="auto">
          <a:xfrm>
            <a:off x="2915914" y="1159729"/>
            <a:ext cx="2567875" cy="2567876"/>
          </a:xfrm>
          <a:custGeom>
            <a:avLst/>
            <a:gdLst>
              <a:gd name="G0" fmla="+- 0 0 0"/>
              <a:gd name="G1" fmla="sin 10800 5878770"/>
              <a:gd name="G2" fmla="cos 10800 5878770"/>
              <a:gd name="G3" fmla="sin 10800 -3998965"/>
              <a:gd name="G4" fmla="cos 10800 -399896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5 w 21600"/>
              <a:gd name="T1" fmla="*/ 21599 h 21600"/>
              <a:gd name="T2" fmla="*/ 10800 w 21600"/>
              <a:gd name="T3" fmla="*/ 10800 h 21600"/>
              <a:gd name="T4" fmla="*/ 16032 w 21600"/>
              <a:gd name="T5" fmla="*/ 135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5" y="21599"/>
                </a:moveTo>
                <a:cubicBezTo>
                  <a:pt x="16798" y="21569"/>
                  <a:pt x="21600" y="16743"/>
                  <a:pt x="21600" y="10800"/>
                </a:cubicBezTo>
                <a:cubicBezTo>
                  <a:pt x="21600" y="6872"/>
                  <a:pt x="19467" y="3254"/>
                  <a:pt x="16032" y="1351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PubPieSlice"/>
          <p:cNvSpPr>
            <a:spLocks noEditPoints="1" noChangeArrowheads="1"/>
          </p:cNvSpPr>
          <p:nvPr/>
        </p:nvSpPr>
        <p:spPr bwMode="auto">
          <a:xfrm rot="10800000">
            <a:off x="2915914" y="1157501"/>
            <a:ext cx="2567875" cy="2567876"/>
          </a:xfrm>
          <a:custGeom>
            <a:avLst/>
            <a:gdLst>
              <a:gd name="G0" fmla="+- 0 0 0"/>
              <a:gd name="G1" fmla="sin 10800 9609237"/>
              <a:gd name="G2" fmla="cos 10800 9609237"/>
              <a:gd name="G3" fmla="sin 10800 1839095"/>
              <a:gd name="G4" fmla="cos 10800 183909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81 w 21600"/>
              <a:gd name="T1" fmla="*/ 16741 h 21600"/>
              <a:gd name="T2" fmla="*/ 10800 w 21600"/>
              <a:gd name="T3" fmla="*/ 10800 h 21600"/>
              <a:gd name="T4" fmla="*/ 20330 w 21600"/>
              <a:gd name="T5" fmla="*/ 15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80" y="16741"/>
                </a:moveTo>
                <a:cubicBezTo>
                  <a:pt x="3778" y="19774"/>
                  <a:pt x="7167" y="21600"/>
                  <a:pt x="10800" y="21600"/>
                </a:cubicBezTo>
                <a:cubicBezTo>
                  <a:pt x="14789" y="21599"/>
                  <a:pt x="18453" y="19400"/>
                  <a:pt x="20330" y="1588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PubPieSlice"/>
          <p:cNvSpPr>
            <a:spLocks noEditPoints="1" noChangeArrowheads="1"/>
          </p:cNvSpPr>
          <p:nvPr/>
        </p:nvSpPr>
        <p:spPr bwMode="auto">
          <a:xfrm rot="5400000">
            <a:off x="2915913" y="1159729"/>
            <a:ext cx="2567876" cy="2567875"/>
          </a:xfrm>
          <a:custGeom>
            <a:avLst/>
            <a:gdLst>
              <a:gd name="G0" fmla="+- 0 0 0"/>
              <a:gd name="G1" fmla="sin 10800 7771517"/>
              <a:gd name="G2" fmla="cos 10800 7771517"/>
              <a:gd name="G3" fmla="sin 10800 -33027"/>
              <a:gd name="G4" fmla="cos 10800 -3302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5632 w 21600"/>
              <a:gd name="T1" fmla="*/ 20283 h 21600"/>
              <a:gd name="T2" fmla="*/ 10800 w 21600"/>
              <a:gd name="T3" fmla="*/ 10800 h 21600"/>
              <a:gd name="T4" fmla="*/ 21599 w 21600"/>
              <a:gd name="T5" fmla="*/ 107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5631" y="20283"/>
                </a:moveTo>
                <a:cubicBezTo>
                  <a:pt x="7217" y="21147"/>
                  <a:pt x="899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68"/>
                  <a:pt x="21599" y="10736"/>
                  <a:pt x="21599" y="10704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3820912" y="2062499"/>
            <a:ext cx="757880" cy="7578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61118" y="2682986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OPERATE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5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500" y="714280"/>
            <a:ext cx="1836321" cy="429295"/>
          </a:xfrm>
          <a:prstGeom prst="accentBorderCallout1">
            <a:avLst>
              <a:gd name="adj1" fmla="val 27923"/>
              <a:gd name="adj2" fmla="val 104203"/>
              <a:gd name="adj3" fmla="val 316237"/>
              <a:gd name="adj4" fmla="val 16089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Policies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Naming </a:t>
            </a:r>
            <a:r>
              <a:rPr lang="en-US" sz="1000" dirty="0">
                <a:solidFill>
                  <a:schemeClr val="tx1"/>
                </a:solidFill>
              </a:rPr>
              <a:t>conventions, </a:t>
            </a:r>
            <a:r>
              <a:rPr lang="en-US" sz="1000" dirty="0" smtClean="0">
                <a:solidFill>
                  <a:schemeClr val="tx1"/>
                </a:solidFill>
              </a:rPr>
              <a:t>tagging…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1" y="1471151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212521"/>
              <a:gd name="adj4" fmla="val 166244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Enforcing </a:t>
            </a:r>
            <a:r>
              <a:rPr lang="en-US" sz="1000" b="1" dirty="0" smtClean="0">
                <a:solidFill>
                  <a:schemeClr val="tx2"/>
                </a:solidFill>
              </a:rPr>
              <a:t>accountability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Chargeback, etc.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9" y="378043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102252"/>
              <a:gd name="adj4" fmla="val 201048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Educate </a:t>
            </a:r>
            <a:r>
              <a:rPr lang="en-US" sz="1000" b="1" dirty="0" smtClean="0">
                <a:solidFill>
                  <a:schemeClr val="tx2"/>
                </a:solidFill>
              </a:rPr>
              <a:t>developers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Wiki etc.</a:t>
            </a:r>
          </a:p>
        </p:txBody>
      </p:sp>
      <p:sp>
        <p:nvSpPr>
          <p:cNvPr id="30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1" y="224959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92168"/>
              <a:gd name="adj4" fmla="val 180166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Spending </a:t>
            </a:r>
            <a:r>
              <a:rPr lang="en-US" sz="1000" b="1" dirty="0" smtClean="0">
                <a:solidFill>
                  <a:schemeClr val="tx2"/>
                </a:solidFill>
              </a:rPr>
              <a:t>control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Order </a:t>
            </a:r>
            <a:r>
              <a:rPr lang="en-US" sz="1000" dirty="0">
                <a:solidFill>
                  <a:schemeClr val="tx2"/>
                </a:solidFill>
              </a:rPr>
              <a:t>process, </a:t>
            </a:r>
            <a:r>
              <a:rPr lang="en-US" sz="1000" dirty="0" smtClean="0">
                <a:solidFill>
                  <a:schemeClr val="tx2"/>
                </a:solidFill>
              </a:rPr>
              <a:t>approvals etc.</a:t>
            </a:r>
            <a:endParaRPr lang="en-US" dirty="0"/>
          </a:p>
        </p:txBody>
      </p:sp>
      <p:sp>
        <p:nvSpPr>
          <p:cNvPr id="31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2" y="3024694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8103"/>
              <a:gd name="adj4" fmla="val 18819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b="1" dirty="0">
                <a:solidFill>
                  <a:schemeClr val="tx2"/>
                </a:solidFill>
              </a:rPr>
              <a:t>Regular </a:t>
            </a:r>
            <a:r>
              <a:rPr lang="fr-FR" sz="1000" b="1" dirty="0" smtClean="0">
                <a:solidFill>
                  <a:schemeClr val="tx2"/>
                </a:solidFill>
              </a:rPr>
              <a:t>meetings</a:t>
            </a:r>
          </a:p>
          <a:p>
            <a:r>
              <a:rPr lang="fr-FR" sz="1000" dirty="0" smtClean="0">
                <a:solidFill>
                  <a:schemeClr val="tx2"/>
                </a:solidFill>
              </a:rPr>
              <a:t>Product teams, finance etc.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organization &amp; cultural shift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52794" y="705686"/>
            <a:ext cx="436125" cy="3480464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/>
          <a:lstStyle/>
          <a:p>
            <a:pPr marL="0" lvl="1"/>
            <a:endParaRPr lang="de-DE" sz="1400" dirty="0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704117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Ops/Infra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1631715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Business/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Product Teams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2561013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Executive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3485588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Finance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9041" y="768880"/>
            <a:ext cx="3756342" cy="3922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7510" y="1162359"/>
            <a:ext cx="466728" cy="28081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Ellipse 12"/>
          <p:cNvSpPr>
            <a:spLocks noChangeAspect="1"/>
          </p:cNvSpPr>
          <p:nvPr/>
        </p:nvSpPr>
        <p:spPr bwMode="gray">
          <a:xfrm>
            <a:off x="2617855" y="857234"/>
            <a:ext cx="3170645" cy="3170639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</a:pPr>
            <a:endParaRPr lang="en-US" sz="1200" b="1" dirty="0"/>
          </a:p>
        </p:txBody>
      </p:sp>
      <p:cxnSp>
        <p:nvCxnSpPr>
          <p:cNvPr id="4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2004" y="939775"/>
            <a:ext cx="470045" cy="286858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3429210"/>
            <a:ext cx="472087" cy="28325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91204" y="3692850"/>
            <a:ext cx="471760" cy="298245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4096614"/>
            <a:ext cx="3752617" cy="1655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2004" y="1871670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5340" y="2099302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8694" y="2745996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32030" y="2973628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8587" y="1344354"/>
            <a:ext cx="1246744" cy="35978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1260" y="2431470"/>
            <a:ext cx="532116" cy="31841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4594" y="3462360"/>
            <a:ext cx="1045448" cy="163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5116" y="1557547"/>
            <a:ext cx="245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2400" b="1" spc="600" dirty="0">
                <a:solidFill>
                  <a:srgbClr val="000000"/>
                </a:solidFill>
              </a:rPr>
              <a:t>F I N O P S</a:t>
            </a:r>
          </a:p>
        </p:txBody>
      </p:sp>
      <p:sp>
        <p:nvSpPr>
          <p:cNvPr id="37" name="Ellipse 12"/>
          <p:cNvSpPr>
            <a:spLocks noChangeAspect="1"/>
          </p:cNvSpPr>
          <p:nvPr/>
        </p:nvSpPr>
        <p:spPr bwMode="gray">
          <a:xfrm>
            <a:off x="3779836" y="2019212"/>
            <a:ext cx="846682" cy="84668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</a:pP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3721314" y="22886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</a:rPr>
              <a:t>CULTURE</a:t>
            </a:r>
            <a:endParaRPr lang="de-DE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5167585"/>
              </p:ext>
            </p:extLst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1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 smtClean="0"/>
              <a:t>Tamas</a:t>
            </a:r>
            <a:r>
              <a:rPr lang="en-US" b="1" dirty="0" smtClean="0"/>
              <a:t> </a:t>
            </a:r>
            <a:r>
              <a:rPr lang="en-US" b="1" dirty="0" err="1" smtClean="0"/>
              <a:t>Farkas</a:t>
            </a:r>
            <a:endParaRPr lang="en-US" b="1" dirty="0" smtClean="0"/>
          </a:p>
          <a:p>
            <a:r>
              <a:rPr lang="en-US" dirty="0" smtClean="0">
                <a:hlinkClick r:id="rId7"/>
              </a:rPr>
              <a:t>      tamas.farkas@lhsystems.com</a:t>
            </a:r>
            <a:endParaRPr lang="en-US" dirty="0" smtClean="0"/>
          </a:p>
          <a:p>
            <a:r>
              <a:rPr lang="en-US" dirty="0" smtClean="0"/>
              <a:t>      @</a:t>
            </a:r>
            <a:r>
              <a:rPr lang="en-US" dirty="0" err="1" smtClean="0"/>
              <a:t>farkasfarkas</a:t>
            </a:r>
            <a:endParaRPr lang="en-US" dirty="0"/>
          </a:p>
        </p:txBody>
      </p:sp>
      <p:sp>
        <p:nvSpPr>
          <p:cNvPr id="6" name="Textplatzhalter 30"/>
          <p:cNvSpPr txBox="1">
            <a:spLocks/>
          </p:cNvSpPr>
          <p:nvPr/>
        </p:nvSpPr>
        <p:spPr>
          <a:xfrm>
            <a:off x="215505" y="4095563"/>
            <a:ext cx="4817707" cy="405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0" tIns="0" rIns="0" bIns="1431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fthansa Office Head" panose="020B0404040000000004" pitchFamily="34" charset="0"/>
              <a:buNone/>
              <a:defRPr sz="4800" b="1" kern="1200" baseline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/>
              <a:t>Thanks for your attention.</a:t>
            </a:r>
          </a:p>
        </p:txBody>
      </p:sp>
      <p:pic>
        <p:nvPicPr>
          <p:cNvPr id="11" name="Bild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8" y="2697851"/>
            <a:ext cx="172946" cy="172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72" y="2474074"/>
            <a:ext cx="183262" cy="150438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14254"/>
          <a:stretch>
            <a:fillRect/>
          </a:stretch>
        </p:blipFill>
        <p:spPr>
          <a:xfrm>
            <a:off x="836613" y="1130300"/>
            <a:ext cx="1544637" cy="2160588"/>
          </a:xfrm>
        </p:spPr>
      </p:pic>
    </p:spTree>
    <p:extLst>
      <p:ext uri="{BB962C8B-B14F-4D97-AF65-F5344CB8AC3E}">
        <p14:creationId xmlns:p14="http://schemas.microsoft.com/office/powerpoint/2010/main" val="38317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Personal introduction</a:t>
            </a:r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50" name="Inhaltsplatzhalter 42"/>
          <p:cNvSpPr>
            <a:spLocks noGrp="1"/>
          </p:cNvSpPr>
          <p:nvPr>
            <p:ph idx="1"/>
          </p:nvPr>
        </p:nvSpPr>
        <p:spPr>
          <a:xfrm>
            <a:off x="197715" y="1131888"/>
            <a:ext cx="6469303" cy="468517"/>
          </a:xfrm>
        </p:spPr>
        <p:txBody>
          <a:bodyPr/>
          <a:lstStyle/>
          <a:p>
            <a:r>
              <a:rPr lang="en-US" sz="1200" dirty="0" smtClean="0"/>
              <a:t>Tam</a:t>
            </a:r>
            <a:r>
              <a:rPr lang="hu-HU" sz="1200" dirty="0" smtClean="0"/>
              <a:t>ás Farkas</a:t>
            </a:r>
            <a:endParaRPr lang="en-US" sz="1200" dirty="0"/>
          </a:p>
          <a:p>
            <a:pPr marL="495442" lvl="4" indent="-171450"/>
            <a:r>
              <a:rPr lang="en-US" sz="1200" b="0" dirty="0" smtClean="0"/>
              <a:t>10++ </a:t>
            </a:r>
            <a:r>
              <a:rPr lang="en-US" sz="1200" b="0" dirty="0" err="1" smtClean="0"/>
              <a:t>yrs</a:t>
            </a:r>
            <a:r>
              <a:rPr lang="en-US" sz="1200" b="0" dirty="0" smtClean="0"/>
              <a:t> @ LSY</a:t>
            </a:r>
          </a:p>
          <a:p>
            <a:pPr marL="495442" lvl="4" indent="-171450"/>
            <a:r>
              <a:rPr lang="en-US" sz="1200" b="0" dirty="0" smtClean="0"/>
              <a:t>Background: data analytics / Big Data, </a:t>
            </a:r>
            <a:r>
              <a:rPr lang="en-US" sz="1200" dirty="0"/>
              <a:t>C</a:t>
            </a:r>
            <a:r>
              <a:rPr lang="en-US" sz="1200" b="0" dirty="0" smtClean="0"/>
              <a:t>loud, architect</a:t>
            </a:r>
            <a:r>
              <a:rPr lang="en-US" sz="1200" b="0" dirty="0"/>
              <a:t>, </a:t>
            </a:r>
            <a:r>
              <a:rPr lang="en-US" sz="1200" b="0" dirty="0" smtClean="0"/>
              <a:t>development </a:t>
            </a:r>
            <a:endParaRPr lang="en-US" sz="1200" b="0" noProof="0" dirty="0"/>
          </a:p>
        </p:txBody>
      </p:sp>
      <p:sp>
        <p:nvSpPr>
          <p:cNvPr id="51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5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34"/>
          <p:cNvSpPr/>
          <p:nvPr/>
        </p:nvSpPr>
        <p:spPr>
          <a:xfrm>
            <a:off x="243912" y="2659269"/>
            <a:ext cx="3998635" cy="113241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9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Lufthansa Systems – company overview</a:t>
            </a:r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5" name="Textfeld 35"/>
          <p:cNvSpPr txBox="1"/>
          <p:nvPr/>
        </p:nvSpPr>
        <p:spPr>
          <a:xfrm>
            <a:off x="215504" y="1427299"/>
            <a:ext cx="1235250" cy="981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2100" b="1" dirty="0" smtClean="0">
                <a:solidFill>
                  <a:schemeClr val="tx2"/>
                </a:solidFill>
                <a:latin typeface="+mj-lt"/>
              </a:rPr>
              <a:t>Founded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SzPct val="90000"/>
            </a:pPr>
            <a:r>
              <a:rPr lang="en-US" sz="4200" b="1" dirty="0" smtClean="0">
                <a:solidFill>
                  <a:schemeClr val="tx2"/>
                </a:solidFill>
                <a:latin typeface="+mj-lt"/>
              </a:rPr>
              <a:t>1995</a:t>
            </a:r>
            <a:endParaRPr lang="en-US" sz="4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feld 36"/>
          <p:cNvSpPr txBox="1"/>
          <p:nvPr/>
        </p:nvSpPr>
        <p:spPr>
          <a:xfrm>
            <a:off x="1658033" y="1356678"/>
            <a:ext cx="1498724" cy="1058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buSzPct val="90000"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Headquarters</a:t>
            </a:r>
          </a:p>
          <a:p>
            <a:pPr>
              <a:lnSpc>
                <a:spcPct val="130000"/>
              </a:lnSpc>
              <a:buSzPct val="90000"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</a:rPr>
              <a:t>Raunheim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/</a:t>
            </a:r>
          </a:p>
          <a:p>
            <a:pPr>
              <a:lnSpc>
                <a:spcPct val="130000"/>
              </a:lnSpc>
              <a:buSzPct val="90000"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Germany</a:t>
            </a:r>
            <a:endParaRPr lang="en-US" sz="1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7" name="Gruppieren 37"/>
          <p:cNvGrpSpPr/>
          <p:nvPr/>
        </p:nvGrpSpPr>
        <p:grpSpPr>
          <a:xfrm>
            <a:off x="3174141" y="1393291"/>
            <a:ext cx="1567198" cy="1231106"/>
            <a:chOff x="4502727" y="273573"/>
            <a:chExt cx="1567198" cy="1231106"/>
          </a:xfrm>
        </p:grpSpPr>
        <p:sp>
          <p:nvSpPr>
            <p:cNvPr id="18" name="Textfeld 38"/>
            <p:cNvSpPr txBox="1"/>
            <p:nvPr/>
          </p:nvSpPr>
          <p:spPr>
            <a:xfrm>
              <a:off x="4502727" y="273573"/>
              <a:ext cx="156719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3000"/>
                </a:lnSpc>
                <a:buSzPct val="90000"/>
              </a:pPr>
              <a:r>
                <a:rPr lang="en-US" sz="2400" b="1" baseline="30000" dirty="0" smtClean="0">
                  <a:solidFill>
                    <a:schemeClr val="tx2"/>
                  </a:solidFill>
                  <a:latin typeface="+mj-lt"/>
                </a:rPr>
                <a:t>Branches in</a:t>
              </a:r>
              <a:endParaRPr lang="en-US" sz="1200" b="1" baseline="30000" dirty="0" smtClean="0">
                <a:solidFill>
                  <a:schemeClr val="tx2"/>
                </a:solidFill>
                <a:latin typeface="+mj-lt"/>
              </a:endParaRPr>
            </a:p>
            <a:p>
              <a:pPr algn="r">
                <a:lnSpc>
                  <a:spcPts val="2000"/>
                </a:lnSpc>
                <a:buSzPct val="90000"/>
              </a:pPr>
              <a:endParaRPr lang="en-US" sz="1000" b="1" baseline="30000" dirty="0" smtClean="0">
                <a:solidFill>
                  <a:schemeClr val="tx2"/>
                </a:solidFill>
                <a:latin typeface="+mj-lt"/>
              </a:endParaRPr>
            </a:p>
            <a:p>
              <a:pPr algn="r">
                <a:lnSpc>
                  <a:spcPts val="2000"/>
                </a:lnSpc>
                <a:buSzPct val="90000"/>
              </a:pPr>
              <a:r>
                <a:rPr lang="en-US" sz="3600" b="1" baseline="30000" dirty="0" smtClean="0">
                  <a:solidFill>
                    <a:schemeClr val="tx2"/>
                  </a:solidFill>
                  <a:latin typeface="+mj-lt"/>
                </a:rPr>
                <a:t>other</a:t>
              </a:r>
            </a:p>
            <a:p>
              <a:pPr algn="r">
                <a:lnSpc>
                  <a:spcPts val="2600"/>
                </a:lnSpc>
                <a:buSzPct val="90000"/>
              </a:pPr>
              <a:r>
                <a:rPr lang="en-US" sz="3600" b="1" baseline="30000" dirty="0" smtClean="0">
                  <a:solidFill>
                    <a:schemeClr val="tx2"/>
                  </a:solidFill>
                  <a:latin typeface="+mj-lt"/>
                </a:rPr>
                <a:t>countries</a:t>
              </a:r>
              <a:endParaRPr lang="en-US" sz="3600" b="1" baseline="30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9" name="Textfeld 39"/>
            <p:cNvSpPr txBox="1"/>
            <p:nvPr/>
          </p:nvSpPr>
          <p:spPr>
            <a:xfrm>
              <a:off x="4651813" y="477051"/>
              <a:ext cx="720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SzPct val="90000"/>
              </a:pPr>
              <a:r>
                <a:rPr lang="en-US" sz="4400" b="1" dirty="0" smtClean="0">
                  <a:solidFill>
                    <a:schemeClr val="accent5"/>
                  </a:solidFill>
                  <a:latin typeface="+mj-lt"/>
                </a:rPr>
                <a:t>16</a:t>
              </a:r>
              <a:endParaRPr lang="en-US" sz="4400" b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20" name="Textfeld 40"/>
          <p:cNvSpPr txBox="1"/>
          <p:nvPr/>
        </p:nvSpPr>
        <p:spPr>
          <a:xfrm>
            <a:off x="4940819" y="1247186"/>
            <a:ext cx="1743988" cy="12658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108000" tIns="324000" rIns="0" bIns="0" rtlCol="0">
            <a:spAutoFit/>
          </a:bodyPr>
          <a:lstStyle/>
          <a:p>
            <a:pPr>
              <a:lnSpc>
                <a:spcPts val="3000"/>
              </a:lnSpc>
              <a:buSzPct val="90000"/>
            </a:pPr>
            <a:r>
              <a:rPr lang="en-US" sz="4400" b="1" dirty="0" smtClean="0">
                <a:solidFill>
                  <a:schemeClr val="accent5"/>
                </a:solidFill>
                <a:latin typeface="+mj-lt"/>
              </a:rPr>
              <a:t>2,200</a:t>
            </a:r>
          </a:p>
          <a:p>
            <a:pPr>
              <a:lnSpc>
                <a:spcPct val="90000"/>
              </a:lnSpc>
              <a:buSzPct val="90000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employees worldwide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feld 41"/>
          <p:cNvSpPr txBox="1"/>
          <p:nvPr/>
        </p:nvSpPr>
        <p:spPr>
          <a:xfrm>
            <a:off x="386084" y="2917309"/>
            <a:ext cx="505839" cy="36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  <a:buSzPct val="90000"/>
            </a:pP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More</a:t>
            </a:r>
          </a:p>
          <a:p>
            <a:pPr>
              <a:lnSpc>
                <a:spcPts val="1400"/>
              </a:lnSpc>
              <a:buSzPct val="90000"/>
            </a:pP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than</a:t>
            </a:r>
          </a:p>
        </p:txBody>
      </p:sp>
      <p:sp>
        <p:nvSpPr>
          <p:cNvPr id="22" name="Textfeld 43"/>
          <p:cNvSpPr txBox="1"/>
          <p:nvPr/>
        </p:nvSpPr>
        <p:spPr>
          <a:xfrm>
            <a:off x="859497" y="2798134"/>
            <a:ext cx="46822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en-US" sz="3000" b="1" dirty="0" smtClean="0">
                <a:solidFill>
                  <a:schemeClr val="accent5"/>
                </a:solidFill>
                <a:latin typeface="+mj-lt"/>
              </a:rPr>
              <a:t>350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customers</a:t>
            </a:r>
          </a:p>
        </p:txBody>
      </p:sp>
      <p:sp>
        <p:nvSpPr>
          <p:cNvPr id="23" name="Textfeld 44"/>
          <p:cNvSpPr txBox="1"/>
          <p:nvPr/>
        </p:nvSpPr>
        <p:spPr>
          <a:xfrm>
            <a:off x="386084" y="3286419"/>
            <a:ext cx="46822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of all sizes and business models</a:t>
            </a:r>
          </a:p>
        </p:txBody>
      </p:sp>
      <p:sp>
        <p:nvSpPr>
          <p:cNvPr id="24" name="Textfeld 45"/>
          <p:cNvSpPr txBox="1"/>
          <p:nvPr/>
        </p:nvSpPr>
        <p:spPr>
          <a:xfrm>
            <a:off x="4342639" y="2849802"/>
            <a:ext cx="2342168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0"/>
              </a:lnSpc>
              <a:spcBef>
                <a:spcPts val="600"/>
              </a:spcBef>
              <a:buSzPct val="90000"/>
            </a:pPr>
            <a:r>
              <a:rPr lang="en-US" sz="4200" b="1" dirty="0" smtClean="0">
                <a:solidFill>
                  <a:schemeClr val="tx2"/>
                </a:solidFill>
                <a:latin typeface="+mj-lt"/>
              </a:rPr>
              <a:t>100%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</a:rPr>
              <a:t>subsidiary of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      </a:t>
            </a:r>
          </a:p>
        </p:txBody>
      </p:sp>
      <p:sp>
        <p:nvSpPr>
          <p:cNvPr id="25" name="Textfeld 46"/>
          <p:cNvSpPr txBox="1"/>
          <p:nvPr/>
        </p:nvSpPr>
        <p:spPr>
          <a:xfrm>
            <a:off x="4365883" y="3150484"/>
            <a:ext cx="2318924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0"/>
              </a:lnSpc>
              <a:spcBef>
                <a:spcPts val="600"/>
              </a:spcBef>
              <a:buSzPct val="90000"/>
            </a:pPr>
            <a:r>
              <a:rPr lang="en-US" sz="1900" b="1" spc="10" dirty="0" smtClean="0">
                <a:solidFill>
                  <a:schemeClr val="tx2"/>
                </a:solidFill>
                <a:latin typeface="+mj-lt"/>
              </a:rPr>
              <a:t>the Lufthansa Group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     </a:t>
            </a:r>
          </a:p>
        </p:txBody>
      </p:sp>
      <p:grpSp>
        <p:nvGrpSpPr>
          <p:cNvPr id="26" name="Gruppieren 47"/>
          <p:cNvGrpSpPr/>
          <p:nvPr/>
        </p:nvGrpSpPr>
        <p:grpSpPr>
          <a:xfrm>
            <a:off x="1554393" y="1240335"/>
            <a:ext cx="1709135" cy="1236799"/>
            <a:chOff x="1921559" y="1837711"/>
            <a:chExt cx="2564860" cy="1287772"/>
          </a:xfrm>
        </p:grpSpPr>
        <p:cxnSp>
          <p:nvCxnSpPr>
            <p:cNvPr id="27" name="Gerader Verbinder 48"/>
            <p:cNvCxnSpPr/>
            <p:nvPr/>
          </p:nvCxnSpPr>
          <p:spPr>
            <a:xfrm>
              <a:off x="1921559" y="1839270"/>
              <a:ext cx="0" cy="12862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49"/>
            <p:cNvCxnSpPr/>
            <p:nvPr/>
          </p:nvCxnSpPr>
          <p:spPr>
            <a:xfrm>
              <a:off x="4486419" y="1837711"/>
              <a:ext cx="0" cy="12862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r Verbinder 50"/>
          <p:cNvCxnSpPr/>
          <p:nvPr/>
        </p:nvCxnSpPr>
        <p:spPr>
          <a:xfrm flipH="1" flipV="1">
            <a:off x="4365885" y="2679181"/>
            <a:ext cx="2318922" cy="76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51"/>
          <p:cNvCxnSpPr/>
          <p:nvPr/>
        </p:nvCxnSpPr>
        <p:spPr>
          <a:xfrm flipH="1">
            <a:off x="4342641" y="3791684"/>
            <a:ext cx="2365410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3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7" y="957328"/>
            <a:ext cx="6373813" cy="3272016"/>
          </a:xfr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02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Enterprise goes Cloud?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331631"/>
              </p:ext>
            </p:extLst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– new operating model for Cloud</a:t>
            </a:r>
            <a:endParaRPr lang="en-US" noProof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" y="963013"/>
            <a:ext cx="6373813" cy="3272016"/>
          </a:xfr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8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explained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52794" y="705686"/>
            <a:ext cx="436125" cy="3480464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/>
          <a:lstStyle/>
          <a:p>
            <a:pPr marL="0" lvl="1"/>
            <a:endParaRPr lang="de-DE" sz="1400" dirty="0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704117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Ops/Infra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1631715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Business/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Product Teams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2561013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Executive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3485588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Finance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9041" y="768880"/>
            <a:ext cx="3756342" cy="3922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7510" y="1162359"/>
            <a:ext cx="466728" cy="28081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Ellipse 12"/>
          <p:cNvSpPr>
            <a:spLocks noChangeAspect="1"/>
          </p:cNvSpPr>
          <p:nvPr/>
        </p:nvSpPr>
        <p:spPr bwMode="gray">
          <a:xfrm>
            <a:off x="2617855" y="857234"/>
            <a:ext cx="3170645" cy="3170639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</a:pP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915914" y="1157501"/>
            <a:ext cx="2567875" cy="2570104"/>
            <a:chOff x="1891222" y="1045439"/>
            <a:chExt cx="3021980" cy="3024602"/>
          </a:xfrm>
        </p:grpSpPr>
        <p:sp>
          <p:nvSpPr>
            <p:cNvPr id="14" name="PubPieSlice"/>
            <p:cNvSpPr>
              <a:spLocks noEditPoints="1" noChangeArrowheads="1"/>
            </p:cNvSpPr>
            <p:nvPr/>
          </p:nvSpPr>
          <p:spPr bwMode="auto">
            <a:xfrm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5878770"/>
                <a:gd name="G2" fmla="cos 10800 5878770"/>
                <a:gd name="G3" fmla="sin 10800 -3998965"/>
                <a:gd name="G4" fmla="cos 10800 -399896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855 w 21600"/>
                <a:gd name="T1" fmla="*/ 21599 h 21600"/>
                <a:gd name="T2" fmla="*/ 10800 w 21600"/>
                <a:gd name="T3" fmla="*/ 10800 h 21600"/>
                <a:gd name="T4" fmla="*/ 16032 w 21600"/>
                <a:gd name="T5" fmla="*/ 135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55" y="21599"/>
                  </a:moveTo>
                  <a:cubicBezTo>
                    <a:pt x="16798" y="21569"/>
                    <a:pt x="21600" y="16743"/>
                    <a:pt x="21600" y="10800"/>
                  </a:cubicBezTo>
                  <a:cubicBezTo>
                    <a:pt x="21600" y="6872"/>
                    <a:pt x="19467" y="3254"/>
                    <a:pt x="16032" y="135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tx2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PubPieSlice"/>
            <p:cNvSpPr>
              <a:spLocks noEditPoints="1" noChangeArrowheads="1"/>
            </p:cNvSpPr>
            <p:nvPr/>
          </p:nvSpPr>
          <p:spPr bwMode="auto">
            <a:xfrm rot="10800000">
              <a:off x="1891222" y="1045439"/>
              <a:ext cx="3021980" cy="3021980"/>
            </a:xfrm>
            <a:custGeom>
              <a:avLst/>
              <a:gdLst>
                <a:gd name="G0" fmla="+- 0 0 0"/>
                <a:gd name="G1" fmla="sin 10800 9609237"/>
                <a:gd name="G2" fmla="cos 10800 9609237"/>
                <a:gd name="G3" fmla="sin 10800 1839095"/>
                <a:gd name="G4" fmla="cos 10800 183909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781 w 21600"/>
                <a:gd name="T1" fmla="*/ 16741 h 21600"/>
                <a:gd name="T2" fmla="*/ 10800 w 21600"/>
                <a:gd name="T3" fmla="*/ 10800 h 21600"/>
                <a:gd name="T4" fmla="*/ 20330 w 21600"/>
                <a:gd name="T5" fmla="*/ 1588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780" y="16741"/>
                  </a:moveTo>
                  <a:cubicBezTo>
                    <a:pt x="3778" y="19774"/>
                    <a:pt x="7167" y="21600"/>
                    <a:pt x="10800" y="21600"/>
                  </a:cubicBezTo>
                  <a:cubicBezTo>
                    <a:pt x="14789" y="21599"/>
                    <a:pt x="18453" y="19400"/>
                    <a:pt x="20330" y="1588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4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PubPieSlice"/>
            <p:cNvSpPr>
              <a:spLocks noEditPoints="1" noChangeArrowheads="1"/>
            </p:cNvSpPr>
            <p:nvPr/>
          </p:nvSpPr>
          <p:spPr bwMode="auto">
            <a:xfrm rot="5400000"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7771517"/>
                <a:gd name="G2" fmla="cos 10800 7771517"/>
                <a:gd name="G3" fmla="sin 10800 -33027"/>
                <a:gd name="G4" fmla="cos 10800 -3302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5632 w 21600"/>
                <a:gd name="T1" fmla="*/ 20283 h 21600"/>
                <a:gd name="T2" fmla="*/ 10800 w 21600"/>
                <a:gd name="T3" fmla="*/ 10800 h 21600"/>
                <a:gd name="T4" fmla="*/ 21599 w 21600"/>
                <a:gd name="T5" fmla="*/ 107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5631" y="20283"/>
                  </a:moveTo>
                  <a:cubicBezTo>
                    <a:pt x="7217" y="21147"/>
                    <a:pt x="899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68"/>
                    <a:pt x="21599" y="10736"/>
                    <a:pt x="21599" y="10704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95"/>
            <p:cNvSpPr>
              <a:spLocks noChangeArrowheads="1"/>
            </p:cNvSpPr>
            <p:nvPr/>
          </p:nvSpPr>
          <p:spPr bwMode="auto">
            <a:xfrm>
              <a:off x="2956260" y="2110477"/>
              <a:ext cx="891904" cy="8919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gray">
            <a:xfrm rot="5030340" flipH="1" flipV="1">
              <a:off x="2274858" y="1962708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"/>
            <p:cNvSpPr>
              <a:spLocks noChangeAspect="1"/>
            </p:cNvSpPr>
            <p:nvPr/>
          </p:nvSpPr>
          <p:spPr bwMode="gray">
            <a:xfrm rot="11962369" flipH="1" flipV="1">
              <a:off x="3702214" y="1938561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9B9B9B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5"/>
            <p:cNvSpPr>
              <a:spLocks noChangeAspect="1"/>
            </p:cNvSpPr>
            <p:nvPr/>
          </p:nvSpPr>
          <p:spPr bwMode="gray">
            <a:xfrm rot="19261338" flipH="1" flipV="1">
              <a:off x="3032305" y="3216407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787878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Rectangle 41"/>
          <p:cNvSpPr>
            <a:spLocks noChangeArrowheads="1"/>
          </p:cNvSpPr>
          <p:nvPr/>
        </p:nvSpPr>
        <p:spPr bwMode="auto">
          <a:xfrm rot="16200000">
            <a:off x="2297485" y="653372"/>
            <a:ext cx="3478054" cy="35349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prstTxWarp prst="textArchUp">
              <a:avLst>
                <a:gd name="adj" fmla="val 10806671"/>
              </a:avLst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800" b="1" spc="600" dirty="0" smtClean="0">
                <a:solidFill>
                  <a:srgbClr val="000000"/>
                </a:solidFill>
              </a:rPr>
              <a:t>F I N O P S</a:t>
            </a:r>
            <a:endParaRPr lang="de-DE" sz="1800" b="1" spc="600" dirty="0">
              <a:solidFill>
                <a:srgbClr val="000000"/>
              </a:solidFill>
            </a:endParaRPr>
          </a:p>
        </p:txBody>
      </p:sp>
      <p:cxnSp>
        <p:nvCxnSpPr>
          <p:cNvPr id="4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2004" y="939775"/>
            <a:ext cx="470045" cy="286858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3429210"/>
            <a:ext cx="472087" cy="28325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91204" y="3692850"/>
            <a:ext cx="471760" cy="298245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4096614"/>
            <a:ext cx="3752617" cy="1655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2004" y="1871670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5340" y="2099302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8694" y="2745996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32030" y="2973628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8587" y="1344354"/>
            <a:ext cx="1246744" cy="35978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1260" y="2431470"/>
            <a:ext cx="532116" cy="31841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4594" y="3462360"/>
            <a:ext cx="1045448" cy="163808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721314" y="22886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</a:rPr>
              <a:t>CULTURE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28074" y="1480195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INFORM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38724" y="26856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OPTIMIZE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61118" y="2682986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OPERATE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0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– “feedback loop”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15914" y="1157501"/>
            <a:ext cx="2567875" cy="2570104"/>
            <a:chOff x="1891222" y="1045439"/>
            <a:chExt cx="3021980" cy="3024602"/>
          </a:xfrm>
        </p:grpSpPr>
        <p:sp>
          <p:nvSpPr>
            <p:cNvPr id="14" name="PubPieSlice"/>
            <p:cNvSpPr>
              <a:spLocks noEditPoints="1" noChangeArrowheads="1"/>
            </p:cNvSpPr>
            <p:nvPr/>
          </p:nvSpPr>
          <p:spPr bwMode="auto">
            <a:xfrm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5878770"/>
                <a:gd name="G2" fmla="cos 10800 5878770"/>
                <a:gd name="G3" fmla="sin 10800 -3998965"/>
                <a:gd name="G4" fmla="cos 10800 -399896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855 w 21600"/>
                <a:gd name="T1" fmla="*/ 21599 h 21600"/>
                <a:gd name="T2" fmla="*/ 10800 w 21600"/>
                <a:gd name="T3" fmla="*/ 10800 h 21600"/>
                <a:gd name="T4" fmla="*/ 16032 w 21600"/>
                <a:gd name="T5" fmla="*/ 135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55" y="21599"/>
                  </a:moveTo>
                  <a:cubicBezTo>
                    <a:pt x="16798" y="21569"/>
                    <a:pt x="21600" y="16743"/>
                    <a:pt x="21600" y="10800"/>
                  </a:cubicBezTo>
                  <a:cubicBezTo>
                    <a:pt x="21600" y="6872"/>
                    <a:pt x="19467" y="3254"/>
                    <a:pt x="16032" y="135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tx2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PubPieSlice"/>
            <p:cNvSpPr>
              <a:spLocks noEditPoints="1" noChangeArrowheads="1"/>
            </p:cNvSpPr>
            <p:nvPr/>
          </p:nvSpPr>
          <p:spPr bwMode="auto">
            <a:xfrm rot="10800000">
              <a:off x="1891222" y="1045439"/>
              <a:ext cx="3021980" cy="3021980"/>
            </a:xfrm>
            <a:custGeom>
              <a:avLst/>
              <a:gdLst>
                <a:gd name="G0" fmla="+- 0 0 0"/>
                <a:gd name="G1" fmla="sin 10800 9609237"/>
                <a:gd name="G2" fmla="cos 10800 9609237"/>
                <a:gd name="G3" fmla="sin 10800 1839095"/>
                <a:gd name="G4" fmla="cos 10800 183909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781 w 21600"/>
                <a:gd name="T1" fmla="*/ 16741 h 21600"/>
                <a:gd name="T2" fmla="*/ 10800 w 21600"/>
                <a:gd name="T3" fmla="*/ 10800 h 21600"/>
                <a:gd name="T4" fmla="*/ 20330 w 21600"/>
                <a:gd name="T5" fmla="*/ 1588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780" y="16741"/>
                  </a:moveTo>
                  <a:cubicBezTo>
                    <a:pt x="3778" y="19774"/>
                    <a:pt x="7167" y="21600"/>
                    <a:pt x="10800" y="21600"/>
                  </a:cubicBezTo>
                  <a:cubicBezTo>
                    <a:pt x="14789" y="21599"/>
                    <a:pt x="18453" y="19400"/>
                    <a:pt x="20330" y="1588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4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PubPieSlice"/>
            <p:cNvSpPr>
              <a:spLocks noEditPoints="1" noChangeArrowheads="1"/>
            </p:cNvSpPr>
            <p:nvPr/>
          </p:nvSpPr>
          <p:spPr bwMode="auto">
            <a:xfrm rot="5400000"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7771517"/>
                <a:gd name="G2" fmla="cos 10800 7771517"/>
                <a:gd name="G3" fmla="sin 10800 -33027"/>
                <a:gd name="G4" fmla="cos 10800 -3302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5632 w 21600"/>
                <a:gd name="T1" fmla="*/ 20283 h 21600"/>
                <a:gd name="T2" fmla="*/ 10800 w 21600"/>
                <a:gd name="T3" fmla="*/ 10800 h 21600"/>
                <a:gd name="T4" fmla="*/ 21599 w 21600"/>
                <a:gd name="T5" fmla="*/ 107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5631" y="20283"/>
                  </a:moveTo>
                  <a:cubicBezTo>
                    <a:pt x="7217" y="21147"/>
                    <a:pt x="899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68"/>
                    <a:pt x="21599" y="10736"/>
                    <a:pt x="21599" y="10704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95"/>
            <p:cNvSpPr>
              <a:spLocks noChangeArrowheads="1"/>
            </p:cNvSpPr>
            <p:nvPr/>
          </p:nvSpPr>
          <p:spPr bwMode="auto">
            <a:xfrm>
              <a:off x="2956260" y="2110477"/>
              <a:ext cx="891904" cy="8919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gray">
            <a:xfrm rot="5030340" flipH="1" flipV="1">
              <a:off x="2274858" y="1962708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"/>
            <p:cNvSpPr>
              <a:spLocks noChangeAspect="1"/>
            </p:cNvSpPr>
            <p:nvPr/>
          </p:nvSpPr>
          <p:spPr bwMode="gray">
            <a:xfrm rot="11962369" flipH="1" flipV="1">
              <a:off x="3702214" y="1938561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9B9B9B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5"/>
            <p:cNvSpPr>
              <a:spLocks noChangeAspect="1"/>
            </p:cNvSpPr>
            <p:nvPr/>
          </p:nvSpPr>
          <p:spPr bwMode="gray">
            <a:xfrm rot="19261338" flipH="1" flipV="1">
              <a:off x="3032305" y="3216407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787878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721314" y="22886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</a:rPr>
              <a:t>CULTURE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28106" y="1468783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INFORM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38724" y="26856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OPTIMIZE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61118" y="2682986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OPERATE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3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phases – Inform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PubPieSlice"/>
          <p:cNvSpPr>
            <a:spLocks noEditPoints="1" noChangeArrowheads="1"/>
          </p:cNvSpPr>
          <p:nvPr/>
        </p:nvSpPr>
        <p:spPr bwMode="auto">
          <a:xfrm>
            <a:off x="2915914" y="1159729"/>
            <a:ext cx="2567875" cy="2567876"/>
          </a:xfrm>
          <a:custGeom>
            <a:avLst/>
            <a:gdLst>
              <a:gd name="G0" fmla="+- 0 0 0"/>
              <a:gd name="G1" fmla="sin 10800 5878770"/>
              <a:gd name="G2" fmla="cos 10800 5878770"/>
              <a:gd name="G3" fmla="sin 10800 -3998965"/>
              <a:gd name="G4" fmla="cos 10800 -399896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5 w 21600"/>
              <a:gd name="T1" fmla="*/ 21599 h 21600"/>
              <a:gd name="T2" fmla="*/ 10800 w 21600"/>
              <a:gd name="T3" fmla="*/ 10800 h 21600"/>
              <a:gd name="T4" fmla="*/ 16032 w 21600"/>
              <a:gd name="T5" fmla="*/ 135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5" y="21599"/>
                </a:moveTo>
                <a:cubicBezTo>
                  <a:pt x="16798" y="21569"/>
                  <a:pt x="21600" y="16743"/>
                  <a:pt x="21600" y="10800"/>
                </a:cubicBezTo>
                <a:cubicBezTo>
                  <a:pt x="21600" y="6872"/>
                  <a:pt x="19467" y="3254"/>
                  <a:pt x="16032" y="1351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PubPieSlice"/>
          <p:cNvSpPr>
            <a:spLocks noEditPoints="1" noChangeArrowheads="1"/>
          </p:cNvSpPr>
          <p:nvPr/>
        </p:nvSpPr>
        <p:spPr bwMode="auto">
          <a:xfrm rot="10800000">
            <a:off x="2915914" y="1157501"/>
            <a:ext cx="2567875" cy="2567876"/>
          </a:xfrm>
          <a:custGeom>
            <a:avLst/>
            <a:gdLst>
              <a:gd name="G0" fmla="+- 0 0 0"/>
              <a:gd name="G1" fmla="sin 10800 9609237"/>
              <a:gd name="G2" fmla="cos 10800 9609237"/>
              <a:gd name="G3" fmla="sin 10800 1839095"/>
              <a:gd name="G4" fmla="cos 10800 183909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81 w 21600"/>
              <a:gd name="T1" fmla="*/ 16741 h 21600"/>
              <a:gd name="T2" fmla="*/ 10800 w 21600"/>
              <a:gd name="T3" fmla="*/ 10800 h 21600"/>
              <a:gd name="T4" fmla="*/ 20330 w 21600"/>
              <a:gd name="T5" fmla="*/ 15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80" y="16741"/>
                </a:moveTo>
                <a:cubicBezTo>
                  <a:pt x="3778" y="19774"/>
                  <a:pt x="7167" y="21600"/>
                  <a:pt x="10800" y="21600"/>
                </a:cubicBezTo>
                <a:cubicBezTo>
                  <a:pt x="14789" y="21599"/>
                  <a:pt x="18453" y="19400"/>
                  <a:pt x="20330" y="1588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787878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PubPieSlice"/>
          <p:cNvSpPr>
            <a:spLocks noEditPoints="1" noChangeArrowheads="1"/>
          </p:cNvSpPr>
          <p:nvPr/>
        </p:nvSpPr>
        <p:spPr bwMode="auto">
          <a:xfrm rot="5400000">
            <a:off x="2915913" y="1159729"/>
            <a:ext cx="2567876" cy="2567875"/>
          </a:xfrm>
          <a:custGeom>
            <a:avLst/>
            <a:gdLst>
              <a:gd name="G0" fmla="+- 0 0 0"/>
              <a:gd name="G1" fmla="sin 10800 7771517"/>
              <a:gd name="G2" fmla="cos 10800 7771517"/>
              <a:gd name="G3" fmla="sin 10800 -33027"/>
              <a:gd name="G4" fmla="cos 10800 -3302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5632 w 21600"/>
              <a:gd name="T1" fmla="*/ 20283 h 21600"/>
              <a:gd name="T2" fmla="*/ 10800 w 21600"/>
              <a:gd name="T3" fmla="*/ 10800 h 21600"/>
              <a:gd name="T4" fmla="*/ 21599 w 21600"/>
              <a:gd name="T5" fmla="*/ 107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5631" y="20283"/>
                </a:moveTo>
                <a:cubicBezTo>
                  <a:pt x="7217" y="21147"/>
                  <a:pt x="899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68"/>
                  <a:pt x="21599" y="10736"/>
                  <a:pt x="21599" y="10704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3820912" y="2062499"/>
            <a:ext cx="757880" cy="7578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29139" y="1484063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INFORM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0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500" y="714280"/>
            <a:ext cx="1836321" cy="429295"/>
          </a:xfrm>
          <a:prstGeom prst="accentBorderCallout1">
            <a:avLst>
              <a:gd name="adj1" fmla="val 27923"/>
              <a:gd name="adj2" fmla="val 104203"/>
              <a:gd name="adj3" fmla="val 169656"/>
              <a:gd name="adj4" fmla="val 247095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Tagging / Grouping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Policies, cost centers etc.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8" y="1212083"/>
            <a:ext cx="1836321" cy="426431"/>
          </a:xfrm>
          <a:prstGeom prst="accentBorderCallout1">
            <a:avLst>
              <a:gd name="adj1" fmla="val 27923"/>
              <a:gd name="adj2" fmla="val 104203"/>
              <a:gd name="adj3" fmla="val 43026"/>
              <a:gd name="adj4" fmla="val 19837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Visibility / Transparency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Reports (scheduled, ad-hoc)…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7" y="170702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25873"/>
              <a:gd name="adj4" fmla="val 182308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Cost allocation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Product teams, common costs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200340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81421"/>
              <a:gd name="adj4" fmla="val 180166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Prediction</a:t>
            </a:r>
          </a:p>
        </p:txBody>
      </p:sp>
      <p:sp>
        <p:nvSpPr>
          <p:cNvPr id="37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9" y="378043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449428"/>
              <a:gd name="adj4" fmla="val 247095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Anomalies </a:t>
            </a:r>
            <a:r>
              <a:rPr lang="en-US" sz="1000" b="1" dirty="0" smtClean="0">
                <a:solidFill>
                  <a:schemeClr val="tx2"/>
                </a:solidFill>
              </a:rPr>
              <a:t>detection/ Alerting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Suspicious happenings etc.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69365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192517"/>
              <a:gd name="adj4" fmla="val 194623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Understanding the </a:t>
            </a:r>
            <a:r>
              <a:rPr lang="en-US" sz="1000" b="1" dirty="0" smtClean="0">
                <a:solidFill>
                  <a:schemeClr val="tx2"/>
                </a:solidFill>
              </a:rPr>
              <a:t>costs</a:t>
            </a:r>
          </a:p>
        </p:txBody>
      </p:sp>
      <p:sp>
        <p:nvSpPr>
          <p:cNvPr id="39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322041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317501"/>
              <a:gd name="adj4" fmla="val 212292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Benchmarking</a:t>
            </a:r>
            <a:endParaRPr lang="en-US" sz="1000" b="1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Technical parameters etc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2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phases – Optimize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10 December 2019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2019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PubPieSlice"/>
          <p:cNvSpPr>
            <a:spLocks noEditPoints="1" noChangeArrowheads="1"/>
          </p:cNvSpPr>
          <p:nvPr/>
        </p:nvSpPr>
        <p:spPr bwMode="auto">
          <a:xfrm>
            <a:off x="2915914" y="1159729"/>
            <a:ext cx="2567875" cy="2567876"/>
          </a:xfrm>
          <a:custGeom>
            <a:avLst/>
            <a:gdLst>
              <a:gd name="G0" fmla="+- 0 0 0"/>
              <a:gd name="G1" fmla="sin 10800 5878770"/>
              <a:gd name="G2" fmla="cos 10800 5878770"/>
              <a:gd name="G3" fmla="sin 10800 -3998965"/>
              <a:gd name="G4" fmla="cos 10800 -399896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5 w 21600"/>
              <a:gd name="T1" fmla="*/ 21599 h 21600"/>
              <a:gd name="T2" fmla="*/ 10800 w 21600"/>
              <a:gd name="T3" fmla="*/ 10800 h 21600"/>
              <a:gd name="T4" fmla="*/ 16032 w 21600"/>
              <a:gd name="T5" fmla="*/ 135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5" y="21599"/>
                </a:moveTo>
                <a:cubicBezTo>
                  <a:pt x="16798" y="21569"/>
                  <a:pt x="21600" y="16743"/>
                  <a:pt x="21600" y="10800"/>
                </a:cubicBezTo>
                <a:cubicBezTo>
                  <a:pt x="21600" y="6872"/>
                  <a:pt x="19467" y="3254"/>
                  <a:pt x="16032" y="1351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tx2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PubPieSlice"/>
          <p:cNvSpPr>
            <a:spLocks noEditPoints="1" noChangeArrowheads="1"/>
          </p:cNvSpPr>
          <p:nvPr/>
        </p:nvSpPr>
        <p:spPr bwMode="auto">
          <a:xfrm rot="10800000">
            <a:off x="2915914" y="1157501"/>
            <a:ext cx="2567875" cy="2567876"/>
          </a:xfrm>
          <a:custGeom>
            <a:avLst/>
            <a:gdLst>
              <a:gd name="G0" fmla="+- 0 0 0"/>
              <a:gd name="G1" fmla="sin 10800 9609237"/>
              <a:gd name="G2" fmla="cos 10800 9609237"/>
              <a:gd name="G3" fmla="sin 10800 1839095"/>
              <a:gd name="G4" fmla="cos 10800 183909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81 w 21600"/>
              <a:gd name="T1" fmla="*/ 16741 h 21600"/>
              <a:gd name="T2" fmla="*/ 10800 w 21600"/>
              <a:gd name="T3" fmla="*/ 10800 h 21600"/>
              <a:gd name="T4" fmla="*/ 20330 w 21600"/>
              <a:gd name="T5" fmla="*/ 15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80" y="16741"/>
                </a:moveTo>
                <a:cubicBezTo>
                  <a:pt x="3778" y="19774"/>
                  <a:pt x="7167" y="21600"/>
                  <a:pt x="10800" y="21600"/>
                </a:cubicBezTo>
                <a:cubicBezTo>
                  <a:pt x="14789" y="21599"/>
                  <a:pt x="18453" y="19400"/>
                  <a:pt x="20330" y="1588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PubPieSlice"/>
          <p:cNvSpPr>
            <a:spLocks noEditPoints="1" noChangeArrowheads="1"/>
          </p:cNvSpPr>
          <p:nvPr/>
        </p:nvSpPr>
        <p:spPr bwMode="auto">
          <a:xfrm rot="5400000">
            <a:off x="2915913" y="1159729"/>
            <a:ext cx="2567876" cy="2567875"/>
          </a:xfrm>
          <a:custGeom>
            <a:avLst/>
            <a:gdLst>
              <a:gd name="G0" fmla="+- 0 0 0"/>
              <a:gd name="G1" fmla="sin 10800 7771517"/>
              <a:gd name="G2" fmla="cos 10800 7771517"/>
              <a:gd name="G3" fmla="sin 10800 -33027"/>
              <a:gd name="G4" fmla="cos 10800 -3302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5632 w 21600"/>
              <a:gd name="T1" fmla="*/ 20283 h 21600"/>
              <a:gd name="T2" fmla="*/ 10800 w 21600"/>
              <a:gd name="T3" fmla="*/ 10800 h 21600"/>
              <a:gd name="T4" fmla="*/ 21599 w 21600"/>
              <a:gd name="T5" fmla="*/ 107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5631" y="20283"/>
                </a:moveTo>
                <a:cubicBezTo>
                  <a:pt x="7217" y="21147"/>
                  <a:pt x="899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68"/>
                  <a:pt x="21599" y="10736"/>
                  <a:pt x="21599" y="10704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3820912" y="2062499"/>
            <a:ext cx="757880" cy="7578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38724" y="26856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OPTIMIZE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5" name="Datumsplatzhalter 9"/>
          <p:cNvSpPr txBox="1">
            <a:spLocks/>
          </p:cNvSpPr>
          <p:nvPr/>
        </p:nvSpPr>
        <p:spPr>
          <a:xfrm>
            <a:off x="215504" y="4236000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713232" rtl="0" eaLnBrk="1" latinLnBrk="0" hangingPunct="1">
              <a:defRPr sz="4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04BE7-1B49-403F-803C-DEE5A72E5794}" type="datetime3">
              <a:rPr lang="en-US" smtClean="0"/>
              <a:pPr/>
              <a:t>10 December 2019</a:t>
            </a:fld>
            <a:endParaRPr lang="en-US" dirty="0"/>
          </a:p>
        </p:txBody>
      </p:sp>
      <p:sp>
        <p:nvSpPr>
          <p:cNvPr id="26" name="Foliennummernplatzhalter 11"/>
          <p:cNvSpPr txBox="1">
            <a:spLocks/>
          </p:cNvSpPr>
          <p:nvPr/>
        </p:nvSpPr>
        <p:spPr>
          <a:xfrm>
            <a:off x="215503" y="4307192"/>
            <a:ext cx="205586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713232" rtl="0" eaLnBrk="1" latinLnBrk="0" hangingPunct="1">
              <a:defRPr sz="4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500" y="714280"/>
            <a:ext cx="1836321" cy="429295"/>
          </a:xfrm>
          <a:prstGeom prst="accentBorderCallout1">
            <a:avLst>
              <a:gd name="adj1" fmla="val 27923"/>
              <a:gd name="adj2" fmla="val 104203"/>
              <a:gd name="adj3" fmla="val 304785"/>
              <a:gd name="adj4" fmla="val 27493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Rightsizing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CPU/memory underutilization…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8" y="1212083"/>
            <a:ext cx="1836321" cy="426431"/>
          </a:xfrm>
          <a:prstGeom prst="accentBorderCallout1">
            <a:avLst>
              <a:gd name="adj1" fmla="val 27923"/>
              <a:gd name="adj2" fmla="val 104203"/>
              <a:gd name="adj3" fmla="val 215955"/>
              <a:gd name="adj4" fmla="val 264764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err="1" smtClean="0">
                <a:solidFill>
                  <a:schemeClr val="tx2"/>
                </a:solidFill>
              </a:rPr>
              <a:t>Autoscaling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Vertical and horizontal scaling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7" y="170702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56973"/>
              <a:gd name="adj4" fmla="val 273866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Reserved </a:t>
            </a:r>
            <a:r>
              <a:rPr lang="en-US" sz="1000" b="1" dirty="0" smtClean="0">
                <a:solidFill>
                  <a:schemeClr val="tx2"/>
                </a:solidFill>
              </a:rPr>
              <a:t>Instance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or 3 years commitment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200340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75965"/>
              <a:gd name="adj4" fmla="val 257803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Automatic </a:t>
            </a:r>
            <a:r>
              <a:rPr lang="en-US" sz="1000" b="1" dirty="0" smtClean="0">
                <a:solidFill>
                  <a:schemeClr val="tx2"/>
                </a:solidFill>
              </a:rPr>
              <a:t>start/stop VM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Combined with storage change</a:t>
            </a:r>
          </a:p>
        </p:txBody>
      </p:sp>
      <p:sp>
        <p:nvSpPr>
          <p:cNvPr id="31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9" y="378043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49018"/>
              <a:gd name="adj4" fmla="val 22889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Latest generation of </a:t>
            </a:r>
            <a:r>
              <a:rPr lang="en-US" sz="1000" b="1" dirty="0" smtClean="0">
                <a:solidFill>
                  <a:schemeClr val="tx2"/>
                </a:solidFill>
              </a:rPr>
              <a:t>VM's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Latest gen. is the cheapest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69365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89853"/>
              <a:gd name="adj4" fmla="val 26208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Storage </a:t>
            </a:r>
            <a:r>
              <a:rPr lang="en-US" sz="1000" b="1" dirty="0" smtClean="0">
                <a:solidFill>
                  <a:schemeClr val="tx2"/>
                </a:solidFill>
              </a:rPr>
              <a:t>optimization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Different storage types</a:t>
            </a:r>
            <a:endParaRPr lang="en-US" dirty="0"/>
          </a:p>
        </p:txBody>
      </p:sp>
      <p:sp>
        <p:nvSpPr>
          <p:cNvPr id="33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322041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8103"/>
              <a:gd name="adj4" fmla="val 24441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b="1" dirty="0" err="1">
                <a:solidFill>
                  <a:schemeClr val="tx2"/>
                </a:solidFill>
              </a:rPr>
              <a:t>Unused</a:t>
            </a:r>
            <a:r>
              <a:rPr lang="fr-FR" sz="1000" b="1" dirty="0">
                <a:solidFill>
                  <a:schemeClr val="tx2"/>
                </a:solidFill>
              </a:rPr>
              <a:t> </a:t>
            </a:r>
            <a:r>
              <a:rPr lang="fr-FR" sz="1000" b="1" dirty="0" err="1">
                <a:solidFill>
                  <a:schemeClr val="tx2"/>
                </a:solidFill>
              </a:rPr>
              <a:t>resources</a:t>
            </a:r>
            <a:r>
              <a:rPr lang="fr-FR" sz="1000" b="1" dirty="0">
                <a:solidFill>
                  <a:schemeClr val="tx2"/>
                </a:solidFill>
              </a:rPr>
              <a:t> </a:t>
            </a:r>
            <a:endParaRPr lang="fr-FR" sz="1000" b="1" dirty="0" smtClean="0">
              <a:solidFill>
                <a:schemeClr val="tx2"/>
              </a:solidFill>
            </a:endParaRPr>
          </a:p>
          <a:p>
            <a:r>
              <a:rPr lang="fr-FR" sz="1000" dirty="0" err="1" smtClean="0">
                <a:solidFill>
                  <a:schemeClr val="tx2"/>
                </a:solidFill>
              </a:rPr>
              <a:t>Unattached</a:t>
            </a:r>
            <a:r>
              <a:rPr lang="fr-FR" sz="1000" dirty="0" smtClean="0">
                <a:solidFill>
                  <a:schemeClr val="tx2"/>
                </a:solidFill>
              </a:rPr>
              <a:t> </a:t>
            </a:r>
            <a:r>
              <a:rPr lang="fr-FR" sz="1000" dirty="0" err="1" smtClean="0">
                <a:solidFill>
                  <a:schemeClr val="tx2"/>
                </a:solidFill>
              </a:rPr>
              <a:t>sdisks</a:t>
            </a:r>
            <a:r>
              <a:rPr lang="fr-FR" sz="1000" dirty="0">
                <a:solidFill>
                  <a:schemeClr val="tx2"/>
                </a:solidFill>
              </a:rPr>
              <a:t>, NIC etc</a:t>
            </a:r>
            <a:r>
              <a:rPr lang="fr-FR" sz="1000" dirty="0" smtClean="0">
                <a:solidFill>
                  <a:schemeClr val="tx2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.hl_RIQkSezOGENCYe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4VK.RgRUeNWHeLjOd9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Lf.I8KQVWyOV9uuUbc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HnUt6ARQWWHHaspmkRW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Y2ILW1Qg.zeglmd4E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vfNcXZRkGJQyXGFBqJ8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vcZCxFRYqpIBBhcydPf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ufthansa Systems Template 16 : 9">
  <a:themeElements>
    <a:clrScheme name="LHG Design Colors">
      <a:dk1>
        <a:srgbClr val="333333"/>
      </a:dk1>
      <a:lt1>
        <a:srgbClr val="FFFFFF"/>
      </a:lt1>
      <a:dk2>
        <a:srgbClr val="05164D"/>
      </a:dk2>
      <a:lt2>
        <a:srgbClr val="E6E6E6"/>
      </a:lt2>
      <a:accent1>
        <a:srgbClr val="999999"/>
      </a:accent1>
      <a:accent2>
        <a:srgbClr val="CCCCCC"/>
      </a:accent2>
      <a:accent3>
        <a:srgbClr val="666666"/>
      </a:accent3>
      <a:accent4>
        <a:srgbClr val="787878"/>
      </a:accent4>
      <a:accent5>
        <a:srgbClr val="FFAD00"/>
      </a:accent5>
      <a:accent6>
        <a:srgbClr val="05164D"/>
      </a:accent6>
      <a:hlink>
        <a:srgbClr val="666666"/>
      </a:hlink>
      <a:folHlink>
        <a:srgbClr val="CCCCCC"/>
      </a:folHlink>
    </a:clrScheme>
    <a:fontScheme name="Lufthansa Office">
      <a:majorFont>
        <a:latin typeface="Lufthansa Office Head"/>
        <a:ea typeface=""/>
        <a:cs typeface=""/>
      </a:majorFont>
      <a:minorFont>
        <a:latin typeface="Lufthansa Offic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rot="0" spcFirstLastPara="0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1450" indent="-171450" algn="l">
          <a:spcBef>
            <a:spcPts val="600"/>
          </a:spcBef>
          <a:buSzPct val="90000"/>
          <a:buFont typeface="Wingdings" panose="05000000000000000000" pitchFamily="2" charset="2"/>
          <a:buChar char="§"/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1450" indent="-171450">
          <a:spcBef>
            <a:spcPts val="600"/>
          </a:spcBef>
          <a:buSzPct val="90000"/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custClrLst>
    <a:custClr name="OS Red">
      <a:srgbClr val="D81E05"/>
    </a:custClr>
    <a:custClr name="OS Gray">
      <a:srgbClr val="333333"/>
    </a:custClr>
    <a:custClr name="LH Blue">
      <a:srgbClr val="05164D"/>
    </a:custClr>
    <a:custClr name="LH Yellow">
      <a:srgbClr val="FFAD00"/>
    </a:custClr>
    <a:custClr name="LX Red">
      <a:srgbClr val="CC0000"/>
    </a:custClr>
    <a:custClr name="LX Warm Gray 2 (60%)">
      <a:srgbClr val="EBE8DF"/>
    </a:custClr>
    <a:custClr name="SN Red">
      <a:srgbClr val="E33417"/>
    </a:custClr>
    <a:custClr name="SN Blue">
      <a:srgbClr val="002C69"/>
    </a:custClr>
    <a:custClr name="EW Dark Burgundy">
      <a:srgbClr val="871C54"/>
    </a:custClr>
    <a:custClr name="EW Light Sky Blue">
      <a:srgbClr val="6BCCE0"/>
    </a:custClr>
    <a:custClr name="IATA Economy Class Green">
      <a:srgbClr val="408236"/>
    </a:custClr>
    <a:custClr name="IATA Business Class Blue">
      <a:srgbClr val="264F87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4179EEAB20F498F59FE372C37AA09" ma:contentTypeVersion="7" ma:contentTypeDescription="Create a new document." ma:contentTypeScope="" ma:versionID="04d175d9279f4afbc72836aa6811c2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7ed71b01ca65befa34caeebf3000e6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ECFDE32-FA62-4ED9-8454-87B3A6665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117643-21E5-4576-94FA-22EAF7AEC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42A1B-E25D-4198-9813-DC8373EF1690}">
  <ds:schemaRefs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385</Words>
  <Application>Microsoft Office PowerPoint</Application>
  <PresentationFormat>Custom</PresentationFormat>
  <Paragraphs>139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Wingdings</vt:lpstr>
      <vt:lpstr>Lufthansa Office Text</vt:lpstr>
      <vt:lpstr>Lufthansa Office Head</vt:lpstr>
      <vt:lpstr>Wingdings 3</vt:lpstr>
      <vt:lpstr>Arial</vt:lpstr>
      <vt:lpstr>Lufthansa Systems Template 16 : 9</vt:lpstr>
      <vt:lpstr>think-cell Folie</vt:lpstr>
      <vt:lpstr>FinOps @ LSY</vt:lpstr>
      <vt:lpstr>Personal introduction</vt:lpstr>
      <vt:lpstr>Lufthansa Systems – company overview</vt:lpstr>
      <vt:lpstr>Enterprise goes Cloud?</vt:lpstr>
      <vt:lpstr>FinOps – new operating model for Cloud</vt:lpstr>
      <vt:lpstr>FinOps explained</vt:lpstr>
      <vt:lpstr>FinOps – “feedback loop”</vt:lpstr>
      <vt:lpstr>FinOps phases – Inform</vt:lpstr>
      <vt:lpstr>FinOps phases – Optimize</vt:lpstr>
      <vt:lpstr>FinOps phases – Operate</vt:lpstr>
      <vt:lpstr>FinOps organization &amp; cultural shift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Lufthansa Systems</dc:creator>
  <cp:lastModifiedBy>FARKAS, TAMAS</cp:lastModifiedBy>
  <cp:revision>1034</cp:revision>
  <cp:lastPrinted>2018-06-11T07:31:03Z</cp:lastPrinted>
  <dcterms:created xsi:type="dcterms:W3CDTF">2018-10-04T12:25:52Z</dcterms:created>
  <dcterms:modified xsi:type="dcterms:W3CDTF">2019-12-10T09:18:50Z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0x010100B614179EEAB20F498F59FE372C37AA09</vt:lpwstr>
  </property>
</Properties>
</file>