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4"/>
  </p:notesMasterIdLst>
  <p:sldIdLst>
    <p:sldId id="256" r:id="rId2"/>
    <p:sldId id="257" r:id="rId3"/>
    <p:sldId id="272" r:id="rId4"/>
    <p:sldId id="269" r:id="rId5"/>
    <p:sldId id="266" r:id="rId6"/>
    <p:sldId id="267" r:id="rId7"/>
    <p:sldId id="268" r:id="rId8"/>
    <p:sldId id="275" r:id="rId9"/>
    <p:sldId id="276" r:id="rId10"/>
    <p:sldId id="258" r:id="rId11"/>
    <p:sldId id="27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22" autoAdjust="0"/>
  </p:normalViewPr>
  <p:slideViewPr>
    <p:cSldViewPr snapToGrid="0">
      <p:cViewPr>
        <p:scale>
          <a:sx n="110" d="100"/>
          <a:sy n="110" d="100"/>
        </p:scale>
        <p:origin x="1626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AAB92-8F73-457C-A58F-CDCA75D05536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10C9B-4E76-4DE7-915E-E6853BE566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310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10C9B-4E76-4DE7-915E-E6853BE5663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6124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10C9B-4E76-4DE7-915E-E6853BE5663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1655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10C9B-4E76-4DE7-915E-E6853BE5663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5571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10C9B-4E76-4DE7-915E-E6853BE5663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826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10C9B-4E76-4DE7-915E-E6853BE5663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431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10C9B-4E76-4DE7-915E-E6853BE5663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23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10C9B-4E76-4DE7-915E-E6853BE5663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136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10C9B-4E76-4DE7-915E-E6853BE5663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7195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10C9B-4E76-4DE7-915E-E6853BE5663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3133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10C9B-4E76-4DE7-915E-E6853BE5663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086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10C9B-4E76-4DE7-915E-E6853BE5663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8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2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4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06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7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78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13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50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35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1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25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9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4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0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8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3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24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s://commons.wikimedia.org/wiki/File:Red_x.sv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hyperlink" Target="https://en.wikipedia.org/wiki/File:Yes_check.svg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BBBBC0-5F45-4E64-BBD3-C88E58FECF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Ne féljetek 2.0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73C1EA4-3C58-434E-B3E1-9114F06B44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Mesék a bátorságról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BE216EA-5FA9-4D38-AAD3-70957F9EB6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 t="325" r="15756" b="325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34AAE2BA-8ED9-47F5-9A63-3F2A7C705203}"/>
              </a:ext>
            </a:extLst>
          </p:cNvPr>
          <p:cNvSpPr txBox="1">
            <a:spLocks/>
          </p:cNvSpPr>
          <p:nvPr/>
        </p:nvSpPr>
        <p:spPr>
          <a:xfrm>
            <a:off x="870693" y="2460171"/>
            <a:ext cx="7511473" cy="3116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>
                <a:solidFill>
                  <a:schemeClr val="tx1"/>
                </a:solidFill>
              </a:rPr>
              <a:t>Bátorság</a:t>
            </a:r>
          </a:p>
          <a:p>
            <a:endParaRPr lang="hu-HU" b="1" dirty="0">
              <a:solidFill>
                <a:schemeClr val="tx1"/>
              </a:solidFill>
            </a:endParaRPr>
          </a:p>
          <a:p>
            <a:r>
              <a:rPr lang="hu-HU" b="1" dirty="0">
                <a:solidFill>
                  <a:schemeClr val="tx1"/>
                </a:solidFill>
              </a:rPr>
              <a:t>És</a:t>
            </a:r>
          </a:p>
          <a:p>
            <a:endParaRPr lang="hu-HU" b="1" dirty="0">
              <a:solidFill>
                <a:schemeClr val="tx1"/>
              </a:solidFill>
            </a:endParaRPr>
          </a:p>
          <a:p>
            <a:r>
              <a:rPr lang="hu-HU" b="1" dirty="0">
                <a:solidFill>
                  <a:schemeClr val="tx1"/>
                </a:solidFill>
              </a:rPr>
              <a:t>Agilis közigazgatás</a:t>
            </a:r>
          </a:p>
        </p:txBody>
      </p:sp>
    </p:spTree>
    <p:extLst>
      <p:ext uri="{BB962C8B-B14F-4D97-AF65-F5344CB8AC3E}">
        <p14:creationId xmlns:p14="http://schemas.microsoft.com/office/powerpoint/2010/main" val="31655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52"/>
    </mc:Choice>
    <mc:Fallback xmlns="">
      <p:transition spd="slow" advTm="5605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F66E19-C494-4778-BD87-F99F1ED6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Miért a bátorság?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C912A5-1538-4148-8F43-B1A6A2662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48" y="2398354"/>
            <a:ext cx="7511472" cy="3251331"/>
          </a:xfrm>
        </p:spPr>
        <p:txBody>
          <a:bodyPr anchor="t">
            <a:normAutofit fontScale="92500" lnSpcReduction="10000"/>
          </a:bodyPr>
          <a:lstStyle/>
          <a:p>
            <a:r>
              <a:rPr lang="hu-HU" dirty="0" err="1"/>
              <a:t>Scrum</a:t>
            </a:r>
            <a:r>
              <a:rPr lang="hu-HU" dirty="0"/>
              <a:t> </a:t>
            </a:r>
            <a:r>
              <a:rPr lang="hu-HU" dirty="0" err="1"/>
              <a:t>guide</a:t>
            </a:r>
            <a:r>
              <a:rPr lang="hu-HU" dirty="0"/>
              <a:t> 2016</a:t>
            </a:r>
          </a:p>
          <a:p>
            <a:r>
              <a:rPr lang="hu-HU" dirty="0"/>
              <a:t>Útáljuk, ha mások kényelme, félelme miatt bennünket ér hátrány!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Emberi oldal</a:t>
            </a:r>
          </a:p>
          <a:p>
            <a:pPr lvl="1"/>
            <a:r>
              <a:rPr lang="hu-HU" dirty="0"/>
              <a:t>Hivatalnok | főnök | megbeszélés | </a:t>
            </a:r>
            <a:r>
              <a:rPr lang="hu-HU" dirty="0">
                <a:solidFill>
                  <a:schemeClr val="accent1"/>
                </a:solidFill>
              </a:rPr>
              <a:t>te magad</a:t>
            </a:r>
          </a:p>
          <a:p>
            <a:endParaRPr lang="hu-HU" dirty="0"/>
          </a:p>
          <a:p>
            <a:r>
              <a:rPr lang="hu-HU" dirty="0"/>
              <a:t>Bátran megkérdőjeleztük a rendszert</a:t>
            </a:r>
          </a:p>
          <a:p>
            <a:pPr lvl="1"/>
            <a:r>
              <a:rPr lang="hu-HU" dirty="0"/>
              <a:t>Élesítés + eredmények</a:t>
            </a: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43B6B3F3-FADC-4C62-9611-36E7FE577BCB}"/>
              </a:ext>
            </a:extLst>
          </p:cNvPr>
          <p:cNvSpPr/>
          <p:nvPr/>
        </p:nvSpPr>
        <p:spPr>
          <a:xfrm>
            <a:off x="-179014" y="238517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1B16B548-B876-4E7F-A662-E53A6B9ED3CB}"/>
              </a:ext>
            </a:extLst>
          </p:cNvPr>
          <p:cNvSpPr/>
          <p:nvPr/>
        </p:nvSpPr>
        <p:spPr>
          <a:xfrm>
            <a:off x="-179014" y="2832287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87EF4DD9-D9C4-4F10-976D-7777C5102E55}"/>
              </a:ext>
            </a:extLst>
          </p:cNvPr>
          <p:cNvSpPr/>
          <p:nvPr/>
        </p:nvSpPr>
        <p:spPr>
          <a:xfrm>
            <a:off x="-179010" y="3279402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EA44117D-F8C3-4891-B39A-16FC61B6B7B5}"/>
              </a:ext>
            </a:extLst>
          </p:cNvPr>
          <p:cNvSpPr/>
          <p:nvPr/>
        </p:nvSpPr>
        <p:spPr>
          <a:xfrm>
            <a:off x="-179010" y="3723155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13AF1D52-2958-46F8-AF79-729AE5E6114E}"/>
              </a:ext>
            </a:extLst>
          </p:cNvPr>
          <p:cNvSpPr/>
          <p:nvPr/>
        </p:nvSpPr>
        <p:spPr>
          <a:xfrm>
            <a:off x="-179012" y="4173631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8B5C2791-C8A9-494C-B476-FC77496F4946}"/>
              </a:ext>
            </a:extLst>
          </p:cNvPr>
          <p:cNvSpPr/>
          <p:nvPr/>
        </p:nvSpPr>
        <p:spPr>
          <a:xfrm>
            <a:off x="-179013" y="4617385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5CBACA71-450A-4156-9BF0-1613C939D8A8}"/>
              </a:ext>
            </a:extLst>
          </p:cNvPr>
          <p:cNvSpPr/>
          <p:nvPr/>
        </p:nvSpPr>
        <p:spPr>
          <a:xfrm>
            <a:off x="-179013" y="5067861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EB5BB7C8-BDF7-44A2-A210-62C19E79428C}"/>
              </a:ext>
            </a:extLst>
          </p:cNvPr>
          <p:cNvSpPr txBox="1">
            <a:spLocks/>
          </p:cNvSpPr>
          <p:nvPr/>
        </p:nvSpPr>
        <p:spPr>
          <a:xfrm>
            <a:off x="814180" y="5874705"/>
            <a:ext cx="7511472" cy="964506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>
                <a:solidFill>
                  <a:schemeClr val="accent1"/>
                </a:solidFill>
              </a:rPr>
              <a:t>Sokszor te magad vagy az oka, hogy nem érsz el olyan eredményt, amit pedig elérhetnél!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7F7C177A-C52F-4C19-9B5F-7FA22F090379}"/>
              </a:ext>
            </a:extLst>
          </p:cNvPr>
          <p:cNvSpPr/>
          <p:nvPr/>
        </p:nvSpPr>
        <p:spPr>
          <a:xfrm>
            <a:off x="-179014" y="5061138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95819480-619F-4B6F-8565-9E7DC9A85BA6}"/>
              </a:ext>
            </a:extLst>
          </p:cNvPr>
          <p:cNvSpPr/>
          <p:nvPr/>
        </p:nvSpPr>
        <p:spPr>
          <a:xfrm>
            <a:off x="-179014" y="460458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6F1DD3CA-873F-4AF7-933D-750CB5593572}"/>
              </a:ext>
            </a:extLst>
          </p:cNvPr>
          <p:cNvSpPr/>
          <p:nvPr/>
        </p:nvSpPr>
        <p:spPr>
          <a:xfrm>
            <a:off x="-179014" y="4164190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85C25E9D-56C2-46DE-B26C-BF341C2C17C1}"/>
              </a:ext>
            </a:extLst>
          </p:cNvPr>
          <p:cNvSpPr/>
          <p:nvPr/>
        </p:nvSpPr>
        <p:spPr>
          <a:xfrm>
            <a:off x="-179014" y="370266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04CB2545-09CB-493D-87C3-D0A52051FE41}"/>
              </a:ext>
            </a:extLst>
          </p:cNvPr>
          <p:cNvSpPr/>
          <p:nvPr/>
        </p:nvSpPr>
        <p:spPr>
          <a:xfrm>
            <a:off x="-179014" y="3269961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297BDD93-82F2-43AB-A564-AEAD97C70346}"/>
              </a:ext>
            </a:extLst>
          </p:cNvPr>
          <p:cNvSpPr/>
          <p:nvPr/>
        </p:nvSpPr>
        <p:spPr>
          <a:xfrm>
            <a:off x="-179014" y="6412566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3FA6014D-6D76-4E62-B393-83137437970A}"/>
              </a:ext>
            </a:extLst>
          </p:cNvPr>
          <p:cNvSpPr/>
          <p:nvPr/>
        </p:nvSpPr>
        <p:spPr>
          <a:xfrm>
            <a:off x="-179014" y="5981615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27D6C62F-0713-4019-881C-D93FEF18044F}"/>
              </a:ext>
            </a:extLst>
          </p:cNvPr>
          <p:cNvSpPr/>
          <p:nvPr/>
        </p:nvSpPr>
        <p:spPr>
          <a:xfrm>
            <a:off x="-179014" y="5525059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26524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43"/>
    </mc:Choice>
    <mc:Fallback xmlns="">
      <p:transition spd="slow" advTm="7524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19DF7A-462F-40F1-B130-1EDC41AB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hozzáállás fontosabb, mint a darálás és a szakmaiság!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D9783A32-44A2-4AB1-8E42-BAF6DED26C82}"/>
              </a:ext>
            </a:extLst>
          </p:cNvPr>
          <p:cNvSpPr/>
          <p:nvPr/>
        </p:nvSpPr>
        <p:spPr>
          <a:xfrm>
            <a:off x="-179014" y="238517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EF242453-DF1E-47AF-81DE-0160407B019F}"/>
              </a:ext>
            </a:extLst>
          </p:cNvPr>
          <p:cNvSpPr/>
          <p:nvPr/>
        </p:nvSpPr>
        <p:spPr>
          <a:xfrm>
            <a:off x="-179014" y="2832287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BA281FB5-437C-475B-9678-F5A8D22ED49B}"/>
              </a:ext>
            </a:extLst>
          </p:cNvPr>
          <p:cNvSpPr/>
          <p:nvPr/>
        </p:nvSpPr>
        <p:spPr>
          <a:xfrm>
            <a:off x="-179010" y="327940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D9CEB9C6-4673-413A-89FA-E28B926C7DD2}"/>
              </a:ext>
            </a:extLst>
          </p:cNvPr>
          <p:cNvSpPr/>
          <p:nvPr/>
        </p:nvSpPr>
        <p:spPr>
          <a:xfrm>
            <a:off x="-179010" y="3723155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03082702-08ED-4922-8D69-91CD5E82DF45}"/>
              </a:ext>
            </a:extLst>
          </p:cNvPr>
          <p:cNvSpPr/>
          <p:nvPr/>
        </p:nvSpPr>
        <p:spPr>
          <a:xfrm>
            <a:off x="-179012" y="4173631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13AD4F04-914A-46CF-AC4D-58037E353205}"/>
              </a:ext>
            </a:extLst>
          </p:cNvPr>
          <p:cNvSpPr/>
          <p:nvPr/>
        </p:nvSpPr>
        <p:spPr>
          <a:xfrm>
            <a:off x="-179013" y="4617385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3F5AE420-E529-4511-AF3D-724F3C087534}"/>
              </a:ext>
            </a:extLst>
          </p:cNvPr>
          <p:cNvSpPr/>
          <p:nvPr/>
        </p:nvSpPr>
        <p:spPr>
          <a:xfrm>
            <a:off x="-179013" y="5067861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92BFFF28-5D8F-4B49-96D9-83CA5F5D9F65}"/>
              </a:ext>
            </a:extLst>
          </p:cNvPr>
          <p:cNvSpPr/>
          <p:nvPr/>
        </p:nvSpPr>
        <p:spPr>
          <a:xfrm>
            <a:off x="-179014" y="5511614"/>
            <a:ext cx="358028" cy="358028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id="{0BAD351B-0950-432F-9BFD-3EA454BB6F7B}"/>
              </a:ext>
            </a:extLst>
          </p:cNvPr>
          <p:cNvSpPr txBox="1">
            <a:spLocks/>
          </p:cNvSpPr>
          <p:nvPr/>
        </p:nvSpPr>
        <p:spPr>
          <a:xfrm>
            <a:off x="814180" y="5896476"/>
            <a:ext cx="7511472" cy="964506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>
                <a:solidFill>
                  <a:schemeClr val="accent1"/>
                </a:solidFill>
              </a:rPr>
              <a:t>Az emberekkel kell foglalkozni, nem a munkával!</a:t>
            </a:r>
          </a:p>
        </p:txBody>
      </p:sp>
      <p:sp>
        <p:nvSpPr>
          <p:cNvPr id="21" name="Tartalom helye 2">
            <a:extLst>
              <a:ext uri="{FF2B5EF4-FFF2-40B4-BE49-F238E27FC236}">
                <a16:creationId xmlns:a16="http://schemas.microsoft.com/office/drawing/2014/main" id="{CBF3D4CD-D667-4775-9909-C10BEE990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80" y="2502268"/>
            <a:ext cx="7511472" cy="27657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/>
              <a:t>Az állásajánlat sztori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Mi a tanulság?</a:t>
            </a:r>
          </a:p>
          <a:p>
            <a:pPr lvl="1"/>
            <a:r>
              <a:rPr lang="hu-HU" dirty="0"/>
              <a:t>A nem látható dolgok képviselnek igazi erőt. Beszélni kell a nem látható dolgokról, mert ezek generálják az igazi változást!</a:t>
            </a:r>
          </a:p>
          <a:p>
            <a:pPr lvl="1"/>
            <a:endParaRPr lang="hu-HU" dirty="0"/>
          </a:p>
          <a:p>
            <a:pPr lvl="1"/>
            <a:r>
              <a:rPr lang="hu-HU" dirty="0"/>
              <a:t>A megoldott dolgok számontartása azért fontos, mert ezek garantálják azt, hogy az aktuális megoldhatatlannak tűnő problémát meg fogjuk tudni oldani!</a:t>
            </a:r>
          </a:p>
          <a:p>
            <a:endParaRPr lang="hu-HU" dirty="0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05B8306D-AC6B-4663-A2A3-256E4F92C3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t="2705" r="28150" b="5319"/>
          <a:stretch/>
        </p:blipFill>
        <p:spPr>
          <a:xfrm>
            <a:off x="814180" y="294501"/>
            <a:ext cx="7511472" cy="5396127"/>
          </a:xfrm>
          <a:prstGeom prst="rect">
            <a:avLst/>
          </a:prstGeom>
        </p:spPr>
      </p:pic>
      <p:sp>
        <p:nvSpPr>
          <p:cNvPr id="20" name="Ellipszis 19">
            <a:extLst>
              <a:ext uri="{FF2B5EF4-FFF2-40B4-BE49-F238E27FC236}">
                <a16:creationId xmlns:a16="http://schemas.microsoft.com/office/drawing/2014/main" id="{60B521D5-B161-4B30-8FE4-02D2D37C3AD5}"/>
              </a:ext>
            </a:extLst>
          </p:cNvPr>
          <p:cNvSpPr/>
          <p:nvPr/>
        </p:nvSpPr>
        <p:spPr>
          <a:xfrm>
            <a:off x="-179014" y="5514975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1374301A-FD40-46B0-8039-667DAD68C373}"/>
              </a:ext>
            </a:extLst>
          </p:cNvPr>
          <p:cNvSpPr/>
          <p:nvPr/>
        </p:nvSpPr>
        <p:spPr>
          <a:xfrm>
            <a:off x="-179014" y="5962090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1439F74F-650E-430C-BD4D-2941E92B30B0}"/>
              </a:ext>
            </a:extLst>
          </p:cNvPr>
          <p:cNvSpPr/>
          <p:nvPr/>
        </p:nvSpPr>
        <p:spPr>
          <a:xfrm>
            <a:off x="-179014" y="6412566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38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199"/>
    </mc:Choice>
    <mc:Fallback xmlns="">
      <p:transition spd="slow" advTm="166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BBBBC0-5F45-4E64-BBD3-C88E58FECF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Ne féljetek!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73C1EA4-3C58-434E-B3E1-9114F06B4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260" y="3771900"/>
            <a:ext cx="6507167" cy="1961106"/>
          </a:xfrm>
        </p:spPr>
        <p:txBody>
          <a:bodyPr>
            <a:normAutofit/>
          </a:bodyPr>
          <a:lstStyle/>
          <a:p>
            <a:r>
              <a:rPr lang="hu-HU" dirty="0"/>
              <a:t>Köszönöm a figyelmet!</a:t>
            </a:r>
          </a:p>
          <a:p>
            <a:endParaRPr lang="hu-HU" dirty="0"/>
          </a:p>
          <a:p>
            <a:endParaRPr lang="hu-HU" dirty="0"/>
          </a:p>
          <a:p>
            <a:r>
              <a:rPr lang="hu-HU" sz="1400" dirty="0"/>
              <a:t>Keressetek a szünetben!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4769D53A-0EB7-4B67-9325-DE99E447CB2A}"/>
              </a:ext>
            </a:extLst>
          </p:cNvPr>
          <p:cNvSpPr txBox="1">
            <a:spLocks/>
          </p:cNvSpPr>
          <p:nvPr/>
        </p:nvSpPr>
        <p:spPr>
          <a:xfrm>
            <a:off x="814180" y="6062595"/>
            <a:ext cx="7511472" cy="964506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>
                <a:solidFill>
                  <a:schemeClr val="accent1"/>
                </a:solidFill>
              </a:rPr>
              <a:t>Próbáld ki legközelebb, hogy egyértelműen kifejezed az igényed!</a:t>
            </a:r>
          </a:p>
        </p:txBody>
      </p:sp>
    </p:spTree>
    <p:extLst>
      <p:ext uri="{BB962C8B-B14F-4D97-AF65-F5344CB8AC3E}">
        <p14:creationId xmlns:p14="http://schemas.microsoft.com/office/powerpoint/2010/main" val="360711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33"/>
    </mc:Choice>
    <mc:Fallback xmlns="">
      <p:transition spd="slow" advTm="199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CB1EB8-D838-4570-9D97-5279500B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 félj! Légy bátrabb!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C2943A-9764-433C-84FA-95427C48F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48" y="2412593"/>
            <a:ext cx="7511472" cy="4041162"/>
          </a:xfrm>
        </p:spPr>
        <p:txBody>
          <a:bodyPr anchor="t">
            <a:normAutofit/>
          </a:bodyPr>
          <a:lstStyle/>
          <a:p>
            <a:r>
              <a:rPr lang="hu-HU" dirty="0"/>
              <a:t>Fő üzenet</a:t>
            </a:r>
          </a:p>
          <a:p>
            <a:pPr lvl="1"/>
            <a:r>
              <a:rPr lang="hu-HU" dirty="0"/>
              <a:t>Légy bátrabb!</a:t>
            </a:r>
          </a:p>
          <a:p>
            <a:pPr lvl="1"/>
            <a:r>
              <a:rPr lang="hu-HU" dirty="0"/>
              <a:t>Vizsgáld meg!             [ </a:t>
            </a:r>
            <a:r>
              <a:rPr lang="hu-HU" dirty="0" err="1"/>
              <a:t>Transparency</a:t>
            </a:r>
            <a:r>
              <a:rPr lang="hu-HU" dirty="0"/>
              <a:t> | </a:t>
            </a:r>
            <a:r>
              <a:rPr lang="hu-HU" dirty="0" err="1"/>
              <a:t>Inspection</a:t>
            </a:r>
            <a:r>
              <a:rPr lang="hu-HU" dirty="0"/>
              <a:t> | </a:t>
            </a:r>
            <a:r>
              <a:rPr lang="hu-HU" dirty="0" err="1"/>
              <a:t>Adaption</a:t>
            </a:r>
            <a:r>
              <a:rPr lang="hu-HU" dirty="0"/>
              <a:t> ]</a:t>
            </a:r>
          </a:p>
          <a:p>
            <a:r>
              <a:rPr lang="hu-HU" dirty="0"/>
              <a:t>Keretek</a:t>
            </a:r>
          </a:p>
          <a:p>
            <a:pPr lvl="1"/>
            <a:r>
              <a:rPr lang="hu-HU" dirty="0"/>
              <a:t>5 sztori </a:t>
            </a:r>
            <a:r>
              <a:rPr lang="hu-HU" dirty="0" err="1"/>
              <a:t>Kb</a:t>
            </a:r>
            <a:r>
              <a:rPr lang="hu-HU" dirty="0"/>
              <a:t> 15 perc</a:t>
            </a:r>
          </a:p>
          <a:p>
            <a:pPr lvl="1"/>
            <a:r>
              <a:rPr lang="hu-HU" dirty="0">
                <a:solidFill>
                  <a:schemeClr val="accent1"/>
                </a:solidFill>
              </a:rPr>
              <a:t>13 db dia </a:t>
            </a:r>
            <a:r>
              <a:rPr lang="hu-HU" dirty="0"/>
              <a:t>– hol követhető</a:t>
            </a:r>
          </a:p>
          <a:p>
            <a:pPr lvl="1"/>
            <a:r>
              <a:rPr lang="hu-HU" dirty="0"/>
              <a:t>Keressetek a szünetben!</a:t>
            </a:r>
          </a:p>
          <a:p>
            <a:endParaRPr lang="hu-HU" dirty="0"/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DF597EB3-45AF-4922-848A-829BBE44FDF9}"/>
              </a:ext>
            </a:extLst>
          </p:cNvPr>
          <p:cNvSpPr/>
          <p:nvPr/>
        </p:nvSpPr>
        <p:spPr>
          <a:xfrm>
            <a:off x="-179014" y="238517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3026F869-7920-48B5-BED1-BEADDA193280}"/>
              </a:ext>
            </a:extLst>
          </p:cNvPr>
          <p:cNvSpPr/>
          <p:nvPr/>
        </p:nvSpPr>
        <p:spPr>
          <a:xfrm>
            <a:off x="-179014" y="2832287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21045367-89AA-4AC2-8954-A721BAA2E4CA}"/>
              </a:ext>
            </a:extLst>
          </p:cNvPr>
          <p:cNvSpPr/>
          <p:nvPr/>
        </p:nvSpPr>
        <p:spPr>
          <a:xfrm>
            <a:off x="-179010" y="3279402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AD9579F4-76A4-48FA-AF79-B83C834F9285}"/>
              </a:ext>
            </a:extLst>
          </p:cNvPr>
          <p:cNvSpPr/>
          <p:nvPr/>
        </p:nvSpPr>
        <p:spPr>
          <a:xfrm>
            <a:off x="-179010" y="3723155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5FDCCE83-3ECC-434E-ACA8-350736FE0958}"/>
              </a:ext>
            </a:extLst>
          </p:cNvPr>
          <p:cNvSpPr/>
          <p:nvPr/>
        </p:nvSpPr>
        <p:spPr>
          <a:xfrm>
            <a:off x="-179012" y="4173631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42236191-8DFF-4FF7-8581-F93CB3ACF444}"/>
              </a:ext>
            </a:extLst>
          </p:cNvPr>
          <p:cNvSpPr/>
          <p:nvPr/>
        </p:nvSpPr>
        <p:spPr>
          <a:xfrm>
            <a:off x="-179013" y="4617385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5F9115F5-F334-4D3F-BDA4-032DAEA72F04}"/>
              </a:ext>
            </a:extLst>
          </p:cNvPr>
          <p:cNvSpPr/>
          <p:nvPr/>
        </p:nvSpPr>
        <p:spPr>
          <a:xfrm>
            <a:off x="-179013" y="5067861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4CF90E94-771F-4BCE-A8CA-8B907B6C702B}"/>
              </a:ext>
            </a:extLst>
          </p:cNvPr>
          <p:cNvSpPr/>
          <p:nvPr/>
        </p:nvSpPr>
        <p:spPr>
          <a:xfrm>
            <a:off x="-179014" y="5511614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FF43EB54-7C70-4A15-8DDA-9DD67412BE3D}"/>
              </a:ext>
            </a:extLst>
          </p:cNvPr>
          <p:cNvSpPr txBox="1">
            <a:spLocks/>
          </p:cNvSpPr>
          <p:nvPr/>
        </p:nvSpPr>
        <p:spPr>
          <a:xfrm>
            <a:off x="814180" y="5874705"/>
            <a:ext cx="7511472" cy="964506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>
                <a:solidFill>
                  <a:schemeClr val="accent1"/>
                </a:solidFill>
              </a:rPr>
              <a:t>Próbáld ki legközelebb, hogy egyértelműen kifejezed az igényed!</a:t>
            </a:r>
          </a:p>
          <a:p>
            <a:pPr marL="0" indent="0" algn="ctr">
              <a:buNone/>
            </a:pPr>
            <a:r>
              <a:rPr lang="hu-HU" dirty="0">
                <a:solidFill>
                  <a:schemeClr val="accent1"/>
                </a:solidFill>
              </a:rPr>
              <a:t>Egyetlen alkalmon nincs mit veszítened!</a:t>
            </a: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C80D24EA-14CC-42AB-9CA2-00D9E976A394}"/>
              </a:ext>
            </a:extLst>
          </p:cNvPr>
          <p:cNvSpPr/>
          <p:nvPr/>
        </p:nvSpPr>
        <p:spPr>
          <a:xfrm>
            <a:off x="-179294" y="5955367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FC7D8F66-8B5A-4B05-9CAB-2591A4020295}"/>
              </a:ext>
            </a:extLst>
          </p:cNvPr>
          <p:cNvSpPr/>
          <p:nvPr/>
        </p:nvSpPr>
        <p:spPr>
          <a:xfrm>
            <a:off x="-179294" y="6405843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39477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12"/>
    </mc:Choice>
    <mc:Fallback xmlns="">
      <p:transition spd="slow" advTm="4311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19DF7A-462F-40F1-B130-1EDC41AB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hu-HU" dirty="0"/>
              <a:t>Bemutatkozás 2 percben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0F91AC49-DD62-4207-A07F-144197FB6CFD}"/>
              </a:ext>
            </a:extLst>
          </p:cNvPr>
          <p:cNvSpPr txBox="1">
            <a:spLocks/>
          </p:cNvSpPr>
          <p:nvPr/>
        </p:nvSpPr>
        <p:spPr>
          <a:xfrm>
            <a:off x="5848976" y="2545582"/>
            <a:ext cx="3378862" cy="1315235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500" dirty="0"/>
              <a:t>Csapat</a:t>
            </a:r>
          </a:p>
          <a:p>
            <a:r>
              <a:rPr lang="hu-HU" sz="1500" dirty="0" err="1"/>
              <a:t>Po</a:t>
            </a:r>
            <a:r>
              <a:rPr lang="hu-HU" sz="1500" dirty="0"/>
              <a:t>, SM | 3 DEV | 2 </a:t>
            </a:r>
            <a:r>
              <a:rPr lang="hu-HU" sz="1500" dirty="0" err="1"/>
              <a:t>TesT</a:t>
            </a:r>
            <a:r>
              <a:rPr lang="hu-HU" sz="1500" dirty="0"/>
              <a:t> </a:t>
            </a:r>
          </a:p>
          <a:p>
            <a:r>
              <a:rPr lang="hu-HU" sz="1500" dirty="0"/>
              <a:t>1 IT | 1 UX | 1 UI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5B481DED-1A3A-442D-AB8F-A568F73C6564}"/>
              </a:ext>
            </a:extLst>
          </p:cNvPr>
          <p:cNvSpPr/>
          <p:nvPr/>
        </p:nvSpPr>
        <p:spPr>
          <a:xfrm>
            <a:off x="-179014" y="238517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63F2EA45-8383-416C-838B-3EC65227919E}"/>
              </a:ext>
            </a:extLst>
          </p:cNvPr>
          <p:cNvSpPr/>
          <p:nvPr/>
        </p:nvSpPr>
        <p:spPr>
          <a:xfrm>
            <a:off x="-179014" y="2832287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8A897832-4278-4673-B8CB-6FFAEFEEBF81}"/>
              </a:ext>
            </a:extLst>
          </p:cNvPr>
          <p:cNvSpPr/>
          <p:nvPr/>
        </p:nvSpPr>
        <p:spPr>
          <a:xfrm>
            <a:off x="-179010" y="327940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3168FD99-E1D4-48EF-9720-07271EAAEACE}"/>
              </a:ext>
            </a:extLst>
          </p:cNvPr>
          <p:cNvSpPr/>
          <p:nvPr/>
        </p:nvSpPr>
        <p:spPr>
          <a:xfrm>
            <a:off x="-179010" y="3723155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09BE379B-C289-41D7-B4B5-64515DEF1F3E}"/>
              </a:ext>
            </a:extLst>
          </p:cNvPr>
          <p:cNvSpPr/>
          <p:nvPr/>
        </p:nvSpPr>
        <p:spPr>
          <a:xfrm>
            <a:off x="-179012" y="4173631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6550CD8-DC32-462C-94D8-9E9681450013}"/>
              </a:ext>
            </a:extLst>
          </p:cNvPr>
          <p:cNvSpPr/>
          <p:nvPr/>
        </p:nvSpPr>
        <p:spPr>
          <a:xfrm>
            <a:off x="-179013" y="4617385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3459CE81-B108-4536-BA01-40CC2431805F}"/>
              </a:ext>
            </a:extLst>
          </p:cNvPr>
          <p:cNvSpPr/>
          <p:nvPr/>
        </p:nvSpPr>
        <p:spPr>
          <a:xfrm>
            <a:off x="-179013" y="5067861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E0141D92-7CF6-493E-9940-89141D054B68}"/>
              </a:ext>
            </a:extLst>
          </p:cNvPr>
          <p:cNvSpPr/>
          <p:nvPr/>
        </p:nvSpPr>
        <p:spPr>
          <a:xfrm>
            <a:off x="-179014" y="5511614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Tartalom helye 2">
            <a:extLst>
              <a:ext uri="{FF2B5EF4-FFF2-40B4-BE49-F238E27FC236}">
                <a16:creationId xmlns:a16="http://schemas.microsoft.com/office/drawing/2014/main" id="{AD87B7F4-0A4A-45BB-A468-0E1F3F0B99FB}"/>
              </a:ext>
            </a:extLst>
          </p:cNvPr>
          <p:cNvSpPr txBox="1">
            <a:spLocks/>
          </p:cNvSpPr>
          <p:nvPr/>
        </p:nvSpPr>
        <p:spPr>
          <a:xfrm>
            <a:off x="856062" y="2545582"/>
            <a:ext cx="3378862" cy="1315235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500" dirty="0"/>
              <a:t>Háttérintézmény</a:t>
            </a:r>
          </a:p>
          <a:p>
            <a:r>
              <a:rPr lang="hu-HU" sz="1500" dirty="0"/>
              <a:t>Minisztérium a megrendelő</a:t>
            </a:r>
          </a:p>
          <a:p>
            <a:r>
              <a:rPr lang="hu-HU" sz="1500" dirty="0"/>
              <a:t>Hatóságok a </a:t>
            </a:r>
            <a:r>
              <a:rPr lang="hu-HU" sz="1500" dirty="0" err="1"/>
              <a:t>usereink</a:t>
            </a:r>
            <a:endParaRPr lang="hu-HU" sz="1500" dirty="0"/>
          </a:p>
        </p:txBody>
      </p:sp>
      <p:sp>
        <p:nvSpPr>
          <p:cNvPr id="20" name="Tartalom helye 2">
            <a:extLst>
              <a:ext uri="{FF2B5EF4-FFF2-40B4-BE49-F238E27FC236}">
                <a16:creationId xmlns:a16="http://schemas.microsoft.com/office/drawing/2014/main" id="{2EF64CA6-9790-4CBE-BB96-42D6E7A65C98}"/>
              </a:ext>
            </a:extLst>
          </p:cNvPr>
          <p:cNvSpPr txBox="1">
            <a:spLocks/>
          </p:cNvSpPr>
          <p:nvPr/>
        </p:nvSpPr>
        <p:spPr>
          <a:xfrm>
            <a:off x="818347" y="4147266"/>
            <a:ext cx="3365452" cy="17223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1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1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1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1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hu-HU" dirty="0"/>
              <a:t>Alkalmazás</a:t>
            </a:r>
          </a:p>
          <a:p>
            <a:r>
              <a:rPr lang="hu-HU" dirty="0"/>
              <a:t>.NET C#</a:t>
            </a:r>
          </a:p>
          <a:p>
            <a:r>
              <a:rPr lang="hu-HU" dirty="0"/>
              <a:t>2013 óta</a:t>
            </a:r>
          </a:p>
          <a:p>
            <a:r>
              <a:rPr lang="hu-HU" dirty="0"/>
              <a:t>Országos</a:t>
            </a:r>
          </a:p>
          <a:p>
            <a:r>
              <a:rPr lang="hu-HU" dirty="0"/>
              <a:t>Közig hatósági </a:t>
            </a:r>
            <a:r>
              <a:rPr lang="hu-HU" dirty="0" err="1"/>
              <a:t>workflow</a:t>
            </a:r>
            <a:r>
              <a:rPr lang="hu-HU" dirty="0"/>
              <a:t> és doksik</a:t>
            </a:r>
          </a:p>
        </p:txBody>
      </p:sp>
      <p:sp>
        <p:nvSpPr>
          <p:cNvPr id="21" name="Tartalom helye 2">
            <a:extLst>
              <a:ext uri="{FF2B5EF4-FFF2-40B4-BE49-F238E27FC236}">
                <a16:creationId xmlns:a16="http://schemas.microsoft.com/office/drawing/2014/main" id="{0961C1EB-C715-4674-B090-985889B09ECE}"/>
              </a:ext>
            </a:extLst>
          </p:cNvPr>
          <p:cNvSpPr txBox="1">
            <a:spLocks/>
          </p:cNvSpPr>
          <p:nvPr/>
        </p:nvSpPr>
        <p:spPr>
          <a:xfrm>
            <a:off x="2921726" y="4081183"/>
            <a:ext cx="3378862" cy="1315235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500" dirty="0" err="1"/>
              <a:t>Users</a:t>
            </a:r>
            <a:endParaRPr lang="hu-HU" sz="1500" dirty="0"/>
          </a:p>
          <a:p>
            <a:r>
              <a:rPr lang="hu-HU" sz="1500" dirty="0"/>
              <a:t>3000 / nap | 100 e summa</a:t>
            </a:r>
          </a:p>
          <a:p>
            <a:r>
              <a:rPr lang="hu-HU" sz="1500" dirty="0" err="1"/>
              <a:t>Átl</a:t>
            </a:r>
            <a:r>
              <a:rPr lang="hu-HU" sz="1500" dirty="0"/>
              <a:t> 3 órás session</a:t>
            </a:r>
          </a:p>
        </p:txBody>
      </p:sp>
      <p:sp>
        <p:nvSpPr>
          <p:cNvPr id="22" name="Tartalom helye 2">
            <a:extLst>
              <a:ext uri="{FF2B5EF4-FFF2-40B4-BE49-F238E27FC236}">
                <a16:creationId xmlns:a16="http://schemas.microsoft.com/office/drawing/2014/main" id="{5CEBC20A-4B65-4ED6-AC66-1B9C303FD64A}"/>
              </a:ext>
            </a:extLst>
          </p:cNvPr>
          <p:cNvSpPr txBox="1">
            <a:spLocks/>
          </p:cNvSpPr>
          <p:nvPr/>
        </p:nvSpPr>
        <p:spPr>
          <a:xfrm>
            <a:off x="5717376" y="4043674"/>
            <a:ext cx="3378862" cy="1315235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500" dirty="0"/>
              <a:t>Doksik</a:t>
            </a:r>
          </a:p>
          <a:p>
            <a:r>
              <a:rPr lang="hu-HU" sz="1500" dirty="0"/>
              <a:t>Évi 2,5 TB a növekmény</a:t>
            </a:r>
          </a:p>
          <a:p>
            <a:r>
              <a:rPr lang="hu-HU" sz="1500" dirty="0"/>
              <a:t>1,5 – 2 </a:t>
            </a:r>
            <a:r>
              <a:rPr lang="hu-HU" sz="1500" dirty="0" err="1"/>
              <a:t>mill</a:t>
            </a:r>
            <a:r>
              <a:rPr lang="hu-HU" sz="1500" dirty="0"/>
              <a:t> </a:t>
            </a:r>
            <a:r>
              <a:rPr lang="hu-HU" sz="1500" dirty="0" err="1"/>
              <a:t>doku</a:t>
            </a:r>
            <a:endParaRPr lang="hu-HU" sz="1500" dirty="0"/>
          </a:p>
          <a:p>
            <a:r>
              <a:rPr lang="hu-HU" sz="1500" dirty="0"/>
              <a:t>~ 12 TB summa | 0,5-1,5 Tb / nap</a:t>
            </a:r>
          </a:p>
        </p:txBody>
      </p:sp>
      <p:sp>
        <p:nvSpPr>
          <p:cNvPr id="23" name="Tartalom helye 2">
            <a:extLst>
              <a:ext uri="{FF2B5EF4-FFF2-40B4-BE49-F238E27FC236}">
                <a16:creationId xmlns:a16="http://schemas.microsoft.com/office/drawing/2014/main" id="{CD9C0927-2A4C-49EF-8C6F-9ABF1CAE232C}"/>
              </a:ext>
            </a:extLst>
          </p:cNvPr>
          <p:cNvSpPr txBox="1">
            <a:spLocks/>
          </p:cNvSpPr>
          <p:nvPr/>
        </p:nvSpPr>
        <p:spPr>
          <a:xfrm>
            <a:off x="814180" y="6150277"/>
            <a:ext cx="7511472" cy="964506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 err="1">
                <a:solidFill>
                  <a:schemeClr val="accent1"/>
                </a:solidFill>
              </a:rPr>
              <a:t>Impact</a:t>
            </a:r>
            <a:r>
              <a:rPr lang="hu-HU" dirty="0">
                <a:solidFill>
                  <a:schemeClr val="accent1"/>
                </a:solidFill>
              </a:rPr>
              <a:t> 0, de ha baj van, akkor fejek hullanak; nem unokaöcsiknek való állás</a:t>
            </a:r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id="{D58669DA-9A4A-41CC-8961-AE956363956B}"/>
              </a:ext>
            </a:extLst>
          </p:cNvPr>
          <p:cNvSpPr txBox="1">
            <a:spLocks/>
          </p:cNvSpPr>
          <p:nvPr/>
        </p:nvSpPr>
        <p:spPr>
          <a:xfrm>
            <a:off x="3758919" y="2545582"/>
            <a:ext cx="3378862" cy="1315235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500" dirty="0"/>
              <a:t>Feladataim</a:t>
            </a:r>
          </a:p>
          <a:p>
            <a:r>
              <a:rPr lang="hu-HU" sz="1500" dirty="0"/>
              <a:t>Backlog </a:t>
            </a:r>
          </a:p>
          <a:p>
            <a:r>
              <a:rPr lang="hu-HU" sz="1500" dirty="0" err="1"/>
              <a:t>Release</a:t>
            </a:r>
            <a:r>
              <a:rPr lang="hu-HU" sz="1500" dirty="0"/>
              <a:t> tervezés</a:t>
            </a:r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D5E39E73-BCE1-4F77-82FD-43E1499D6A76}"/>
              </a:ext>
            </a:extLst>
          </p:cNvPr>
          <p:cNvSpPr/>
          <p:nvPr/>
        </p:nvSpPr>
        <p:spPr>
          <a:xfrm>
            <a:off x="-179014" y="3277639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2841B33A-4F3F-45CF-9C51-0E19411D1EEE}"/>
              </a:ext>
            </a:extLst>
          </p:cNvPr>
          <p:cNvSpPr/>
          <p:nvPr/>
        </p:nvSpPr>
        <p:spPr>
          <a:xfrm>
            <a:off x="-179014" y="5971263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E21419E7-CEC9-4C10-A3A5-3C0B778F7543}"/>
              </a:ext>
            </a:extLst>
          </p:cNvPr>
          <p:cNvSpPr/>
          <p:nvPr/>
        </p:nvSpPr>
        <p:spPr>
          <a:xfrm>
            <a:off x="-179014" y="6421739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26066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670"/>
    </mc:Choice>
    <mc:Fallback xmlns="">
      <p:transition spd="slow" advTm="18567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19DF7A-462F-40F1-B130-1EDC41AB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hu-HU" dirty="0"/>
              <a:t>Mihez kell bátorság?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5B481DED-1A3A-442D-AB8F-A568F73C6564}"/>
              </a:ext>
            </a:extLst>
          </p:cNvPr>
          <p:cNvSpPr/>
          <p:nvPr/>
        </p:nvSpPr>
        <p:spPr>
          <a:xfrm>
            <a:off x="-179014" y="238517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63F2EA45-8383-416C-838B-3EC65227919E}"/>
              </a:ext>
            </a:extLst>
          </p:cNvPr>
          <p:cNvSpPr/>
          <p:nvPr/>
        </p:nvSpPr>
        <p:spPr>
          <a:xfrm>
            <a:off x="-179014" y="2832287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8A897832-4278-4673-B8CB-6FFAEFEEBF81}"/>
              </a:ext>
            </a:extLst>
          </p:cNvPr>
          <p:cNvSpPr/>
          <p:nvPr/>
        </p:nvSpPr>
        <p:spPr>
          <a:xfrm>
            <a:off x="-179010" y="327940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3168FD99-E1D4-48EF-9720-07271EAAEACE}"/>
              </a:ext>
            </a:extLst>
          </p:cNvPr>
          <p:cNvSpPr/>
          <p:nvPr/>
        </p:nvSpPr>
        <p:spPr>
          <a:xfrm>
            <a:off x="-179010" y="3723155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09BE379B-C289-41D7-B4B5-64515DEF1F3E}"/>
              </a:ext>
            </a:extLst>
          </p:cNvPr>
          <p:cNvSpPr/>
          <p:nvPr/>
        </p:nvSpPr>
        <p:spPr>
          <a:xfrm>
            <a:off x="-179012" y="4173631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6550CD8-DC32-462C-94D8-9E9681450013}"/>
              </a:ext>
            </a:extLst>
          </p:cNvPr>
          <p:cNvSpPr/>
          <p:nvPr/>
        </p:nvSpPr>
        <p:spPr>
          <a:xfrm>
            <a:off x="-179013" y="4617385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3459CE81-B108-4536-BA01-40CC2431805F}"/>
              </a:ext>
            </a:extLst>
          </p:cNvPr>
          <p:cNvSpPr/>
          <p:nvPr/>
        </p:nvSpPr>
        <p:spPr>
          <a:xfrm>
            <a:off x="-179013" y="5067861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E0141D92-7CF6-493E-9940-89141D054B68}"/>
              </a:ext>
            </a:extLst>
          </p:cNvPr>
          <p:cNvSpPr/>
          <p:nvPr/>
        </p:nvSpPr>
        <p:spPr>
          <a:xfrm>
            <a:off x="-179014" y="5511614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aphicFrame>
        <p:nvGraphicFramePr>
          <p:cNvPr id="4" name="Táblázat 5">
            <a:extLst>
              <a:ext uri="{FF2B5EF4-FFF2-40B4-BE49-F238E27FC236}">
                <a16:creationId xmlns:a16="http://schemas.microsoft.com/office/drawing/2014/main" id="{4D04B630-B0F8-4632-A609-56E57D4C6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673609"/>
              </p:ext>
            </p:extLst>
          </p:nvPr>
        </p:nvGraphicFramePr>
        <p:xfrm>
          <a:off x="463463" y="2385172"/>
          <a:ext cx="8492646" cy="4253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071">
                  <a:extLst>
                    <a:ext uri="{9D8B030D-6E8A-4147-A177-3AD203B41FA5}">
                      <a16:colId xmlns:a16="http://schemas.microsoft.com/office/drawing/2014/main" val="2990358515"/>
                    </a:ext>
                  </a:extLst>
                </a:gridCol>
                <a:gridCol w="1252603">
                  <a:extLst>
                    <a:ext uri="{9D8B030D-6E8A-4147-A177-3AD203B41FA5}">
                      <a16:colId xmlns:a16="http://schemas.microsoft.com/office/drawing/2014/main" val="92281442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663513874"/>
                    </a:ext>
                  </a:extLst>
                </a:gridCol>
                <a:gridCol w="1164921">
                  <a:extLst>
                    <a:ext uri="{9D8B030D-6E8A-4147-A177-3AD203B41FA5}">
                      <a16:colId xmlns:a16="http://schemas.microsoft.com/office/drawing/2014/main" val="813847097"/>
                    </a:ext>
                  </a:extLst>
                </a:gridCol>
                <a:gridCol w="1653435">
                  <a:extLst>
                    <a:ext uri="{9D8B030D-6E8A-4147-A177-3AD203B41FA5}">
                      <a16:colId xmlns:a16="http://schemas.microsoft.com/office/drawing/2014/main" val="2984400414"/>
                    </a:ext>
                  </a:extLst>
                </a:gridCol>
                <a:gridCol w="1114816">
                  <a:extLst>
                    <a:ext uri="{9D8B030D-6E8A-4147-A177-3AD203B41FA5}">
                      <a16:colId xmlns:a16="http://schemas.microsoft.com/office/drawing/2014/main" val="1976785578"/>
                    </a:ext>
                  </a:extLst>
                </a:gridCol>
              </a:tblGrid>
              <a:tr h="487058">
                <a:tc gridSpan="6">
                  <a:txBody>
                    <a:bodyPr/>
                    <a:lstStyle/>
                    <a:p>
                      <a:pPr algn="ctr"/>
                      <a:r>
                        <a:rPr lang="hu-HU" dirty="0"/>
                        <a:t>Élesítés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327444"/>
                  </a:ext>
                </a:extLst>
              </a:tr>
              <a:tr h="822948">
                <a:tc>
                  <a:txBody>
                    <a:bodyPr/>
                    <a:lstStyle/>
                    <a:p>
                      <a:r>
                        <a:rPr lang="hu-HU" b="1" dirty="0"/>
                        <a:t>Gyakoriság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Pár hetente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Havonta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Két havonta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Negyedéves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Évente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742206"/>
                  </a:ext>
                </a:extLst>
              </a:tr>
              <a:tr h="801666">
                <a:tc>
                  <a:txBody>
                    <a:bodyPr/>
                    <a:lstStyle/>
                    <a:p>
                      <a:r>
                        <a:rPr lang="hu-HU" b="1" dirty="0"/>
                        <a:t>Átfutás</a:t>
                      </a:r>
                    </a:p>
                    <a:p>
                      <a:r>
                        <a:rPr lang="hu-HU" sz="1600" b="0" dirty="0" err="1"/>
                        <a:t>Codefreeze</a:t>
                      </a:r>
                      <a:endParaRPr lang="hu-HU" sz="1600" b="0" dirty="0"/>
                    </a:p>
                    <a:p>
                      <a:r>
                        <a:rPr lang="hu-HU" sz="1600" b="0" dirty="0" err="1"/>
                        <a:t>release</a:t>
                      </a:r>
                      <a:endParaRPr lang="hu-H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Pár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Pár nap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 hét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 hét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hónap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05846"/>
                  </a:ext>
                </a:extLst>
              </a:tr>
              <a:tr h="852355">
                <a:tc>
                  <a:txBody>
                    <a:bodyPr/>
                    <a:lstStyle/>
                    <a:p>
                      <a:r>
                        <a:rPr lang="hu-HU" b="1" dirty="0"/>
                        <a:t>Hibaarány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Nem volt</a:t>
                      </a:r>
                    </a:p>
                    <a:p>
                      <a:pPr algn="ctr"/>
                      <a:r>
                        <a:rPr lang="hu-HU" dirty="0"/>
                        <a:t>0-5%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Meglepődünk</a:t>
                      </a:r>
                    </a:p>
                    <a:p>
                      <a:pPr algn="ctr"/>
                      <a:r>
                        <a:rPr lang="hu-HU" dirty="0"/>
                        <a:t>5-10%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Előfordul</a:t>
                      </a:r>
                    </a:p>
                    <a:p>
                      <a:pPr algn="ctr"/>
                      <a:r>
                        <a:rPr lang="hu-HU" dirty="0"/>
                        <a:t>10-30%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Számítunk rá</a:t>
                      </a:r>
                    </a:p>
                    <a:p>
                      <a:pPr algn="ctr"/>
                      <a:r>
                        <a:rPr lang="hu-HU" dirty="0"/>
                        <a:t>30-50%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Mindig</a:t>
                      </a:r>
                    </a:p>
                    <a:p>
                      <a:pPr algn="ctr"/>
                      <a:r>
                        <a:rPr lang="hu-HU" dirty="0"/>
                        <a:t>&lt;50%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5047651"/>
                  </a:ext>
                </a:extLst>
              </a:tr>
              <a:tr h="750976">
                <a:tc>
                  <a:txBody>
                    <a:bodyPr/>
                    <a:lstStyle/>
                    <a:p>
                      <a:r>
                        <a:rPr lang="hu-HU" b="1" dirty="0"/>
                        <a:t>Leállás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Nincs leállás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Kb</a:t>
                      </a:r>
                      <a:r>
                        <a:rPr lang="hu-HU" dirty="0"/>
                        <a:t> 1 óra leállás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Pár óra leállás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 napos leállás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Több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1149593"/>
                  </a:ext>
                </a:extLst>
              </a:tr>
              <a:tr h="487058">
                <a:tc>
                  <a:txBody>
                    <a:bodyPr/>
                    <a:lstStyle/>
                    <a:p>
                      <a:r>
                        <a:rPr lang="hu-HU" b="1" dirty="0" err="1"/>
                        <a:t>Recovery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54264"/>
                  </a:ext>
                </a:extLst>
              </a:tr>
            </a:tbl>
          </a:graphicData>
        </a:graphic>
      </p:graphicFrame>
      <p:sp>
        <p:nvSpPr>
          <p:cNvPr id="27" name="Nyíl: jobbra mutató 26">
            <a:extLst>
              <a:ext uri="{FF2B5EF4-FFF2-40B4-BE49-F238E27FC236}">
                <a16:creationId xmlns:a16="http://schemas.microsoft.com/office/drawing/2014/main" id="{2B475D4F-C8CA-4857-9B6C-F59BAFF78801}"/>
              </a:ext>
            </a:extLst>
          </p:cNvPr>
          <p:cNvSpPr/>
          <p:nvPr/>
        </p:nvSpPr>
        <p:spPr>
          <a:xfrm rot="10800000">
            <a:off x="3018772" y="3962141"/>
            <a:ext cx="563672" cy="314388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2" name="Kép 31">
            <a:extLst>
              <a:ext uri="{FF2B5EF4-FFF2-40B4-BE49-F238E27FC236}">
                <a16:creationId xmlns:a16="http://schemas.microsoft.com/office/drawing/2014/main" id="{374A7A41-4CB9-47A4-9093-B734403A0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00447" y="2749145"/>
            <a:ext cx="500160" cy="500160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BBFA0EEF-C6EC-4CE7-89D8-D64B8D4F3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47156" y="3717909"/>
            <a:ext cx="500160" cy="500160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872FE053-A72D-4310-A308-A07D213AB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28366" y="4750365"/>
            <a:ext cx="500160" cy="500160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E58FCE65-513C-41A6-A7AC-9E26D6B50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88061" y="5371794"/>
            <a:ext cx="500160" cy="500160"/>
          </a:xfrm>
          <a:prstGeom prst="rect">
            <a:avLst/>
          </a:prstGeom>
        </p:spPr>
      </p:pic>
      <p:sp>
        <p:nvSpPr>
          <p:cNvPr id="39" name="Ellipszis 38">
            <a:extLst>
              <a:ext uri="{FF2B5EF4-FFF2-40B4-BE49-F238E27FC236}">
                <a16:creationId xmlns:a16="http://schemas.microsoft.com/office/drawing/2014/main" id="{56DCD0BF-2D72-464B-87BA-D51BEFA982FE}"/>
              </a:ext>
            </a:extLst>
          </p:cNvPr>
          <p:cNvSpPr/>
          <p:nvPr/>
        </p:nvSpPr>
        <p:spPr>
          <a:xfrm>
            <a:off x="-169101" y="3715949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id="{32396863-8DAA-4586-A6AE-885DF5FCF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268" y="1892051"/>
            <a:ext cx="6528269" cy="940236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accent1"/>
                </a:solidFill>
              </a:rPr>
              <a:t>2019	</a:t>
            </a:r>
            <a:r>
              <a:rPr lang="hu-HU" b="1" dirty="0"/>
              <a:t>&lt;------------------------------------------	</a:t>
            </a:r>
            <a:r>
              <a:rPr lang="hu-HU" b="1" dirty="0">
                <a:solidFill>
                  <a:srgbClr val="FF0000"/>
                </a:solidFill>
              </a:rPr>
              <a:t>2016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A47E5B0-D933-49C5-973E-D87BC98AAE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79681" y="2715929"/>
            <a:ext cx="500160" cy="500160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D9D550F6-C914-4669-936B-26B4269188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55949" y="3582186"/>
            <a:ext cx="500160" cy="500160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208AF071-7520-408D-9EA8-319C91207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55949" y="4894568"/>
            <a:ext cx="500160" cy="50016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FF4EB9CC-11DF-49F9-BEA9-01F484F9B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922085" y="5511614"/>
            <a:ext cx="500160" cy="500160"/>
          </a:xfrm>
          <a:prstGeom prst="rect">
            <a:avLst/>
          </a:prstGeom>
        </p:spPr>
      </p:pic>
      <p:sp>
        <p:nvSpPr>
          <p:cNvPr id="28" name="Ellipszis 27">
            <a:extLst>
              <a:ext uri="{FF2B5EF4-FFF2-40B4-BE49-F238E27FC236}">
                <a16:creationId xmlns:a16="http://schemas.microsoft.com/office/drawing/2014/main" id="{3019189A-D37E-44F2-B45F-35E2094E01E7}"/>
              </a:ext>
            </a:extLst>
          </p:cNvPr>
          <p:cNvSpPr/>
          <p:nvPr/>
        </p:nvSpPr>
        <p:spPr>
          <a:xfrm>
            <a:off x="-176914" y="3721927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B28CBA04-3842-43CF-A0DB-176E7910FD71}"/>
              </a:ext>
            </a:extLst>
          </p:cNvPr>
          <p:cNvSpPr/>
          <p:nvPr/>
        </p:nvSpPr>
        <p:spPr>
          <a:xfrm>
            <a:off x="-179014" y="5948161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1AFC6A7B-6923-4BBE-B9F2-5C0422A87A96}"/>
              </a:ext>
            </a:extLst>
          </p:cNvPr>
          <p:cNvSpPr/>
          <p:nvPr/>
        </p:nvSpPr>
        <p:spPr>
          <a:xfrm>
            <a:off x="-179014" y="6398637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6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322"/>
    </mc:Choice>
    <mc:Fallback xmlns="">
      <p:transition spd="slow" advTm="243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19DF7A-462F-40F1-B130-1EDC41AB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Járd ki magadnak a lehetetlent!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EC23FECB-6EB2-4610-90EF-475E7D89779F}"/>
              </a:ext>
            </a:extLst>
          </p:cNvPr>
          <p:cNvSpPr/>
          <p:nvPr/>
        </p:nvSpPr>
        <p:spPr>
          <a:xfrm>
            <a:off x="-179014" y="238517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1FC9927D-F00D-4427-8B64-54A484ED9809}"/>
              </a:ext>
            </a:extLst>
          </p:cNvPr>
          <p:cNvSpPr/>
          <p:nvPr/>
        </p:nvSpPr>
        <p:spPr>
          <a:xfrm>
            <a:off x="-179014" y="2832287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239454CD-004C-4506-B346-A5AA829E40CD}"/>
              </a:ext>
            </a:extLst>
          </p:cNvPr>
          <p:cNvSpPr/>
          <p:nvPr/>
        </p:nvSpPr>
        <p:spPr>
          <a:xfrm>
            <a:off x="-179010" y="327940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B73F35A0-41B3-4B61-8EAB-1BD9DD1203B2}"/>
              </a:ext>
            </a:extLst>
          </p:cNvPr>
          <p:cNvSpPr/>
          <p:nvPr/>
        </p:nvSpPr>
        <p:spPr>
          <a:xfrm>
            <a:off x="-179010" y="3723155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B9A3AABA-84B7-4303-A379-96763FEDBDCD}"/>
              </a:ext>
            </a:extLst>
          </p:cNvPr>
          <p:cNvSpPr/>
          <p:nvPr/>
        </p:nvSpPr>
        <p:spPr>
          <a:xfrm>
            <a:off x="-179012" y="4173631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0D80ACEC-3E59-4D15-A48D-EC7C35085BAA}"/>
              </a:ext>
            </a:extLst>
          </p:cNvPr>
          <p:cNvSpPr/>
          <p:nvPr/>
        </p:nvSpPr>
        <p:spPr>
          <a:xfrm>
            <a:off x="-179013" y="4617385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369C7770-2557-44D9-8C10-02D8FB9347C1}"/>
              </a:ext>
            </a:extLst>
          </p:cNvPr>
          <p:cNvSpPr/>
          <p:nvPr/>
        </p:nvSpPr>
        <p:spPr>
          <a:xfrm>
            <a:off x="-179013" y="5067861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9D4F657E-2186-4E54-BE6B-6068981A471B}"/>
              </a:ext>
            </a:extLst>
          </p:cNvPr>
          <p:cNvSpPr/>
          <p:nvPr/>
        </p:nvSpPr>
        <p:spPr>
          <a:xfrm>
            <a:off x="-179014" y="5511614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id="{8F697613-9BEF-4D79-8F53-EEE18FFE5566}"/>
              </a:ext>
            </a:extLst>
          </p:cNvPr>
          <p:cNvSpPr txBox="1">
            <a:spLocks/>
          </p:cNvSpPr>
          <p:nvPr/>
        </p:nvSpPr>
        <p:spPr>
          <a:xfrm>
            <a:off x="814180" y="5874705"/>
            <a:ext cx="7511472" cy="964506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>
                <a:solidFill>
                  <a:schemeClr val="accent1"/>
                </a:solidFill>
              </a:rPr>
              <a:t>Vedd a bátorságot és járd ki magadnak a lehetetlenül fontos dolgot!</a:t>
            </a:r>
          </a:p>
        </p:txBody>
      </p:sp>
      <p:sp>
        <p:nvSpPr>
          <p:cNvPr id="19" name="Tartalom helye 2">
            <a:extLst>
              <a:ext uri="{FF2B5EF4-FFF2-40B4-BE49-F238E27FC236}">
                <a16:creationId xmlns:a16="http://schemas.microsoft.com/office/drawing/2014/main" id="{9CC6FBE3-C12A-4C06-80BC-2C5A273E3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80" y="2380376"/>
            <a:ext cx="7511472" cy="276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szoba sztori</a:t>
            </a:r>
          </a:p>
          <a:p>
            <a:pPr lvl="1"/>
            <a:r>
              <a:rPr lang="hu-HU" dirty="0"/>
              <a:t>2 épület, 3 szint, 6 szoba – 3 nap – 3 vezetői szint 6 </a:t>
            </a:r>
            <a:r>
              <a:rPr lang="hu-HU" dirty="0" err="1"/>
              <a:t>megbesz</a:t>
            </a:r>
            <a:endParaRPr lang="hu-HU" dirty="0"/>
          </a:p>
          <a:p>
            <a:pPr lvl="1"/>
            <a:r>
              <a:rPr lang="hu-HU" dirty="0"/>
              <a:t>Akkor már volt egy másik csapat</a:t>
            </a:r>
          </a:p>
          <a:p>
            <a:pPr lvl="1"/>
            <a:endParaRPr lang="hu-HU" dirty="0"/>
          </a:p>
          <a:p>
            <a:pPr marL="0" indent="0">
              <a:buNone/>
            </a:pPr>
            <a:r>
              <a:rPr lang="hu-HU" dirty="0" err="1"/>
              <a:t>Agile</a:t>
            </a:r>
            <a:r>
              <a:rPr lang="hu-HU" dirty="0"/>
              <a:t> </a:t>
            </a:r>
            <a:r>
              <a:rPr lang="hu-HU" dirty="0" err="1"/>
              <a:t>manifesto</a:t>
            </a:r>
            <a:endParaRPr lang="hu-HU" dirty="0"/>
          </a:p>
          <a:p>
            <a:pPr lvl="1"/>
            <a:r>
              <a:rPr lang="hu-HU" dirty="0"/>
              <a:t>A leghatásosabb és leghatékonyabb módszer az információ átadásának a fejlesztési csoporton belül, </a:t>
            </a:r>
            <a:r>
              <a:rPr lang="hu-HU" b="1" u="sng" dirty="0"/>
              <a:t>a személyes beszélgetés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7EBBC606-85AB-4828-A8BD-FC4730CF2598}"/>
              </a:ext>
            </a:extLst>
          </p:cNvPr>
          <p:cNvSpPr/>
          <p:nvPr/>
        </p:nvSpPr>
        <p:spPr>
          <a:xfrm>
            <a:off x="-174929" y="4173631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706700FD-539B-4707-BE3B-A52DBB904F61}"/>
              </a:ext>
            </a:extLst>
          </p:cNvPr>
          <p:cNvSpPr/>
          <p:nvPr/>
        </p:nvSpPr>
        <p:spPr>
          <a:xfrm>
            <a:off x="-179014" y="5955367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D604249A-3A91-4008-90FB-516C5E36BDCA}"/>
              </a:ext>
            </a:extLst>
          </p:cNvPr>
          <p:cNvSpPr/>
          <p:nvPr/>
        </p:nvSpPr>
        <p:spPr>
          <a:xfrm>
            <a:off x="-179014" y="6405843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22348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09"/>
    </mc:Choice>
    <mc:Fallback xmlns="">
      <p:transition spd="slow" advTm="14280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19DF7A-462F-40F1-B130-1EDC41AB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 tudod a legjobban!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81750FB5-5634-46A3-A4B9-0763C8C84C12}"/>
              </a:ext>
            </a:extLst>
          </p:cNvPr>
          <p:cNvSpPr/>
          <p:nvPr/>
        </p:nvSpPr>
        <p:spPr>
          <a:xfrm>
            <a:off x="-179014" y="238517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94602F51-1363-452D-AB59-F9EA85BB546E}"/>
              </a:ext>
            </a:extLst>
          </p:cNvPr>
          <p:cNvSpPr/>
          <p:nvPr/>
        </p:nvSpPr>
        <p:spPr>
          <a:xfrm>
            <a:off x="-179014" y="2832287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EA3B2E35-5C68-49DC-98BD-4F94BA386BBC}"/>
              </a:ext>
            </a:extLst>
          </p:cNvPr>
          <p:cNvSpPr/>
          <p:nvPr/>
        </p:nvSpPr>
        <p:spPr>
          <a:xfrm>
            <a:off x="-179010" y="327940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FF5D9CD7-2645-46E8-9782-18341054EB79}"/>
              </a:ext>
            </a:extLst>
          </p:cNvPr>
          <p:cNvSpPr/>
          <p:nvPr/>
        </p:nvSpPr>
        <p:spPr>
          <a:xfrm>
            <a:off x="-179010" y="3723155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B933E1F6-049C-470E-9B2F-E6CBED6C9B69}"/>
              </a:ext>
            </a:extLst>
          </p:cNvPr>
          <p:cNvSpPr/>
          <p:nvPr/>
        </p:nvSpPr>
        <p:spPr>
          <a:xfrm>
            <a:off x="-179012" y="4173631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D8E4DA09-DDD5-428C-A68E-A96C06DA7116}"/>
              </a:ext>
            </a:extLst>
          </p:cNvPr>
          <p:cNvSpPr/>
          <p:nvPr/>
        </p:nvSpPr>
        <p:spPr>
          <a:xfrm>
            <a:off x="-179013" y="4617385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94F715A7-AA70-4F0D-B782-71C08903E9D8}"/>
              </a:ext>
            </a:extLst>
          </p:cNvPr>
          <p:cNvSpPr/>
          <p:nvPr/>
        </p:nvSpPr>
        <p:spPr>
          <a:xfrm>
            <a:off x="-179013" y="5067861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90639077-A989-499B-8501-AF3276E1677A}"/>
              </a:ext>
            </a:extLst>
          </p:cNvPr>
          <p:cNvSpPr/>
          <p:nvPr/>
        </p:nvSpPr>
        <p:spPr>
          <a:xfrm>
            <a:off x="-179014" y="5511614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id="{446241DF-EC9C-4E2A-BDA7-BFEAAF01522F}"/>
              </a:ext>
            </a:extLst>
          </p:cNvPr>
          <p:cNvSpPr txBox="1">
            <a:spLocks/>
          </p:cNvSpPr>
          <p:nvPr/>
        </p:nvSpPr>
        <p:spPr>
          <a:xfrm>
            <a:off x="814180" y="5874705"/>
            <a:ext cx="7511472" cy="964506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>
                <a:solidFill>
                  <a:schemeClr val="accent1"/>
                </a:solidFill>
              </a:rPr>
              <a:t>Valamihez te értesz a legjobban. Vedd a bátorságot, hogy képviseld, amit tudsz!</a:t>
            </a:r>
          </a:p>
        </p:txBody>
      </p:sp>
      <p:sp>
        <p:nvSpPr>
          <p:cNvPr id="19" name="Tartalom helye 2">
            <a:extLst>
              <a:ext uri="{FF2B5EF4-FFF2-40B4-BE49-F238E27FC236}">
                <a16:creationId xmlns:a16="http://schemas.microsoft.com/office/drawing/2014/main" id="{E37B1BFF-4799-4240-9597-43CC83A1D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80" y="2318904"/>
            <a:ext cx="7511472" cy="276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jogszabály helyett felhasználó sztori</a:t>
            </a:r>
          </a:p>
          <a:p>
            <a:pPr lvl="1"/>
            <a:r>
              <a:rPr lang="hu-HU" dirty="0"/>
              <a:t>Minisztérium = jogszabály</a:t>
            </a:r>
          </a:p>
          <a:p>
            <a:pPr lvl="1"/>
            <a:r>
              <a:rPr lang="hu-HU" dirty="0"/>
              <a:t>Rizikós mondás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Agile</a:t>
            </a:r>
            <a:r>
              <a:rPr lang="hu-HU" dirty="0"/>
              <a:t> </a:t>
            </a:r>
            <a:r>
              <a:rPr lang="hu-HU" dirty="0" err="1"/>
              <a:t>manifesto</a:t>
            </a:r>
            <a:endParaRPr lang="hu-HU" dirty="0"/>
          </a:p>
          <a:p>
            <a:pPr lvl="1"/>
            <a:r>
              <a:rPr lang="hu-HU" b="1" u="sng" dirty="0"/>
              <a:t>A működő szoftver</a:t>
            </a:r>
            <a:r>
              <a:rPr lang="hu-HU" dirty="0"/>
              <a:t> az elsődleges mércéje az előrehaladásnak.</a:t>
            </a:r>
          </a:p>
          <a:p>
            <a:endParaRPr lang="hu-HU" dirty="0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CBBEE58D-12D9-46D5-AD7C-83926EB9F585}"/>
              </a:ext>
            </a:extLst>
          </p:cNvPr>
          <p:cNvSpPr/>
          <p:nvPr/>
        </p:nvSpPr>
        <p:spPr>
          <a:xfrm>
            <a:off x="-179014" y="4617384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4899C40C-E40D-4B0E-A886-E74E12EFB988}"/>
              </a:ext>
            </a:extLst>
          </p:cNvPr>
          <p:cNvSpPr/>
          <p:nvPr/>
        </p:nvSpPr>
        <p:spPr>
          <a:xfrm>
            <a:off x="-179014" y="5955366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40D1A5D1-BC86-4D99-B2CF-35D8E0AD1A98}"/>
              </a:ext>
            </a:extLst>
          </p:cNvPr>
          <p:cNvSpPr/>
          <p:nvPr/>
        </p:nvSpPr>
        <p:spPr>
          <a:xfrm>
            <a:off x="-179014" y="6405842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326180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41"/>
    </mc:Choice>
    <mc:Fallback xmlns="">
      <p:transition spd="slow" advTm="12124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19DF7A-462F-40F1-B130-1EDC41AB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Csak őszintén érdemes!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D9783A32-44A2-4AB1-8E42-BAF6DED26C82}"/>
              </a:ext>
            </a:extLst>
          </p:cNvPr>
          <p:cNvSpPr/>
          <p:nvPr/>
        </p:nvSpPr>
        <p:spPr>
          <a:xfrm>
            <a:off x="-179014" y="238517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EF242453-DF1E-47AF-81DE-0160407B019F}"/>
              </a:ext>
            </a:extLst>
          </p:cNvPr>
          <p:cNvSpPr/>
          <p:nvPr/>
        </p:nvSpPr>
        <p:spPr>
          <a:xfrm>
            <a:off x="-179014" y="2832287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BA281FB5-437C-475B-9678-F5A8D22ED49B}"/>
              </a:ext>
            </a:extLst>
          </p:cNvPr>
          <p:cNvSpPr/>
          <p:nvPr/>
        </p:nvSpPr>
        <p:spPr>
          <a:xfrm>
            <a:off x="-179010" y="327940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D9CEB9C6-4673-413A-89FA-E28B926C7DD2}"/>
              </a:ext>
            </a:extLst>
          </p:cNvPr>
          <p:cNvSpPr/>
          <p:nvPr/>
        </p:nvSpPr>
        <p:spPr>
          <a:xfrm>
            <a:off x="-179010" y="3723155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03082702-08ED-4922-8D69-91CD5E82DF45}"/>
              </a:ext>
            </a:extLst>
          </p:cNvPr>
          <p:cNvSpPr/>
          <p:nvPr/>
        </p:nvSpPr>
        <p:spPr>
          <a:xfrm>
            <a:off x="-179012" y="4173631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13AD4F04-914A-46CF-AC4D-58037E353205}"/>
              </a:ext>
            </a:extLst>
          </p:cNvPr>
          <p:cNvSpPr/>
          <p:nvPr/>
        </p:nvSpPr>
        <p:spPr>
          <a:xfrm>
            <a:off x="-179013" y="4617385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3F5AE420-E529-4511-AF3D-724F3C087534}"/>
              </a:ext>
            </a:extLst>
          </p:cNvPr>
          <p:cNvSpPr/>
          <p:nvPr/>
        </p:nvSpPr>
        <p:spPr>
          <a:xfrm>
            <a:off x="-179013" y="5067861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92BFFF28-5D8F-4B49-96D9-83CA5F5D9F65}"/>
              </a:ext>
            </a:extLst>
          </p:cNvPr>
          <p:cNvSpPr/>
          <p:nvPr/>
        </p:nvSpPr>
        <p:spPr>
          <a:xfrm>
            <a:off x="-179014" y="5511614"/>
            <a:ext cx="358028" cy="358028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id="{0BAD351B-0950-432F-9BFD-3EA454BB6F7B}"/>
              </a:ext>
            </a:extLst>
          </p:cNvPr>
          <p:cNvSpPr txBox="1">
            <a:spLocks/>
          </p:cNvSpPr>
          <p:nvPr/>
        </p:nvSpPr>
        <p:spPr>
          <a:xfrm>
            <a:off x="814180" y="5874705"/>
            <a:ext cx="7511472" cy="964506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>
                <a:solidFill>
                  <a:schemeClr val="accent1"/>
                </a:solidFill>
              </a:rPr>
              <a:t>Legyen bátorságod – szépen és empatikusan – kimondani az igazat, mert  azzal a bizalmat építed!</a:t>
            </a:r>
          </a:p>
        </p:txBody>
      </p:sp>
      <p:sp>
        <p:nvSpPr>
          <p:cNvPr id="21" name="Tartalom helye 2">
            <a:extLst>
              <a:ext uri="{FF2B5EF4-FFF2-40B4-BE49-F238E27FC236}">
                <a16:creationId xmlns:a16="http://schemas.microsoft.com/office/drawing/2014/main" id="{CBF3D4CD-D667-4775-9909-C10BEE990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80" y="2452164"/>
            <a:ext cx="7511472" cy="276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dirty="0" err="1"/>
              <a:t>Főov</a:t>
            </a:r>
            <a:r>
              <a:rPr lang="hu-HU" dirty="0"/>
              <a:t> sztori</a:t>
            </a:r>
          </a:p>
          <a:p>
            <a:pPr lvl="1"/>
            <a:r>
              <a:rPr lang="hu-HU" dirty="0"/>
              <a:t>Nehogy </a:t>
            </a:r>
            <a:r>
              <a:rPr lang="hu-HU" dirty="0" err="1"/>
              <a:t>má</a:t>
            </a:r>
            <a:r>
              <a:rPr lang="hu-HU" dirty="0"/>
              <a:t>’ hülyeséget csináljatok!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Agile</a:t>
            </a:r>
            <a:r>
              <a:rPr lang="hu-HU" dirty="0"/>
              <a:t> </a:t>
            </a:r>
            <a:r>
              <a:rPr lang="hu-HU" dirty="0" err="1"/>
              <a:t>manifesto</a:t>
            </a:r>
            <a:endParaRPr lang="hu-HU" dirty="0"/>
          </a:p>
          <a:p>
            <a:pPr lvl="1"/>
            <a:r>
              <a:rPr lang="hu-HU" dirty="0"/>
              <a:t>Építsd a projektet sikerorientált egyénekre. Biztosítsd számukra a szükséges környezetet és támogatást, és </a:t>
            </a:r>
            <a:r>
              <a:rPr lang="hu-HU" b="1" u="sng" dirty="0"/>
              <a:t>bízz meg bennük, hogy elvégzik a munkát.</a:t>
            </a:r>
          </a:p>
          <a:p>
            <a:endParaRPr lang="hu-HU" dirty="0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42CCDB18-0602-4284-BC15-ADFB9CECFE61}"/>
              </a:ext>
            </a:extLst>
          </p:cNvPr>
          <p:cNvSpPr/>
          <p:nvPr/>
        </p:nvSpPr>
        <p:spPr>
          <a:xfrm>
            <a:off x="-179014" y="5061137"/>
            <a:ext cx="358028" cy="358028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D1BB4366-B5A8-463D-AE5E-ABE327E1E448}"/>
              </a:ext>
            </a:extLst>
          </p:cNvPr>
          <p:cNvSpPr/>
          <p:nvPr/>
        </p:nvSpPr>
        <p:spPr>
          <a:xfrm>
            <a:off x="-179014" y="5962091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84716343-AA43-438C-9FE2-15C1653D79E6}"/>
              </a:ext>
            </a:extLst>
          </p:cNvPr>
          <p:cNvSpPr/>
          <p:nvPr/>
        </p:nvSpPr>
        <p:spPr>
          <a:xfrm>
            <a:off x="-179014" y="6412567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21715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64"/>
    </mc:Choice>
    <mc:Fallback xmlns="">
      <p:transition spd="slow" advTm="13026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19DF7A-462F-40F1-B130-1EDC41AB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 merülj el a napi szarban!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D9783A32-44A2-4AB1-8E42-BAF6DED26C82}"/>
              </a:ext>
            </a:extLst>
          </p:cNvPr>
          <p:cNvSpPr/>
          <p:nvPr/>
        </p:nvSpPr>
        <p:spPr>
          <a:xfrm>
            <a:off x="-179014" y="238517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EF242453-DF1E-47AF-81DE-0160407B019F}"/>
              </a:ext>
            </a:extLst>
          </p:cNvPr>
          <p:cNvSpPr/>
          <p:nvPr/>
        </p:nvSpPr>
        <p:spPr>
          <a:xfrm>
            <a:off x="-179014" y="2832287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BA281FB5-437C-475B-9678-F5A8D22ED49B}"/>
              </a:ext>
            </a:extLst>
          </p:cNvPr>
          <p:cNvSpPr/>
          <p:nvPr/>
        </p:nvSpPr>
        <p:spPr>
          <a:xfrm>
            <a:off x="-179010" y="327940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D9CEB9C6-4673-413A-89FA-E28B926C7DD2}"/>
              </a:ext>
            </a:extLst>
          </p:cNvPr>
          <p:cNvSpPr/>
          <p:nvPr/>
        </p:nvSpPr>
        <p:spPr>
          <a:xfrm>
            <a:off x="-179010" y="3723155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03082702-08ED-4922-8D69-91CD5E82DF45}"/>
              </a:ext>
            </a:extLst>
          </p:cNvPr>
          <p:cNvSpPr/>
          <p:nvPr/>
        </p:nvSpPr>
        <p:spPr>
          <a:xfrm>
            <a:off x="-179012" y="4173631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13AD4F04-914A-46CF-AC4D-58037E353205}"/>
              </a:ext>
            </a:extLst>
          </p:cNvPr>
          <p:cNvSpPr/>
          <p:nvPr/>
        </p:nvSpPr>
        <p:spPr>
          <a:xfrm>
            <a:off x="-179013" y="4617385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3F5AE420-E529-4511-AF3D-724F3C087534}"/>
              </a:ext>
            </a:extLst>
          </p:cNvPr>
          <p:cNvSpPr/>
          <p:nvPr/>
        </p:nvSpPr>
        <p:spPr>
          <a:xfrm>
            <a:off x="-179013" y="5067861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92BFFF28-5D8F-4B49-96D9-83CA5F5D9F65}"/>
              </a:ext>
            </a:extLst>
          </p:cNvPr>
          <p:cNvSpPr/>
          <p:nvPr/>
        </p:nvSpPr>
        <p:spPr>
          <a:xfrm>
            <a:off x="-179014" y="5511614"/>
            <a:ext cx="358028" cy="358028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id="{0BAD351B-0950-432F-9BFD-3EA454BB6F7B}"/>
              </a:ext>
            </a:extLst>
          </p:cNvPr>
          <p:cNvSpPr txBox="1">
            <a:spLocks/>
          </p:cNvSpPr>
          <p:nvPr/>
        </p:nvSpPr>
        <p:spPr>
          <a:xfrm>
            <a:off x="814180" y="5874705"/>
            <a:ext cx="7511472" cy="964506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>
                <a:solidFill>
                  <a:schemeClr val="accent1"/>
                </a:solidFill>
              </a:rPr>
              <a:t>Legyen bátorságod a sürgősre nemet mondani, és időt szánni a fontosra!</a:t>
            </a:r>
          </a:p>
        </p:txBody>
      </p:sp>
      <p:sp>
        <p:nvSpPr>
          <p:cNvPr id="21" name="Tartalom helye 2">
            <a:extLst>
              <a:ext uri="{FF2B5EF4-FFF2-40B4-BE49-F238E27FC236}">
                <a16:creationId xmlns:a16="http://schemas.microsoft.com/office/drawing/2014/main" id="{CBF3D4CD-D667-4775-9909-C10BEE990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80" y="2502268"/>
            <a:ext cx="7511472" cy="27657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Az Agilis Tepertő sztori</a:t>
            </a:r>
          </a:p>
          <a:p>
            <a:pPr lvl="1"/>
            <a:r>
              <a:rPr lang="hu-HU" dirty="0"/>
              <a:t>Minden kedd du </a:t>
            </a:r>
            <a:r>
              <a:rPr lang="hu-HU" dirty="0" err="1"/>
              <a:t>guild</a:t>
            </a:r>
            <a:r>
              <a:rPr lang="hu-HU" dirty="0"/>
              <a:t> a kocsmában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Agile</a:t>
            </a:r>
            <a:r>
              <a:rPr lang="hu-HU" dirty="0"/>
              <a:t> </a:t>
            </a:r>
            <a:r>
              <a:rPr lang="hu-HU" dirty="0" err="1"/>
              <a:t>manifesto</a:t>
            </a:r>
            <a:endParaRPr lang="hu-HU" dirty="0"/>
          </a:p>
          <a:p>
            <a:pPr lvl="1"/>
            <a:r>
              <a:rPr lang="hu-HU" dirty="0"/>
              <a:t>Elengedhetetlen az egyszerűség, azaz </a:t>
            </a:r>
            <a:r>
              <a:rPr lang="hu-HU" b="1" u="sng" dirty="0"/>
              <a:t>az elvégzetlen munkamennyiség maximalizálásá</a:t>
            </a:r>
            <a:r>
              <a:rPr lang="hu-HU" dirty="0"/>
              <a:t>nak művészete.</a:t>
            </a:r>
          </a:p>
          <a:p>
            <a:pPr lvl="1"/>
            <a:r>
              <a:rPr lang="hu-HU" dirty="0"/>
              <a:t>A legjobb architektúrák az </a:t>
            </a:r>
            <a:r>
              <a:rPr lang="hu-HU" b="1" u="sng" dirty="0"/>
              <a:t>önszerveződő csapatok</a:t>
            </a:r>
            <a:r>
              <a:rPr lang="hu-HU" dirty="0"/>
              <a:t>tól származnak.</a:t>
            </a:r>
          </a:p>
          <a:p>
            <a:pPr lvl="1"/>
            <a:r>
              <a:rPr lang="hu-HU" b="1" u="sng" dirty="0"/>
              <a:t>A csapat rendszeresen mérlegeli</a:t>
            </a:r>
            <a:r>
              <a:rPr lang="hu-HU" dirty="0"/>
              <a:t>, hogy miképpen lehet emelni a hatékonyságot, és ehhez hangolja, igazítja a működését.</a:t>
            </a:r>
          </a:p>
          <a:p>
            <a:endParaRPr lang="hu-HU" dirty="0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064A576B-A1FC-438E-BEA5-744730496888}"/>
              </a:ext>
            </a:extLst>
          </p:cNvPr>
          <p:cNvSpPr/>
          <p:nvPr/>
        </p:nvSpPr>
        <p:spPr>
          <a:xfrm>
            <a:off x="-179013" y="5962090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4B94DC18-1DAE-457D-AB05-63BB01FF3C28}"/>
              </a:ext>
            </a:extLst>
          </p:cNvPr>
          <p:cNvSpPr/>
          <p:nvPr/>
        </p:nvSpPr>
        <p:spPr>
          <a:xfrm>
            <a:off x="-179013" y="6412566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23303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05"/>
    </mc:Choice>
    <mc:Fallback xmlns="">
      <p:transition spd="slow" advTm="9880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19DF7A-462F-40F1-B130-1EDC41AB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 félj attól, ha hibázol!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D9783A32-44A2-4AB1-8E42-BAF6DED26C82}"/>
              </a:ext>
            </a:extLst>
          </p:cNvPr>
          <p:cNvSpPr/>
          <p:nvPr/>
        </p:nvSpPr>
        <p:spPr>
          <a:xfrm>
            <a:off x="-179014" y="238517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EF242453-DF1E-47AF-81DE-0160407B019F}"/>
              </a:ext>
            </a:extLst>
          </p:cNvPr>
          <p:cNvSpPr/>
          <p:nvPr/>
        </p:nvSpPr>
        <p:spPr>
          <a:xfrm>
            <a:off x="-179014" y="2832287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BA281FB5-437C-475B-9678-F5A8D22ED49B}"/>
              </a:ext>
            </a:extLst>
          </p:cNvPr>
          <p:cNvSpPr/>
          <p:nvPr/>
        </p:nvSpPr>
        <p:spPr>
          <a:xfrm>
            <a:off x="-179010" y="3279402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D9CEB9C6-4673-413A-89FA-E28B926C7DD2}"/>
              </a:ext>
            </a:extLst>
          </p:cNvPr>
          <p:cNvSpPr/>
          <p:nvPr/>
        </p:nvSpPr>
        <p:spPr>
          <a:xfrm>
            <a:off x="-179010" y="3723155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03082702-08ED-4922-8D69-91CD5E82DF45}"/>
              </a:ext>
            </a:extLst>
          </p:cNvPr>
          <p:cNvSpPr/>
          <p:nvPr/>
        </p:nvSpPr>
        <p:spPr>
          <a:xfrm>
            <a:off x="-179012" y="4173631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13AD4F04-914A-46CF-AC4D-58037E353205}"/>
              </a:ext>
            </a:extLst>
          </p:cNvPr>
          <p:cNvSpPr/>
          <p:nvPr/>
        </p:nvSpPr>
        <p:spPr>
          <a:xfrm>
            <a:off x="-179013" y="4617385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3F5AE420-E529-4511-AF3D-724F3C087534}"/>
              </a:ext>
            </a:extLst>
          </p:cNvPr>
          <p:cNvSpPr/>
          <p:nvPr/>
        </p:nvSpPr>
        <p:spPr>
          <a:xfrm>
            <a:off x="-179013" y="5067861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id="{0BAD351B-0950-432F-9BFD-3EA454BB6F7B}"/>
              </a:ext>
            </a:extLst>
          </p:cNvPr>
          <p:cNvSpPr txBox="1">
            <a:spLocks/>
          </p:cNvSpPr>
          <p:nvPr/>
        </p:nvSpPr>
        <p:spPr>
          <a:xfrm>
            <a:off x="814180" y="5874705"/>
            <a:ext cx="7511472" cy="964506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>
                <a:solidFill>
                  <a:schemeClr val="accent1"/>
                </a:solidFill>
              </a:rPr>
              <a:t>Bátorság kell elismerni, hogy hibáztál, és bátorság kell ráhagyatkozni a csapatra.</a:t>
            </a:r>
          </a:p>
        </p:txBody>
      </p:sp>
      <p:sp>
        <p:nvSpPr>
          <p:cNvPr id="21" name="Tartalom helye 2">
            <a:extLst>
              <a:ext uri="{FF2B5EF4-FFF2-40B4-BE49-F238E27FC236}">
                <a16:creationId xmlns:a16="http://schemas.microsoft.com/office/drawing/2014/main" id="{CBF3D4CD-D667-4775-9909-C10BEE990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80" y="2502268"/>
            <a:ext cx="7511472" cy="27657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/>
              <a:t>Az év végi sztori</a:t>
            </a:r>
          </a:p>
          <a:p>
            <a:pPr lvl="1"/>
            <a:r>
              <a:rPr lang="hu-HU" dirty="0"/>
              <a:t>Kitűzött mérföldkő – év végi hajrá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Agile</a:t>
            </a:r>
            <a:r>
              <a:rPr lang="hu-HU" dirty="0"/>
              <a:t> </a:t>
            </a:r>
            <a:r>
              <a:rPr lang="hu-HU" dirty="0" err="1"/>
              <a:t>manifesto</a:t>
            </a:r>
            <a:endParaRPr lang="hu-HU" dirty="0"/>
          </a:p>
          <a:p>
            <a:pPr lvl="1"/>
            <a:r>
              <a:rPr lang="hu-HU" dirty="0"/>
              <a:t>Elfogadjuk, hogy a követelmények változhatnak a kár a fejlesztés vége felé is. Az agilis eljárások </a:t>
            </a:r>
            <a:r>
              <a:rPr lang="hu-HU" b="1" u="sng" dirty="0"/>
              <a:t>a változásból előnyt kovácsolnak</a:t>
            </a:r>
            <a:r>
              <a:rPr lang="hu-HU" dirty="0"/>
              <a:t> az ügyfél számára. </a:t>
            </a:r>
          </a:p>
          <a:p>
            <a:pPr lvl="1"/>
            <a:r>
              <a:rPr lang="hu-HU" dirty="0"/>
              <a:t>Építsd a projektet sikerorientált egyénekre. Biztosítsd számukra a szükséges környezetet és támogatást, és </a:t>
            </a:r>
            <a:r>
              <a:rPr lang="hu-HU" b="1" u="sng" dirty="0"/>
              <a:t>bízz meg bennük</a:t>
            </a:r>
            <a:r>
              <a:rPr lang="hu-HU" dirty="0"/>
              <a:t>, hogy elvégzik a munkát.</a:t>
            </a:r>
          </a:p>
          <a:p>
            <a:endParaRPr lang="hu-HU" dirty="0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CEF4A4FA-59A8-4EBD-835A-2E1149E75088}"/>
              </a:ext>
            </a:extLst>
          </p:cNvPr>
          <p:cNvSpPr/>
          <p:nvPr/>
        </p:nvSpPr>
        <p:spPr>
          <a:xfrm>
            <a:off x="-179014" y="5955366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79D4C855-9B65-4262-B203-FC564CA3CB56}"/>
              </a:ext>
            </a:extLst>
          </p:cNvPr>
          <p:cNvSpPr/>
          <p:nvPr/>
        </p:nvSpPr>
        <p:spPr>
          <a:xfrm>
            <a:off x="-179014" y="6405842"/>
            <a:ext cx="358028" cy="358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4F8E1850-A369-431E-A38B-D608AAEF2CFC}"/>
              </a:ext>
            </a:extLst>
          </p:cNvPr>
          <p:cNvSpPr/>
          <p:nvPr/>
        </p:nvSpPr>
        <p:spPr>
          <a:xfrm>
            <a:off x="-179014" y="5518337"/>
            <a:ext cx="358028" cy="358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153889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905"/>
    </mc:Choice>
    <mc:Fallback xmlns="">
      <p:transition spd="slow" advTm="24690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53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ita">
  <a:themeElements>
    <a:clrScheme name="Szit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Szit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it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TM03457485[[fn=Szita]]</Template>
  <TotalTime>966</TotalTime>
  <Words>692</Words>
  <Application>Microsoft Office PowerPoint</Application>
  <PresentationFormat>Diavetítés a képernyőre (4:3 oldalarány)</PresentationFormat>
  <Paragraphs>152</Paragraphs>
  <Slides>12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Szita</vt:lpstr>
      <vt:lpstr>Ne féljetek 2.0</vt:lpstr>
      <vt:lpstr>Ne félj! Légy bátrabb!</vt:lpstr>
      <vt:lpstr>Bemutatkozás 2 percben</vt:lpstr>
      <vt:lpstr>Mihez kell bátorság?</vt:lpstr>
      <vt:lpstr>Járd ki magadnak a lehetetlent!</vt:lpstr>
      <vt:lpstr>Te tudod a legjobban!</vt:lpstr>
      <vt:lpstr>Csak őszintén érdemes!</vt:lpstr>
      <vt:lpstr>Ne merülj el a napi szarban!</vt:lpstr>
      <vt:lpstr>Ne félj attól, ha hibázol!</vt:lpstr>
      <vt:lpstr>Miért a bátorság?</vt:lpstr>
      <vt:lpstr>A hozzáállás fontosabb, mint a darálás és a szakmaiság!</vt:lpstr>
      <vt:lpstr>Ne féljetek!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 féljetek 2.0</dc:title>
  <dc:creator>Koncz Péter</dc:creator>
  <cp:lastModifiedBy>Koncz Péter</cp:lastModifiedBy>
  <cp:revision>59</cp:revision>
  <dcterms:created xsi:type="dcterms:W3CDTF">2019-11-15T12:31:42Z</dcterms:created>
  <dcterms:modified xsi:type="dcterms:W3CDTF">2019-11-27T07:24:28Z</dcterms:modified>
</cp:coreProperties>
</file>