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0" r:id="rId2"/>
    <p:sldMasterId id="2147483715" r:id="rId3"/>
    <p:sldMasterId id="2147483727" r:id="rId4"/>
  </p:sldMasterIdLst>
  <p:notesMasterIdLst>
    <p:notesMasterId r:id="rId22"/>
  </p:notesMasterIdLst>
  <p:sldIdLst>
    <p:sldId id="258" r:id="rId5"/>
    <p:sldId id="256" r:id="rId6"/>
    <p:sldId id="259" r:id="rId7"/>
    <p:sldId id="273" r:id="rId8"/>
    <p:sldId id="260" r:id="rId9"/>
    <p:sldId id="262" r:id="rId10"/>
    <p:sldId id="263" r:id="rId11"/>
    <p:sldId id="261" r:id="rId12"/>
    <p:sldId id="264" r:id="rId13"/>
    <p:sldId id="265" r:id="rId14"/>
    <p:sldId id="266" r:id="rId15"/>
    <p:sldId id="269" r:id="rId16"/>
    <p:sldId id="274" r:id="rId17"/>
    <p:sldId id="270" r:id="rId18"/>
    <p:sldId id="271" r:id="rId19"/>
    <p:sldId id="267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393C"/>
    <a:srgbClr val="BF540C"/>
    <a:srgbClr val="FF8651"/>
    <a:srgbClr val="948AA0"/>
    <a:srgbClr val="FF8A54"/>
    <a:srgbClr val="000000"/>
    <a:srgbClr val="FC9264"/>
    <a:srgbClr val="004D9D"/>
    <a:srgbClr val="25A907"/>
    <a:srgbClr val="F982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495DBB-0A1C-45FF-9274-97F99C047705}" v="1" dt="2019-11-27T09:34:05.9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82668" autoAdjust="0"/>
  </p:normalViewPr>
  <p:slideViewPr>
    <p:cSldViewPr snapToGrid="0">
      <p:cViewPr varScale="1">
        <p:scale>
          <a:sx n="94" d="100"/>
          <a:sy n="94" d="100"/>
        </p:scale>
        <p:origin x="21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FB0D8-9204-4816-83D6-B148DD1A6B91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B6A4E-EBEB-4C04-AA64-E32F11A09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71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DevSecOps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megtévedt</a:t>
            </a:r>
            <a:r>
              <a:rPr lang="en-US" dirty="0"/>
              <a:t> </a:t>
            </a:r>
            <a:r>
              <a:rPr lang="en-US" dirty="0" err="1"/>
              <a:t>fogalom</a:t>
            </a:r>
            <a:r>
              <a:rPr lang="en-US" dirty="0"/>
              <a:t>, mint a </a:t>
            </a:r>
            <a:r>
              <a:rPr lang="en-US" dirty="0" err="1"/>
              <a:t>biztonságtudatos</a:t>
            </a:r>
            <a:r>
              <a:rPr lang="en-US" dirty="0"/>
              <a:t> </a:t>
            </a:r>
            <a:r>
              <a:rPr lang="en-US" dirty="0" err="1"/>
              <a:t>fejlesztés</a:t>
            </a:r>
            <a:r>
              <a:rPr lang="en-US" dirty="0"/>
              <a:t>.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jó</a:t>
            </a:r>
            <a:r>
              <a:rPr lang="en-US" dirty="0"/>
              <a:t> </a:t>
            </a:r>
            <a:r>
              <a:rPr lang="en-US" dirty="0" err="1"/>
              <a:t>devops</a:t>
            </a:r>
            <a:r>
              <a:rPr lang="en-US" dirty="0"/>
              <a:t> </a:t>
            </a:r>
            <a:r>
              <a:rPr lang="en-US" dirty="0" err="1"/>
              <a:t>tartalmazza</a:t>
            </a:r>
            <a:r>
              <a:rPr lang="en-US" dirty="0"/>
              <a:t> a </a:t>
            </a:r>
            <a:r>
              <a:rPr lang="en-US" dirty="0" err="1"/>
              <a:t>biztonsági</a:t>
            </a:r>
            <a:r>
              <a:rPr lang="en-US" dirty="0"/>
              <a:t> </a:t>
            </a:r>
            <a:r>
              <a:rPr lang="en-US" dirty="0" err="1"/>
              <a:t>megfontolásokat</a:t>
            </a:r>
            <a:r>
              <a:rPr lang="en-US" dirty="0"/>
              <a:t>,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gányol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6A4E-EBEB-4C04-AA64-E32F11A09E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21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És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mi </a:t>
            </a:r>
            <a:r>
              <a:rPr lang="en-US" dirty="0" err="1"/>
              <a:t>az</a:t>
            </a:r>
            <a:r>
              <a:rPr lang="en-US" dirty="0"/>
              <a:t> a 20% </a:t>
            </a:r>
            <a:r>
              <a:rPr lang="en-US" dirty="0" err="1"/>
              <a:t>amivel</a:t>
            </a:r>
            <a:r>
              <a:rPr lang="en-US" dirty="0"/>
              <a:t> </a:t>
            </a:r>
            <a:r>
              <a:rPr lang="en-US" dirty="0" err="1"/>
              <a:t>kezdjünk</a:t>
            </a:r>
            <a:r>
              <a:rPr lang="en-US" dirty="0"/>
              <a:t>? A BSIMM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ingyen</a:t>
            </a:r>
            <a:r>
              <a:rPr lang="en-US" dirty="0"/>
              <a:t> </a:t>
            </a:r>
            <a:r>
              <a:rPr lang="en-US" dirty="0" err="1"/>
              <a:t>letölthető</a:t>
            </a:r>
            <a:r>
              <a:rPr lang="en-US" dirty="0"/>
              <a:t> </a:t>
            </a:r>
            <a:r>
              <a:rPr lang="en-US" dirty="0" err="1"/>
              <a:t>keretrendszer</a:t>
            </a:r>
            <a:r>
              <a:rPr lang="en-US" dirty="0"/>
              <a:t>, </a:t>
            </a:r>
            <a:r>
              <a:rPr lang="en-US" dirty="0" err="1"/>
              <a:t>ami</a:t>
            </a:r>
            <a:r>
              <a:rPr lang="en-US" dirty="0"/>
              <a:t> </a:t>
            </a:r>
            <a:r>
              <a:rPr lang="en-US" dirty="0" err="1"/>
              <a:t>több</a:t>
            </a:r>
            <a:r>
              <a:rPr lang="en-US" dirty="0"/>
              <a:t> mint 100 </a:t>
            </a:r>
            <a:r>
              <a:rPr lang="en-US" dirty="0" err="1"/>
              <a:t>cég</a:t>
            </a:r>
            <a:r>
              <a:rPr lang="en-US" dirty="0"/>
              <a:t> </a:t>
            </a:r>
            <a:r>
              <a:rPr lang="en-US" dirty="0" err="1"/>
              <a:t>biztonsági</a:t>
            </a:r>
            <a:r>
              <a:rPr lang="en-US" dirty="0"/>
              <a:t> </a:t>
            </a:r>
            <a:r>
              <a:rPr lang="en-US" dirty="0" err="1"/>
              <a:t>programjának</a:t>
            </a:r>
            <a:r>
              <a:rPr lang="en-US" dirty="0"/>
              <a:t> </a:t>
            </a:r>
            <a:r>
              <a:rPr lang="en-US" dirty="0" err="1"/>
              <a:t>felméréséből</a:t>
            </a:r>
            <a:r>
              <a:rPr lang="en-US" dirty="0"/>
              <a:t> </a:t>
            </a:r>
            <a:r>
              <a:rPr lang="en-US" dirty="0" err="1"/>
              <a:t>készült</a:t>
            </a:r>
            <a:r>
              <a:rPr lang="en-US" dirty="0"/>
              <a:t>. A BSIMM 12 </a:t>
            </a:r>
            <a:r>
              <a:rPr lang="en-US" dirty="0" err="1"/>
              <a:t>kategóriába</a:t>
            </a:r>
            <a:r>
              <a:rPr lang="en-US" dirty="0"/>
              <a:t> </a:t>
            </a:r>
            <a:r>
              <a:rPr lang="en-US" dirty="0" err="1"/>
              <a:t>sorolva</a:t>
            </a:r>
            <a:r>
              <a:rPr lang="en-US" dirty="0"/>
              <a:t> </a:t>
            </a:r>
            <a:r>
              <a:rPr lang="en-US" dirty="0" err="1"/>
              <a:t>összegy</a:t>
            </a:r>
            <a:r>
              <a:rPr lang="hu-HU" dirty="0"/>
              <a:t>ű</a:t>
            </a:r>
            <a:r>
              <a:rPr lang="en-US" dirty="0" err="1"/>
              <a:t>jti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mik</a:t>
            </a:r>
            <a:r>
              <a:rPr lang="en-US" dirty="0"/>
              <a:t> </a:t>
            </a:r>
            <a:r>
              <a:rPr lang="en-US" dirty="0" err="1"/>
              <a:t>azok</a:t>
            </a:r>
            <a:r>
              <a:rPr lang="en-US" dirty="0"/>
              <a:t> a </a:t>
            </a:r>
            <a:r>
              <a:rPr lang="en-US" dirty="0" err="1"/>
              <a:t>praktikák</a:t>
            </a:r>
            <a:r>
              <a:rPr lang="en-US" dirty="0"/>
              <a:t> </a:t>
            </a:r>
            <a:r>
              <a:rPr lang="en-US" dirty="0" err="1"/>
              <a:t>amiket</a:t>
            </a:r>
            <a:r>
              <a:rPr lang="en-US" dirty="0"/>
              <a:t> a </a:t>
            </a:r>
            <a:r>
              <a:rPr lang="en-US" dirty="0" err="1"/>
              <a:t>cégek</a:t>
            </a:r>
            <a:r>
              <a:rPr lang="en-US" dirty="0"/>
              <a:t> </a:t>
            </a:r>
            <a:r>
              <a:rPr lang="en-US" dirty="0" err="1"/>
              <a:t>csinálnak</a:t>
            </a:r>
            <a:r>
              <a:rPr lang="en-US" dirty="0"/>
              <a:t>,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azt</a:t>
            </a:r>
            <a:r>
              <a:rPr lang="en-US" dirty="0"/>
              <a:t> is </a:t>
            </a:r>
            <a:r>
              <a:rPr lang="en-US" dirty="0" err="1"/>
              <a:t>meghatározza</a:t>
            </a:r>
            <a:r>
              <a:rPr lang="en-US" dirty="0"/>
              <a:t>, </a:t>
            </a:r>
            <a:r>
              <a:rPr lang="en-US" dirty="0" err="1"/>
              <a:t>melyik</a:t>
            </a:r>
            <a:r>
              <a:rPr lang="en-US" dirty="0"/>
              <a:t> </a:t>
            </a:r>
            <a:r>
              <a:rPr lang="en-US" dirty="0" err="1"/>
              <a:t>kategóriában</a:t>
            </a:r>
            <a:r>
              <a:rPr lang="en-US" dirty="0"/>
              <a:t> mi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átlag</a:t>
            </a:r>
            <a:r>
              <a:rPr lang="en-US" dirty="0"/>
              <a:t> </a:t>
            </a:r>
            <a:r>
              <a:rPr lang="en-US" dirty="0" err="1"/>
              <a:t>szint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6A4E-EBEB-4C04-AA64-E32F11A09E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47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innentől</a:t>
            </a:r>
            <a:r>
              <a:rPr lang="en-US" dirty="0"/>
              <a:t> a </a:t>
            </a:r>
            <a:r>
              <a:rPr lang="en-US" dirty="0" err="1"/>
              <a:t>feladat</a:t>
            </a:r>
            <a:r>
              <a:rPr lang="en-US" dirty="0"/>
              <a:t> </a:t>
            </a:r>
            <a:r>
              <a:rPr lang="en-US" dirty="0" err="1"/>
              <a:t>egyszer</a:t>
            </a:r>
            <a:r>
              <a:rPr lang="hu-HU" dirty="0"/>
              <a:t>ű</a:t>
            </a:r>
            <a:r>
              <a:rPr lang="en-US" dirty="0"/>
              <a:t>. A </a:t>
            </a:r>
            <a:r>
              <a:rPr lang="en-US" dirty="0" err="1"/>
              <a:t>cél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jobbak</a:t>
            </a:r>
            <a:r>
              <a:rPr lang="en-US" dirty="0"/>
              <a:t> </a:t>
            </a:r>
            <a:r>
              <a:rPr lang="en-US" dirty="0" err="1"/>
              <a:t>legyünk</a:t>
            </a:r>
            <a:r>
              <a:rPr lang="en-US" dirty="0"/>
              <a:t>, mint a </a:t>
            </a:r>
            <a:r>
              <a:rPr lang="en-US" dirty="0" err="1"/>
              <a:t>támadók</a:t>
            </a:r>
            <a:r>
              <a:rPr lang="en-US" dirty="0"/>
              <a:t>, </a:t>
            </a:r>
            <a:r>
              <a:rPr lang="en-US" dirty="0" err="1"/>
              <a:t>hanem</a:t>
            </a:r>
            <a:r>
              <a:rPr lang="en-US" dirty="0"/>
              <a:t> </a:t>
            </a:r>
            <a:r>
              <a:rPr lang="en-US" dirty="0" err="1"/>
              <a:t>csak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jobbak</a:t>
            </a:r>
            <a:r>
              <a:rPr lang="en-US" dirty="0"/>
              <a:t> </a:t>
            </a:r>
            <a:r>
              <a:rPr lang="en-US" dirty="0" err="1"/>
              <a:t>legyünk</a:t>
            </a:r>
            <a:r>
              <a:rPr lang="en-US" dirty="0"/>
              <a:t> mint a </a:t>
            </a:r>
            <a:r>
              <a:rPr lang="en-US" dirty="0" err="1"/>
              <a:t>másik</a:t>
            </a:r>
            <a:r>
              <a:rPr lang="en-US" dirty="0"/>
              <a:t> </a:t>
            </a:r>
            <a:r>
              <a:rPr lang="en-US" dirty="0" err="1"/>
              <a:t>cég</a:t>
            </a:r>
            <a:r>
              <a:rPr lang="en-US" dirty="0"/>
              <a:t> </a:t>
            </a:r>
            <a:r>
              <a:rPr lang="en-US" dirty="0" err="1"/>
              <a:t>akit</a:t>
            </a:r>
            <a:r>
              <a:rPr lang="en-US" dirty="0"/>
              <a:t> </a:t>
            </a:r>
            <a:r>
              <a:rPr lang="en-US" dirty="0" err="1"/>
              <a:t>támadás</a:t>
            </a:r>
            <a:r>
              <a:rPr lang="en-US" dirty="0"/>
              <a:t> </a:t>
            </a:r>
            <a:r>
              <a:rPr lang="en-US" dirty="0" err="1"/>
              <a:t>érhet</a:t>
            </a:r>
            <a:r>
              <a:rPr lang="en-US" dirty="0"/>
              <a:t>. </a:t>
            </a:r>
            <a:r>
              <a:rPr lang="en-US" dirty="0" err="1"/>
              <a:t>Tehát</a:t>
            </a:r>
            <a:r>
              <a:rPr lang="en-US" dirty="0"/>
              <a:t> a BSIMM </a:t>
            </a:r>
            <a:r>
              <a:rPr lang="en-US" dirty="0" err="1"/>
              <a:t>szerinti</a:t>
            </a:r>
            <a:r>
              <a:rPr lang="en-US" dirty="0"/>
              <a:t> </a:t>
            </a:r>
            <a:r>
              <a:rPr lang="en-US" dirty="0" err="1"/>
              <a:t>átlagot</a:t>
            </a:r>
            <a:r>
              <a:rPr lang="en-US" dirty="0"/>
              <a:t> </a:t>
            </a:r>
            <a:r>
              <a:rPr lang="en-US" dirty="0" err="1"/>
              <a:t>elérjük</a:t>
            </a:r>
            <a:r>
              <a:rPr lang="en-US" dirty="0"/>
              <a:t>, </a:t>
            </a:r>
            <a:r>
              <a:rPr lang="en-US" dirty="0" err="1"/>
              <a:t>akkor</a:t>
            </a:r>
            <a:r>
              <a:rPr lang="en-US" dirty="0"/>
              <a:t> </a:t>
            </a:r>
            <a:r>
              <a:rPr lang="en-US" dirty="0" err="1"/>
              <a:t>már</a:t>
            </a:r>
            <a:r>
              <a:rPr lang="en-US" dirty="0"/>
              <a:t> </a:t>
            </a:r>
            <a:r>
              <a:rPr lang="en-US" dirty="0" err="1"/>
              <a:t>tudhatjuk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a </a:t>
            </a:r>
            <a:r>
              <a:rPr lang="en-US" dirty="0" err="1"/>
              <a:t>piac</a:t>
            </a:r>
            <a:r>
              <a:rPr lang="en-US" dirty="0"/>
              <a:t> 50% </a:t>
            </a:r>
            <a:r>
              <a:rPr lang="en-US" dirty="0" err="1"/>
              <a:t>feltehetően</a:t>
            </a:r>
            <a:r>
              <a:rPr lang="en-US" dirty="0"/>
              <a:t> </a:t>
            </a:r>
            <a:r>
              <a:rPr lang="en-US" dirty="0" err="1"/>
              <a:t>sérülékenyebb</a:t>
            </a:r>
            <a:r>
              <a:rPr lang="en-US" dirty="0"/>
              <a:t>, mint mi,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ezt</a:t>
            </a:r>
            <a:r>
              <a:rPr lang="en-US" dirty="0"/>
              <a:t> </a:t>
            </a:r>
            <a:r>
              <a:rPr lang="en-US" dirty="0" err="1"/>
              <a:t>elérhetjük</a:t>
            </a:r>
            <a:r>
              <a:rPr lang="en-US" dirty="0"/>
              <a:t> DevOps-</a:t>
            </a:r>
            <a:r>
              <a:rPr lang="en-US" dirty="0" err="1"/>
              <a:t>szal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6A4E-EBEB-4C04-AA64-E32F11A09E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14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Emberek</a:t>
            </a:r>
            <a:r>
              <a:rPr lang="en-US" dirty="0"/>
              <a:t> </a:t>
            </a:r>
            <a:r>
              <a:rPr lang="en-US" dirty="0" err="1"/>
              <a:t>fejében</a:t>
            </a:r>
            <a:r>
              <a:rPr lang="en-US" dirty="0"/>
              <a:t> a </a:t>
            </a:r>
            <a:r>
              <a:rPr lang="en-US" dirty="0" err="1"/>
              <a:t>hackerek</a:t>
            </a:r>
            <a:r>
              <a:rPr lang="en-US" dirty="0"/>
              <a:t> </a:t>
            </a:r>
            <a:r>
              <a:rPr lang="en-US" dirty="0" err="1"/>
              <a:t>gyakran</a:t>
            </a:r>
            <a:r>
              <a:rPr lang="en-US" dirty="0"/>
              <a:t> </a:t>
            </a:r>
            <a:r>
              <a:rPr lang="en-US" dirty="0" err="1"/>
              <a:t>misztikus</a:t>
            </a:r>
            <a:r>
              <a:rPr lang="en-US" dirty="0"/>
              <a:t> </a:t>
            </a:r>
            <a:r>
              <a:rPr lang="en-US" dirty="0" err="1"/>
              <a:t>képességekkel</a:t>
            </a:r>
            <a:r>
              <a:rPr lang="en-US" dirty="0"/>
              <a:t> </a:t>
            </a:r>
            <a:r>
              <a:rPr lang="en-US" dirty="0" err="1"/>
              <a:t>megáldott</a:t>
            </a:r>
            <a:r>
              <a:rPr lang="en-US" dirty="0"/>
              <a:t> </a:t>
            </a:r>
            <a:r>
              <a:rPr lang="en-US" dirty="0" err="1"/>
              <a:t>számítógép</a:t>
            </a:r>
            <a:r>
              <a:rPr lang="en-US" dirty="0"/>
              <a:t> </a:t>
            </a:r>
            <a:r>
              <a:rPr lang="en-US" dirty="0" err="1"/>
              <a:t>zsenik</a:t>
            </a:r>
            <a:r>
              <a:rPr lang="en-US" dirty="0"/>
              <a:t>. </a:t>
            </a:r>
            <a:r>
              <a:rPr lang="en-US" dirty="0" err="1"/>
              <a:t>Bár</a:t>
            </a:r>
            <a:r>
              <a:rPr lang="en-US" dirty="0"/>
              <a:t> </a:t>
            </a:r>
            <a:r>
              <a:rPr lang="en-US" dirty="0" err="1"/>
              <a:t>ilyenek</a:t>
            </a:r>
            <a:r>
              <a:rPr lang="en-US" dirty="0"/>
              <a:t> </a:t>
            </a:r>
            <a:r>
              <a:rPr lang="en-US" dirty="0" err="1"/>
              <a:t>léteznek</a:t>
            </a:r>
            <a:r>
              <a:rPr lang="en-US" dirty="0"/>
              <a:t>, a </a:t>
            </a:r>
            <a:r>
              <a:rPr lang="en-US" dirty="0" err="1"/>
              <a:t>számuk</a:t>
            </a:r>
            <a:r>
              <a:rPr lang="en-US" dirty="0"/>
              <a:t> </a:t>
            </a:r>
            <a:r>
              <a:rPr lang="en-US" dirty="0" err="1"/>
              <a:t>limitált</a:t>
            </a:r>
            <a:r>
              <a:rPr lang="en-US" dirty="0"/>
              <a:t>. </a:t>
            </a:r>
            <a:r>
              <a:rPr lang="en-US" dirty="0" err="1"/>
              <a:t>Cserébe</a:t>
            </a:r>
            <a:r>
              <a:rPr lang="en-US" dirty="0"/>
              <a:t> a </a:t>
            </a:r>
            <a:r>
              <a:rPr lang="en-US" dirty="0" err="1"/>
              <a:t>statisztikák</a:t>
            </a:r>
            <a:r>
              <a:rPr lang="en-US" dirty="0"/>
              <a:t> </a:t>
            </a:r>
            <a:r>
              <a:rPr lang="en-US" dirty="0" err="1"/>
              <a:t>azt</a:t>
            </a:r>
            <a:r>
              <a:rPr lang="en-US" dirty="0"/>
              <a:t> </a:t>
            </a:r>
            <a:r>
              <a:rPr lang="en-US" dirty="0" err="1"/>
              <a:t>mondják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minden</a:t>
            </a:r>
            <a:r>
              <a:rPr lang="en-US" dirty="0"/>
              <a:t> </a:t>
            </a:r>
            <a:r>
              <a:rPr lang="en-US" dirty="0" err="1"/>
              <a:t>második</a:t>
            </a:r>
            <a:r>
              <a:rPr lang="en-US" dirty="0"/>
              <a:t> </a:t>
            </a:r>
            <a:r>
              <a:rPr lang="en-US" dirty="0" err="1"/>
              <a:t>céget</a:t>
            </a:r>
            <a:r>
              <a:rPr lang="en-US" dirty="0"/>
              <a:t> </a:t>
            </a:r>
            <a:r>
              <a:rPr lang="en-US" dirty="0" err="1"/>
              <a:t>ért</a:t>
            </a:r>
            <a:r>
              <a:rPr lang="en-US" dirty="0"/>
              <a:t> </a:t>
            </a:r>
            <a:r>
              <a:rPr lang="en-US" dirty="0" err="1"/>
              <a:t>már</a:t>
            </a:r>
            <a:r>
              <a:rPr lang="en-US" dirty="0"/>
              <a:t> </a:t>
            </a:r>
            <a:r>
              <a:rPr lang="en-US" dirty="0" err="1"/>
              <a:t>sikeres</a:t>
            </a:r>
            <a:r>
              <a:rPr lang="en-US" dirty="0"/>
              <a:t> hacker </a:t>
            </a:r>
            <a:r>
              <a:rPr lang="en-US" dirty="0" err="1"/>
              <a:t>támadás</a:t>
            </a:r>
            <a:r>
              <a:rPr lang="en-US" dirty="0"/>
              <a:t>. </a:t>
            </a:r>
            <a:r>
              <a:rPr lang="en-US" dirty="0" err="1"/>
              <a:t>Ez</a:t>
            </a:r>
            <a:r>
              <a:rPr lang="en-US" dirty="0"/>
              <a:t> </a:t>
            </a:r>
            <a:r>
              <a:rPr lang="en-US" dirty="0" err="1"/>
              <a:t>csak</a:t>
            </a:r>
            <a:r>
              <a:rPr lang="en-US" dirty="0"/>
              <a:t> </a:t>
            </a:r>
            <a:r>
              <a:rPr lang="en-US" dirty="0" err="1"/>
              <a:t>akkor</a:t>
            </a:r>
            <a:r>
              <a:rPr lang="en-US" dirty="0"/>
              <a:t> </a:t>
            </a:r>
            <a:r>
              <a:rPr lang="en-US" dirty="0" err="1"/>
              <a:t>lenne</a:t>
            </a:r>
            <a:r>
              <a:rPr lang="en-US" dirty="0"/>
              <a:t> </a:t>
            </a:r>
            <a:r>
              <a:rPr lang="en-US" dirty="0" err="1"/>
              <a:t>lehetséges</a:t>
            </a:r>
            <a:r>
              <a:rPr lang="en-US" dirty="0"/>
              <a:t>, ha </a:t>
            </a:r>
            <a:r>
              <a:rPr lang="en-US" dirty="0" err="1"/>
              <a:t>ezek</a:t>
            </a:r>
            <a:r>
              <a:rPr lang="en-US" dirty="0"/>
              <a:t> a </a:t>
            </a:r>
            <a:r>
              <a:rPr lang="en-US" dirty="0" err="1"/>
              <a:t>zsenik</a:t>
            </a:r>
            <a:r>
              <a:rPr lang="en-US" dirty="0"/>
              <a:t> </a:t>
            </a:r>
            <a:r>
              <a:rPr lang="en-US" dirty="0" err="1"/>
              <a:t>napi</a:t>
            </a:r>
            <a:r>
              <a:rPr lang="en-US" dirty="0"/>
              <a:t> </a:t>
            </a:r>
            <a:r>
              <a:rPr lang="en-US" dirty="0" err="1"/>
              <a:t>szinten</a:t>
            </a:r>
            <a:r>
              <a:rPr lang="en-US" dirty="0"/>
              <a:t> </a:t>
            </a:r>
            <a:r>
              <a:rPr lang="en-US" dirty="0" err="1"/>
              <a:t>történek</a:t>
            </a:r>
            <a:r>
              <a:rPr lang="en-US" dirty="0"/>
              <a:t> </a:t>
            </a:r>
            <a:r>
              <a:rPr lang="en-US" dirty="0" err="1"/>
              <a:t>fel</a:t>
            </a:r>
            <a:r>
              <a:rPr lang="en-US" dirty="0"/>
              <a:t> </a:t>
            </a:r>
            <a:r>
              <a:rPr lang="en-US" dirty="0" err="1"/>
              <a:t>rendszereket</a:t>
            </a:r>
            <a:r>
              <a:rPr lang="en-US" dirty="0"/>
              <a:t>. De </a:t>
            </a:r>
            <a:r>
              <a:rPr lang="en-US" dirty="0" err="1"/>
              <a:t>akkor</a:t>
            </a:r>
            <a:r>
              <a:rPr lang="en-US" dirty="0"/>
              <a:t> </a:t>
            </a:r>
            <a:r>
              <a:rPr lang="en-US" dirty="0" err="1"/>
              <a:t>valaki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hajtja</a:t>
            </a:r>
            <a:r>
              <a:rPr lang="en-US" dirty="0"/>
              <a:t> </a:t>
            </a:r>
            <a:r>
              <a:rPr lang="en-US" dirty="0" err="1"/>
              <a:t>végre</a:t>
            </a:r>
            <a:r>
              <a:rPr lang="en-US" dirty="0"/>
              <a:t> a </a:t>
            </a:r>
            <a:r>
              <a:rPr lang="en-US" dirty="0" err="1"/>
              <a:t>sikeres</a:t>
            </a:r>
            <a:r>
              <a:rPr lang="en-US" dirty="0"/>
              <a:t> </a:t>
            </a:r>
            <a:r>
              <a:rPr lang="en-US" dirty="0" err="1"/>
              <a:t>támadásokat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6A4E-EBEB-4C04-AA64-E32F11A09E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88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támadások</a:t>
            </a:r>
            <a:r>
              <a:rPr lang="en-US" dirty="0"/>
              <a:t> </a:t>
            </a:r>
            <a:r>
              <a:rPr lang="en-US" dirty="0" err="1"/>
              <a:t>nagy</a:t>
            </a:r>
            <a:r>
              <a:rPr lang="en-US" dirty="0"/>
              <a:t> </a:t>
            </a:r>
            <a:r>
              <a:rPr lang="en-US" dirty="0" err="1"/>
              <a:t>részét</a:t>
            </a:r>
            <a:r>
              <a:rPr lang="en-US" dirty="0"/>
              <a:t> </a:t>
            </a:r>
            <a:r>
              <a:rPr lang="en-US" dirty="0" err="1"/>
              <a:t>alap</a:t>
            </a:r>
            <a:r>
              <a:rPr lang="en-US" dirty="0"/>
              <a:t> </a:t>
            </a:r>
            <a:r>
              <a:rPr lang="en-US" dirty="0" err="1"/>
              <a:t>képességekkel</a:t>
            </a:r>
            <a:r>
              <a:rPr lang="en-US" dirty="0"/>
              <a:t> </a:t>
            </a:r>
            <a:r>
              <a:rPr lang="en-US" dirty="0" err="1"/>
              <a:t>rendelkező</a:t>
            </a:r>
            <a:r>
              <a:rPr lang="en-US" dirty="0"/>
              <a:t>,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internetről</a:t>
            </a:r>
            <a:r>
              <a:rPr lang="en-US" dirty="0"/>
              <a:t> </a:t>
            </a:r>
            <a:r>
              <a:rPr lang="en-US" dirty="0" err="1"/>
              <a:t>ingyen</a:t>
            </a:r>
            <a:r>
              <a:rPr lang="en-US" dirty="0"/>
              <a:t> </a:t>
            </a:r>
            <a:r>
              <a:rPr lang="en-US" dirty="0" err="1"/>
              <a:t>letölthető</a:t>
            </a:r>
            <a:r>
              <a:rPr lang="en-US" dirty="0"/>
              <a:t> </a:t>
            </a:r>
            <a:r>
              <a:rPr lang="en-US" dirty="0" err="1"/>
              <a:t>eszközökkel</a:t>
            </a:r>
            <a:r>
              <a:rPr lang="en-US" dirty="0"/>
              <a:t>, </a:t>
            </a:r>
            <a:r>
              <a:rPr lang="en-US" dirty="0" err="1"/>
              <a:t>primitív</a:t>
            </a:r>
            <a:r>
              <a:rPr lang="en-US" dirty="0"/>
              <a:t> </a:t>
            </a:r>
            <a:r>
              <a:rPr lang="en-US" dirty="0" err="1"/>
              <a:t>módon</a:t>
            </a:r>
            <a:r>
              <a:rPr lang="en-US" dirty="0"/>
              <a:t> </a:t>
            </a:r>
            <a:r>
              <a:rPr lang="en-US" dirty="0" err="1"/>
              <a:t>hajtják</a:t>
            </a:r>
            <a:r>
              <a:rPr lang="en-US" dirty="0"/>
              <a:t> </a:t>
            </a:r>
            <a:r>
              <a:rPr lang="en-US" dirty="0" err="1"/>
              <a:t>végre</a:t>
            </a:r>
            <a:r>
              <a:rPr lang="en-US" dirty="0"/>
              <a:t>.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ezt</a:t>
            </a:r>
            <a:r>
              <a:rPr lang="en-US" dirty="0"/>
              <a:t> </a:t>
            </a:r>
            <a:r>
              <a:rPr lang="en-US" dirty="0" err="1"/>
              <a:t>igazoljam</a:t>
            </a:r>
            <a:r>
              <a:rPr lang="en-US" dirty="0"/>
              <a:t>, </a:t>
            </a:r>
            <a:r>
              <a:rPr lang="en-US" dirty="0" err="1"/>
              <a:t>hoztam</a:t>
            </a:r>
            <a:r>
              <a:rPr lang="en-US" dirty="0"/>
              <a:t> </a:t>
            </a:r>
            <a:r>
              <a:rPr lang="en-US" dirty="0" err="1"/>
              <a:t>három</a:t>
            </a:r>
            <a:r>
              <a:rPr lang="en-US" dirty="0"/>
              <a:t> </a:t>
            </a:r>
            <a:r>
              <a:rPr lang="en-US" dirty="0" err="1"/>
              <a:t>friss</a:t>
            </a:r>
            <a:r>
              <a:rPr lang="en-US" dirty="0"/>
              <a:t> </a:t>
            </a:r>
            <a:r>
              <a:rPr lang="en-US" dirty="0" err="1"/>
              <a:t>példát</a:t>
            </a:r>
            <a:r>
              <a:rPr lang="en-US" dirty="0"/>
              <a:t>, </a:t>
            </a:r>
            <a:r>
              <a:rPr lang="en-US" dirty="0" err="1"/>
              <a:t>tehát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15 </a:t>
            </a:r>
            <a:r>
              <a:rPr lang="en-US" dirty="0" err="1"/>
              <a:t>évvel</a:t>
            </a:r>
            <a:r>
              <a:rPr lang="en-US" dirty="0"/>
              <a:t> </a:t>
            </a:r>
            <a:r>
              <a:rPr lang="en-US" dirty="0" err="1"/>
              <a:t>ezelőttről</a:t>
            </a:r>
            <a:r>
              <a:rPr lang="en-US" dirty="0"/>
              <a:t>, </a:t>
            </a:r>
            <a:r>
              <a:rPr lang="en-US" dirty="0" err="1"/>
              <a:t>mikor</a:t>
            </a:r>
            <a:r>
              <a:rPr lang="en-US" dirty="0"/>
              <a:t> </a:t>
            </a:r>
            <a:r>
              <a:rPr lang="en-US" dirty="0" err="1"/>
              <a:t>még</a:t>
            </a:r>
            <a:r>
              <a:rPr lang="en-US" dirty="0"/>
              <a:t> </a:t>
            </a:r>
            <a:r>
              <a:rPr lang="en-US" dirty="0" err="1"/>
              <a:t>senki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tudja</a:t>
            </a:r>
            <a:r>
              <a:rPr lang="en-US" dirty="0"/>
              <a:t>, </a:t>
            </a:r>
            <a:r>
              <a:rPr lang="en-US" dirty="0" err="1"/>
              <a:t>hogyan</a:t>
            </a:r>
            <a:r>
              <a:rPr lang="en-US" dirty="0"/>
              <a:t> </a:t>
            </a:r>
            <a:r>
              <a:rPr lang="en-US" dirty="0" err="1"/>
              <a:t>kell</a:t>
            </a:r>
            <a:r>
              <a:rPr lang="en-US" dirty="0"/>
              <a:t> </a:t>
            </a:r>
            <a:r>
              <a:rPr lang="en-US" dirty="0" err="1"/>
              <a:t>biztonságosan</a:t>
            </a:r>
            <a:r>
              <a:rPr lang="en-US" dirty="0"/>
              <a:t> </a:t>
            </a:r>
            <a:r>
              <a:rPr lang="en-US" dirty="0" err="1"/>
              <a:t>működni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6A4E-EBEB-4C04-AA64-E32F11A09E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76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megacartban</a:t>
            </a:r>
            <a:r>
              <a:rPr lang="en-US" dirty="0"/>
              <a:t> </a:t>
            </a:r>
            <a:r>
              <a:rPr lang="en-US" dirty="0" err="1"/>
              <a:t>különböző</a:t>
            </a:r>
            <a:r>
              <a:rPr lang="en-US" dirty="0"/>
              <a:t> </a:t>
            </a:r>
            <a:r>
              <a:rPr lang="en-US" dirty="0" err="1"/>
              <a:t>csoportok</a:t>
            </a:r>
            <a:r>
              <a:rPr lang="en-US" dirty="0"/>
              <a:t> m</a:t>
            </a:r>
            <a:r>
              <a:rPr lang="hu-HU" dirty="0"/>
              <a:t>ű</a:t>
            </a:r>
            <a:r>
              <a:rPr lang="en-US" dirty="0" err="1"/>
              <a:t>ködnek</a:t>
            </a:r>
            <a:r>
              <a:rPr lang="en-US" dirty="0"/>
              <a:t>,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feltehetően</a:t>
            </a:r>
            <a:r>
              <a:rPr lang="en-US" dirty="0"/>
              <a:t> a </a:t>
            </a:r>
            <a:r>
              <a:rPr lang="en-US" dirty="0" err="1"/>
              <a:t>legelitebb</a:t>
            </a:r>
            <a:r>
              <a:rPr lang="en-US" dirty="0"/>
              <a:t> </a:t>
            </a:r>
            <a:r>
              <a:rPr lang="en-US" dirty="0" err="1"/>
              <a:t>csapat</a:t>
            </a:r>
            <a:r>
              <a:rPr lang="en-US" dirty="0"/>
              <a:t> volt </a:t>
            </a:r>
            <a:r>
              <a:rPr lang="en-US" dirty="0" err="1"/>
              <a:t>az</a:t>
            </a:r>
            <a:r>
              <a:rPr lang="en-US" dirty="0"/>
              <a:t>, </a:t>
            </a:r>
            <a:r>
              <a:rPr lang="en-US" dirty="0" err="1"/>
              <a:t>aki</a:t>
            </a:r>
            <a:r>
              <a:rPr lang="en-US" dirty="0"/>
              <a:t> a British </a:t>
            </a:r>
            <a:r>
              <a:rPr lang="en-US" dirty="0" err="1"/>
              <a:t>Airwayst</a:t>
            </a:r>
            <a:r>
              <a:rPr lang="en-US" dirty="0"/>
              <a:t> is </a:t>
            </a:r>
            <a:r>
              <a:rPr lang="en-US" dirty="0" err="1"/>
              <a:t>megtámadta</a:t>
            </a:r>
            <a:r>
              <a:rPr lang="en-US" dirty="0"/>
              <a:t>, </a:t>
            </a:r>
            <a:r>
              <a:rPr lang="en-US" dirty="0" err="1"/>
              <a:t>ami</a:t>
            </a:r>
            <a:r>
              <a:rPr lang="en-US" dirty="0"/>
              <a:t> </a:t>
            </a:r>
            <a:r>
              <a:rPr lang="en-US" dirty="0" err="1"/>
              <a:t>miatt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ICO 200 </a:t>
            </a:r>
            <a:r>
              <a:rPr lang="en-US" dirty="0" err="1"/>
              <a:t>millió</a:t>
            </a:r>
            <a:r>
              <a:rPr lang="en-US" dirty="0"/>
              <a:t> </a:t>
            </a:r>
            <a:r>
              <a:rPr lang="en-US" dirty="0" err="1"/>
              <a:t>euróra</a:t>
            </a:r>
            <a:r>
              <a:rPr lang="en-US" dirty="0"/>
              <a:t> </a:t>
            </a:r>
            <a:r>
              <a:rPr lang="en-US" dirty="0" err="1"/>
              <a:t>büntette</a:t>
            </a:r>
            <a:r>
              <a:rPr lang="en-US" dirty="0"/>
              <a:t> a BA-t.</a:t>
            </a:r>
          </a:p>
          <a:p>
            <a:r>
              <a:rPr lang="en-US" dirty="0"/>
              <a:t>De </a:t>
            </a:r>
            <a:r>
              <a:rPr lang="en-US" dirty="0" err="1"/>
              <a:t>alapvetően</a:t>
            </a:r>
            <a:r>
              <a:rPr lang="en-US" dirty="0"/>
              <a:t> a </a:t>
            </a:r>
            <a:r>
              <a:rPr lang="en-US" dirty="0" err="1"/>
              <a:t>magecart</a:t>
            </a:r>
            <a:r>
              <a:rPr lang="en-US" dirty="0"/>
              <a:t> m</a:t>
            </a:r>
            <a:r>
              <a:rPr lang="hu-HU" dirty="0"/>
              <a:t>ű</a:t>
            </a:r>
            <a:r>
              <a:rPr lang="en-US" dirty="0" err="1"/>
              <a:t>ködése</a:t>
            </a:r>
            <a:r>
              <a:rPr lang="en-US" dirty="0"/>
              <a:t> </a:t>
            </a:r>
            <a:r>
              <a:rPr lang="en-US" dirty="0" err="1"/>
              <a:t>egyszerű</a:t>
            </a:r>
            <a:r>
              <a:rPr lang="en-US" dirty="0"/>
              <a:t>: </a:t>
            </a:r>
            <a:r>
              <a:rPr lang="en-US" dirty="0" err="1"/>
              <a:t>olyan</a:t>
            </a:r>
            <a:r>
              <a:rPr lang="en-US" dirty="0"/>
              <a:t> </a:t>
            </a:r>
            <a:r>
              <a:rPr lang="en-US" dirty="0" err="1"/>
              <a:t>honlapokat</a:t>
            </a:r>
            <a:r>
              <a:rPr lang="en-US" dirty="0"/>
              <a:t> </a:t>
            </a:r>
            <a:r>
              <a:rPr lang="en-US" dirty="0" err="1"/>
              <a:t>keresnek</a:t>
            </a:r>
            <a:r>
              <a:rPr lang="en-US" dirty="0"/>
              <a:t> </a:t>
            </a:r>
            <a:r>
              <a:rPr lang="en-US" dirty="0" err="1"/>
              <a:t>amik</a:t>
            </a:r>
            <a:r>
              <a:rPr lang="en-US" dirty="0"/>
              <a:t> AWS S3-ból </a:t>
            </a:r>
            <a:r>
              <a:rPr lang="en-US" dirty="0" err="1"/>
              <a:t>vannak</a:t>
            </a:r>
            <a:r>
              <a:rPr lang="en-US" dirty="0"/>
              <a:t> </a:t>
            </a:r>
            <a:r>
              <a:rPr lang="en-US" dirty="0" err="1"/>
              <a:t>kiszolgálva</a:t>
            </a:r>
            <a:r>
              <a:rPr lang="en-US" dirty="0"/>
              <a:t>,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ahol</a:t>
            </a:r>
            <a:r>
              <a:rPr lang="en-US" dirty="0"/>
              <a:t> a </a:t>
            </a:r>
            <a:r>
              <a:rPr lang="en-US" dirty="0" err="1"/>
              <a:t>publikus</a:t>
            </a:r>
            <a:r>
              <a:rPr lang="en-US" dirty="0"/>
              <a:t> </a:t>
            </a:r>
            <a:r>
              <a:rPr lang="en-US" dirty="0" err="1"/>
              <a:t>írási</a:t>
            </a:r>
            <a:r>
              <a:rPr lang="en-US" dirty="0"/>
              <a:t> jog </a:t>
            </a:r>
            <a:r>
              <a:rPr lang="en-US" dirty="0" err="1"/>
              <a:t>az</a:t>
            </a:r>
            <a:r>
              <a:rPr lang="en-US" dirty="0"/>
              <a:t> S3-on </a:t>
            </a:r>
            <a:r>
              <a:rPr lang="en-US" dirty="0" err="1"/>
              <a:t>bekapcsolva</a:t>
            </a:r>
            <a:r>
              <a:rPr lang="en-US" dirty="0"/>
              <a:t> </a:t>
            </a:r>
            <a:r>
              <a:rPr lang="en-US" dirty="0" err="1"/>
              <a:t>maradt</a:t>
            </a:r>
            <a:r>
              <a:rPr lang="en-US" dirty="0"/>
              <a:t>. A </a:t>
            </a:r>
            <a:r>
              <a:rPr lang="en-US" dirty="0" err="1"/>
              <a:t>támadók</a:t>
            </a:r>
            <a:r>
              <a:rPr lang="en-US" dirty="0"/>
              <a:t> </a:t>
            </a:r>
            <a:r>
              <a:rPr lang="en-US" dirty="0" err="1"/>
              <a:t>letöltik</a:t>
            </a:r>
            <a:r>
              <a:rPr lang="en-US" dirty="0"/>
              <a:t> a </a:t>
            </a:r>
            <a:r>
              <a:rPr lang="en-US" dirty="0" err="1"/>
              <a:t>honlap</a:t>
            </a:r>
            <a:r>
              <a:rPr lang="en-US" dirty="0"/>
              <a:t> </a:t>
            </a:r>
            <a:r>
              <a:rPr lang="en-US" dirty="0" err="1"/>
              <a:t>forráskódját</a:t>
            </a:r>
            <a:r>
              <a:rPr lang="en-US" dirty="0"/>
              <a:t>, </a:t>
            </a:r>
            <a:r>
              <a:rPr lang="en-US" dirty="0" err="1"/>
              <a:t>beleillesztik</a:t>
            </a:r>
            <a:r>
              <a:rPr lang="en-US" dirty="0"/>
              <a:t> </a:t>
            </a:r>
            <a:r>
              <a:rPr lang="en-US" dirty="0" err="1"/>
              <a:t>támadó</a:t>
            </a:r>
            <a:r>
              <a:rPr lang="en-US" dirty="0"/>
              <a:t> </a:t>
            </a:r>
            <a:r>
              <a:rPr lang="en-US" dirty="0" err="1"/>
              <a:t>kódjukat</a:t>
            </a:r>
            <a:r>
              <a:rPr lang="en-US" dirty="0"/>
              <a:t>, </a:t>
            </a:r>
            <a:r>
              <a:rPr lang="en-US" dirty="0" err="1"/>
              <a:t>és</a:t>
            </a:r>
            <a:r>
              <a:rPr lang="en-US" dirty="0"/>
              <a:t> a </a:t>
            </a:r>
            <a:r>
              <a:rPr lang="en-US" dirty="0" err="1"/>
              <a:t>publikus</a:t>
            </a:r>
            <a:r>
              <a:rPr lang="en-US" dirty="0"/>
              <a:t> </a:t>
            </a:r>
            <a:r>
              <a:rPr lang="en-US" dirty="0" err="1"/>
              <a:t>írási</a:t>
            </a:r>
            <a:r>
              <a:rPr lang="en-US" dirty="0"/>
              <a:t> </a:t>
            </a:r>
            <a:r>
              <a:rPr lang="en-US" dirty="0" err="1"/>
              <a:t>jogosultságot</a:t>
            </a:r>
            <a:r>
              <a:rPr lang="en-US" dirty="0"/>
              <a:t> </a:t>
            </a:r>
            <a:r>
              <a:rPr lang="en-US" dirty="0" err="1"/>
              <a:t>kihasználva</a:t>
            </a:r>
            <a:r>
              <a:rPr lang="en-US" dirty="0"/>
              <a:t> </a:t>
            </a:r>
            <a:r>
              <a:rPr lang="en-US" dirty="0" err="1"/>
              <a:t>visszatöltik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6A4E-EBEB-4C04-AA64-E32F11A09E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52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Az Uber-</a:t>
            </a:r>
            <a:r>
              <a:rPr lang="en-US" dirty="0" err="1"/>
              <a:t>nél</a:t>
            </a:r>
            <a:r>
              <a:rPr lang="en-US" dirty="0"/>
              <a:t> 2016-ban volt </a:t>
            </a:r>
            <a:r>
              <a:rPr lang="en-US" dirty="0" err="1"/>
              <a:t>egy</a:t>
            </a:r>
            <a:r>
              <a:rPr lang="en-US" dirty="0"/>
              <a:t> breach,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próbáltak</a:t>
            </a:r>
            <a:r>
              <a:rPr lang="en-US" dirty="0"/>
              <a:t> </a:t>
            </a:r>
            <a:r>
              <a:rPr lang="en-US" dirty="0" err="1"/>
              <a:t>eltitkolni</a:t>
            </a:r>
            <a:r>
              <a:rPr lang="en-US" dirty="0"/>
              <a:t>. A </a:t>
            </a:r>
            <a:r>
              <a:rPr lang="en-US" dirty="0" err="1"/>
              <a:t>támadás</a:t>
            </a:r>
            <a:r>
              <a:rPr lang="en-US" dirty="0"/>
              <a:t> mentee </a:t>
            </a:r>
            <a:r>
              <a:rPr lang="en-US" dirty="0" err="1"/>
              <a:t>egyszer</a:t>
            </a:r>
            <a:r>
              <a:rPr lang="hu-HU" dirty="0"/>
              <a:t>ű</a:t>
            </a:r>
            <a:r>
              <a:rPr lang="en-US" dirty="0"/>
              <a:t> volt: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egyik</a:t>
            </a:r>
            <a:r>
              <a:rPr lang="en-US" dirty="0"/>
              <a:t> </a:t>
            </a:r>
            <a:r>
              <a:rPr lang="en-US" dirty="0" err="1"/>
              <a:t>github</a:t>
            </a:r>
            <a:r>
              <a:rPr lang="en-US" dirty="0"/>
              <a:t> </a:t>
            </a:r>
            <a:r>
              <a:rPr lang="en-US" dirty="0" err="1"/>
              <a:t>repositoryba</a:t>
            </a:r>
            <a:r>
              <a:rPr lang="en-US" dirty="0"/>
              <a:t> a </a:t>
            </a:r>
            <a:r>
              <a:rPr lang="en-US" dirty="0" err="1"/>
              <a:t>forráskód</a:t>
            </a:r>
            <a:r>
              <a:rPr lang="en-US" dirty="0"/>
              <a:t> </a:t>
            </a:r>
            <a:r>
              <a:rPr lang="en-US" dirty="0" err="1"/>
              <a:t>tartalmazta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Uber production </a:t>
            </a:r>
            <a:r>
              <a:rPr lang="en-US" dirty="0" err="1"/>
              <a:t>környezetének</a:t>
            </a:r>
            <a:r>
              <a:rPr lang="en-US" dirty="0"/>
              <a:t> AWS </a:t>
            </a:r>
            <a:r>
              <a:rPr lang="en-US" dirty="0" err="1"/>
              <a:t>kulcsait</a:t>
            </a:r>
            <a:r>
              <a:rPr lang="en-US" dirty="0"/>
              <a:t>. A </a:t>
            </a:r>
            <a:r>
              <a:rPr lang="en-US" dirty="0" err="1"/>
              <a:t>támadók</a:t>
            </a:r>
            <a:r>
              <a:rPr lang="en-US" dirty="0"/>
              <a:t> </a:t>
            </a:r>
            <a:r>
              <a:rPr lang="en-US" dirty="0" err="1"/>
              <a:t>innen</a:t>
            </a:r>
            <a:r>
              <a:rPr lang="en-US" dirty="0"/>
              <a:t> a </a:t>
            </a:r>
            <a:r>
              <a:rPr lang="en-US" dirty="0" err="1"/>
              <a:t>sima</a:t>
            </a:r>
            <a:r>
              <a:rPr lang="en-US" dirty="0"/>
              <a:t> AWS </a:t>
            </a:r>
            <a:r>
              <a:rPr lang="en-US" dirty="0" err="1"/>
              <a:t>konzólt</a:t>
            </a:r>
            <a:r>
              <a:rPr lang="en-US" dirty="0"/>
              <a:t> </a:t>
            </a:r>
            <a:r>
              <a:rPr lang="en-US" dirty="0" err="1"/>
              <a:t>használva</a:t>
            </a:r>
            <a:r>
              <a:rPr lang="en-US" dirty="0"/>
              <a:t> </a:t>
            </a:r>
            <a:r>
              <a:rPr lang="en-US" dirty="0" err="1"/>
              <a:t>beléptek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AWS </a:t>
            </a:r>
            <a:r>
              <a:rPr lang="en-US" dirty="0" err="1"/>
              <a:t>fiókba</a:t>
            </a:r>
            <a:r>
              <a:rPr lang="en-US" dirty="0"/>
              <a:t>, </a:t>
            </a:r>
            <a:r>
              <a:rPr lang="en-US" dirty="0" err="1"/>
              <a:t>megkeresték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adatbázist</a:t>
            </a:r>
            <a:r>
              <a:rPr lang="en-US" dirty="0"/>
              <a:t>,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letöltötték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6A4E-EBEB-4C04-AA64-E32F11A09E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29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Az Equifax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amerikai</a:t>
            </a:r>
            <a:r>
              <a:rPr lang="en-US" dirty="0"/>
              <a:t> </a:t>
            </a:r>
            <a:r>
              <a:rPr lang="en-US" dirty="0" err="1"/>
              <a:t>hiteltörténeteket</a:t>
            </a:r>
            <a:r>
              <a:rPr lang="en-US" dirty="0"/>
              <a:t> </a:t>
            </a:r>
            <a:r>
              <a:rPr lang="en-US" dirty="0" err="1"/>
              <a:t>gy</a:t>
            </a:r>
            <a:r>
              <a:rPr lang="hu-HU" dirty="0"/>
              <a:t>ű</a:t>
            </a:r>
            <a:r>
              <a:rPr lang="en-US" dirty="0" err="1"/>
              <a:t>jtő</a:t>
            </a:r>
            <a:r>
              <a:rPr lang="en-US" dirty="0"/>
              <a:t> </a:t>
            </a:r>
            <a:r>
              <a:rPr lang="en-US" dirty="0" err="1"/>
              <a:t>cég</a:t>
            </a:r>
            <a:r>
              <a:rPr lang="en-US" dirty="0"/>
              <a:t>. Az Apache </a:t>
            </a:r>
            <a:r>
              <a:rPr lang="en-US" dirty="0" err="1"/>
              <a:t>mikor</a:t>
            </a:r>
            <a:r>
              <a:rPr lang="en-US" dirty="0"/>
              <a:t> </a:t>
            </a:r>
            <a:r>
              <a:rPr lang="en-US" dirty="0" err="1"/>
              <a:t>tudomást</a:t>
            </a:r>
            <a:r>
              <a:rPr lang="en-US" dirty="0"/>
              <a:t> </a:t>
            </a:r>
            <a:r>
              <a:rPr lang="en-US" dirty="0" err="1"/>
              <a:t>szerzett</a:t>
            </a:r>
            <a:r>
              <a:rPr lang="en-US" dirty="0"/>
              <a:t> </a:t>
            </a:r>
            <a:r>
              <a:rPr lang="en-US" dirty="0" err="1"/>
              <a:t>egy</a:t>
            </a:r>
            <a:r>
              <a:rPr lang="en-US" dirty="0"/>
              <a:t> </a:t>
            </a:r>
            <a:r>
              <a:rPr lang="en-US" dirty="0" err="1"/>
              <a:t>kritikus</a:t>
            </a:r>
            <a:r>
              <a:rPr lang="en-US" dirty="0"/>
              <a:t> </a:t>
            </a:r>
            <a:r>
              <a:rPr lang="en-US" dirty="0" err="1"/>
              <a:t>sérülékenységről</a:t>
            </a:r>
            <a:r>
              <a:rPr lang="en-US" dirty="0"/>
              <a:t> a Struts </a:t>
            </a:r>
            <a:r>
              <a:rPr lang="en-US" dirty="0" err="1"/>
              <a:t>nev</a:t>
            </a:r>
            <a:r>
              <a:rPr lang="hu-HU" dirty="0"/>
              <a:t>ű</a:t>
            </a:r>
            <a:r>
              <a:rPr lang="en-US" dirty="0"/>
              <a:t> </a:t>
            </a:r>
            <a:r>
              <a:rPr lang="en-US" dirty="0" err="1"/>
              <a:t>keretrendszerében</a:t>
            </a:r>
            <a:r>
              <a:rPr lang="en-US" dirty="0"/>
              <a:t>,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javított</a:t>
            </a:r>
            <a:r>
              <a:rPr lang="en-US" dirty="0"/>
              <a:t>,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amiről</a:t>
            </a:r>
            <a:r>
              <a:rPr lang="en-US" dirty="0"/>
              <a:t> </a:t>
            </a:r>
            <a:r>
              <a:rPr lang="en-US" dirty="0" err="1"/>
              <a:t>konkrétan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Equifaxet</a:t>
            </a:r>
            <a:r>
              <a:rPr lang="en-US" dirty="0"/>
              <a:t> </a:t>
            </a:r>
            <a:r>
              <a:rPr lang="en-US" dirty="0" err="1"/>
              <a:t>figyelmeztette</a:t>
            </a:r>
            <a:r>
              <a:rPr lang="en-US" dirty="0"/>
              <a:t>, </a:t>
            </a:r>
            <a:r>
              <a:rPr lang="en-US" dirty="0" err="1"/>
              <a:t>felhívva</a:t>
            </a:r>
            <a:r>
              <a:rPr lang="en-US" dirty="0"/>
              <a:t> a </a:t>
            </a:r>
            <a:r>
              <a:rPr lang="en-US" dirty="0" err="1"/>
              <a:t>figyelmet</a:t>
            </a:r>
            <a:r>
              <a:rPr lang="en-US" dirty="0"/>
              <a:t> a </a:t>
            </a:r>
            <a:r>
              <a:rPr lang="en-US" dirty="0" err="1"/>
              <a:t>sérülékenység</a:t>
            </a:r>
            <a:r>
              <a:rPr lang="en-US" dirty="0"/>
              <a:t> </a:t>
            </a:r>
            <a:r>
              <a:rPr lang="en-US" dirty="0" err="1"/>
              <a:t>súlyosságára</a:t>
            </a:r>
            <a:r>
              <a:rPr lang="en-US" dirty="0"/>
              <a:t>.</a:t>
            </a:r>
          </a:p>
          <a:p>
            <a:r>
              <a:rPr lang="en-US" dirty="0" err="1"/>
              <a:t>Támadók</a:t>
            </a:r>
            <a:r>
              <a:rPr lang="en-US" dirty="0"/>
              <a:t> 2 </a:t>
            </a:r>
            <a:r>
              <a:rPr lang="en-US" dirty="0" err="1"/>
              <a:t>hónappal</a:t>
            </a:r>
            <a:r>
              <a:rPr lang="en-US" dirty="0"/>
              <a:t> </a:t>
            </a:r>
            <a:r>
              <a:rPr lang="en-US" dirty="0" err="1"/>
              <a:t>később</a:t>
            </a:r>
            <a:r>
              <a:rPr lang="en-US" dirty="0"/>
              <a:t>,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internetet</a:t>
            </a:r>
            <a:r>
              <a:rPr lang="en-US" dirty="0"/>
              <a:t> </a:t>
            </a:r>
            <a:r>
              <a:rPr lang="en-US" dirty="0" err="1"/>
              <a:t>letölthető</a:t>
            </a:r>
            <a:r>
              <a:rPr lang="en-US" dirty="0"/>
              <a:t> </a:t>
            </a:r>
            <a:r>
              <a:rPr lang="en-US" dirty="0" err="1"/>
              <a:t>támadó</a:t>
            </a:r>
            <a:r>
              <a:rPr lang="en-US" dirty="0"/>
              <a:t> </a:t>
            </a:r>
            <a:r>
              <a:rPr lang="en-US" dirty="0" err="1"/>
              <a:t>kóddal</a:t>
            </a:r>
            <a:r>
              <a:rPr lang="en-US" dirty="0"/>
              <a:t>, </a:t>
            </a:r>
            <a:r>
              <a:rPr lang="en-US" dirty="0" err="1"/>
              <a:t>egyszerűen</a:t>
            </a:r>
            <a:r>
              <a:rPr lang="en-US" dirty="0"/>
              <a:t> </a:t>
            </a:r>
            <a:r>
              <a:rPr lang="en-US" dirty="0" err="1"/>
              <a:t>feltörték</a:t>
            </a:r>
            <a:r>
              <a:rPr lang="en-US" dirty="0"/>
              <a:t> a </a:t>
            </a:r>
            <a:r>
              <a:rPr lang="en-US" dirty="0" err="1"/>
              <a:t>még</a:t>
            </a:r>
            <a:r>
              <a:rPr lang="en-US" dirty="0"/>
              <a:t> </a:t>
            </a:r>
            <a:r>
              <a:rPr lang="en-US" dirty="0" err="1"/>
              <a:t>mindig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frissített</a:t>
            </a:r>
            <a:r>
              <a:rPr lang="en-US" dirty="0"/>
              <a:t> </a:t>
            </a:r>
            <a:r>
              <a:rPr lang="en-US" dirty="0" err="1"/>
              <a:t>rendszereket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6A4E-EBEB-4C04-AA64-E32F11A09E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99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DevOps </a:t>
            </a:r>
            <a:r>
              <a:rPr lang="en-US" dirty="0" err="1"/>
              <a:t>kultúra</a:t>
            </a:r>
            <a:r>
              <a:rPr lang="en-US" dirty="0"/>
              <a:t> </a:t>
            </a:r>
            <a:r>
              <a:rPr lang="en-US" dirty="0" err="1"/>
              <a:t>megteremtette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lehetőséget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előbb</a:t>
            </a:r>
            <a:r>
              <a:rPr lang="en-US" dirty="0"/>
              <a:t> </a:t>
            </a:r>
            <a:r>
              <a:rPr lang="en-US" dirty="0" err="1"/>
              <a:t>felsorolt</a:t>
            </a:r>
            <a:r>
              <a:rPr lang="en-US" dirty="0"/>
              <a:t> </a:t>
            </a:r>
            <a:r>
              <a:rPr lang="en-US" dirty="0" err="1"/>
              <a:t>sérülékenységekre</a:t>
            </a:r>
            <a:r>
              <a:rPr lang="en-US" dirty="0"/>
              <a:t> </a:t>
            </a:r>
            <a:r>
              <a:rPr lang="en-US" dirty="0" err="1"/>
              <a:t>egyszerű</a:t>
            </a:r>
            <a:r>
              <a:rPr lang="en-US" dirty="0"/>
              <a:t> </a:t>
            </a:r>
            <a:r>
              <a:rPr lang="en-US" dirty="0" err="1"/>
              <a:t>scaneket</a:t>
            </a:r>
            <a:r>
              <a:rPr lang="en-US" dirty="0"/>
              <a:t> </a:t>
            </a:r>
            <a:r>
              <a:rPr lang="en-US" dirty="0" err="1"/>
              <a:t>futtassunk</a:t>
            </a:r>
            <a:r>
              <a:rPr lang="en-US" dirty="0"/>
              <a:t> </a:t>
            </a:r>
            <a:r>
              <a:rPr lang="en-US" dirty="0" err="1"/>
              <a:t>minden</a:t>
            </a:r>
            <a:r>
              <a:rPr lang="en-US" dirty="0"/>
              <a:t> build </a:t>
            </a:r>
            <a:r>
              <a:rPr lang="en-US" dirty="0" err="1"/>
              <a:t>folyamán</a:t>
            </a:r>
            <a:r>
              <a:rPr lang="en-US" dirty="0"/>
              <a:t>. Ha </a:t>
            </a:r>
            <a:r>
              <a:rPr lang="en-US" dirty="0" err="1"/>
              <a:t>valamit</a:t>
            </a:r>
            <a:r>
              <a:rPr lang="en-US" dirty="0"/>
              <a:t> </a:t>
            </a:r>
            <a:r>
              <a:rPr lang="en-US" dirty="0" err="1"/>
              <a:t>DevSecOps-nak</a:t>
            </a:r>
            <a:r>
              <a:rPr lang="en-US" dirty="0"/>
              <a:t> </a:t>
            </a:r>
            <a:r>
              <a:rPr lang="en-US" dirty="0" err="1"/>
              <a:t>kell</a:t>
            </a:r>
            <a:r>
              <a:rPr lang="en-US" dirty="0"/>
              <a:t> </a:t>
            </a:r>
            <a:r>
              <a:rPr lang="en-US" dirty="0" err="1"/>
              <a:t>hívni</a:t>
            </a:r>
            <a:r>
              <a:rPr lang="en-US" dirty="0"/>
              <a:t>, </a:t>
            </a:r>
            <a:r>
              <a:rPr lang="en-US" dirty="0" err="1"/>
              <a:t>akkor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legyen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a </a:t>
            </a:r>
            <a:r>
              <a:rPr lang="en-US" dirty="0" err="1"/>
              <a:t>devops</a:t>
            </a:r>
            <a:r>
              <a:rPr lang="en-US" dirty="0"/>
              <a:t> </a:t>
            </a:r>
            <a:r>
              <a:rPr lang="en-US" dirty="0" err="1"/>
              <a:t>pipelineba</a:t>
            </a:r>
            <a:r>
              <a:rPr lang="en-US" dirty="0"/>
              <a:t> </a:t>
            </a:r>
            <a:r>
              <a:rPr lang="en-US" dirty="0" err="1"/>
              <a:t>ezek</a:t>
            </a:r>
            <a:r>
              <a:rPr lang="en-US" dirty="0"/>
              <a:t> a </a:t>
            </a:r>
            <a:r>
              <a:rPr lang="en-US" dirty="0" err="1"/>
              <a:t>biztonsági</a:t>
            </a:r>
            <a:r>
              <a:rPr lang="en-US" dirty="0"/>
              <a:t> </a:t>
            </a:r>
            <a:r>
              <a:rPr lang="en-US" dirty="0" err="1"/>
              <a:t>toolok</a:t>
            </a:r>
            <a:r>
              <a:rPr lang="en-US" dirty="0"/>
              <a:t> be </a:t>
            </a:r>
            <a:r>
              <a:rPr lang="en-US" dirty="0" err="1"/>
              <a:t>vannak</a:t>
            </a:r>
            <a:r>
              <a:rPr lang="en-US" dirty="0"/>
              <a:t> </a:t>
            </a:r>
            <a:r>
              <a:rPr lang="en-US" dirty="0" err="1"/>
              <a:t>építve</a:t>
            </a:r>
            <a:r>
              <a:rPr lang="en-US" dirty="0"/>
              <a:t>. Az </a:t>
            </a:r>
            <a:r>
              <a:rPr lang="en-US" dirty="0" err="1"/>
              <a:t>itt</a:t>
            </a:r>
            <a:r>
              <a:rPr lang="en-US" dirty="0"/>
              <a:t> </a:t>
            </a:r>
            <a:r>
              <a:rPr lang="en-US" dirty="0" err="1"/>
              <a:t>lévő</a:t>
            </a:r>
            <a:r>
              <a:rPr lang="en-US" dirty="0"/>
              <a:t> </a:t>
            </a:r>
            <a:r>
              <a:rPr lang="en-US" dirty="0" err="1"/>
              <a:t>problémákra</a:t>
            </a:r>
            <a:r>
              <a:rPr lang="en-US" dirty="0"/>
              <a:t> </a:t>
            </a:r>
            <a:r>
              <a:rPr lang="en-US" dirty="0" err="1"/>
              <a:t>konkrétan</a:t>
            </a:r>
            <a:r>
              <a:rPr lang="en-US" dirty="0"/>
              <a:t> </a:t>
            </a:r>
            <a:r>
              <a:rPr lang="en-US" dirty="0" err="1"/>
              <a:t>léteznek</a:t>
            </a:r>
            <a:r>
              <a:rPr lang="en-US" dirty="0"/>
              <a:t> </a:t>
            </a:r>
            <a:r>
              <a:rPr lang="en-US" dirty="0" err="1"/>
              <a:t>fizetős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ingyenesen</a:t>
            </a:r>
            <a:r>
              <a:rPr lang="en-US" dirty="0"/>
              <a:t> </a:t>
            </a:r>
            <a:r>
              <a:rPr lang="en-US" dirty="0" err="1"/>
              <a:t>elérhető</a:t>
            </a:r>
            <a:r>
              <a:rPr lang="en-US" dirty="0"/>
              <a:t> </a:t>
            </a:r>
            <a:r>
              <a:rPr lang="en-US" dirty="0" err="1"/>
              <a:t>toolok</a:t>
            </a:r>
            <a:r>
              <a:rPr lang="en-US" dirty="0"/>
              <a:t>, </a:t>
            </a:r>
            <a:r>
              <a:rPr lang="en-US" dirty="0" err="1"/>
              <a:t>amikkel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ilyen</a:t>
            </a:r>
            <a:r>
              <a:rPr lang="en-US" dirty="0"/>
              <a:t> </a:t>
            </a:r>
            <a:r>
              <a:rPr lang="en-US" dirty="0" err="1"/>
              <a:t>banális</a:t>
            </a:r>
            <a:r>
              <a:rPr lang="en-US" dirty="0"/>
              <a:t> </a:t>
            </a:r>
            <a:r>
              <a:rPr lang="en-US" dirty="0" err="1"/>
              <a:t>hibák</a:t>
            </a:r>
            <a:r>
              <a:rPr lang="en-US" dirty="0"/>
              <a:t> </a:t>
            </a:r>
            <a:r>
              <a:rPr lang="en-US" dirty="0" err="1"/>
              <a:t>kijavíthatók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6A4E-EBEB-4C04-AA64-E32F11A09E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96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a </a:t>
            </a:r>
            <a:r>
              <a:rPr lang="en-US" dirty="0" err="1"/>
              <a:t>feladat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összes</a:t>
            </a:r>
            <a:r>
              <a:rPr lang="en-US" dirty="0"/>
              <a:t> </a:t>
            </a:r>
            <a:r>
              <a:rPr lang="en-US" dirty="0" err="1"/>
              <a:t>létező</a:t>
            </a:r>
            <a:r>
              <a:rPr lang="en-US" dirty="0"/>
              <a:t> </a:t>
            </a:r>
            <a:r>
              <a:rPr lang="en-US" dirty="0" err="1"/>
              <a:t>problémára</a:t>
            </a:r>
            <a:r>
              <a:rPr lang="en-US" dirty="0"/>
              <a:t> </a:t>
            </a:r>
            <a:r>
              <a:rPr lang="en-US" dirty="0" err="1"/>
              <a:t>vezessünk</a:t>
            </a:r>
            <a:r>
              <a:rPr lang="en-US" dirty="0"/>
              <a:t> meg </a:t>
            </a:r>
            <a:r>
              <a:rPr lang="en-US" dirty="0" err="1"/>
              <a:t>automatizált</a:t>
            </a:r>
            <a:r>
              <a:rPr lang="en-US" dirty="0"/>
              <a:t> </a:t>
            </a:r>
            <a:r>
              <a:rPr lang="en-US" dirty="0" err="1"/>
              <a:t>toolt</a:t>
            </a:r>
            <a:r>
              <a:rPr lang="en-US" dirty="0"/>
              <a:t>. A Pareto </a:t>
            </a:r>
            <a:r>
              <a:rPr lang="en-US" dirty="0" err="1"/>
              <a:t>elv</a:t>
            </a:r>
            <a:r>
              <a:rPr lang="en-US" dirty="0"/>
              <a:t> </a:t>
            </a:r>
            <a:r>
              <a:rPr lang="en-US" dirty="0" err="1"/>
              <a:t>azt</a:t>
            </a:r>
            <a:r>
              <a:rPr lang="en-US" dirty="0"/>
              <a:t> </a:t>
            </a:r>
            <a:r>
              <a:rPr lang="en-US" dirty="0" err="1"/>
              <a:t>mondja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a </a:t>
            </a:r>
            <a:r>
              <a:rPr lang="en-US" dirty="0" err="1"/>
              <a:t>hatások</a:t>
            </a:r>
            <a:r>
              <a:rPr lang="en-US" dirty="0"/>
              <a:t>, </a:t>
            </a:r>
            <a:r>
              <a:rPr lang="en-US" dirty="0" err="1"/>
              <a:t>itt</a:t>
            </a:r>
            <a:r>
              <a:rPr lang="en-US" dirty="0"/>
              <a:t> a </a:t>
            </a:r>
            <a:r>
              <a:rPr lang="en-US" dirty="0" err="1"/>
              <a:t>sikeres</a:t>
            </a:r>
            <a:r>
              <a:rPr lang="en-US" dirty="0"/>
              <a:t> </a:t>
            </a:r>
            <a:r>
              <a:rPr lang="en-US" dirty="0" err="1"/>
              <a:t>támadások</a:t>
            </a:r>
            <a:r>
              <a:rPr lang="en-US" dirty="0"/>
              <a:t>, 80%-</a:t>
            </a:r>
            <a:r>
              <a:rPr lang="en-US" dirty="0" err="1"/>
              <a:t>ért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okok</a:t>
            </a:r>
            <a:r>
              <a:rPr lang="en-US" dirty="0"/>
              <a:t> 20% </a:t>
            </a:r>
            <a:r>
              <a:rPr lang="en-US" dirty="0" err="1"/>
              <a:t>felel</a:t>
            </a:r>
            <a:r>
              <a:rPr lang="en-US" dirty="0"/>
              <a:t>. </a:t>
            </a:r>
            <a:r>
              <a:rPr lang="en-US" dirty="0" err="1"/>
              <a:t>Elég</a:t>
            </a:r>
            <a:r>
              <a:rPr lang="en-US" dirty="0"/>
              <a:t> </a:t>
            </a:r>
            <a:r>
              <a:rPr lang="en-US" dirty="0" err="1"/>
              <a:t>lefedni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alapvető</a:t>
            </a:r>
            <a:r>
              <a:rPr lang="en-US" dirty="0"/>
              <a:t> </a:t>
            </a:r>
            <a:r>
              <a:rPr lang="en-US" dirty="0" err="1"/>
              <a:t>biztonsági</a:t>
            </a:r>
            <a:r>
              <a:rPr lang="en-US" dirty="0"/>
              <a:t> </a:t>
            </a:r>
            <a:r>
              <a:rPr lang="en-US" dirty="0" err="1"/>
              <a:t>kockázatokat</a:t>
            </a:r>
            <a:r>
              <a:rPr lang="en-US" dirty="0"/>
              <a:t>, </a:t>
            </a:r>
            <a:r>
              <a:rPr lang="en-US" dirty="0" err="1"/>
              <a:t>hogy</a:t>
            </a:r>
            <a:r>
              <a:rPr lang="en-US" dirty="0"/>
              <a:t> </a:t>
            </a:r>
            <a:r>
              <a:rPr lang="en-US" dirty="0" err="1"/>
              <a:t>megakadályozzunk</a:t>
            </a:r>
            <a:r>
              <a:rPr lang="en-US" dirty="0"/>
              <a:t> 10-ből 8 </a:t>
            </a:r>
            <a:r>
              <a:rPr lang="en-US" dirty="0" err="1"/>
              <a:t>támadást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6A4E-EBEB-4C04-AA64-E32F11A09E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11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B6A4E-EBEB-4C04-AA64-E32F11A09E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55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7DE82-33C1-4E25-89F1-6DF948C52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AFDB94-3C7E-4816-8E7D-A60082EDB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85FB2-83E8-4EBF-88B3-90269C7B5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8D69-1CB5-4495-9A91-C42607C7891E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EF61B-1A4B-4EDB-B517-5D9A458D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D8B85-C26D-4A05-8756-9F71F1B77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F3219D-A1A0-4CC0-BAF9-2511450289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82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8D69-1CB5-4495-9A91-C42607C7891E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219D-A1A0-4CC0-BAF9-251145028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9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8D69-1CB5-4495-9A91-C42607C7891E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219D-A1A0-4CC0-BAF9-251145028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26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8D69-1CB5-4495-9A91-C42607C7891E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219D-A1A0-4CC0-BAF9-251145028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38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8D69-1CB5-4495-9A91-C42607C7891E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219D-A1A0-4CC0-BAF9-251145028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04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8D69-1CB5-4495-9A91-C42607C7891E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219D-A1A0-4CC0-BAF9-251145028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37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8D69-1CB5-4495-9A91-C42607C7891E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219D-A1A0-4CC0-BAF9-251145028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36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8D69-1CB5-4495-9A91-C42607C7891E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219D-A1A0-4CC0-BAF9-251145028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145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743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37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50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7DE82-33C1-4E25-89F1-6DF948C52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431" y="1393794"/>
            <a:ext cx="8722310" cy="4518734"/>
          </a:xfrm>
          <a:prstGeom prst="rect">
            <a:avLst/>
          </a:prstGeom>
        </p:spPr>
        <p:txBody>
          <a:bodyPr anchor="ctr"/>
          <a:lstStyle>
            <a:lvl1pPr algn="ctr">
              <a:defRPr sz="720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85FB2-83E8-4EBF-88B3-90269C7B5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8D69-1CB5-4495-9A91-C42607C7891E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EF61B-1A4B-4EDB-B517-5D9A458D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D8B85-C26D-4A05-8756-9F71F1B77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F3219D-A1A0-4CC0-BAF9-2511450289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90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042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252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868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023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128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931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9340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219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872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85FB2-83E8-4EBF-88B3-90269C7B5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8D69-1CB5-4495-9A91-C42607C7891E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EF61B-1A4B-4EDB-B517-5D9A458D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D8B85-C26D-4A05-8756-9F71F1B77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F3219D-A1A0-4CC0-BAF9-2511450289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A5CAB39-27CE-438B-939D-62218006F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308" y="2225754"/>
            <a:ext cx="7724042" cy="1163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120EC6-94DE-4781-8D5E-3E1A244457BB}"/>
              </a:ext>
            </a:extLst>
          </p:cNvPr>
          <p:cNvCxnSpPr>
            <a:cxnSpLocks/>
          </p:cNvCxnSpPr>
          <p:nvPr userDrawn="1"/>
        </p:nvCxnSpPr>
        <p:spPr>
          <a:xfrm flipH="1">
            <a:off x="791307" y="3552894"/>
            <a:ext cx="772404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587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7DE82-33C1-4E25-89F1-6DF948C524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431" y="1393794"/>
            <a:ext cx="8722310" cy="4518734"/>
          </a:xfrm>
          <a:prstGeom prst="rect">
            <a:avLst/>
          </a:prstGeom>
        </p:spPr>
        <p:txBody>
          <a:bodyPr anchor="ctr"/>
          <a:lstStyle>
            <a:lvl1pPr algn="ctr">
              <a:defRPr sz="720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85FB2-83E8-4EBF-88B3-90269C7B5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8D69-1CB5-4495-9A91-C42607C7891E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EF61B-1A4B-4EDB-B517-5D9A458DA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D8B85-C26D-4A05-8756-9F71F1B77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F3219D-A1A0-4CC0-BAF9-2511450289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47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290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8D69-1CB5-4495-9A91-C42607C7891E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219D-A1A0-4CC0-BAF9-251145028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97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8D69-1CB5-4495-9A91-C42607C7891E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219D-A1A0-4CC0-BAF9-251145028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85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8D69-1CB5-4495-9A91-C42607C7891E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219D-A1A0-4CC0-BAF9-251145028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25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8D69-1CB5-4495-9A91-C42607C7891E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219D-A1A0-4CC0-BAF9-251145028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59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82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9512F-C8C3-41C5-A834-0C2D2B5E0E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3A88D69-1CB5-4495-9A91-C42607C7891E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CE15D-490C-4E6B-B3F6-8C8BB34C8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1C5640-D527-4E0D-8B1A-B300246305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821" y="488021"/>
            <a:ext cx="2470952" cy="368652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BBDEABDA-BDAE-401D-9F1E-9EEDC3AFD2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26" y="497057"/>
            <a:ext cx="1405631" cy="35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6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9" r:id="rId2"/>
    <p:sldLayoutId id="2147483698" r:id="rId3"/>
    <p:sldLayoutId id="2147483714" r:id="rId4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41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88D69-1CB5-4495-9A91-C42607C7891E}" type="datetimeFigureOut">
              <a:rPr lang="en-US" smtClean="0"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3219D-A1A0-4CC0-BAF9-2511450289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4AA7E9-472B-4E86-ACF1-4CE8A94077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7" y="330312"/>
            <a:ext cx="743615" cy="69019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EF5284-EA63-469A-AF2B-0DABF44E800D}"/>
              </a:ext>
            </a:extLst>
          </p:cNvPr>
          <p:cNvCxnSpPr>
            <a:cxnSpLocks/>
          </p:cNvCxnSpPr>
          <p:nvPr userDrawn="1"/>
        </p:nvCxnSpPr>
        <p:spPr>
          <a:xfrm>
            <a:off x="553916" y="1327636"/>
            <a:ext cx="0" cy="4849327"/>
          </a:xfrm>
          <a:prstGeom prst="line">
            <a:avLst/>
          </a:prstGeom>
          <a:ln w="76200">
            <a:solidFill>
              <a:srgbClr val="F982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85E653-2EE1-45B9-A1C6-517530D80349}"/>
              </a:ext>
            </a:extLst>
          </p:cNvPr>
          <p:cNvCxnSpPr>
            <a:cxnSpLocks/>
          </p:cNvCxnSpPr>
          <p:nvPr userDrawn="1"/>
        </p:nvCxnSpPr>
        <p:spPr>
          <a:xfrm>
            <a:off x="1296140" y="662354"/>
            <a:ext cx="4935984" cy="0"/>
          </a:xfrm>
          <a:prstGeom prst="line">
            <a:avLst/>
          </a:prstGeom>
          <a:ln w="76200">
            <a:solidFill>
              <a:srgbClr val="F982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BE0492D-ED7D-4CA0-A48E-9A50AC3DD9E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488021"/>
            <a:ext cx="2484823" cy="36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9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88D69-1CB5-4495-9A91-C42607C7891E}" type="datetimeFigureOut">
              <a:rPr lang="en-US" smtClean="0"/>
              <a:pPr/>
              <a:t>12/13/2019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AWS_Simple_Icons_AWS_Cloud.svg" TargetMode="External"/><Relationship Id="rId3" Type="http://schemas.openxmlformats.org/officeDocument/2006/relationships/image" Target="../media/image21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major.io/page/2/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s://www.groundreport.com/toyota-teams-uber-explore-new-mobility-service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hyperlink" Target="https://travelafterwork.com/2017/09/07/largest-cybersecurity-beach-in-history-and-what-next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twitter?uselang=ja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10" Type="http://schemas.microsoft.com/office/2007/relationships/hdphoto" Target="../media/hdphoto7.wdp"/><Relationship Id="rId4" Type="http://schemas.microsoft.com/office/2007/relationships/hdphoto" Target="../media/hdphoto6.wdp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en.wikipedia.org/wiki/twitter?uselang=ja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://photocopier.deviantart.com/art/decorate-44929697?moodonly=6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ngimg.com/download/26358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pixabay.com/en/cartoon-confuse-eye-mad-funny-718659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flickr.com/photos/rcpl/9721461826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ystutorials.com/239665/uploading-large-files-amazon-s3-aws-cli/" TargetMode="External"/><Relationship Id="rId3" Type="http://schemas.openxmlformats.org/officeDocument/2006/relationships/image" Target="../media/image17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://googlesystem.blogspot.no/2009/10/chrome-os-extended-google-chrome.html" TargetMode="External"/><Relationship Id="rId11" Type="http://schemas.openxmlformats.org/officeDocument/2006/relationships/hyperlink" Target="https://duo.com/decipher/magecart-group-refines-attacks-nabs-more-sites" TargetMode="External"/><Relationship Id="rId5" Type="http://schemas.openxmlformats.org/officeDocument/2006/relationships/image" Target="../media/image18.png"/><Relationship Id="rId10" Type="http://schemas.microsoft.com/office/2007/relationships/hdphoto" Target="../media/hdphoto1.wdp"/><Relationship Id="rId4" Type="http://schemas.openxmlformats.org/officeDocument/2006/relationships/hyperlink" Target="https://www.flickr.com/photos/nelljd/25491064326" TargetMode="Externa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179AC2-A43C-4356-9EFE-4F479E900D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Ha </a:t>
            </a:r>
            <a:r>
              <a:rPr lang="en-US" sz="3600" dirty="0" err="1"/>
              <a:t>gyorsan</a:t>
            </a:r>
            <a:r>
              <a:rPr lang="en-US" sz="3600" dirty="0"/>
              <a:t> </a:t>
            </a:r>
            <a:r>
              <a:rPr lang="en-US" sz="3600" dirty="0" err="1"/>
              <a:t>kell</a:t>
            </a:r>
            <a:r>
              <a:rPr lang="en-US" sz="3600" dirty="0"/>
              <a:t>, </a:t>
            </a:r>
            <a:r>
              <a:rPr lang="en-US" sz="3600" dirty="0" err="1"/>
              <a:t>akkor</a:t>
            </a:r>
            <a:r>
              <a:rPr lang="en-US" sz="3600" dirty="0"/>
              <a:t> </a:t>
            </a:r>
            <a:r>
              <a:rPr lang="en-US" sz="3600" dirty="0" err="1"/>
              <a:t>legyen</a:t>
            </a:r>
            <a:r>
              <a:rPr lang="en-US" sz="3600" dirty="0"/>
              <a:t> Pareto </a:t>
            </a:r>
            <a:r>
              <a:rPr lang="en-US" sz="3600" dirty="0" err="1"/>
              <a:t>és</a:t>
            </a:r>
            <a:r>
              <a:rPr lang="en-US" sz="3600" dirty="0"/>
              <a:t> </a:t>
            </a:r>
            <a:r>
              <a:rPr lang="en-US" sz="3600" dirty="0" err="1"/>
              <a:t>legyen</a:t>
            </a:r>
            <a:r>
              <a:rPr lang="en-US" sz="3600" dirty="0"/>
              <a:t> </a:t>
            </a:r>
            <a:r>
              <a:rPr lang="en-US" sz="3600" dirty="0" err="1"/>
              <a:t>DevSecOps</a:t>
            </a:r>
            <a:endParaRPr lang="en-US" sz="3600" dirty="0"/>
          </a:p>
        </p:txBody>
      </p:sp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F447FDDD-C382-4E8C-979C-BCC44C4B8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1317">
            <a:off x="7289113" y="3260328"/>
            <a:ext cx="1928365" cy="2571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1330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and holding a cellphone&#10;&#10;Description automatically generated">
            <a:extLst>
              <a:ext uri="{FF2B5EF4-FFF2-40B4-BE49-F238E27FC236}">
                <a16:creationId xmlns:a16="http://schemas.microsoft.com/office/drawing/2014/main" id="{8DA364C0-2A01-493A-97B2-862E9775C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563335" y="0"/>
            <a:ext cx="10287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23D9E5-9C19-4BA4-8BAC-E66CD12D17F7}"/>
              </a:ext>
            </a:extLst>
          </p:cNvPr>
          <p:cNvSpPr txBox="1"/>
          <p:nvPr/>
        </p:nvSpPr>
        <p:spPr>
          <a:xfrm>
            <a:off x="6201849" y="739077"/>
            <a:ext cx="2913233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50" b="1" dirty="0">
                <a:solidFill>
                  <a:schemeClr val="bg1"/>
                </a:solidFill>
              </a:rPr>
              <a:t>57M users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53E144A-93DD-4E66-ABC5-A1ADBD2D78BC}"/>
              </a:ext>
            </a:extLst>
          </p:cNvPr>
          <p:cNvCxnSpPr>
            <a:cxnSpLocks/>
          </p:cNvCxnSpPr>
          <p:nvPr/>
        </p:nvCxnSpPr>
        <p:spPr>
          <a:xfrm>
            <a:off x="4812030" y="3567792"/>
            <a:ext cx="1645921" cy="0"/>
          </a:xfrm>
          <a:prstGeom prst="straightConnector1">
            <a:avLst/>
          </a:prstGeom>
          <a:ln w="12700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FC52A4-B0A9-4991-AF60-97B374FD9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404508" y="2979964"/>
            <a:ext cx="1175657" cy="1175657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78544CA-5252-4CD8-9191-B0275A5BA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523265" y="2979964"/>
            <a:ext cx="1640068" cy="10154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CED0AB-7F3E-43B7-B36D-E27732438EFD}"/>
              </a:ext>
            </a:extLst>
          </p:cNvPr>
          <p:cNvSpPr txBox="1"/>
          <p:nvPr/>
        </p:nvSpPr>
        <p:spPr>
          <a:xfrm>
            <a:off x="6274577" y="1462256"/>
            <a:ext cx="22809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</a:rPr>
              <a:t>credentials in code</a:t>
            </a:r>
          </a:p>
        </p:txBody>
      </p:sp>
    </p:spTree>
    <p:extLst>
      <p:ext uri="{BB962C8B-B14F-4D97-AF65-F5344CB8AC3E}">
        <p14:creationId xmlns:p14="http://schemas.microsoft.com/office/powerpoint/2010/main" val="345844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ign in front of a building&#10;&#10;Description automatically generated">
            <a:extLst>
              <a:ext uri="{FF2B5EF4-FFF2-40B4-BE49-F238E27FC236}">
                <a16:creationId xmlns:a16="http://schemas.microsoft.com/office/drawing/2014/main" id="{6913B1F7-0F7B-4122-9B77-B30EFDFF2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34802" y="2094029"/>
            <a:ext cx="9178802" cy="47639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22126A-04FC-487F-86CE-2A5C042BFEF7}"/>
              </a:ext>
            </a:extLst>
          </p:cNvPr>
          <p:cNvSpPr txBox="1"/>
          <p:nvPr/>
        </p:nvSpPr>
        <p:spPr>
          <a:xfrm>
            <a:off x="5890014" y="974492"/>
            <a:ext cx="3235437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50" b="1" dirty="0">
                <a:solidFill>
                  <a:srgbClr val="FF0000"/>
                </a:solidFill>
              </a:rPr>
              <a:t>147M users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97F2A3F6-5923-4C32-B5C2-6B6ACF89121C}"/>
              </a:ext>
            </a:extLst>
          </p:cNvPr>
          <p:cNvSpPr/>
          <p:nvPr/>
        </p:nvSpPr>
        <p:spPr>
          <a:xfrm>
            <a:off x="17921" y="1336746"/>
            <a:ext cx="832757" cy="2800350"/>
          </a:xfrm>
          <a:prstGeom prst="downArrow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6D8E0C-0D2E-4657-9C30-866E6BB7C023}"/>
              </a:ext>
            </a:extLst>
          </p:cNvPr>
          <p:cNvSpPr txBox="1"/>
          <p:nvPr/>
        </p:nvSpPr>
        <p:spPr>
          <a:xfrm>
            <a:off x="858186" y="1193784"/>
            <a:ext cx="45768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</a:rPr>
              <a:t>2017.03.07. Apache Struts CVE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3E19DD-6D50-451C-AE9A-F2150D936FDA}"/>
              </a:ext>
            </a:extLst>
          </p:cNvPr>
          <p:cNvSpPr txBox="1"/>
          <p:nvPr/>
        </p:nvSpPr>
        <p:spPr>
          <a:xfrm>
            <a:off x="858186" y="2555299"/>
            <a:ext cx="288412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effectLst>
                  <a:glow rad="228600">
                    <a:schemeClr val="bg1">
                      <a:alpha val="96000"/>
                    </a:schemeClr>
                  </a:glow>
                </a:effectLst>
              </a:rPr>
              <a:t>2017.05.13. PWND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9EA7EA9-D3B9-499B-A365-6B1BA8CF7A4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944" y="740342"/>
            <a:ext cx="2764064" cy="1406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B4B7BC-F195-4000-B30A-D8213846BE6F}"/>
              </a:ext>
            </a:extLst>
          </p:cNvPr>
          <p:cNvSpPr txBox="1"/>
          <p:nvPr/>
        </p:nvSpPr>
        <p:spPr>
          <a:xfrm>
            <a:off x="5963051" y="1678531"/>
            <a:ext cx="25953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outdated software lib</a:t>
            </a:r>
          </a:p>
        </p:txBody>
      </p:sp>
    </p:spTree>
    <p:extLst>
      <p:ext uri="{BB962C8B-B14F-4D97-AF65-F5344CB8AC3E}">
        <p14:creationId xmlns:p14="http://schemas.microsoft.com/office/powerpoint/2010/main" val="293032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itting, fire, black, car&#10;&#10;Description automatically generated">
            <a:extLst>
              <a:ext uri="{FF2B5EF4-FFF2-40B4-BE49-F238E27FC236}">
                <a16:creationId xmlns:a16="http://schemas.microsoft.com/office/drawing/2014/main" id="{183A65ED-526D-42F5-A071-AEC6AADC5E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06" b="3125"/>
          <a:stretch/>
        </p:blipFill>
        <p:spPr>
          <a:xfrm>
            <a:off x="-1523996" y="0"/>
            <a:ext cx="12191995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6BF04B8-0B6D-45F0-83F5-5CE2789ADB59}"/>
              </a:ext>
            </a:extLst>
          </p:cNvPr>
          <p:cNvSpPr/>
          <p:nvPr/>
        </p:nvSpPr>
        <p:spPr>
          <a:xfrm rot="1445062">
            <a:off x="3921667" y="1028616"/>
            <a:ext cx="1921151" cy="692498"/>
          </a:xfrm>
          <a:prstGeom prst="rect">
            <a:avLst/>
          </a:prstGeom>
          <a:noFill/>
          <a:effectLst>
            <a:glow rad="127000">
              <a:srgbClr val="913B12"/>
            </a:glow>
            <a:innerShdw blurRad="63500" dist="50800" dir="10800000">
              <a:prstClr val="black">
                <a:alpha val="50000"/>
              </a:prstClr>
            </a:innerShdw>
          </a:effectLst>
          <a:scene3d>
            <a:camera prst="orthographicFront">
              <a:rot lat="886006" lon="20079258" rev="21440125"/>
            </a:camera>
            <a:lightRig rig="threePt" dir="t"/>
          </a:scene3d>
        </p:spPr>
        <p:txBody>
          <a:bodyPr wrap="none" lIns="68580" tIns="34290" rIns="68580" bIns="34290" numCol="1">
            <a:prstTxWarp prst="textChevron">
              <a:avLst>
                <a:gd name="adj" fmla="val 50000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050" b="1" dirty="0">
                <a:ln/>
                <a:solidFill>
                  <a:schemeClr val="tx2">
                    <a:lumMod val="50000"/>
                  </a:schemeClr>
                </a:solidFill>
                <a:effectLst>
                  <a:glow rad="63500">
                    <a:srgbClr val="FF880A">
                      <a:alpha val="40000"/>
                    </a:srgbClr>
                  </a:glow>
                  <a:innerShdw blurRad="863600" dist="50800" dir="13500000">
                    <a:prstClr val="black"/>
                  </a:innerShdw>
                </a:effectLst>
              </a:rPr>
              <a:t>Dev</a:t>
            </a:r>
            <a:r>
              <a:rPr lang="en-US" sz="4050" b="1" dirty="0">
                <a:ln/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863600" dist="50800" dir="13500000">
                    <a:prstClr val="black"/>
                  </a:innerShdw>
                </a:effectLst>
              </a:rPr>
              <a:t> </a:t>
            </a:r>
            <a:r>
              <a:rPr lang="en-US" sz="4050" b="1" dirty="0">
                <a:ln/>
                <a:solidFill>
                  <a:schemeClr val="tx2">
                    <a:lumMod val="50000"/>
                  </a:schemeClr>
                </a:solidFill>
                <a:effectLst>
                  <a:glow rad="63500">
                    <a:srgbClr val="FF880A"/>
                  </a:glow>
                  <a:innerShdw blurRad="863600" dist="50800" dir="13500000">
                    <a:prstClr val="black"/>
                  </a:innerShdw>
                </a:effectLst>
              </a:rPr>
              <a:t>Ops</a:t>
            </a:r>
          </a:p>
        </p:txBody>
      </p:sp>
    </p:spTree>
    <p:extLst>
      <p:ext uri="{BB962C8B-B14F-4D97-AF65-F5344CB8AC3E}">
        <p14:creationId xmlns:p14="http://schemas.microsoft.com/office/powerpoint/2010/main" val="3408072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43921-4F01-415C-AB8A-C1E290C382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sz="4400" dirty="0"/>
              <a:t>A DevOps pipeline </a:t>
            </a:r>
            <a:r>
              <a:rPr lang="en-US" sz="4400" dirty="0" err="1"/>
              <a:t>minden</a:t>
            </a:r>
            <a:r>
              <a:rPr lang="en-US" sz="4400" dirty="0"/>
              <a:t> </a:t>
            </a:r>
            <a:r>
              <a:rPr lang="en-US" sz="4400" dirty="0" err="1"/>
              <a:t>futtatása</a:t>
            </a:r>
            <a:r>
              <a:rPr lang="en-US" sz="4400" dirty="0"/>
              <a:t> </a:t>
            </a:r>
            <a:r>
              <a:rPr lang="en-US" sz="4400" dirty="0" err="1"/>
              <a:t>növelje</a:t>
            </a:r>
            <a:r>
              <a:rPr lang="en-US" sz="4400" dirty="0"/>
              <a:t> a </a:t>
            </a:r>
            <a:r>
              <a:rPr lang="en-US" sz="4400" dirty="0" err="1"/>
              <a:t>rendszer</a:t>
            </a:r>
            <a:r>
              <a:rPr lang="en-US" sz="4400" dirty="0"/>
              <a:t> </a:t>
            </a:r>
            <a:r>
              <a:rPr lang="en-US" sz="4400" dirty="0" err="1"/>
              <a:t>biztonságát</a:t>
            </a:r>
            <a:r>
              <a:rPr lang="en-US" sz="4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40353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nimal&#10;&#10;Description automatically generated">
            <a:extLst>
              <a:ext uri="{FF2B5EF4-FFF2-40B4-BE49-F238E27FC236}">
                <a16:creationId xmlns:a16="http://schemas.microsoft.com/office/drawing/2014/main" id="{F4B155D7-ABCC-4569-AF38-D1373B42F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820" y="0"/>
            <a:ext cx="13713214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F7231E8-4635-4A84-9C2D-5155B0B86269}"/>
              </a:ext>
            </a:extLst>
          </p:cNvPr>
          <p:cNvCxnSpPr>
            <a:cxnSpLocks/>
          </p:cNvCxnSpPr>
          <p:nvPr/>
        </p:nvCxnSpPr>
        <p:spPr>
          <a:xfrm flipV="1">
            <a:off x="2914651" y="2460171"/>
            <a:ext cx="0" cy="3450772"/>
          </a:xfrm>
          <a:prstGeom prst="line">
            <a:avLst/>
          </a:prstGeom>
          <a:ln w="76200">
            <a:solidFill>
              <a:srgbClr val="F982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A20284-EED4-42B3-A7B4-1FEB0342821A}"/>
              </a:ext>
            </a:extLst>
          </p:cNvPr>
          <p:cNvCxnSpPr>
            <a:cxnSpLocks/>
          </p:cNvCxnSpPr>
          <p:nvPr/>
        </p:nvCxnSpPr>
        <p:spPr>
          <a:xfrm>
            <a:off x="2722788" y="5031923"/>
            <a:ext cx="383722" cy="0"/>
          </a:xfrm>
          <a:prstGeom prst="line">
            <a:avLst/>
          </a:prstGeom>
          <a:ln w="76200">
            <a:solidFill>
              <a:srgbClr val="F982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3E2F716-6C6B-419E-B7AF-3E4718B91B4A}"/>
              </a:ext>
            </a:extLst>
          </p:cNvPr>
          <p:cNvSpPr txBox="1"/>
          <p:nvPr/>
        </p:nvSpPr>
        <p:spPr>
          <a:xfrm>
            <a:off x="1904750" y="3429001"/>
            <a:ext cx="7857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F9824F"/>
                </a:solidFill>
              </a:rPr>
              <a:t>80%</a:t>
            </a:r>
            <a:endParaRPr lang="en-US" sz="1350" b="1" dirty="0">
              <a:solidFill>
                <a:srgbClr val="F9824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B4F3F0-EA7B-4ADA-B02E-C92F00A7C066}"/>
              </a:ext>
            </a:extLst>
          </p:cNvPr>
          <p:cNvSpPr txBox="1"/>
          <p:nvPr/>
        </p:nvSpPr>
        <p:spPr>
          <a:xfrm>
            <a:off x="1904750" y="5363651"/>
            <a:ext cx="7857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rgbClr val="F9824F"/>
                </a:solidFill>
              </a:rPr>
              <a:t>20%</a:t>
            </a:r>
            <a:endParaRPr lang="en-US" sz="1350" b="1" dirty="0">
              <a:solidFill>
                <a:srgbClr val="F9824F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B3D2FC-2B80-460E-92C9-3D1B66FB2AEB}"/>
              </a:ext>
            </a:extLst>
          </p:cNvPr>
          <p:cNvCxnSpPr>
            <a:cxnSpLocks/>
          </p:cNvCxnSpPr>
          <p:nvPr/>
        </p:nvCxnSpPr>
        <p:spPr>
          <a:xfrm>
            <a:off x="2722788" y="5905500"/>
            <a:ext cx="383722" cy="0"/>
          </a:xfrm>
          <a:prstGeom prst="line">
            <a:avLst/>
          </a:prstGeom>
          <a:ln w="76200">
            <a:solidFill>
              <a:srgbClr val="F982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4ACB96-0DFC-47CB-877E-A1985FEED631}"/>
              </a:ext>
            </a:extLst>
          </p:cNvPr>
          <p:cNvCxnSpPr>
            <a:cxnSpLocks/>
          </p:cNvCxnSpPr>
          <p:nvPr/>
        </p:nvCxnSpPr>
        <p:spPr>
          <a:xfrm>
            <a:off x="2722788" y="2460171"/>
            <a:ext cx="383722" cy="0"/>
          </a:xfrm>
          <a:prstGeom prst="line">
            <a:avLst/>
          </a:prstGeom>
          <a:ln w="76200">
            <a:solidFill>
              <a:srgbClr val="F982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206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060F46-A99E-45BA-BFB6-8989AB6DF7EE}"/>
              </a:ext>
            </a:extLst>
          </p:cNvPr>
          <p:cNvSpPr txBox="1"/>
          <p:nvPr/>
        </p:nvSpPr>
        <p:spPr>
          <a:xfrm>
            <a:off x="1430713" y="5966611"/>
            <a:ext cx="26221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James Mickens, Harvard University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66C6A17D-D651-4E59-956E-F97192E4E64D}"/>
              </a:ext>
            </a:extLst>
          </p:cNvPr>
          <p:cNvSpPr/>
          <p:nvPr/>
        </p:nvSpPr>
        <p:spPr>
          <a:xfrm>
            <a:off x="1041722" y="141514"/>
            <a:ext cx="8102278" cy="4856579"/>
          </a:xfrm>
          <a:prstGeom prst="wedgeEllipseCallout">
            <a:avLst>
              <a:gd name="adj1" fmla="val -44375"/>
              <a:gd name="adj2" fmla="val 50067"/>
            </a:avLst>
          </a:prstGeom>
          <a:solidFill>
            <a:schemeClr val="bg1"/>
          </a:solidFill>
          <a:ln w="76200">
            <a:solidFill>
              <a:srgbClr val="F982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75" b="1" dirty="0">
                <a:solidFill>
                  <a:srgbClr val="FF880A"/>
                </a:solidFill>
              </a:rPr>
              <a:t>Basically, you’re either dealing with Mossad or not-Mossad.</a:t>
            </a:r>
          </a:p>
          <a:p>
            <a:endParaRPr lang="en-US" sz="2175" b="1" dirty="0">
              <a:solidFill>
                <a:srgbClr val="FF880A"/>
              </a:solidFill>
            </a:endParaRPr>
          </a:p>
          <a:p>
            <a:r>
              <a:rPr lang="en-US" sz="2175" b="1" dirty="0">
                <a:solidFill>
                  <a:srgbClr val="FF880A"/>
                </a:solidFill>
              </a:rPr>
              <a:t>If your adversary is not-Mossad, then you’ll probably be fine if you pick a good password …</a:t>
            </a:r>
          </a:p>
          <a:p>
            <a:endParaRPr lang="en-US" sz="2175" b="1" dirty="0">
              <a:solidFill>
                <a:srgbClr val="FF880A"/>
              </a:solidFill>
            </a:endParaRPr>
          </a:p>
          <a:p>
            <a:r>
              <a:rPr lang="en-US" sz="2175" b="1" dirty="0">
                <a:solidFill>
                  <a:srgbClr val="FF880A"/>
                </a:solidFill>
              </a:rPr>
              <a:t>If your adversary is the Mossad, YOU’RE GONNA DIE AND THERE’S NOTHING THAT YOU CAN DO ABOUT IT</a:t>
            </a:r>
          </a:p>
        </p:txBody>
      </p:sp>
      <p:pic>
        <p:nvPicPr>
          <p:cNvPr id="8" name="Picture 7" descr="A person standing next to a computer&#10;&#10;Description automatically generated">
            <a:extLst>
              <a:ext uri="{FF2B5EF4-FFF2-40B4-BE49-F238E27FC236}">
                <a16:creationId xmlns:a16="http://schemas.microsoft.com/office/drawing/2014/main" id="{F90A21B3-2CFD-4509-B1F2-8814942B9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33" b="90000" l="9859" r="89965">
                        <a14:foregroundMark x1="63204" y1="9083" x2="57482" y2="4417"/>
                        <a14:foregroundMark x1="57482" y1="4417" x2="51144" y2="8833"/>
                        <a14:foregroundMark x1="51144" y1="8833" x2="46127" y2="17500"/>
                        <a14:foregroundMark x1="59595" y1="4917" x2="51761" y2="5333"/>
                        <a14:foregroundMark x1="51761" y1="5333" x2="49120" y2="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537">
            <a:off x="-571541" y="4158970"/>
            <a:ext cx="3422468" cy="361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085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F149B-E4B7-4060-9025-A48470849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923" y="3859530"/>
            <a:ext cx="2587307" cy="2141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ECB2CD-B26D-4116-8D39-F48BB7558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388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70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bear walking across a grass covered field&#10;&#10;Description automatically generated">
            <a:extLst>
              <a:ext uri="{FF2B5EF4-FFF2-40B4-BE49-F238E27FC236}">
                <a16:creationId xmlns:a16="http://schemas.microsoft.com/office/drawing/2014/main" id="{78BBEBF2-1F9B-4C1E-B6CF-647ED9A4FB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030" b="11648"/>
          <a:stretch/>
        </p:blipFill>
        <p:spPr>
          <a:xfrm>
            <a:off x="-1077664" y="-16505"/>
            <a:ext cx="10918349" cy="5376644"/>
          </a:xfrm>
          <a:custGeom>
            <a:avLst/>
            <a:gdLst>
              <a:gd name="connsiteX0" fmla="*/ 0 w 12187427"/>
              <a:gd name="connsiteY0" fmla="*/ 0 h 6003852"/>
              <a:gd name="connsiteX1" fmla="*/ 12187427 w 12187427"/>
              <a:gd name="connsiteY1" fmla="*/ 0 h 6003852"/>
              <a:gd name="connsiteX2" fmla="*/ 12187427 w 12187427"/>
              <a:gd name="connsiteY2" fmla="*/ 4772371 h 6003852"/>
              <a:gd name="connsiteX3" fmla="*/ 11865111 w 12187427"/>
              <a:gd name="connsiteY3" fmla="*/ 4913285 h 6003852"/>
              <a:gd name="connsiteX4" fmla="*/ 6096000 w 12187427"/>
              <a:gd name="connsiteY4" fmla="*/ 6003852 h 6003852"/>
              <a:gd name="connsiteX5" fmla="*/ 3601 w 12187427"/>
              <a:gd name="connsiteY5" fmla="*/ 4771946 h 6003852"/>
              <a:gd name="connsiteX6" fmla="*/ 0 w 12187427"/>
              <a:gd name="connsiteY6" fmla="*/ 4770223 h 60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4A7307-4604-4EAC-BAA0-163C7D347A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615" y="6296249"/>
            <a:ext cx="2799302" cy="461665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A713B4D0-8F97-4275-80ED-A72F3079E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3" y="6252032"/>
            <a:ext cx="2163001" cy="5539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0EAA65C-CACE-47E0-A1A6-4D5D77BF7CC4}"/>
              </a:ext>
            </a:extLst>
          </p:cNvPr>
          <p:cNvSpPr txBox="1"/>
          <p:nvPr/>
        </p:nvSpPr>
        <p:spPr>
          <a:xfrm>
            <a:off x="3757275" y="5666827"/>
            <a:ext cx="1935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C9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400" dirty="0" err="1">
                <a:solidFill>
                  <a:srgbClr val="FC92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privacyMV</a:t>
            </a:r>
            <a:endParaRPr lang="en-US" sz="2400" dirty="0">
              <a:solidFill>
                <a:srgbClr val="FC92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246177D-ABB1-4FEF-BC20-A267969636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400087" y="5744128"/>
            <a:ext cx="357188" cy="296798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2470EC92-9E67-446A-8FCA-2D9D454A951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412" y="2426721"/>
            <a:ext cx="420053" cy="685800"/>
          </a:xfrm>
          <a:prstGeom prst="rect">
            <a:avLst/>
          </a:prstGeom>
          <a:scene3d>
            <a:camera prst="orthographicFront">
              <a:rot lat="0" lon="2100000" rev="0"/>
            </a:camera>
            <a:lightRig rig="threePt" dir="t"/>
          </a:scene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F3D622F-31D4-4C9E-ADE2-C0AEE3ED776E}"/>
              </a:ext>
            </a:extLst>
          </p:cNvPr>
          <p:cNvSpPr txBox="1"/>
          <p:nvPr/>
        </p:nvSpPr>
        <p:spPr>
          <a:xfrm>
            <a:off x="4135620" y="1160293"/>
            <a:ext cx="4450770" cy="923330"/>
          </a:xfrm>
          <a:prstGeom prst="rect">
            <a:avLst/>
          </a:prstGeom>
          <a:noFill/>
          <a:effectLst>
            <a:glow rad="63500">
              <a:schemeClr val="bg1">
                <a:alpha val="40000"/>
              </a:schemeClr>
            </a:glow>
          </a:effectLst>
        </p:spPr>
        <p:txBody>
          <a:bodyPr wrap="none" rtlCol="0">
            <a:spAutoFit/>
            <a:scene3d>
              <a:camera prst="isometricOffAxis2Left"/>
              <a:lightRig rig="threePt" dir="t"/>
            </a:scene3d>
          </a:bodyPr>
          <a:lstStyle/>
          <a:p>
            <a:r>
              <a:rPr lang="en-US" sz="5400" b="1" i="1" dirty="0" err="1">
                <a:solidFill>
                  <a:srgbClr val="4D393C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exsupero</a:t>
            </a:r>
            <a:r>
              <a:rPr lang="en-US" sz="5400" b="1" i="1" dirty="0">
                <a:solidFill>
                  <a:srgbClr val="4D393C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b="1" i="1" dirty="0" err="1">
                <a:solidFill>
                  <a:srgbClr val="4D393C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ursus</a:t>
            </a:r>
            <a:endParaRPr lang="en-US" sz="5400" b="1" i="1" dirty="0">
              <a:solidFill>
                <a:srgbClr val="4D393C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1C40F179-81BE-4816-9CDD-FE825B5CA50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823" y="2712471"/>
            <a:ext cx="420053" cy="685800"/>
          </a:xfrm>
          <a:prstGeom prst="rect">
            <a:avLst/>
          </a:prstGeom>
          <a:scene3d>
            <a:camera prst="orthographicFront">
              <a:rot lat="0" lon="300002" rev="0"/>
            </a:camera>
            <a:lightRig rig="threePt" dir="t"/>
          </a:scene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E2FC26-F699-4C95-A790-C00B9F564BEC}"/>
              </a:ext>
            </a:extLst>
          </p:cNvPr>
          <p:cNvSpPr txBox="1"/>
          <p:nvPr/>
        </p:nvSpPr>
        <p:spPr>
          <a:xfrm rot="483921">
            <a:off x="4607928" y="1875875"/>
            <a:ext cx="2136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D393C"/>
                </a:solidFill>
              </a:rPr>
              <a:t>Douglas W. Hubbard</a:t>
            </a:r>
          </a:p>
        </p:txBody>
      </p:sp>
    </p:spTree>
    <p:extLst>
      <p:ext uri="{BB962C8B-B14F-4D97-AF65-F5344CB8AC3E}">
        <p14:creationId xmlns:p14="http://schemas.microsoft.com/office/powerpoint/2010/main" val="1791215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037D91-9D5E-440B-AF19-BC7517DE0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764" y="1311532"/>
            <a:ext cx="2496561" cy="1806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B6DEA8-E50B-4E74-8C96-DE71C5388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458" y="734456"/>
            <a:ext cx="3253083" cy="2431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F1DAA6-3227-4F8A-86F8-D5599E4FF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326" y="2991784"/>
            <a:ext cx="4018299" cy="27994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88F789-625B-4BFD-8DD5-2F1B017690EB}"/>
              </a:ext>
            </a:extLst>
          </p:cNvPr>
          <p:cNvSpPr txBox="1"/>
          <p:nvPr/>
        </p:nvSpPr>
        <p:spPr>
          <a:xfrm>
            <a:off x="870585" y="3429000"/>
            <a:ext cx="218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Vinkovits Márk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85A398-C7D4-4EAF-B739-55E59A45F7E9}"/>
              </a:ext>
            </a:extLst>
          </p:cNvPr>
          <p:cNvSpPr txBox="1"/>
          <p:nvPr/>
        </p:nvSpPr>
        <p:spPr>
          <a:xfrm>
            <a:off x="1294468" y="3857381"/>
            <a:ext cx="12795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privacyMV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96794E-D536-426E-9710-0E5C428EE7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40274" y="3857381"/>
            <a:ext cx="357188" cy="296798"/>
          </a:xfrm>
          <a:prstGeom prst="rect">
            <a:avLst/>
          </a:prstGeom>
        </p:spPr>
      </p:pic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F5071922-1466-4378-B1C7-D8A6F33171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5" y="1605721"/>
            <a:ext cx="1692650" cy="169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46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596B83-5CD0-4946-BCEB-5FFD138FE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859970" y="-228601"/>
            <a:ext cx="11500758" cy="92006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C2920-7407-4AED-995A-82F97242CD84}"/>
              </a:ext>
            </a:extLst>
          </p:cNvPr>
          <p:cNvSpPr/>
          <p:nvPr/>
        </p:nvSpPr>
        <p:spPr>
          <a:xfrm>
            <a:off x="1895162" y="4795054"/>
            <a:ext cx="5836920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DevSecOps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BE0FF455-9019-44A9-847A-A66F7605469D}"/>
              </a:ext>
            </a:extLst>
          </p:cNvPr>
          <p:cNvSpPr/>
          <p:nvPr/>
        </p:nvSpPr>
        <p:spPr>
          <a:xfrm>
            <a:off x="2737171" y="3964088"/>
            <a:ext cx="4152901" cy="3009900"/>
          </a:xfrm>
          <a:prstGeom prst="mathMultiply">
            <a:avLst>
              <a:gd name="adj1" fmla="val 4094"/>
            </a:avLst>
          </a:prstGeom>
          <a:solidFill>
            <a:srgbClr val="FF3300">
              <a:alpha val="38824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24880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179AC2-A43C-4356-9EFE-4F479E900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431" y="1393794"/>
            <a:ext cx="7727483" cy="2514177"/>
          </a:xfrm>
        </p:spPr>
        <p:txBody>
          <a:bodyPr/>
          <a:lstStyle/>
          <a:p>
            <a:r>
              <a:rPr lang="en-US" sz="3600" dirty="0" err="1"/>
              <a:t>Napi</a:t>
            </a:r>
            <a:r>
              <a:rPr lang="en-US" sz="3600" dirty="0"/>
              <a:t> DevOps a BKK </a:t>
            </a:r>
            <a:r>
              <a:rPr lang="en-US" sz="3600" dirty="0" err="1"/>
              <a:t>mobiljegy</a:t>
            </a:r>
            <a:r>
              <a:rPr lang="en-US" sz="3600" dirty="0"/>
              <a:t> </a:t>
            </a:r>
            <a:r>
              <a:rPr lang="en-US" sz="3600" dirty="0" err="1"/>
              <a:t>hackereket</a:t>
            </a:r>
            <a:r>
              <a:rPr lang="en-US" sz="3600" dirty="0"/>
              <a:t> is </a:t>
            </a:r>
            <a:r>
              <a:rPr lang="en-US" sz="3600" dirty="0" err="1"/>
              <a:t>távol</a:t>
            </a:r>
            <a:r>
              <a:rPr lang="en-US" sz="3600" dirty="0"/>
              <a:t> </a:t>
            </a:r>
            <a:r>
              <a:rPr lang="en-US" sz="3600" dirty="0" err="1"/>
              <a:t>tartja</a:t>
            </a:r>
            <a:endParaRPr lang="en-US" sz="3600" dirty="0"/>
          </a:p>
        </p:txBody>
      </p:sp>
      <p:pic>
        <p:nvPicPr>
          <p:cNvPr id="7" name="Picture 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F447FDDD-C382-4E8C-979C-BCC44C4B8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1317">
            <a:off x="7289113" y="3260328"/>
            <a:ext cx="1928365" cy="2571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381FCC7-E692-4CF9-AAA8-0B55D0A5E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328764" flipV="1">
            <a:off x="8176261" y="4039695"/>
            <a:ext cx="598170" cy="232777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BF871E-C402-4D18-8717-96640BEA5F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8200644" y="4502010"/>
            <a:ext cx="486156" cy="23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19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laptop, indoor, computer, sitting&#10;&#10;Description automatically generated">
            <a:extLst>
              <a:ext uri="{FF2B5EF4-FFF2-40B4-BE49-F238E27FC236}">
                <a16:creationId xmlns:a16="http://schemas.microsoft.com/office/drawing/2014/main" id="{9F549660-6123-45D5-83FB-E78CB70848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1804" y="0"/>
            <a:ext cx="12174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19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ew Hack site!!! Please Join">
            <a:hlinkClick r:id="" action="ppaction://media"/>
            <a:extLst>
              <a:ext uri="{FF2B5EF4-FFF2-40B4-BE49-F238E27FC236}">
                <a16:creationId xmlns:a16="http://schemas.microsoft.com/office/drawing/2014/main" id="{F889BCA5-CB50-4367-B3BD-4CA95D370D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8200.87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7929" y="1657349"/>
            <a:ext cx="6008915" cy="45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9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00"/>
    </mc:Choice>
    <mc:Fallback xmlns="">
      <p:transition spd="slow" advTm="1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AFF463-0357-46BF-82EE-39EE69811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56" y="1605811"/>
            <a:ext cx="9930617" cy="298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1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5A480528-DCA3-496F-A44F-C7D3A822A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55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man, holding, building&#10;&#10;Description automatically generated">
            <a:extLst>
              <a:ext uri="{FF2B5EF4-FFF2-40B4-BE49-F238E27FC236}">
                <a16:creationId xmlns:a16="http://schemas.microsoft.com/office/drawing/2014/main" id="{4087F330-DA1F-4BAA-9DA3-6309680A0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" y="-227707"/>
            <a:ext cx="9143999" cy="7313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4C0860-5A17-4AE3-A219-4BD472456E83}"/>
              </a:ext>
            </a:extLst>
          </p:cNvPr>
          <p:cNvSpPr txBox="1"/>
          <p:nvPr/>
        </p:nvSpPr>
        <p:spPr>
          <a:xfrm>
            <a:off x="5615733" y="824082"/>
            <a:ext cx="3618555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950" b="1" dirty="0">
                <a:solidFill>
                  <a:srgbClr val="F9824F"/>
                </a:solidFill>
              </a:rPr>
              <a:t>17.000+ sites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24292B4-5ECA-4AAC-8A9D-6E9241B8D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921405" y="2592062"/>
            <a:ext cx="1345994" cy="91434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CAE15CD-5A01-4C0E-BCB1-30A429B68401}"/>
              </a:ext>
            </a:extLst>
          </p:cNvPr>
          <p:cNvCxnSpPr>
            <a:cxnSpLocks/>
          </p:cNvCxnSpPr>
          <p:nvPr/>
        </p:nvCxnSpPr>
        <p:spPr>
          <a:xfrm flipH="1">
            <a:off x="3431854" y="3050356"/>
            <a:ext cx="1681166" cy="0"/>
          </a:xfrm>
          <a:prstGeom prst="straightConnector1">
            <a:avLst/>
          </a:prstGeom>
          <a:ln w="127000">
            <a:solidFill>
              <a:schemeClr val="accent2">
                <a:lumMod val="40000"/>
                <a:lumOff val="60000"/>
              </a:schemeClr>
            </a:solidFill>
            <a:tailEnd type="triangle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D90868F-7DF2-4AA4-A75A-D9096EE28935}"/>
              </a:ext>
            </a:extLst>
          </p:cNvPr>
          <p:cNvCxnSpPr>
            <a:cxnSpLocks/>
          </p:cNvCxnSpPr>
          <p:nvPr/>
        </p:nvCxnSpPr>
        <p:spPr>
          <a:xfrm flipV="1">
            <a:off x="5433060" y="3506410"/>
            <a:ext cx="0" cy="491165"/>
          </a:xfrm>
          <a:prstGeom prst="straightConnector1">
            <a:avLst/>
          </a:prstGeom>
          <a:ln w="127000">
            <a:solidFill>
              <a:srgbClr val="FF33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6C48E34-362E-475F-9697-8C4598D3BD42}"/>
              </a:ext>
            </a:extLst>
          </p:cNvPr>
          <p:cNvCxnSpPr>
            <a:cxnSpLocks/>
          </p:cNvCxnSpPr>
          <p:nvPr/>
        </p:nvCxnSpPr>
        <p:spPr>
          <a:xfrm flipH="1" flipV="1">
            <a:off x="3548174" y="3487605"/>
            <a:ext cx="1336354" cy="640079"/>
          </a:xfrm>
          <a:prstGeom prst="straightConnector1">
            <a:avLst/>
          </a:prstGeom>
          <a:ln w="127000">
            <a:solidFill>
              <a:srgbClr val="FF3300"/>
            </a:solidFill>
            <a:prstDash val="sysDot"/>
            <a:headEnd type="triangle" w="med" len="med"/>
            <a:tailEnd type="triangle" w="med" len="med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D609A24-0776-4701-99DE-CE09BB7792F6}"/>
              </a:ext>
            </a:extLst>
          </p:cNvPr>
          <p:cNvSpPr/>
          <p:nvPr/>
        </p:nvSpPr>
        <p:spPr>
          <a:xfrm>
            <a:off x="294037" y="868918"/>
            <a:ext cx="325473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gradFill flip="none" rotWithShape="1">
                  <a:gsLst>
                    <a:gs pos="100000">
                      <a:schemeClr val="accent2">
                        <a:lumMod val="40000"/>
                        <a:lumOff val="60000"/>
                        <a:shade val="30000"/>
                        <a:satMod val="115000"/>
                      </a:schemeClr>
                    </a:gs>
                    <a:gs pos="73000">
                      <a:srgbClr val="FFC000"/>
                    </a:gs>
                    <a:gs pos="25000">
                      <a:schemeClr val="accent2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atin typeface="Eras Bold ITC" panose="020B0907030504020204" pitchFamily="34" charset="0"/>
              </a:rPr>
              <a:t>MAGECART</a:t>
            </a:r>
          </a:p>
        </p:txBody>
      </p:sp>
      <p:pic>
        <p:nvPicPr>
          <p:cNvPr id="22" name="Picture 21" descr="A picture containing box, clock, table&#10;&#10;Description automatically generated">
            <a:extLst>
              <a:ext uri="{FF2B5EF4-FFF2-40B4-BE49-F238E27FC236}">
                <a16:creationId xmlns:a16="http://schemas.microsoft.com/office/drawing/2014/main" id="{AB09E8B4-013A-44DE-AC4F-0BADAE7C2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188804" y="2500936"/>
            <a:ext cx="853856" cy="103140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5" name="Picture 24" descr="A picture containing red, small, holding, black&#10;&#10;Description automatically generated">
            <a:extLst>
              <a:ext uri="{FF2B5EF4-FFF2-40B4-BE49-F238E27FC236}">
                <a16:creationId xmlns:a16="http://schemas.microsoft.com/office/drawing/2014/main" id="{3AE157B1-A2CE-4887-845E-3029244AD4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70" b="90000" l="10000" r="90000">
                        <a14:foregroundMark x1="24600" y1="31702" x2="27000" y2="21277"/>
                        <a14:foregroundMark x1="27000" y1="21277" x2="31800" y2="30638"/>
                        <a14:foregroundMark x1="27800" y1="16383" x2="30100" y2="14255"/>
                        <a14:foregroundMark x1="23000" y1="25319" x2="22300" y2="25745"/>
                        <a14:foregroundMark x1="32000" y1="31277" x2="32900" y2="36596"/>
                        <a14:foregroundMark x1="37600" y1="39362" x2="38929" y2="38492"/>
                        <a14:foregroundMark x1="39400" y1="34043" x2="42044" y2="11708"/>
                        <a14:foregroundMark x1="19400" y1="37234" x2="17700" y2="26809"/>
                        <a14:foregroundMark x1="17700" y1="26809" x2="21000" y2="10213"/>
                        <a14:foregroundMark x1="37800" y1="35957" x2="39300" y2="41277"/>
                        <a14:foregroundMark x1="33600" y1="40638" x2="34000" y2="47872"/>
                        <a14:foregroundMark x1="33100" y1="36170" x2="32400" y2="31702"/>
                        <a14:foregroundMark x1="22900" y1="35957" x2="22800" y2="40426"/>
                        <a14:backgroundMark x1="42500" y1="2553" x2="44100" y2="13617"/>
                        <a14:backgroundMark x1="40510" y1="39885" x2="40000" y2="43617"/>
                        <a14:backgroundMark x1="44100" y1="13617" x2="40634" y2="38980"/>
                        <a14:backgroundMark x1="39700" y1="45319" x2="44100" y2="52128"/>
                        <a14:backgroundMark x1="44100" y1="52128" x2="38600" y2="84894"/>
                        <a14:backgroundMark x1="38600" y1="84894" x2="41700" y2="87872"/>
                        <a14:backgroundMark x1="44300" y1="81277" x2="59000" y2="7021"/>
                        <a14:backgroundMark x1="59000" y1="7021" x2="62200" y2="0"/>
                        <a14:backgroundMark x1="37100" y1="48085" x2="35600" y2="48723"/>
                        <a14:backgroundMark x1="20600" y1="28298" x2="20800" y2="33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729695" y="3911074"/>
            <a:ext cx="2362141" cy="111020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D7440B-BF79-4817-AD98-CFA97E1C56BD}"/>
              </a:ext>
            </a:extLst>
          </p:cNvPr>
          <p:cNvSpPr txBox="1"/>
          <p:nvPr/>
        </p:nvSpPr>
        <p:spPr>
          <a:xfrm>
            <a:off x="6042660" y="1580659"/>
            <a:ext cx="317163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8A54"/>
                </a:solidFill>
              </a:rPr>
              <a:t>misconfigured permissions</a:t>
            </a:r>
          </a:p>
        </p:txBody>
      </p:sp>
    </p:spTree>
    <p:extLst>
      <p:ext uri="{BB962C8B-B14F-4D97-AF65-F5344CB8AC3E}">
        <p14:creationId xmlns:p14="http://schemas.microsoft.com/office/powerpoint/2010/main" val="22472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694</Words>
  <Application>Microsoft Office PowerPoint</Application>
  <PresentationFormat>Diavetítés a képernyőre (4:3 oldalarány)</PresentationFormat>
  <Paragraphs>50</Paragraphs>
  <Slides>17</Slides>
  <Notes>11</Notes>
  <HiddenSlides>0</HiddenSlides>
  <MMClips>1</MMClips>
  <ScaleCrop>false</ScaleCrop>
  <HeadingPairs>
    <vt:vector size="4" baseType="variant">
      <vt:variant>
        <vt:lpstr>Téma</vt:lpstr>
      </vt:variant>
      <vt:variant>
        <vt:i4>4</vt:i4>
      </vt:variant>
      <vt:variant>
        <vt:lpstr>Diacímek</vt:lpstr>
      </vt:variant>
      <vt:variant>
        <vt:i4>17</vt:i4>
      </vt:variant>
    </vt:vector>
  </HeadingPairs>
  <TitlesOfParts>
    <vt:vector size="21" baseType="lpstr">
      <vt:lpstr>1_Office Theme</vt:lpstr>
      <vt:lpstr>Custom Design</vt:lpstr>
      <vt:lpstr>Office Theme</vt:lpstr>
      <vt:lpstr>1_Custom Design</vt:lpstr>
      <vt:lpstr>Ha gyorsan kell, akkor legyen Pareto és legyen DevSecOps</vt:lpstr>
      <vt:lpstr>PowerPoint-bemutató</vt:lpstr>
      <vt:lpstr>PowerPoint-bemutató</vt:lpstr>
      <vt:lpstr>Napi DevOps a BKK mobiljegy hackereket is távol tartja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 DevOps pipeline minden futtatása növelje a rendszer biztonságát!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 gyorsan kell, akkor legyen Pareto és legyen DevSecOps</dc:title>
  <dc:creator>mark.vinkovits</dc:creator>
  <cp:lastModifiedBy>Vinkovits Márk</cp:lastModifiedBy>
  <cp:revision>22</cp:revision>
  <dcterms:created xsi:type="dcterms:W3CDTF">2019-11-15T09:10:09Z</dcterms:created>
  <dcterms:modified xsi:type="dcterms:W3CDTF">2019-12-13T10:07:22Z</dcterms:modified>
</cp:coreProperties>
</file>