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65" r:id="rId2"/>
    <p:sldId id="272" r:id="rId3"/>
    <p:sldId id="651" r:id="rId4"/>
    <p:sldId id="648" r:id="rId5"/>
    <p:sldId id="671" r:id="rId6"/>
    <p:sldId id="649" r:id="rId7"/>
    <p:sldId id="672" r:id="rId8"/>
    <p:sldId id="650" r:id="rId9"/>
    <p:sldId id="647" r:id="rId10"/>
    <p:sldId id="675" r:id="rId11"/>
    <p:sldId id="659" r:id="rId12"/>
    <p:sldId id="664" r:id="rId13"/>
    <p:sldId id="660" r:id="rId14"/>
    <p:sldId id="663" r:id="rId15"/>
    <p:sldId id="624" r:id="rId16"/>
    <p:sldId id="625" r:id="rId17"/>
    <p:sldId id="662" r:id="rId18"/>
    <p:sldId id="67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és" id="{E853FD44-0C7C-4453-9B9A-F8B6C754D54E}">
          <p14:sldIdLst>
            <p14:sldId id="665"/>
            <p14:sldId id="272"/>
            <p14:sldId id="651"/>
            <p14:sldId id="648"/>
            <p14:sldId id="671"/>
            <p14:sldId id="649"/>
            <p14:sldId id="672"/>
            <p14:sldId id="650"/>
            <p14:sldId id="647"/>
            <p14:sldId id="675"/>
            <p14:sldId id="659"/>
            <p14:sldId id="664"/>
            <p14:sldId id="660"/>
            <p14:sldId id="663"/>
            <p14:sldId id="624"/>
            <p14:sldId id="625"/>
            <p14:sldId id="662"/>
            <p14:sldId id="6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felhasználó" initials="W" lastIdx="2" clrIdx="0">
    <p:extLst>
      <p:ext uri="{19B8F6BF-5375-455C-9EA6-DF929625EA0E}">
        <p15:presenceInfo xmlns:p15="http://schemas.microsoft.com/office/powerpoint/2012/main" userId="8e497090a0d7aaa3" providerId="Windows Live"/>
      </p:ext>
    </p:extLst>
  </p:cmAuthor>
  <p:cmAuthor id="2" name="Dávid Szabó" initials="DS" lastIdx="1" clrIdx="1">
    <p:extLst>
      <p:ext uri="{19B8F6BF-5375-455C-9EA6-DF929625EA0E}">
        <p15:presenceInfo xmlns:p15="http://schemas.microsoft.com/office/powerpoint/2012/main" userId="Dávid Szabó" providerId="None"/>
      </p:ext>
    </p:extLst>
  </p:cmAuthor>
  <p:cmAuthor id="3" name="Szabó, Dávid" initials="SD" lastIdx="1" clrIdx="2">
    <p:extLst>
      <p:ext uri="{19B8F6BF-5375-455C-9EA6-DF929625EA0E}">
        <p15:presenceInfo xmlns:p15="http://schemas.microsoft.com/office/powerpoint/2012/main" userId="Szabó, Dávid" providerId="None"/>
      </p:ext>
    </p:extLst>
  </p:cmAuthor>
  <p:cmAuthor id="4" name="SzDávid" initials="SzD" lastIdx="2" clrIdx="3">
    <p:extLst>
      <p:ext uri="{19B8F6BF-5375-455C-9EA6-DF929625EA0E}">
        <p15:presenceInfo xmlns:p15="http://schemas.microsoft.com/office/powerpoint/2012/main" userId="SzDá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AE0"/>
    <a:srgbClr val="012863"/>
    <a:srgbClr val="667085"/>
    <a:srgbClr val="012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78367" autoAdjust="0"/>
  </p:normalViewPr>
  <p:slideViewPr>
    <p:cSldViewPr snapToGrid="0" snapToObjects="1">
      <p:cViewPr varScale="1">
        <p:scale>
          <a:sx n="49" d="100"/>
          <a:sy n="49" d="100"/>
        </p:scale>
        <p:origin x="78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55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2C39806-BB1D-8F56-1BD4-E8FD84A886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C5BF43A-04E9-CC17-BD51-B26CC338B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1E59-BB6D-9C41-A61C-2D524682E115}" type="datetimeFigureOut">
              <a:rPr lang="hu-HU" smtClean="0"/>
              <a:t>2025. 07. 21.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98E5719-5CA3-B83A-6AB2-CC9AF2C94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441738D-8521-5BCA-A098-BEAAADEBC9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7E85-FAC5-AA44-BBE8-3A2E745EC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84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393B-998D-3C45-ACA4-5C51E3A83922}" type="datetimeFigureOut">
              <a:rPr lang="hu-HU" smtClean="0"/>
              <a:t>2025. 07. 21.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25AA-5A0B-7648-B33A-37E9A013F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8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7C42-6274-57B5-1398-80516D54D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8E377-8F02-9250-B7F3-A080E4C01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54248-4EEC-853B-34DD-40CEF7B5F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A535-AC40-387A-0BA9-17ED3B24B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497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11923-6BC7-F0D8-F43B-A81FD673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4F4A4-BA28-E4D2-9042-286B73933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5F059-FBBE-56E5-388A-5132D204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5EAAF-FCE7-A833-0CF4-CB517F00E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16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C72D-B7E1-7261-29C9-1204F5B9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E5791-AD82-ED37-D198-1235CF73C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8D9AE-BDBD-584E-FAE3-035955808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F3340-7BBD-8589-E840-2D7EF2AE6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64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DD343-F924-446C-A4AB-C3E99689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E770E-C1B3-803F-517D-D2544BAE8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E7213-6E2B-EF7B-C450-97D5E17BC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0805-895A-127A-8367-18E9213FA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35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42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28493-A1C4-EF58-A27E-6D1507DAD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20CBD-D728-A5FB-BE65-123448DEE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97158-1319-5C25-7DCE-07047AA88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9A3F-FB6C-5DF9-3423-167BEDB4E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5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AE6DA-2132-5F16-D17B-5D57218C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2DCD9-8331-E607-35A8-47E7E2555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DE690-D875-2198-4220-ECFB9A131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accounting, billing, CRM</a:t>
            </a:r>
            <a:r>
              <a:rPr lang="en-US" b="1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websites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C479-F07B-C7DC-8071-85CF8BDDF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3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2261-93DD-6937-DE70-0D57709B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2E2B7-1D4E-96DE-29CE-259ADCFD3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CE664-DBB6-BBA5-82CB-F80F9E2D9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accounting, billing, CRM</a:t>
            </a:r>
            <a:r>
              <a:rPr lang="en-US" b="1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websites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BD0A-0EBF-60CE-1917-A1935063D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53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9E77-D48D-78B7-E12C-0D54D74E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79318-8995-A682-C273-B2B7DD7FB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ED46FA-21B2-6DA2-8691-1917ED0E6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accounting, billing, CRM</a:t>
            </a:r>
            <a:r>
              <a:rPr lang="en-US" b="1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websites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D2C8E-020E-76E5-DF70-442A3A353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41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0912-EDDB-0B60-25FA-0F6FA320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E0936-E126-46DA-EB18-4F42D131B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8B316-5F79-0999-59DD-86E20911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accounting, billing, CRM</a:t>
            </a:r>
            <a:r>
              <a:rPr lang="en-US" b="1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websites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20B25-B455-93FD-AE73-1467A0997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69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9154A-6739-F6C3-FA28-539B07D2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512D3-C45E-E1DA-DB7E-AE597C6B2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ACEA8-FD35-3A03-27EF-D371E1C71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accounting, billing, CRM</a:t>
            </a:r>
            <a:r>
              <a:rPr lang="en-US" b="1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, </a:t>
            </a:r>
            <a:r>
              <a:rPr lang="en-US" b="0" i="0" dirty="0">
                <a:solidFill>
                  <a:srgbClr val="1A1523"/>
                </a:solidFill>
                <a:effectLst/>
                <a:highlight>
                  <a:srgbClr val="FFFFFF"/>
                </a:highlight>
                <a:latin typeface="Inter"/>
              </a:rPr>
              <a:t>websites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DDC56-D6D4-396B-5109-2DBFEBA6F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06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04811-B708-0ED1-3FC9-5492C459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39F83-45FC-4238-7D33-A2A48584E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BA62A-C731-4152-8766-A26F7FFA6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FF1A-8510-A0C2-62CA-C63B7B23F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65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B374C-C668-493C-B1CF-ABD95B150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FB77B-4655-C0F0-DB8A-B4E4A1817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E9841-339D-C67C-5A6F-F52E25215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D199A-E344-A03A-1D41-922960245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B25AA-5A0B-7648-B33A-37E9A013F97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93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0">
            <a:extLst>
              <a:ext uri="{FF2B5EF4-FFF2-40B4-BE49-F238E27FC236}">
                <a16:creationId xmlns:a16="http://schemas.microsoft.com/office/drawing/2014/main" id="{831FA102-844C-755E-D247-CB3718711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3900" y="2029968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CÍME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DF9D8FEB-E57B-5F73-ADA2-8D7B7485DFA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" y="2980944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alcíme</a:t>
            </a:r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605BC215-EB6B-138C-D66F-E7064E16F2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301824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8" name="Szöveg helye 10">
            <a:extLst>
              <a:ext uri="{FF2B5EF4-FFF2-40B4-BE49-F238E27FC236}">
                <a16:creationId xmlns:a16="http://schemas.microsoft.com/office/drawing/2014/main" id="{2A598985-FDB3-7140-588C-68FBF5A82B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005912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91323EAC-BA77-33AC-53B7-F24EA909AB2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léc nélkül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824948"/>
            <a:ext cx="3212591" cy="4815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D9D13E09-0F82-5456-63BF-CA3E8480C87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B18A01D-AB8A-1A1D-4805-AABE921EF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2305" y="824949"/>
            <a:ext cx="6831496" cy="4758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441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áblázat helye 5">
            <a:extLst>
              <a:ext uri="{FF2B5EF4-FFF2-40B4-BE49-F238E27FC236}">
                <a16:creationId xmlns:a16="http://schemas.microsoft.com/office/drawing/2014/main" id="{A3ADE164-0269-1AA2-004B-8C8A82051E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579457"/>
            <a:ext cx="10515598" cy="3855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F8F6AA8-C013-1657-CB5A-D3067FF15D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D8E6700D-6881-9CCD-3252-E02F567655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598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11CE3FB9-7112-50B3-73CE-4614F7CA610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>
            <a:extLst>
              <a:ext uri="{FF2B5EF4-FFF2-40B4-BE49-F238E27FC236}">
                <a16:creationId xmlns:a16="http://schemas.microsoft.com/office/drawing/2014/main" id="{27654B00-1ACA-72E8-4C79-A237BB0FAEA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3900" y="2191523"/>
            <a:ext cx="10744200" cy="1710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Köszönjük a figyelmet!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1B1DEF9F-AC4A-3457-057F-560795FA384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301824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D2769BC2-6B1C-E731-CB6F-BC48B5D77D5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005912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14" name="Szöveg helye 10">
            <a:extLst>
              <a:ext uri="{FF2B5EF4-FFF2-40B4-BE49-F238E27FC236}">
                <a16:creationId xmlns:a16="http://schemas.microsoft.com/office/drawing/2014/main" id="{A35D0690-9E41-0FD7-2C21-CAE7926EAC5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A933D47C-7F86-9A48-A1AD-EEBD81F9A6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940BA6A-A9B7-7219-4D85-FAE0F7D5ABF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55729B78-CCC8-F712-B7DB-176E91D2D65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1607437"/>
            <a:ext cx="10515600" cy="18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ED6C24E1-FC98-931B-668F-1A2663E5498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82280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BA10B23C-BC2C-AA33-C513-FD8B9D46C29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blokk - 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34CE5A9-19D5-B7FF-F605-96F82FA4FB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ép helye 2">
            <a:extLst>
              <a:ext uri="{FF2B5EF4-FFF2-40B4-BE49-F238E27FC236}">
                <a16:creationId xmlns:a16="http://schemas.microsoft.com/office/drawing/2014/main" id="{23D20630-BBCE-AC6F-5896-1CEEB0015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7351" y="1579457"/>
            <a:ext cx="5886450" cy="501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BC05F114-74F4-CAB6-3497-7C63660FE88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C43265EB-5A74-13B8-25EF-C234D04EBA7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82985"/>
            <a:ext cx="4391024" cy="501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CE5C7C62-306F-C568-AC87-137E9C578BFC}"/>
              </a:ext>
            </a:extLst>
          </p:cNvPr>
          <p:cNvCxnSpPr>
            <a:cxnSpLocks/>
          </p:cNvCxnSpPr>
          <p:nvPr userDrawn="1"/>
        </p:nvCxnSpPr>
        <p:spPr>
          <a:xfrm>
            <a:off x="161924" y="748860"/>
            <a:ext cx="11877675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2B9E13B-D4C6-DDBF-DA2A-ED8F1AEADB5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61924" y="219456"/>
            <a:ext cx="11877675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ACB07BB1-AB18-FE6A-D774-B35AB40BA5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924" y="847420"/>
            <a:ext cx="11877675" cy="579111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q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E4CEC806-06F8-0A8E-802F-451103EBAC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737F6A48-F38F-FC31-62D0-11C22537C64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1E6D20BC-2EF9-211F-E045-74EB3321F44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0AB37620-467A-3358-9635-1AE991B2990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89704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44317DED-74F7-596D-46E5-4EFCB5B1B45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41207" y="1579456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0614727D-5F43-1091-F059-56358E38304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FDFD7BA7-C2A9-595B-15D6-EDE5F7DAE2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ép helye 2">
            <a:extLst>
              <a:ext uri="{FF2B5EF4-FFF2-40B4-BE49-F238E27FC236}">
                <a16:creationId xmlns:a16="http://schemas.microsoft.com/office/drawing/2014/main" id="{9E45454F-C86C-2D65-C04B-55E626DA88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65629" y="1579456"/>
            <a:ext cx="5067632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0" name="Kép helye 2">
            <a:extLst>
              <a:ext uri="{FF2B5EF4-FFF2-40B4-BE49-F238E27FC236}">
                <a16:creationId xmlns:a16="http://schemas.microsoft.com/office/drawing/2014/main" id="{176350A7-3ED8-9325-46CB-CA499869403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1579456"/>
            <a:ext cx="5011973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1BFA0AC3-D5FA-244D-2DF5-5874C6467C5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6D82DBE0-A887-D830-B4E0-50498F0CA4C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371C297-1CA5-94ED-2895-3B1AF69D27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ép helye 2">
            <a:extLst>
              <a:ext uri="{FF2B5EF4-FFF2-40B4-BE49-F238E27FC236}">
                <a16:creationId xmlns:a16="http://schemas.microsoft.com/office/drawing/2014/main" id="{B4B0655C-B169-D423-90AB-F5CB238B3C4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199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Kép helye 2">
            <a:extLst>
              <a:ext uri="{FF2B5EF4-FFF2-40B4-BE49-F238E27FC236}">
                <a16:creationId xmlns:a16="http://schemas.microsoft.com/office/drawing/2014/main" id="{88B1D7E9-B3E8-D3A3-7C3B-46B669E00D4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639338" y="1579457"/>
            <a:ext cx="4693921" cy="4125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>
            <a:extLst>
              <a:ext uri="{FF2B5EF4-FFF2-40B4-BE49-F238E27FC236}">
                <a16:creationId xmlns:a16="http://schemas.microsoft.com/office/drawing/2014/main" id="{DE50A8AD-DAA0-C470-251A-FB13BCEC03F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738768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A66C65D-5136-21C7-C4AA-39F449F6F4A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765D96AD-EB0E-433E-7DD3-3FEB95FE9F4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3B63919-F8C0-E45C-09D0-60059DD8548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ép helye 2">
            <a:extLst>
              <a:ext uri="{FF2B5EF4-FFF2-40B4-BE49-F238E27FC236}">
                <a16:creationId xmlns:a16="http://schemas.microsoft.com/office/drawing/2014/main" id="{885801D2-AD3D-65D3-7B5C-D11229926A4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1" name="Kép helye 2">
            <a:extLst>
              <a:ext uri="{FF2B5EF4-FFF2-40B4-BE49-F238E27FC236}">
                <a16:creationId xmlns:a16="http://schemas.microsoft.com/office/drawing/2014/main" id="{BA351229-7C81-1BF9-C349-D053BA83B11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31888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567F4794-7128-84D5-187A-87B98CBB4B7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12964550-01B5-19AF-9500-49E3DD0D5A1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8200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9BE9CAC6-C1B1-88DE-E91F-5DF606EBF5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32692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728694AA-87CB-BD28-118C-72EAD9263F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CA8BCE7-0004-CA11-4864-2FBA560C6C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0FAA482-BFF6-CAB1-8393-9DB2C3435DC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012850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1579456"/>
            <a:ext cx="3212591" cy="4060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Diagram helye 10">
            <a:extLst>
              <a:ext uri="{FF2B5EF4-FFF2-40B4-BE49-F238E27FC236}">
                <a16:creationId xmlns:a16="http://schemas.microsoft.com/office/drawing/2014/main" id="{B11D781D-DBC5-AFF1-5464-03EB686EDB3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426343" y="1579563"/>
            <a:ext cx="6927457" cy="406057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D9D13E09-0F82-5456-63BF-CA3E8480C87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925371" y="6300874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5373C-7466-14B0-1014-2CBC7C74B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BCDBCB-DBAD-006C-C17B-766A0ACA5E1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About 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262CB-5A86-D106-28AC-8F9D338F8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PhD in Telecommunications @ BME</a:t>
            </a:r>
            <a:endParaRPr lang="en-US" i="1" dirty="0"/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en-US" sz="1600" dirty="0"/>
              <a:t>Worked with 5G technology</a:t>
            </a:r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en-US" sz="1600" dirty="0"/>
              <a:t>SDN &amp; NFV </a:t>
            </a:r>
            <a:r>
              <a:rPr lang="en-US" sz="1600" dirty="0">
                <a:sym typeface="Wingdings" panose="05000000000000000000" pitchFamily="2" charset="2"/>
              </a:rPr>
              <a:t> Cloud Native Network Functions</a:t>
            </a:r>
            <a:endParaRPr lang="en-US" sz="1600" dirty="0"/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en-US" sz="1600" dirty="0"/>
              <a:t>Graduated in the EIT Digital Doctoral School</a:t>
            </a:r>
          </a:p>
          <a:p>
            <a:pPr>
              <a:spcBef>
                <a:spcPts val="2400"/>
              </a:spcBef>
            </a:pPr>
            <a:r>
              <a:rPr lang="en-US" dirty="0"/>
              <a:t>Co-founder &amp; CTO @ </a:t>
            </a:r>
            <a:r>
              <a:rPr lang="en-US" dirty="0" err="1"/>
              <a:t>LeanNet</a:t>
            </a:r>
            <a:r>
              <a:rPr lang="en-US" dirty="0"/>
              <a:t> Ltd.</a:t>
            </a:r>
            <a:endParaRPr lang="en-US" i="1" dirty="0"/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en-US" sz="1600" dirty="0"/>
              <a:t>Consulting, training, implementing</a:t>
            </a:r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en-US" sz="1600" dirty="0"/>
              <a:t>Cloud Native, Microservices, DevOps</a:t>
            </a:r>
            <a:endParaRPr lang="hu-HU" sz="1600" dirty="0"/>
          </a:p>
          <a:p>
            <a:pPr>
              <a:spcBef>
                <a:spcPts val="2400"/>
              </a:spcBef>
            </a:pPr>
            <a:r>
              <a:rPr lang="hu-HU" dirty="0"/>
              <a:t>Cloud Native Competence Center Leaders of adesso Hungary </a:t>
            </a:r>
            <a:endParaRPr lang="en-US" i="1" dirty="0"/>
          </a:p>
          <a:p>
            <a:pPr marL="609585" indent="-275160">
              <a:spcBef>
                <a:spcPts val="800"/>
              </a:spcBef>
              <a:buSzPct val="100000"/>
            </a:pPr>
            <a:r>
              <a:rPr lang="hu-HU" sz="1600" dirty="0"/>
              <a:t>Team building, strategy creation, sales</a:t>
            </a:r>
          </a:p>
          <a:p>
            <a:pPr>
              <a:spcBef>
                <a:spcPts val="2400"/>
              </a:spcBef>
            </a:pPr>
            <a:r>
              <a:rPr lang="hu-HU" dirty="0"/>
              <a:t>Freelancer, Consultant</a:t>
            </a:r>
          </a:p>
          <a:p>
            <a:pPr marL="334425">
              <a:spcBef>
                <a:spcPts val="800"/>
              </a:spcBef>
              <a:buSzPct val="100000"/>
            </a:pPr>
            <a:endParaRPr lang="hu-H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9198E-0F0C-1D53-03D5-85FBD2BA6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969" b="9749"/>
          <a:stretch/>
        </p:blipFill>
        <p:spPr>
          <a:xfrm>
            <a:off x="9559636" y="847420"/>
            <a:ext cx="2389739" cy="247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6" descr="http://leannet.eu/img/linkedin.png">
            <a:extLst>
              <a:ext uri="{FF2B5EF4-FFF2-40B4-BE49-F238E27FC236}">
                <a16:creationId xmlns:a16="http://schemas.microsoft.com/office/drawing/2014/main" id="{97BEC4D4-78C7-D5DC-DD26-A40E9106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" y="6230080"/>
            <a:ext cx="404835" cy="4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églalap 8">
            <a:extLst>
              <a:ext uri="{FF2B5EF4-FFF2-40B4-BE49-F238E27FC236}">
                <a16:creationId xmlns:a16="http://schemas.microsoft.com/office/drawing/2014/main" id="{033097A5-7538-E6DD-7176-E0770A57B5C2}"/>
              </a:ext>
            </a:extLst>
          </p:cNvPr>
          <p:cNvSpPr/>
          <p:nvPr/>
        </p:nvSpPr>
        <p:spPr>
          <a:xfrm>
            <a:off x="708533" y="6230920"/>
            <a:ext cx="271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linkedin.com/in/szabvid</a:t>
            </a:r>
          </a:p>
        </p:txBody>
      </p:sp>
    </p:spTree>
    <p:extLst>
      <p:ext uri="{BB962C8B-B14F-4D97-AF65-F5344CB8AC3E}">
        <p14:creationId xmlns:p14="http://schemas.microsoft.com/office/powerpoint/2010/main" val="129488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6DEC9-9679-E39B-2B16-E39C3484B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7E38D7-547E-6BA0-9934-C62BC2C7145A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766022" y="1913383"/>
            <a:ext cx="2" cy="49168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7EE09F-4D3F-FD0C-921A-1184D86DD281}"/>
              </a:ext>
            </a:extLst>
          </p:cNvPr>
          <p:cNvCxnSpPr>
            <a:cxnSpLocks/>
          </p:cNvCxnSpPr>
          <p:nvPr/>
        </p:nvCxnSpPr>
        <p:spPr>
          <a:xfrm>
            <a:off x="2780497" y="2795042"/>
            <a:ext cx="2" cy="49168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65F56-8062-B08D-F23C-D675267B9E1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an Event-Driven System?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A0F8F-0273-6637-3332-708EE2BD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27774"/>
            <a:ext cx="11877675" cy="5810766"/>
          </a:xfrm>
        </p:spPr>
        <p:txBody>
          <a:bodyPr/>
          <a:lstStyle/>
          <a:p>
            <a:r>
              <a:rPr lang="hu-HU" dirty="0"/>
              <a:t>A</a:t>
            </a:r>
            <a:r>
              <a:rPr lang="en-US" dirty="0" err="1"/>
              <a:t>rchitectural</a:t>
            </a:r>
            <a:r>
              <a:rPr lang="en-US" dirty="0"/>
              <a:t> concept where system components </a:t>
            </a:r>
            <a:r>
              <a:rPr lang="en-US" b="1" dirty="0"/>
              <a:t>communicate by producing and responding to events</a:t>
            </a:r>
            <a:r>
              <a:rPr lang="hu-HU" b="1" dirty="0"/>
              <a:t>.</a:t>
            </a:r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r>
              <a:rPr lang="hu-HU" dirty="0"/>
              <a:t> </a:t>
            </a:r>
            <a:r>
              <a:rPr lang="en-US" dirty="0"/>
              <a:t>Common </a:t>
            </a:r>
            <a:r>
              <a:rPr lang="hu-HU" dirty="0"/>
              <a:t>u</a:t>
            </a:r>
            <a:r>
              <a:rPr lang="en-US" dirty="0"/>
              <a:t>se</a:t>
            </a:r>
            <a:r>
              <a:rPr lang="hu-HU" dirty="0"/>
              <a:t>-c</a:t>
            </a:r>
            <a:r>
              <a:rPr lang="en-US" dirty="0" err="1"/>
              <a:t>ases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en-US" dirty="0"/>
              <a:t>Microservices communication</a:t>
            </a:r>
          </a:p>
          <a:p>
            <a:pPr lvl="1"/>
            <a:r>
              <a:rPr lang="en-US" dirty="0"/>
              <a:t>User activity tracking</a:t>
            </a:r>
          </a:p>
          <a:p>
            <a:pPr lvl="1"/>
            <a:r>
              <a:rPr lang="en-US" dirty="0"/>
              <a:t>Financial transactions</a:t>
            </a:r>
          </a:p>
          <a:p>
            <a:pPr lvl="1"/>
            <a:r>
              <a:rPr lang="en-US" dirty="0"/>
              <a:t>IoT sensor updates</a:t>
            </a:r>
            <a:endParaRPr lang="hu-HU" dirty="0"/>
          </a:p>
          <a:p>
            <a:pPr marL="0" indent="0">
              <a:lnSpc>
                <a:spcPct val="120000"/>
              </a:lnSpc>
              <a:buNone/>
            </a:pPr>
            <a:endParaRPr lang="hu-HU" dirty="0"/>
          </a:p>
          <a:p>
            <a:pPr>
              <a:lnSpc>
                <a:spcPct val="120000"/>
              </a:lnSpc>
            </a:pPr>
            <a:r>
              <a:rPr lang="en-US" dirty="0"/>
              <a:t>Event Streaming </a:t>
            </a:r>
            <a:r>
              <a:rPr lang="en-US" b="1" dirty="0"/>
              <a:t>feeds</a:t>
            </a:r>
            <a:r>
              <a:rPr lang="en-US" dirty="0"/>
              <a:t> </a:t>
            </a:r>
            <a:r>
              <a:rPr lang="hu-HU" dirty="0"/>
              <a:t>EDS by </a:t>
            </a:r>
            <a:br>
              <a:rPr lang="hu-HU" dirty="0"/>
            </a:br>
            <a:r>
              <a:rPr lang="hu-HU" dirty="0"/>
              <a:t>delivering events reliably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F6355-E297-A338-B8AA-EA304F4DD6E7}"/>
              </a:ext>
            </a:extLst>
          </p:cNvPr>
          <p:cNvSpPr/>
          <p:nvPr/>
        </p:nvSpPr>
        <p:spPr>
          <a:xfrm>
            <a:off x="4312117" y="1395169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Events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B3484-D6A7-0DAB-B29E-8E85912DD4F7}"/>
              </a:ext>
            </a:extLst>
          </p:cNvPr>
          <p:cNvSpPr/>
          <p:nvPr/>
        </p:nvSpPr>
        <p:spPr>
          <a:xfrm>
            <a:off x="6091299" y="1395168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Pricing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78F41-E099-F60D-0082-2AA1880951B4}"/>
              </a:ext>
            </a:extLst>
          </p:cNvPr>
          <p:cNvSpPr/>
          <p:nvPr/>
        </p:nvSpPr>
        <p:spPr>
          <a:xfrm>
            <a:off x="7870481" y="1395167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5E6D1-959F-D22D-0AAB-59B2A69D14DC}"/>
              </a:ext>
            </a:extLst>
          </p:cNvPr>
          <p:cNvSpPr txBox="1"/>
          <p:nvPr/>
        </p:nvSpPr>
        <p:spPr>
          <a:xfrm>
            <a:off x="9524579" y="1401540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0285AC-A9C6-D178-5A09-D600F8FD8707}"/>
              </a:ext>
            </a:extLst>
          </p:cNvPr>
          <p:cNvSpPr/>
          <p:nvPr/>
        </p:nvSpPr>
        <p:spPr>
          <a:xfrm>
            <a:off x="4312117" y="3197910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F85BE-14A7-737D-2AFD-445DA790119A}"/>
              </a:ext>
            </a:extLst>
          </p:cNvPr>
          <p:cNvSpPr/>
          <p:nvPr/>
        </p:nvSpPr>
        <p:spPr>
          <a:xfrm>
            <a:off x="6091299" y="3197909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F0CF5-4E41-7F4B-6AB0-B9363414E6AB}"/>
              </a:ext>
            </a:extLst>
          </p:cNvPr>
          <p:cNvSpPr/>
          <p:nvPr/>
        </p:nvSpPr>
        <p:spPr>
          <a:xfrm>
            <a:off x="7870481" y="3197908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9E2D5-7D57-A501-93B1-9B5B520E02C3}"/>
              </a:ext>
            </a:extLst>
          </p:cNvPr>
          <p:cNvSpPr txBox="1"/>
          <p:nvPr/>
        </p:nvSpPr>
        <p:spPr>
          <a:xfrm>
            <a:off x="9524579" y="3204281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B71261-2E3A-3FF7-439D-492F1E887A4C}"/>
              </a:ext>
            </a:extLst>
          </p:cNvPr>
          <p:cNvSpPr/>
          <p:nvPr/>
        </p:nvSpPr>
        <p:spPr>
          <a:xfrm>
            <a:off x="4566573" y="2179106"/>
            <a:ext cx="4495479" cy="734237"/>
          </a:xfrm>
          <a:prstGeom prst="roundRect">
            <a:avLst/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E3682B-E67C-2E4F-2C19-A90A2E86EC9F}"/>
              </a:ext>
            </a:extLst>
          </p:cNvPr>
          <p:cNvCxnSpPr>
            <a:cxnSpLocks/>
          </p:cNvCxnSpPr>
          <p:nvPr/>
        </p:nvCxnSpPr>
        <p:spPr>
          <a:xfrm>
            <a:off x="5035131" y="1875585"/>
            <a:ext cx="1056168" cy="30352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E1A6AB-31F3-1952-339F-28AAEAA295C5}"/>
              </a:ext>
            </a:extLst>
          </p:cNvPr>
          <p:cNvCxnSpPr>
            <a:cxnSpLocks/>
          </p:cNvCxnSpPr>
          <p:nvPr/>
        </p:nvCxnSpPr>
        <p:spPr>
          <a:xfrm>
            <a:off x="6814313" y="1875584"/>
            <a:ext cx="0" cy="30352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9BA97F-643C-6751-C988-730387D07AD7}"/>
              </a:ext>
            </a:extLst>
          </p:cNvPr>
          <p:cNvCxnSpPr>
            <a:cxnSpLocks/>
          </p:cNvCxnSpPr>
          <p:nvPr/>
        </p:nvCxnSpPr>
        <p:spPr>
          <a:xfrm flipH="1">
            <a:off x="7537327" y="1875585"/>
            <a:ext cx="1038532" cy="30352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5E0CBE-AF29-C62E-9660-BADEA5B251DD}"/>
              </a:ext>
            </a:extLst>
          </p:cNvPr>
          <p:cNvCxnSpPr>
            <a:cxnSpLocks/>
          </p:cNvCxnSpPr>
          <p:nvPr/>
        </p:nvCxnSpPr>
        <p:spPr>
          <a:xfrm flipH="1">
            <a:off x="5035131" y="2913343"/>
            <a:ext cx="1056168" cy="29183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B55A3B-B189-7816-0EC5-BD2060F8598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814313" y="2913343"/>
            <a:ext cx="0" cy="291833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D093D9-C644-44A2-0A25-9AE90A3A565D}"/>
              </a:ext>
            </a:extLst>
          </p:cNvPr>
          <p:cNvCxnSpPr>
            <a:cxnSpLocks/>
          </p:cNvCxnSpPr>
          <p:nvPr/>
        </p:nvCxnSpPr>
        <p:spPr>
          <a:xfrm>
            <a:off x="7537327" y="2913343"/>
            <a:ext cx="1056168" cy="29183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Apache Kafka">
            <a:extLst>
              <a:ext uri="{FF2B5EF4-FFF2-40B4-BE49-F238E27FC236}">
                <a16:creationId xmlns:a16="http://schemas.microsoft.com/office/drawing/2014/main" id="{8D06031A-6443-D75A-76E8-4BAFD4CF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71" y="2251827"/>
            <a:ext cx="1291684" cy="5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3938C-5559-8DBF-9E75-A28213571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0804" t="25801" r="7927" b="22078"/>
          <a:stretch>
            <a:fillRect/>
          </a:stretch>
        </p:blipFill>
        <p:spPr>
          <a:xfrm>
            <a:off x="7682016" y="2265486"/>
            <a:ext cx="1158174" cy="5614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DCCF89-7E3B-70D4-E595-33C585C66799}"/>
              </a:ext>
            </a:extLst>
          </p:cNvPr>
          <p:cNvSpPr txBox="1"/>
          <p:nvPr/>
        </p:nvSpPr>
        <p:spPr>
          <a:xfrm>
            <a:off x="4623168" y="1839239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AACBD1-E206-873C-87BE-083BC185AB91}"/>
              </a:ext>
            </a:extLst>
          </p:cNvPr>
          <p:cNvSpPr txBox="1"/>
          <p:nvPr/>
        </p:nvSpPr>
        <p:spPr>
          <a:xfrm>
            <a:off x="6788542" y="2873603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A59C27-AF4A-D0EB-5804-E269734B030C}"/>
              </a:ext>
            </a:extLst>
          </p:cNvPr>
          <p:cNvSpPr txBox="1"/>
          <p:nvPr/>
        </p:nvSpPr>
        <p:spPr>
          <a:xfrm>
            <a:off x="2034398" y="2405069"/>
            <a:ext cx="146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Broker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C9DB49-260B-32D2-0E1F-55F01195C502}"/>
              </a:ext>
            </a:extLst>
          </p:cNvPr>
          <p:cNvSpPr txBox="1"/>
          <p:nvPr/>
        </p:nvSpPr>
        <p:spPr>
          <a:xfrm>
            <a:off x="1997862" y="1465137"/>
            <a:ext cx="168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Producer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0EC76-ABC9-C4E0-0CAA-CB9050E0A558}"/>
              </a:ext>
            </a:extLst>
          </p:cNvPr>
          <p:cNvSpPr txBox="1"/>
          <p:nvPr/>
        </p:nvSpPr>
        <p:spPr>
          <a:xfrm>
            <a:off x="1939391" y="3287615"/>
            <a:ext cx="180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Consumer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ECD0BC-7CE5-782D-2431-A5A453893C8F}"/>
              </a:ext>
            </a:extLst>
          </p:cNvPr>
          <p:cNvSpPr txBox="1"/>
          <p:nvPr/>
        </p:nvSpPr>
        <p:spPr>
          <a:xfrm>
            <a:off x="2338282" y="1968441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124D23-6578-CD17-FF89-1DE7EEA08378}"/>
              </a:ext>
            </a:extLst>
          </p:cNvPr>
          <p:cNvSpPr txBox="1"/>
          <p:nvPr/>
        </p:nvSpPr>
        <p:spPr>
          <a:xfrm>
            <a:off x="2332171" y="2872475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94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EBF13-1918-E4E7-8F67-7BAF56660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34447-4784-0862-2D82-821F899F81A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Side Note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2C894-C078-0970-9563-C627EFC6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27774"/>
            <a:ext cx="11877675" cy="5810766"/>
          </a:xfrm>
        </p:spPr>
        <p:txBody>
          <a:bodyPr/>
          <a:lstStyle/>
          <a:p>
            <a:r>
              <a:rPr lang="en-US" dirty="0"/>
              <a:t>Difference in Focus</a:t>
            </a:r>
            <a:r>
              <a:rPr lang="hu-HU" dirty="0"/>
              <a:t>: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Event-Driven </a:t>
            </a:r>
            <a:r>
              <a:rPr lang="hu-HU" b="1" dirty="0"/>
              <a:t>Systems</a:t>
            </a:r>
            <a:r>
              <a:rPr lang="en-US" dirty="0"/>
              <a:t> focuses on </a:t>
            </a:r>
            <a:r>
              <a:rPr lang="en-US" i="1" dirty="0"/>
              <a:t>reacting to events</a:t>
            </a:r>
            <a:br>
              <a:rPr lang="hu-HU" i="1" dirty="0"/>
            </a:br>
            <a:r>
              <a:rPr lang="en-US" dirty="0"/>
              <a:t>—it's about </a:t>
            </a:r>
            <a:r>
              <a:rPr lang="en-US" b="1" dirty="0"/>
              <a:t>event-triggered behavior and loosely coupled service interactions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b="1" dirty="0"/>
              <a:t>Event Streaming</a:t>
            </a:r>
            <a:r>
              <a:rPr lang="en-US" dirty="0"/>
              <a:t> focuses on </a:t>
            </a:r>
            <a:r>
              <a:rPr lang="en-US" i="1" dirty="0"/>
              <a:t>capturing and processing a continuous flow of events</a:t>
            </a:r>
            <a:br>
              <a:rPr lang="hu-HU" i="1" dirty="0"/>
            </a:br>
            <a:r>
              <a:rPr lang="en-US" dirty="0"/>
              <a:t>—it's about </a:t>
            </a:r>
            <a:r>
              <a:rPr lang="en-US" b="1" dirty="0"/>
              <a:t>real-time data movement and processing over time</a:t>
            </a:r>
            <a:r>
              <a:rPr lang="en-US" dirty="0"/>
              <a:t>.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>
              <a:spcBef>
                <a:spcPts val="1200"/>
              </a:spcBef>
            </a:pPr>
            <a:endParaRPr lang="hu-HU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85B2A2-793C-08E1-B1C7-A70CAB7773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</a:blip>
          <a:srcRect l="12073" t="15461" r="12391" b="13728"/>
          <a:stretch>
            <a:fillRect/>
          </a:stretch>
        </p:blipFill>
        <p:spPr>
          <a:xfrm>
            <a:off x="9020876" y="827774"/>
            <a:ext cx="3009200" cy="18806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2FADCB4-F74B-69E2-C0E8-685BFB1D0A9D}"/>
              </a:ext>
            </a:extLst>
          </p:cNvPr>
          <p:cNvSpPr/>
          <p:nvPr/>
        </p:nvSpPr>
        <p:spPr>
          <a:xfrm>
            <a:off x="2790701" y="3135086"/>
            <a:ext cx="3728852" cy="35034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39DDDA-C070-196F-C387-9108749752CB}"/>
              </a:ext>
            </a:extLst>
          </p:cNvPr>
          <p:cNvSpPr/>
          <p:nvPr/>
        </p:nvSpPr>
        <p:spPr>
          <a:xfrm>
            <a:off x="5104410" y="3135086"/>
            <a:ext cx="3728852" cy="350345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B1D17-9772-D7C6-C035-C2B27B5B5A9F}"/>
              </a:ext>
            </a:extLst>
          </p:cNvPr>
          <p:cNvSpPr txBox="1"/>
          <p:nvPr/>
        </p:nvSpPr>
        <p:spPr>
          <a:xfrm>
            <a:off x="3730438" y="2488755"/>
            <a:ext cx="180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EDA but not Event Streaming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39327-608C-4789-216C-0CFDCE893D31}"/>
              </a:ext>
            </a:extLst>
          </p:cNvPr>
          <p:cNvSpPr txBox="1"/>
          <p:nvPr/>
        </p:nvSpPr>
        <p:spPr>
          <a:xfrm>
            <a:off x="6107875" y="2488755"/>
            <a:ext cx="172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Event Steaming but not EDA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94076-2AD2-C993-73FA-A5101F932274}"/>
              </a:ext>
            </a:extLst>
          </p:cNvPr>
          <p:cNvSpPr txBox="1"/>
          <p:nvPr/>
        </p:nvSpPr>
        <p:spPr>
          <a:xfrm>
            <a:off x="3094512" y="4368413"/>
            <a:ext cx="30588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package delivery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emits “Parcel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Shipped” events via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message queue,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triggering customer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notifications — no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streaming or historical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playback is needed.</a:t>
            </a:r>
          </a:p>
        </p:txBody>
      </p:sp>
      <p:pic>
        <p:nvPicPr>
          <p:cNvPr id="1026" name="Picture 2" descr="Wind Turbine Icon Black Icon Isolated">
            <a:extLst>
              <a:ext uri="{FF2B5EF4-FFF2-40B4-BE49-F238E27FC236}">
                <a16:creationId xmlns:a16="http://schemas.microsoft.com/office/drawing/2014/main" id="{BDADFDF2-2157-4ACF-B3FC-5804C31C7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8256" r="6428" b="12976"/>
          <a:stretch>
            <a:fillRect/>
          </a:stretch>
        </p:blipFill>
        <p:spPr bwMode="auto">
          <a:xfrm>
            <a:off x="6810997" y="3273334"/>
            <a:ext cx="931715" cy="10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duct delivered, parcel delivery, package shipping concept ...">
            <a:extLst>
              <a:ext uri="{FF2B5EF4-FFF2-40B4-BE49-F238E27FC236}">
                <a16:creationId xmlns:a16="http://schemas.microsoft.com/office/drawing/2014/main" id="{C992B9F0-8CB6-2312-90A5-89BCD55A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17" y="3214000"/>
            <a:ext cx="1267351" cy="11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B1D17C-67AE-89A3-CB5B-C0DA7612572D}"/>
              </a:ext>
            </a:extLst>
          </p:cNvPr>
          <p:cNvSpPr txBox="1"/>
          <p:nvPr/>
        </p:nvSpPr>
        <p:spPr>
          <a:xfrm>
            <a:off x="6519553" y="4368413"/>
            <a:ext cx="24630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telemetry pipeline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continuously streams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data from wind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turbines into a data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lake via Kafka for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analytics—no services 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 to events 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real time.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24F9B3-D4AC-7BAB-BCA6-8181AE2266F4}"/>
              </a:ext>
            </a:extLst>
          </p:cNvPr>
          <p:cNvGrpSpPr/>
          <p:nvPr/>
        </p:nvGrpSpPr>
        <p:grpSpPr>
          <a:xfrm>
            <a:off x="5115732" y="3994439"/>
            <a:ext cx="1403821" cy="1687874"/>
            <a:chOff x="5115732" y="3994439"/>
            <a:chExt cx="1403821" cy="1687874"/>
          </a:xfrm>
        </p:grpSpPr>
        <p:pic>
          <p:nvPicPr>
            <p:cNvPr id="1034" name="Picture 10" descr="generate a similar icon to the uploaded image">
              <a:extLst>
                <a:ext uri="{FF2B5EF4-FFF2-40B4-BE49-F238E27FC236}">
                  <a16:creationId xmlns:a16="http://schemas.microsoft.com/office/drawing/2014/main" id="{3BF0AF9C-58FE-AAEA-9C8C-F468E5CA3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6" t="10919" r="11443" b="17749"/>
            <a:stretch>
              <a:fillRect/>
            </a:stretch>
          </p:blipFill>
          <p:spPr bwMode="auto">
            <a:xfrm>
              <a:off x="5397673" y="3994439"/>
              <a:ext cx="868475" cy="82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E5DA6-536F-7EDC-3110-6D958F64D8AE}"/>
                </a:ext>
              </a:extLst>
            </p:cNvPr>
            <p:cNvSpPr txBox="1"/>
            <p:nvPr/>
          </p:nvSpPr>
          <p:spPr>
            <a:xfrm>
              <a:off x="5115732" y="4943649"/>
              <a:ext cx="14038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Smart traffic </a:t>
              </a:r>
            </a:p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management </a:t>
              </a:r>
            </a:p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BF6B55-CB0A-4C8F-1116-B769E7023CC2}"/>
              </a:ext>
            </a:extLst>
          </p:cNvPr>
          <p:cNvGrpSpPr/>
          <p:nvPr/>
        </p:nvGrpSpPr>
        <p:grpSpPr>
          <a:xfrm>
            <a:off x="5201826" y="4289499"/>
            <a:ext cx="1249278" cy="1218018"/>
            <a:chOff x="5201826" y="4289499"/>
            <a:chExt cx="1249278" cy="12180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5FAF88-3CCF-F620-A669-D400D7724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9FBF9"/>
                </a:clrFrom>
                <a:clrTo>
                  <a:srgbClr val="F9FBF9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l="10804" t="25801" r="7927" b="22078"/>
            <a:stretch>
              <a:fillRect/>
            </a:stretch>
          </p:blipFill>
          <p:spPr>
            <a:xfrm>
              <a:off x="5201826" y="4901874"/>
              <a:ext cx="1249278" cy="605643"/>
            </a:xfrm>
            <a:prstGeom prst="rect">
              <a:avLst/>
            </a:prstGeom>
          </p:spPr>
        </p:pic>
        <p:pic>
          <p:nvPicPr>
            <p:cNvPr id="15" name="Picture 2" descr="Apache Kafka">
              <a:extLst>
                <a:ext uri="{FF2B5EF4-FFF2-40B4-BE49-F238E27FC236}">
                  <a16:creationId xmlns:a16="http://schemas.microsoft.com/office/drawing/2014/main" id="{83E0EEF7-4A9F-34A4-07D6-C9A9208FA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225" y="4289499"/>
              <a:ext cx="1142005" cy="52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7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793B-A6D5-05E6-C0F7-EC791F679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2B8CD-05EB-2F90-2266-255EF0D5636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Kafka Core Concepts – Overview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AC7542-95F7-6BFE-5956-78FEF06E47DF}"/>
              </a:ext>
            </a:extLst>
          </p:cNvPr>
          <p:cNvSpPr/>
          <p:nvPr/>
        </p:nvSpPr>
        <p:spPr>
          <a:xfrm>
            <a:off x="9059323" y="918648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BB6733-96F1-0D44-00EB-065C7A984550}"/>
              </a:ext>
            </a:extLst>
          </p:cNvPr>
          <p:cNvSpPr/>
          <p:nvPr/>
        </p:nvSpPr>
        <p:spPr>
          <a:xfrm>
            <a:off x="9059323" y="3774191"/>
            <a:ext cx="1446028" cy="47314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Consumer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B7E0BA-997C-F2A4-BB54-02052AF3C7AA}"/>
              </a:ext>
            </a:extLst>
          </p:cNvPr>
          <p:cNvSpPr/>
          <p:nvPr/>
        </p:nvSpPr>
        <p:spPr>
          <a:xfrm>
            <a:off x="7534597" y="1709854"/>
            <a:ext cx="4495479" cy="1779772"/>
          </a:xfrm>
          <a:prstGeom prst="roundRect">
            <a:avLst/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                     ...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B77E77-BF33-BAD9-D545-4AC41A2B0383}"/>
              </a:ext>
            </a:extLst>
          </p:cNvPr>
          <p:cNvCxnSpPr>
            <a:cxnSpLocks/>
          </p:cNvCxnSpPr>
          <p:nvPr/>
        </p:nvCxnSpPr>
        <p:spPr>
          <a:xfrm>
            <a:off x="9782337" y="1399064"/>
            <a:ext cx="0" cy="30352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0C308B-5CAA-4D54-039E-AB97B5C6279A}"/>
              </a:ext>
            </a:extLst>
          </p:cNvPr>
          <p:cNvCxnSpPr>
            <a:cxnSpLocks/>
          </p:cNvCxnSpPr>
          <p:nvPr/>
        </p:nvCxnSpPr>
        <p:spPr>
          <a:xfrm>
            <a:off x="9782337" y="3489625"/>
            <a:ext cx="0" cy="291833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8A2365D-7BEA-CB28-37E8-93E4C4AA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47420"/>
            <a:ext cx="11877675" cy="5791123"/>
          </a:xfrm>
        </p:spPr>
        <p:txBody>
          <a:bodyPr/>
          <a:lstStyle/>
          <a:p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Topics</a:t>
            </a:r>
            <a:r>
              <a:rPr lang="hu-HU" sz="1600" dirty="0"/>
              <a:t> oragnize </a:t>
            </a:r>
            <a:r>
              <a:rPr lang="hu-HU" sz="1600" b="1" dirty="0"/>
              <a:t>related</a:t>
            </a:r>
            <a:r>
              <a:rPr lang="hu-HU" sz="1600" dirty="0"/>
              <a:t> </a:t>
            </a:r>
            <a:r>
              <a:rPr lang="hu-HU" sz="1600" b="1" dirty="0"/>
              <a:t>events</a:t>
            </a:r>
            <a:r>
              <a:rPr lang="hu-HU" sz="1600" dirty="0"/>
              <a:t>:</a:t>
            </a:r>
          </a:p>
          <a:p>
            <a:pPr lvl="1"/>
            <a:r>
              <a:rPr lang="hu-HU" sz="1400" dirty="0"/>
              <a:t>E.g. logs of a specific application</a:t>
            </a:r>
          </a:p>
          <a:p>
            <a:pPr lvl="1"/>
            <a:r>
              <a:rPr lang="hu-HU" sz="1400" dirty="0"/>
              <a:t>Rougly analogous to </a:t>
            </a:r>
            <a:r>
              <a:rPr lang="hu-HU" sz="1400" b="1" dirty="0"/>
              <a:t>SQL tables</a:t>
            </a:r>
          </a:p>
          <a:p>
            <a:pPr lvl="1"/>
            <a:endParaRPr lang="hu-HU" sz="1400" b="1" dirty="0"/>
          </a:p>
          <a:p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Producers</a:t>
            </a:r>
            <a:r>
              <a:rPr lang="hu-HU" sz="1600" dirty="0"/>
              <a:t> are applications that send data into topics:</a:t>
            </a:r>
          </a:p>
          <a:p>
            <a:pPr lvl="1"/>
            <a:r>
              <a:rPr lang="hu-HU" sz="1400" dirty="0"/>
              <a:t>They</a:t>
            </a:r>
            <a:r>
              <a:rPr lang="en-US" sz="1400" dirty="0"/>
              <a:t> are deployed outside Kafka and only interact with</a:t>
            </a:r>
            <a:r>
              <a:rPr lang="hu-HU" sz="1400" dirty="0"/>
              <a:t> it</a:t>
            </a:r>
          </a:p>
          <a:p>
            <a:pPr lvl="1"/>
            <a:r>
              <a:rPr lang="hu-HU" sz="1400" dirty="0"/>
              <a:t>At code level they integrate with Kafka client libraries (Java, Python, Go, etc.)</a:t>
            </a:r>
          </a:p>
          <a:p>
            <a:pPr lvl="1"/>
            <a:endParaRPr lang="hu-HU" sz="1400" dirty="0"/>
          </a:p>
          <a:p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Consumers</a:t>
            </a:r>
            <a:r>
              <a:rPr lang="hu-HU" sz="1600" dirty="0"/>
              <a:t> are applications that pull data from topics:</a:t>
            </a:r>
          </a:p>
          <a:p>
            <a:pPr lvl="1"/>
            <a:r>
              <a:rPr lang="hu-HU" sz="1400" dirty="0"/>
              <a:t>They</a:t>
            </a:r>
            <a:r>
              <a:rPr lang="en-US" sz="1400" dirty="0"/>
              <a:t> are deployed outside Kafka and only interact with</a:t>
            </a:r>
            <a:r>
              <a:rPr lang="hu-HU" sz="1400" dirty="0"/>
              <a:t> it</a:t>
            </a:r>
          </a:p>
          <a:p>
            <a:pPr lvl="1"/>
            <a:r>
              <a:rPr lang="hu-HU" sz="1400" dirty="0"/>
              <a:t>At code level they integrate with Kafka client libraries (Java, Python, Go, etc.)</a:t>
            </a:r>
          </a:p>
          <a:p>
            <a:pPr lvl="1"/>
            <a:endParaRPr lang="hu-HU" sz="1400" dirty="0"/>
          </a:p>
          <a:p>
            <a:r>
              <a:rPr lang="hu-HU" sz="1600" b="1" dirty="0"/>
              <a:t>Client-server </a:t>
            </a:r>
            <a:r>
              <a:rPr lang="hu-HU" sz="1600" dirty="0"/>
              <a:t>architecture:</a:t>
            </a:r>
          </a:p>
          <a:p>
            <a:pPr lvl="1"/>
            <a:r>
              <a:rPr lang="hu-HU" sz="1400" dirty="0"/>
              <a:t>Topics are stored on servers, called </a:t>
            </a:r>
            <a:r>
              <a:rPr lang="hu-HU" sz="1400" b="1" dirty="0">
                <a:solidFill>
                  <a:schemeClr val="accent1">
                    <a:lumMod val="75000"/>
                  </a:schemeClr>
                </a:solidFill>
              </a:rPr>
              <a:t>Kafka brokers</a:t>
            </a:r>
          </a:p>
          <a:p>
            <a:pPr lvl="1"/>
            <a:r>
              <a:rPr lang="hu-HU" sz="1400" dirty="0"/>
              <a:t>Producers and consumers are the clients</a:t>
            </a:r>
          </a:p>
          <a:p>
            <a:pPr lvl="1"/>
            <a:endParaRPr lang="hu-HU" sz="1400" dirty="0"/>
          </a:p>
          <a:p>
            <a:r>
              <a:rPr lang="hu-HU" sz="1600" dirty="0"/>
              <a:t>Can scale to 100s of brokers</a:t>
            </a:r>
          </a:p>
          <a:p>
            <a:r>
              <a:rPr lang="hu-HU" sz="1600" dirty="0"/>
              <a:t>Can scale to millions of messages per second</a:t>
            </a:r>
          </a:p>
          <a:p>
            <a:r>
              <a:rPr lang="hu-HU" sz="1600" dirty="0"/>
              <a:t>Latency of less than 10 ms ~ real time</a:t>
            </a:r>
          </a:p>
          <a:p>
            <a:pPr lvl="1"/>
            <a:endParaRPr lang="hu-HU" sz="1400" dirty="0"/>
          </a:p>
          <a:p>
            <a:pPr lvl="1"/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92183-FFB4-32BF-FD1B-C5F069D7BBF5}"/>
              </a:ext>
            </a:extLst>
          </p:cNvPr>
          <p:cNvSpPr/>
          <p:nvPr/>
        </p:nvSpPr>
        <p:spPr>
          <a:xfrm>
            <a:off x="8869554" y="1918921"/>
            <a:ext cx="1063256" cy="1427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E5226F1-7E62-56A5-36D1-0ED80159ED2B}"/>
              </a:ext>
            </a:extLst>
          </p:cNvPr>
          <p:cNvSpPr/>
          <p:nvPr/>
        </p:nvSpPr>
        <p:spPr>
          <a:xfrm>
            <a:off x="9039980" y="2322050"/>
            <a:ext cx="722404" cy="27092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EF0259-01F8-C3ED-06B2-5D7D20DF2741}"/>
              </a:ext>
            </a:extLst>
          </p:cNvPr>
          <p:cNvSpPr/>
          <p:nvPr/>
        </p:nvSpPr>
        <p:spPr>
          <a:xfrm>
            <a:off x="9039980" y="2911030"/>
            <a:ext cx="722404" cy="27092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9E063-2988-8753-F31B-D464DEA4203F}"/>
              </a:ext>
            </a:extLst>
          </p:cNvPr>
          <p:cNvSpPr txBox="1"/>
          <p:nvPr/>
        </p:nvSpPr>
        <p:spPr>
          <a:xfrm>
            <a:off x="8869554" y="1915639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broker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C78EE-1A7E-AB1D-B87F-D063E23D53A7}"/>
              </a:ext>
            </a:extLst>
          </p:cNvPr>
          <p:cNvSpPr/>
          <p:nvPr/>
        </p:nvSpPr>
        <p:spPr>
          <a:xfrm>
            <a:off x="10679801" y="1918921"/>
            <a:ext cx="1063256" cy="1427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endParaRPr lang="hu-H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ctr">
              <a:lnSpc>
                <a:spcPts val="400"/>
              </a:lnSpc>
            </a:pP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B911D2-57FD-B3DA-6A6C-68DD358CB29F}"/>
              </a:ext>
            </a:extLst>
          </p:cNvPr>
          <p:cNvSpPr/>
          <p:nvPr/>
        </p:nvSpPr>
        <p:spPr>
          <a:xfrm>
            <a:off x="10850227" y="2322050"/>
            <a:ext cx="722404" cy="27092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1C8626-A2D3-0B7A-F0F9-DEE59222A737}"/>
              </a:ext>
            </a:extLst>
          </p:cNvPr>
          <p:cNvSpPr/>
          <p:nvPr/>
        </p:nvSpPr>
        <p:spPr>
          <a:xfrm>
            <a:off x="10850227" y="2911030"/>
            <a:ext cx="722404" cy="27092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02E02-982D-CB0A-DBE3-96E10B97DD00}"/>
              </a:ext>
            </a:extLst>
          </p:cNvPr>
          <p:cNvSpPr txBox="1"/>
          <p:nvPr/>
        </p:nvSpPr>
        <p:spPr>
          <a:xfrm>
            <a:off x="10679801" y="1915639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broker</a:t>
            </a:r>
            <a:endParaRPr lang="en-US" dirty="0"/>
          </a:p>
        </p:txBody>
      </p:sp>
      <p:pic>
        <p:nvPicPr>
          <p:cNvPr id="10" name="Picture 2" descr="Apache Kafka">
            <a:extLst>
              <a:ext uri="{FF2B5EF4-FFF2-40B4-BE49-F238E27FC236}">
                <a16:creationId xmlns:a16="http://schemas.microsoft.com/office/drawing/2014/main" id="{4ED9AF21-4F87-3B45-0FE6-3E1C2F78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75" y="2394716"/>
            <a:ext cx="899556" cy="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8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311E-4D66-4767-202E-84EBA0CE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04F68-7F04-EB52-9975-7A298A64128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Comparing Kafka to Other Message Brokers?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16C8555-EE3C-F062-F992-975DB486F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22792"/>
              </p:ext>
            </p:extLst>
          </p:nvPr>
        </p:nvGraphicFramePr>
        <p:xfrm>
          <a:off x="842962" y="1147973"/>
          <a:ext cx="10515600" cy="4693920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91704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70143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179534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486058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42463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Feature / Broker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Apache Kafka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RabbitMQ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Redis Streams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Cloud-Native Brokers</a:t>
                      </a:r>
                      <a:r>
                        <a:rPr lang="en-US" sz="1600" dirty="0"/>
                        <a:t> (AWS, Azure, GCP)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992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Message Retention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✅ Long-term, configurable (disk-based)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Short-term (until consumed)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Short-term (memory-based, optional persistence)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Limited (varies by service; often time-bound)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25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Throughput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🔥 Extremely high (millions/sec)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Moderate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High (in-memory, low latency)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Moderate to high (depends on service tier)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415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Replay Support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✅ Native replay from log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❌ Not supported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Limited (manual tracking needed)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❌ Typically not supported (some exceptions)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224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/>
                        <a:t>Ordering Guarantees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Per partition (strong ordering)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Per queue (FIFO optional)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Per stream (by ID)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⚠️ Varies: some offer FIFO queues, others don’t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887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Use Case Fit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❌ Not lightweight (requires cluster)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Lightweight, easy to deploy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✅ Lightweight, in-memory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✅ Lightweight, fully managed (cloud-native)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5932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9EF3A7-4BD1-2A47-42C8-8F6F59507649}"/>
              </a:ext>
            </a:extLst>
          </p:cNvPr>
          <p:cNvSpPr txBox="1"/>
          <p:nvPr/>
        </p:nvSpPr>
        <p:spPr>
          <a:xfrm>
            <a:off x="842962" y="6109257"/>
            <a:ext cx="8989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Kafka isn’t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message broker—it’s a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distributed event streaming platform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3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E5953-86CD-1EA7-1DE9-03AB35ED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1747F-4DAB-2A3A-4BBC-47CB955A8E9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Kafka Core &amp; Ecosystem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F4E0E8-C7DD-7621-8D86-8A1EA07F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75" y="1638794"/>
            <a:ext cx="4014449" cy="40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7411D4-63C3-B29D-2839-DADC5AC47A4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Kafka </a:t>
            </a:r>
            <a:r>
              <a:rPr lang="hu-HU" dirty="0" err="1"/>
              <a:t>Extended</a:t>
            </a:r>
            <a:r>
              <a:rPr lang="hu-HU" dirty="0"/>
              <a:t> </a:t>
            </a:r>
            <a:r>
              <a:rPr lang="hu-HU" dirty="0" err="1"/>
              <a:t>Ecosystem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6829-8BA3-7409-B79A-96C957F0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47421"/>
            <a:ext cx="11877675" cy="2291866"/>
          </a:xfrm>
        </p:spPr>
        <p:txBody>
          <a:bodyPr/>
          <a:lstStyle/>
          <a:p>
            <a:r>
              <a:rPr lang="en-US" sz="1600" dirty="0"/>
              <a:t>Kafka Consumers and Producers have existed for a long time and are considered </a:t>
            </a:r>
            <a:r>
              <a:rPr lang="en-US" sz="1600" b="1" dirty="0"/>
              <a:t>low-level</a:t>
            </a:r>
          </a:p>
          <a:p>
            <a:r>
              <a:rPr lang="en-US" sz="1600" dirty="0"/>
              <a:t>Kafka &amp; ecosystem has introduced over time some new APIs that are </a:t>
            </a:r>
            <a:r>
              <a:rPr lang="en-US" sz="1600" b="1" dirty="0"/>
              <a:t>higher level </a:t>
            </a:r>
            <a:r>
              <a:rPr lang="en-US" sz="1600" dirty="0"/>
              <a:t>for </a:t>
            </a:r>
            <a:r>
              <a:rPr lang="en-US" sz="1600" b="1" dirty="0"/>
              <a:t>specific problem </a:t>
            </a:r>
            <a:r>
              <a:rPr lang="en-US" sz="1600" dirty="0"/>
              <a:t>sets:</a:t>
            </a:r>
          </a:p>
          <a:p>
            <a:pPr lvl="1"/>
            <a:r>
              <a:rPr lang="en-US" sz="1400" b="1" dirty="0"/>
              <a:t>Kafka Connect:</a:t>
            </a:r>
            <a:r>
              <a:rPr lang="en-US" sz="1400" dirty="0"/>
              <a:t> integration toolkit for streaming data between Kafka brokers and other systems using connector plugins</a:t>
            </a:r>
          </a:p>
          <a:p>
            <a:pPr lvl="1"/>
            <a:r>
              <a:rPr lang="en-US" sz="1400" b="1" dirty="0"/>
              <a:t>Kafka Streams:</a:t>
            </a:r>
            <a:r>
              <a:rPr lang="en-US" sz="1400" dirty="0"/>
              <a:t> solves transformations in Kafka (used as a Java lib) with exactly once capabilities</a:t>
            </a:r>
          </a:p>
          <a:p>
            <a:pPr lvl="1"/>
            <a:r>
              <a:rPr lang="en-US" sz="1400" b="1" dirty="0"/>
              <a:t>Schema Registry:</a:t>
            </a:r>
            <a:r>
              <a:rPr lang="en-US" sz="1400" dirty="0"/>
              <a:t> helps using Schema in Kafka</a:t>
            </a:r>
            <a:endParaRPr lang="en-US" sz="1400" b="1" dirty="0"/>
          </a:p>
          <a:p>
            <a:pPr lvl="1"/>
            <a:endParaRPr lang="en-US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8BF8C-6036-48F8-7445-2C7B699621F3}"/>
              </a:ext>
            </a:extLst>
          </p:cNvPr>
          <p:cNvSpPr/>
          <p:nvPr/>
        </p:nvSpPr>
        <p:spPr>
          <a:xfrm>
            <a:off x="2671774" y="4257383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Kafka Producer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1BA21D-A8B9-E36A-3BC5-E8AF71F73E11}"/>
              </a:ext>
            </a:extLst>
          </p:cNvPr>
          <p:cNvSpPr/>
          <p:nvPr/>
        </p:nvSpPr>
        <p:spPr>
          <a:xfrm>
            <a:off x="5152669" y="4219932"/>
            <a:ext cx="1886662" cy="2226147"/>
          </a:xfrm>
          <a:prstGeom prst="roundRect">
            <a:avLst>
              <a:gd name="adj" fmla="val 5783"/>
            </a:avLst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0A1743-CB1B-2FB4-7D88-CAEE4CA797DB}"/>
              </a:ext>
            </a:extLst>
          </p:cNvPr>
          <p:cNvCxnSpPr>
            <a:cxnSpLocks/>
          </p:cNvCxnSpPr>
          <p:nvPr/>
        </p:nvCxnSpPr>
        <p:spPr>
          <a:xfrm>
            <a:off x="5766761" y="3781983"/>
            <a:ext cx="0" cy="43530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Apache Kafka">
            <a:extLst>
              <a:ext uri="{FF2B5EF4-FFF2-40B4-BE49-F238E27FC236}">
                <a16:creationId xmlns:a16="http://schemas.microsoft.com/office/drawing/2014/main" id="{A6AFB39E-1949-98A0-DFF7-AFF09F78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26" y="5110280"/>
            <a:ext cx="958718" cy="4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2C7103-F94C-922A-7AE4-61D9FC32AEBC}"/>
              </a:ext>
            </a:extLst>
          </p:cNvPr>
          <p:cNvSpPr/>
          <p:nvPr/>
        </p:nvSpPr>
        <p:spPr>
          <a:xfrm>
            <a:off x="8019173" y="4259030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Kafka Consumer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ED6CCDF-7E4A-CF42-76F7-00DD6928D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9650" y="3593959"/>
            <a:ext cx="508147" cy="508147"/>
          </a:xfrm>
          <a:prstGeom prst="rect">
            <a:avLst/>
          </a:prstGeom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E31A3073-CFC8-6316-F3B6-1F9A13B83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2071" y="4117272"/>
            <a:ext cx="649286" cy="649286"/>
          </a:xfrm>
          <a:prstGeom prst="rect">
            <a:avLst/>
          </a:prstGeom>
        </p:spPr>
      </p:pic>
      <p:pic>
        <p:nvPicPr>
          <p:cNvPr id="12" name="Graphic 11" descr="Truck">
            <a:extLst>
              <a:ext uri="{FF2B5EF4-FFF2-40B4-BE49-F238E27FC236}">
                <a16:creationId xmlns:a16="http://schemas.microsoft.com/office/drawing/2014/main" id="{61D404BD-C200-AF0A-3D81-56638313F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7615" y="4695797"/>
            <a:ext cx="649287" cy="649287"/>
          </a:xfrm>
          <a:prstGeom prst="rect">
            <a:avLst/>
          </a:prstGeom>
        </p:spPr>
      </p:pic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F7D5FC20-77E3-3EA6-5769-F36E11CC8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07398" y="4175833"/>
            <a:ext cx="660143" cy="6601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10E808-4A9E-A75E-9EA2-E0A192A756CA}"/>
              </a:ext>
            </a:extLst>
          </p:cNvPr>
          <p:cNvSpPr/>
          <p:nvPr/>
        </p:nvSpPr>
        <p:spPr>
          <a:xfrm>
            <a:off x="4625285" y="3254295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Kafka Schema Registry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3B5222-CE27-91E8-EC04-A22E2293738E}"/>
              </a:ext>
            </a:extLst>
          </p:cNvPr>
          <p:cNvSpPr/>
          <p:nvPr/>
        </p:nvSpPr>
        <p:spPr>
          <a:xfrm>
            <a:off x="6277882" y="3254295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Kafka Streams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02F5A9-A94A-8AAE-F5C2-1FD2EF3FA621}"/>
              </a:ext>
            </a:extLst>
          </p:cNvPr>
          <p:cNvCxnSpPr>
            <a:cxnSpLocks/>
          </p:cNvCxnSpPr>
          <p:nvPr/>
        </p:nvCxnSpPr>
        <p:spPr>
          <a:xfrm>
            <a:off x="5588261" y="3807041"/>
            <a:ext cx="0" cy="41289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DFC87F-322B-8CE7-2B31-7CB7D2E01908}"/>
              </a:ext>
            </a:extLst>
          </p:cNvPr>
          <p:cNvCxnSpPr>
            <a:cxnSpLocks/>
          </p:cNvCxnSpPr>
          <p:nvPr/>
        </p:nvCxnSpPr>
        <p:spPr>
          <a:xfrm>
            <a:off x="1997045" y="4013486"/>
            <a:ext cx="661926" cy="36090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DB116E-B3A8-6BDD-C517-CF2CDD2DDAD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997045" y="4508797"/>
            <a:ext cx="674729" cy="1243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24B35D-83A9-361F-96FE-17BD50070803}"/>
              </a:ext>
            </a:extLst>
          </p:cNvPr>
          <p:cNvCxnSpPr>
            <a:cxnSpLocks/>
          </p:cNvCxnSpPr>
          <p:nvPr/>
        </p:nvCxnSpPr>
        <p:spPr>
          <a:xfrm flipV="1">
            <a:off x="1997045" y="4655636"/>
            <a:ext cx="674729" cy="364804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C64534-31FB-AA75-1CFA-7717E9BA1C4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64665" y="4515090"/>
            <a:ext cx="1104660" cy="6137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E0B114-17AF-DFCC-0948-D2B44A84632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043437" y="4522874"/>
            <a:ext cx="975736" cy="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E1C43E-81C6-0E78-E7B1-2B0D16FFE6A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412064" y="4522874"/>
            <a:ext cx="850364" cy="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89315A-544C-44B6-11B5-5CC7DF1556ED}"/>
              </a:ext>
            </a:extLst>
          </p:cNvPr>
          <p:cNvCxnSpPr>
            <a:cxnSpLocks/>
          </p:cNvCxnSpPr>
          <p:nvPr/>
        </p:nvCxnSpPr>
        <p:spPr>
          <a:xfrm>
            <a:off x="6713406" y="3785132"/>
            <a:ext cx="0" cy="43530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9E91B2-5806-C8B4-0A4F-659238447DAC}"/>
              </a:ext>
            </a:extLst>
          </p:cNvPr>
          <p:cNvCxnSpPr>
            <a:cxnSpLocks/>
          </p:cNvCxnSpPr>
          <p:nvPr/>
        </p:nvCxnSpPr>
        <p:spPr>
          <a:xfrm>
            <a:off x="6534906" y="3810190"/>
            <a:ext cx="0" cy="41289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4474EA-A3E8-903E-6112-3C27A3E05699}"/>
              </a:ext>
            </a:extLst>
          </p:cNvPr>
          <p:cNvGrpSpPr/>
          <p:nvPr/>
        </p:nvGrpSpPr>
        <p:grpSpPr>
          <a:xfrm>
            <a:off x="1121303" y="5530799"/>
            <a:ext cx="9998628" cy="907710"/>
            <a:chOff x="1121303" y="5530799"/>
            <a:chExt cx="9998628" cy="90771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5F41BC6-D9AF-19CF-0CF1-5FF507A4FEA9}"/>
                </a:ext>
              </a:extLst>
            </p:cNvPr>
            <p:cNvSpPr/>
            <p:nvPr/>
          </p:nvSpPr>
          <p:spPr>
            <a:xfrm>
              <a:off x="2679360" y="5735928"/>
              <a:ext cx="1517266" cy="527688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Kafka Connect Source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4AE871A3-999C-109F-D46A-8D615592BC43}"/>
                </a:ext>
              </a:extLst>
            </p:cNvPr>
            <p:cNvSpPr/>
            <p:nvPr/>
          </p:nvSpPr>
          <p:spPr>
            <a:xfrm>
              <a:off x="8035753" y="5727060"/>
              <a:ext cx="1484473" cy="527688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Kafka Connect Sink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40CF0FB9-8E4E-F473-1AA7-6D030E17DC7F}"/>
                </a:ext>
              </a:extLst>
            </p:cNvPr>
            <p:cNvSpPr/>
            <p:nvPr/>
          </p:nvSpPr>
          <p:spPr>
            <a:xfrm>
              <a:off x="1121303" y="5530799"/>
              <a:ext cx="764924" cy="90771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/>
                <a:t>Source DB</a:t>
              </a:r>
              <a:endParaRPr lang="en-US" sz="1600" dirty="0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C4F1B226-4071-03FB-EE5F-43F065CB264A}"/>
                </a:ext>
              </a:extLst>
            </p:cNvPr>
            <p:cNvSpPr/>
            <p:nvPr/>
          </p:nvSpPr>
          <p:spPr>
            <a:xfrm>
              <a:off x="10355007" y="5530799"/>
              <a:ext cx="764924" cy="90771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/>
                <a:t>Target DB</a:t>
              </a:r>
              <a:endParaRPr lang="en-US" sz="16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6D138B-23EC-D161-78F8-391513786B9D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997045" y="5998426"/>
              <a:ext cx="682315" cy="1346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B1CC9E-3C69-030B-F138-919A07681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0226" y="5992213"/>
              <a:ext cx="742202" cy="6213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66C916-57DA-0A67-FD59-49B6DF185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2991" y="5984654"/>
              <a:ext cx="929678" cy="15118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003FD62-917F-B1D4-CAE2-E139C09E4989}"/>
                </a:ext>
              </a:extLst>
            </p:cNvPr>
            <p:cNvCxnSpPr>
              <a:cxnSpLocks/>
            </p:cNvCxnSpPr>
            <p:nvPr/>
          </p:nvCxnSpPr>
          <p:spPr>
            <a:xfrm>
              <a:off x="7043437" y="5984654"/>
              <a:ext cx="975736" cy="0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9FB9-4AB6-EEEC-4091-D45D7828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50D31-A0B0-4AFA-4006-E2F1A4A0103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Kafka Extended Ecosystem and Integration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E9F5-AA84-7B00-3676-1E8D27A2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47421"/>
            <a:ext cx="11877675" cy="2291866"/>
          </a:xfrm>
        </p:spPr>
        <p:txBody>
          <a:bodyPr/>
          <a:lstStyle/>
          <a:p>
            <a:r>
              <a:rPr lang="hu-HU" sz="1600" dirty="0"/>
              <a:t>Kafka Consumers and Producers have existed for a long time and are considered </a:t>
            </a:r>
            <a:r>
              <a:rPr lang="hu-HU" sz="1600" b="1" dirty="0"/>
              <a:t>low-level</a:t>
            </a:r>
          </a:p>
          <a:p>
            <a:r>
              <a:rPr lang="hu-HU" sz="1600" dirty="0"/>
              <a:t>Kafka &amp; ecosystem has introduced over time some new APIs that are </a:t>
            </a:r>
            <a:r>
              <a:rPr lang="hu-HU" sz="1600" b="1" dirty="0"/>
              <a:t>higher level </a:t>
            </a:r>
            <a:r>
              <a:rPr lang="hu-HU" sz="1600" dirty="0"/>
              <a:t>for </a:t>
            </a:r>
            <a:r>
              <a:rPr lang="hu-HU" sz="1600" b="1" dirty="0"/>
              <a:t>specific problem </a:t>
            </a:r>
            <a:r>
              <a:rPr lang="hu-HU" sz="1600" dirty="0"/>
              <a:t>sets:</a:t>
            </a:r>
          </a:p>
          <a:p>
            <a:pPr lvl="1"/>
            <a:r>
              <a:rPr lang="hu-HU" sz="1400" b="1" dirty="0"/>
              <a:t>Kafka </a:t>
            </a:r>
            <a:r>
              <a:rPr lang="hu-HU" sz="1400" b="1" dirty="0" err="1"/>
              <a:t>Connect</a:t>
            </a:r>
            <a:r>
              <a:rPr lang="hu-HU" sz="1400" b="1" dirty="0"/>
              <a:t>:</a:t>
            </a:r>
            <a:r>
              <a:rPr lang="hu-HU" sz="1400" dirty="0"/>
              <a:t> </a:t>
            </a:r>
            <a:r>
              <a:rPr lang="en-GB" sz="1400" dirty="0"/>
              <a:t>integration toolkit for streaming data between Kafka brokers and other systems using connector plugins</a:t>
            </a:r>
            <a:endParaRPr lang="hu-HU" sz="1400" dirty="0"/>
          </a:p>
          <a:p>
            <a:pPr lvl="1"/>
            <a:r>
              <a:rPr lang="hu-HU" sz="1400" b="1" dirty="0"/>
              <a:t>Kafka </a:t>
            </a:r>
            <a:r>
              <a:rPr lang="hu-HU" sz="1400" b="1" dirty="0" err="1"/>
              <a:t>Streams</a:t>
            </a:r>
            <a:r>
              <a:rPr lang="hu-HU" sz="1400" b="1" dirty="0"/>
              <a:t>:</a:t>
            </a:r>
            <a:r>
              <a:rPr lang="hu-HU" sz="1400" dirty="0"/>
              <a:t> solves transformations in Kafka (used as a Java </a:t>
            </a:r>
            <a:r>
              <a:rPr lang="hu-HU" sz="1400" dirty="0" err="1"/>
              <a:t>lib</a:t>
            </a:r>
            <a:r>
              <a:rPr lang="hu-HU" sz="1400" dirty="0"/>
              <a:t>) </a:t>
            </a:r>
            <a:r>
              <a:rPr lang="en-US" sz="1400" dirty="0"/>
              <a:t>with exactly once capabilities</a:t>
            </a:r>
          </a:p>
          <a:p>
            <a:pPr lvl="1"/>
            <a:r>
              <a:rPr lang="hu-HU" sz="1400" b="1" dirty="0" err="1"/>
              <a:t>Schema</a:t>
            </a:r>
            <a:r>
              <a:rPr lang="hu-HU" sz="1400" b="1" dirty="0"/>
              <a:t> </a:t>
            </a:r>
            <a:r>
              <a:rPr lang="hu-HU" sz="1400" b="1" dirty="0" err="1"/>
              <a:t>Registry</a:t>
            </a:r>
            <a:r>
              <a:rPr lang="hu-HU" sz="1400" b="1" dirty="0"/>
              <a:t>:</a:t>
            </a:r>
            <a:r>
              <a:rPr lang="hu-HU" sz="1400" dirty="0"/>
              <a:t> </a:t>
            </a:r>
            <a:r>
              <a:rPr lang="hu-HU" sz="1400" dirty="0" err="1"/>
              <a:t>helps</a:t>
            </a:r>
            <a:r>
              <a:rPr lang="hu-HU" sz="1400" dirty="0"/>
              <a:t> </a:t>
            </a:r>
            <a:r>
              <a:rPr lang="hu-HU" sz="1400" dirty="0" err="1"/>
              <a:t>using</a:t>
            </a:r>
            <a:r>
              <a:rPr lang="hu-HU" sz="1400" dirty="0"/>
              <a:t> </a:t>
            </a:r>
            <a:r>
              <a:rPr lang="hu-HU" sz="1400" dirty="0" err="1"/>
              <a:t>Schema</a:t>
            </a:r>
            <a:r>
              <a:rPr lang="hu-HU" sz="1400" dirty="0"/>
              <a:t> in Kafka</a:t>
            </a:r>
            <a:endParaRPr lang="hu-HU" sz="1400" b="1" dirty="0"/>
          </a:p>
          <a:p>
            <a:pPr lvl="1"/>
            <a:r>
              <a:rPr lang="hu-HU" sz="1400" b="1" dirty="0"/>
              <a:t>REST Proxy / Kafka </a:t>
            </a:r>
            <a:r>
              <a:rPr lang="hu-HU" sz="1400" b="1" dirty="0" err="1"/>
              <a:t>Bridge</a:t>
            </a:r>
            <a:r>
              <a:rPr lang="hu-HU" sz="1400" dirty="0"/>
              <a:t>: a HTTP REST API server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clients</a:t>
            </a:r>
            <a:r>
              <a:rPr lang="hu-HU" sz="1400" dirty="0"/>
              <a:t> </a:t>
            </a:r>
            <a:r>
              <a:rPr lang="hu-HU" sz="1400" dirty="0" err="1"/>
              <a:t>that</a:t>
            </a:r>
            <a:r>
              <a:rPr lang="hu-HU" sz="1400" dirty="0"/>
              <a:t> </a:t>
            </a:r>
            <a:r>
              <a:rPr lang="hu-HU" sz="1400" dirty="0" err="1"/>
              <a:t>cannot</a:t>
            </a:r>
            <a:r>
              <a:rPr lang="hu-HU" sz="1400" dirty="0"/>
              <a:t> </a:t>
            </a:r>
            <a:r>
              <a:rPr lang="hu-HU" sz="1400" dirty="0" err="1"/>
              <a:t>speak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native</a:t>
            </a:r>
            <a:r>
              <a:rPr lang="hu-HU" sz="1400" dirty="0"/>
              <a:t> Kafka API</a:t>
            </a:r>
          </a:p>
          <a:p>
            <a:pPr lvl="1"/>
            <a:r>
              <a:rPr lang="hu-HU" sz="1400" b="1" dirty="0" err="1"/>
              <a:t>Mirror</a:t>
            </a:r>
            <a:r>
              <a:rPr lang="hu-HU" sz="1400" b="1" dirty="0"/>
              <a:t> </a:t>
            </a:r>
            <a:r>
              <a:rPr lang="hu-HU" sz="1400" b="1" dirty="0" err="1"/>
              <a:t>Maker</a:t>
            </a:r>
            <a:r>
              <a:rPr lang="hu-HU" sz="1400" dirty="0"/>
              <a:t>: </a:t>
            </a:r>
            <a:r>
              <a:rPr lang="en-GB" sz="1400" dirty="0"/>
              <a:t>replicates data between two Kafka clusters</a:t>
            </a:r>
            <a:endParaRPr lang="hu-HU" sz="1400" dirty="0"/>
          </a:p>
          <a:p>
            <a:pPr lvl="1"/>
            <a:r>
              <a:rPr lang="hu-HU" sz="1400" b="1" dirty="0" err="1"/>
              <a:t>ksqlDB</a:t>
            </a:r>
            <a:r>
              <a:rPr lang="hu-HU" sz="1400" dirty="0"/>
              <a:t>: an SQL-like </a:t>
            </a:r>
            <a:r>
              <a:rPr lang="hu-HU" sz="1400" dirty="0" err="1"/>
              <a:t>query</a:t>
            </a:r>
            <a:r>
              <a:rPr lang="hu-HU" sz="1400" dirty="0"/>
              <a:t> </a:t>
            </a:r>
            <a:r>
              <a:rPr lang="hu-HU" sz="1400" dirty="0" err="1"/>
              <a:t>engine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Kafka</a:t>
            </a:r>
          </a:p>
          <a:p>
            <a:pPr lvl="1"/>
            <a:endParaRPr lang="en-US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AF149-AA67-D35F-AAEB-39FD07DE2531}"/>
              </a:ext>
            </a:extLst>
          </p:cNvPr>
          <p:cNvSpPr/>
          <p:nvPr/>
        </p:nvSpPr>
        <p:spPr>
          <a:xfrm>
            <a:off x="2671774" y="4257383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 Proxy / Kafka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04420F-F4CF-B559-E88E-59B8E2D07FAF}"/>
              </a:ext>
            </a:extLst>
          </p:cNvPr>
          <p:cNvSpPr/>
          <p:nvPr/>
        </p:nvSpPr>
        <p:spPr>
          <a:xfrm>
            <a:off x="5152669" y="4219932"/>
            <a:ext cx="1886662" cy="2226147"/>
          </a:xfrm>
          <a:prstGeom prst="roundRect">
            <a:avLst>
              <a:gd name="adj" fmla="val 5783"/>
            </a:avLst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7" name="Picture 2" descr="Apache Kafka">
            <a:extLst>
              <a:ext uri="{FF2B5EF4-FFF2-40B4-BE49-F238E27FC236}">
                <a16:creationId xmlns:a16="http://schemas.microsoft.com/office/drawing/2014/main" id="{4551BCEE-6482-A329-26AE-EFBCABFA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26" y="5110280"/>
            <a:ext cx="958718" cy="4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FB85B7-8D02-3B01-D810-5E64CBFCF155}"/>
              </a:ext>
            </a:extLst>
          </p:cNvPr>
          <p:cNvSpPr/>
          <p:nvPr/>
        </p:nvSpPr>
        <p:spPr>
          <a:xfrm>
            <a:off x="8019173" y="4259030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Mirror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Maker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073C5AED-ECB9-5A52-DBEE-CF1BA69CE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9650" y="3957155"/>
            <a:ext cx="508147" cy="508147"/>
          </a:xfrm>
          <a:prstGeom prst="rect">
            <a:avLst/>
          </a:prstGeom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5217DDBD-0084-EFC1-431E-CAEE8E437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2071" y="4480468"/>
            <a:ext cx="649286" cy="6492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74CB67-8939-406B-0AC3-DFF95BE7C4A4}"/>
              </a:ext>
            </a:extLst>
          </p:cNvPr>
          <p:cNvSpPr/>
          <p:nvPr/>
        </p:nvSpPr>
        <p:spPr>
          <a:xfrm>
            <a:off x="5384851" y="3254295"/>
            <a:ext cx="1392891" cy="527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ksqlDB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A74EF4-0048-2934-2687-F78DD94987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86227" y="4175833"/>
            <a:ext cx="785547" cy="345394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E20D90-CA5B-D93B-9E92-E5E94430CBA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886227" y="4521227"/>
            <a:ext cx="785547" cy="22596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735E77-680E-47A7-56BC-6A091499E731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64665" y="4515090"/>
            <a:ext cx="1104660" cy="6137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672A8A-E74A-2A64-DFF6-0FEDD2170AA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043437" y="4522874"/>
            <a:ext cx="975736" cy="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FF0CEF-127D-3663-6422-AFEDFA2B2BE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412064" y="4522874"/>
            <a:ext cx="850364" cy="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4A6128-CEB5-CF3D-2677-BA15F6AA37EA}"/>
              </a:ext>
            </a:extLst>
          </p:cNvPr>
          <p:cNvCxnSpPr>
            <a:cxnSpLocks/>
          </p:cNvCxnSpPr>
          <p:nvPr/>
        </p:nvCxnSpPr>
        <p:spPr>
          <a:xfrm>
            <a:off x="6157931" y="3785132"/>
            <a:ext cx="0" cy="43530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0ADFCC-02E3-9E55-A773-9E5D11346262}"/>
              </a:ext>
            </a:extLst>
          </p:cNvPr>
          <p:cNvCxnSpPr>
            <a:cxnSpLocks/>
          </p:cNvCxnSpPr>
          <p:nvPr/>
        </p:nvCxnSpPr>
        <p:spPr>
          <a:xfrm>
            <a:off x="5979431" y="3810190"/>
            <a:ext cx="0" cy="41289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FD9A274C-5E01-770A-E414-54C1CACE04DE}"/>
              </a:ext>
            </a:extLst>
          </p:cNvPr>
          <p:cNvSpPr/>
          <p:nvPr/>
        </p:nvSpPr>
        <p:spPr>
          <a:xfrm>
            <a:off x="10305773" y="4101594"/>
            <a:ext cx="1115600" cy="842560"/>
          </a:xfrm>
          <a:prstGeom prst="roundRect">
            <a:avLst>
              <a:gd name="adj" fmla="val 5783"/>
            </a:avLst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err="1"/>
              <a:t>Source</a:t>
            </a:r>
            <a:endParaRPr lang="hu-HU" sz="1600" dirty="0"/>
          </a:p>
          <a:p>
            <a:pPr algn="ctr"/>
            <a:endParaRPr lang="hu-HU" sz="1600" dirty="0"/>
          </a:p>
          <a:p>
            <a:pPr algn="ctr"/>
            <a:r>
              <a:rPr lang="hu-HU" sz="1600" dirty="0"/>
              <a:t> </a:t>
            </a:r>
            <a:r>
              <a:rPr lang="hu-HU" sz="1600" dirty="0" err="1"/>
              <a:t>Cluster</a:t>
            </a:r>
            <a:endParaRPr lang="en-US" sz="1600" dirty="0"/>
          </a:p>
        </p:txBody>
      </p:sp>
      <p:pic>
        <p:nvPicPr>
          <p:cNvPr id="39" name="Picture 2" descr="Apache Kafka">
            <a:extLst>
              <a:ext uri="{FF2B5EF4-FFF2-40B4-BE49-F238E27FC236}">
                <a16:creationId xmlns:a16="http://schemas.microsoft.com/office/drawing/2014/main" id="{F274BA17-933F-9307-510E-B0C5F432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844" y="4391175"/>
            <a:ext cx="652567" cy="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phic 10" descr="Laptop">
            <a:extLst>
              <a:ext uri="{FF2B5EF4-FFF2-40B4-BE49-F238E27FC236}">
                <a16:creationId xmlns:a16="http://schemas.microsoft.com/office/drawing/2014/main" id="{01FCE541-AED7-D87D-6A78-3B1BF196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5990" y="3177902"/>
            <a:ext cx="649286" cy="649286"/>
          </a:xfrm>
          <a:prstGeom prst="rect">
            <a:avLst/>
          </a:prstGeom>
        </p:spPr>
      </p:pic>
      <p:cxnSp>
        <p:nvCxnSpPr>
          <p:cNvPr id="42" name="Straight Arrow Connector 20">
            <a:extLst>
              <a:ext uri="{FF2B5EF4-FFF2-40B4-BE49-F238E27FC236}">
                <a16:creationId xmlns:a16="http://schemas.microsoft.com/office/drawing/2014/main" id="{B19F64FD-5448-2CB5-F20D-8E4E82DE532F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777742" y="3518139"/>
            <a:ext cx="1068248" cy="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8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33117-5A2B-8BB6-E786-1662C324BAB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So We Should Use Kafka for Everything, Everywhere?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5B55-DC0C-FE44-BA85-64C1573D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47420"/>
            <a:ext cx="8970201" cy="5791119"/>
          </a:xfrm>
        </p:spPr>
        <p:txBody>
          <a:bodyPr/>
          <a:lstStyle/>
          <a:p>
            <a:r>
              <a:rPr lang="en-US" b="1" dirty="0"/>
              <a:t>Definitely not—actually, it depends</a:t>
            </a:r>
            <a:r>
              <a:rPr lang="hu-HU" b="1" dirty="0"/>
              <a:t>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Do you need event replay or long-term retention?</a:t>
            </a:r>
            <a:r>
              <a:rPr lang="en-US" dirty="0"/>
              <a:t> </a:t>
            </a:r>
            <a:br>
              <a:rPr lang="hu-HU" dirty="0"/>
            </a:br>
            <a:r>
              <a:rPr lang="hu-HU" dirty="0"/>
              <a:t>Kafka </a:t>
            </a:r>
            <a:r>
              <a:rPr lang="en-US" dirty="0"/>
              <a:t>may be overkill for transient messaging.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Is your workload high-throughput or real-time?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For low-volume or infrequent tasks, simpler tools may suffice.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Are your consumers diverse or asynchronous?</a:t>
            </a:r>
            <a:r>
              <a:rPr lang="en-US" dirty="0"/>
              <a:t> </a:t>
            </a:r>
            <a:br>
              <a:rPr lang="hu-HU" dirty="0"/>
            </a:br>
            <a:r>
              <a:rPr lang="hu-HU" dirty="0"/>
              <a:t>For snynchronous, rarely changing, simple services Kafka is not ideal.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Do you have the operational muscle?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Kafka requires thoughtful setup, monitoring, and tuning—especially if self-managed.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Is your use case more transactional</a:t>
            </a:r>
            <a:r>
              <a:rPr lang="hu-HU" b="1" dirty="0"/>
              <a:t> (ACID)</a:t>
            </a:r>
            <a:r>
              <a:rPr lang="en-US" b="1" dirty="0"/>
              <a:t> or request/response</a:t>
            </a:r>
            <a:r>
              <a:rPr lang="hu-HU" b="1" dirty="0"/>
              <a:t> (synchronous)</a:t>
            </a:r>
            <a:r>
              <a:rPr lang="en-US" b="1" dirty="0"/>
              <a:t>?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Kafka is not a replacement for RPC or traditional databases—it complements them.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Would a managed cloud-native broker be simpler?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For lightweight, serverless, or tightly integrated cloud apps, services like Pub/Sub, </a:t>
            </a:r>
            <a:r>
              <a:rPr lang="en-US" dirty="0" err="1"/>
              <a:t>EventBridge</a:t>
            </a:r>
            <a:r>
              <a:rPr lang="en-US" dirty="0"/>
              <a:t>, or Service Bus might be a better fit.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Is stream processing part of your architecture?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If yes, Kafka’s ecosystem (Streams, </a:t>
            </a:r>
            <a:r>
              <a:rPr lang="en-US" dirty="0" err="1"/>
              <a:t>ksqlDB</a:t>
            </a:r>
            <a:r>
              <a:rPr lang="en-US" dirty="0"/>
              <a:t>) can be a huge advantage. If not, you might not need its full power.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06C0405-A4FB-12E3-95B6-B57B3DF9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80" y="799605"/>
            <a:ext cx="2629395" cy="26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1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F03B6-AC8C-8FB1-A3F5-03A3E4F65CE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Kafka, Containers, and Kubernetes – A Timeline of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F857-C588-11C4-9F64-C24E2135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Containerization:</a:t>
            </a:r>
          </a:p>
          <a:p>
            <a:pPr lvl="1"/>
            <a:r>
              <a:rPr lang="en-US" dirty="0"/>
              <a:t>Early 2000s: Linux-based isolation (e.g. chroot, </a:t>
            </a:r>
            <a:r>
              <a:rPr lang="en-US" dirty="0" err="1"/>
              <a:t>cgroups</a:t>
            </a:r>
            <a:r>
              <a:rPr lang="en-US" dirty="0"/>
              <a:t>) laid the groundwork</a:t>
            </a:r>
          </a:p>
          <a:p>
            <a:pPr lvl="1"/>
            <a:r>
              <a:rPr lang="en-US" b="1" dirty="0"/>
              <a:t>2013</a:t>
            </a:r>
            <a:r>
              <a:rPr lang="en-US" dirty="0"/>
              <a:t>: Docker popularized containers — portable, lightweight, and developer-friendly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Apache Kafka: Born Before Containers</a:t>
            </a:r>
          </a:p>
          <a:p>
            <a:pPr lvl="1"/>
            <a:r>
              <a:rPr lang="en-US" dirty="0"/>
              <a:t>Created in </a:t>
            </a:r>
            <a:r>
              <a:rPr lang="en-US" b="1" dirty="0"/>
              <a:t>2011</a:t>
            </a:r>
            <a:r>
              <a:rPr lang="en-US" dirty="0"/>
              <a:t> at LinkedIn — designed for bare-metal and VM-based infrastructure</a:t>
            </a:r>
          </a:p>
          <a:p>
            <a:pPr lvl="1"/>
            <a:r>
              <a:rPr lang="en-US" dirty="0"/>
              <a:t>Distributed, scalable, and event-driven by nature</a:t>
            </a:r>
          </a:p>
          <a:p>
            <a:pPr lvl="1"/>
            <a:r>
              <a:rPr lang="en-US" dirty="0"/>
              <a:t>Though not container-native, Kafka’s architecture </a:t>
            </a:r>
            <a:r>
              <a:rPr lang="en-US" b="1" dirty="0"/>
              <a:t>fits well into containerized models</a:t>
            </a:r>
            <a:endParaRPr lang="hu-HU" b="1" dirty="0"/>
          </a:p>
          <a:p>
            <a:pPr marL="0" indent="0">
              <a:buNone/>
            </a:pPr>
            <a:r>
              <a:rPr lang="hu-HU" sz="1600" dirty="0"/>
              <a:t> </a:t>
            </a:r>
          </a:p>
          <a:p>
            <a:r>
              <a:rPr lang="en-US" b="1" dirty="0"/>
              <a:t>Kubernetes</a:t>
            </a:r>
            <a:r>
              <a:rPr lang="hu-HU" b="1" dirty="0"/>
              <a:t>:</a:t>
            </a:r>
            <a:endParaRPr lang="en-US" b="1" dirty="0"/>
          </a:p>
          <a:p>
            <a:pPr lvl="1"/>
            <a:r>
              <a:rPr lang="en-US" dirty="0"/>
              <a:t>Introduced by Google in </a:t>
            </a:r>
            <a:r>
              <a:rPr lang="en-US" b="1" dirty="0"/>
              <a:t>2014</a:t>
            </a:r>
            <a:r>
              <a:rPr lang="en-US" dirty="0"/>
              <a:t> to manage containers at scale</a:t>
            </a:r>
          </a:p>
          <a:p>
            <a:pPr lvl="1"/>
            <a:r>
              <a:rPr lang="en-US" dirty="0"/>
              <a:t>Became the de facto standard for cloud-native infrastructure</a:t>
            </a:r>
          </a:p>
          <a:p>
            <a:pPr marL="0" indent="0">
              <a:buNone/>
            </a:pPr>
            <a:r>
              <a:rPr lang="hu-HU" sz="1600" b="1" dirty="0"/>
              <a:t> </a:t>
            </a:r>
          </a:p>
          <a:p>
            <a:r>
              <a:rPr lang="en-US" b="1" dirty="0"/>
              <a:t>Convergence: Kafka + Kubernetes</a:t>
            </a:r>
          </a:p>
          <a:p>
            <a:pPr lvl="1"/>
            <a:r>
              <a:rPr lang="en-US" dirty="0"/>
              <a:t>Kafka can be containerized → Kubernetes can orchestrate it</a:t>
            </a:r>
          </a:p>
          <a:p>
            <a:pPr lvl="1"/>
            <a:r>
              <a:rPr lang="en-US" dirty="0"/>
              <a:t>Operators like </a:t>
            </a:r>
            <a:r>
              <a:rPr lang="en-US" b="1" dirty="0" err="1"/>
              <a:t>Strimzi</a:t>
            </a:r>
            <a:r>
              <a:rPr lang="en-US" dirty="0"/>
              <a:t> and </a:t>
            </a:r>
            <a:r>
              <a:rPr lang="en-US" b="1" dirty="0"/>
              <a:t>Confluent Operator</a:t>
            </a:r>
            <a:r>
              <a:rPr lang="en-US" dirty="0"/>
              <a:t> simplify Kafka cluster management</a:t>
            </a:r>
          </a:p>
          <a:p>
            <a:pPr lvl="1"/>
            <a:r>
              <a:rPr lang="en-US" dirty="0"/>
              <a:t>Together, they form a </a:t>
            </a:r>
            <a:r>
              <a:rPr lang="en-US" b="1" dirty="0"/>
              <a:t>modern, cloud-native data streaming platform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3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8B3461CE-3807-2ADD-A4F6-83F5C4B6A2F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620672" y="2921080"/>
            <a:ext cx="5494305" cy="1998007"/>
          </a:xfrm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12863"/>
                </a:solidFill>
              </a:rPr>
              <a:t>The Workhorse of Event-Driven Systems</a:t>
            </a:r>
            <a:endParaRPr lang="hu-HU" sz="3600" b="1" dirty="0">
              <a:solidFill>
                <a:srgbClr val="012863"/>
              </a:solidFill>
            </a:endParaRPr>
          </a:p>
        </p:txBody>
      </p:sp>
      <p:pic>
        <p:nvPicPr>
          <p:cNvPr id="7" name="Picture 2" descr="Apache Kafka">
            <a:extLst>
              <a:ext uri="{FF2B5EF4-FFF2-40B4-BE49-F238E27FC236}">
                <a16:creationId xmlns:a16="http://schemas.microsoft.com/office/drawing/2014/main" id="{BF9CB369-1530-7F67-BE8D-7230453C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7" y="1880316"/>
            <a:ext cx="3819367" cy="174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8FCC39-6F10-DE67-D6D2-148E4D8426ED}"/>
              </a:ext>
            </a:extLst>
          </p:cNvPr>
          <p:cNvCxnSpPr>
            <a:cxnSpLocks/>
          </p:cNvCxnSpPr>
          <p:nvPr/>
        </p:nvCxnSpPr>
        <p:spPr>
          <a:xfrm>
            <a:off x="5620672" y="2426053"/>
            <a:ext cx="0" cy="1881166"/>
          </a:xfrm>
          <a:prstGeom prst="line">
            <a:avLst/>
          </a:prstGeom>
          <a:ln w="76200"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8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5B2FE-25E0-6D85-313D-FEE4A281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35EBC3-72A7-F94C-53AA-669EFCAC2C0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Apache Kafka?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22042-37BA-54D6-26CC-2162420B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hu-HU" sz="2000" dirty="0"/>
              <a:t>An open-source distributed </a:t>
            </a:r>
            <a:r>
              <a:rPr lang="hu-HU" sz="2000" b="1" dirty="0"/>
              <a:t>event streaming platform </a:t>
            </a:r>
            <a:r>
              <a:rPr lang="hu-HU" sz="2000" dirty="0"/>
              <a:t>for 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data integration,</a:t>
            </a:r>
            <a:endParaRPr lang="hu-HU" sz="18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mission-critical applications</a:t>
            </a:r>
            <a:r>
              <a:rPr lang="hu-HU" sz="1800" dirty="0"/>
              <a:t>,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streaming analytics</a:t>
            </a:r>
            <a:r>
              <a:rPr lang="hu-HU" sz="1800" dirty="0"/>
              <a:t> and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high-performance data pipelines</a:t>
            </a:r>
            <a:endParaRPr lang="hu-HU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E77A4-56DF-D818-FF3D-15EDE5B5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0804" t="25801" r="7927" b="22078"/>
          <a:stretch>
            <a:fillRect/>
          </a:stretch>
        </p:blipFill>
        <p:spPr>
          <a:xfrm>
            <a:off x="7940677" y="847420"/>
            <a:ext cx="4089399" cy="19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2A0B6-0613-26FF-D0F7-48EC668F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E532E-2B58-013E-7189-0DCBECD123D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Event Streaming?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325C7-ED18-8444-EFF0-3F1F4072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It is</a:t>
            </a:r>
            <a:r>
              <a:rPr lang="en-US" sz="2000" dirty="0"/>
              <a:t> the practice of capturing data in</a:t>
            </a:r>
            <a:r>
              <a:rPr lang="hu-HU" sz="2000" dirty="0"/>
              <a:t> </a:t>
            </a:r>
          </a:p>
          <a:p>
            <a:pPr lvl="1"/>
            <a:r>
              <a:rPr lang="hu-HU" sz="1800" dirty="0"/>
              <a:t>i)</a:t>
            </a:r>
            <a:r>
              <a:rPr lang="en-US" sz="1800" dirty="0"/>
              <a:t> real-time from event sources </a:t>
            </a:r>
            <a:r>
              <a:rPr lang="hu-HU" sz="1800" dirty="0"/>
              <a:t>(e.g. </a:t>
            </a:r>
            <a:r>
              <a:rPr lang="en-US" sz="1800" dirty="0"/>
              <a:t>databases, sensors,</a:t>
            </a:r>
            <a:r>
              <a:rPr lang="hu-HU" sz="1800" dirty="0"/>
              <a:t> applications) </a:t>
            </a:r>
            <a:r>
              <a:rPr lang="en-US" sz="1800" dirty="0"/>
              <a:t>in the form of streams of events; </a:t>
            </a:r>
            <a:endParaRPr lang="hu-HU" sz="1800" dirty="0"/>
          </a:p>
          <a:p>
            <a:pPr lvl="1"/>
            <a:r>
              <a:rPr lang="hu-HU" sz="1800" dirty="0"/>
              <a:t>ii) </a:t>
            </a:r>
            <a:r>
              <a:rPr lang="en-US" sz="1800" dirty="0"/>
              <a:t>storing these event streams durably for later retrieval; </a:t>
            </a:r>
            <a:endParaRPr lang="hu-HU" sz="1800" dirty="0"/>
          </a:p>
          <a:p>
            <a:pPr lvl="1"/>
            <a:r>
              <a:rPr lang="hu-HU" sz="1800" dirty="0"/>
              <a:t>iii) </a:t>
            </a:r>
            <a:r>
              <a:rPr lang="en-US" sz="1800" dirty="0"/>
              <a:t>manipulating, processing, and reacting to the event streams in real-time as well as retrospectively;</a:t>
            </a:r>
            <a:endParaRPr lang="hu-HU" sz="1800" dirty="0"/>
          </a:p>
          <a:p>
            <a:pPr lvl="1"/>
            <a:r>
              <a:rPr lang="hu-HU" sz="1800" dirty="0"/>
              <a:t>iv)</a:t>
            </a:r>
            <a:r>
              <a:rPr lang="en-US" sz="1800" dirty="0"/>
              <a:t> and routing the event streams to different destination technologies as needed.</a:t>
            </a:r>
          </a:p>
          <a:p>
            <a:endParaRPr lang="hu-HU" sz="2000" dirty="0"/>
          </a:p>
          <a:p>
            <a:endParaRPr lang="hu-HU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4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635B7-A228-7AC6-D54E-60352A89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3964C7-F8E9-5FAC-5B77-EE84A4CE074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Event Streaming?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02-EEBF-B19B-C353-7B5653A1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87E94-A698-823A-45B5-BBD8C832DBF0}"/>
              </a:ext>
            </a:extLst>
          </p:cNvPr>
          <p:cNvGrpSpPr/>
          <p:nvPr/>
        </p:nvGrpSpPr>
        <p:grpSpPr>
          <a:xfrm>
            <a:off x="266651" y="1044934"/>
            <a:ext cx="5697524" cy="2275892"/>
            <a:chOff x="6184125" y="4088579"/>
            <a:chExt cx="5697524" cy="22758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527969-F1FA-6231-D4BB-1DC08899D67C}"/>
                </a:ext>
              </a:extLst>
            </p:cNvPr>
            <p:cNvSpPr/>
            <p:nvPr/>
          </p:nvSpPr>
          <p:spPr>
            <a:xfrm>
              <a:off x="6184125" y="4088581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Source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BB8420-4909-B7A9-2D37-2CC7A1FC66BC}"/>
                </a:ext>
              </a:extLst>
            </p:cNvPr>
            <p:cNvSpPr/>
            <p:nvPr/>
          </p:nvSpPr>
          <p:spPr>
            <a:xfrm>
              <a:off x="7963307" y="4088580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Source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C87C5F-382E-5776-8E63-D8509DE334DE}"/>
                </a:ext>
              </a:extLst>
            </p:cNvPr>
            <p:cNvSpPr/>
            <p:nvPr/>
          </p:nvSpPr>
          <p:spPr>
            <a:xfrm>
              <a:off x="9742489" y="4088579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Source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047515-9A6C-8B32-2D9C-82BD445EF93E}"/>
                </a:ext>
              </a:extLst>
            </p:cNvPr>
            <p:cNvSpPr txBox="1"/>
            <p:nvPr/>
          </p:nvSpPr>
          <p:spPr>
            <a:xfrm>
              <a:off x="11396587" y="4094952"/>
              <a:ext cx="48506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dirty="0"/>
                <a:t>. . .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22A4D5-335C-DD79-ECD2-C0C5CED91DAE}"/>
                </a:ext>
              </a:extLst>
            </p:cNvPr>
            <p:cNvSpPr/>
            <p:nvPr/>
          </p:nvSpPr>
          <p:spPr>
            <a:xfrm>
              <a:off x="6184125" y="5891322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Target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1BC967-4EB6-3031-F563-DEB4F950787F}"/>
                </a:ext>
              </a:extLst>
            </p:cNvPr>
            <p:cNvSpPr/>
            <p:nvPr/>
          </p:nvSpPr>
          <p:spPr>
            <a:xfrm>
              <a:off x="7963307" y="5891321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Target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86584-ED2C-AECA-C33F-3A8DF9F3512D}"/>
                </a:ext>
              </a:extLst>
            </p:cNvPr>
            <p:cNvSpPr/>
            <p:nvPr/>
          </p:nvSpPr>
          <p:spPr>
            <a:xfrm>
              <a:off x="9742489" y="5891320"/>
              <a:ext cx="1446028" cy="4731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Target System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00775E-B9FB-12B9-B7A6-5B4E73BB57CE}"/>
                </a:ext>
              </a:extLst>
            </p:cNvPr>
            <p:cNvSpPr txBox="1"/>
            <p:nvPr/>
          </p:nvSpPr>
          <p:spPr>
            <a:xfrm>
              <a:off x="11396587" y="5897693"/>
              <a:ext cx="48506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dirty="0"/>
                <a:t>. . .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E32026-275A-2793-ED0B-149E74133FEE}"/>
                </a:ext>
              </a:extLst>
            </p:cNvPr>
            <p:cNvCxnSpPr>
              <a:stCxn id="4" idx="2"/>
              <a:endCxn id="9" idx="0"/>
            </p:cNvCxnSpPr>
            <p:nvPr/>
          </p:nvCxnSpPr>
          <p:spPr>
            <a:xfrm>
              <a:off x="6907139" y="4561730"/>
              <a:ext cx="0" cy="1329592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035354-26E3-C6E0-0CB1-90D290299886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>
              <a:off x="6907139" y="4561730"/>
              <a:ext cx="1779182" cy="1329591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363956-EADF-32F7-97CB-BC22A7A4F491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>
              <a:off x="6907139" y="4561730"/>
              <a:ext cx="3558364" cy="1329590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9BE06B-DEDE-280C-149D-4C7929A9F0F5}"/>
                </a:ext>
              </a:extLst>
            </p:cNvPr>
            <p:cNvCxnSpPr>
              <a:cxnSpLocks/>
              <a:stCxn id="5" idx="2"/>
              <a:endCxn id="9" idx="0"/>
            </p:cNvCxnSpPr>
            <p:nvPr/>
          </p:nvCxnSpPr>
          <p:spPr>
            <a:xfrm flipH="1">
              <a:off x="6907139" y="4561729"/>
              <a:ext cx="1779182" cy="1329593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EA3ECE-2009-8883-602F-AA78E17A5245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8686321" y="4561729"/>
              <a:ext cx="1779182" cy="1329591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C3946F7-92BC-2851-79C7-99A98F631F4B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 flipH="1">
              <a:off x="8686321" y="4561728"/>
              <a:ext cx="1779182" cy="1329593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34AE8FF-7BB7-6753-7908-E3B7CC1FC8DA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>
              <a:off x="10465503" y="4561728"/>
              <a:ext cx="0" cy="1329592"/>
            </a:xfrm>
            <a:prstGeom prst="straightConnector1">
              <a:avLst/>
            </a:prstGeom>
            <a:ln>
              <a:solidFill>
                <a:srgbClr val="01286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4A765FA-33D9-8388-1938-A82C07A7A349}"/>
                </a:ext>
              </a:extLst>
            </p:cNvPr>
            <p:cNvSpPr/>
            <p:nvPr/>
          </p:nvSpPr>
          <p:spPr>
            <a:xfrm>
              <a:off x="6532543" y="5134583"/>
              <a:ext cx="736595" cy="21047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4AE8CCF-9F8A-7E30-8576-8C9400B7D286}"/>
                </a:ext>
              </a:extLst>
            </p:cNvPr>
            <p:cNvSpPr/>
            <p:nvPr/>
          </p:nvSpPr>
          <p:spPr>
            <a:xfrm>
              <a:off x="8304935" y="5134583"/>
              <a:ext cx="736595" cy="21047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FB4B243-5159-2560-6AC5-3F232B57A079}"/>
                </a:ext>
              </a:extLst>
            </p:cNvPr>
            <p:cNvSpPr/>
            <p:nvPr/>
          </p:nvSpPr>
          <p:spPr>
            <a:xfrm>
              <a:off x="10097700" y="5161148"/>
              <a:ext cx="736595" cy="21047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7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0B3F-5F3A-87B6-32C5-384C4E599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72F5A-8E55-4073-C832-F5C95D3BC9E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Event Streaming?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A49E-FF1B-77BA-2F05-6CA3386B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typical challenge is data integration:</a:t>
            </a:r>
          </a:p>
          <a:p>
            <a:pPr lvl="1"/>
            <a:r>
              <a:rPr lang="en-US" sz="1800" b="1" dirty="0"/>
              <a:t>Protocol</a:t>
            </a:r>
            <a:r>
              <a:rPr lang="en-US" sz="1800" dirty="0"/>
              <a:t> – </a:t>
            </a:r>
            <a:endParaRPr lang="hu-HU" sz="1800" dirty="0"/>
          </a:p>
          <a:p>
            <a:pPr lvl="2"/>
            <a:r>
              <a:rPr lang="en-US" sz="1600" dirty="0"/>
              <a:t>how the data is transported</a:t>
            </a:r>
            <a:r>
              <a:rPr lang="hu-HU" sz="1600" dirty="0"/>
              <a:t>?</a:t>
            </a:r>
          </a:p>
          <a:p>
            <a:pPr lvl="2"/>
            <a:r>
              <a:rPr lang="en-US" sz="1600" dirty="0"/>
              <a:t>TCP, HTTP, REST, FTP, JDBC…</a:t>
            </a:r>
            <a:endParaRPr lang="en-US" sz="1800" dirty="0"/>
          </a:p>
          <a:p>
            <a:pPr lvl="1"/>
            <a:r>
              <a:rPr lang="en-US" sz="1800" b="1" dirty="0"/>
              <a:t>Data format </a:t>
            </a:r>
            <a:r>
              <a:rPr lang="en-US" sz="1800" dirty="0"/>
              <a:t>– </a:t>
            </a:r>
            <a:endParaRPr lang="hu-HU" sz="1800" dirty="0"/>
          </a:p>
          <a:p>
            <a:pPr lvl="2"/>
            <a:r>
              <a:rPr lang="en-US" sz="1600" dirty="0"/>
              <a:t>how the data is parsed</a:t>
            </a:r>
            <a:r>
              <a:rPr lang="hu-HU" sz="1600" dirty="0"/>
              <a:t>?</a:t>
            </a:r>
          </a:p>
          <a:p>
            <a:pPr lvl="2"/>
            <a:r>
              <a:rPr lang="en-US" sz="1600" dirty="0"/>
              <a:t>Binary, CSV, JSON, Avro…</a:t>
            </a:r>
            <a:endParaRPr lang="en-US" sz="1800" dirty="0"/>
          </a:p>
          <a:p>
            <a:pPr lvl="1"/>
            <a:r>
              <a:rPr lang="en-US" sz="1800" b="1" dirty="0"/>
              <a:t>Data schema &amp; evolution </a:t>
            </a:r>
            <a:r>
              <a:rPr lang="en-US" sz="1800" dirty="0"/>
              <a:t>– </a:t>
            </a:r>
            <a:endParaRPr lang="hu-HU" sz="1800" dirty="0"/>
          </a:p>
          <a:p>
            <a:pPr lvl="2"/>
            <a:r>
              <a:rPr lang="en-US" sz="1600" dirty="0"/>
              <a:t>how the data is shaped and may change</a:t>
            </a:r>
            <a:r>
              <a:rPr lang="hu-HU" sz="1600" dirty="0"/>
              <a:t>?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882B4-2759-55B4-10ED-45CD79416282}"/>
              </a:ext>
            </a:extLst>
          </p:cNvPr>
          <p:cNvSpPr/>
          <p:nvPr/>
        </p:nvSpPr>
        <p:spPr>
          <a:xfrm>
            <a:off x="266315" y="1047964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Events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3B40A-E0DC-A480-44F6-4B922A57F70B}"/>
              </a:ext>
            </a:extLst>
          </p:cNvPr>
          <p:cNvSpPr/>
          <p:nvPr/>
        </p:nvSpPr>
        <p:spPr>
          <a:xfrm>
            <a:off x="2045497" y="1047963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Pricing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F11DA-5316-5FC4-00D4-D009A85E0AE8}"/>
              </a:ext>
            </a:extLst>
          </p:cNvPr>
          <p:cNvSpPr/>
          <p:nvPr/>
        </p:nvSpPr>
        <p:spPr>
          <a:xfrm>
            <a:off x="3824679" y="1047962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E6BAF-D50B-D8A9-618E-A6DDD8C48D1C}"/>
              </a:ext>
            </a:extLst>
          </p:cNvPr>
          <p:cNvSpPr txBox="1"/>
          <p:nvPr/>
        </p:nvSpPr>
        <p:spPr>
          <a:xfrm>
            <a:off x="5478777" y="1054335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C67914-DC61-2F6B-EADF-853D99AB3A08}"/>
              </a:ext>
            </a:extLst>
          </p:cNvPr>
          <p:cNvSpPr/>
          <p:nvPr/>
        </p:nvSpPr>
        <p:spPr>
          <a:xfrm>
            <a:off x="266315" y="2850705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A83B2-420C-E27F-3D75-8E4EF5133EEC}"/>
              </a:ext>
            </a:extLst>
          </p:cNvPr>
          <p:cNvSpPr/>
          <p:nvPr/>
        </p:nvSpPr>
        <p:spPr>
          <a:xfrm>
            <a:off x="2045497" y="2850704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17436-C89E-D5AA-4067-8FE881E5845E}"/>
              </a:ext>
            </a:extLst>
          </p:cNvPr>
          <p:cNvSpPr/>
          <p:nvPr/>
        </p:nvSpPr>
        <p:spPr>
          <a:xfrm>
            <a:off x="3824679" y="2850703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186BF-D80D-433B-6DA4-883FF79F4FE0}"/>
              </a:ext>
            </a:extLst>
          </p:cNvPr>
          <p:cNvSpPr txBox="1"/>
          <p:nvPr/>
        </p:nvSpPr>
        <p:spPr>
          <a:xfrm>
            <a:off x="5478777" y="2857076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9A53D9-698E-3EBF-627E-3D6D2D128AE1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989329" y="1521113"/>
            <a:ext cx="0" cy="132959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D79BAC-9646-1C86-E526-90DA78F0C830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989329" y="1521113"/>
            <a:ext cx="1779182" cy="132959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75A049-7EB5-182F-983A-550B2C5B7B47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>
            <a:off x="989329" y="1521113"/>
            <a:ext cx="3558364" cy="1329590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3F3570-3376-AF25-28F7-22B1D9A5CCFC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989329" y="1521112"/>
            <a:ext cx="1779182" cy="1329593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08384-7914-A400-53BF-AF5BE2F74A1F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768511" y="1521112"/>
            <a:ext cx="1779182" cy="132959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799761-57CA-CBE7-99C7-6615FD1307B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768511" y="1521111"/>
            <a:ext cx="1779182" cy="1329593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9CCD78-7072-8254-A02A-6716BC952E9C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4547693" y="1521111"/>
            <a:ext cx="0" cy="132959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E8F878-6724-586E-DC35-05BF37E093DF}"/>
              </a:ext>
            </a:extLst>
          </p:cNvPr>
          <p:cNvSpPr/>
          <p:nvPr/>
        </p:nvSpPr>
        <p:spPr>
          <a:xfrm>
            <a:off x="614733" y="2093966"/>
            <a:ext cx="736595" cy="2104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49CCEF0-9ABE-94D9-A01B-A7BF370FE2C3}"/>
              </a:ext>
            </a:extLst>
          </p:cNvPr>
          <p:cNvSpPr/>
          <p:nvPr/>
        </p:nvSpPr>
        <p:spPr>
          <a:xfrm>
            <a:off x="2387125" y="2093966"/>
            <a:ext cx="736595" cy="2104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C708758-1663-4E16-3827-F8A21FC5877D}"/>
              </a:ext>
            </a:extLst>
          </p:cNvPr>
          <p:cNvSpPr/>
          <p:nvPr/>
        </p:nvSpPr>
        <p:spPr>
          <a:xfrm>
            <a:off x="4179890" y="2120531"/>
            <a:ext cx="736595" cy="21047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C761-047A-4AC5-730F-9DE567C4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95FF6D-79D6-D5B6-7E3D-0D3CA0B0B6C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Event Streaming?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1276-BE3A-3EEA-7D79-25F183261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A typical challenge is data integration:</a:t>
            </a:r>
          </a:p>
          <a:p>
            <a:pPr lvl="1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data is transported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TCP, HTTP, REST, FTP, JDBC…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format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data is parsed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Binary, CSV, JSON, Avro…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schema &amp; evolution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data is shaped and may change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92858-130F-4753-DE41-3A270ED91778}"/>
              </a:ext>
            </a:extLst>
          </p:cNvPr>
          <p:cNvSpPr/>
          <p:nvPr/>
        </p:nvSpPr>
        <p:spPr>
          <a:xfrm>
            <a:off x="267424" y="1041957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Events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271A2-416A-4FA4-3AE6-9B2F94A0E18F}"/>
              </a:ext>
            </a:extLst>
          </p:cNvPr>
          <p:cNvSpPr/>
          <p:nvPr/>
        </p:nvSpPr>
        <p:spPr>
          <a:xfrm>
            <a:off x="2046606" y="1041956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Pricing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291B-9A84-5D30-EA0A-0E8EA4698408}"/>
              </a:ext>
            </a:extLst>
          </p:cNvPr>
          <p:cNvSpPr/>
          <p:nvPr/>
        </p:nvSpPr>
        <p:spPr>
          <a:xfrm>
            <a:off x="3825788" y="1041955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Data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9CCE0-81F9-DDB1-3E0D-02BD2E920449}"/>
              </a:ext>
            </a:extLst>
          </p:cNvPr>
          <p:cNvSpPr txBox="1"/>
          <p:nvPr/>
        </p:nvSpPr>
        <p:spPr>
          <a:xfrm>
            <a:off x="5479886" y="1048328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18979-D376-B5CB-3D24-DD68A853DE52}"/>
              </a:ext>
            </a:extLst>
          </p:cNvPr>
          <p:cNvSpPr/>
          <p:nvPr/>
        </p:nvSpPr>
        <p:spPr>
          <a:xfrm>
            <a:off x="267424" y="2844698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Database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D015B-92DB-5AF6-3950-9D4F2EC76CF4}"/>
              </a:ext>
            </a:extLst>
          </p:cNvPr>
          <p:cNvSpPr/>
          <p:nvPr/>
        </p:nvSpPr>
        <p:spPr>
          <a:xfrm>
            <a:off x="2046606" y="2844697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879A83-4E45-DB59-F748-04C67A3C68D5}"/>
              </a:ext>
            </a:extLst>
          </p:cNvPr>
          <p:cNvSpPr/>
          <p:nvPr/>
        </p:nvSpPr>
        <p:spPr>
          <a:xfrm>
            <a:off x="3825788" y="2844696"/>
            <a:ext cx="1446028" cy="4731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953F1-40E9-0442-08B8-6C3E4D77991B}"/>
              </a:ext>
            </a:extLst>
          </p:cNvPr>
          <p:cNvSpPr txBox="1"/>
          <p:nvPr/>
        </p:nvSpPr>
        <p:spPr>
          <a:xfrm>
            <a:off x="5479886" y="2851069"/>
            <a:ext cx="485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dirty="0"/>
              <a:t>. . .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2229D1C-1FB7-57BC-A666-9BCDCB191C40}"/>
              </a:ext>
            </a:extLst>
          </p:cNvPr>
          <p:cNvSpPr/>
          <p:nvPr/>
        </p:nvSpPr>
        <p:spPr>
          <a:xfrm>
            <a:off x="521880" y="1825894"/>
            <a:ext cx="4495479" cy="734237"/>
          </a:xfrm>
          <a:prstGeom prst="roundRect">
            <a:avLst/>
          </a:prstGeom>
          <a:ln>
            <a:solidFill>
              <a:srgbClr val="01285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A1D760-14BA-E98A-9497-DEC18AEE552A}"/>
              </a:ext>
            </a:extLst>
          </p:cNvPr>
          <p:cNvCxnSpPr>
            <a:cxnSpLocks/>
          </p:cNvCxnSpPr>
          <p:nvPr/>
        </p:nvCxnSpPr>
        <p:spPr>
          <a:xfrm>
            <a:off x="990438" y="1522373"/>
            <a:ext cx="1056168" cy="30352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E48BBE-CEEA-A908-88A0-FDE13B3ABE6B}"/>
              </a:ext>
            </a:extLst>
          </p:cNvPr>
          <p:cNvCxnSpPr>
            <a:cxnSpLocks/>
          </p:cNvCxnSpPr>
          <p:nvPr/>
        </p:nvCxnSpPr>
        <p:spPr>
          <a:xfrm>
            <a:off x="2769620" y="1522372"/>
            <a:ext cx="0" cy="30352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3A5A94-C0F1-FB78-35E7-1FB498DB27A6}"/>
              </a:ext>
            </a:extLst>
          </p:cNvPr>
          <p:cNvCxnSpPr>
            <a:cxnSpLocks/>
          </p:cNvCxnSpPr>
          <p:nvPr/>
        </p:nvCxnSpPr>
        <p:spPr>
          <a:xfrm flipH="1">
            <a:off x="3492634" y="1522373"/>
            <a:ext cx="1038532" cy="303521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676CE1-C749-4E0F-16BB-B5B3B4367780}"/>
              </a:ext>
            </a:extLst>
          </p:cNvPr>
          <p:cNvCxnSpPr>
            <a:cxnSpLocks/>
          </p:cNvCxnSpPr>
          <p:nvPr/>
        </p:nvCxnSpPr>
        <p:spPr>
          <a:xfrm flipH="1">
            <a:off x="990438" y="2560131"/>
            <a:ext cx="1056168" cy="29183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B06C25-8FA5-66DA-D5EB-28118EF6628C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2769620" y="2560131"/>
            <a:ext cx="0" cy="291833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9D5F6F-1F17-CAEF-2066-425A66232840}"/>
              </a:ext>
            </a:extLst>
          </p:cNvPr>
          <p:cNvCxnSpPr>
            <a:cxnSpLocks/>
          </p:cNvCxnSpPr>
          <p:nvPr/>
        </p:nvCxnSpPr>
        <p:spPr>
          <a:xfrm>
            <a:off x="3492634" y="2560131"/>
            <a:ext cx="1056168" cy="291832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Apache Kafka">
            <a:extLst>
              <a:ext uri="{FF2B5EF4-FFF2-40B4-BE49-F238E27FC236}">
                <a16:creationId xmlns:a16="http://schemas.microsoft.com/office/drawing/2014/main" id="{11B4FAFD-FB11-188F-A28B-E7BCE9AF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78" y="1898615"/>
            <a:ext cx="1291684" cy="5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05DC921-FDAC-C675-7D04-FB0F0D0C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0804" t="25801" r="7927" b="22078"/>
          <a:stretch>
            <a:fillRect/>
          </a:stretch>
        </p:blipFill>
        <p:spPr>
          <a:xfrm>
            <a:off x="3637323" y="1912274"/>
            <a:ext cx="1158174" cy="5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C1C9-C4EA-4908-9CFD-B18C6EEEF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EF14AD-4607-C988-654D-10A725BD99DB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Kafka to the Rescue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ED882-1248-0069-C611-C6B6DA80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Kafka was created at LinkedIn </a:t>
            </a:r>
            <a:r>
              <a:rPr lang="hu-HU" dirty="0"/>
              <a:t>at 2011 </a:t>
            </a:r>
          </a:p>
          <a:p>
            <a:r>
              <a:rPr lang="hu-HU" dirty="0"/>
              <a:t>Written in </a:t>
            </a:r>
            <a:r>
              <a:rPr lang="hu-HU" b="1" dirty="0"/>
              <a:t>Java</a:t>
            </a:r>
          </a:p>
          <a:p>
            <a:r>
              <a:rPr lang="hu-HU" dirty="0"/>
              <a:t>Under 2 years became an Apache Foundation project</a:t>
            </a:r>
          </a:p>
          <a:p>
            <a:r>
              <a:rPr lang="hu-HU" dirty="0"/>
              <a:t>Nowadays mainly maintained by Confluent, IBM, Yelp, Netflix, ...</a:t>
            </a:r>
          </a:p>
          <a:p>
            <a:r>
              <a:rPr lang="hu-HU" dirty="0"/>
              <a:t>Typical use-cases: 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Messaging systems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Activity Tracking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Gather metrics from many different locations, for example, IoT devices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Application logs analysis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De-coupling of system dependencies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Integration with Big Data technologies like Spark,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dirty="0"/>
              <a:t>    Flink, Storm, Hadoop.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Event-sourcing store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C91D9-BD55-3F79-EAC7-E5557294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162" y="847421"/>
            <a:ext cx="4213437" cy="16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1CE72-DBBD-C903-90BC-0314CA3E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56FADC-9936-C1F8-3ED5-E5DCF139366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766022" y="1913383"/>
            <a:ext cx="2" cy="49168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CF244-EF83-5FAB-859C-6198A6FF4B80}"/>
              </a:ext>
            </a:extLst>
          </p:cNvPr>
          <p:cNvCxnSpPr>
            <a:cxnSpLocks/>
          </p:cNvCxnSpPr>
          <p:nvPr/>
        </p:nvCxnSpPr>
        <p:spPr>
          <a:xfrm>
            <a:off x="2780497" y="2795042"/>
            <a:ext cx="2" cy="491686"/>
          </a:xfrm>
          <a:prstGeom prst="straightConnector1">
            <a:avLst/>
          </a:prstGeom>
          <a:ln>
            <a:solidFill>
              <a:srgbClr val="01286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1FECB-AF96-1197-E63F-17AAAFBB0FB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hu-HU" dirty="0"/>
              <a:t>What is an Event-Driven System?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E434A-B6E9-2CB1-1D83-796CE42A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" y="827774"/>
            <a:ext cx="11877675" cy="5810766"/>
          </a:xfrm>
        </p:spPr>
        <p:txBody>
          <a:bodyPr/>
          <a:lstStyle/>
          <a:p>
            <a:r>
              <a:rPr lang="hu-HU" dirty="0"/>
              <a:t>A</a:t>
            </a:r>
            <a:r>
              <a:rPr lang="en-US" dirty="0" err="1"/>
              <a:t>rchitectural</a:t>
            </a:r>
            <a:r>
              <a:rPr lang="en-US" dirty="0"/>
              <a:t> concept where system components </a:t>
            </a:r>
            <a:r>
              <a:rPr lang="en-US" b="1" dirty="0"/>
              <a:t>communicate by producing and responding to events</a:t>
            </a:r>
            <a:r>
              <a:rPr lang="hu-HU" b="1" dirty="0"/>
              <a:t>.</a:t>
            </a:r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r>
              <a:rPr lang="en-US" dirty="0"/>
              <a:t>Key </a:t>
            </a:r>
            <a:r>
              <a:rPr lang="hu-HU" dirty="0"/>
              <a:t>c</a:t>
            </a:r>
            <a:r>
              <a:rPr lang="en-US" dirty="0" err="1"/>
              <a:t>haracteristics</a:t>
            </a:r>
            <a:r>
              <a:rPr lang="hu-HU" dirty="0"/>
              <a:t>:</a:t>
            </a:r>
            <a:endParaRPr lang="en-US" dirty="0"/>
          </a:p>
          <a:p>
            <a:pPr lvl="1"/>
            <a:r>
              <a:rPr lang="en-US" i="1" dirty="0"/>
              <a:t>Loose Coupling</a:t>
            </a:r>
            <a:r>
              <a:rPr lang="en-US" dirty="0"/>
              <a:t>: Producers don’t need to know about consumers.</a:t>
            </a:r>
          </a:p>
          <a:p>
            <a:pPr lvl="1"/>
            <a:r>
              <a:rPr lang="hu-HU" i="1" dirty="0"/>
              <a:t>A</a:t>
            </a:r>
            <a:r>
              <a:rPr lang="en-US" i="1" dirty="0"/>
              <a:t>synchronous Communication</a:t>
            </a:r>
            <a:r>
              <a:rPr lang="en-US" dirty="0"/>
              <a:t>: Events are sent and received independently.</a:t>
            </a:r>
          </a:p>
          <a:p>
            <a:pPr lvl="1"/>
            <a:r>
              <a:rPr lang="en-US" i="1" dirty="0"/>
              <a:t>Scalability</a:t>
            </a:r>
            <a:r>
              <a:rPr lang="en-US" dirty="0"/>
              <a:t>: Services can scale independently with increased event load.</a:t>
            </a:r>
          </a:p>
          <a:p>
            <a:pPr lvl="1"/>
            <a:r>
              <a:rPr lang="en-US" i="1" dirty="0"/>
              <a:t>Real-Time Responsiveness</a:t>
            </a:r>
            <a:r>
              <a:rPr lang="en-US" dirty="0"/>
              <a:t>: Enables systems to react instantly to change.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A3307-3D1C-3FD9-1F3F-8D3578286088}"/>
              </a:ext>
            </a:extLst>
          </p:cNvPr>
          <p:cNvSpPr txBox="1"/>
          <p:nvPr/>
        </p:nvSpPr>
        <p:spPr>
          <a:xfrm>
            <a:off x="2034398" y="2405069"/>
            <a:ext cx="146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Broker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3B441A-ACF2-308A-06CD-F578E7C08CFB}"/>
              </a:ext>
            </a:extLst>
          </p:cNvPr>
          <p:cNvSpPr txBox="1"/>
          <p:nvPr/>
        </p:nvSpPr>
        <p:spPr>
          <a:xfrm>
            <a:off x="1997862" y="1465137"/>
            <a:ext cx="168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Producer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F5B47C-1E46-7A3F-5EC2-DED08B2BF02C}"/>
              </a:ext>
            </a:extLst>
          </p:cNvPr>
          <p:cNvSpPr txBox="1"/>
          <p:nvPr/>
        </p:nvSpPr>
        <p:spPr>
          <a:xfrm>
            <a:off x="1939391" y="3287615"/>
            <a:ext cx="180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Event Consumer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7A5709-A710-37D4-699D-7070D797950F}"/>
              </a:ext>
            </a:extLst>
          </p:cNvPr>
          <p:cNvSpPr txBox="1"/>
          <p:nvPr/>
        </p:nvSpPr>
        <p:spPr>
          <a:xfrm>
            <a:off x="2338282" y="1968441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5C1373-4DD5-4936-CE38-09BF26A2825D}"/>
              </a:ext>
            </a:extLst>
          </p:cNvPr>
          <p:cNvSpPr txBox="1"/>
          <p:nvPr/>
        </p:nvSpPr>
        <p:spPr>
          <a:xfrm>
            <a:off x="2332171" y="2872475"/>
            <a:ext cx="8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{ event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5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cím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74627</TotalTime>
  <Words>1685</Words>
  <Application>Microsoft Office PowerPoint</Application>
  <PresentationFormat>Widescreen</PresentationFormat>
  <Paragraphs>348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Inter</vt:lpstr>
      <vt:lpstr>Open Sans</vt:lpstr>
      <vt:lpstr>Wingdings</vt:lpstr>
      <vt:lpstr>címdia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Szabó Dávid</cp:lastModifiedBy>
  <cp:revision>2357</cp:revision>
  <dcterms:created xsi:type="dcterms:W3CDTF">2021-07-01T15:39:11Z</dcterms:created>
  <dcterms:modified xsi:type="dcterms:W3CDTF">2025-07-21T19:06:14Z</dcterms:modified>
</cp:coreProperties>
</file>