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7" name="Shape 18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1477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5" name="Shape 20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4" name="Shape 23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Napra készen tartás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41" name="Shape 24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1" name="Shape 12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9" name="Shape 13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6" name="Shape 14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5" name="Shape 15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774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9" name="Shape 17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Szöveg helye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zöveg helye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5" name="Kép helye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1542713" y="6675120"/>
            <a:ext cx="684212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TLP:CLEAR</a:t>
            </a:r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45411121-0DF7-0A9E-4D48-101EAAA58CCC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542713" y="0"/>
            <a:ext cx="684212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TLP:CLEAR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aldera.mitre.org/" TargetMode="External"/><Relationship Id="rId2" Type="http://schemas.openxmlformats.org/officeDocument/2006/relationships/hyperlink" Target="https://atomicredteam.io/atomic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info@blackcell.io" TargetMode="External"/><Relationship Id="rId4" Type="http://schemas.openxmlformats.org/officeDocument/2006/relationships/hyperlink" Target="https://blackcell.io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zövegdoboz 11"/>
          <p:cNvSpPr txBox="1"/>
          <p:nvPr/>
        </p:nvSpPr>
        <p:spPr>
          <a:xfrm>
            <a:off x="1341117" y="2905965"/>
            <a:ext cx="10441369" cy="1183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600" b="1">
                <a:solidFill>
                  <a:srgbClr val="FFFFFF"/>
                </a:solidFill>
                <a:latin typeface="Segoe UI Black"/>
                <a:ea typeface="Segoe UI Black"/>
                <a:cs typeface="Segoe UI Black"/>
                <a:sym typeface="Segoe UI Black"/>
              </a:defRPr>
            </a:lvl1pPr>
          </a:lstStyle>
          <a:p>
            <a:r>
              <a:t>Támadási taktikák, technikák és eljárások modellezése</a:t>
            </a:r>
          </a:p>
        </p:txBody>
      </p:sp>
      <p:sp>
        <p:nvSpPr>
          <p:cNvPr id="97" name="Dia számának helye 2"/>
          <p:cNvSpPr txBox="1">
            <a:spLocks noGrp="1"/>
          </p:cNvSpPr>
          <p:nvPr>
            <p:ph type="sldNum" sz="quarter" idx="2"/>
          </p:nvPr>
        </p:nvSpPr>
        <p:spPr>
          <a:xfrm>
            <a:off x="11152772" y="6397942"/>
            <a:ext cx="201028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fld id="{86CB4B4D-7CA3-9044-876B-883B54F8677D}" type="slidenum">
              <a:t>1</a:t>
            </a:fld>
            <a:endParaRPr/>
          </a:p>
        </p:txBody>
      </p:sp>
      <p:sp>
        <p:nvSpPr>
          <p:cNvPr id="98" name="Szövegdoboz 11"/>
          <p:cNvSpPr txBox="1"/>
          <p:nvPr/>
        </p:nvSpPr>
        <p:spPr>
          <a:xfrm>
            <a:off x="1341117" y="4106293"/>
            <a:ext cx="5573255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800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Gyebnár Gergő | Black Cell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zövegdoboz 28"/>
          <p:cNvSpPr txBox="1"/>
          <p:nvPr/>
        </p:nvSpPr>
        <p:spPr>
          <a:xfrm>
            <a:off x="1376813" y="1297870"/>
            <a:ext cx="4673467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500" b="1"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Heatmap készítése</a:t>
            </a:r>
          </a:p>
        </p:txBody>
      </p:sp>
      <p:sp>
        <p:nvSpPr>
          <p:cNvPr id="149" name="Slide Number Placeholder 14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pic>
        <p:nvPicPr>
          <p:cNvPr id="150" name="Kép 11" descr="Kép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3815967"/>
            <a:ext cx="6772059" cy="30372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Kép 16" descr="Kép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2055" y="757246"/>
            <a:ext cx="5419945" cy="3058722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Szövegdoboz 18"/>
          <p:cNvSpPr txBox="1"/>
          <p:nvPr/>
        </p:nvSpPr>
        <p:spPr>
          <a:xfrm>
            <a:off x="2860549" y="2101941"/>
            <a:ext cx="105095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latin typeface="Segoe UI Semilight"/>
                <a:ea typeface="Segoe UI Semilight"/>
                <a:cs typeface="Segoe UI Semilight"/>
                <a:sym typeface="Segoe UI Semilight"/>
              </a:defRPr>
            </a:lvl1pPr>
          </a:lstStyle>
          <a:p>
            <a:r>
              <a:t>DEMO</a:t>
            </a:r>
          </a:p>
        </p:txBody>
      </p:sp>
      <p:sp>
        <p:nvSpPr>
          <p:cNvPr id="153" name="Szövegdoboz 20"/>
          <p:cNvSpPr txBox="1"/>
          <p:nvPr/>
        </p:nvSpPr>
        <p:spPr>
          <a:xfrm>
            <a:off x="7560706" y="4549776"/>
            <a:ext cx="4031200" cy="153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3200">
                <a:latin typeface="Segoe UI Semilight"/>
                <a:ea typeface="Segoe UI Semilight"/>
                <a:cs typeface="Segoe UI Semilight"/>
                <a:sym typeface="Segoe UI Semilight"/>
              </a:defRPr>
            </a:lvl1pPr>
          </a:lstStyle>
          <a:p>
            <a:r>
              <a:t>https://mitre-attack.github.io/attack-navigator/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zövegdoboz 4"/>
          <p:cNvSpPr txBox="1"/>
          <p:nvPr/>
        </p:nvSpPr>
        <p:spPr>
          <a:xfrm>
            <a:off x="6877143" y="223046"/>
            <a:ext cx="4430939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600" b="1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Fusion Center</a:t>
            </a:r>
          </a:p>
        </p:txBody>
      </p:sp>
      <p:sp>
        <p:nvSpPr>
          <p:cNvPr id="158" name="Szövegdoboz 28"/>
          <p:cNvSpPr txBox="1"/>
          <p:nvPr/>
        </p:nvSpPr>
        <p:spPr>
          <a:xfrm>
            <a:off x="934871" y="890634"/>
            <a:ext cx="10322257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500" b="1"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Riasztás kialakítása </a:t>
            </a:r>
          </a:p>
        </p:txBody>
      </p:sp>
      <p:sp>
        <p:nvSpPr>
          <p:cNvPr id="159" name="Slide Number Placeholder 14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160" name="Szövegdoboz 15"/>
          <p:cNvSpPr txBox="1"/>
          <p:nvPr/>
        </p:nvSpPr>
        <p:spPr>
          <a:xfrm>
            <a:off x="934871" y="1674709"/>
            <a:ext cx="10322257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Scheduled Task</a:t>
            </a:r>
          </a:p>
        </p:txBody>
      </p:sp>
      <p:pic>
        <p:nvPicPr>
          <p:cNvPr id="161" name="Kép 2" descr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4274" y="2880772"/>
            <a:ext cx="2340001" cy="234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Полилиния 52"/>
          <p:cNvSpPr/>
          <p:nvPr/>
        </p:nvSpPr>
        <p:spPr>
          <a:xfrm>
            <a:off x="8554274" y="2700771"/>
            <a:ext cx="2700001" cy="270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548"/>
                </a:moveTo>
                <a:cubicBezTo>
                  <a:pt x="5138" y="548"/>
                  <a:pt x="548" y="5138"/>
                  <a:pt x="548" y="10800"/>
                </a:cubicBezTo>
                <a:cubicBezTo>
                  <a:pt x="548" y="16462"/>
                  <a:pt x="5138" y="21052"/>
                  <a:pt x="10800" y="21052"/>
                </a:cubicBezTo>
                <a:cubicBezTo>
                  <a:pt x="16462" y="21052"/>
                  <a:pt x="21052" y="16462"/>
                  <a:pt x="21052" y="10800"/>
                </a:cubicBezTo>
                <a:cubicBezTo>
                  <a:pt x="21052" y="5138"/>
                  <a:pt x="16462" y="548"/>
                  <a:pt x="10800" y="548"/>
                </a:cubicBezTo>
                <a:close/>
                <a:moveTo>
                  <a:pt x="10800" y="0"/>
                </a:move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lose/>
              </a:path>
            </a:pathLst>
          </a:custGeom>
          <a:solidFill>
            <a:srgbClr val="2AA9E0">
              <a:alpha val="45097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defTabSz="825500"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163" name="Полилиния 44"/>
          <p:cNvSpPr/>
          <p:nvPr/>
        </p:nvSpPr>
        <p:spPr>
          <a:xfrm>
            <a:off x="8644274" y="2790772"/>
            <a:ext cx="2520001" cy="252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548"/>
                </a:moveTo>
                <a:cubicBezTo>
                  <a:pt x="5138" y="548"/>
                  <a:pt x="548" y="5138"/>
                  <a:pt x="548" y="10800"/>
                </a:cubicBezTo>
                <a:cubicBezTo>
                  <a:pt x="548" y="16462"/>
                  <a:pt x="5138" y="21052"/>
                  <a:pt x="10800" y="21052"/>
                </a:cubicBezTo>
                <a:cubicBezTo>
                  <a:pt x="16462" y="21052"/>
                  <a:pt x="21052" y="16462"/>
                  <a:pt x="21052" y="10800"/>
                </a:cubicBezTo>
                <a:cubicBezTo>
                  <a:pt x="21052" y="5138"/>
                  <a:pt x="16462" y="548"/>
                  <a:pt x="10800" y="548"/>
                </a:cubicBezTo>
                <a:close/>
                <a:moveTo>
                  <a:pt x="10800" y="0"/>
                </a:move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lose/>
              </a:path>
            </a:pathLst>
          </a:custGeom>
          <a:gradFill>
            <a:gsLst>
              <a:gs pos="0">
                <a:srgbClr val="5242A6"/>
              </a:gs>
              <a:gs pos="49500">
                <a:srgbClr val="5886CE"/>
              </a:gs>
              <a:gs pos="99001">
                <a:srgbClr val="5EC9F6"/>
              </a:gs>
              <a:gs pos="100000">
                <a:srgbClr val="5EC9F6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defTabSz="825500">
              <a:defRPr sz="3000" b="1"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164" name="Szövegdoboz 11"/>
          <p:cNvSpPr txBox="1"/>
          <p:nvPr/>
        </p:nvSpPr>
        <p:spPr>
          <a:xfrm>
            <a:off x="983443" y="3067542"/>
            <a:ext cx="5597778" cy="176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Font typeface="Courier New"/>
              <a:buChar char="o"/>
              <a:defRPr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r>
              <a:t>Masquerading (T1036) (Trickbot például)</a:t>
            </a:r>
          </a:p>
          <a:p>
            <a:pPr marL="285750" indent="-285750">
              <a:buSzPct val="100000"/>
              <a:buFont typeface="Courier New"/>
              <a:buChar char="o"/>
              <a:defRPr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r>
              <a:t>Process Injection (T1055)</a:t>
            </a:r>
          </a:p>
          <a:p>
            <a:pPr marL="285750" indent="-285750">
              <a:buSzPct val="100000"/>
              <a:buFont typeface="Courier New"/>
              <a:buChar char="o"/>
              <a:defRPr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r>
              <a:t>Disabling Security Tools (T1089)</a:t>
            </a:r>
          </a:p>
          <a:p>
            <a:pPr marL="285750" indent="-285750">
              <a:buSzPct val="100000"/>
              <a:buFont typeface="Courier New"/>
              <a:buChar char="o"/>
              <a:defRPr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r>
              <a:t>Domain Trust Discovery (T1482)</a:t>
            </a:r>
          </a:p>
          <a:p>
            <a:pPr marL="285750" indent="-285750">
              <a:buSzPct val="100000"/>
              <a:buFont typeface="Courier New"/>
              <a:buChar char="o"/>
              <a:defRPr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r>
              <a:t>Remote File Copy (T1105)</a:t>
            </a:r>
          </a:p>
          <a:p>
            <a:pPr marL="285750" indent="-285750">
              <a:buSzPct val="100000"/>
              <a:buFont typeface="Courier New"/>
              <a:buChar char="o"/>
              <a:defRPr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r>
              <a:t>Windows Admin Shares (T1077)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zövegdoboz 4"/>
          <p:cNvSpPr txBox="1"/>
          <p:nvPr/>
        </p:nvSpPr>
        <p:spPr>
          <a:xfrm>
            <a:off x="6877143" y="223046"/>
            <a:ext cx="4430939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600" b="1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Detekciós képességek – rálátás a végpontra</a:t>
            </a:r>
          </a:p>
        </p:txBody>
      </p:sp>
      <p:sp>
        <p:nvSpPr>
          <p:cNvPr id="167" name="Slide Number Placeholder 14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168" name="Szövegdoboz 20"/>
          <p:cNvSpPr txBox="1"/>
          <p:nvPr/>
        </p:nvSpPr>
        <p:spPr>
          <a:xfrm>
            <a:off x="7488070" y="4870741"/>
            <a:ext cx="4031199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1500">
                <a:latin typeface="Segoe UI Semilight"/>
                <a:ea typeface="Segoe UI Semilight"/>
                <a:cs typeface="Segoe UI Semilight"/>
                <a:sym typeface="Segoe UI Semilight"/>
              </a:defRPr>
            </a:lvl1pPr>
          </a:lstStyle>
          <a:p>
            <a:r>
              <a:t>Törzsszöveg</a:t>
            </a:r>
          </a:p>
        </p:txBody>
      </p:sp>
      <p:pic>
        <p:nvPicPr>
          <p:cNvPr id="169" name="Tartalom helye 4" descr="Tartalom hely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605" y="1336393"/>
            <a:ext cx="5784595" cy="4925244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zövegdoboz 7"/>
          <p:cNvSpPr txBox="1"/>
          <p:nvPr/>
        </p:nvSpPr>
        <p:spPr>
          <a:xfrm>
            <a:off x="570275" y="841568"/>
            <a:ext cx="6003199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500" b="1"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Sysmon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zövegdoboz 4"/>
          <p:cNvSpPr txBox="1"/>
          <p:nvPr/>
        </p:nvSpPr>
        <p:spPr>
          <a:xfrm>
            <a:off x="6877143" y="223046"/>
            <a:ext cx="4430939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600" b="1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Detekciós képességek – rálátás a végpontra</a:t>
            </a:r>
          </a:p>
        </p:txBody>
      </p:sp>
      <p:sp>
        <p:nvSpPr>
          <p:cNvPr id="175" name="Slide Number Placeholder 14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176" name="Szövegdoboz 7"/>
          <p:cNvSpPr txBox="1"/>
          <p:nvPr/>
        </p:nvSpPr>
        <p:spPr>
          <a:xfrm>
            <a:off x="570275" y="841568"/>
            <a:ext cx="6003199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500" b="1"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Sysmon</a:t>
            </a:r>
          </a:p>
        </p:txBody>
      </p:sp>
      <p:sp>
        <p:nvSpPr>
          <p:cNvPr id="177" name="Tartalom helye 3"/>
          <p:cNvSpPr txBox="1">
            <a:spLocks noGrp="1"/>
          </p:cNvSpPr>
          <p:nvPr>
            <p:ph type="body" idx="1"/>
          </p:nvPr>
        </p:nvSpPr>
        <p:spPr>
          <a:xfrm>
            <a:off x="440270" y="1979809"/>
            <a:ext cx="10761131" cy="4351339"/>
          </a:xfrm>
          <a:prstGeom prst="rect">
            <a:avLst/>
          </a:prstGeom>
        </p:spPr>
        <p:txBody>
          <a:bodyPr/>
          <a:lstStyle/>
          <a:p>
            <a:pPr marL="285750" indent="-285750">
              <a:lnSpc>
                <a:spcPct val="150000"/>
              </a:lnSpc>
              <a:buFont typeface="Courier New"/>
              <a:buChar char="o"/>
              <a:defRPr sz="2000"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r>
              <a:t>&lt;!-- Event ID 3 == Network Connection - Includes --&gt;</a:t>
            </a:r>
          </a:p>
          <a:p>
            <a:pPr marL="285750" indent="-285750">
              <a:lnSpc>
                <a:spcPct val="150000"/>
              </a:lnSpc>
              <a:buFont typeface="Courier New"/>
              <a:buChar char="o"/>
              <a:defRPr sz="2000"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r>
              <a:t>&lt;RuleGroup groupRelation="or"&gt;</a:t>
            </a:r>
          </a:p>
          <a:p>
            <a:pPr marL="285750" indent="-285750">
              <a:lnSpc>
                <a:spcPct val="150000"/>
              </a:lnSpc>
              <a:buFont typeface="Courier New"/>
              <a:buChar char="o"/>
              <a:defRPr sz="2000"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r>
              <a:t>	&lt;NetworkConnect onmatch="include"&gt;</a:t>
            </a:r>
          </a:p>
          <a:p>
            <a:pPr marL="285750" indent="-285750">
              <a:lnSpc>
                <a:spcPct val="150000"/>
              </a:lnSpc>
              <a:buFont typeface="Courier New"/>
              <a:buChar char="o"/>
              <a:defRPr sz="2000"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r>
              <a:t>		&lt;Image name="technique_id=T1070,technique_name=Indicator Removal on 		Host" condition="image"&gt;wevtutil.exe&lt;/Image&gt;</a:t>
            </a:r>
          </a:p>
          <a:p>
            <a:pPr marL="285750" indent="-285750">
              <a:lnSpc>
                <a:spcPct val="150000"/>
              </a:lnSpc>
              <a:buFont typeface="Courier New"/>
              <a:buChar char="o"/>
              <a:defRPr sz="2000"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r>
              <a:t>		&lt;Image name="technique_id=T1053,technique_name=Scheduled Task/Job" 		condition="image"&gt;taskeng.exe&lt;/Image&gt;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zövegdoboz 4"/>
          <p:cNvSpPr txBox="1"/>
          <p:nvPr/>
        </p:nvSpPr>
        <p:spPr>
          <a:xfrm>
            <a:off x="6877143" y="223046"/>
            <a:ext cx="4430939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600" b="1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Detekciós képességek – rálátás a végpontra</a:t>
            </a:r>
          </a:p>
        </p:txBody>
      </p:sp>
      <p:sp>
        <p:nvSpPr>
          <p:cNvPr id="182" name="Slide Number Placeholder 14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183" name="Szövegdoboz 7"/>
          <p:cNvSpPr txBox="1"/>
          <p:nvPr/>
        </p:nvSpPr>
        <p:spPr>
          <a:xfrm>
            <a:off x="570275" y="841568"/>
            <a:ext cx="6003199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500" b="1"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Auditd</a:t>
            </a:r>
          </a:p>
        </p:txBody>
      </p:sp>
      <p:pic>
        <p:nvPicPr>
          <p:cNvPr id="184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00" y="1967594"/>
            <a:ext cx="7066143" cy="31569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Kép 6" descr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67148"/>
            <a:ext cx="12192000" cy="567389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zövegdoboz 4"/>
          <p:cNvSpPr txBox="1"/>
          <p:nvPr/>
        </p:nvSpPr>
        <p:spPr>
          <a:xfrm>
            <a:off x="6877143" y="223046"/>
            <a:ext cx="4430939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600" b="1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Detekciós képességek – rálátás a végpontra</a:t>
            </a:r>
          </a:p>
        </p:txBody>
      </p:sp>
      <p:sp>
        <p:nvSpPr>
          <p:cNvPr id="190" name="Slide Number Placeholder 14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sp>
        <p:nvSpPr>
          <p:cNvPr id="191" name="Szövegdoboz 20"/>
          <p:cNvSpPr txBox="1"/>
          <p:nvPr/>
        </p:nvSpPr>
        <p:spPr>
          <a:xfrm>
            <a:off x="7966599" y="3013500"/>
            <a:ext cx="4031200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latin typeface="Segoe UI Semilight"/>
                <a:ea typeface="Segoe UI Semilight"/>
                <a:cs typeface="Segoe UI Semilight"/>
                <a:sym typeface="Segoe UI Semilight"/>
              </a:defRPr>
            </a:lvl1pPr>
          </a:lstStyle>
          <a:p>
            <a:r>
              <a:t>https://github.com/SigmaHQ/sigma/tree/master/rules</a:t>
            </a:r>
          </a:p>
        </p:txBody>
      </p:sp>
      <p:pic>
        <p:nvPicPr>
          <p:cNvPr id="192" name="Kép 9" descr="Kép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348" y="1540199"/>
            <a:ext cx="6937117" cy="4715876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Szövegdoboz 13"/>
          <p:cNvSpPr txBox="1"/>
          <p:nvPr/>
        </p:nvSpPr>
        <p:spPr>
          <a:xfrm>
            <a:off x="709068" y="909257"/>
            <a:ext cx="6003199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500" b="1"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Sigma by Florian Roth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zövegdoboz 4"/>
          <p:cNvSpPr txBox="1"/>
          <p:nvPr/>
        </p:nvSpPr>
        <p:spPr>
          <a:xfrm>
            <a:off x="6877143" y="223046"/>
            <a:ext cx="4430939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600" b="1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Detekciós képességek – rálátás a végpontra</a:t>
            </a:r>
          </a:p>
        </p:txBody>
      </p:sp>
      <p:sp>
        <p:nvSpPr>
          <p:cNvPr id="196" name="Slide Number Placeholder 14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197" name="Szövegdoboz 20"/>
          <p:cNvSpPr txBox="1"/>
          <p:nvPr/>
        </p:nvSpPr>
        <p:spPr>
          <a:xfrm>
            <a:off x="849984" y="2045897"/>
            <a:ext cx="4031200" cy="2529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r>
              <a:t> </a:t>
            </a:r>
          </a:p>
          <a:p>
            <a:pPr marL="285750" indent="-285750">
              <a:buSzPct val="100000"/>
              <a:buFont typeface="Courier New"/>
              <a:buChar char="o"/>
              <a:defRPr sz="2000"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r>
              <a:t>Atomic Red Team</a:t>
            </a:r>
          </a:p>
          <a:p>
            <a:pPr marL="742950" lvl="1" indent="-285750">
              <a:buSzPct val="100000"/>
              <a:buFont typeface="Courier New"/>
              <a:buChar char="o"/>
              <a:defRPr sz="2000"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/>
              </a:rPr>
              <a:t>https://atomicredteam.io/atomics/</a:t>
            </a:r>
          </a:p>
          <a:p>
            <a:pPr marL="742950" lvl="1" indent="-285750">
              <a:buSzPct val="100000"/>
              <a:buFont typeface="Courier New"/>
              <a:buChar char="o"/>
              <a:defRPr sz="2000"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endParaRPr u="sng">
              <a:solidFill>
                <a:srgbClr val="0563C1"/>
              </a:solidFill>
              <a:uFill>
                <a:solidFill>
                  <a:srgbClr val="0563C1"/>
                </a:solidFill>
              </a:uFill>
              <a:hlinkClick r:id="rId2"/>
            </a:endParaRPr>
          </a:p>
          <a:p>
            <a:pPr marL="285750" indent="-285750">
              <a:buSzPct val="100000"/>
              <a:buFont typeface="Courier New"/>
              <a:buChar char="o"/>
              <a:defRPr sz="2000"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r>
              <a:t>Caldera</a:t>
            </a:r>
          </a:p>
          <a:p>
            <a:pPr marL="742950" lvl="1" indent="-285750">
              <a:buSzPct val="100000"/>
              <a:buFont typeface="Courier New"/>
              <a:buChar char="o"/>
              <a:defRPr sz="2000"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https://caldera.mitre.org/</a:t>
            </a:r>
          </a:p>
        </p:txBody>
      </p:sp>
      <p:sp>
        <p:nvSpPr>
          <p:cNvPr id="198" name="Szövegdoboz 13"/>
          <p:cNvSpPr txBox="1"/>
          <p:nvPr/>
        </p:nvSpPr>
        <p:spPr>
          <a:xfrm>
            <a:off x="709068" y="909257"/>
            <a:ext cx="6003199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500" b="1"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Tesztelés</a:t>
            </a:r>
          </a:p>
        </p:txBody>
      </p:sp>
      <p:pic>
        <p:nvPicPr>
          <p:cNvPr id="199" name="Kép 4" descr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9134" y="1445079"/>
            <a:ext cx="4985118" cy="50159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lide Number Placeholder 14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sp>
        <p:nvSpPr>
          <p:cNvPr id="202" name="Szövegdoboz 13"/>
          <p:cNvSpPr txBox="1"/>
          <p:nvPr/>
        </p:nvSpPr>
        <p:spPr>
          <a:xfrm>
            <a:off x="709068" y="909257"/>
            <a:ext cx="6003199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500" b="1"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MITRE </a:t>
            </a:r>
          </a:p>
        </p:txBody>
      </p:sp>
      <p:pic>
        <p:nvPicPr>
          <p:cNvPr id="203" name="Kép 2" descr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093" y="1852907"/>
            <a:ext cx="10299813" cy="44908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lide Number Placeholder 14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sp>
        <p:nvSpPr>
          <p:cNvPr id="208" name="Szövegdoboz 13"/>
          <p:cNvSpPr txBox="1"/>
          <p:nvPr/>
        </p:nvSpPr>
        <p:spPr>
          <a:xfrm>
            <a:off x="709068" y="909257"/>
            <a:ext cx="6003199" cy="1691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500" b="1"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Malware Information Sharing Platfrom | MISP</a:t>
            </a:r>
          </a:p>
        </p:txBody>
      </p:sp>
      <p:grpSp>
        <p:nvGrpSpPr>
          <p:cNvPr id="231" name="Diagram 1"/>
          <p:cNvGrpSpPr/>
          <p:nvPr/>
        </p:nvGrpSpPr>
        <p:grpSpPr>
          <a:xfrm>
            <a:off x="839210" y="2078788"/>
            <a:ext cx="10513580" cy="2700424"/>
            <a:chOff x="0" y="0"/>
            <a:chExt cx="10513578" cy="2700423"/>
          </a:xfrm>
        </p:grpSpPr>
        <p:sp>
          <p:nvSpPr>
            <p:cNvPr id="209" name="Arrow"/>
            <p:cNvSpPr/>
            <p:nvPr/>
          </p:nvSpPr>
          <p:spPr>
            <a:xfrm>
              <a:off x="787658" y="0"/>
              <a:ext cx="8938261" cy="270042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DCFD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212" name="Group"/>
            <p:cNvGrpSpPr/>
            <p:nvPr/>
          </p:nvGrpSpPr>
          <p:grpSpPr>
            <a:xfrm>
              <a:off x="0" y="810127"/>
              <a:ext cx="1325457" cy="1080170"/>
              <a:chOff x="0" y="0"/>
              <a:chExt cx="1325456" cy="1080169"/>
            </a:xfrm>
          </p:grpSpPr>
          <p:sp>
            <p:nvSpPr>
              <p:cNvPr id="210" name="Rounded Rectangle"/>
              <p:cNvSpPr/>
              <p:nvPr/>
            </p:nvSpPr>
            <p:spPr>
              <a:xfrm>
                <a:off x="0" y="0"/>
                <a:ext cx="1325457" cy="1080170"/>
              </a:xfrm>
              <a:prstGeom prst="roundRect">
                <a:avLst>
                  <a:gd name="adj" fmla="val 16667"/>
                </a:avLst>
              </a:prstGeom>
              <a:solidFill>
                <a:srgbClr val="44546A"/>
              </a:solidFill>
              <a:ln w="12700" cap="flat">
                <a:solidFill>
                  <a:srgbClr val="E7E6E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7112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1" name="Collect"/>
              <p:cNvSpPr txBox="1"/>
              <p:nvPr/>
            </p:nvSpPr>
            <p:spPr>
              <a:xfrm>
                <a:off x="52729" y="358474"/>
                <a:ext cx="1219999" cy="3632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60960" tIns="60960" rIns="60960" bIns="60960" numCol="1" anchor="ctr">
                <a:spAutoFit/>
              </a:bodyPr>
              <a:lstStyle>
                <a:lvl1pPr algn="ctr" defTabSz="711200">
                  <a:lnSpc>
                    <a:spcPct val="90000"/>
                  </a:lnSpc>
                  <a:spcBef>
                    <a:spcPts val="600"/>
                  </a:spcBef>
                  <a:defRPr sz="1600">
                    <a:solidFill>
                      <a:srgbClr val="FFFFFF"/>
                    </a:solidFill>
                    <a:latin typeface="Segoe UI"/>
                    <a:ea typeface="Segoe UI"/>
                    <a:cs typeface="Segoe UI"/>
                    <a:sym typeface="Segoe UI"/>
                  </a:defRPr>
                </a:lvl1pPr>
              </a:lstStyle>
              <a:p>
                <a:r>
                  <a:t>Collect</a:t>
                </a:r>
              </a:p>
            </p:txBody>
          </p:sp>
        </p:grpSp>
        <p:grpSp>
          <p:nvGrpSpPr>
            <p:cNvPr id="215" name="Group"/>
            <p:cNvGrpSpPr/>
            <p:nvPr/>
          </p:nvGrpSpPr>
          <p:grpSpPr>
            <a:xfrm>
              <a:off x="1531354" y="810127"/>
              <a:ext cx="1325457" cy="1080170"/>
              <a:chOff x="0" y="0"/>
              <a:chExt cx="1325456" cy="1080169"/>
            </a:xfrm>
          </p:grpSpPr>
          <p:sp>
            <p:nvSpPr>
              <p:cNvPr id="213" name="Rounded Rectangle"/>
              <p:cNvSpPr/>
              <p:nvPr/>
            </p:nvSpPr>
            <p:spPr>
              <a:xfrm>
                <a:off x="0" y="0"/>
                <a:ext cx="1325457" cy="1080170"/>
              </a:xfrm>
              <a:prstGeom prst="roundRect">
                <a:avLst>
                  <a:gd name="adj" fmla="val 16667"/>
                </a:avLst>
              </a:prstGeom>
              <a:solidFill>
                <a:srgbClr val="44546A"/>
              </a:solidFill>
              <a:ln w="12700" cap="flat">
                <a:solidFill>
                  <a:srgbClr val="E7E6E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7112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4" name="Normalize"/>
              <p:cNvSpPr txBox="1"/>
              <p:nvPr/>
            </p:nvSpPr>
            <p:spPr>
              <a:xfrm>
                <a:off x="52730" y="358474"/>
                <a:ext cx="1219998" cy="3632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60960" tIns="60960" rIns="60960" bIns="60960" numCol="1" anchor="ctr">
                <a:spAutoFit/>
              </a:bodyPr>
              <a:lstStyle>
                <a:lvl1pPr algn="ctr" defTabSz="711200">
                  <a:lnSpc>
                    <a:spcPct val="90000"/>
                  </a:lnSpc>
                  <a:spcBef>
                    <a:spcPts val="600"/>
                  </a:spcBef>
                  <a:defRPr sz="1600">
                    <a:solidFill>
                      <a:srgbClr val="FFFFFF"/>
                    </a:solidFill>
                    <a:latin typeface="Segoe UI"/>
                    <a:ea typeface="Segoe UI"/>
                    <a:cs typeface="Segoe UI"/>
                    <a:sym typeface="Segoe UI"/>
                  </a:defRPr>
                </a:lvl1pPr>
              </a:lstStyle>
              <a:p>
                <a:r>
                  <a:t>Normalize</a:t>
                </a:r>
              </a:p>
            </p:txBody>
          </p:sp>
        </p:grpSp>
        <p:grpSp>
          <p:nvGrpSpPr>
            <p:cNvPr id="218" name="Group"/>
            <p:cNvGrpSpPr/>
            <p:nvPr/>
          </p:nvGrpSpPr>
          <p:grpSpPr>
            <a:xfrm>
              <a:off x="3062707" y="810127"/>
              <a:ext cx="1325458" cy="1080170"/>
              <a:chOff x="0" y="0"/>
              <a:chExt cx="1325456" cy="1080169"/>
            </a:xfrm>
          </p:grpSpPr>
          <p:sp>
            <p:nvSpPr>
              <p:cNvPr id="216" name="Rounded Rectangle"/>
              <p:cNvSpPr/>
              <p:nvPr/>
            </p:nvSpPr>
            <p:spPr>
              <a:xfrm>
                <a:off x="0" y="0"/>
                <a:ext cx="1325457" cy="1080170"/>
              </a:xfrm>
              <a:prstGeom prst="roundRect">
                <a:avLst>
                  <a:gd name="adj" fmla="val 16667"/>
                </a:avLst>
              </a:prstGeom>
              <a:solidFill>
                <a:srgbClr val="44546A"/>
              </a:solidFill>
              <a:ln w="12700" cap="flat">
                <a:solidFill>
                  <a:srgbClr val="E7E6E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7112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17" name="Enrich"/>
              <p:cNvSpPr txBox="1"/>
              <p:nvPr/>
            </p:nvSpPr>
            <p:spPr>
              <a:xfrm>
                <a:off x="52729" y="358474"/>
                <a:ext cx="1219998" cy="3632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60960" tIns="60960" rIns="60960" bIns="60960" numCol="1" anchor="ctr">
                <a:spAutoFit/>
              </a:bodyPr>
              <a:lstStyle>
                <a:lvl1pPr algn="ctr" defTabSz="711200">
                  <a:lnSpc>
                    <a:spcPct val="90000"/>
                  </a:lnSpc>
                  <a:spcBef>
                    <a:spcPts val="600"/>
                  </a:spcBef>
                  <a:defRPr sz="1600">
                    <a:solidFill>
                      <a:srgbClr val="FFFFFF"/>
                    </a:solidFill>
                    <a:latin typeface="Segoe UI"/>
                    <a:ea typeface="Segoe UI"/>
                    <a:cs typeface="Segoe UI"/>
                    <a:sym typeface="Segoe UI"/>
                  </a:defRPr>
                </a:lvl1pPr>
              </a:lstStyle>
              <a:p>
                <a:r>
                  <a:t>Enrich</a:t>
                </a:r>
              </a:p>
            </p:txBody>
          </p:sp>
        </p:grpSp>
        <p:grpSp>
          <p:nvGrpSpPr>
            <p:cNvPr id="221" name="Group"/>
            <p:cNvGrpSpPr/>
            <p:nvPr/>
          </p:nvGrpSpPr>
          <p:grpSpPr>
            <a:xfrm>
              <a:off x="4594059" y="810127"/>
              <a:ext cx="1325458" cy="1080170"/>
              <a:chOff x="0" y="0"/>
              <a:chExt cx="1325456" cy="1080169"/>
            </a:xfrm>
          </p:grpSpPr>
          <p:sp>
            <p:nvSpPr>
              <p:cNvPr id="219" name="Rounded Rectangle"/>
              <p:cNvSpPr/>
              <p:nvPr/>
            </p:nvSpPr>
            <p:spPr>
              <a:xfrm>
                <a:off x="0" y="0"/>
                <a:ext cx="1325457" cy="1080170"/>
              </a:xfrm>
              <a:prstGeom prst="roundRect">
                <a:avLst>
                  <a:gd name="adj" fmla="val 16667"/>
                </a:avLst>
              </a:prstGeom>
              <a:solidFill>
                <a:srgbClr val="44546A"/>
              </a:solidFill>
              <a:ln w="12700" cap="flat">
                <a:solidFill>
                  <a:srgbClr val="E7E6E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7112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0" name="Correlate"/>
              <p:cNvSpPr txBox="1"/>
              <p:nvPr/>
            </p:nvSpPr>
            <p:spPr>
              <a:xfrm>
                <a:off x="52730" y="358474"/>
                <a:ext cx="1219998" cy="3632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60960" tIns="60960" rIns="60960" bIns="60960" numCol="1" anchor="ctr">
                <a:spAutoFit/>
              </a:bodyPr>
              <a:lstStyle>
                <a:lvl1pPr algn="ctr" defTabSz="711200">
                  <a:lnSpc>
                    <a:spcPct val="90000"/>
                  </a:lnSpc>
                  <a:spcBef>
                    <a:spcPts val="600"/>
                  </a:spcBef>
                  <a:defRPr sz="1600">
                    <a:solidFill>
                      <a:srgbClr val="FFFFFF"/>
                    </a:solidFill>
                    <a:latin typeface="Segoe UI"/>
                    <a:ea typeface="Segoe UI"/>
                    <a:cs typeface="Segoe UI"/>
                    <a:sym typeface="Segoe UI"/>
                  </a:defRPr>
                </a:lvl1pPr>
              </a:lstStyle>
              <a:p>
                <a:r>
                  <a:t>Correlate</a:t>
                </a:r>
              </a:p>
            </p:txBody>
          </p:sp>
        </p:grpSp>
        <p:grpSp>
          <p:nvGrpSpPr>
            <p:cNvPr id="224" name="Group"/>
            <p:cNvGrpSpPr/>
            <p:nvPr/>
          </p:nvGrpSpPr>
          <p:grpSpPr>
            <a:xfrm>
              <a:off x="6125414" y="810127"/>
              <a:ext cx="1325458" cy="1080170"/>
              <a:chOff x="0" y="0"/>
              <a:chExt cx="1325456" cy="1080169"/>
            </a:xfrm>
          </p:grpSpPr>
          <p:sp>
            <p:nvSpPr>
              <p:cNvPr id="222" name="Rounded Rectangle"/>
              <p:cNvSpPr/>
              <p:nvPr/>
            </p:nvSpPr>
            <p:spPr>
              <a:xfrm>
                <a:off x="0" y="0"/>
                <a:ext cx="1325457" cy="1080170"/>
              </a:xfrm>
              <a:prstGeom prst="roundRect">
                <a:avLst>
                  <a:gd name="adj" fmla="val 16667"/>
                </a:avLst>
              </a:prstGeom>
              <a:solidFill>
                <a:srgbClr val="44546A"/>
              </a:solidFill>
              <a:ln w="12700" cap="flat">
                <a:solidFill>
                  <a:srgbClr val="E7E6E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7112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3" name="Analyse"/>
              <p:cNvSpPr txBox="1"/>
              <p:nvPr/>
            </p:nvSpPr>
            <p:spPr>
              <a:xfrm>
                <a:off x="52729" y="358474"/>
                <a:ext cx="1219998" cy="3632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60960" tIns="60960" rIns="60960" bIns="60960" numCol="1" anchor="ctr">
                <a:spAutoFit/>
              </a:bodyPr>
              <a:lstStyle>
                <a:lvl1pPr algn="ctr" defTabSz="711200">
                  <a:lnSpc>
                    <a:spcPct val="90000"/>
                  </a:lnSpc>
                  <a:spcBef>
                    <a:spcPts val="600"/>
                  </a:spcBef>
                  <a:defRPr sz="1600">
                    <a:solidFill>
                      <a:srgbClr val="FFFFFF"/>
                    </a:solidFill>
                    <a:latin typeface="Segoe UI"/>
                    <a:ea typeface="Segoe UI"/>
                    <a:cs typeface="Segoe UI"/>
                    <a:sym typeface="Segoe UI"/>
                  </a:defRPr>
                </a:lvl1pPr>
              </a:lstStyle>
              <a:p>
                <a:r>
                  <a:t>Analyse</a:t>
                </a:r>
              </a:p>
            </p:txBody>
          </p:sp>
        </p:grpSp>
        <p:grpSp>
          <p:nvGrpSpPr>
            <p:cNvPr id="227" name="Group"/>
            <p:cNvGrpSpPr/>
            <p:nvPr/>
          </p:nvGrpSpPr>
          <p:grpSpPr>
            <a:xfrm>
              <a:off x="7656766" y="810127"/>
              <a:ext cx="1325458" cy="1080170"/>
              <a:chOff x="0" y="0"/>
              <a:chExt cx="1325456" cy="1080169"/>
            </a:xfrm>
          </p:grpSpPr>
          <p:sp>
            <p:nvSpPr>
              <p:cNvPr id="225" name="Rounded Rectangle"/>
              <p:cNvSpPr/>
              <p:nvPr/>
            </p:nvSpPr>
            <p:spPr>
              <a:xfrm>
                <a:off x="0" y="0"/>
                <a:ext cx="1325457" cy="1080170"/>
              </a:xfrm>
              <a:prstGeom prst="roundRect">
                <a:avLst>
                  <a:gd name="adj" fmla="val 16667"/>
                </a:avLst>
              </a:prstGeom>
              <a:solidFill>
                <a:srgbClr val="44546A"/>
              </a:solidFill>
              <a:ln w="12700" cap="flat">
                <a:solidFill>
                  <a:srgbClr val="E7E6E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7112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6" name="Disseminate"/>
              <p:cNvSpPr txBox="1"/>
              <p:nvPr/>
            </p:nvSpPr>
            <p:spPr>
              <a:xfrm>
                <a:off x="52730" y="249889"/>
                <a:ext cx="1219998" cy="5803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60960" tIns="60960" rIns="60960" bIns="60960" numCol="1" anchor="ctr">
                <a:spAutoFit/>
              </a:bodyPr>
              <a:lstStyle>
                <a:lvl1pPr algn="ctr" defTabSz="711200">
                  <a:lnSpc>
                    <a:spcPct val="90000"/>
                  </a:lnSpc>
                  <a:spcBef>
                    <a:spcPts val="600"/>
                  </a:spcBef>
                  <a:defRPr sz="1600">
                    <a:solidFill>
                      <a:srgbClr val="FFFFFF"/>
                    </a:solidFill>
                    <a:latin typeface="Segoe UI"/>
                    <a:ea typeface="Segoe UI"/>
                    <a:cs typeface="Segoe UI"/>
                    <a:sym typeface="Segoe UI"/>
                  </a:defRPr>
                </a:lvl1pPr>
              </a:lstStyle>
              <a:p>
                <a:r>
                  <a:t>Disseminate</a:t>
                </a:r>
              </a:p>
            </p:txBody>
          </p:sp>
        </p:grpSp>
        <p:grpSp>
          <p:nvGrpSpPr>
            <p:cNvPr id="230" name="Group"/>
            <p:cNvGrpSpPr/>
            <p:nvPr/>
          </p:nvGrpSpPr>
          <p:grpSpPr>
            <a:xfrm>
              <a:off x="9188121" y="810127"/>
              <a:ext cx="1325458" cy="1080170"/>
              <a:chOff x="0" y="0"/>
              <a:chExt cx="1325456" cy="1080169"/>
            </a:xfrm>
          </p:grpSpPr>
          <p:sp>
            <p:nvSpPr>
              <p:cNvPr id="228" name="Rounded Rectangle"/>
              <p:cNvSpPr/>
              <p:nvPr/>
            </p:nvSpPr>
            <p:spPr>
              <a:xfrm>
                <a:off x="0" y="0"/>
                <a:ext cx="1325457" cy="1080170"/>
              </a:xfrm>
              <a:prstGeom prst="roundRect">
                <a:avLst>
                  <a:gd name="adj" fmla="val 16667"/>
                </a:avLst>
              </a:prstGeom>
              <a:solidFill>
                <a:srgbClr val="44546A"/>
              </a:solidFill>
              <a:ln w="12700" cap="flat">
                <a:solidFill>
                  <a:srgbClr val="E7E6E6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 defTabSz="711200">
                  <a:lnSpc>
                    <a:spcPct val="90000"/>
                  </a:lnSpc>
                  <a:spcBef>
                    <a:spcPts val="7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229" name="Share"/>
              <p:cNvSpPr txBox="1"/>
              <p:nvPr/>
            </p:nvSpPr>
            <p:spPr>
              <a:xfrm>
                <a:off x="52729" y="358474"/>
                <a:ext cx="1219998" cy="3632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60960" tIns="60960" rIns="60960" bIns="60960" numCol="1" anchor="ctr">
                <a:spAutoFit/>
              </a:bodyPr>
              <a:lstStyle>
                <a:lvl1pPr algn="ctr" defTabSz="711200">
                  <a:lnSpc>
                    <a:spcPct val="90000"/>
                  </a:lnSpc>
                  <a:spcBef>
                    <a:spcPts val="600"/>
                  </a:spcBef>
                  <a:defRPr sz="1600">
                    <a:solidFill>
                      <a:srgbClr val="FFFFFF"/>
                    </a:solidFill>
                    <a:latin typeface="Segoe UI"/>
                    <a:ea typeface="Segoe UI"/>
                    <a:cs typeface="Segoe UI"/>
                    <a:sym typeface="Segoe UI"/>
                  </a:defRPr>
                </a:lvl1pPr>
              </a:lstStyle>
              <a:p>
                <a:r>
                  <a:t>Share</a:t>
                </a:r>
              </a:p>
            </p:txBody>
          </p:sp>
        </p:grpSp>
      </p:grpSp>
      <p:sp>
        <p:nvSpPr>
          <p:cNvPr id="232" name="Szövegdoboz 3"/>
          <p:cNvSpPr txBox="1"/>
          <p:nvPr/>
        </p:nvSpPr>
        <p:spPr>
          <a:xfrm>
            <a:off x="225260" y="4325025"/>
            <a:ext cx="11921020" cy="2331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Font typeface="Courier New"/>
              <a:buChar char="o"/>
              <a:defRPr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r>
              <a:t>IoC és indikátor adatbázis, amely lehetővé teszi a rosszindulatú szoftvermintákkal, incidensekkel, támadókkal és hírszerzési információkkal kapcsolatos technikai és nem technikai információk tárolását.</a:t>
            </a:r>
          </a:p>
          <a:p>
            <a:pPr marL="285750" indent="-285750">
              <a:buSzPct val="100000"/>
              <a:buFont typeface="Courier New"/>
              <a:buChar char="o"/>
              <a:defRPr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r>
              <a:t>MISP galaxisnak nevezett intelligencia-szótárak és a meglévő fenyegető szereplők, rosszindulatú programok, RAT, ransomware vagy MITRE ATT&amp;CK, amelyek könnyen összekapcsolhatók a MISP-ben lévő eseményekkel.</a:t>
            </a:r>
          </a:p>
          <a:p>
            <a:pPr marL="285750" indent="-285750">
              <a:buSzPct val="100000"/>
              <a:buFont typeface="Courier New"/>
              <a:buChar char="o"/>
              <a:defRPr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r>
              <a:t>Rugalmas adatmodell, amelyben összetett objektumok fejezhetők ki és kapcsolhatók össze fenyegetésinformáció, incidensek vagy összekapcsolt elemek kifejezésére.</a:t>
            </a:r>
          </a:p>
          <a:p>
            <a:pPr marL="285750" indent="-285750">
              <a:buSzPct val="100000"/>
              <a:buFont typeface="Courier New"/>
              <a:buChar char="o"/>
              <a:defRPr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r>
              <a:t>Beépített megosztási funkció a különböző elosztási modellekkel történő adatmegosztás megkönnyítésére.</a:t>
            </a:r>
          </a:p>
          <a:p>
            <a:pPr marL="285750" indent="-285750">
              <a:buSzPct val="100000"/>
              <a:buFont typeface="Courier New"/>
              <a:buChar char="o"/>
              <a:defRPr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r>
              <a:t>Eseménygrafikus funkció az objektumok és attribútumok közötti kapcsolatok létrehozásához és megtekintéséhez</a:t>
            </a:r>
            <a:r>
              <a:rPr>
                <a:latin typeface="+mn-lt"/>
                <a:ea typeface="+mn-ea"/>
                <a:cs typeface="+mn-cs"/>
                <a:sym typeface="Calibri"/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zövegdoboz 4"/>
          <p:cNvSpPr txBox="1"/>
          <p:nvPr/>
        </p:nvSpPr>
        <p:spPr>
          <a:xfrm>
            <a:off x="6877143" y="223046"/>
            <a:ext cx="4430939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600" b="1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Detekciós képességek – rálátás a végpontra</a:t>
            </a:r>
          </a:p>
        </p:txBody>
      </p:sp>
      <p:sp>
        <p:nvSpPr>
          <p:cNvPr id="237" name="Slide Number Placeholder 14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  <p:sp>
        <p:nvSpPr>
          <p:cNvPr id="238" name="Szövegdoboz 13"/>
          <p:cNvSpPr txBox="1"/>
          <p:nvPr/>
        </p:nvSpPr>
        <p:spPr>
          <a:xfrm>
            <a:off x="709068" y="909257"/>
            <a:ext cx="6003199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500" b="1"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DEMO</a:t>
            </a:r>
          </a:p>
        </p:txBody>
      </p:sp>
      <p:pic>
        <p:nvPicPr>
          <p:cNvPr id="239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2417" y="2031172"/>
            <a:ext cx="6387166" cy="33270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zövegdoboz 28"/>
          <p:cNvSpPr txBox="1"/>
          <p:nvPr/>
        </p:nvSpPr>
        <p:spPr>
          <a:xfrm>
            <a:off x="934871" y="890634"/>
            <a:ext cx="10322257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500" b="1"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Napirend</a:t>
            </a:r>
          </a:p>
        </p:txBody>
      </p:sp>
      <p:sp>
        <p:nvSpPr>
          <p:cNvPr id="101" name="Slide Number Placeholder 14"/>
          <p:cNvSpPr txBox="1">
            <a:spLocks noGrp="1"/>
          </p:cNvSpPr>
          <p:nvPr>
            <p:ph type="sldNum" sz="quarter" idx="2"/>
          </p:nvPr>
        </p:nvSpPr>
        <p:spPr>
          <a:xfrm>
            <a:off x="11172418" y="6414760"/>
            <a:ext cx="181383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102" name="Szövegdoboz 26"/>
          <p:cNvSpPr txBox="1"/>
          <p:nvPr/>
        </p:nvSpPr>
        <p:spPr>
          <a:xfrm>
            <a:off x="934871" y="1770897"/>
            <a:ext cx="5931198" cy="4326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lnSpc>
                <a:spcPct val="150000"/>
              </a:lnSpc>
              <a:buSzPct val="100000"/>
              <a:buFont typeface="Courier New"/>
              <a:buChar char="o"/>
              <a:defRPr sz="2400"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r>
              <a:t>MITRE ATT&amp;CK keretrendszer bemutatása</a:t>
            </a:r>
          </a:p>
          <a:p>
            <a:pPr marL="285750" indent="-285750">
              <a:lnSpc>
                <a:spcPct val="150000"/>
              </a:lnSpc>
              <a:buSzPct val="100000"/>
              <a:buFont typeface="Courier New"/>
              <a:buChar char="o"/>
              <a:defRPr sz="2400"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r>
              <a:t>Villamosipart érintő támadások</a:t>
            </a:r>
          </a:p>
          <a:p>
            <a:pPr marL="285750" indent="-285750">
              <a:lnSpc>
                <a:spcPct val="150000"/>
              </a:lnSpc>
              <a:buSzPct val="100000"/>
              <a:buFont typeface="Courier New"/>
              <a:buChar char="o"/>
              <a:defRPr sz="2400"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r>
              <a:t>Pontozási rendszer </a:t>
            </a:r>
          </a:p>
          <a:p>
            <a:pPr marL="285750" indent="-285750">
              <a:lnSpc>
                <a:spcPct val="150000"/>
              </a:lnSpc>
              <a:buSzPct val="100000"/>
              <a:buFont typeface="Courier New"/>
              <a:buChar char="o"/>
              <a:defRPr sz="2400"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r>
              <a:t>Heatmap készítése</a:t>
            </a:r>
          </a:p>
          <a:p>
            <a:pPr marL="285750" indent="-285750">
              <a:lnSpc>
                <a:spcPct val="150000"/>
              </a:lnSpc>
              <a:buSzPct val="100000"/>
              <a:buFont typeface="Courier New"/>
              <a:buChar char="o"/>
              <a:defRPr sz="2400"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r>
              <a:t>Riasztás kialakítása </a:t>
            </a:r>
          </a:p>
          <a:p>
            <a:pPr marL="285750" indent="-285750">
              <a:lnSpc>
                <a:spcPct val="150000"/>
              </a:lnSpc>
              <a:buSzPct val="100000"/>
              <a:buFont typeface="Courier New"/>
              <a:buChar char="o"/>
              <a:defRPr sz="2400"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r>
              <a:t>Tesztelés</a:t>
            </a:r>
          </a:p>
          <a:p>
            <a:pPr marL="285750" indent="-285750">
              <a:lnSpc>
                <a:spcPct val="150000"/>
              </a:lnSpc>
              <a:buSzPct val="100000"/>
              <a:buFont typeface="Courier New"/>
              <a:buChar char="o"/>
              <a:defRPr sz="2400"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r>
              <a:t>Kérdések és válaszok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zövegdoboz 4"/>
          <p:cNvSpPr txBox="1"/>
          <p:nvPr/>
        </p:nvSpPr>
        <p:spPr>
          <a:xfrm>
            <a:off x="6877143" y="223046"/>
            <a:ext cx="4430939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 algn="ctr">
              <a:defRPr sz="1600" b="1">
                <a:solidFill>
                  <a:srgbClr val="FFFFFF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Kapcsolat</a:t>
            </a:r>
          </a:p>
        </p:txBody>
      </p:sp>
      <p:sp>
        <p:nvSpPr>
          <p:cNvPr id="244" name="Szövegdoboz 28"/>
          <p:cNvSpPr txBox="1"/>
          <p:nvPr/>
        </p:nvSpPr>
        <p:spPr>
          <a:xfrm>
            <a:off x="934871" y="890634"/>
            <a:ext cx="10322257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500" b="1"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Elérhetőségeink</a:t>
            </a:r>
          </a:p>
        </p:txBody>
      </p:sp>
      <p:sp>
        <p:nvSpPr>
          <p:cNvPr id="245" name="Slide Number Placeholder 14"/>
          <p:cNvSpPr txBox="1">
            <a:spLocks noGrp="1"/>
          </p:cNvSpPr>
          <p:nvPr>
            <p:ph type="sldNum" sz="quarter" idx="2"/>
          </p:nvPr>
        </p:nvSpPr>
        <p:spPr>
          <a:xfrm>
            <a:off x="11055885" y="6397942"/>
            <a:ext cx="297916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fld id="{86CB4B4D-7CA3-9044-876B-883B54F8677D}" type="slidenum">
              <a:t>20</a:t>
            </a:fld>
            <a:endParaRPr/>
          </a:p>
        </p:txBody>
      </p:sp>
      <p:sp>
        <p:nvSpPr>
          <p:cNvPr id="246" name="Szövegdoboz 15"/>
          <p:cNvSpPr txBox="1"/>
          <p:nvPr/>
        </p:nvSpPr>
        <p:spPr>
          <a:xfrm>
            <a:off x="934871" y="1674709"/>
            <a:ext cx="10322257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000"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Kérjük, hogy látogasson el weboldalunkra, írjon nekünk egy e-mailt, vagy lépjen kapcsolatba közvetlenül Ügyfélkapcsolati Menedzserünkkel!</a:t>
            </a:r>
          </a:p>
        </p:txBody>
      </p:sp>
      <p:pic>
        <p:nvPicPr>
          <p:cNvPr id="247" name="Kép 13" descr="Kép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833" y="2815728"/>
            <a:ext cx="3817793" cy="228021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Kép 16" descr="Kép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7324" y="2815727"/>
            <a:ext cx="2280212" cy="2280212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Szövegdoboz 17"/>
          <p:cNvSpPr txBox="1"/>
          <p:nvPr/>
        </p:nvSpPr>
        <p:spPr>
          <a:xfrm>
            <a:off x="2580934" y="5246108"/>
            <a:ext cx="1985591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Segoe UI Semilight"/>
                <a:ea typeface="Segoe UI Semilight"/>
                <a:cs typeface="Segoe UI Semilight"/>
                <a:sym typeface="Segoe UI Semilight"/>
                <a:hlinkClick r:id="rId4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/>
              </a:rPr>
              <a:t>https://blackcell.io/</a:t>
            </a:r>
          </a:p>
        </p:txBody>
      </p:sp>
      <p:sp>
        <p:nvSpPr>
          <p:cNvPr id="250" name="Szövegdoboz 18"/>
          <p:cNvSpPr txBox="1"/>
          <p:nvPr/>
        </p:nvSpPr>
        <p:spPr>
          <a:xfrm>
            <a:off x="8052937" y="5246108"/>
            <a:ext cx="1768982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r>
              <a:rPr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5"/>
              </a:rPr>
              <a:t>info@blackcell.io</a:t>
            </a:r>
            <a:r>
              <a:t> 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lide Number Placeholder 14"/>
          <p:cNvSpPr txBox="1">
            <a:spLocks noGrp="1"/>
          </p:cNvSpPr>
          <p:nvPr>
            <p:ph type="sldNum" sz="quarter" idx="2"/>
          </p:nvPr>
        </p:nvSpPr>
        <p:spPr>
          <a:xfrm>
            <a:off x="11172418" y="6414760"/>
            <a:ext cx="181383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sp>
        <p:nvSpPr>
          <p:cNvPr id="105" name="Szövegdoboz 13"/>
          <p:cNvSpPr txBox="1"/>
          <p:nvPr/>
        </p:nvSpPr>
        <p:spPr>
          <a:xfrm>
            <a:off x="709068" y="909257"/>
            <a:ext cx="8426789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500" b="1"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CTI – Cyber Threat Intelligence</a:t>
            </a:r>
          </a:p>
        </p:txBody>
      </p:sp>
      <p:pic>
        <p:nvPicPr>
          <p:cNvPr id="106" name="Kép 6" descr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06" y="1567582"/>
            <a:ext cx="9096787" cy="47887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zövegdoboz 28"/>
          <p:cNvSpPr txBox="1"/>
          <p:nvPr/>
        </p:nvSpPr>
        <p:spPr>
          <a:xfrm>
            <a:off x="934871" y="890634"/>
            <a:ext cx="10322257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500" b="1"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MITRE ATT&amp;CK keretrendszer bemutatása</a:t>
            </a:r>
          </a:p>
        </p:txBody>
      </p:sp>
      <p:sp>
        <p:nvSpPr>
          <p:cNvPr id="111" name="Slide Number Placeholder 14"/>
          <p:cNvSpPr txBox="1">
            <a:spLocks noGrp="1"/>
          </p:cNvSpPr>
          <p:nvPr>
            <p:ph type="sldNum" sz="quarter" idx="2"/>
          </p:nvPr>
        </p:nvSpPr>
        <p:spPr>
          <a:xfrm>
            <a:off x="11172418" y="6414760"/>
            <a:ext cx="181383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112" name="Szövegdoboz 26"/>
          <p:cNvSpPr txBox="1"/>
          <p:nvPr/>
        </p:nvSpPr>
        <p:spPr>
          <a:xfrm>
            <a:off x="934871" y="2335673"/>
            <a:ext cx="10322257" cy="3596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lnSpc>
                <a:spcPct val="150000"/>
              </a:lnSpc>
              <a:buSzPct val="100000"/>
              <a:buFont typeface="Courier New"/>
              <a:buChar char="o"/>
              <a:defRPr sz="2000"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r>
              <a:t>TTP alapú threat intel </a:t>
            </a:r>
          </a:p>
          <a:p>
            <a:pPr marL="285750" indent="-285750">
              <a:lnSpc>
                <a:spcPct val="150000"/>
              </a:lnSpc>
              <a:buSzPct val="100000"/>
              <a:buFont typeface="Courier New"/>
              <a:buChar char="o"/>
              <a:defRPr sz="2000"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r>
              <a:t>3 fő domain: Enterprise, ICS, Mobile</a:t>
            </a:r>
          </a:p>
          <a:p>
            <a:pPr marL="285750" indent="-285750">
              <a:lnSpc>
                <a:spcPct val="150000"/>
              </a:lnSpc>
              <a:buSzPct val="100000"/>
              <a:buFont typeface="Courier New"/>
              <a:buChar char="o"/>
              <a:defRPr sz="2000"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r>
              <a:t>Enterprise a legérettebb: 14 taktika; 192 technika; 401 al-technika</a:t>
            </a:r>
          </a:p>
          <a:p>
            <a:pPr marL="285750" indent="-285750">
              <a:lnSpc>
                <a:spcPct val="150000"/>
              </a:lnSpc>
              <a:buSzPct val="100000"/>
              <a:buFont typeface="Courier New"/>
              <a:buChar char="o"/>
              <a:defRPr sz="2000"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r>
              <a:t>Tökéletes a kiberbiztonság detekciós képességek technikai érettségének nyomonkövetésére</a:t>
            </a:r>
          </a:p>
          <a:p>
            <a:pPr marL="285750" indent="-285750">
              <a:lnSpc>
                <a:spcPct val="150000"/>
              </a:lnSpc>
              <a:buSzPct val="100000"/>
              <a:buFont typeface="Courier New"/>
              <a:buChar char="o"/>
              <a:defRPr sz="2000"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r>
              <a:t>Nem megfelelően használva hamis biztonságérzetet eredményez  </a:t>
            </a:r>
          </a:p>
          <a:p>
            <a:pPr marL="285750" indent="-285750">
              <a:lnSpc>
                <a:spcPct val="150000"/>
              </a:lnSpc>
              <a:buSzPct val="100000"/>
              <a:buFont typeface="Courier New"/>
              <a:buChar char="o"/>
              <a:defRPr sz="2000"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r>
              <a:t>Egyre több megoldás és keretrendszer támogatja (Sigma; MISP; STIX; stb.)</a:t>
            </a:r>
          </a:p>
          <a:p>
            <a:pPr marL="285750" indent="-285750">
              <a:lnSpc>
                <a:spcPct val="150000"/>
              </a:lnSpc>
              <a:buSzPct val="100000"/>
              <a:buFont typeface="Courier New"/>
              <a:buChar char="o"/>
              <a:defRPr sz="2000"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r>
              <a:t> MITRE Atlas;)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lide Number Placeholder 14"/>
          <p:cNvSpPr txBox="1">
            <a:spLocks noGrp="1"/>
          </p:cNvSpPr>
          <p:nvPr>
            <p:ph type="sldNum" sz="quarter" idx="2"/>
          </p:nvPr>
        </p:nvSpPr>
        <p:spPr>
          <a:xfrm>
            <a:off x="11172418" y="6414760"/>
            <a:ext cx="181383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117" name="Szövegdoboz 13"/>
          <p:cNvSpPr txBox="1"/>
          <p:nvPr/>
        </p:nvSpPr>
        <p:spPr>
          <a:xfrm>
            <a:off x="709068" y="909257"/>
            <a:ext cx="6003199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500" b="1"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MITRE példa</a:t>
            </a:r>
          </a:p>
        </p:txBody>
      </p:sp>
      <p:sp>
        <p:nvSpPr>
          <p:cNvPr id="118" name="Szövegdoboz 3"/>
          <p:cNvSpPr txBox="1"/>
          <p:nvPr/>
        </p:nvSpPr>
        <p:spPr>
          <a:xfrm>
            <a:off x="1188719" y="1810432"/>
            <a:ext cx="6002473" cy="374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000"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endParaRPr/>
          </a:p>
          <a:p>
            <a:pPr>
              <a:defRPr sz="2000"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r>
              <a:t>$ Ipconfig / all</a:t>
            </a:r>
          </a:p>
          <a:p>
            <a:pPr>
              <a:defRPr sz="2000"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r>
              <a:t>$arp –a</a:t>
            </a:r>
          </a:p>
          <a:p>
            <a:pPr>
              <a:defRPr sz="2000"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r>
              <a:t>$Echo °%USERDO7$ MAIN% \ %USERNAME%</a:t>
            </a:r>
          </a:p>
          <a:p>
            <a:pPr>
              <a:defRPr sz="2000"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r>
              <a:t>$ Tasklist /v</a:t>
            </a:r>
          </a:p>
          <a:p>
            <a:pPr>
              <a:defRPr sz="2000"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r>
              <a:t>$ Sc query</a:t>
            </a:r>
          </a:p>
          <a:p>
            <a:pPr>
              <a:defRPr sz="2000"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r>
              <a:t>$ Systeminfo</a:t>
            </a:r>
          </a:p>
          <a:p>
            <a:pPr>
              <a:defRPr sz="2000"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r>
              <a:t>$ Net group „Domain Admin” /domain </a:t>
            </a:r>
          </a:p>
          <a:p>
            <a:pPr>
              <a:defRPr sz="2000"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r>
              <a:t>$ Net user /domain</a:t>
            </a:r>
          </a:p>
          <a:p>
            <a:pPr>
              <a:defRPr sz="2000"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r>
              <a:t>$ Net group „domain Controllers” /domain</a:t>
            </a:r>
          </a:p>
          <a:p>
            <a:pPr>
              <a:defRPr sz="2000"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r>
              <a:t>$ Netsh advfirewall show all</a:t>
            </a:r>
          </a:p>
          <a:p>
            <a:pPr>
              <a:defRPr sz="2000"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r>
              <a:t>$ Netstat -ano </a:t>
            </a:r>
          </a:p>
        </p:txBody>
      </p:sp>
      <p:sp>
        <p:nvSpPr>
          <p:cNvPr id="119" name="Szövegdoboz 6"/>
          <p:cNvSpPr txBox="1"/>
          <p:nvPr/>
        </p:nvSpPr>
        <p:spPr>
          <a:xfrm>
            <a:off x="709068" y="1564751"/>
            <a:ext cx="6002473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Mely technikákra láthatunk példát? 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lide Number Placeholder 14"/>
          <p:cNvSpPr txBox="1">
            <a:spLocks noGrp="1"/>
          </p:cNvSpPr>
          <p:nvPr>
            <p:ph type="sldNum" sz="quarter" idx="2"/>
          </p:nvPr>
        </p:nvSpPr>
        <p:spPr>
          <a:xfrm>
            <a:off x="11172418" y="6414760"/>
            <a:ext cx="181383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124" name="Szövegdoboz 13"/>
          <p:cNvSpPr txBox="1"/>
          <p:nvPr/>
        </p:nvSpPr>
        <p:spPr>
          <a:xfrm>
            <a:off x="709068" y="909257"/>
            <a:ext cx="6003199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500" b="1"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MITRE példa</a:t>
            </a:r>
          </a:p>
        </p:txBody>
      </p:sp>
      <p:sp>
        <p:nvSpPr>
          <p:cNvPr id="125" name="Szövegdoboz 6"/>
          <p:cNvSpPr txBox="1"/>
          <p:nvPr/>
        </p:nvSpPr>
        <p:spPr>
          <a:xfrm>
            <a:off x="709068" y="1564751"/>
            <a:ext cx="6002473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Mely technikákra láthatunk példát? </a:t>
            </a:r>
          </a:p>
        </p:txBody>
      </p:sp>
      <p:pic>
        <p:nvPicPr>
          <p:cNvPr id="126" name="Kép 1" descr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021" y="1934082"/>
            <a:ext cx="9073956" cy="43147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zövegdoboz 28"/>
          <p:cNvSpPr txBox="1"/>
          <p:nvPr/>
        </p:nvSpPr>
        <p:spPr>
          <a:xfrm>
            <a:off x="910730" y="1340816"/>
            <a:ext cx="4950595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500" b="1"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Villamosipart érintő támadások</a:t>
            </a:r>
          </a:p>
        </p:txBody>
      </p:sp>
      <p:sp>
        <p:nvSpPr>
          <p:cNvPr id="129" name="Slide Number Placeholder 14"/>
          <p:cNvSpPr txBox="1">
            <a:spLocks noGrp="1"/>
          </p:cNvSpPr>
          <p:nvPr>
            <p:ph type="sldNum" sz="quarter" idx="2"/>
          </p:nvPr>
        </p:nvSpPr>
        <p:spPr>
          <a:xfrm>
            <a:off x="11172418" y="6414760"/>
            <a:ext cx="181383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pic>
        <p:nvPicPr>
          <p:cNvPr id="130" name="Kép 11" descr="Kép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3815967"/>
            <a:ext cx="6772059" cy="30372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Kép 16" descr="Kép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055" y="757246"/>
            <a:ext cx="5419945" cy="3058722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zövegdoboz 9"/>
          <p:cNvSpPr txBox="1"/>
          <p:nvPr/>
        </p:nvSpPr>
        <p:spPr>
          <a:xfrm>
            <a:off x="8464699" y="4857553"/>
            <a:ext cx="3035001" cy="95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2800" b="1">
                <a:latin typeface="Segoe UI Semibold"/>
                <a:ea typeface="Segoe UI Semibold"/>
                <a:cs typeface="Segoe UI Semibold"/>
                <a:sym typeface="Segoe UI Semibold"/>
              </a:defRPr>
            </a:lvl1pPr>
          </a:lstStyle>
          <a:p>
            <a:r>
              <a:t>Retrospektív OSINT 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lide Number Placeholder 14"/>
          <p:cNvSpPr txBox="1">
            <a:spLocks noGrp="1"/>
          </p:cNvSpPr>
          <p:nvPr>
            <p:ph type="sldNum" sz="quarter" idx="2"/>
          </p:nvPr>
        </p:nvSpPr>
        <p:spPr>
          <a:xfrm>
            <a:off x="11172418" y="6414760"/>
            <a:ext cx="181383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135" name="Szövegdoboz 13"/>
          <p:cNvSpPr txBox="1"/>
          <p:nvPr/>
        </p:nvSpPr>
        <p:spPr>
          <a:xfrm>
            <a:off x="709067" y="909257"/>
            <a:ext cx="10392824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500" b="1"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Kampányok, incidensek és elkövetői csoportok</a:t>
            </a:r>
          </a:p>
        </p:txBody>
      </p:sp>
      <p:sp>
        <p:nvSpPr>
          <p:cNvPr id="136" name="Szövegdoboz 3"/>
          <p:cNvSpPr txBox="1"/>
          <p:nvPr/>
        </p:nvSpPr>
        <p:spPr>
          <a:xfrm>
            <a:off x="1134930" y="2686214"/>
            <a:ext cx="6002473" cy="344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Font typeface="Arial"/>
              <a:buChar char="•"/>
              <a:defRPr sz="2000"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r>
              <a:t>DRAGONFLY	</a:t>
            </a:r>
          </a:p>
          <a:p>
            <a:pPr marL="342900" indent="-342900">
              <a:buSzPct val="100000"/>
              <a:buFont typeface="Arial"/>
              <a:buChar char="•"/>
              <a:defRPr sz="2000"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r>
              <a:t>BLACKENERGY 2</a:t>
            </a:r>
          </a:p>
          <a:p>
            <a:pPr marL="342900" indent="-342900">
              <a:buSzPct val="100000"/>
              <a:buFont typeface="Arial"/>
              <a:buChar char="•"/>
              <a:defRPr sz="2000"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r>
              <a:t>BLACKENERGY 3</a:t>
            </a:r>
          </a:p>
          <a:p>
            <a:pPr marL="342900" indent="-342900">
              <a:buSzPct val="100000"/>
              <a:buFont typeface="Arial"/>
              <a:buChar char="•"/>
              <a:defRPr sz="2000"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r>
              <a:t>INDUSTROYER	</a:t>
            </a:r>
          </a:p>
          <a:p>
            <a:pPr marL="342900" indent="-342900">
              <a:buSzPct val="100000"/>
              <a:buFont typeface="Arial"/>
              <a:buChar char="•"/>
              <a:defRPr sz="2000"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r>
              <a:t>SANDWORM	</a:t>
            </a:r>
          </a:p>
          <a:p>
            <a:pPr marL="342900" indent="-342900">
              <a:buSzPct val="100000"/>
              <a:buFont typeface="Arial"/>
              <a:buChar char="•"/>
              <a:defRPr sz="2000"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r>
              <a:t>KOREAN ELECTRIC UTILITY</a:t>
            </a:r>
          </a:p>
          <a:p>
            <a:pPr marL="342900" indent="-342900">
              <a:buSzPct val="100000"/>
              <a:buFont typeface="Arial"/>
              <a:buChar char="•"/>
              <a:defRPr sz="2000"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r>
              <a:t>INDIAN STATE LOAD DISPATCH CENTRES	</a:t>
            </a:r>
          </a:p>
          <a:p>
            <a:pPr marL="342900" indent="-342900">
              <a:buSzPct val="100000"/>
              <a:buFont typeface="Arial"/>
              <a:buChar char="•"/>
              <a:defRPr sz="2000"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r>
              <a:t>ALLANITE</a:t>
            </a:r>
          </a:p>
          <a:p>
            <a:pPr marL="342900" indent="-342900">
              <a:buSzPct val="100000"/>
              <a:buFont typeface="Arial"/>
              <a:buChar char="•"/>
              <a:defRPr sz="2000"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r>
              <a:t>APT35</a:t>
            </a:r>
          </a:p>
          <a:p>
            <a:pPr marL="342900" indent="-342900">
              <a:buSzPct val="100000"/>
              <a:buFont typeface="Arial"/>
              <a:buChar char="•"/>
              <a:defRPr sz="2000">
                <a:latin typeface="Segoe UI Semilight"/>
                <a:ea typeface="Segoe UI Semilight"/>
                <a:cs typeface="Segoe UI Semilight"/>
                <a:sym typeface="Segoe UI Semilight"/>
              </a:defRPr>
            </a:pPr>
            <a:r>
              <a:t>XENOTIME</a:t>
            </a:r>
          </a:p>
        </p:txBody>
      </p:sp>
      <p:sp>
        <p:nvSpPr>
          <p:cNvPr id="137" name="Szövegdoboz 6"/>
          <p:cNvSpPr txBox="1"/>
          <p:nvPr/>
        </p:nvSpPr>
        <p:spPr>
          <a:xfrm>
            <a:off x="709068" y="1564751"/>
            <a:ext cx="6002473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Mely technikákra láthatunk példát? 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lide Number Placeholder 14"/>
          <p:cNvSpPr txBox="1">
            <a:spLocks noGrp="1"/>
          </p:cNvSpPr>
          <p:nvPr>
            <p:ph type="sldNum" sz="quarter" idx="2"/>
          </p:nvPr>
        </p:nvSpPr>
        <p:spPr>
          <a:xfrm>
            <a:off x="11172418" y="6414760"/>
            <a:ext cx="181383" cy="24830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142" name="Szövegdoboz 13"/>
          <p:cNvSpPr txBox="1"/>
          <p:nvPr/>
        </p:nvSpPr>
        <p:spPr>
          <a:xfrm>
            <a:off x="709067" y="909257"/>
            <a:ext cx="10392824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 sz="3500" b="1"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Pontozás</a:t>
            </a:r>
          </a:p>
        </p:txBody>
      </p:sp>
      <p:sp>
        <p:nvSpPr>
          <p:cNvPr id="143" name="Szövegdoboz 6"/>
          <p:cNvSpPr txBox="1"/>
          <p:nvPr/>
        </p:nvSpPr>
        <p:spPr>
          <a:xfrm>
            <a:off x="709068" y="1564751"/>
            <a:ext cx="6002473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Súlyozás</a:t>
            </a:r>
          </a:p>
        </p:txBody>
      </p:sp>
      <p:graphicFrame>
        <p:nvGraphicFramePr>
          <p:cNvPr id="144" name="Táblázat 1"/>
          <p:cNvGraphicFramePr/>
          <p:nvPr/>
        </p:nvGraphicFramePr>
        <p:xfrm>
          <a:off x="1779494" y="2103865"/>
          <a:ext cx="8633011" cy="4227282"/>
        </p:xfrm>
        <a:graphic>
          <a:graphicData uri="http://schemas.openxmlformats.org/drawingml/2006/table">
            <a:tbl>
              <a:tblPr firstRow="1" firstCol="1" bandRow="1">
                <a:tableStyleId>{4C3C2611-4C71-4FC5-86AE-919BDF0F9419}</a:tableStyleId>
              </a:tblPr>
              <a:tblGrid>
                <a:gridCol w="1522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9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26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56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79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86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405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FFFFFF"/>
                          </a:solidFill>
                        </a:rPr>
                        <a:t>Layers/pont 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FFFFFF"/>
                          </a:solidFill>
                        </a:rPr>
                        <a:t>Behatás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FFFFFF"/>
                          </a:solidFill>
                        </a:rPr>
                        <a:t>Evasion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FFFFFF"/>
                          </a:solidFill>
                        </a:rPr>
                        <a:t>Komplexitás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FFFFFF"/>
                          </a:solidFill>
                        </a:rPr>
                        <a:t>Sikeresség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FFFFFF"/>
                          </a:solidFill>
                        </a:rPr>
                        <a:t>Adatok pontozása 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FFFFFF"/>
                          </a:solidFill>
                        </a:rPr>
                        <a:t>Összesen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40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FFFFFF"/>
                          </a:solidFill>
                        </a:rPr>
                        <a:t>Dragonfly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/>
                      </a:pPr>
                      <a:r>
                        <a:rPr sz="1200"/>
                        <a:t>3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/>
                      </a:pPr>
                      <a:r>
                        <a:rPr sz="1200"/>
                        <a:t>4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/>
                      </a:pPr>
                      <a:r>
                        <a:rPr sz="1200"/>
                        <a:t>3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/>
                      </a:pPr>
                      <a:r>
                        <a:rPr sz="1200"/>
                        <a:t>4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/>
                      </a:pPr>
                      <a:r>
                        <a:rPr sz="1200"/>
                        <a:t>1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/>
                      </a:pPr>
                      <a:r>
                        <a:rPr sz="1200"/>
                        <a:t>14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40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FFFFFF"/>
                          </a:solidFill>
                        </a:rPr>
                        <a:t>BlackEnergy3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/>
                      </a:pPr>
                      <a:r>
                        <a:rPr sz="1200"/>
                        <a:t>4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/>
                      </a:pPr>
                      <a:r>
                        <a:rPr sz="1200"/>
                        <a:t>3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/>
                      </a:pPr>
                      <a:r>
                        <a:rPr sz="1200"/>
                        <a:t>3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/>
                      </a:pPr>
                      <a:r>
                        <a:rPr sz="1200"/>
                        <a:t>5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/>
                      </a:pPr>
                      <a:r>
                        <a:rPr sz="1200"/>
                        <a:t>1,5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/>
                      </a:pPr>
                      <a:r>
                        <a:rPr sz="1200"/>
                        <a:t>22,5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40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FFFFFF"/>
                          </a:solidFill>
                        </a:rPr>
                        <a:t>Industroyer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/>
                      </a:pPr>
                      <a:r>
                        <a:rPr sz="1200"/>
                        <a:t>5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/>
                      </a:pPr>
                      <a:r>
                        <a:rPr sz="1200"/>
                        <a:t>4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/>
                      </a:pPr>
                      <a:r>
                        <a:rPr sz="1200"/>
                        <a:t>5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/>
                      </a:pPr>
                      <a:r>
                        <a:rPr sz="1200"/>
                        <a:t>5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/>
                      </a:pPr>
                      <a:r>
                        <a:rPr sz="1200"/>
                        <a:t>1,5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/>
                      </a:pPr>
                      <a:r>
                        <a:rPr sz="1200"/>
                        <a:t>28,5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140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FFFFFF"/>
                          </a:solidFill>
                        </a:rPr>
                        <a:t>Sandworm 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/>
                      </a:pPr>
                      <a:r>
                        <a:rPr sz="1200"/>
                        <a:t>4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/>
                      </a:pPr>
                      <a:r>
                        <a:rPr sz="1200"/>
                        <a:t>4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/>
                      </a:pPr>
                      <a:r>
                        <a:rPr sz="1200"/>
                        <a:t>3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/>
                      </a:pPr>
                      <a:r>
                        <a:rPr sz="1200"/>
                        <a:t>4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/>
                      </a:pPr>
                      <a:r>
                        <a:rPr sz="1200"/>
                        <a:t>1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/>
                      </a:pPr>
                      <a:r>
                        <a:rPr sz="1200"/>
                        <a:t>22,5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405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FFFFFF"/>
                          </a:solidFill>
                        </a:rPr>
                        <a:t>Korean electric utility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/>
                      </a:pPr>
                      <a:r>
                        <a:rPr sz="1200"/>
                        <a:t>3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/>
                      </a:pPr>
                      <a:r>
                        <a:rPr sz="1200"/>
                        <a:t>3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/>
                      </a:pPr>
                      <a:r>
                        <a:rPr sz="1200"/>
                        <a:t>3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/>
                      </a:pPr>
                      <a:r>
                        <a:rPr sz="1200"/>
                        <a:t>4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/>
                      </a:pPr>
                      <a:r>
                        <a:rPr sz="1200"/>
                        <a:t>1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/>
                      </a:pPr>
                      <a:r>
                        <a:rPr sz="1200"/>
                        <a:t>13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7935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FFFFFF"/>
                          </a:solidFill>
                        </a:rPr>
                        <a:t>Indian State Load Dispatch Centres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/>
                      </a:pPr>
                      <a:r>
                        <a:rPr sz="1200"/>
                        <a:t>2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/>
                      </a:pPr>
                      <a:r>
                        <a:rPr sz="1200"/>
                        <a:t>2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/>
                      </a:pPr>
                      <a:r>
                        <a:rPr sz="1200"/>
                        <a:t>2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/>
                      </a:pPr>
                      <a:r>
                        <a:rPr sz="1200"/>
                        <a:t>1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/>
                      </a:pPr>
                      <a:r>
                        <a:rPr sz="1200"/>
                        <a:t>0,5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/>
                      </a:pPr>
                      <a:r>
                        <a:rPr sz="1200"/>
                        <a:t>3,5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140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FFFFFF"/>
                          </a:solidFill>
                        </a:rPr>
                        <a:t>ALLANITE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/>
                      </a:pPr>
                      <a:r>
                        <a:rPr sz="1200"/>
                        <a:t>4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/>
                      </a:pPr>
                      <a:r>
                        <a:rPr sz="1200"/>
                        <a:t>4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/>
                      </a:pPr>
                      <a:r>
                        <a:rPr sz="1200"/>
                        <a:t>4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/>
                      </a:pPr>
                      <a:r>
                        <a:rPr sz="1200"/>
                        <a:t>3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/>
                      </a:pPr>
                      <a:r>
                        <a:rPr sz="1200"/>
                        <a:t>1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/>
                      </a:pPr>
                      <a:r>
                        <a:rPr sz="1200"/>
                        <a:t>15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140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FFFFFF"/>
                          </a:solidFill>
                        </a:rPr>
                        <a:t>APT35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/>
                      </a:pPr>
                      <a:r>
                        <a:rPr sz="1200"/>
                        <a:t>3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/>
                      </a:pPr>
                      <a:r>
                        <a:rPr sz="1200"/>
                        <a:t>3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/>
                      </a:pPr>
                      <a:r>
                        <a:rPr sz="1200"/>
                        <a:t>3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/>
                      </a:pPr>
                      <a:r>
                        <a:rPr sz="1200"/>
                        <a:t>4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/>
                      </a:pPr>
                      <a:r>
                        <a:rPr sz="1200"/>
                        <a:t>1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/>
                      </a:pPr>
                      <a:r>
                        <a:rPr sz="1200"/>
                        <a:t>13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140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200" b="1">
                          <a:solidFill>
                            <a:srgbClr val="FFFFFF"/>
                          </a:solidFill>
                        </a:rPr>
                        <a:t>XENOTIME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/>
                      </a:pPr>
                      <a:r>
                        <a:rPr sz="1200"/>
                        <a:t>5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/>
                      </a:pPr>
                      <a:r>
                        <a:rPr sz="1200"/>
                        <a:t>5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/>
                      </a:pPr>
                      <a:r>
                        <a:rPr sz="1200"/>
                        <a:t>4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/>
                      </a:pPr>
                      <a:r>
                        <a:rPr sz="1200"/>
                        <a:t>5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/>
                      </a:pPr>
                      <a:r>
                        <a:rPr sz="1200"/>
                        <a:t>1</a:t>
                      </a:r>
                    </a:p>
                  </a:txBody>
                  <a:tcPr marL="0" marR="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defRPr sz="1800"/>
                      </a:pPr>
                      <a:r>
                        <a:rPr sz="1200"/>
                        <a:t>19</a:t>
                      </a:r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BlackCell_diabemutato_V1.0">
  <a:themeElements>
    <a:clrScheme name="BlackCell_diabemutato_V1.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BlackCell_diabemutato_V1.0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BlackCell_diabemutato_V1.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Cell_diabemutato_V1.0">
  <a:themeElements>
    <a:clrScheme name="BlackCell_diabemutato_V1.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BlackCell_diabemutato_V1.0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BlackCell_diabemutato_V1.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688</Words>
  <Application>Microsoft Office PowerPoint</Application>
  <PresentationFormat>Szélesvásznú</PresentationFormat>
  <Paragraphs>198</Paragraphs>
  <Slides>20</Slides>
  <Notes>14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9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Courier New</vt:lpstr>
      <vt:lpstr>Helvetica Neue</vt:lpstr>
      <vt:lpstr>Segoe UI</vt:lpstr>
      <vt:lpstr>Segoe UI Black</vt:lpstr>
      <vt:lpstr>Segoe UI Semibold</vt:lpstr>
      <vt:lpstr>Segoe UI Semilight</vt:lpstr>
      <vt:lpstr>BlackCell_diabemutato_V1.0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cp:lastModifiedBy>Gyebnár Gergő</cp:lastModifiedBy>
  <cp:revision>1</cp:revision>
  <dcterms:modified xsi:type="dcterms:W3CDTF">2023-03-01T07:36:29Z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12604f8-a604-4d5e-920d-3b08527c573f_Enabled">
    <vt:lpwstr>true</vt:lpwstr>
  </property>
  <property fmtid="{D5CDD505-2E9C-101B-9397-08002B2CF9AE}" pid="3" name="MSIP_Label_e12604f8-a604-4d5e-920d-3b08527c573f_SetDate">
    <vt:lpwstr>2023-03-01T07:35:23Z</vt:lpwstr>
  </property>
  <property fmtid="{D5CDD505-2E9C-101B-9397-08002B2CF9AE}" pid="4" name="MSIP_Label_e12604f8-a604-4d5e-920d-3b08527c573f_Method">
    <vt:lpwstr>Privileged</vt:lpwstr>
  </property>
  <property fmtid="{D5CDD505-2E9C-101B-9397-08002B2CF9AE}" pid="5" name="MSIP_Label_e12604f8-a604-4d5e-920d-3b08527c573f_Name">
    <vt:lpwstr>Black Cell Nyilvános</vt:lpwstr>
  </property>
  <property fmtid="{D5CDD505-2E9C-101B-9397-08002B2CF9AE}" pid="6" name="MSIP_Label_e12604f8-a604-4d5e-920d-3b08527c573f_SiteId">
    <vt:lpwstr>4812e311-b147-443b-b962-315883485723</vt:lpwstr>
  </property>
  <property fmtid="{D5CDD505-2E9C-101B-9397-08002B2CF9AE}" pid="7" name="MSIP_Label_e12604f8-a604-4d5e-920d-3b08527c573f_ActionId">
    <vt:lpwstr>67c0d0c1-3114-4a6e-a5ee-4352c435a3af</vt:lpwstr>
  </property>
  <property fmtid="{D5CDD505-2E9C-101B-9397-08002B2CF9AE}" pid="8" name="MSIP_Label_e12604f8-a604-4d5e-920d-3b08527c573f_ContentBits">
    <vt:lpwstr>3</vt:lpwstr>
  </property>
  <property fmtid="{D5CDD505-2E9C-101B-9397-08002B2CF9AE}" pid="9" name="ClassificationContentMarkingFooterLocations">
    <vt:lpwstr>BlackCell_diabemutato_V1.0:2</vt:lpwstr>
  </property>
  <property fmtid="{D5CDD505-2E9C-101B-9397-08002B2CF9AE}" pid="10" name="ClassificationContentMarkingFooterText">
    <vt:lpwstr>TLP:CLEAR</vt:lpwstr>
  </property>
  <property fmtid="{D5CDD505-2E9C-101B-9397-08002B2CF9AE}" pid="11" name="ClassificationContentMarkingHeaderLocations">
    <vt:lpwstr>BlackCell_diabemutato_V1.0:9</vt:lpwstr>
  </property>
  <property fmtid="{D5CDD505-2E9C-101B-9397-08002B2CF9AE}" pid="12" name="ClassificationContentMarkingHeaderText">
    <vt:lpwstr>TLP:CLEAR</vt:lpwstr>
  </property>
</Properties>
</file>