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7" r:id="rId2"/>
    <p:sldId id="272" r:id="rId3"/>
    <p:sldId id="300" r:id="rId4"/>
    <p:sldId id="307" r:id="rId5"/>
    <p:sldId id="308" r:id="rId6"/>
    <p:sldId id="306" r:id="rId7"/>
    <p:sldId id="309" r:id="rId8"/>
    <p:sldId id="310" r:id="rId9"/>
    <p:sldId id="313" r:id="rId10"/>
    <p:sldId id="314" r:id="rId11"/>
    <p:sldId id="319" r:id="rId12"/>
    <p:sldId id="316" r:id="rId13"/>
    <p:sldId id="317" r:id="rId14"/>
    <p:sldId id="318" r:id="rId15"/>
    <p:sldId id="320" r:id="rId16"/>
    <p:sldId id="299" r:id="rId17"/>
    <p:sldId id="298" r:id="rId18"/>
    <p:sldId id="268" r:id="rId19"/>
    <p:sldId id="297" r:id="rId20"/>
    <p:sldId id="295" r:id="rId21"/>
    <p:sldId id="269" r:id="rId22"/>
    <p:sldId id="284" r:id="rId23"/>
    <p:sldId id="296" r:id="rId24"/>
    <p:sldId id="286" r:id="rId25"/>
    <p:sldId id="287" r:id="rId26"/>
    <p:sldId id="288" r:id="rId27"/>
    <p:sldId id="270" r:id="rId28"/>
    <p:sldId id="285" r:id="rId29"/>
    <p:sldId id="277" r:id="rId30"/>
    <p:sldId id="271" r:id="rId31"/>
    <p:sldId id="282" r:id="rId32"/>
    <p:sldId id="293" r:id="rId33"/>
    <p:sldId id="289" r:id="rId34"/>
    <p:sldId id="279" r:id="rId35"/>
    <p:sldId id="290" r:id="rId36"/>
    <p:sldId id="292" r:id="rId37"/>
    <p:sldId id="291" r:id="rId38"/>
    <p:sldId id="294" r:id="rId39"/>
  </p:sldIdLst>
  <p:sldSz cx="9144000" cy="5143500" type="screen16x9"/>
  <p:notesSz cx="6858000" cy="9144000"/>
  <p:defaultText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459"/>
    <a:srgbClr val="29AAE1"/>
    <a:srgbClr val="14AC9A"/>
    <a:srgbClr val="4C97FE"/>
    <a:srgbClr val="001741"/>
    <a:srgbClr val="EEF5FF"/>
    <a:srgbClr val="173F6C"/>
    <a:srgbClr val="ACEAE1"/>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E7650-C5EA-92EA-1664-140053C012F8}" v="63" dt="2021-08-24T15:39:32.496"/>
    <p1510:client id="{359D6D75-96CA-E3AF-501D-33F4373D4788}" v="71" dt="2022-07-12T12:19:17.637"/>
    <p1510:client id="{52446D28-948D-8A8E-3A4A-370CD0D95E21}" v="316" dt="2022-11-15T13:27:33.587"/>
    <p1510:client id="{77EC5C27-3F2C-74BF-C25A-62278586AB62}" v="223" dt="2022-11-13T18:00:41.788"/>
    <p1510:client id="{89D42865-07EF-733E-6E8F-1E32E339C803}" v="235" dt="2022-11-15T13:53:08.117"/>
    <p1510:client id="{8F7A8514-22FC-0691-A501-5E47B83D6DB2}" v="20" dt="2022-10-11T15:00:02.319"/>
    <p1510:client id="{9313EEEC-5B02-EFE4-02DC-211BB00FA76E}" v="13" dt="2022-11-14T16:10:53.281"/>
    <p1510:client id="{F28385EE-8C55-C4FF-27EC-BF9C507DAB38}" v="464" dt="2022-11-11T19:49:36.787"/>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5" autoAdjust="0"/>
    <p:restoredTop sz="83387" autoAdjust="0"/>
  </p:normalViewPr>
  <p:slideViewPr>
    <p:cSldViewPr snapToGrid="0">
      <p:cViewPr varScale="1">
        <p:scale>
          <a:sx n="126" d="100"/>
          <a:sy n="126" d="100"/>
        </p:scale>
        <p:origin x="1014" y="120"/>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BB9F1528-5E4C-4CCA-A0E7-00BCDBA512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69320D4A-EB59-4D96-A28E-34483B45B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51D260-A8E3-4B74-BCF8-956438FD7E75}" type="datetimeFigureOut">
              <a:rPr lang="hu-HU" smtClean="0"/>
              <a:t>2022. 11. 15.</a:t>
            </a:fld>
            <a:endParaRPr lang="hu-HU"/>
          </a:p>
        </p:txBody>
      </p:sp>
      <p:sp>
        <p:nvSpPr>
          <p:cNvPr id="4" name="Élőláb helye 3">
            <a:extLst>
              <a:ext uri="{FF2B5EF4-FFF2-40B4-BE49-F238E27FC236}">
                <a16:creationId xmlns:a16="http://schemas.microsoft.com/office/drawing/2014/main" id="{F05D7445-306D-45FD-91A8-B6B54F868D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6FDF84EA-7AA3-4D56-BCCB-D94397A447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5DD19-9861-4698-9861-27C4BA0478C9}" type="slidenum">
              <a:rPr lang="hu-HU" smtClean="0"/>
              <a:t>‹#›</a:t>
            </a:fld>
            <a:endParaRPr lang="hu-HU"/>
          </a:p>
        </p:txBody>
      </p:sp>
    </p:spTree>
    <p:extLst>
      <p:ext uri="{BB962C8B-B14F-4D97-AF65-F5344CB8AC3E}">
        <p14:creationId xmlns:p14="http://schemas.microsoft.com/office/powerpoint/2010/main" val="187396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4749C-0501-44D5-A350-2E874BF138A2}" type="datetimeFigureOut">
              <a:rPr lang="hu-HU" smtClean="0"/>
              <a:t>2022. 11. 15.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76F23-4F52-4569-8484-DB4921982FBF}" type="slidenum">
              <a:rPr lang="hu-HU" smtClean="0"/>
              <a:t>‹#›</a:t>
            </a:fld>
            <a:endParaRPr lang="hu-HU"/>
          </a:p>
        </p:txBody>
      </p:sp>
    </p:spTree>
    <p:extLst>
      <p:ext uri="{BB962C8B-B14F-4D97-AF65-F5344CB8AC3E}">
        <p14:creationId xmlns:p14="http://schemas.microsoft.com/office/powerpoint/2010/main" val="32049528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quoteinvestigator.com/2019/09/19/woodpecke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debeautify.org/code-highlighter" TargetMode="External"/><Relationship Id="rId4" Type="http://schemas.openxmlformats.org/officeDocument/2006/relationships/hyperlink" Target="https://www.hiqpdf.com/demo/ConvertHtmlToSvg.asp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obert_C._Marti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hu-HU" b="1" dirty="0"/>
              <a:t>Személyes</a:t>
            </a:r>
            <a:endParaRPr lang="hu-HU" dirty="0"/>
          </a:p>
          <a:p>
            <a:pPr marL="514350" lvl="1" indent="-171450">
              <a:buFont typeface="Arial,Sans-Serif"/>
              <a:buChar char="•"/>
            </a:pPr>
            <a:r>
              <a:rPr lang="hu-HU" dirty="0"/>
              <a:t>Diploma 20 éve</a:t>
            </a:r>
          </a:p>
          <a:p>
            <a:pPr marL="857250" lvl="2" indent="-171450">
              <a:buFont typeface="Arial,Sans-Serif"/>
              <a:buChar char="•"/>
            </a:pPr>
            <a:r>
              <a:rPr lang="hu-HU" dirty="0">
                <a:cs typeface="Calibri" panose="020F0502020204030204"/>
              </a:rPr>
              <a:t>Kandó Kálmán Műszaki Főiskola - </a:t>
            </a:r>
            <a:r>
              <a:rPr lang="hu-HU" dirty="0" err="1">
                <a:cs typeface="Calibri" panose="020F0502020204030204"/>
              </a:rPr>
              <a:t>vilamosmérnök</a:t>
            </a:r>
            <a:endParaRPr lang="hu-HU">
              <a:cs typeface="Calibri" panose="020F0502020204030204"/>
            </a:endParaRPr>
          </a:p>
          <a:p>
            <a:pPr marL="514350" lvl="1" indent="-171450">
              <a:buFont typeface="Arial,Sans-Serif"/>
              <a:buChar char="•"/>
            </a:pPr>
            <a:r>
              <a:rPr lang="hu-HU" dirty="0"/>
              <a:t>Azóta IT </a:t>
            </a:r>
            <a:r>
              <a:rPr lang="hu-HU" dirty="0" err="1"/>
              <a:t>security</a:t>
            </a:r>
            <a:endParaRPr lang="en-US" dirty="0" err="1"/>
          </a:p>
          <a:p>
            <a:pPr marL="857250" lvl="2" indent="-171450">
              <a:buFont typeface="Arial,Sans-Serif"/>
              <a:buChar char="•"/>
            </a:pPr>
            <a:r>
              <a:rPr lang="hu-HU" dirty="0"/>
              <a:t>Fejlesztőként - 10-15 év</a:t>
            </a:r>
            <a:endParaRPr lang="hu-HU" dirty="0">
              <a:cs typeface="Calibri"/>
            </a:endParaRPr>
          </a:p>
          <a:p>
            <a:pPr marL="857250" lvl="2" indent="-171450">
              <a:buFont typeface="Arial,Sans-Serif"/>
              <a:buChar char="•"/>
            </a:pPr>
            <a:r>
              <a:rPr lang="hu-HU" dirty="0"/>
              <a:t>Vezetőként - 5 év</a:t>
            </a:r>
            <a:endParaRPr lang="hu-HU" dirty="0">
              <a:cs typeface="Calibri" panose="020F0502020204030204"/>
            </a:endParaRPr>
          </a:p>
          <a:p>
            <a:pPr marL="857250" lvl="2" indent="-171450">
              <a:buFont typeface="Arial,Sans-Serif"/>
              <a:buChar char="•"/>
            </a:pPr>
            <a:r>
              <a:rPr lang="hu-HU" dirty="0" err="1"/>
              <a:t>Security</a:t>
            </a:r>
            <a:r>
              <a:rPr lang="hu-HU" dirty="0"/>
              <a:t> evangelizáció - utóbbi évek</a:t>
            </a:r>
            <a:endParaRPr lang="hu-HU" dirty="0">
              <a:cs typeface="Calibri"/>
            </a:endParaRPr>
          </a:p>
          <a:p>
            <a:pPr marL="171450" indent="-171450">
              <a:buFont typeface="Arial,Sans-Serif"/>
              <a:buChar char="•"/>
            </a:pPr>
            <a:r>
              <a:rPr lang="hu-HU" b="1" dirty="0"/>
              <a:t>Cég</a:t>
            </a:r>
            <a:endParaRPr lang="hu-HU" dirty="0"/>
          </a:p>
          <a:p>
            <a:pPr marL="514350" lvl="1" indent="-171450">
              <a:buFont typeface="Arial,Sans-Serif"/>
              <a:buChar char="•"/>
            </a:pPr>
            <a:r>
              <a:rPr lang="hu-HU" dirty="0" err="1"/>
              <a:t>Balasys</a:t>
            </a:r>
            <a:r>
              <a:rPr lang="hu-HU" dirty="0"/>
              <a:t> IT </a:t>
            </a:r>
            <a:r>
              <a:rPr lang="hu-HU" dirty="0" err="1"/>
              <a:t>Security</a:t>
            </a:r>
            <a:r>
              <a:rPr lang="hu-HU" dirty="0"/>
              <a:t> </a:t>
            </a:r>
          </a:p>
          <a:p>
            <a:pPr marL="514350" lvl="1" indent="-171450">
              <a:buFont typeface="Arial,Sans-Serif"/>
              <a:buChar char="•"/>
            </a:pPr>
            <a:r>
              <a:rPr lang="hu-HU" dirty="0"/>
              <a:t>A kevés magyar </a:t>
            </a:r>
            <a:r>
              <a:rPr lang="hu-HU" b="1" dirty="0"/>
              <a:t>IT </a:t>
            </a:r>
            <a:r>
              <a:rPr lang="hu-HU" b="1" dirty="0" err="1"/>
              <a:t>Security</a:t>
            </a:r>
            <a:r>
              <a:rPr lang="hu-HU" b="1" dirty="0"/>
              <a:t> </a:t>
            </a:r>
            <a:r>
              <a:rPr lang="hu-HU" dirty="0"/>
              <a:t>cég egyike</a:t>
            </a:r>
            <a:endParaRPr lang="en-US" dirty="0"/>
          </a:p>
          <a:p>
            <a:pPr marL="514350" lvl="1" indent="-171450">
              <a:buFont typeface="Arial,Sans-Serif"/>
              <a:buChar char="•"/>
            </a:pPr>
            <a:r>
              <a:rPr lang="hu-HU" dirty="0"/>
              <a:t>20 éve a piacon, gyártóként és szolgáltatásokkal</a:t>
            </a:r>
          </a:p>
          <a:p>
            <a:pPr marL="171450" indent="-171450">
              <a:buFont typeface="Arial,Sans-Serif"/>
              <a:buChar char="•"/>
            </a:pPr>
            <a:r>
              <a:rPr lang="hu-HU" b="1" dirty="0"/>
              <a:t>Probléma</a:t>
            </a:r>
            <a:endParaRPr lang="hu-HU" dirty="0"/>
          </a:p>
          <a:p>
            <a:pPr lvl="1" indent="-171450">
              <a:buFont typeface="Arial,Sans-Serif"/>
              <a:buChar char="•"/>
            </a:pPr>
            <a:r>
              <a:rPr lang="hu-HU" dirty="0">
                <a:cs typeface="Calibri" panose="020F0502020204030204"/>
              </a:rPr>
              <a:t>Optimális több szempontból is lehet egy kód</a:t>
            </a:r>
            <a:endParaRPr lang="hu-HU" b="1" dirty="0">
              <a:cs typeface="Calibri" panose="020F0502020204030204"/>
            </a:endParaRPr>
          </a:p>
          <a:p>
            <a:pPr lvl="2" indent="-171450">
              <a:buFont typeface="Arial,Sans-Serif"/>
              <a:buChar char="•"/>
            </a:pPr>
            <a:r>
              <a:rPr lang="hu-HU" dirty="0">
                <a:cs typeface="Calibri" panose="020F0502020204030204"/>
              </a:rPr>
              <a:t>Azoknak optimális akik </a:t>
            </a:r>
            <a:r>
              <a:rPr lang="hu-HU" b="1" dirty="0">
                <a:cs typeface="Calibri" panose="020F0502020204030204"/>
              </a:rPr>
              <a:t>írják/értelmezik</a:t>
            </a:r>
            <a:r>
              <a:rPr lang="hu-HU" dirty="0">
                <a:cs typeface="Calibri" panose="020F0502020204030204"/>
              </a:rPr>
              <a:t> - </a:t>
            </a:r>
            <a:r>
              <a:rPr lang="hu-HU" b="1" dirty="0" err="1">
                <a:cs typeface="Calibri" panose="020F0502020204030204"/>
              </a:rPr>
              <a:t>fejlesztpők</a:t>
            </a:r>
            <a:endParaRPr lang="hu-HU" b="1" dirty="0">
              <a:cs typeface="Calibri" panose="020F0502020204030204"/>
            </a:endParaRPr>
          </a:p>
          <a:p>
            <a:pPr lvl="2" indent="-171450">
              <a:buFont typeface="Arial,Sans-Serif"/>
              <a:buChar char="•"/>
            </a:pPr>
            <a:r>
              <a:rPr lang="hu-HU" dirty="0">
                <a:cs typeface="Calibri" panose="020F0502020204030204"/>
              </a:rPr>
              <a:t>Annak optimális aki </a:t>
            </a:r>
            <a:r>
              <a:rPr lang="hu-HU" b="1" dirty="0">
                <a:cs typeface="Calibri" panose="020F0502020204030204"/>
              </a:rPr>
              <a:t>olvassa/értelmezi</a:t>
            </a:r>
            <a:r>
              <a:rPr lang="hu-HU" dirty="0">
                <a:cs typeface="Calibri" panose="020F0502020204030204"/>
              </a:rPr>
              <a:t> - </a:t>
            </a:r>
            <a:r>
              <a:rPr lang="hu-HU" b="1" dirty="0">
                <a:cs typeface="Calibri" panose="020F0502020204030204"/>
              </a:rPr>
              <a:t>fordító</a:t>
            </a:r>
          </a:p>
          <a:p>
            <a:pPr lvl="1" indent="-171450">
              <a:buFont typeface="Arial,Sans-Serif"/>
              <a:buChar char="•"/>
            </a:pPr>
            <a:r>
              <a:rPr lang="hu-HU" dirty="0">
                <a:cs typeface="Calibri" panose="020F0502020204030204"/>
              </a:rPr>
              <a:t>Lehete optimális </a:t>
            </a:r>
            <a:r>
              <a:rPr lang="hu-HU" b="1" dirty="0">
                <a:cs typeface="Calibri" panose="020F0502020204030204"/>
              </a:rPr>
              <a:t>mindkettőnek</a:t>
            </a:r>
            <a:r>
              <a:rPr lang="hu-HU" dirty="0">
                <a:cs typeface="Calibri" panose="020F0502020204030204"/>
              </a:rPr>
              <a:t>?</a:t>
            </a:r>
          </a:p>
          <a:p>
            <a:endParaRPr lang="hu-HU" b="1" dirty="0">
              <a:cs typeface="Calibri" panose="020F0502020204030204"/>
            </a:endParaRPr>
          </a:p>
          <a:p>
            <a:r>
              <a:rPr lang="hu-HU" b="1" dirty="0"/>
              <a:t>Források:</a:t>
            </a:r>
            <a:endParaRPr lang="en-US" dirty="0"/>
          </a:p>
          <a:p>
            <a:r>
              <a:rPr lang="hu-HU" dirty="0">
                <a:hlinkClick r:id="rId3"/>
              </a:rPr>
              <a:t>https://quoteinvestigator.com/2019/09/19/woodpecker/</a:t>
            </a:r>
            <a:endParaRPr lang="hu-HU" dirty="0">
              <a:cs typeface="Calibri" panose="020F0502020204030204"/>
            </a:endParaRPr>
          </a:p>
          <a:p>
            <a:endParaRPr lang="hu-HU" dirty="0">
              <a:cs typeface="Calibri" panose="020F0502020204030204"/>
            </a:endParaRPr>
          </a:p>
          <a:p>
            <a:pPr>
              <a:lnSpc>
                <a:spcPct val="90000"/>
              </a:lnSpc>
              <a:spcBef>
                <a:spcPts val="750"/>
              </a:spcBef>
            </a:pPr>
            <a:r>
              <a:rPr lang="hu-HU" dirty="0">
                <a:hlinkClick r:id="rId4"/>
              </a:rPr>
              <a:t>https://www.hiqpdf.com/demo/ConvertHtmlToSvg.aspx</a:t>
            </a:r>
            <a:endParaRPr lang="hu-HU"/>
          </a:p>
          <a:p>
            <a:pPr>
              <a:lnSpc>
                <a:spcPct val="90000"/>
              </a:lnSpc>
              <a:spcBef>
                <a:spcPts val="750"/>
              </a:spcBef>
            </a:pPr>
            <a:r>
              <a:rPr lang="hu-HU" dirty="0">
                <a:hlinkClick r:id="rId5"/>
              </a:rPr>
              <a:t>https://codebeautify.org/code-highlighter</a:t>
            </a:r>
            <a:endParaRPr lang="hu-HU"/>
          </a:p>
          <a:p>
            <a:endParaRPr lang="hu-HU" dirty="0">
              <a:cs typeface="Calibri" panose="020F0502020204030204"/>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a:t>
            </a:fld>
            <a:endParaRPr lang="hu-HU"/>
          </a:p>
        </p:txBody>
      </p:sp>
    </p:spTree>
    <p:extLst>
      <p:ext uri="{BB962C8B-B14F-4D97-AF65-F5344CB8AC3E}">
        <p14:creationId xmlns:p14="http://schemas.microsoft.com/office/powerpoint/2010/main" val="42524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cs typeface="Calibri"/>
              </a:rPr>
              <a:t>Az assembly kód nem tükrözi vissza az eredeti szerkezetet.</a:t>
            </a:r>
          </a:p>
          <a:p>
            <a:pPr>
              <a:lnSpc>
                <a:spcPct val="90000"/>
              </a:lnSpc>
              <a:spcBef>
                <a:spcPts val="750"/>
              </a:spcBef>
            </a:pPr>
            <a:endParaRPr lang="hu-HU" dirty="0">
              <a:cs typeface="Calibri"/>
            </a:endParaRPr>
          </a:p>
          <a:p>
            <a:pPr>
              <a:lnSpc>
                <a:spcPct val="90000"/>
              </a:lnSpc>
              <a:spcBef>
                <a:spcPts val="750"/>
              </a:spcBef>
            </a:pPr>
            <a:r>
              <a:rPr lang="hu-HU" b="1" dirty="0" err="1"/>
              <a:t>update_zero</a:t>
            </a:r>
            <a:r>
              <a:rPr lang="hu-HU" b="1" dirty="0"/>
              <a:t>:</a:t>
            </a:r>
            <a:endParaRPr lang="hu-HU" b="1" dirty="0">
              <a:cs typeface="Calibri"/>
            </a:endParaRPr>
          </a:p>
          <a:p>
            <a:pPr marL="228600" indent="-228600">
              <a:lnSpc>
                <a:spcPct val="90000"/>
              </a:lnSpc>
              <a:spcBef>
                <a:spcPts val="750"/>
              </a:spcBef>
              <a:buAutoNum type="arabicPeriod"/>
            </a:pPr>
            <a:r>
              <a:rPr lang="hu-HU" b="1" dirty="0">
                <a:cs typeface="Calibri"/>
              </a:rPr>
              <a:t>Nem variábilis</a:t>
            </a:r>
            <a:r>
              <a:rPr lang="hu-HU" dirty="0">
                <a:cs typeface="Calibri"/>
              </a:rPr>
              <a:t>, hogy mi akarunk írni a címre</a:t>
            </a:r>
          </a:p>
          <a:p>
            <a:pPr marL="228600" indent="-228600">
              <a:lnSpc>
                <a:spcPct val="90000"/>
              </a:lnSpc>
              <a:spcBef>
                <a:spcPts val="750"/>
              </a:spcBef>
              <a:buAutoNum type="arabicPeriod"/>
            </a:pPr>
            <a:r>
              <a:rPr lang="hu-HU" dirty="0">
                <a:cs typeface="Calibri"/>
              </a:rPr>
              <a:t>A </a:t>
            </a:r>
            <a:r>
              <a:rPr lang="hu-HU" dirty="0" err="1">
                <a:cs typeface="Calibri"/>
              </a:rPr>
              <a:t>memset-et</a:t>
            </a:r>
            <a:r>
              <a:rPr lang="hu-HU" dirty="0">
                <a:cs typeface="Calibri"/>
              </a:rPr>
              <a:t> </a:t>
            </a:r>
            <a:r>
              <a:rPr lang="hu-HU" dirty="0" err="1">
                <a:cs typeface="Calibri"/>
              </a:rPr>
              <a:t>felpara,méterezve</a:t>
            </a:r>
            <a:r>
              <a:rPr lang="hu-HU" dirty="0">
                <a:cs typeface="Calibri"/>
              </a:rPr>
              <a:t> meg </a:t>
            </a:r>
            <a:r>
              <a:rPr lang="hu-HU" dirty="0" err="1">
                <a:cs typeface="Calibri"/>
              </a:rPr>
              <a:t>leh</a:t>
            </a:r>
            <a:r>
              <a:rPr lang="hu-HU" dirty="0">
                <a:cs typeface="Calibri"/>
              </a:rPr>
              <a:t> hívni azt</a:t>
            </a:r>
          </a:p>
          <a:p>
            <a:pPr marL="228600" indent="-228600">
              <a:lnSpc>
                <a:spcPct val="90000"/>
              </a:lnSpc>
              <a:spcBef>
                <a:spcPts val="750"/>
              </a:spcBef>
              <a:buAutoNum type="arabicPeriod"/>
            </a:pPr>
            <a:r>
              <a:rPr lang="hu-HU" dirty="0">
                <a:cs typeface="Calibri"/>
              </a:rPr>
              <a:t>A </a:t>
            </a:r>
            <a:r>
              <a:rPr lang="hu-HU" b="1" dirty="0">
                <a:cs typeface="Calibri"/>
              </a:rPr>
              <a:t>hosszok</a:t>
            </a:r>
            <a:r>
              <a:rPr lang="hu-HU" dirty="0">
                <a:cs typeface="Calibri"/>
              </a:rPr>
              <a:t> ezzel együtt </a:t>
            </a:r>
            <a:r>
              <a:rPr lang="hu-HU" b="1" dirty="0">
                <a:cs typeface="Calibri"/>
              </a:rPr>
              <a:t>sem stimmelnek</a:t>
            </a:r>
            <a:endParaRPr lang="hu-HU" b="1" dirty="0">
              <a:ea typeface="Calibri"/>
              <a:cs typeface="Calibri"/>
            </a:endParaRPr>
          </a:p>
          <a:p>
            <a:pPr marL="400050" lvl="1" indent="-228600">
              <a:lnSpc>
                <a:spcPct val="90000"/>
              </a:lnSpc>
              <a:spcBef>
                <a:spcPts val="750"/>
              </a:spcBef>
              <a:buAutoNum type="arabicPeriod"/>
            </a:pPr>
            <a:r>
              <a:rPr lang="hu-HU" dirty="0">
                <a:cs typeface="Calibri"/>
              </a:rPr>
              <a:t>A </a:t>
            </a:r>
            <a:r>
              <a:rPr lang="hu-HU" b="1" dirty="0" err="1">
                <a:cs typeface="Calibri"/>
              </a:rPr>
              <a:t>memset</a:t>
            </a:r>
            <a:r>
              <a:rPr lang="hu-HU" b="1" dirty="0">
                <a:cs typeface="Calibri"/>
              </a:rPr>
              <a:t> byte-okban számol</a:t>
            </a:r>
            <a:endParaRPr lang="hu-HU" b="1" dirty="0"/>
          </a:p>
          <a:p>
            <a:pPr marL="400050" lvl="1" indent="-228600">
              <a:lnSpc>
                <a:spcPct val="90000"/>
              </a:lnSpc>
              <a:spcBef>
                <a:spcPts val="750"/>
              </a:spcBef>
              <a:buAutoNum type="arabicPeriod"/>
            </a:pPr>
            <a:r>
              <a:rPr lang="hu-HU" dirty="0">
                <a:cs typeface="Calibri"/>
              </a:rPr>
              <a:t>az </a:t>
            </a:r>
            <a:r>
              <a:rPr lang="hu-HU" b="1" dirty="0">
                <a:cs typeface="Calibri"/>
              </a:rPr>
              <a:t>int mérete</a:t>
            </a:r>
            <a:r>
              <a:rPr lang="hu-HU" dirty="0">
                <a:cs typeface="Calibri"/>
              </a:rPr>
              <a:t>, viszont </a:t>
            </a:r>
            <a:r>
              <a:rPr lang="hu-HU" b="1" dirty="0">
                <a:cs typeface="Calibri"/>
              </a:rPr>
              <a:t>4 byte</a:t>
            </a:r>
            <a:r>
              <a:rPr lang="hu-HU" dirty="0">
                <a:cs typeface="Calibri"/>
              </a:rPr>
              <a:t>, vagyis a hossz osztandó 4-el</a:t>
            </a:r>
          </a:p>
          <a:p>
            <a:pPr>
              <a:lnSpc>
                <a:spcPct val="90000"/>
              </a:lnSpc>
              <a:spcBef>
                <a:spcPts val="750"/>
              </a:spcBef>
            </a:pPr>
            <a:endParaRPr lang="hu-HU" dirty="0">
              <a:cs typeface="Calibri"/>
            </a:endParaRPr>
          </a:p>
          <a:p>
            <a:pPr>
              <a:lnSpc>
                <a:spcPct val="90000"/>
              </a:lnSpc>
              <a:spcBef>
                <a:spcPts val="750"/>
              </a:spcBef>
            </a:pPr>
            <a:r>
              <a:rPr lang="hu-HU" b="1" dirty="0" err="1">
                <a:cs typeface="Calibri"/>
              </a:rPr>
              <a:t>update_val</a:t>
            </a:r>
            <a:r>
              <a:rPr lang="hu-HU" b="1" dirty="0">
                <a:cs typeface="Calibri"/>
              </a:rPr>
              <a:t>:</a:t>
            </a:r>
          </a:p>
          <a:p>
            <a:pPr>
              <a:lnSpc>
                <a:spcPct val="90000"/>
              </a:lnSpc>
              <a:spcBef>
                <a:spcPts val="750"/>
              </a:spcBef>
            </a:pPr>
            <a:r>
              <a:rPr lang="hu-HU" b="1" dirty="0"/>
              <a:t>azt várnánk, hogy ezek után egy </a:t>
            </a:r>
            <a:r>
              <a:rPr lang="hu-HU" b="1" dirty="0" err="1"/>
              <a:t>memset</a:t>
            </a:r>
            <a:r>
              <a:rPr lang="hu-HU" b="1" dirty="0"/>
              <a:t> lesz, de nem</a:t>
            </a:r>
            <a:endParaRPr lang="hu-HU" dirty="0"/>
          </a:p>
          <a:p>
            <a:pPr marL="228600" indent="-228600">
              <a:lnSpc>
                <a:spcPct val="90000"/>
              </a:lnSpc>
              <a:spcBef>
                <a:spcPts val="750"/>
              </a:spcBef>
              <a:buAutoNum type="arabicPeriod"/>
            </a:pPr>
            <a:r>
              <a:rPr lang="hu-HU" dirty="0">
                <a:cs typeface="Calibri" panose="020F0502020204030204"/>
              </a:rPr>
              <a:t>Itt is megtörténik a </a:t>
            </a:r>
            <a:r>
              <a:rPr lang="hu-HU" b="1" dirty="0">
                <a:cs typeface="Calibri" panose="020F0502020204030204"/>
              </a:rPr>
              <a:t>felparaméterezés</a:t>
            </a:r>
            <a:r>
              <a:rPr lang="hu-HU" dirty="0">
                <a:cs typeface="Calibri" panose="020F0502020204030204"/>
              </a:rPr>
              <a:t>, de </a:t>
            </a:r>
            <a:endParaRPr lang="hu-HU" dirty="0"/>
          </a:p>
          <a:p>
            <a:pPr marL="228600" indent="-228600">
              <a:lnSpc>
                <a:spcPct val="90000"/>
              </a:lnSpc>
              <a:spcBef>
                <a:spcPts val="750"/>
              </a:spcBef>
              <a:buAutoNum type="arabicPeriod"/>
            </a:pPr>
            <a:r>
              <a:rPr lang="hu-HU" dirty="0" err="1"/>
              <a:t>Pshufd</a:t>
            </a:r>
            <a:r>
              <a:rPr lang="hu-HU" dirty="0"/>
              <a:t> -- </a:t>
            </a:r>
            <a:r>
              <a:rPr lang="hu-HU" dirty="0" err="1"/>
              <a:t>Shuffle</a:t>
            </a:r>
            <a:r>
              <a:rPr lang="hu-HU" dirty="0"/>
              <a:t> </a:t>
            </a:r>
            <a:r>
              <a:rPr lang="hu-HU" dirty="0" err="1"/>
              <a:t>Packed</a:t>
            </a:r>
            <a:r>
              <a:rPr lang="hu-HU" dirty="0"/>
              <a:t> </a:t>
            </a:r>
            <a:r>
              <a:rPr lang="hu-HU" dirty="0" err="1"/>
              <a:t>Doublewords</a:t>
            </a:r>
            <a:r>
              <a:rPr lang="hu-HU" dirty="0"/>
              <a:t> – </a:t>
            </a:r>
            <a:r>
              <a:rPr lang="hu-HU" b="1" dirty="0"/>
              <a:t>SSE utasításkészlet</a:t>
            </a:r>
            <a:endParaRPr lang="hu-HU" b="1" dirty="0">
              <a:cs typeface="Calibri"/>
            </a:endParaRPr>
          </a:p>
          <a:p>
            <a:pPr>
              <a:lnSpc>
                <a:spcPct val="90000"/>
              </a:lnSpc>
              <a:spcBef>
                <a:spcPts val="750"/>
              </a:spcBef>
            </a:pPr>
            <a:endParaRPr lang="hu-HU" b="1" dirty="0">
              <a:cs typeface="Calibri"/>
            </a:endParaRP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err="1"/>
              <a:t>static</a:t>
            </a:r>
            <a:r>
              <a:rPr lang="hu-HU" dirty="0"/>
              <a:t> int A[0x10000];</a:t>
            </a:r>
            <a:endParaRPr lang="hu-HU" dirty="0">
              <a:cs typeface="Calibri"/>
            </a:endParaRPr>
          </a:p>
          <a:p>
            <a:r>
              <a:rPr lang="hu-HU" dirty="0"/>
              <a:t> </a:t>
            </a:r>
            <a:endParaRPr lang="hu-HU" dirty="0">
              <a:cs typeface="Calibri"/>
            </a:endParaRPr>
          </a:p>
          <a:p>
            <a:r>
              <a:rPr lang="hu-HU" dirty="0" err="1"/>
              <a:t>void</a:t>
            </a:r>
            <a:r>
              <a:rPr lang="hu-HU" dirty="0"/>
              <a:t> </a:t>
            </a:r>
            <a:r>
              <a:rPr lang="hu-HU" dirty="0" err="1"/>
              <a:t>update_zero</a:t>
            </a:r>
            <a:r>
              <a:rPr lang="hu-HU" dirty="0"/>
              <a:t>() {</a:t>
            </a:r>
            <a:endParaRPr lang="hu-HU" dirty="0">
              <a:cs typeface="Calibri"/>
            </a:endParaRPr>
          </a:p>
          <a:p>
            <a:r>
              <a:rPr lang="hu-HU" dirty="0"/>
              <a:t>  int </a:t>
            </a:r>
            <a:r>
              <a:rPr lang="hu-HU" dirty="0" err="1"/>
              <a:t>idx</a:t>
            </a:r>
            <a:r>
              <a:rPr lang="hu-HU" dirty="0"/>
              <a:t>=0;</a:t>
            </a:r>
            <a:endParaRPr lang="hu-HU" dirty="0">
              <a:cs typeface="Calibri"/>
            </a:endParaRPr>
          </a:p>
          <a:p>
            <a:r>
              <a:rPr lang="hu-HU" dirty="0"/>
              <a:t>  </a:t>
            </a:r>
            <a:r>
              <a:rPr lang="hu-HU" dirty="0" err="1"/>
              <a:t>for</a:t>
            </a:r>
            <a:r>
              <a:rPr lang="hu-HU" dirty="0"/>
              <a:t> (;</a:t>
            </a:r>
            <a:r>
              <a:rPr lang="hu-HU" dirty="0" err="1"/>
              <a:t>idx</a:t>
            </a:r>
            <a:r>
              <a:rPr lang="hu-HU" dirty="0"/>
              <a:t>&lt;0x1000;idx++)</a:t>
            </a:r>
            <a:endParaRPr lang="hu-HU" dirty="0">
              <a:cs typeface="Calibri"/>
            </a:endParaRPr>
          </a:p>
          <a:p>
            <a:r>
              <a:rPr lang="hu-HU" dirty="0"/>
              <a:t>    A[</a:t>
            </a:r>
            <a:r>
              <a:rPr lang="hu-HU" dirty="0" err="1"/>
              <a:t>idx</a:t>
            </a:r>
            <a:r>
              <a:rPr lang="hu-HU" dirty="0"/>
              <a:t>]=0;</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err="1"/>
              <a:t>void</a:t>
            </a:r>
            <a:r>
              <a:rPr lang="hu-HU" dirty="0"/>
              <a:t> </a:t>
            </a:r>
            <a:r>
              <a:rPr lang="hu-HU" dirty="0" err="1"/>
              <a:t>update_val</a:t>
            </a:r>
            <a:r>
              <a:rPr lang="hu-HU" dirty="0"/>
              <a:t>(int </a:t>
            </a:r>
            <a:r>
              <a:rPr lang="hu-HU" dirty="0" err="1"/>
              <a:t>val</a:t>
            </a:r>
            <a:r>
              <a:rPr lang="hu-HU" dirty="0"/>
              <a:t>) {</a:t>
            </a:r>
            <a:endParaRPr lang="hu-HU" dirty="0">
              <a:cs typeface="Calibri"/>
            </a:endParaRPr>
          </a:p>
          <a:p>
            <a:r>
              <a:rPr lang="hu-HU" dirty="0"/>
              <a:t>  int </a:t>
            </a:r>
            <a:r>
              <a:rPr lang="hu-HU" dirty="0" err="1"/>
              <a:t>idx</a:t>
            </a:r>
            <a:r>
              <a:rPr lang="hu-HU" dirty="0"/>
              <a:t>=0;</a:t>
            </a:r>
            <a:endParaRPr lang="hu-HU" dirty="0">
              <a:cs typeface="Calibri"/>
            </a:endParaRPr>
          </a:p>
          <a:p>
            <a:r>
              <a:rPr lang="hu-HU" dirty="0"/>
              <a:t>  </a:t>
            </a:r>
            <a:r>
              <a:rPr lang="hu-HU" dirty="0" err="1"/>
              <a:t>for</a:t>
            </a:r>
            <a:r>
              <a:rPr lang="hu-HU" dirty="0"/>
              <a:t> (;</a:t>
            </a:r>
            <a:r>
              <a:rPr lang="hu-HU" dirty="0" err="1"/>
              <a:t>idx</a:t>
            </a:r>
            <a:r>
              <a:rPr lang="hu-HU" dirty="0"/>
              <a:t>&lt;0x1000;idx++)</a:t>
            </a:r>
            <a:endParaRPr lang="hu-HU" dirty="0">
              <a:cs typeface="Calibri"/>
            </a:endParaRPr>
          </a:p>
          <a:p>
            <a:r>
              <a:rPr lang="hu-HU" dirty="0"/>
              <a:t>    A[</a:t>
            </a:r>
            <a:r>
              <a:rPr lang="hu-HU" dirty="0" err="1"/>
              <a:t>idx</a:t>
            </a:r>
            <a:r>
              <a:rPr lang="hu-HU" dirty="0"/>
              <a:t>]=</a:t>
            </a:r>
            <a:r>
              <a:rPr lang="hu-HU" dirty="0" err="1"/>
              <a:t>val</a:t>
            </a:r>
            <a:r>
              <a:rPr lang="hu-HU" dirty="0"/>
              <a:t>;</a:t>
            </a:r>
            <a:endParaRPr lang="hu-HU" dirty="0">
              <a:cs typeface="Calibri"/>
            </a:endParaRPr>
          </a:p>
          <a:p>
            <a:r>
              <a:rPr lang="hu-HU" dirty="0"/>
              <a:t>}</a:t>
            </a:r>
            <a:endParaRPr lang="hu-HU" dirty="0">
              <a:cs typeface="Calibri"/>
            </a:endParaRPr>
          </a:p>
          <a:p>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10</a:t>
            </a:fld>
            <a:endParaRPr lang="hu-HU"/>
          </a:p>
        </p:txBody>
      </p:sp>
    </p:spTree>
    <p:extLst>
      <p:ext uri="{BB962C8B-B14F-4D97-AF65-F5344CB8AC3E}">
        <p14:creationId xmlns:p14="http://schemas.microsoft.com/office/powerpoint/2010/main" val="225302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cs typeface="Calibri"/>
              </a:rPr>
              <a:t>Azt gondolhatnánk, hogy könnyen ki lehet babrálni a fordítóval, de nem.</a:t>
            </a:r>
            <a:endParaRPr lang="en-US" dirty="0"/>
          </a:p>
          <a:p>
            <a:pPr>
              <a:lnSpc>
                <a:spcPct val="90000"/>
              </a:lnSpc>
              <a:spcBef>
                <a:spcPts val="750"/>
              </a:spcBef>
            </a:pPr>
            <a:endParaRPr lang="hu-HU" b="1" dirty="0">
              <a:cs typeface="Calibri"/>
            </a:endParaRPr>
          </a:p>
          <a:p>
            <a:pPr marL="228600" indent="-228600">
              <a:lnSpc>
                <a:spcPct val="90000"/>
              </a:lnSpc>
              <a:spcBef>
                <a:spcPts val="750"/>
              </a:spcBef>
              <a:buAutoNum type="arabicPeriod"/>
            </a:pPr>
            <a:r>
              <a:rPr lang="hu-HU" b="1" dirty="0">
                <a:cs typeface="Calibri"/>
              </a:rPr>
              <a:t>Eltoltuk</a:t>
            </a:r>
            <a:r>
              <a:rPr lang="hu-HU" dirty="0">
                <a:cs typeface="Calibri"/>
              </a:rPr>
              <a:t> a ciklust </a:t>
            </a:r>
            <a:r>
              <a:rPr lang="hu-HU" b="1" dirty="0">
                <a:cs typeface="Calibri"/>
              </a:rPr>
              <a:t>4 elemmel</a:t>
            </a:r>
            <a:endParaRPr lang="hu-HU" b="1" dirty="0">
              <a:ea typeface="Calibri"/>
              <a:cs typeface="Calibri"/>
            </a:endParaRPr>
          </a:p>
          <a:p>
            <a:pPr marL="228600" indent="-228600">
              <a:lnSpc>
                <a:spcPct val="90000"/>
              </a:lnSpc>
              <a:spcBef>
                <a:spcPts val="750"/>
              </a:spcBef>
              <a:buAutoNum type="arabicPeriod"/>
            </a:pPr>
            <a:r>
              <a:rPr lang="hu-HU" dirty="0">
                <a:cs typeface="Calibri"/>
              </a:rPr>
              <a:t>A </a:t>
            </a:r>
            <a:r>
              <a:rPr lang="hu-HU" b="1" dirty="0">
                <a:cs typeface="Calibri"/>
              </a:rPr>
              <a:t>fordító eltolta</a:t>
            </a:r>
            <a:r>
              <a:rPr lang="hu-HU" dirty="0">
                <a:cs typeface="Calibri"/>
              </a:rPr>
              <a:t> a kezdőcímeket 4x4=</a:t>
            </a:r>
            <a:r>
              <a:rPr lang="hu-HU" b="1" dirty="0">
                <a:cs typeface="Calibri"/>
              </a:rPr>
              <a:t>16 byte-</a:t>
            </a:r>
            <a:r>
              <a:rPr lang="hu-HU" b="1" dirty="0" err="1">
                <a:cs typeface="Calibri"/>
              </a:rPr>
              <a:t>al</a:t>
            </a:r>
            <a:endParaRPr lang="hu-HU" b="1" dirty="0">
              <a:ea typeface="Calibri"/>
              <a:cs typeface="Calibri"/>
            </a:endParaRPr>
          </a:p>
          <a:p>
            <a:pPr>
              <a:lnSpc>
                <a:spcPct val="90000"/>
              </a:lnSpc>
              <a:spcBef>
                <a:spcPts val="750"/>
              </a:spcBef>
            </a:pPr>
            <a:endParaRPr lang="hu-HU" b="1" dirty="0">
              <a:cs typeface="Calibri"/>
            </a:endParaRPr>
          </a:p>
          <a:p>
            <a:pPr>
              <a:lnSpc>
                <a:spcPct val="90000"/>
              </a:lnSpc>
              <a:spcBef>
                <a:spcPts val="750"/>
              </a:spcBef>
            </a:pPr>
            <a:r>
              <a:rPr lang="hu-HU" dirty="0">
                <a:cs typeface="Calibri"/>
              </a:rPr>
              <a:t>A assembly </a:t>
            </a:r>
            <a:r>
              <a:rPr lang="hu-HU" b="1" dirty="0">
                <a:cs typeface="Calibri"/>
              </a:rPr>
              <a:t>kódok ugyanazok</a:t>
            </a:r>
            <a:r>
              <a:rPr lang="hu-HU" dirty="0">
                <a:cs typeface="Calibri"/>
              </a:rPr>
              <a:t>, csak </a:t>
            </a:r>
            <a:r>
              <a:rPr lang="hu-HU" b="1" dirty="0">
                <a:cs typeface="Calibri"/>
              </a:rPr>
              <a:t>más </a:t>
            </a:r>
            <a:r>
              <a:rPr lang="hu-HU" b="1" dirty="0" err="1">
                <a:cs typeface="Calibri"/>
              </a:rPr>
              <a:t>offset</a:t>
            </a:r>
            <a:r>
              <a:rPr lang="hu-HU" b="1" dirty="0">
                <a:cs typeface="Calibri"/>
              </a:rPr>
              <a:t> cím</a:t>
            </a:r>
            <a:r>
              <a:rPr lang="hu-HU" dirty="0">
                <a:cs typeface="Calibri"/>
              </a:rPr>
              <a:t>ről kezdjük a műveleteket.</a:t>
            </a:r>
          </a:p>
          <a:p>
            <a:pPr>
              <a:lnSpc>
                <a:spcPct val="90000"/>
              </a:lnSpc>
              <a:spcBef>
                <a:spcPts val="750"/>
              </a:spcBef>
            </a:pPr>
            <a:r>
              <a:rPr lang="hu-HU" dirty="0">
                <a:cs typeface="Calibri"/>
              </a:rPr>
              <a:t>Le lehet nyugodtan írni azt, amire gondolunk, amit ki szerettünk volna fejezni.</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err="1"/>
              <a:t>static</a:t>
            </a:r>
            <a:r>
              <a:rPr lang="hu-HU" dirty="0"/>
              <a:t> int A[0x10000];</a:t>
            </a:r>
            <a:endParaRPr lang="hu-HU" dirty="0">
              <a:cs typeface="Calibri"/>
            </a:endParaRPr>
          </a:p>
          <a:p>
            <a:r>
              <a:rPr lang="hu-HU" dirty="0"/>
              <a:t> </a:t>
            </a:r>
            <a:endParaRPr lang="hu-HU" dirty="0">
              <a:cs typeface="Calibri"/>
            </a:endParaRPr>
          </a:p>
          <a:p>
            <a:r>
              <a:rPr lang="hu-HU" dirty="0" err="1"/>
              <a:t>void</a:t>
            </a:r>
            <a:r>
              <a:rPr lang="hu-HU" dirty="0"/>
              <a:t> </a:t>
            </a:r>
            <a:r>
              <a:rPr lang="hu-HU" dirty="0" err="1"/>
              <a:t>update_zero</a:t>
            </a:r>
            <a:r>
              <a:rPr lang="hu-HU" dirty="0"/>
              <a:t>() {</a:t>
            </a:r>
            <a:endParaRPr lang="hu-HU" dirty="0">
              <a:cs typeface="Calibri"/>
            </a:endParaRPr>
          </a:p>
          <a:p>
            <a:r>
              <a:rPr lang="hu-HU" dirty="0"/>
              <a:t>  int </a:t>
            </a:r>
            <a:r>
              <a:rPr lang="hu-HU" dirty="0" err="1"/>
              <a:t>idx</a:t>
            </a:r>
            <a:r>
              <a:rPr lang="hu-HU" dirty="0"/>
              <a:t>=0;</a:t>
            </a:r>
            <a:endParaRPr lang="hu-HU" dirty="0">
              <a:cs typeface="Calibri"/>
            </a:endParaRPr>
          </a:p>
          <a:p>
            <a:r>
              <a:rPr lang="hu-HU" dirty="0"/>
              <a:t>  </a:t>
            </a:r>
            <a:r>
              <a:rPr lang="hu-HU" dirty="0" err="1"/>
              <a:t>for</a:t>
            </a:r>
            <a:r>
              <a:rPr lang="hu-HU" dirty="0"/>
              <a:t> (;</a:t>
            </a:r>
            <a:r>
              <a:rPr lang="hu-HU" dirty="0" err="1"/>
              <a:t>idx</a:t>
            </a:r>
            <a:r>
              <a:rPr lang="hu-HU" dirty="0"/>
              <a:t>&lt;0x1004;idx++)</a:t>
            </a:r>
            <a:endParaRPr lang="hu-HU" dirty="0">
              <a:cs typeface="Calibri"/>
            </a:endParaRPr>
          </a:p>
          <a:p>
            <a:r>
              <a:rPr lang="hu-HU" dirty="0"/>
              <a:t>    A[</a:t>
            </a:r>
            <a:r>
              <a:rPr lang="hu-HU" dirty="0" err="1"/>
              <a:t>idx</a:t>
            </a:r>
            <a:r>
              <a:rPr lang="hu-HU" dirty="0"/>
              <a:t>]=0;</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err="1"/>
              <a:t>void</a:t>
            </a:r>
            <a:r>
              <a:rPr lang="hu-HU" dirty="0"/>
              <a:t> </a:t>
            </a:r>
            <a:r>
              <a:rPr lang="hu-HU" dirty="0" err="1"/>
              <a:t>update_val</a:t>
            </a:r>
            <a:r>
              <a:rPr lang="hu-HU" dirty="0"/>
              <a:t>(int </a:t>
            </a:r>
            <a:r>
              <a:rPr lang="hu-HU" dirty="0" err="1"/>
              <a:t>val</a:t>
            </a:r>
            <a:r>
              <a:rPr lang="hu-HU" dirty="0"/>
              <a:t>) {</a:t>
            </a:r>
            <a:endParaRPr lang="hu-HU" dirty="0">
              <a:cs typeface="Calibri"/>
            </a:endParaRPr>
          </a:p>
          <a:p>
            <a:r>
              <a:rPr lang="hu-HU" dirty="0"/>
              <a:t>  int </a:t>
            </a:r>
            <a:r>
              <a:rPr lang="hu-HU" dirty="0" err="1"/>
              <a:t>idx</a:t>
            </a:r>
            <a:r>
              <a:rPr lang="hu-HU" dirty="0"/>
              <a:t>=0;</a:t>
            </a:r>
            <a:endParaRPr lang="hu-HU" dirty="0">
              <a:cs typeface="Calibri"/>
            </a:endParaRPr>
          </a:p>
          <a:p>
            <a:r>
              <a:rPr lang="hu-HU" dirty="0"/>
              <a:t>  </a:t>
            </a:r>
            <a:r>
              <a:rPr lang="hu-HU" dirty="0" err="1"/>
              <a:t>for</a:t>
            </a:r>
            <a:r>
              <a:rPr lang="hu-HU" dirty="0"/>
              <a:t> (;</a:t>
            </a:r>
            <a:r>
              <a:rPr lang="hu-HU" dirty="0" err="1"/>
              <a:t>idx</a:t>
            </a:r>
            <a:r>
              <a:rPr lang="hu-HU" dirty="0"/>
              <a:t>&lt;0x1000;idx++)</a:t>
            </a:r>
            <a:endParaRPr lang="hu-HU" dirty="0">
              <a:cs typeface="Calibri"/>
            </a:endParaRPr>
          </a:p>
          <a:p>
            <a:r>
              <a:rPr lang="hu-HU" dirty="0"/>
              <a:t>    A[</a:t>
            </a:r>
            <a:r>
              <a:rPr lang="hu-HU" dirty="0" err="1"/>
              <a:t>idx</a:t>
            </a:r>
            <a:r>
              <a:rPr lang="hu-HU" dirty="0"/>
              <a:t>]=</a:t>
            </a:r>
            <a:r>
              <a:rPr lang="hu-HU" dirty="0" err="1"/>
              <a:t>val</a:t>
            </a:r>
            <a:r>
              <a:rPr lang="hu-HU" dirty="0"/>
              <a:t>;</a:t>
            </a:r>
            <a:endParaRPr lang="hu-HU" dirty="0">
              <a:cs typeface="Calibri"/>
            </a:endParaRPr>
          </a:p>
          <a:p>
            <a:r>
              <a:rPr lang="hu-HU" dirty="0"/>
              <a:t>}</a:t>
            </a:r>
            <a:endParaRPr lang="hu-HU" dirty="0">
              <a:cs typeface="Calibri"/>
            </a:endParaRPr>
          </a:p>
          <a:p>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11</a:t>
            </a:fld>
            <a:endParaRPr lang="hu-HU"/>
          </a:p>
        </p:txBody>
      </p:sp>
    </p:spTree>
    <p:extLst>
      <p:ext uri="{BB962C8B-B14F-4D97-AF65-F5344CB8AC3E}">
        <p14:creationId xmlns:p14="http://schemas.microsoft.com/office/powerpoint/2010/main" val="203976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cs typeface="Calibri"/>
              </a:rPr>
              <a:t>Az előző egy naiv </a:t>
            </a:r>
            <a:r>
              <a:rPr lang="hu-HU" b="1" dirty="0" err="1">
                <a:cs typeface="Calibri"/>
              </a:rPr>
              <a:t>memset</a:t>
            </a:r>
            <a:r>
              <a:rPr lang="hu-HU" b="1" dirty="0">
                <a:cs typeface="Calibri"/>
              </a:rPr>
              <a:t>, a mostani egy naiv </a:t>
            </a:r>
            <a:r>
              <a:rPr lang="hu-HU" b="1" dirty="0" err="1">
                <a:cs typeface="Calibri"/>
              </a:rPr>
              <a:t>memcpy</a:t>
            </a:r>
            <a:r>
              <a:rPr lang="hu-HU" b="1" dirty="0">
                <a:cs typeface="Calibri"/>
              </a:rPr>
              <a:t> implementáció.</a:t>
            </a:r>
          </a:p>
          <a:p>
            <a:pPr>
              <a:lnSpc>
                <a:spcPct val="90000"/>
              </a:lnSpc>
              <a:spcBef>
                <a:spcPts val="750"/>
              </a:spcBef>
            </a:pPr>
            <a:endParaRPr lang="hu-HU" b="1" dirty="0">
              <a:cs typeface="Calibri"/>
            </a:endParaRPr>
          </a:p>
          <a:p>
            <a:pPr marL="228600" indent="-228600">
              <a:lnSpc>
                <a:spcPct val="90000"/>
              </a:lnSpc>
              <a:spcBef>
                <a:spcPts val="750"/>
              </a:spcBef>
              <a:buAutoNum type="arabicPeriod"/>
            </a:pPr>
            <a:r>
              <a:rPr lang="hu-HU" dirty="0">
                <a:cs typeface="Calibri"/>
              </a:rPr>
              <a:t>A </a:t>
            </a:r>
            <a:r>
              <a:rPr lang="hu-HU" b="1" dirty="0">
                <a:cs typeface="Calibri"/>
              </a:rPr>
              <a:t>felső a </a:t>
            </a:r>
            <a:r>
              <a:rPr lang="hu-HU" b="1" dirty="0" err="1">
                <a:cs typeface="Calibri"/>
              </a:rPr>
              <a:t>gcc</a:t>
            </a:r>
            <a:r>
              <a:rPr lang="hu-HU" dirty="0">
                <a:cs typeface="Calibri"/>
              </a:rPr>
              <a:t> által, az </a:t>
            </a:r>
            <a:r>
              <a:rPr lang="hu-HU" b="1" dirty="0">
                <a:cs typeface="Calibri"/>
              </a:rPr>
              <a:t>alsó a </a:t>
            </a:r>
            <a:r>
              <a:rPr lang="hu-HU" b="1" dirty="0" err="1">
                <a:cs typeface="Calibri"/>
              </a:rPr>
              <a:t>clang</a:t>
            </a:r>
            <a:r>
              <a:rPr lang="hu-HU" dirty="0">
                <a:cs typeface="Calibri"/>
              </a:rPr>
              <a:t> által fordított változat</a:t>
            </a:r>
            <a:endParaRPr lang="hu-HU" b="1" dirty="0">
              <a:cs typeface="Calibri"/>
            </a:endParaRPr>
          </a:p>
          <a:p>
            <a:pPr marL="228600" indent="-228600">
              <a:lnSpc>
                <a:spcPct val="90000"/>
              </a:lnSpc>
              <a:spcBef>
                <a:spcPts val="750"/>
              </a:spcBef>
              <a:buAutoNum type="arabicPeriod"/>
            </a:pPr>
            <a:r>
              <a:rPr lang="hu-HU" dirty="0">
                <a:cs typeface="Calibri"/>
              </a:rPr>
              <a:t>A korábbiakhoz hasonlóan </a:t>
            </a:r>
            <a:r>
              <a:rPr lang="hu-HU" b="1" dirty="0">
                <a:cs typeface="Calibri"/>
              </a:rPr>
              <a:t>paraméterezés</a:t>
            </a:r>
            <a:r>
              <a:rPr lang="hu-HU" dirty="0">
                <a:cs typeface="Calibri"/>
              </a:rPr>
              <a:t> és </a:t>
            </a:r>
            <a:r>
              <a:rPr lang="hu-HU" b="1" dirty="0">
                <a:cs typeface="Calibri"/>
              </a:rPr>
              <a:t>függvény </a:t>
            </a:r>
            <a:r>
              <a:rPr lang="hu-HU" b="1" dirty="0" err="1">
                <a:cs typeface="Calibri"/>
              </a:rPr>
              <a:t>call</a:t>
            </a:r>
            <a:endParaRPr lang="hu-HU" b="1" dirty="0">
              <a:cs typeface="Calibri"/>
            </a:endParaRPr>
          </a:p>
          <a:p>
            <a:pPr>
              <a:lnSpc>
                <a:spcPct val="90000"/>
              </a:lnSpc>
              <a:spcBef>
                <a:spcPts val="750"/>
              </a:spcBef>
            </a:pPr>
            <a:endParaRPr lang="hu-HU" dirty="0">
              <a:cs typeface="Calibri"/>
            </a:endParaRPr>
          </a:p>
          <a:p>
            <a:pPr>
              <a:lnSpc>
                <a:spcPct val="90000"/>
              </a:lnSpc>
              <a:spcBef>
                <a:spcPts val="750"/>
              </a:spcBef>
            </a:pPr>
            <a:r>
              <a:rPr lang="hu-HU" b="1" dirty="0">
                <a:cs typeface="Calibri"/>
              </a:rPr>
              <a:t>Nincs</a:t>
            </a:r>
            <a:r>
              <a:rPr lang="hu-HU" dirty="0">
                <a:cs typeface="Calibri"/>
              </a:rPr>
              <a:t> a kettő között jelentékyen </a:t>
            </a:r>
            <a:r>
              <a:rPr lang="hu-HU" b="1" dirty="0">
                <a:cs typeface="Calibri"/>
              </a:rPr>
              <a:t>különbség</a:t>
            </a:r>
            <a:r>
              <a:rPr lang="hu-HU" dirty="0">
                <a:cs typeface="Calibri"/>
              </a:rPr>
              <a:t>.</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err="1"/>
              <a:t>void</a:t>
            </a:r>
            <a:r>
              <a:rPr lang="hu-HU" dirty="0"/>
              <a:t> </a:t>
            </a:r>
            <a:r>
              <a:rPr lang="hu-HU" dirty="0" err="1"/>
              <a:t>memcpy_int</a:t>
            </a:r>
            <a:r>
              <a:rPr lang="hu-HU" dirty="0"/>
              <a:t>(int </a:t>
            </a:r>
            <a:r>
              <a:rPr lang="hu-HU" dirty="0" err="1"/>
              <a:t>dest</a:t>
            </a:r>
            <a:r>
              <a:rPr lang="hu-HU" dirty="0"/>
              <a:t>[],</a:t>
            </a:r>
            <a:endParaRPr lang="hu-HU" dirty="0">
              <a:cs typeface="Calibri"/>
            </a:endParaRPr>
          </a:p>
          <a:p>
            <a:r>
              <a:rPr lang="hu-HU" dirty="0"/>
              <a:t>                int </a:t>
            </a:r>
            <a:r>
              <a:rPr lang="hu-HU" dirty="0" err="1"/>
              <a:t>src</a:t>
            </a:r>
            <a:r>
              <a:rPr lang="hu-HU" dirty="0"/>
              <a:t>[]) {</a:t>
            </a:r>
            <a:endParaRPr lang="hu-HU" dirty="0">
              <a:cs typeface="Calibri"/>
            </a:endParaRPr>
          </a:p>
          <a:p>
            <a:r>
              <a:rPr lang="hu-HU" dirty="0"/>
              <a:t>  int i;</a:t>
            </a:r>
            <a:endParaRPr lang="hu-HU" dirty="0">
              <a:cs typeface="Calibri"/>
            </a:endParaRPr>
          </a:p>
          <a:p>
            <a:r>
              <a:rPr lang="hu-HU" dirty="0"/>
              <a:t>  </a:t>
            </a:r>
            <a:r>
              <a:rPr lang="hu-HU" dirty="0" err="1"/>
              <a:t>for</a:t>
            </a:r>
            <a:r>
              <a:rPr lang="hu-HU" dirty="0"/>
              <a:t> (int i=0;i&lt;0x123456;i++)</a:t>
            </a:r>
            <a:endParaRPr lang="hu-HU" dirty="0">
              <a:cs typeface="Calibri"/>
            </a:endParaRPr>
          </a:p>
          <a:p>
            <a:r>
              <a:rPr lang="hu-HU" dirty="0"/>
              <a:t>    </a:t>
            </a:r>
            <a:r>
              <a:rPr lang="hu-HU" dirty="0" err="1"/>
              <a:t>dest</a:t>
            </a:r>
            <a:r>
              <a:rPr lang="hu-HU" dirty="0"/>
              <a:t>[i]=</a:t>
            </a:r>
            <a:r>
              <a:rPr lang="hu-HU" dirty="0" err="1"/>
              <a:t>src</a:t>
            </a:r>
            <a:r>
              <a:rPr lang="hu-HU" dirty="0"/>
              <a:t>[i];</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12</a:t>
            </a:fld>
            <a:endParaRPr lang="hu-HU"/>
          </a:p>
        </p:txBody>
      </p:sp>
    </p:spTree>
    <p:extLst>
      <p:ext uri="{BB962C8B-B14F-4D97-AF65-F5344CB8AC3E}">
        <p14:creationId xmlns:p14="http://schemas.microsoft.com/office/powerpoint/2010/main" val="3014088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cs typeface="Calibri"/>
              </a:rPr>
              <a:t>Sajnos nem végtelenek a lehetőségek, a fordítós sem gondolatolvasó.</a:t>
            </a:r>
            <a:endParaRPr lang="hu-HU">
              <a:cs typeface="Calibri"/>
            </a:endParaRPr>
          </a:p>
          <a:p>
            <a:pPr>
              <a:lnSpc>
                <a:spcPct val="90000"/>
              </a:lnSpc>
              <a:spcBef>
                <a:spcPts val="750"/>
              </a:spcBef>
            </a:pPr>
            <a:endParaRPr lang="hu-HU" b="1" dirty="0">
              <a:cs typeface="Calibri"/>
            </a:endParaRPr>
          </a:p>
          <a:p>
            <a:pPr marL="228600" indent="-228600">
              <a:lnSpc>
                <a:spcPct val="90000"/>
              </a:lnSpc>
              <a:spcBef>
                <a:spcPts val="750"/>
              </a:spcBef>
              <a:buAutoNum type="arabicPeriod"/>
            </a:pPr>
            <a:r>
              <a:rPr lang="hu-HU" dirty="0">
                <a:cs typeface="Calibri"/>
              </a:rPr>
              <a:t>A fenti példa </a:t>
            </a:r>
            <a:r>
              <a:rPr lang="hu-HU" b="1" dirty="0">
                <a:cs typeface="Calibri"/>
              </a:rPr>
              <a:t>csak a feltételek</a:t>
            </a:r>
            <a:r>
              <a:rPr lang="hu-HU" dirty="0">
                <a:cs typeface="Calibri"/>
              </a:rPr>
              <a:t>et tartalmazza, amik mentén </a:t>
            </a:r>
            <a:r>
              <a:rPr lang="hu-HU" b="1" dirty="0">
                <a:cs typeface="Calibri"/>
              </a:rPr>
              <a:t>dönt</a:t>
            </a:r>
            <a:r>
              <a:rPr lang="hu-HU" dirty="0">
                <a:cs typeface="Calibri"/>
              </a:rPr>
              <a:t>, hogy mi történjen</a:t>
            </a:r>
            <a:endParaRPr lang="hu-HU" b="1" dirty="0">
              <a:cs typeface="Calibri"/>
            </a:endParaRPr>
          </a:p>
          <a:p>
            <a:pPr marL="628650" lvl="1" indent="-228600">
              <a:lnSpc>
                <a:spcPct val="90000"/>
              </a:lnSpc>
              <a:spcBef>
                <a:spcPts val="750"/>
              </a:spcBef>
              <a:buFont typeface="Arial"/>
              <a:buChar char="•"/>
            </a:pPr>
            <a:r>
              <a:rPr lang="hu-HU" dirty="0">
                <a:cs typeface="Calibri"/>
              </a:rPr>
              <a:t>A </a:t>
            </a:r>
            <a:r>
              <a:rPr lang="hu-HU" b="1" dirty="0">
                <a:cs typeface="Calibri"/>
              </a:rPr>
              <a:t>memóriacímek</a:t>
            </a:r>
            <a:r>
              <a:rPr lang="hu-HU" dirty="0">
                <a:cs typeface="Calibri"/>
              </a:rPr>
              <a:t> lehetnek </a:t>
            </a:r>
            <a:r>
              <a:rPr lang="hu-HU" b="1" dirty="0">
                <a:cs typeface="Calibri"/>
              </a:rPr>
              <a:t>átlapoltak</a:t>
            </a:r>
            <a:r>
              <a:rPr lang="hu-HU" dirty="0">
                <a:cs typeface="Calibri"/>
              </a:rPr>
              <a:t>, így már </a:t>
            </a:r>
            <a:r>
              <a:rPr lang="hu-HU" b="1" dirty="0">
                <a:cs typeface="Calibri"/>
              </a:rPr>
              <a:t>nem triviális az optimalizáció</a:t>
            </a:r>
          </a:p>
          <a:p>
            <a:pPr marL="571500" lvl="1" indent="-171450">
              <a:lnSpc>
                <a:spcPct val="90000"/>
              </a:lnSpc>
              <a:spcBef>
                <a:spcPts val="750"/>
              </a:spcBef>
              <a:buFont typeface="Arial"/>
              <a:buChar char="•"/>
            </a:pPr>
            <a:r>
              <a:rPr lang="hu-HU" b="1" dirty="0"/>
              <a:t>pontos </a:t>
            </a:r>
            <a:r>
              <a:rPr lang="hu-HU" b="1" dirty="0">
                <a:cs typeface="Calibri"/>
              </a:rPr>
              <a:t>körülmények hiányában</a:t>
            </a:r>
            <a:r>
              <a:rPr lang="hu-HU" dirty="0">
                <a:cs typeface="Calibri"/>
              </a:rPr>
              <a:t> a fordító nem tud </a:t>
            </a:r>
            <a:r>
              <a:rPr lang="hu-HU" dirty="0" err="1">
                <a:cs typeface="Calibri"/>
              </a:rPr>
              <a:t>optimailzálni</a:t>
            </a:r>
          </a:p>
          <a:p>
            <a:pPr marL="228600" indent="-228600">
              <a:lnSpc>
                <a:spcPct val="90000"/>
              </a:lnSpc>
              <a:spcBef>
                <a:spcPts val="750"/>
              </a:spcBef>
              <a:buAutoNum type="arabicPeriod"/>
            </a:pPr>
            <a:r>
              <a:rPr lang="hu-HU" dirty="0">
                <a:cs typeface="Calibri"/>
              </a:rPr>
              <a:t>A lenti példa jól mutatja, hogy mennyire </a:t>
            </a:r>
            <a:r>
              <a:rPr lang="hu-HU" b="1" dirty="0">
                <a:cs typeface="Calibri"/>
              </a:rPr>
              <a:t>fontos a kontextus</a:t>
            </a:r>
          </a:p>
          <a:p>
            <a:pPr marL="628650" lvl="1" indent="-228600">
              <a:lnSpc>
                <a:spcPct val="90000"/>
              </a:lnSpc>
              <a:spcBef>
                <a:spcPts val="750"/>
              </a:spcBef>
              <a:buFont typeface="Arial"/>
              <a:buChar char="•"/>
            </a:pPr>
            <a:r>
              <a:rPr lang="hu-HU" dirty="0">
                <a:cs typeface="Calibri"/>
              </a:rPr>
              <a:t>Ha két ismert címmel hívjuk, akkor </a:t>
            </a:r>
            <a:r>
              <a:rPr lang="hu-HU" dirty="0" err="1">
                <a:cs typeface="Calibri"/>
              </a:rPr>
              <a:t>memcpy</a:t>
            </a:r>
            <a:r>
              <a:rPr lang="hu-HU" dirty="0">
                <a:cs typeface="Calibri"/>
              </a:rPr>
              <a:t> lesz belőle</a:t>
            </a:r>
            <a:endParaRPr lang="hu-HU" b="1" dirty="0">
              <a:cs typeface="Calibri"/>
            </a:endParaRPr>
          </a:p>
          <a:p>
            <a:pPr marL="628650" lvl="1" indent="-228600">
              <a:lnSpc>
                <a:spcPct val="90000"/>
              </a:lnSpc>
              <a:spcBef>
                <a:spcPts val="750"/>
              </a:spcBef>
              <a:buFont typeface="Arial"/>
              <a:buChar char="•"/>
            </a:pPr>
            <a:r>
              <a:rPr lang="hu-HU" dirty="0">
                <a:cs typeface="Calibri"/>
              </a:rPr>
              <a:t>Az </a:t>
            </a:r>
            <a:r>
              <a:rPr lang="hu-HU" b="1" dirty="0">
                <a:cs typeface="Calibri"/>
              </a:rPr>
              <a:t>eredeti kód</a:t>
            </a:r>
            <a:r>
              <a:rPr lang="hu-HU" dirty="0">
                <a:cs typeface="Calibri"/>
              </a:rPr>
              <a:t> (</a:t>
            </a:r>
            <a:r>
              <a:rPr lang="hu-HU" dirty="0" err="1">
                <a:cs typeface="Calibri"/>
              </a:rPr>
              <a:t>function</a:t>
            </a:r>
            <a:r>
              <a:rPr lang="hu-HU" dirty="0">
                <a:cs typeface="Calibri"/>
              </a:rPr>
              <a:t> </a:t>
            </a:r>
            <a:r>
              <a:rPr lang="hu-HU" dirty="0" err="1">
                <a:cs typeface="Calibri"/>
              </a:rPr>
              <a:t>call</a:t>
            </a:r>
            <a:r>
              <a:rPr lang="hu-HU" dirty="0">
                <a:cs typeface="Calibri"/>
              </a:rPr>
              <a:t>) tehát is </a:t>
            </a:r>
            <a:r>
              <a:rPr lang="hu-HU" b="1" dirty="0">
                <a:cs typeface="Calibri"/>
              </a:rPr>
              <a:t>sem tükröződik vissza</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err="1"/>
              <a:t>void</a:t>
            </a:r>
            <a:endParaRPr lang="hu-HU" dirty="0" err="1">
              <a:cs typeface="Calibri"/>
            </a:endParaRPr>
          </a:p>
          <a:p>
            <a:r>
              <a:rPr lang="hu-HU" dirty="0" err="1"/>
              <a:t>memcpy_n_char</a:t>
            </a:r>
            <a:r>
              <a:rPr lang="hu-HU" dirty="0"/>
              <a:t>(</a:t>
            </a:r>
            <a:r>
              <a:rPr lang="hu-HU" dirty="0" err="1"/>
              <a:t>char</a:t>
            </a:r>
            <a:r>
              <a:rPr lang="hu-HU" dirty="0"/>
              <a:t> </a:t>
            </a:r>
            <a:r>
              <a:rPr lang="hu-HU" dirty="0" err="1"/>
              <a:t>dest</a:t>
            </a:r>
            <a:r>
              <a:rPr lang="hu-HU" dirty="0"/>
              <a:t>[],</a:t>
            </a:r>
            <a:endParaRPr lang="hu-HU" dirty="0">
              <a:cs typeface="Calibri"/>
            </a:endParaRPr>
          </a:p>
          <a:p>
            <a:r>
              <a:rPr lang="hu-HU" dirty="0"/>
              <a:t>              </a:t>
            </a:r>
            <a:r>
              <a:rPr lang="hu-HU" dirty="0" err="1"/>
              <a:t>char</a:t>
            </a:r>
            <a:r>
              <a:rPr lang="hu-HU" dirty="0"/>
              <a:t> </a:t>
            </a:r>
            <a:r>
              <a:rPr lang="hu-HU" dirty="0" err="1"/>
              <a:t>src</a:t>
            </a:r>
            <a:r>
              <a:rPr lang="hu-HU" dirty="0"/>
              <a:t>[]</a:t>
            </a:r>
            <a:endParaRPr lang="hu-HU" dirty="0">
              <a:cs typeface="Calibri"/>
            </a:endParaRPr>
          </a:p>
          <a:p>
            <a:r>
              <a:rPr lang="hu-HU" dirty="0"/>
              <a:t>              int n) {</a:t>
            </a:r>
            <a:endParaRPr lang="hu-HU" dirty="0">
              <a:cs typeface="Calibri"/>
            </a:endParaRPr>
          </a:p>
          <a:p>
            <a:r>
              <a:rPr lang="hu-HU" dirty="0"/>
              <a:t>  </a:t>
            </a:r>
            <a:r>
              <a:rPr lang="hu-HU" dirty="0" err="1"/>
              <a:t>for</a:t>
            </a:r>
            <a:r>
              <a:rPr lang="hu-HU" dirty="0"/>
              <a:t> (int i=0;i&lt;</a:t>
            </a:r>
            <a:r>
              <a:rPr lang="hu-HU" dirty="0" err="1"/>
              <a:t>n;i</a:t>
            </a:r>
            <a:r>
              <a:rPr lang="hu-HU" dirty="0"/>
              <a:t>++)</a:t>
            </a:r>
            <a:endParaRPr lang="hu-HU" dirty="0">
              <a:cs typeface="Calibri"/>
            </a:endParaRPr>
          </a:p>
          <a:p>
            <a:r>
              <a:rPr lang="hu-HU" dirty="0"/>
              <a:t>    </a:t>
            </a:r>
            <a:r>
              <a:rPr lang="hu-HU" dirty="0" err="1"/>
              <a:t>dest</a:t>
            </a:r>
            <a:r>
              <a:rPr lang="hu-HU" dirty="0"/>
              <a:t>[i]=</a:t>
            </a:r>
            <a:r>
              <a:rPr lang="hu-HU" dirty="0" err="1"/>
              <a:t>src</a:t>
            </a:r>
            <a:r>
              <a:rPr lang="hu-HU" dirty="0"/>
              <a:t>[i];</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err="1"/>
              <a:t>void</a:t>
            </a:r>
            <a:endParaRPr lang="hu-HU" dirty="0" err="1">
              <a:cs typeface="Calibri"/>
            </a:endParaRPr>
          </a:p>
          <a:p>
            <a:r>
              <a:rPr lang="hu-HU" dirty="0" err="1"/>
              <a:t>inlined_memcpy_n_char</a:t>
            </a:r>
            <a:r>
              <a:rPr lang="hu-HU" dirty="0"/>
              <a:t>() {</a:t>
            </a:r>
            <a:endParaRPr lang="hu-HU" dirty="0">
              <a:cs typeface="Calibri"/>
            </a:endParaRPr>
          </a:p>
          <a:p>
            <a:r>
              <a:rPr lang="hu-HU" dirty="0"/>
              <a:t>  </a:t>
            </a:r>
            <a:r>
              <a:rPr lang="hu-HU" dirty="0" err="1"/>
              <a:t>memcpy_n_char</a:t>
            </a:r>
            <a:r>
              <a:rPr lang="hu-HU" dirty="0"/>
              <a:t>(b,a,0x12345);</a:t>
            </a:r>
            <a:endParaRPr lang="hu-HU" dirty="0">
              <a:cs typeface="Calibri"/>
            </a:endParaRPr>
          </a:p>
          <a:p>
            <a:r>
              <a:rPr lang="hu-HU" dirty="0"/>
              <a:t>}</a:t>
            </a:r>
            <a:endParaRPr lang="hu-HU" dirty="0">
              <a:cs typeface="Calibri"/>
            </a:endParaRPr>
          </a:p>
          <a:p>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13</a:t>
            </a:fld>
            <a:endParaRPr lang="hu-HU"/>
          </a:p>
        </p:txBody>
      </p:sp>
    </p:spTree>
    <p:extLst>
      <p:ext uri="{BB962C8B-B14F-4D97-AF65-F5344CB8AC3E}">
        <p14:creationId xmlns:p14="http://schemas.microsoft.com/office/powerpoint/2010/main" val="100645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t>A hitviták gerjesztésének egyik leghatékonyabb eszköze.</a:t>
            </a:r>
            <a:endParaRPr lang="hu-HU" b="1" dirty="0">
              <a:cs typeface="Calibri"/>
            </a:endParaRPr>
          </a:p>
          <a:p>
            <a:pPr>
              <a:lnSpc>
                <a:spcPct val="90000"/>
              </a:lnSpc>
              <a:spcBef>
                <a:spcPts val="750"/>
              </a:spcBef>
            </a:pPr>
            <a:endParaRPr lang="hu-HU" b="1" dirty="0">
              <a:cs typeface="Calibri"/>
            </a:endParaRPr>
          </a:p>
          <a:p>
            <a:pPr marL="171450" indent="-171450">
              <a:lnSpc>
                <a:spcPct val="90000"/>
              </a:lnSpc>
              <a:spcBef>
                <a:spcPts val="750"/>
              </a:spcBef>
              <a:buFont typeface="Arial"/>
              <a:buChar char="•"/>
            </a:pPr>
            <a:r>
              <a:rPr lang="hu-HU" b="1" dirty="0">
                <a:ea typeface="Calibri" panose="020F0502020204030204"/>
                <a:cs typeface="Calibri"/>
              </a:rPr>
              <a:t>Elfogy a </a:t>
            </a:r>
            <a:r>
              <a:rPr lang="hu-HU" b="1" dirty="0" err="1">
                <a:ea typeface="Calibri" panose="020F0502020204030204"/>
                <a:cs typeface="Calibri"/>
              </a:rPr>
              <a:t>stack</a:t>
            </a:r>
            <a:endParaRPr lang="hu-HU" b="1" dirty="0">
              <a:ea typeface="Calibri"/>
              <a:cs typeface="Calibri"/>
            </a:endParaRPr>
          </a:p>
          <a:p>
            <a:pPr marL="514350" lvl="1" indent="-171450">
              <a:lnSpc>
                <a:spcPct val="90000"/>
              </a:lnSpc>
              <a:spcBef>
                <a:spcPts val="750"/>
              </a:spcBef>
              <a:buFont typeface="Arial"/>
              <a:buChar char="•"/>
            </a:pPr>
            <a:r>
              <a:rPr lang="hu-HU" b="1" dirty="0">
                <a:ea typeface="Calibri"/>
                <a:cs typeface="Calibri"/>
              </a:rPr>
              <a:t>Ismételt hívások</a:t>
            </a:r>
            <a:r>
              <a:rPr lang="hu-HU" dirty="0">
                <a:ea typeface="Calibri"/>
                <a:cs typeface="Calibri"/>
              </a:rPr>
              <a:t> (visszatérési cím)</a:t>
            </a:r>
          </a:p>
          <a:p>
            <a:pPr marL="514350" lvl="1" indent="-171450">
              <a:lnSpc>
                <a:spcPct val="90000"/>
              </a:lnSpc>
              <a:spcBef>
                <a:spcPts val="750"/>
              </a:spcBef>
              <a:buFont typeface="Arial"/>
              <a:buChar char="•"/>
            </a:pPr>
            <a:r>
              <a:rPr lang="hu-HU" dirty="0" err="1">
                <a:ea typeface="Calibri"/>
                <a:cs typeface="Calibri"/>
              </a:rPr>
              <a:t>Hívásonkénti</a:t>
            </a:r>
            <a:r>
              <a:rPr lang="hu-HU" dirty="0">
                <a:ea typeface="Calibri"/>
                <a:cs typeface="Calibri"/>
              </a:rPr>
              <a:t> </a:t>
            </a:r>
            <a:r>
              <a:rPr lang="hu-HU" b="1" dirty="0">
                <a:ea typeface="Calibri"/>
                <a:cs typeface="Calibri"/>
              </a:rPr>
              <a:t>paraméterátadás</a:t>
            </a:r>
          </a:p>
          <a:p>
            <a:pPr marL="171450" indent="-171450">
              <a:lnSpc>
                <a:spcPct val="90000"/>
              </a:lnSpc>
              <a:spcBef>
                <a:spcPts val="750"/>
              </a:spcBef>
              <a:buFont typeface="Arial"/>
              <a:buChar char="•"/>
            </a:pPr>
            <a:r>
              <a:rPr lang="hu-HU" dirty="0">
                <a:ea typeface="Calibri"/>
                <a:cs typeface="Calibri"/>
              </a:rPr>
              <a:t>Valójában a fordító egy ciklussá egyenesíti ki a rekurziót</a:t>
            </a:r>
          </a:p>
          <a:p>
            <a:pPr marL="514350" lvl="1" indent="-171450">
              <a:lnSpc>
                <a:spcPct val="90000"/>
              </a:lnSpc>
              <a:spcBef>
                <a:spcPts val="750"/>
              </a:spcBef>
              <a:buFont typeface="Arial"/>
              <a:buChar char="•"/>
            </a:pPr>
            <a:r>
              <a:rPr lang="hu-HU" dirty="0">
                <a:ea typeface="Calibri"/>
                <a:cs typeface="Calibri"/>
              </a:rPr>
              <a:t>Ez nyilván csak </a:t>
            </a:r>
            <a:r>
              <a:rPr lang="hu-HU" b="1" dirty="0">
                <a:ea typeface="Calibri"/>
                <a:cs typeface="Calibri"/>
              </a:rPr>
              <a:t>kis méretnél működik</a:t>
            </a:r>
          </a:p>
          <a:p>
            <a:pPr marL="857250" lvl="2" indent="-171450">
              <a:lnSpc>
                <a:spcPct val="90000"/>
              </a:lnSpc>
              <a:spcBef>
                <a:spcPts val="750"/>
              </a:spcBef>
              <a:buFont typeface="Arial"/>
              <a:buChar char="•"/>
            </a:pPr>
            <a:r>
              <a:rPr lang="hu-HU" dirty="0" err="1">
                <a:ea typeface="Calibri"/>
                <a:cs typeface="Calibri"/>
              </a:rPr>
              <a:t>Clean</a:t>
            </a:r>
            <a:r>
              <a:rPr lang="hu-HU" dirty="0">
                <a:ea typeface="Calibri"/>
                <a:cs typeface="Calibri"/>
              </a:rPr>
              <a:t> </a:t>
            </a:r>
            <a:r>
              <a:rPr lang="hu-HU" dirty="0" err="1">
                <a:ea typeface="Calibri"/>
                <a:cs typeface="Calibri"/>
              </a:rPr>
              <a:t>code</a:t>
            </a:r>
            <a:r>
              <a:rPr lang="hu-HU" dirty="0">
                <a:ea typeface="Calibri"/>
                <a:cs typeface="Calibri"/>
              </a:rPr>
              <a:t> kis </a:t>
            </a:r>
            <a:r>
              <a:rPr lang="hu-HU" dirty="0" err="1">
                <a:ea typeface="Calibri"/>
                <a:cs typeface="Calibri"/>
              </a:rPr>
              <a:t>mérteketet</a:t>
            </a:r>
            <a:r>
              <a:rPr lang="hu-HU" dirty="0">
                <a:ea typeface="Calibri"/>
                <a:cs typeface="Calibri"/>
              </a:rPr>
              <a:t> kíván</a:t>
            </a:r>
          </a:p>
          <a:p>
            <a:pPr marL="857250" lvl="2" indent="-171450">
              <a:lnSpc>
                <a:spcPct val="90000"/>
              </a:lnSpc>
              <a:spcBef>
                <a:spcPts val="750"/>
              </a:spcBef>
              <a:buFont typeface="Arial"/>
              <a:buChar char="•"/>
            </a:pPr>
            <a:r>
              <a:rPr lang="hu-HU" dirty="0">
                <a:ea typeface="Calibri"/>
                <a:cs typeface="Calibri"/>
              </a:rPr>
              <a:t>A kis méretek mellet viszont jól működik az optimalizáció</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a:t>int </a:t>
            </a:r>
            <a:r>
              <a:rPr lang="hu-HU" dirty="0" err="1"/>
              <a:t>fact</a:t>
            </a:r>
            <a:r>
              <a:rPr lang="hu-HU" dirty="0"/>
              <a:t>(int x) {</a:t>
            </a:r>
            <a:endParaRPr lang="hu-HU" dirty="0">
              <a:cs typeface="Calibri"/>
            </a:endParaRPr>
          </a:p>
          <a:p>
            <a:r>
              <a:rPr lang="hu-HU" dirty="0"/>
              <a:t>  </a:t>
            </a:r>
            <a:r>
              <a:rPr lang="hu-HU" dirty="0" err="1"/>
              <a:t>if</a:t>
            </a:r>
            <a:r>
              <a:rPr lang="hu-HU" dirty="0"/>
              <a:t> (x&lt;=0) </a:t>
            </a:r>
            <a:r>
              <a:rPr lang="hu-HU" dirty="0" err="1"/>
              <a:t>return</a:t>
            </a:r>
            <a:r>
              <a:rPr lang="hu-HU" dirty="0"/>
              <a:t> 1;</a:t>
            </a:r>
            <a:endParaRPr lang="hu-HU" dirty="0">
              <a:cs typeface="Calibri"/>
            </a:endParaRPr>
          </a:p>
          <a:p>
            <a:r>
              <a:rPr lang="hu-HU" dirty="0"/>
              <a:t>  </a:t>
            </a:r>
            <a:r>
              <a:rPr lang="hu-HU" dirty="0" err="1"/>
              <a:t>return</a:t>
            </a:r>
            <a:r>
              <a:rPr lang="hu-HU" dirty="0"/>
              <a:t> x*</a:t>
            </a:r>
            <a:r>
              <a:rPr lang="hu-HU" dirty="0" err="1"/>
              <a:t>fact</a:t>
            </a:r>
            <a:r>
              <a:rPr lang="hu-HU" dirty="0"/>
              <a:t>(x-1);</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14</a:t>
            </a:fld>
            <a:endParaRPr lang="hu-HU"/>
          </a:p>
        </p:txBody>
      </p:sp>
    </p:spTree>
    <p:extLst>
      <p:ext uri="{BB962C8B-B14F-4D97-AF65-F5344CB8AC3E}">
        <p14:creationId xmlns:p14="http://schemas.microsoft.com/office/powerpoint/2010/main" val="52977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dirty="0">
                <a:ea typeface="Calibri"/>
                <a:cs typeface="Calibri"/>
              </a:rPr>
              <a:t>Mit kívánt meg a </a:t>
            </a:r>
            <a:r>
              <a:rPr lang="hu-HU" dirty="0" err="1">
                <a:ea typeface="Calibri"/>
                <a:cs typeface="Calibri"/>
              </a:rPr>
              <a:t>clean</a:t>
            </a:r>
            <a:r>
              <a:rPr lang="hu-HU" dirty="0">
                <a:ea typeface="Calibri"/>
                <a:cs typeface="Calibri"/>
              </a:rPr>
              <a:t> </a:t>
            </a:r>
            <a:r>
              <a:rPr lang="hu-HU" dirty="0" err="1">
                <a:ea typeface="Calibri"/>
                <a:cs typeface="Calibri"/>
              </a:rPr>
              <a:t>code</a:t>
            </a:r>
            <a:r>
              <a:rPr lang="hu-HU" dirty="0">
                <a:ea typeface="Calibri"/>
                <a:cs typeface="Calibri"/>
              </a:rPr>
              <a:t>?</a:t>
            </a:r>
            <a:endParaRPr lang="hu-HU" dirty="0"/>
          </a:p>
          <a:p>
            <a:pPr>
              <a:lnSpc>
                <a:spcPct val="90000"/>
              </a:lnSpc>
              <a:spcBef>
                <a:spcPts val="750"/>
              </a:spcBef>
            </a:pPr>
            <a:r>
              <a:rPr lang="hu-HU" b="1" dirty="0"/>
              <a:t>Kicsi</a:t>
            </a:r>
            <a:r>
              <a:rPr lang="hu-HU" dirty="0"/>
              <a:t>, </a:t>
            </a:r>
            <a:r>
              <a:rPr lang="hu-HU" b="1" dirty="0"/>
              <a:t>egy dolgot</a:t>
            </a:r>
            <a:r>
              <a:rPr lang="hu-HU" dirty="0"/>
              <a:t> csináló, </a:t>
            </a:r>
            <a:r>
              <a:rPr lang="hu-HU" b="1" dirty="0"/>
              <a:t>kevés paraméter</a:t>
            </a:r>
            <a:r>
              <a:rPr lang="hu-HU" dirty="0"/>
              <a:t>es függvényket.</a:t>
            </a:r>
            <a:endParaRPr lang="hu-HU" b="1" dirty="0">
              <a:ea typeface="Calibri"/>
              <a:cs typeface="Calibri"/>
            </a:endParaRPr>
          </a:p>
          <a:p>
            <a:pPr>
              <a:lnSpc>
                <a:spcPct val="90000"/>
              </a:lnSpc>
              <a:spcBef>
                <a:spcPts val="750"/>
              </a:spcBef>
            </a:pPr>
            <a:endParaRPr lang="hu-HU" dirty="0"/>
          </a:p>
          <a:p>
            <a:pPr marL="171450" indent="-171450">
              <a:lnSpc>
                <a:spcPct val="90000"/>
              </a:lnSpc>
              <a:spcBef>
                <a:spcPts val="750"/>
              </a:spcBef>
              <a:buFont typeface="Arial"/>
              <a:buChar char="•"/>
            </a:pPr>
            <a:r>
              <a:rPr lang="hu-HU" dirty="0"/>
              <a:t>Mit tegyünk?</a:t>
            </a:r>
            <a:endParaRPr lang="en-US" dirty="0"/>
          </a:p>
          <a:p>
            <a:pPr marL="514350" lvl="1" indent="-171450">
              <a:lnSpc>
                <a:spcPct val="90000"/>
              </a:lnSpc>
              <a:spcBef>
                <a:spcPts val="375"/>
              </a:spcBef>
              <a:buFont typeface="Arial"/>
              <a:buChar char="•"/>
            </a:pPr>
            <a:r>
              <a:rPr lang="hu-HU" dirty="0"/>
              <a:t>Vezérlésfolyam</a:t>
            </a:r>
          </a:p>
          <a:p>
            <a:pPr marL="857250" lvl="2" indent="-171450">
              <a:lnSpc>
                <a:spcPct val="90000"/>
              </a:lnSpc>
              <a:spcBef>
                <a:spcPts val="375"/>
              </a:spcBef>
              <a:buFont typeface="Arial"/>
              <a:buChar char="•"/>
            </a:pPr>
            <a:r>
              <a:rPr lang="hu-HU" dirty="0"/>
              <a:t>Függvény </a:t>
            </a:r>
            <a:r>
              <a:rPr lang="hu-HU" b="1" dirty="0"/>
              <a:t>mutatók </a:t>
            </a:r>
            <a:r>
              <a:rPr lang="hu-HU" dirty="0"/>
              <a:t>(bizonytalan </a:t>
            </a:r>
            <a:r>
              <a:rPr lang="hu-HU" b="1" dirty="0"/>
              <a:t>milyen cím</a:t>
            </a:r>
            <a:r>
              <a:rPr lang="hu-HU" dirty="0"/>
              <a:t>)</a:t>
            </a:r>
            <a:endParaRPr lang="hu-HU" dirty="0">
              <a:ea typeface="Calibri"/>
              <a:cs typeface="Calibri"/>
            </a:endParaRPr>
          </a:p>
          <a:p>
            <a:pPr marL="857250" lvl="2" indent="-171450">
              <a:lnSpc>
                <a:spcPct val="90000"/>
              </a:lnSpc>
              <a:spcBef>
                <a:spcPts val="375"/>
              </a:spcBef>
              <a:buFont typeface="Arial"/>
              <a:buChar char="•"/>
            </a:pPr>
            <a:r>
              <a:rPr lang="hu-HU" b="1" dirty="0"/>
              <a:t>Nagy</a:t>
            </a:r>
            <a:r>
              <a:rPr lang="hu-HU" dirty="0"/>
              <a:t> méretű </a:t>
            </a:r>
            <a:r>
              <a:rPr lang="hu-HU" b="1" i="1" dirty="0" err="1"/>
              <a:t>switch</a:t>
            </a:r>
            <a:r>
              <a:rPr lang="hu-HU" dirty="0"/>
              <a:t> blokkok (</a:t>
            </a:r>
            <a:r>
              <a:rPr lang="hu-HU" b="1" dirty="0"/>
              <a:t>túl messze</a:t>
            </a:r>
            <a:r>
              <a:rPr lang="hu-HU" dirty="0"/>
              <a:t> a </a:t>
            </a:r>
            <a:r>
              <a:rPr lang="hu-HU" dirty="0" err="1"/>
              <a:t>goto</a:t>
            </a:r>
            <a:r>
              <a:rPr lang="hu-HU" dirty="0"/>
              <a:t>)</a:t>
            </a:r>
            <a:endParaRPr lang="en-US" dirty="0"/>
          </a:p>
          <a:p>
            <a:pPr marL="857250" lvl="2" indent="-171450">
              <a:lnSpc>
                <a:spcPct val="90000"/>
              </a:lnSpc>
              <a:spcBef>
                <a:spcPts val="375"/>
              </a:spcBef>
              <a:buFont typeface="Arial"/>
              <a:buChar char="•"/>
            </a:pPr>
            <a:r>
              <a:rPr lang="hu-HU" dirty="0"/>
              <a:t>Ciklusok </a:t>
            </a:r>
            <a:r>
              <a:rPr lang="hu-HU" b="1" dirty="0"/>
              <a:t>töréspontokkal</a:t>
            </a:r>
            <a:r>
              <a:rPr lang="hu-HU" dirty="0"/>
              <a:t> (túl </a:t>
            </a:r>
            <a:r>
              <a:rPr lang="hu-HU" b="1" dirty="0"/>
              <a:t>komplikált</a:t>
            </a:r>
            <a:r>
              <a:rPr lang="hu-HU" dirty="0"/>
              <a:t>)</a:t>
            </a:r>
            <a:endParaRPr lang="en-US" dirty="0"/>
          </a:p>
          <a:p>
            <a:pPr marL="514350" lvl="1" indent="-171450">
              <a:lnSpc>
                <a:spcPct val="90000"/>
              </a:lnSpc>
              <a:spcBef>
                <a:spcPts val="375"/>
              </a:spcBef>
              <a:buFont typeface="Arial"/>
              <a:buChar char="•"/>
            </a:pPr>
            <a:r>
              <a:rPr lang="hu-HU" dirty="0"/>
              <a:t>Adathozzáférés</a:t>
            </a:r>
          </a:p>
          <a:p>
            <a:pPr marL="857250" lvl="2" indent="-171450">
              <a:lnSpc>
                <a:spcPct val="90000"/>
              </a:lnSpc>
              <a:spcBef>
                <a:spcPts val="375"/>
              </a:spcBef>
              <a:buFont typeface="Arial"/>
              <a:buChar char="•"/>
            </a:pPr>
            <a:r>
              <a:rPr lang="hu-HU" b="1" dirty="0"/>
              <a:t>Cím szerinti</a:t>
            </a:r>
            <a:r>
              <a:rPr lang="hu-HU" dirty="0"/>
              <a:t> átadás (</a:t>
            </a:r>
            <a:r>
              <a:rPr lang="hu-HU" b="1" dirty="0"/>
              <a:t>elvész a kontextus</a:t>
            </a:r>
            <a:r>
              <a:rPr lang="hu-HU" dirty="0"/>
              <a:t>)</a:t>
            </a:r>
            <a:endParaRPr lang="hu-HU" dirty="0">
              <a:ea typeface="Calibri"/>
              <a:cs typeface="Calibri"/>
            </a:endParaRPr>
          </a:p>
          <a:p>
            <a:pPr marL="857250" lvl="2" indent="-171450">
              <a:lnSpc>
                <a:spcPct val="90000"/>
              </a:lnSpc>
              <a:spcBef>
                <a:spcPts val="375"/>
              </a:spcBef>
              <a:buFont typeface="Arial,Sans-Serif"/>
              <a:buChar char="•"/>
            </a:pPr>
            <a:r>
              <a:rPr lang="hu-HU" dirty="0"/>
              <a:t>Globális változók (végképp </a:t>
            </a:r>
            <a:r>
              <a:rPr lang="hu-HU" b="1" dirty="0"/>
              <a:t>elvész a kontextus</a:t>
            </a:r>
            <a:r>
              <a:rPr lang="hu-HU" dirty="0"/>
              <a:t>)</a:t>
            </a:r>
            <a:endParaRPr lang="hu-HU" dirty="0">
              <a:ea typeface="Calibri"/>
              <a:cs typeface="Calibri"/>
            </a:endParaRPr>
          </a:p>
          <a:p>
            <a:pPr marL="857250" lvl="2" indent="-171450">
              <a:lnSpc>
                <a:spcPct val="90000"/>
              </a:lnSpc>
              <a:spcBef>
                <a:spcPts val="375"/>
              </a:spcBef>
              <a:buFont typeface="Arial"/>
              <a:buChar char="•"/>
            </a:pPr>
            <a:r>
              <a:rPr lang="hu-HU" dirty="0"/>
              <a:t>Nagy számú paraméterek (komplex)</a:t>
            </a:r>
            <a:endParaRPr lang="hu-HU" dirty="0">
              <a:ea typeface="Calibri" panose="020F0502020204030204"/>
              <a:cs typeface="Calibri" panose="020F0502020204030204"/>
            </a:endParaRPr>
          </a:p>
          <a:p>
            <a:pPr marL="171450" indent="-171450">
              <a:lnSpc>
                <a:spcPct val="90000"/>
              </a:lnSpc>
              <a:spcBef>
                <a:spcPts val="750"/>
              </a:spcBef>
              <a:buFont typeface="Arial"/>
              <a:buChar char="•"/>
            </a:pPr>
            <a:r>
              <a:rPr lang="hu-HU" dirty="0"/>
              <a:t>Mi van ha nem sikerül?</a:t>
            </a:r>
            <a:endParaRPr lang="en-US" dirty="0"/>
          </a:p>
          <a:p>
            <a:pPr marL="514350" lvl="1" indent="-171450">
              <a:lnSpc>
                <a:spcPct val="90000"/>
              </a:lnSpc>
              <a:spcBef>
                <a:spcPts val="375"/>
              </a:spcBef>
              <a:buFont typeface="Arial"/>
              <a:buChar char="•"/>
            </a:pPr>
            <a:r>
              <a:rPr lang="hu-HU" dirty="0"/>
              <a:t>Csökken a </a:t>
            </a:r>
            <a:r>
              <a:rPr lang="hu-HU" b="1" dirty="0"/>
              <a:t>hatókör</a:t>
            </a:r>
            <a:r>
              <a:rPr lang="hu-HU" dirty="0"/>
              <a:t> (amire az </a:t>
            </a:r>
            <a:r>
              <a:rPr lang="hu-HU" b="1" dirty="0" err="1"/>
              <a:t>opt</a:t>
            </a:r>
            <a:r>
              <a:rPr lang="hu-HU" b="1" dirty="0"/>
              <a:t>. kiterjed</a:t>
            </a:r>
            <a:r>
              <a:rPr lang="hu-HU" dirty="0"/>
              <a:t>het)</a:t>
            </a:r>
            <a:endParaRPr lang="en-US" dirty="0"/>
          </a:p>
          <a:p>
            <a:pPr marL="514350" lvl="1" indent="-171450">
              <a:lnSpc>
                <a:spcPct val="90000"/>
              </a:lnSpc>
              <a:spcBef>
                <a:spcPts val="375"/>
              </a:spcBef>
              <a:buFont typeface="Arial"/>
              <a:buChar char="•"/>
            </a:pPr>
            <a:r>
              <a:rPr lang="hu-HU" dirty="0"/>
              <a:t>Csökkent a  </a:t>
            </a:r>
            <a:r>
              <a:rPr lang="hu-HU" b="1" dirty="0"/>
              <a:t>mérték</a:t>
            </a:r>
            <a:r>
              <a:rPr lang="hu-HU" dirty="0"/>
              <a:t> (amennyire </a:t>
            </a:r>
            <a:r>
              <a:rPr lang="hu-HU" b="1" dirty="0"/>
              <a:t>hatékony</a:t>
            </a:r>
            <a:r>
              <a:rPr lang="hu-HU" dirty="0"/>
              <a:t> tud lenni)</a:t>
            </a:r>
            <a:endParaRPr lang="en-US" dirty="0"/>
          </a:p>
          <a:p>
            <a:pPr>
              <a:lnSpc>
                <a:spcPct val="90000"/>
              </a:lnSpc>
              <a:spcBef>
                <a:spcPts val="750"/>
              </a:spcBef>
            </a:pPr>
            <a:br>
              <a:rPr lang="hu-HU" dirty="0">
                <a:ea typeface="Calibri" panose="020F0502020204030204"/>
                <a:cs typeface="+mn-lt"/>
              </a:rPr>
            </a:br>
            <a:r>
              <a:rPr lang="hu-HU" dirty="0">
                <a:ea typeface="Calibri" panose="020F0502020204030204"/>
                <a:cs typeface="Calibri" panose="020F0502020204030204"/>
              </a:rPr>
              <a:t>Valójában </a:t>
            </a:r>
            <a:r>
              <a:rPr lang="hu-HU" b="1" dirty="0">
                <a:ea typeface="Calibri" panose="020F0502020204030204"/>
                <a:cs typeface="Calibri" panose="020F0502020204030204"/>
              </a:rPr>
              <a:t>pont az</a:t>
            </a:r>
            <a:r>
              <a:rPr lang="hu-HU" dirty="0">
                <a:ea typeface="Calibri" panose="020F0502020204030204"/>
                <a:cs typeface="Calibri" panose="020F0502020204030204"/>
              </a:rPr>
              <a:t> történi, mint </a:t>
            </a:r>
            <a:r>
              <a:rPr lang="hu-HU" b="1" dirty="0">
                <a:ea typeface="Calibri" panose="020F0502020204030204"/>
                <a:cs typeface="Calibri" panose="020F0502020204030204"/>
              </a:rPr>
              <a:t>az emberek esetén</a:t>
            </a:r>
            <a:r>
              <a:rPr lang="hu-HU" dirty="0">
                <a:ea typeface="Calibri" panose="020F0502020204030204"/>
                <a:cs typeface="Calibri" panose="020F0502020204030204"/>
              </a:rPr>
              <a:t>.</a:t>
            </a:r>
          </a:p>
          <a:p>
            <a:pPr marL="171450" indent="-171450">
              <a:lnSpc>
                <a:spcPct val="90000"/>
              </a:lnSpc>
              <a:spcBef>
                <a:spcPts val="750"/>
              </a:spcBef>
              <a:buFont typeface="Arial"/>
              <a:buChar char="•"/>
            </a:pPr>
            <a:r>
              <a:rPr lang="hu-HU" b="1" dirty="0">
                <a:ea typeface="Calibri" panose="020F0502020204030204"/>
                <a:cs typeface="Calibri" panose="020F0502020204030204"/>
              </a:rPr>
              <a:t>Kisebb területet</a:t>
            </a:r>
            <a:r>
              <a:rPr lang="hu-HU" dirty="0">
                <a:ea typeface="Calibri" panose="020F0502020204030204"/>
                <a:cs typeface="Calibri" panose="020F0502020204030204"/>
              </a:rPr>
              <a:t>, </a:t>
            </a:r>
            <a:r>
              <a:rPr lang="hu-HU" b="1" dirty="0">
                <a:ea typeface="Calibri" panose="020F0502020204030204"/>
                <a:cs typeface="Calibri" panose="020F0502020204030204"/>
              </a:rPr>
              <a:t>kisebb hatékonysággal lát</a:t>
            </a:r>
            <a:r>
              <a:rPr lang="hu-HU" dirty="0">
                <a:ea typeface="Calibri" panose="020F0502020204030204"/>
                <a:cs typeface="Calibri" panose="020F0502020204030204"/>
              </a:rPr>
              <a:t>unk át</a:t>
            </a:r>
          </a:p>
          <a:p>
            <a:pPr marL="171450" indent="-171450">
              <a:lnSpc>
                <a:spcPct val="90000"/>
              </a:lnSpc>
              <a:spcBef>
                <a:spcPts val="750"/>
              </a:spcBef>
              <a:buFont typeface="Arial"/>
              <a:buChar char="•"/>
            </a:pPr>
            <a:r>
              <a:rPr lang="hu-HU" b="1" dirty="0">
                <a:ea typeface="Calibri" panose="020F0502020204030204"/>
                <a:cs typeface="Calibri" panose="020F0502020204030204"/>
              </a:rPr>
              <a:t>Kis</a:t>
            </a:r>
            <a:r>
              <a:rPr lang="hu-HU" dirty="0">
                <a:ea typeface="Calibri" panose="020F0502020204030204"/>
                <a:cs typeface="Calibri" panose="020F0502020204030204"/>
              </a:rPr>
              <a:t>ebb mértkében </a:t>
            </a:r>
            <a:r>
              <a:rPr lang="hu-HU" b="1" dirty="0">
                <a:ea typeface="Calibri" panose="020F0502020204030204"/>
                <a:cs typeface="Calibri" panose="020F0502020204030204"/>
              </a:rPr>
              <a:t>merünk és tudunk változtatni</a:t>
            </a:r>
          </a:p>
          <a:p>
            <a:pPr>
              <a:lnSpc>
                <a:spcPct val="90000"/>
              </a:lnSpc>
              <a:spcBef>
                <a:spcPts val="750"/>
              </a:spcBef>
            </a:pPr>
            <a:endParaRPr lang="hu-HU" b="1" dirty="0">
              <a:ea typeface="Calibri" panose="020F0502020204030204"/>
              <a:cs typeface="Calibri" panose="020F0502020204030204"/>
            </a:endParaRPr>
          </a:p>
          <a:p>
            <a:pPr>
              <a:lnSpc>
                <a:spcPct val="90000"/>
              </a:lnSpc>
              <a:spcBef>
                <a:spcPts val="750"/>
              </a:spcBef>
              <a:buFont typeface="Arial"/>
            </a:pPr>
            <a:r>
              <a:rPr lang="hu-HU" b="1" dirty="0">
                <a:ea typeface="Calibri" panose="020F0502020204030204"/>
                <a:cs typeface="Calibri" panose="020F0502020204030204"/>
              </a:rPr>
              <a:t>Hogy jön ez a C++-hoz? </a:t>
            </a:r>
            <a:r>
              <a:rPr lang="hu-HU" b="1" dirty="0" err="1">
                <a:ea typeface="Calibri" panose="020F0502020204030204"/>
                <a:cs typeface="Calibri" panose="020F0502020204030204"/>
              </a:rPr>
              <a:t>Mikro</a:t>
            </a:r>
            <a:r>
              <a:rPr lang="hu-HU" b="1" dirty="0">
                <a:ea typeface="Calibri" panose="020F0502020204030204"/>
                <a:cs typeface="Calibri" panose="020F0502020204030204"/>
              </a:rPr>
              <a:t> környezet, </a:t>
            </a:r>
            <a:r>
              <a:rPr lang="hu-HU" b="1" dirty="0" err="1">
                <a:ea typeface="Calibri" panose="020F0502020204030204"/>
                <a:cs typeface="Calibri" panose="020F0502020204030204"/>
              </a:rPr>
              <a:t>legacy</a:t>
            </a:r>
            <a:r>
              <a:rPr lang="hu-HU" b="1" dirty="0">
                <a:ea typeface="Calibri" panose="020F0502020204030204"/>
                <a:cs typeface="Calibri" panose="020F0502020204030204"/>
              </a:rPr>
              <a:t> C.</a:t>
            </a:r>
          </a:p>
          <a:p>
            <a:pPr>
              <a:lnSpc>
                <a:spcPct val="90000"/>
              </a:lnSpc>
              <a:spcBef>
                <a:spcPts val="750"/>
              </a:spcBef>
            </a:pPr>
            <a:endParaRPr lang="hu-HU"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15</a:t>
            </a:fld>
            <a:endParaRPr lang="hu-HU"/>
          </a:p>
        </p:txBody>
      </p:sp>
    </p:spTree>
    <p:extLst>
      <p:ext uri="{BB962C8B-B14F-4D97-AF65-F5344CB8AC3E}">
        <p14:creationId xmlns:p14="http://schemas.microsoft.com/office/powerpoint/2010/main" val="2277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16</a:t>
            </a:fld>
            <a:endParaRPr lang="hu-HU"/>
          </a:p>
        </p:txBody>
      </p:sp>
    </p:spTree>
    <p:extLst>
      <p:ext uri="{BB962C8B-B14F-4D97-AF65-F5344CB8AC3E}">
        <p14:creationId xmlns:p14="http://schemas.microsoft.com/office/powerpoint/2010/main" val="389443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dirty="0"/>
              <a:t>Pioneers in proxy technology</a:t>
            </a:r>
          </a:p>
          <a:p>
            <a:pPr marL="101203" indent="-101203">
              <a:lnSpc>
                <a:spcPct val="100000"/>
              </a:lnSpc>
              <a:spcBef>
                <a:spcPts val="675"/>
              </a:spcBef>
            </a:pPr>
            <a:r>
              <a:rPr lang="hu-HU" dirty="0"/>
              <a:t>20</a:t>
            </a:r>
            <a:r>
              <a:rPr lang="en-US" dirty="0"/>
              <a:t> year</a:t>
            </a:r>
            <a:r>
              <a:rPr lang="hu-HU" dirty="0"/>
              <a:t>s of </a:t>
            </a:r>
            <a:r>
              <a:rPr lang="hu-HU" dirty="0" err="1"/>
              <a:t>network</a:t>
            </a:r>
            <a:r>
              <a:rPr lang="hu-HU" dirty="0"/>
              <a:t> </a:t>
            </a:r>
            <a:r>
              <a:rPr lang="hu-HU" dirty="0" err="1"/>
              <a:t>security</a:t>
            </a:r>
            <a:r>
              <a:rPr lang="hu-HU" dirty="0"/>
              <a:t> </a:t>
            </a:r>
            <a:r>
              <a:rPr lang="hu-HU" dirty="0" err="1"/>
              <a:t>experience</a:t>
            </a:r>
            <a:endParaRPr lang="en-US" dirty="0"/>
          </a:p>
          <a:p>
            <a:pPr marL="101203" indent="-101203">
              <a:lnSpc>
                <a:spcPct val="100000"/>
              </a:lnSpc>
              <a:spcBef>
                <a:spcPts val="675"/>
              </a:spcBef>
            </a:pPr>
            <a:r>
              <a:rPr lang="hu-HU" dirty="0"/>
              <a:t>500+ </a:t>
            </a:r>
            <a:r>
              <a:rPr lang="hu-HU" dirty="0" err="1"/>
              <a:t>enterprise</a:t>
            </a:r>
            <a:r>
              <a:rPr lang="hu-HU" dirty="0"/>
              <a:t> </a:t>
            </a:r>
            <a:r>
              <a:rPr lang="hu-HU" dirty="0" err="1"/>
              <a:t>installations</a:t>
            </a:r>
            <a:r>
              <a:rPr lang="hu-HU" dirty="0"/>
              <a:t> </a:t>
            </a:r>
            <a:endParaRPr lang="en-US" dirty="0"/>
          </a:p>
          <a:p>
            <a:pPr marL="101203" indent="-101203">
              <a:lnSpc>
                <a:spcPct val="100000"/>
              </a:lnSpc>
              <a:spcBef>
                <a:spcPts val="675"/>
              </a:spcBef>
            </a:pPr>
            <a:r>
              <a:rPr lang="hu-HU" dirty="0"/>
              <a:t>Strong </a:t>
            </a:r>
            <a:r>
              <a:rPr lang="hu-HU" dirty="0" err="1"/>
              <a:t>focus</a:t>
            </a:r>
            <a:r>
              <a:rPr lang="hu-HU" dirty="0"/>
              <a:t> </a:t>
            </a:r>
            <a:r>
              <a:rPr lang="hu-HU" dirty="0" err="1"/>
              <a:t>on</a:t>
            </a:r>
            <a:r>
              <a:rPr lang="hu-HU" dirty="0"/>
              <a:t> R&amp;D and </a:t>
            </a:r>
            <a:r>
              <a:rPr lang="hu-HU" dirty="0" err="1"/>
              <a:t>innovation</a:t>
            </a:r>
            <a:endParaRPr lang="en-US" dirty="0"/>
          </a:p>
          <a:p>
            <a:pPr marL="100965" indent="-100965">
              <a:lnSpc>
                <a:spcPct val="100000"/>
              </a:lnSpc>
              <a:spcBef>
                <a:spcPts val="675"/>
              </a:spcBef>
            </a:pPr>
            <a:r>
              <a:rPr lang="hu-HU" dirty="0" err="1"/>
              <a:t>Flexible</a:t>
            </a:r>
            <a:r>
              <a:rPr lang="hu-HU" dirty="0"/>
              <a:t>, b</a:t>
            </a:r>
            <a:r>
              <a:rPr lang="en-US" dirty="0"/>
              <a:t>lack-belt </a:t>
            </a:r>
            <a:r>
              <a:rPr lang="hu-HU" dirty="0" err="1"/>
              <a:t>engineering</a:t>
            </a:r>
            <a:r>
              <a:rPr lang="en-US" dirty="0"/>
              <a:t> team</a:t>
            </a:r>
            <a:endParaRPr lang="en-US" dirty="0">
              <a:cs typeface="Calibri"/>
            </a:endParaRPr>
          </a:p>
          <a:p>
            <a:pPr marL="101203" indent="-101203">
              <a:lnSpc>
                <a:spcPct val="100000"/>
              </a:lnSpc>
              <a:spcBef>
                <a:spcPts val="675"/>
              </a:spcBef>
            </a:pPr>
            <a:r>
              <a:rPr lang="hu-HU" dirty="0" err="1"/>
              <a:t>Clean</a:t>
            </a:r>
            <a:r>
              <a:rPr lang="hu-HU" dirty="0"/>
              <a:t> </a:t>
            </a:r>
            <a:r>
              <a:rPr lang="hu-HU" dirty="0" err="1"/>
              <a:t>code</a:t>
            </a:r>
            <a:r>
              <a:rPr lang="hu-HU" dirty="0"/>
              <a:t> </a:t>
            </a:r>
            <a:r>
              <a:rPr lang="hu-HU" dirty="0" err="1"/>
              <a:t>base</a:t>
            </a:r>
            <a:endParaRPr lang="en-US" dirty="0"/>
          </a:p>
          <a:p>
            <a:pPr marL="101203" indent="-101203">
              <a:lnSpc>
                <a:spcPct val="100000"/>
              </a:lnSpc>
              <a:spcBef>
                <a:spcPts val="675"/>
              </a:spcBef>
            </a:pPr>
            <a:r>
              <a:rPr lang="hu-HU" dirty="0" err="1"/>
              <a:t>Value-added</a:t>
            </a:r>
            <a:r>
              <a:rPr lang="hu-HU" dirty="0"/>
              <a:t> d</a:t>
            </a:r>
            <a:r>
              <a:rPr lang="en-US" dirty="0" err="1"/>
              <a:t>istribution</a:t>
            </a:r>
            <a:r>
              <a:rPr lang="en-US" dirty="0"/>
              <a:t> of One Identity</a:t>
            </a:r>
            <a:r>
              <a:rPr lang="hu-HU" dirty="0"/>
              <a:t> and </a:t>
            </a:r>
            <a:r>
              <a:rPr lang="hu-HU" dirty="0" err="1"/>
              <a:t>Quest</a:t>
            </a:r>
            <a:r>
              <a:rPr lang="en-US" dirty="0"/>
              <a:t> </a:t>
            </a:r>
            <a:r>
              <a:rPr lang="hu-HU" dirty="0" err="1"/>
              <a:t>products</a:t>
            </a:r>
            <a:endParaRPr lang="en-US" dirty="0"/>
          </a:p>
        </p:txBody>
      </p:sp>
      <p:sp>
        <p:nvSpPr>
          <p:cNvPr id="4" name="Slide Number Placeholder 3"/>
          <p:cNvSpPr>
            <a:spLocks noGrp="1"/>
          </p:cNvSpPr>
          <p:nvPr>
            <p:ph type="sldNum" sz="quarter" idx="5"/>
          </p:nvPr>
        </p:nvSpPr>
        <p:spPr/>
        <p:txBody>
          <a:bodyPr/>
          <a:lstStyle/>
          <a:p>
            <a:fld id="{89676F23-4F52-4569-8484-DB4921982FBF}" type="slidenum">
              <a:rPr lang="hu-HU" smtClean="0"/>
              <a:t>17</a:t>
            </a:fld>
            <a:endParaRPr lang="hu-HU"/>
          </a:p>
        </p:txBody>
      </p:sp>
    </p:spTree>
    <p:extLst>
      <p:ext uri="{BB962C8B-B14F-4D97-AF65-F5344CB8AC3E}">
        <p14:creationId xmlns:p14="http://schemas.microsoft.com/office/powerpoint/2010/main" val="1779033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sz="900" dirty="0"/>
              <a:t>From an idea to a standard</a:t>
            </a:r>
          </a:p>
          <a:p>
            <a:pPr marL="0" indent="0">
              <a:lnSpc>
                <a:spcPct val="100000"/>
              </a:lnSpc>
              <a:spcBef>
                <a:spcPts val="675"/>
              </a:spcBef>
              <a:buNone/>
            </a:pPr>
            <a:endParaRPr lang="en-US" sz="900" dirty="0"/>
          </a:p>
          <a:p>
            <a:pPr marL="101203" indent="-101203">
              <a:lnSpc>
                <a:spcPct val="100000"/>
              </a:lnSpc>
              <a:spcBef>
                <a:spcPts val="675"/>
              </a:spcBef>
            </a:pPr>
            <a:r>
              <a:rPr lang="en-US" sz="900" dirty="0"/>
              <a:t>Transition to Zero Trust</a:t>
            </a:r>
          </a:p>
          <a:p>
            <a:pPr marL="0" indent="0">
              <a:lnSpc>
                <a:spcPct val="100000"/>
              </a:lnSpc>
              <a:spcBef>
                <a:spcPts val="675"/>
              </a:spcBef>
              <a:buNone/>
            </a:pPr>
            <a:endParaRPr lang="en-US" sz="900" dirty="0"/>
          </a:p>
          <a:p>
            <a:pPr marL="101203" indent="-101203">
              <a:lnSpc>
                <a:spcPct val="100000"/>
              </a:lnSpc>
              <a:spcBef>
                <a:spcPts val="675"/>
              </a:spcBef>
            </a:pPr>
            <a:r>
              <a:rPr lang="en-US" sz="900" dirty="0"/>
              <a:t>Networks and Data</a:t>
            </a:r>
          </a:p>
        </p:txBody>
      </p:sp>
      <p:sp>
        <p:nvSpPr>
          <p:cNvPr id="4" name="Slide Number Placeholder 3"/>
          <p:cNvSpPr>
            <a:spLocks noGrp="1"/>
          </p:cNvSpPr>
          <p:nvPr>
            <p:ph type="sldNum" sz="quarter" idx="5"/>
          </p:nvPr>
        </p:nvSpPr>
        <p:spPr/>
        <p:txBody>
          <a:bodyPr/>
          <a:lstStyle/>
          <a:p>
            <a:fld id="{89676F23-4F52-4569-8484-DB4921982FBF}" type="slidenum">
              <a:rPr lang="hu-HU" smtClean="0"/>
              <a:t>18</a:t>
            </a:fld>
            <a:endParaRPr lang="hu-HU"/>
          </a:p>
        </p:txBody>
      </p:sp>
    </p:spTree>
    <p:extLst>
      <p:ext uri="{BB962C8B-B14F-4D97-AF65-F5344CB8AC3E}">
        <p14:creationId xmlns:p14="http://schemas.microsoft.com/office/powerpoint/2010/main" val="364433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dirty="0"/>
              <a:t>Pioneers in proxy technology</a:t>
            </a:r>
          </a:p>
          <a:p>
            <a:pPr marL="101203" indent="-101203">
              <a:lnSpc>
                <a:spcPct val="100000"/>
              </a:lnSpc>
              <a:spcBef>
                <a:spcPts val="675"/>
              </a:spcBef>
            </a:pPr>
            <a:r>
              <a:rPr lang="hu-HU" dirty="0"/>
              <a:t>20</a:t>
            </a:r>
            <a:r>
              <a:rPr lang="en-US" dirty="0"/>
              <a:t> year</a:t>
            </a:r>
            <a:r>
              <a:rPr lang="hu-HU" dirty="0"/>
              <a:t>s of </a:t>
            </a:r>
            <a:r>
              <a:rPr lang="hu-HU" dirty="0" err="1"/>
              <a:t>network</a:t>
            </a:r>
            <a:r>
              <a:rPr lang="hu-HU" dirty="0"/>
              <a:t> </a:t>
            </a:r>
            <a:r>
              <a:rPr lang="hu-HU" dirty="0" err="1"/>
              <a:t>security</a:t>
            </a:r>
            <a:r>
              <a:rPr lang="hu-HU" dirty="0"/>
              <a:t> </a:t>
            </a:r>
            <a:r>
              <a:rPr lang="hu-HU" dirty="0" err="1"/>
              <a:t>experience</a:t>
            </a:r>
            <a:endParaRPr lang="en-US" dirty="0"/>
          </a:p>
          <a:p>
            <a:pPr marL="101203" indent="-101203">
              <a:lnSpc>
                <a:spcPct val="100000"/>
              </a:lnSpc>
              <a:spcBef>
                <a:spcPts val="675"/>
              </a:spcBef>
            </a:pPr>
            <a:r>
              <a:rPr lang="hu-HU" dirty="0"/>
              <a:t>500+ </a:t>
            </a:r>
            <a:r>
              <a:rPr lang="hu-HU" dirty="0" err="1"/>
              <a:t>enterprise</a:t>
            </a:r>
            <a:r>
              <a:rPr lang="hu-HU" dirty="0"/>
              <a:t> </a:t>
            </a:r>
            <a:r>
              <a:rPr lang="hu-HU" dirty="0" err="1"/>
              <a:t>installations</a:t>
            </a:r>
            <a:r>
              <a:rPr lang="hu-HU" dirty="0"/>
              <a:t> </a:t>
            </a:r>
            <a:endParaRPr lang="en-US" dirty="0"/>
          </a:p>
          <a:p>
            <a:pPr marL="101203" indent="-101203">
              <a:lnSpc>
                <a:spcPct val="100000"/>
              </a:lnSpc>
              <a:spcBef>
                <a:spcPts val="675"/>
              </a:spcBef>
            </a:pPr>
            <a:r>
              <a:rPr lang="hu-HU" dirty="0"/>
              <a:t>Strong </a:t>
            </a:r>
            <a:r>
              <a:rPr lang="hu-HU" dirty="0" err="1"/>
              <a:t>focus</a:t>
            </a:r>
            <a:r>
              <a:rPr lang="hu-HU" dirty="0"/>
              <a:t> </a:t>
            </a:r>
            <a:r>
              <a:rPr lang="hu-HU" dirty="0" err="1"/>
              <a:t>on</a:t>
            </a:r>
            <a:r>
              <a:rPr lang="hu-HU" dirty="0"/>
              <a:t> R&amp;D and </a:t>
            </a:r>
            <a:r>
              <a:rPr lang="hu-HU" dirty="0" err="1"/>
              <a:t>innovation</a:t>
            </a:r>
            <a:endParaRPr lang="en-US" dirty="0"/>
          </a:p>
          <a:p>
            <a:pPr marL="101203" indent="-101203">
              <a:lnSpc>
                <a:spcPct val="100000"/>
              </a:lnSpc>
              <a:spcBef>
                <a:spcPts val="675"/>
              </a:spcBef>
            </a:pPr>
            <a:r>
              <a:rPr lang="hu-HU" dirty="0" err="1"/>
              <a:t>Flexible</a:t>
            </a:r>
            <a:r>
              <a:rPr lang="hu-HU" dirty="0"/>
              <a:t>, b</a:t>
            </a:r>
            <a:r>
              <a:rPr lang="en-US" dirty="0"/>
              <a:t>lack-belt engineering team</a:t>
            </a:r>
          </a:p>
          <a:p>
            <a:pPr marL="101203" indent="-101203">
              <a:lnSpc>
                <a:spcPct val="100000"/>
              </a:lnSpc>
              <a:spcBef>
                <a:spcPts val="675"/>
              </a:spcBef>
            </a:pPr>
            <a:r>
              <a:rPr lang="hu-HU" dirty="0" err="1"/>
              <a:t>Clean</a:t>
            </a:r>
            <a:r>
              <a:rPr lang="hu-HU" dirty="0"/>
              <a:t> </a:t>
            </a:r>
            <a:r>
              <a:rPr lang="hu-HU" dirty="0" err="1"/>
              <a:t>code</a:t>
            </a:r>
            <a:r>
              <a:rPr lang="hu-HU" dirty="0"/>
              <a:t> </a:t>
            </a:r>
            <a:r>
              <a:rPr lang="hu-HU" dirty="0" err="1"/>
              <a:t>base</a:t>
            </a:r>
            <a:endParaRPr lang="en-US" dirty="0"/>
          </a:p>
          <a:p>
            <a:pPr marL="101203" indent="-101203">
              <a:lnSpc>
                <a:spcPct val="100000"/>
              </a:lnSpc>
              <a:spcBef>
                <a:spcPts val="675"/>
              </a:spcBef>
            </a:pPr>
            <a:r>
              <a:rPr lang="hu-HU" dirty="0" err="1"/>
              <a:t>Value-added</a:t>
            </a:r>
            <a:r>
              <a:rPr lang="hu-HU" dirty="0"/>
              <a:t> d</a:t>
            </a:r>
            <a:r>
              <a:rPr lang="en-US" dirty="0" err="1"/>
              <a:t>istribution</a:t>
            </a:r>
            <a:r>
              <a:rPr lang="en-US" dirty="0"/>
              <a:t> of One Identity</a:t>
            </a:r>
            <a:r>
              <a:rPr lang="hu-HU" dirty="0"/>
              <a:t> and </a:t>
            </a:r>
            <a:r>
              <a:rPr lang="hu-HU" dirty="0" err="1"/>
              <a:t>Quest</a:t>
            </a:r>
            <a:r>
              <a:rPr lang="en-US" dirty="0"/>
              <a:t> </a:t>
            </a:r>
            <a:r>
              <a:rPr lang="hu-HU" dirty="0" err="1"/>
              <a:t>products</a:t>
            </a:r>
            <a:endParaRPr lang="en-US" dirty="0"/>
          </a:p>
        </p:txBody>
      </p:sp>
      <p:sp>
        <p:nvSpPr>
          <p:cNvPr id="4" name="Slide Number Placeholder 3"/>
          <p:cNvSpPr>
            <a:spLocks noGrp="1"/>
          </p:cNvSpPr>
          <p:nvPr>
            <p:ph type="sldNum" sz="quarter" idx="5"/>
          </p:nvPr>
        </p:nvSpPr>
        <p:spPr/>
        <p:txBody>
          <a:bodyPr/>
          <a:lstStyle/>
          <a:p>
            <a:fld id="{89676F23-4F52-4569-8484-DB4921982FBF}" type="slidenum">
              <a:rPr lang="hu-HU" smtClean="0"/>
              <a:t>19</a:t>
            </a:fld>
            <a:endParaRPr lang="hu-HU"/>
          </a:p>
        </p:txBody>
      </p:sp>
    </p:spTree>
    <p:extLst>
      <p:ext uri="{BB962C8B-B14F-4D97-AF65-F5344CB8AC3E}">
        <p14:creationId xmlns:p14="http://schemas.microsoft.com/office/powerpoint/2010/main" val="308050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750"/>
              </a:spcBef>
              <a:buFont typeface="Arial"/>
              <a:buChar char="•"/>
            </a:pPr>
            <a:r>
              <a:rPr lang="hu-HU" dirty="0"/>
              <a:t>Általános szabályok</a:t>
            </a:r>
          </a:p>
          <a:p>
            <a:pPr lvl="1" indent="-171450">
              <a:lnSpc>
                <a:spcPct val="90000"/>
              </a:lnSpc>
              <a:spcBef>
                <a:spcPts val="750"/>
              </a:spcBef>
              <a:buFont typeface="Arial"/>
              <a:buChar char="•"/>
            </a:pPr>
            <a:r>
              <a:rPr lang="hu-HU" dirty="0"/>
              <a:t>Kövessük a járt utat</a:t>
            </a:r>
            <a:endParaRPr lang="hu-HU" dirty="0">
              <a:cs typeface="Calibri"/>
            </a:endParaRPr>
          </a:p>
          <a:p>
            <a:pPr lvl="2" indent="-171450">
              <a:lnSpc>
                <a:spcPct val="90000"/>
              </a:lnSpc>
              <a:spcBef>
                <a:spcPts val="750"/>
              </a:spcBef>
              <a:buFont typeface="Arial"/>
              <a:buChar char="•"/>
            </a:pPr>
            <a:r>
              <a:rPr lang="hu-HU" dirty="0">
                <a:cs typeface="Calibri"/>
              </a:rPr>
              <a:t>Nagy valószínűséggel </a:t>
            </a:r>
            <a:r>
              <a:rPr lang="hu-HU" b="1" dirty="0">
                <a:cs typeface="Calibri"/>
              </a:rPr>
              <a:t>már kitalálta valaki</a:t>
            </a:r>
            <a:r>
              <a:rPr lang="hu-HU" dirty="0">
                <a:cs typeface="Calibri"/>
              </a:rPr>
              <a:t> azt, ami nekünk kell</a:t>
            </a:r>
          </a:p>
          <a:p>
            <a:pPr lvl="2" indent="-171450">
              <a:lnSpc>
                <a:spcPct val="90000"/>
              </a:lnSpc>
              <a:spcBef>
                <a:spcPts val="750"/>
              </a:spcBef>
              <a:buFont typeface="Arial"/>
              <a:buChar char="•"/>
            </a:pPr>
            <a:r>
              <a:rPr lang="hu-HU" dirty="0">
                <a:cs typeface="Calibri"/>
              </a:rPr>
              <a:t>Ez nem a </a:t>
            </a:r>
            <a:r>
              <a:rPr lang="hu-HU" b="1" dirty="0" err="1">
                <a:cs typeface="Calibri"/>
              </a:rPr>
              <a:t>stack</a:t>
            </a:r>
            <a:r>
              <a:rPr lang="hu-HU" b="1" dirty="0">
                <a:cs typeface="Calibri"/>
              </a:rPr>
              <a:t> overflowt</a:t>
            </a:r>
            <a:r>
              <a:rPr lang="hu-HU" dirty="0">
                <a:cs typeface="Calibri"/>
              </a:rPr>
              <a:t> jelenti, bár ott megvan a </a:t>
            </a:r>
            <a:r>
              <a:rPr lang="hu-HU" b="1" dirty="0">
                <a:cs typeface="Calibri"/>
              </a:rPr>
              <a:t>jó megoldás</a:t>
            </a:r>
            <a:r>
              <a:rPr lang="hu-HU" dirty="0">
                <a:cs typeface="Calibri"/>
              </a:rPr>
              <a:t>, </a:t>
            </a:r>
            <a:r>
              <a:rPr lang="hu-HU" b="1" dirty="0">
                <a:cs typeface="Calibri"/>
              </a:rPr>
              <a:t>nem az első</a:t>
            </a:r>
            <a:endParaRPr lang="hu-HU" dirty="0">
              <a:cs typeface="Calibri"/>
            </a:endParaRPr>
          </a:p>
          <a:p>
            <a:pPr lvl="1" indent="-171450">
              <a:lnSpc>
                <a:spcPct val="90000"/>
              </a:lnSpc>
              <a:spcBef>
                <a:spcPts val="750"/>
              </a:spcBef>
              <a:buFont typeface="Arial"/>
              <a:buChar char="•"/>
            </a:pPr>
            <a:r>
              <a:rPr lang="hu-HU" dirty="0" err="1">
                <a:cs typeface="Calibri"/>
              </a:rPr>
              <a:t>Keep</a:t>
            </a:r>
            <a:r>
              <a:rPr lang="hu-HU" dirty="0"/>
              <a:t> </a:t>
            </a:r>
            <a:r>
              <a:rPr lang="hu-HU" dirty="0" err="1"/>
              <a:t>it</a:t>
            </a:r>
            <a:r>
              <a:rPr lang="hu-HU" dirty="0"/>
              <a:t> </a:t>
            </a:r>
            <a:r>
              <a:rPr lang="hu-HU" dirty="0" err="1"/>
              <a:t>simple</a:t>
            </a:r>
            <a:r>
              <a:rPr lang="hu-HU" dirty="0"/>
              <a:t> stupid (KISS) -- a </a:t>
            </a:r>
            <a:r>
              <a:rPr lang="hu-HU" b="1" dirty="0"/>
              <a:t>komplexitás csökkentése</a:t>
            </a:r>
            <a:r>
              <a:rPr lang="hu-HU" dirty="0"/>
              <a:t> mindig jó ötlet</a:t>
            </a:r>
            <a:endParaRPr lang="hu-HU" dirty="0">
              <a:cs typeface="Calibri"/>
            </a:endParaRPr>
          </a:p>
          <a:p>
            <a:pPr lvl="2" indent="-171450">
              <a:lnSpc>
                <a:spcPct val="90000"/>
              </a:lnSpc>
              <a:spcBef>
                <a:spcPts val="750"/>
              </a:spcBef>
              <a:buFont typeface="Arial"/>
              <a:buChar char="•"/>
            </a:pPr>
            <a:r>
              <a:rPr lang="hu-HU" dirty="0">
                <a:cs typeface="Calibri"/>
              </a:rPr>
              <a:t>az egyszerűbb nem csak a fejlesztőknek egyszerűbb, de hatékonyabb is </a:t>
            </a:r>
            <a:endParaRPr lang="hu-HU" dirty="0"/>
          </a:p>
          <a:p>
            <a:pPr lvl="1" indent="-171450">
              <a:lnSpc>
                <a:spcPct val="90000"/>
              </a:lnSpc>
              <a:spcBef>
                <a:spcPts val="750"/>
              </a:spcBef>
              <a:buFont typeface="Arial"/>
              <a:buChar char="•"/>
            </a:pPr>
            <a:r>
              <a:rPr lang="hu-HU" dirty="0"/>
              <a:t>Boy </a:t>
            </a:r>
            <a:r>
              <a:rPr lang="hu-HU" dirty="0" err="1"/>
              <a:t>scout</a:t>
            </a:r>
            <a:r>
              <a:rPr lang="hu-HU" dirty="0"/>
              <a:t> </a:t>
            </a:r>
            <a:r>
              <a:rPr lang="hu-HU" dirty="0" err="1"/>
              <a:t>rule</a:t>
            </a:r>
            <a:r>
              <a:rPr lang="hu-HU" dirty="0"/>
              <a:t> – a fenntartható szoftverek fejlesztésének alapvetése</a:t>
            </a:r>
            <a:endParaRPr lang="hu-HU" dirty="0">
              <a:cs typeface="Calibri"/>
            </a:endParaRPr>
          </a:p>
          <a:p>
            <a:pPr lvl="2" indent="-171450">
              <a:lnSpc>
                <a:spcPct val="90000"/>
              </a:lnSpc>
              <a:spcBef>
                <a:spcPts val="750"/>
              </a:spcBef>
              <a:buFont typeface="Arial"/>
              <a:buChar char="•"/>
            </a:pPr>
            <a:r>
              <a:rPr lang="hu-HU" dirty="0"/>
              <a:t>Hagyd a </a:t>
            </a:r>
            <a:r>
              <a:rPr lang="hu-HU" b="1" dirty="0"/>
              <a:t>tábort tisztábban</a:t>
            </a:r>
            <a:r>
              <a:rPr lang="hu-HU" dirty="0"/>
              <a:t>, mint ahogy találtad</a:t>
            </a:r>
            <a:endParaRPr lang="hu-HU" dirty="0">
              <a:cs typeface="Calibri" panose="020F0502020204030204"/>
            </a:endParaRPr>
          </a:p>
          <a:p>
            <a:pPr lvl="2" indent="-171450">
              <a:lnSpc>
                <a:spcPct val="90000"/>
              </a:lnSpc>
              <a:spcBef>
                <a:spcPts val="750"/>
              </a:spcBef>
              <a:buFont typeface="Arial"/>
              <a:buChar char="•"/>
            </a:pPr>
            <a:r>
              <a:rPr lang="hu-HU" dirty="0">
                <a:cs typeface="Calibri" panose="020F0502020204030204"/>
              </a:rPr>
              <a:t>Mindig </a:t>
            </a:r>
            <a:r>
              <a:rPr lang="hu-HU" b="1" dirty="0">
                <a:cs typeface="Calibri" panose="020F0502020204030204"/>
              </a:rPr>
              <a:t>foglalkozz egy kicsit többel</a:t>
            </a:r>
            <a:r>
              <a:rPr lang="hu-HU" dirty="0">
                <a:cs typeface="Calibri" panose="020F0502020204030204"/>
              </a:rPr>
              <a:t>, mint ami a hiba megjavításához elég</a:t>
            </a:r>
            <a:endParaRPr lang="hu-HU" dirty="0"/>
          </a:p>
          <a:p>
            <a:pPr lvl="2" indent="-171450">
              <a:lnSpc>
                <a:spcPct val="90000"/>
              </a:lnSpc>
              <a:spcBef>
                <a:spcPts val="750"/>
              </a:spcBef>
              <a:buFont typeface="Arial"/>
              <a:buChar char="•"/>
            </a:pPr>
            <a:r>
              <a:rPr lang="hu-HU" dirty="0">
                <a:cs typeface="Calibri"/>
              </a:rPr>
              <a:t>Sosem lesz igazán </a:t>
            </a:r>
            <a:r>
              <a:rPr lang="hu-HU" b="1" dirty="0">
                <a:cs typeface="Calibri"/>
              </a:rPr>
              <a:t>dedikált idő a </a:t>
            </a:r>
            <a:r>
              <a:rPr lang="hu-HU" b="1" dirty="0" err="1">
                <a:cs typeface="Calibri"/>
              </a:rPr>
              <a:t>refaktorra</a:t>
            </a:r>
            <a:r>
              <a:rPr lang="hu-HU" dirty="0">
                <a:cs typeface="Calibri"/>
              </a:rPr>
              <a:t>, ez egy </a:t>
            </a:r>
            <a:r>
              <a:rPr lang="hu-HU" b="1">
                <a:cs typeface="Calibri"/>
              </a:rPr>
              <a:t>folyamat</a:t>
            </a:r>
            <a:endParaRPr lang="hu-HU" dirty="0">
              <a:cs typeface="Calibri"/>
            </a:endParaRPr>
          </a:p>
          <a:p>
            <a:pPr lvl="1" indent="-171450">
              <a:lnSpc>
                <a:spcPct val="90000"/>
              </a:lnSpc>
              <a:spcBef>
                <a:spcPts val="750"/>
              </a:spcBef>
              <a:buFont typeface="Arial"/>
              <a:buChar char="•"/>
            </a:pPr>
            <a:r>
              <a:rPr lang="hu-HU" dirty="0">
                <a:cs typeface="Calibri"/>
              </a:rPr>
              <a:t>Keresd</a:t>
            </a:r>
            <a:r>
              <a:rPr lang="hu-HU"/>
              <a:t> a probléma alapvető okát</a:t>
            </a:r>
            <a:endParaRPr lang="hu-HU" dirty="0">
              <a:cs typeface="Calibri" panose="020F0502020204030204"/>
            </a:endParaRPr>
          </a:p>
          <a:p>
            <a:pPr lvl="2" indent="-171450">
              <a:lnSpc>
                <a:spcPct val="90000"/>
              </a:lnSpc>
              <a:spcBef>
                <a:spcPts val="750"/>
              </a:spcBef>
              <a:buFont typeface="Arial"/>
              <a:buChar char="•"/>
            </a:pPr>
            <a:r>
              <a:rPr lang="hu-HU" dirty="0">
                <a:cs typeface="Calibri" panose="020F0502020204030204"/>
              </a:rPr>
              <a:t>Ne elégedj meg az </a:t>
            </a:r>
            <a:r>
              <a:rPr lang="hu-HU" b="1" dirty="0">
                <a:cs typeface="Calibri" panose="020F0502020204030204"/>
              </a:rPr>
              <a:t>első jónak tűnő</a:t>
            </a:r>
            <a:r>
              <a:rPr lang="hu-HU" dirty="0">
                <a:cs typeface="Calibri" panose="020F0502020204030204"/>
              </a:rPr>
              <a:t> megoldással</a:t>
            </a:r>
          </a:p>
          <a:p>
            <a:pPr lvl="2" indent="-171450">
              <a:lnSpc>
                <a:spcPct val="90000"/>
              </a:lnSpc>
              <a:spcBef>
                <a:spcPts val="750"/>
              </a:spcBef>
              <a:buFont typeface="Arial"/>
              <a:buChar char="•"/>
            </a:pPr>
            <a:r>
              <a:rPr lang="hu-HU" dirty="0">
                <a:cs typeface="Calibri" panose="020F0502020204030204"/>
              </a:rPr>
              <a:t>Amit egyszer </a:t>
            </a:r>
            <a:r>
              <a:rPr lang="hu-HU" err="1">
                <a:cs typeface="Calibri"/>
              </a:rPr>
              <a:t>gány</a:t>
            </a:r>
            <a:r>
              <a:rPr lang="hu-HU">
                <a:cs typeface="Calibri"/>
              </a:rPr>
              <a:t> módon oldunk meg, az újra meg kell oldani</a:t>
            </a:r>
            <a:endParaRPr lang="hu-HU" dirty="0">
              <a:cs typeface="Calibri"/>
            </a:endParaRPr>
          </a:p>
          <a:p>
            <a:endParaRPr lang="en-US" dirty="0"/>
          </a:p>
          <a:p>
            <a:r>
              <a:rPr lang="en-US" b="1" dirty="0" err="1"/>
              <a:t>Források</a:t>
            </a:r>
            <a:r>
              <a:rPr lang="en-US" b="1" dirty="0"/>
              <a:t>:</a:t>
            </a:r>
          </a:p>
          <a:p>
            <a:r>
              <a:rPr lang="en-US" dirty="0"/>
              <a:t>https://gist.github.com/wojteklu/73c6914cc446146b8b533c0988cf8d29</a:t>
            </a:r>
            <a:endParaRPr lang="en-US"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2</a:t>
            </a:fld>
            <a:endParaRPr lang="hu-HU"/>
          </a:p>
        </p:txBody>
      </p:sp>
    </p:spTree>
    <p:extLst>
      <p:ext uri="{BB962C8B-B14F-4D97-AF65-F5344CB8AC3E}">
        <p14:creationId xmlns:p14="http://schemas.microsoft.com/office/powerpoint/2010/main" val="3984592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203" indent="-101203">
              <a:lnSpc>
                <a:spcPct val="100000"/>
              </a:lnSpc>
              <a:spcBef>
                <a:spcPts val="675"/>
              </a:spcBef>
            </a:pPr>
            <a:r>
              <a:rPr lang="en-US" dirty="0"/>
              <a:t>Pioneers in proxy technology</a:t>
            </a:r>
          </a:p>
          <a:p>
            <a:pPr marL="101203" indent="-101203">
              <a:lnSpc>
                <a:spcPct val="100000"/>
              </a:lnSpc>
              <a:spcBef>
                <a:spcPts val="675"/>
              </a:spcBef>
            </a:pPr>
            <a:r>
              <a:rPr lang="hu-HU" dirty="0"/>
              <a:t>20</a:t>
            </a:r>
            <a:r>
              <a:rPr lang="en-US" dirty="0"/>
              <a:t> year</a:t>
            </a:r>
            <a:r>
              <a:rPr lang="hu-HU" dirty="0"/>
              <a:t>s of </a:t>
            </a:r>
            <a:r>
              <a:rPr lang="hu-HU" dirty="0" err="1"/>
              <a:t>network</a:t>
            </a:r>
            <a:r>
              <a:rPr lang="hu-HU" dirty="0"/>
              <a:t> </a:t>
            </a:r>
            <a:r>
              <a:rPr lang="hu-HU" dirty="0" err="1"/>
              <a:t>security</a:t>
            </a:r>
            <a:r>
              <a:rPr lang="hu-HU" dirty="0"/>
              <a:t> </a:t>
            </a:r>
            <a:r>
              <a:rPr lang="hu-HU" dirty="0" err="1"/>
              <a:t>experience</a:t>
            </a:r>
            <a:endParaRPr lang="en-US" dirty="0"/>
          </a:p>
          <a:p>
            <a:pPr marL="101203" indent="-101203">
              <a:lnSpc>
                <a:spcPct val="100000"/>
              </a:lnSpc>
              <a:spcBef>
                <a:spcPts val="675"/>
              </a:spcBef>
            </a:pPr>
            <a:r>
              <a:rPr lang="hu-HU" dirty="0"/>
              <a:t>500+ </a:t>
            </a:r>
            <a:r>
              <a:rPr lang="hu-HU" dirty="0" err="1"/>
              <a:t>enterprise</a:t>
            </a:r>
            <a:r>
              <a:rPr lang="hu-HU" dirty="0"/>
              <a:t> </a:t>
            </a:r>
            <a:r>
              <a:rPr lang="hu-HU" dirty="0" err="1"/>
              <a:t>installations</a:t>
            </a:r>
            <a:r>
              <a:rPr lang="hu-HU" dirty="0"/>
              <a:t> </a:t>
            </a:r>
            <a:endParaRPr lang="en-US" dirty="0"/>
          </a:p>
          <a:p>
            <a:pPr marL="101203" indent="-101203">
              <a:lnSpc>
                <a:spcPct val="100000"/>
              </a:lnSpc>
              <a:spcBef>
                <a:spcPts val="675"/>
              </a:spcBef>
            </a:pPr>
            <a:r>
              <a:rPr lang="hu-HU" dirty="0"/>
              <a:t>Strong </a:t>
            </a:r>
            <a:r>
              <a:rPr lang="hu-HU" dirty="0" err="1"/>
              <a:t>focus</a:t>
            </a:r>
            <a:r>
              <a:rPr lang="hu-HU" dirty="0"/>
              <a:t> </a:t>
            </a:r>
            <a:r>
              <a:rPr lang="hu-HU" dirty="0" err="1"/>
              <a:t>on</a:t>
            </a:r>
            <a:r>
              <a:rPr lang="hu-HU" dirty="0"/>
              <a:t> R&amp;D and </a:t>
            </a:r>
            <a:r>
              <a:rPr lang="hu-HU" dirty="0" err="1"/>
              <a:t>innovation</a:t>
            </a:r>
            <a:endParaRPr lang="en-US" dirty="0"/>
          </a:p>
          <a:p>
            <a:pPr marL="101203" indent="-101203">
              <a:lnSpc>
                <a:spcPct val="100000"/>
              </a:lnSpc>
              <a:spcBef>
                <a:spcPts val="675"/>
              </a:spcBef>
            </a:pPr>
            <a:r>
              <a:rPr lang="hu-HU" dirty="0" err="1"/>
              <a:t>Flexible</a:t>
            </a:r>
            <a:r>
              <a:rPr lang="hu-HU" dirty="0"/>
              <a:t>, b</a:t>
            </a:r>
            <a:r>
              <a:rPr lang="en-US" dirty="0"/>
              <a:t>lack-belt engineering team</a:t>
            </a:r>
          </a:p>
          <a:p>
            <a:pPr marL="101203" indent="-101203">
              <a:lnSpc>
                <a:spcPct val="100000"/>
              </a:lnSpc>
              <a:spcBef>
                <a:spcPts val="675"/>
              </a:spcBef>
            </a:pPr>
            <a:r>
              <a:rPr lang="hu-HU" dirty="0" err="1"/>
              <a:t>Clean</a:t>
            </a:r>
            <a:r>
              <a:rPr lang="hu-HU" dirty="0"/>
              <a:t> </a:t>
            </a:r>
            <a:r>
              <a:rPr lang="hu-HU" dirty="0" err="1"/>
              <a:t>code</a:t>
            </a:r>
            <a:r>
              <a:rPr lang="hu-HU" dirty="0"/>
              <a:t> </a:t>
            </a:r>
            <a:r>
              <a:rPr lang="hu-HU" dirty="0" err="1"/>
              <a:t>base</a:t>
            </a:r>
            <a:endParaRPr lang="en-US" dirty="0"/>
          </a:p>
          <a:p>
            <a:pPr marL="101203" indent="-101203">
              <a:lnSpc>
                <a:spcPct val="100000"/>
              </a:lnSpc>
              <a:spcBef>
                <a:spcPts val="675"/>
              </a:spcBef>
            </a:pPr>
            <a:r>
              <a:rPr lang="hu-HU" dirty="0" err="1"/>
              <a:t>Value-added</a:t>
            </a:r>
            <a:r>
              <a:rPr lang="hu-HU" dirty="0"/>
              <a:t> d</a:t>
            </a:r>
            <a:r>
              <a:rPr lang="en-US" dirty="0" err="1"/>
              <a:t>istribution</a:t>
            </a:r>
            <a:r>
              <a:rPr lang="en-US" dirty="0"/>
              <a:t> of One Identity</a:t>
            </a:r>
            <a:r>
              <a:rPr lang="hu-HU" dirty="0"/>
              <a:t> and </a:t>
            </a:r>
            <a:r>
              <a:rPr lang="hu-HU" dirty="0" err="1"/>
              <a:t>Quest</a:t>
            </a:r>
            <a:r>
              <a:rPr lang="en-US" dirty="0"/>
              <a:t> </a:t>
            </a:r>
            <a:r>
              <a:rPr lang="hu-HU" dirty="0" err="1"/>
              <a:t>products</a:t>
            </a:r>
            <a:endParaRPr lang="en-US" dirty="0"/>
          </a:p>
        </p:txBody>
      </p:sp>
      <p:sp>
        <p:nvSpPr>
          <p:cNvPr id="4" name="Slide Number Placeholder 3"/>
          <p:cNvSpPr>
            <a:spLocks noGrp="1"/>
          </p:cNvSpPr>
          <p:nvPr>
            <p:ph type="sldNum" sz="quarter" idx="5"/>
          </p:nvPr>
        </p:nvSpPr>
        <p:spPr/>
        <p:txBody>
          <a:bodyPr/>
          <a:lstStyle/>
          <a:p>
            <a:fld id="{89676F23-4F52-4569-8484-DB4921982FBF}" type="slidenum">
              <a:rPr lang="hu-HU" smtClean="0"/>
              <a:t>20</a:t>
            </a:fld>
            <a:endParaRPr lang="hu-HU"/>
          </a:p>
        </p:txBody>
      </p:sp>
    </p:spTree>
    <p:extLst>
      <p:ext uri="{BB962C8B-B14F-4D97-AF65-F5344CB8AC3E}">
        <p14:creationId xmlns:p14="http://schemas.microsoft.com/office/powerpoint/2010/main" val="35056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21</a:t>
            </a:fld>
            <a:endParaRPr lang="hu-HU"/>
          </a:p>
        </p:txBody>
      </p:sp>
    </p:spTree>
    <p:extLst>
      <p:ext uri="{BB962C8B-B14F-4D97-AF65-F5344CB8AC3E}">
        <p14:creationId xmlns:p14="http://schemas.microsoft.com/office/powerpoint/2010/main" val="1459665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i="0" kern="1200" dirty="0">
                <a:solidFill>
                  <a:schemeClr val="tx1"/>
                </a:solidFill>
                <a:effectLst/>
                <a:latin typeface="+mn-lt"/>
                <a:ea typeface="+mn-ea"/>
                <a:cs typeface="+mn-cs"/>
              </a:rPr>
              <a:t>Device Trust: </a:t>
            </a:r>
            <a:r>
              <a:rPr lang="en-GB" sz="900" b="0" i="0" kern="1200" dirty="0">
                <a:solidFill>
                  <a:schemeClr val="tx1"/>
                </a:solidFill>
                <a:effectLst/>
                <a:latin typeface="+mn-lt"/>
                <a:ea typeface="+mn-ea"/>
                <a:cs typeface="+mn-cs"/>
              </a:rPr>
              <a:t>Know your devices before you can trust them. Monitor and control all devices – mobile, desktop, rugged and IoT – across all platforms from a single console.</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User Trust: </a:t>
            </a:r>
            <a:r>
              <a:rPr lang="en-GB" sz="900" b="0" i="0" kern="1200" dirty="0">
                <a:solidFill>
                  <a:schemeClr val="tx1"/>
                </a:solidFill>
                <a:effectLst/>
                <a:latin typeface="+mn-lt"/>
                <a:ea typeface="+mn-ea"/>
                <a:cs typeface="+mn-cs"/>
              </a:rPr>
              <a:t>A strong conditional access engine, for instance, can make decisions using dynamic and contextual data. Technology building blocks to enable a strong conditional-access engine include password-less authentication (e.g., biometrics, certificates), multi-factor authentication (MFA), conditional-access policies</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Transport/Session Trust: </a:t>
            </a:r>
            <a:r>
              <a:rPr lang="en-GB" sz="900" b="0" i="0" kern="1200" dirty="0">
                <a:solidFill>
                  <a:schemeClr val="tx1"/>
                </a:solidFill>
                <a:effectLst/>
                <a:latin typeface="+mn-lt"/>
                <a:ea typeface="+mn-ea"/>
                <a:cs typeface="+mn-cs"/>
              </a:rPr>
              <a:t>Another key component of zero trust is the concept of least-privilege access. include micro-segmentation, transport encryption and session protection. Per-app tunnel, as a specific example, lets certain applications access internal resources on an app-by-app basis. This restriction means that you can enable some apps to access internal resources while you leave others unable to communicate with your back-end systems.</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Application Trust: </a:t>
            </a:r>
            <a:r>
              <a:rPr lang="en-GB" sz="900" b="0" i="0" kern="1200" dirty="0">
                <a:solidFill>
                  <a:schemeClr val="tx1"/>
                </a:solidFill>
                <a:effectLst/>
                <a:latin typeface="+mn-lt"/>
                <a:ea typeface="+mn-ea"/>
                <a:cs typeface="+mn-cs"/>
              </a:rPr>
              <a:t>Enabling employees to securely and seamlessly access any application, including traditional Windows applications, from any device is key to creating a digital workspace and enforcing zero trust. allowing single sign-on (SSO) to applications, we gain both security and an improved user experience. </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Data Trust: </a:t>
            </a:r>
            <a:r>
              <a:rPr lang="en-GB" sz="900" b="0" i="0" kern="1200" dirty="0">
                <a:solidFill>
                  <a:schemeClr val="tx1"/>
                </a:solidFill>
                <a:effectLst/>
                <a:latin typeface="+mn-lt"/>
                <a:ea typeface="+mn-ea"/>
                <a:cs typeface="+mn-cs"/>
              </a:rPr>
              <a:t>At the end of the day, it is the data that is of utmost importance — and the whole reason we need strong security. We must protect against data breaches and leaks, and make sure it is the correct, unmodified data that our users are interacting with. Technologies such as data loss prevention (DLP) ensure unwanted exfiltration or destruction of sensitive data. Although data classification and integrity are, for the most part, handled by the application itself, we should enhance the trust level wherever we can when building a zero-trust architecture.</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22</a:t>
            </a:fld>
            <a:endParaRPr lang="hu-HU"/>
          </a:p>
        </p:txBody>
      </p:sp>
    </p:spTree>
    <p:extLst>
      <p:ext uri="{BB962C8B-B14F-4D97-AF65-F5344CB8AC3E}">
        <p14:creationId xmlns:p14="http://schemas.microsoft.com/office/powerpoint/2010/main" val="274601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i="0" kern="1200" dirty="0">
                <a:solidFill>
                  <a:schemeClr val="tx1"/>
                </a:solidFill>
                <a:effectLst/>
                <a:latin typeface="+mn-lt"/>
                <a:ea typeface="+mn-ea"/>
                <a:cs typeface="+mn-cs"/>
              </a:rPr>
              <a:t>Device Trust: </a:t>
            </a:r>
            <a:r>
              <a:rPr lang="en-GB" sz="900" b="0" i="0" kern="1200" dirty="0">
                <a:solidFill>
                  <a:schemeClr val="tx1"/>
                </a:solidFill>
                <a:effectLst/>
                <a:latin typeface="+mn-lt"/>
                <a:ea typeface="+mn-ea"/>
                <a:cs typeface="+mn-cs"/>
              </a:rPr>
              <a:t>Know your devices before you can trust them. Monitor and control all devices – mobile, desktop, rugged and IoT – across all platforms from a single console.</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User Trust: </a:t>
            </a:r>
            <a:r>
              <a:rPr lang="en-GB" sz="900" b="0" i="0" kern="1200" dirty="0">
                <a:solidFill>
                  <a:schemeClr val="tx1"/>
                </a:solidFill>
                <a:effectLst/>
                <a:latin typeface="+mn-lt"/>
                <a:ea typeface="+mn-ea"/>
                <a:cs typeface="+mn-cs"/>
              </a:rPr>
              <a:t>A strong conditional access engine, for instance, can make decisions using dynamic and contextual data. Technology building blocks to enable a strong conditional-access engine include password-less authentication (e.g., biometrics, certificates), multi-factor authentication (MFA), conditional-access policies</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Transport/Session Trust: </a:t>
            </a:r>
            <a:r>
              <a:rPr lang="en-GB" sz="900" b="0" i="0" kern="1200" dirty="0">
                <a:solidFill>
                  <a:schemeClr val="tx1"/>
                </a:solidFill>
                <a:effectLst/>
                <a:latin typeface="+mn-lt"/>
                <a:ea typeface="+mn-ea"/>
                <a:cs typeface="+mn-cs"/>
              </a:rPr>
              <a:t>Another key component of zero trust is the concept of least-privilege access. include micro-segmentation, transport encryption and session protection. Per-app tunnel, as a specific example, lets certain applications access internal resources on an app-by-app basis. This restriction means that you can enable some apps to access internal resources while you leave others unable to communicate with your back-end systems.</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Application Trust: </a:t>
            </a:r>
            <a:r>
              <a:rPr lang="en-GB" sz="900" b="0" i="0" kern="1200" dirty="0">
                <a:solidFill>
                  <a:schemeClr val="tx1"/>
                </a:solidFill>
                <a:effectLst/>
                <a:latin typeface="+mn-lt"/>
                <a:ea typeface="+mn-ea"/>
                <a:cs typeface="+mn-cs"/>
              </a:rPr>
              <a:t>Enabling employees to securely and seamlessly access any application, including traditional Windows applications, from any device is key to creating a digital workspace and enforcing zero trust. allowing single sign-on (SSO) to applications, we gain both security and an improved user experience. </a:t>
            </a:r>
          </a:p>
          <a:p>
            <a:endParaRPr lang="en-GB" sz="900" b="0" i="0" kern="1200" dirty="0">
              <a:solidFill>
                <a:schemeClr val="tx1"/>
              </a:solidFill>
              <a:effectLst/>
              <a:latin typeface="+mn-lt"/>
              <a:ea typeface="+mn-ea"/>
              <a:cs typeface="+mn-cs"/>
            </a:endParaRPr>
          </a:p>
          <a:p>
            <a:r>
              <a:rPr lang="en-GB" sz="900" b="1" i="0" kern="1200" dirty="0">
                <a:solidFill>
                  <a:schemeClr val="tx1"/>
                </a:solidFill>
                <a:effectLst/>
                <a:latin typeface="+mn-lt"/>
                <a:ea typeface="+mn-ea"/>
                <a:cs typeface="+mn-cs"/>
              </a:rPr>
              <a:t>Data Trust: </a:t>
            </a:r>
            <a:r>
              <a:rPr lang="en-GB" sz="900" b="0" i="0" kern="1200" dirty="0">
                <a:solidFill>
                  <a:schemeClr val="tx1"/>
                </a:solidFill>
                <a:effectLst/>
                <a:latin typeface="+mn-lt"/>
                <a:ea typeface="+mn-ea"/>
                <a:cs typeface="+mn-cs"/>
              </a:rPr>
              <a:t>At the end of the day, it is the data that is of utmost importance — and the whole reason we need strong security. We must protect against data breaches and leaks, and make sure it is the correct, unmodified data that our users are interacting with. Technologies such as data loss prevention (DLP) ensure unwanted exfiltration or destruction of sensitive data. Although data classification and integrity are, for the most part, handled by the application itself, we should enhance the trust level wherever we can when building a zero-trust architecture.</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23</a:t>
            </a:fld>
            <a:endParaRPr lang="hu-HU"/>
          </a:p>
        </p:txBody>
      </p:sp>
    </p:spTree>
    <p:extLst>
      <p:ext uri="{BB962C8B-B14F-4D97-AF65-F5344CB8AC3E}">
        <p14:creationId xmlns:p14="http://schemas.microsoft.com/office/powerpoint/2010/main" val="130607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675"/>
              </a:spcBef>
              <a:spcAft>
                <a:spcPts val="0"/>
              </a:spcAft>
              <a:buClrTx/>
              <a:buSzTx/>
              <a:buFontTx/>
              <a:buNone/>
              <a:tabLst/>
              <a:defRPr/>
            </a:pPr>
            <a:r>
              <a:rPr lang="hu-HU" dirty="0" err="1"/>
              <a:t>Zero</a:t>
            </a:r>
            <a:r>
              <a:rPr lang="hu-HU" dirty="0"/>
              <a:t> </a:t>
            </a:r>
            <a:r>
              <a:rPr lang="hu-HU" dirty="0" err="1"/>
              <a:t>Trust</a:t>
            </a:r>
            <a:r>
              <a:rPr lang="hu-HU" dirty="0"/>
              <a:t> is </a:t>
            </a:r>
            <a:r>
              <a:rPr lang="hu-HU" dirty="0" err="1"/>
              <a:t>not</a:t>
            </a:r>
            <a:r>
              <a:rPr lang="hu-HU" dirty="0"/>
              <a:t> a „</a:t>
            </a:r>
            <a:r>
              <a:rPr lang="hu-HU" dirty="0" err="1"/>
              <a:t>product</a:t>
            </a:r>
            <a:r>
              <a:rPr lang="hu-HU" dirty="0"/>
              <a:t>”</a:t>
            </a:r>
            <a:br>
              <a:rPr lang="en-US" sz="900" b="1" dirty="0">
                <a:solidFill>
                  <a:srgbClr val="4C97FE"/>
                </a:solidFill>
              </a:rPr>
            </a:br>
            <a:br>
              <a:rPr lang="en-US" sz="900" b="1" dirty="0">
                <a:solidFill>
                  <a:srgbClr val="4C97FE"/>
                </a:solidFill>
              </a:rPr>
            </a:br>
            <a:r>
              <a:rPr lang="en-US" sz="900" b="1" dirty="0">
                <a:solidFill>
                  <a:srgbClr val="4C97FE"/>
                </a:solidFill>
              </a:rPr>
              <a:t>It started out as…</a:t>
            </a:r>
          </a:p>
          <a:p>
            <a:pPr marL="101203" indent="-101203">
              <a:lnSpc>
                <a:spcPct val="100000"/>
              </a:lnSpc>
              <a:spcBef>
                <a:spcPts val="675"/>
              </a:spcBef>
            </a:pPr>
            <a:r>
              <a:rPr lang="en-US" sz="900" dirty="0"/>
              <a:t>An </a:t>
            </a:r>
            <a:r>
              <a:rPr lang="en-US" sz="900" b="1" dirty="0"/>
              <a:t>opportunity</a:t>
            </a:r>
            <a:r>
              <a:rPr lang="en-US" sz="900" dirty="0"/>
              <a:t> for modern businesses</a:t>
            </a:r>
          </a:p>
          <a:p>
            <a:pPr marL="101203" indent="-101203">
              <a:lnSpc>
                <a:spcPct val="100000"/>
              </a:lnSpc>
              <a:spcBef>
                <a:spcPts val="675"/>
              </a:spcBef>
            </a:pPr>
            <a:r>
              <a:rPr lang="en-US" sz="900" dirty="0"/>
              <a:t>A collection of </a:t>
            </a:r>
            <a:r>
              <a:rPr lang="en-US" sz="900" b="1" dirty="0"/>
              <a:t>best-practices</a:t>
            </a:r>
          </a:p>
          <a:p>
            <a:pPr marL="101203" indent="-101203">
              <a:lnSpc>
                <a:spcPct val="100000"/>
              </a:lnSpc>
              <a:spcBef>
                <a:spcPts val="675"/>
              </a:spcBef>
            </a:pPr>
            <a:endParaRPr lang="en-US" sz="900" dirty="0"/>
          </a:p>
          <a:p>
            <a:pPr marL="0" indent="0">
              <a:lnSpc>
                <a:spcPct val="100000"/>
              </a:lnSpc>
              <a:spcBef>
                <a:spcPts val="675"/>
              </a:spcBef>
              <a:buNone/>
            </a:pPr>
            <a:r>
              <a:rPr lang="en-US" sz="900" b="1" dirty="0">
                <a:solidFill>
                  <a:srgbClr val="4C97FE"/>
                </a:solidFill>
              </a:rPr>
              <a:t>It is currently…</a:t>
            </a:r>
          </a:p>
          <a:p>
            <a:pPr marL="101203" indent="-101203">
              <a:lnSpc>
                <a:spcPct val="100000"/>
              </a:lnSpc>
              <a:spcBef>
                <a:spcPts val="675"/>
              </a:spcBef>
            </a:pPr>
            <a:r>
              <a:rPr lang="en-US" sz="900" dirty="0"/>
              <a:t>A </a:t>
            </a:r>
            <a:r>
              <a:rPr lang="en-US" sz="900" b="1" dirty="0"/>
              <a:t>must have </a:t>
            </a:r>
            <a:r>
              <a:rPr lang="en-US" sz="900" dirty="0"/>
              <a:t>for modern modern enterprises</a:t>
            </a:r>
          </a:p>
          <a:p>
            <a:pPr marL="101203" indent="-101203">
              <a:lnSpc>
                <a:spcPct val="100000"/>
              </a:lnSpc>
              <a:spcBef>
                <a:spcPts val="675"/>
              </a:spcBef>
            </a:pPr>
            <a:r>
              <a:rPr lang="en-US" sz="900" dirty="0"/>
              <a:t>A </a:t>
            </a:r>
            <a:r>
              <a:rPr lang="en-US" sz="900" b="1" dirty="0"/>
              <a:t>way to adapt </a:t>
            </a:r>
            <a:r>
              <a:rPr lang="en-US" sz="900" dirty="0"/>
              <a:t>and </a:t>
            </a:r>
            <a:r>
              <a:rPr lang="en-US" sz="900" b="1" dirty="0"/>
              <a:t>get the best out of</a:t>
            </a:r>
            <a:r>
              <a:rPr lang="en-US" sz="900" dirty="0"/>
              <a:t> our current IT environments</a:t>
            </a:r>
          </a:p>
          <a:p>
            <a:pPr marL="101203" indent="-101203">
              <a:lnSpc>
                <a:spcPct val="100000"/>
              </a:lnSpc>
              <a:spcBef>
                <a:spcPts val="675"/>
              </a:spcBef>
            </a:pPr>
            <a:r>
              <a:rPr lang="en-US" sz="900" dirty="0"/>
              <a:t>A </a:t>
            </a:r>
            <a:r>
              <a:rPr lang="en-US" sz="900" b="1" dirty="0"/>
              <a:t>new standard </a:t>
            </a:r>
            <a:r>
              <a:rPr lang="en-US" sz="900" dirty="0"/>
              <a:t>in the making</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24</a:t>
            </a:fld>
            <a:endParaRPr lang="hu-HU"/>
          </a:p>
        </p:txBody>
      </p:sp>
    </p:spTree>
    <p:extLst>
      <p:ext uri="{BB962C8B-B14F-4D97-AF65-F5344CB8AC3E}">
        <p14:creationId xmlns:p14="http://schemas.microsoft.com/office/powerpoint/2010/main" val="669330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675"/>
              </a:spcBef>
              <a:spcAft>
                <a:spcPts val="0"/>
              </a:spcAft>
              <a:buClrTx/>
              <a:buSzTx/>
              <a:buFontTx/>
              <a:buNone/>
              <a:tabLst/>
              <a:defRPr/>
            </a:pPr>
            <a:r>
              <a:rPr lang="hu-HU" dirty="0" err="1"/>
              <a:t>Zero</a:t>
            </a:r>
            <a:r>
              <a:rPr lang="hu-HU" dirty="0"/>
              <a:t> </a:t>
            </a:r>
            <a:r>
              <a:rPr lang="hu-HU" dirty="0" err="1"/>
              <a:t>Trust</a:t>
            </a:r>
            <a:r>
              <a:rPr lang="hu-HU" dirty="0"/>
              <a:t> is </a:t>
            </a:r>
            <a:r>
              <a:rPr lang="hu-HU" dirty="0" err="1"/>
              <a:t>the</a:t>
            </a:r>
            <a:r>
              <a:rPr lang="hu-HU" dirty="0"/>
              <a:t> </a:t>
            </a:r>
            <a:r>
              <a:rPr lang="hu-HU" dirty="0" err="1"/>
              <a:t>key</a:t>
            </a:r>
            <a:r>
              <a:rPr lang="hu-HU" dirty="0"/>
              <a:t> </a:t>
            </a:r>
            <a:r>
              <a:rPr lang="hu-HU" dirty="0" err="1"/>
              <a:t>to</a:t>
            </a:r>
            <a:r>
              <a:rPr lang="hu-HU" dirty="0"/>
              <a:t> </a:t>
            </a:r>
            <a:r>
              <a:rPr lang="hu-HU" dirty="0" err="1"/>
              <a:t>ensure</a:t>
            </a:r>
            <a:r>
              <a:rPr lang="hu-HU" dirty="0"/>
              <a:t> </a:t>
            </a:r>
            <a:r>
              <a:rPr lang="hu-HU" dirty="0" err="1"/>
              <a:t>security</a:t>
            </a:r>
            <a:r>
              <a:rPr lang="hu-HU" dirty="0"/>
              <a:t> in </a:t>
            </a:r>
            <a:r>
              <a:rPr lang="hu-HU" dirty="0" err="1"/>
              <a:t>todays</a:t>
            </a:r>
            <a:r>
              <a:rPr lang="hu-HU" dirty="0"/>
              <a:t> </a:t>
            </a:r>
            <a:r>
              <a:rPr lang="hu-HU" dirty="0" err="1"/>
              <a:t>world</a:t>
            </a:r>
            <a:endParaRPr lang="hu-HU" dirty="0"/>
          </a:p>
          <a:p>
            <a:pPr marL="0" indent="0">
              <a:lnSpc>
                <a:spcPct val="100000"/>
              </a:lnSpc>
              <a:spcBef>
                <a:spcPts val="675"/>
              </a:spcBef>
              <a:buNone/>
            </a:pPr>
            <a:br>
              <a:rPr lang="en-US" sz="900" b="1" dirty="0">
                <a:solidFill>
                  <a:srgbClr val="4C97FE"/>
                </a:solidFill>
              </a:rPr>
            </a:br>
            <a:r>
              <a:rPr lang="en-US" sz="900" b="1" dirty="0">
                <a:solidFill>
                  <a:srgbClr val="4C97FE"/>
                </a:solidFill>
              </a:rPr>
              <a:t>Our old perimeters are no more…</a:t>
            </a:r>
          </a:p>
          <a:p>
            <a:pPr marL="101203" indent="-101203">
              <a:lnSpc>
                <a:spcPct val="100000"/>
              </a:lnSpc>
              <a:spcBef>
                <a:spcPts val="675"/>
              </a:spcBef>
            </a:pPr>
            <a:r>
              <a:rPr lang="en-US" sz="900" b="1" dirty="0"/>
              <a:t>Applications </a:t>
            </a:r>
            <a:r>
              <a:rPr lang="en-US" sz="900" dirty="0"/>
              <a:t>are outside of classic perimeters and network zones</a:t>
            </a:r>
          </a:p>
          <a:p>
            <a:pPr marL="101203" indent="-101203">
              <a:lnSpc>
                <a:spcPct val="100000"/>
              </a:lnSpc>
              <a:spcBef>
                <a:spcPts val="675"/>
              </a:spcBef>
            </a:pPr>
            <a:r>
              <a:rPr lang="en-US" sz="900" b="1" dirty="0"/>
              <a:t>Colleagues </a:t>
            </a:r>
            <a:r>
              <a:rPr lang="en-US" sz="900" dirty="0"/>
              <a:t>work from home, abroad and with a wide range of different devices</a:t>
            </a:r>
          </a:p>
          <a:p>
            <a:pPr marL="101203" indent="-101203">
              <a:lnSpc>
                <a:spcPct val="100000"/>
              </a:lnSpc>
              <a:spcBef>
                <a:spcPts val="675"/>
              </a:spcBef>
            </a:pPr>
            <a:r>
              <a:rPr lang="en-US" sz="900" b="1" dirty="0"/>
              <a:t>Clients and Partners </a:t>
            </a:r>
            <a:r>
              <a:rPr lang="en-US" sz="900" dirty="0"/>
              <a:t>use Webservices through APIs to access and operate with our core data</a:t>
            </a:r>
          </a:p>
          <a:p>
            <a:pPr marL="101203" indent="-101203">
              <a:lnSpc>
                <a:spcPct val="100000"/>
              </a:lnSpc>
              <a:spcBef>
                <a:spcPts val="675"/>
              </a:spcBef>
            </a:pPr>
            <a:r>
              <a:rPr lang="en-US" sz="900" b="1" dirty="0"/>
              <a:t>Attackers</a:t>
            </a:r>
            <a:r>
              <a:rPr lang="en-US" sz="900" dirty="0"/>
              <a:t> utilize new attack-vectors and are harder to detect with classic methods and tools</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25</a:t>
            </a:fld>
            <a:endParaRPr lang="hu-HU"/>
          </a:p>
        </p:txBody>
      </p:sp>
    </p:spTree>
    <p:extLst>
      <p:ext uri="{BB962C8B-B14F-4D97-AF65-F5344CB8AC3E}">
        <p14:creationId xmlns:p14="http://schemas.microsoft.com/office/powerpoint/2010/main" val="778651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dirty="0" err="1"/>
              <a:t>Zero</a:t>
            </a:r>
            <a:r>
              <a:rPr lang="hu-HU" dirty="0"/>
              <a:t> </a:t>
            </a:r>
            <a:r>
              <a:rPr lang="hu-HU" dirty="0" err="1"/>
              <a:t>Trust</a:t>
            </a:r>
            <a:r>
              <a:rPr lang="hu-HU" dirty="0"/>
              <a:t> </a:t>
            </a:r>
            <a:r>
              <a:rPr lang="hu-HU" dirty="0" err="1"/>
              <a:t>needs</a:t>
            </a:r>
            <a:r>
              <a:rPr lang="hu-HU" dirty="0"/>
              <a:t> </a:t>
            </a:r>
            <a:r>
              <a:rPr lang="hu-HU" dirty="0" err="1"/>
              <a:t>to</a:t>
            </a:r>
            <a:r>
              <a:rPr lang="hu-HU" dirty="0"/>
              <a:t> </a:t>
            </a:r>
            <a:r>
              <a:rPr lang="hu-HU" dirty="0" err="1"/>
              <a:t>work</a:t>
            </a:r>
            <a:r>
              <a:rPr lang="hu-HU" dirty="0"/>
              <a:t> </a:t>
            </a:r>
            <a:r>
              <a:rPr lang="hu-HU" dirty="0" err="1"/>
              <a:t>with</a:t>
            </a:r>
            <a:r>
              <a:rPr lang="hu-HU" dirty="0"/>
              <a:t> </a:t>
            </a:r>
            <a:r>
              <a:rPr lang="hu-HU" dirty="0" err="1"/>
              <a:t>current</a:t>
            </a:r>
            <a:r>
              <a:rPr lang="hu-HU" dirty="0"/>
              <a:t> </a:t>
            </a:r>
            <a:r>
              <a:rPr lang="hu-HU" dirty="0" err="1"/>
              <a:t>environments</a:t>
            </a:r>
            <a:endParaRPr lang="hu-HU" dirty="0"/>
          </a:p>
          <a:p>
            <a:endParaRPr lang="hu-HU" dirty="0"/>
          </a:p>
          <a:p>
            <a:pPr marL="0" indent="0">
              <a:lnSpc>
                <a:spcPct val="100000"/>
              </a:lnSpc>
              <a:spcBef>
                <a:spcPts val="675"/>
              </a:spcBef>
              <a:buNone/>
            </a:pPr>
            <a:r>
              <a:rPr lang="en-US" sz="900" b="1" dirty="0">
                <a:solidFill>
                  <a:srgbClr val="4C97FE"/>
                </a:solidFill>
              </a:rPr>
              <a:t>Zero Trust is not a “single solution”…</a:t>
            </a:r>
          </a:p>
          <a:p>
            <a:pPr marL="101203" indent="-101203">
              <a:lnSpc>
                <a:spcPct val="100000"/>
              </a:lnSpc>
              <a:spcBef>
                <a:spcPts val="675"/>
              </a:spcBef>
            </a:pPr>
            <a:r>
              <a:rPr lang="en-US" sz="900" dirty="0"/>
              <a:t>It is </a:t>
            </a:r>
            <a:r>
              <a:rPr lang="en-US" sz="900" b="1" dirty="0"/>
              <a:t>a combination of new </a:t>
            </a:r>
            <a:r>
              <a:rPr lang="en-US" sz="900" dirty="0"/>
              <a:t>processes </a:t>
            </a:r>
            <a:r>
              <a:rPr lang="en-US" sz="900" b="1" dirty="0"/>
              <a:t>and</a:t>
            </a:r>
            <a:r>
              <a:rPr lang="en-US" sz="900" dirty="0"/>
              <a:t> solutions, with our </a:t>
            </a:r>
            <a:r>
              <a:rPr lang="en-US" sz="900" b="1" dirty="0"/>
              <a:t>current</a:t>
            </a:r>
            <a:r>
              <a:rPr lang="en-US" sz="900" dirty="0"/>
              <a:t> environment</a:t>
            </a:r>
          </a:p>
          <a:p>
            <a:pPr marL="101203" indent="-101203">
              <a:lnSpc>
                <a:spcPct val="100000"/>
              </a:lnSpc>
              <a:spcBef>
                <a:spcPts val="675"/>
              </a:spcBef>
            </a:pPr>
            <a:r>
              <a:rPr lang="en-US" sz="900" dirty="0"/>
              <a:t>Zero Trust </a:t>
            </a:r>
            <a:r>
              <a:rPr lang="en-US" sz="900" b="1" dirty="0"/>
              <a:t>is not supposed to be a challenge </a:t>
            </a:r>
            <a:r>
              <a:rPr lang="en-US" sz="900" dirty="0"/>
              <a:t>and complex to implement</a:t>
            </a:r>
          </a:p>
          <a:p>
            <a:pPr marL="101203" indent="-101203">
              <a:lnSpc>
                <a:spcPct val="100000"/>
              </a:lnSpc>
              <a:spcBef>
                <a:spcPts val="675"/>
              </a:spcBef>
            </a:pPr>
            <a:r>
              <a:rPr lang="en-US" sz="900" b="1" dirty="0"/>
              <a:t>Solutions should enhance current security</a:t>
            </a:r>
            <a:r>
              <a:rPr lang="en-US" sz="900" dirty="0"/>
              <a:t> practices with Zero Trust Architecture and mindset</a:t>
            </a:r>
          </a:p>
          <a:p>
            <a:pPr marL="101203" indent="-101203">
              <a:lnSpc>
                <a:spcPct val="100000"/>
              </a:lnSpc>
              <a:spcBef>
                <a:spcPts val="675"/>
              </a:spcBef>
            </a:pPr>
            <a:r>
              <a:rPr lang="en-US" sz="900" dirty="0"/>
              <a:t>Zero Trust should </a:t>
            </a:r>
            <a:r>
              <a:rPr lang="en-US" sz="900" b="1" dirty="0"/>
              <a:t>drive business, not halt it</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26</a:t>
            </a:fld>
            <a:endParaRPr lang="hu-HU"/>
          </a:p>
        </p:txBody>
      </p:sp>
    </p:spTree>
    <p:extLst>
      <p:ext uri="{BB962C8B-B14F-4D97-AF65-F5344CB8AC3E}">
        <p14:creationId xmlns:p14="http://schemas.microsoft.com/office/powerpoint/2010/main" val="3160846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27</a:t>
            </a:fld>
            <a:endParaRPr lang="hu-HU"/>
          </a:p>
        </p:txBody>
      </p:sp>
    </p:spTree>
    <p:extLst>
      <p:ext uri="{BB962C8B-B14F-4D97-AF65-F5344CB8AC3E}">
        <p14:creationId xmlns:p14="http://schemas.microsoft.com/office/powerpoint/2010/main" val="1332592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b="1" dirty="0" err="1"/>
              <a:t>Customizable</a:t>
            </a:r>
            <a:r>
              <a:rPr lang="hu-HU" b="1" dirty="0"/>
              <a:t> </a:t>
            </a:r>
            <a:r>
              <a:rPr lang="hu-HU" b="1" dirty="0" err="1"/>
              <a:t>Solutions</a:t>
            </a:r>
            <a:endParaRPr lang="hu-HU" b="1" dirty="0"/>
          </a:p>
          <a:p>
            <a:pPr marL="136525" indent="-130175" algn="l">
              <a:buFont typeface="Arial" panose="020B0604020202020204" pitchFamily="34" charset="0"/>
              <a:buChar char="•"/>
            </a:pPr>
            <a:r>
              <a:rPr lang="hu-HU" sz="900" dirty="0" err="1"/>
              <a:t>Enhance</a:t>
            </a:r>
            <a:r>
              <a:rPr lang="hu-HU" sz="900" dirty="0"/>
              <a:t> </a:t>
            </a:r>
            <a:r>
              <a:rPr lang="hu-HU" sz="900" dirty="0" err="1"/>
              <a:t>current</a:t>
            </a:r>
            <a:r>
              <a:rPr lang="hu-HU" sz="900" dirty="0"/>
              <a:t> </a:t>
            </a:r>
            <a:r>
              <a:rPr lang="hu-HU" sz="900" dirty="0" err="1"/>
              <a:t>security</a:t>
            </a:r>
            <a:r>
              <a:rPr lang="hu-HU" sz="900" dirty="0"/>
              <a:t> </a:t>
            </a:r>
            <a:r>
              <a:rPr lang="hu-HU" sz="900" dirty="0" err="1"/>
              <a:t>practices</a:t>
            </a:r>
            <a:endParaRPr lang="hu-HU" sz="900" dirty="0"/>
          </a:p>
          <a:p>
            <a:pPr marL="136525" indent="-130175" algn="l">
              <a:buFont typeface="Arial" panose="020B0604020202020204" pitchFamily="34" charset="0"/>
              <a:buChar char="•"/>
            </a:pPr>
            <a:r>
              <a:rPr lang="hu-HU" sz="900" dirty="0" err="1"/>
              <a:t>Integrate</a:t>
            </a:r>
            <a:r>
              <a:rPr lang="hu-HU" sz="900" dirty="0"/>
              <a:t> </a:t>
            </a:r>
            <a:r>
              <a:rPr lang="hu-HU" sz="900" dirty="0" err="1"/>
              <a:t>Zero</a:t>
            </a:r>
            <a:r>
              <a:rPr lang="hu-HU" sz="900" dirty="0"/>
              <a:t> </a:t>
            </a:r>
            <a:r>
              <a:rPr lang="hu-HU" sz="900" dirty="0" err="1"/>
              <a:t>Trust</a:t>
            </a:r>
            <a:r>
              <a:rPr lang="hu-HU" sz="900" dirty="0"/>
              <a:t> </a:t>
            </a:r>
            <a:r>
              <a:rPr lang="hu-HU" sz="900" dirty="0" err="1"/>
              <a:t>architecture</a:t>
            </a:r>
            <a:endParaRPr lang="hu-HU" sz="900" dirty="0"/>
          </a:p>
          <a:p>
            <a:pPr marL="136525" indent="-130175" algn="l">
              <a:buFont typeface="Arial" panose="020B0604020202020204" pitchFamily="34" charset="0"/>
              <a:buChar char="•"/>
            </a:pPr>
            <a:r>
              <a:rPr lang="hu-HU" sz="900" dirty="0" err="1"/>
              <a:t>Look</a:t>
            </a:r>
            <a:r>
              <a:rPr lang="hu-HU" sz="900" dirty="0"/>
              <a:t> </a:t>
            </a:r>
            <a:r>
              <a:rPr lang="hu-HU" sz="900" dirty="0" err="1"/>
              <a:t>for</a:t>
            </a:r>
            <a:r>
              <a:rPr lang="hu-HU" sz="900" dirty="0"/>
              <a:t> </a:t>
            </a:r>
            <a:r>
              <a:rPr lang="hu-HU" sz="900" dirty="0" err="1"/>
              <a:t>Flexible</a:t>
            </a:r>
            <a:r>
              <a:rPr lang="hu-HU" sz="900" dirty="0"/>
              <a:t> </a:t>
            </a:r>
            <a:r>
              <a:rPr lang="hu-HU" sz="900" dirty="0" err="1"/>
              <a:t>deployment</a:t>
            </a:r>
            <a:r>
              <a:rPr lang="hu-HU" sz="900" dirty="0"/>
              <a:t> and </a:t>
            </a:r>
            <a:r>
              <a:rPr lang="hu-HU" sz="900" dirty="0" err="1"/>
              <a:t>configuration</a:t>
            </a:r>
            <a:endParaRPr lang="hu-HU" sz="900" dirty="0"/>
          </a:p>
          <a:p>
            <a:pPr marL="136525" indent="-130175" algn="l">
              <a:buFont typeface="Arial" panose="020B0604020202020204" pitchFamily="34" charset="0"/>
              <a:buChar char="•"/>
            </a:pPr>
            <a:endParaRPr lang="hu-HU"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hu-HU" b="1" dirty="0" err="1"/>
              <a:t>Protect</a:t>
            </a:r>
            <a:r>
              <a:rPr lang="hu-HU" b="1" dirty="0"/>
              <a:t> </a:t>
            </a:r>
            <a:r>
              <a:rPr lang="hu-HU" b="1" dirty="0" err="1"/>
              <a:t>Legacy</a:t>
            </a:r>
            <a:r>
              <a:rPr lang="hu-HU" b="1" dirty="0"/>
              <a:t> </a:t>
            </a:r>
            <a:r>
              <a:rPr lang="hu-HU" b="1" dirty="0" err="1"/>
              <a:t>Applications</a:t>
            </a:r>
            <a:endParaRPr lang="hu-HU" b="1" dirty="0"/>
          </a:p>
          <a:p>
            <a:pPr marL="171450" indent="-171450" algn="l">
              <a:buFont typeface="Arial" panose="020B0604020202020204" pitchFamily="34" charset="0"/>
              <a:buChar char="•"/>
            </a:pPr>
            <a:r>
              <a:rPr lang="hu-HU" sz="900" dirty="0" err="1"/>
              <a:t>Keep</a:t>
            </a:r>
            <a:r>
              <a:rPr lang="hu-HU" sz="900" dirty="0"/>
              <a:t> </a:t>
            </a:r>
            <a:r>
              <a:rPr lang="hu-HU" sz="900" dirty="0" err="1"/>
              <a:t>Legacy</a:t>
            </a:r>
            <a:r>
              <a:rPr lang="hu-HU" sz="900" dirty="0"/>
              <a:t> in </a:t>
            </a:r>
            <a:r>
              <a:rPr lang="hu-HU" sz="900" dirty="0" err="1"/>
              <a:t>Compliance</a:t>
            </a:r>
            <a:endParaRPr lang="hu-HU" sz="900" dirty="0"/>
          </a:p>
          <a:p>
            <a:pPr marL="171450" indent="-171450" algn="l">
              <a:buFont typeface="Arial" panose="020B0604020202020204" pitchFamily="34" charset="0"/>
              <a:buChar char="•"/>
            </a:pPr>
            <a:r>
              <a:rPr lang="hu-HU" sz="900" dirty="0" err="1"/>
              <a:t>Added</a:t>
            </a:r>
            <a:r>
              <a:rPr lang="hu-HU" sz="900" dirty="0"/>
              <a:t> </a:t>
            </a:r>
            <a:r>
              <a:rPr lang="hu-HU" sz="900" dirty="0" err="1"/>
              <a:t>Security</a:t>
            </a:r>
            <a:r>
              <a:rPr lang="hu-HU" sz="900" dirty="0"/>
              <a:t> </a:t>
            </a:r>
            <a:r>
              <a:rPr lang="hu-HU" sz="900" dirty="0" err="1"/>
              <a:t>Layers</a:t>
            </a:r>
            <a:r>
              <a:rPr lang="hu-HU" sz="900" dirty="0"/>
              <a:t> in front</a:t>
            </a:r>
          </a:p>
          <a:p>
            <a:pPr marL="171450" indent="-171450" algn="l">
              <a:buFont typeface="Arial" panose="020B0604020202020204" pitchFamily="34" charset="0"/>
              <a:buChar char="•"/>
            </a:pPr>
            <a:r>
              <a:rPr lang="hu-HU" sz="900" dirty="0" err="1"/>
              <a:t>Enforce</a:t>
            </a:r>
            <a:r>
              <a:rPr lang="hu-HU" sz="900" dirty="0"/>
              <a:t> </a:t>
            </a:r>
            <a:r>
              <a:rPr lang="hu-HU" sz="900" dirty="0" err="1"/>
              <a:t>Security</a:t>
            </a:r>
            <a:r>
              <a:rPr lang="hu-HU" sz="900" dirty="0"/>
              <a:t>, </a:t>
            </a:r>
            <a:r>
              <a:rPr lang="hu-HU" sz="900" dirty="0" err="1"/>
              <a:t>Encryption</a:t>
            </a:r>
            <a:r>
              <a:rPr lang="hu-HU" sz="900" dirty="0"/>
              <a:t> and </a:t>
            </a:r>
            <a:r>
              <a:rPr lang="hu-HU" sz="900" dirty="0" err="1"/>
              <a:t>Logging</a:t>
            </a:r>
            <a:r>
              <a:rPr lang="hu-HU" sz="900" dirty="0"/>
              <a:t> </a:t>
            </a:r>
            <a:r>
              <a:rPr lang="hu-HU" sz="900" dirty="0" err="1"/>
              <a:t>policies</a:t>
            </a:r>
            <a:br>
              <a:rPr lang="hu-HU" sz="900" dirty="0"/>
            </a:br>
            <a:endParaRPr lang="hu-HU" sz="900" dirty="0"/>
          </a:p>
          <a:p>
            <a:r>
              <a:rPr lang="hu-HU" b="1" dirty="0" err="1"/>
              <a:t>Networks</a:t>
            </a:r>
            <a:r>
              <a:rPr lang="hu-HU" b="1" dirty="0"/>
              <a:t> </a:t>
            </a:r>
            <a:r>
              <a:rPr lang="hu-HU" b="1" dirty="0" err="1"/>
              <a:t>are</a:t>
            </a:r>
            <a:r>
              <a:rPr lang="hu-HU" b="1" dirty="0"/>
              <a:t> </a:t>
            </a:r>
            <a:r>
              <a:rPr lang="hu-HU" b="1" dirty="0" err="1"/>
              <a:t>the</a:t>
            </a:r>
            <a:r>
              <a:rPr lang="hu-HU" b="1" dirty="0"/>
              <a:t> </a:t>
            </a:r>
            <a:r>
              <a:rPr lang="hu-HU" b="1" dirty="0" err="1"/>
              <a:t>Foundation</a:t>
            </a:r>
            <a:endParaRPr lang="hu-HU" b="1" dirty="0"/>
          </a:p>
          <a:p>
            <a:pPr marL="171450" indent="-171450" algn="l">
              <a:buFont typeface="Arial" panose="020B0604020202020204" pitchFamily="34" charset="0"/>
              <a:buChar char="•"/>
            </a:pPr>
            <a:r>
              <a:rPr lang="hu-HU" sz="900" dirty="0" err="1"/>
              <a:t>Secure</a:t>
            </a:r>
            <a:r>
              <a:rPr lang="hu-HU" sz="900" dirty="0"/>
              <a:t> </a:t>
            </a:r>
            <a:r>
              <a:rPr lang="hu-HU" sz="900" dirty="0" err="1"/>
              <a:t>connections</a:t>
            </a:r>
            <a:endParaRPr lang="hu-HU" sz="900" dirty="0"/>
          </a:p>
          <a:p>
            <a:pPr marL="171450" indent="-171450" algn="l">
              <a:buFont typeface="Arial" panose="020B0604020202020204" pitchFamily="34" charset="0"/>
              <a:buChar char="•"/>
            </a:pPr>
            <a:r>
              <a:rPr lang="hu-HU" sz="900" dirty="0" err="1"/>
              <a:t>Separate</a:t>
            </a:r>
            <a:r>
              <a:rPr lang="hu-HU" sz="900" dirty="0"/>
              <a:t> </a:t>
            </a:r>
            <a:r>
              <a:rPr lang="hu-HU" sz="900" dirty="0" err="1"/>
              <a:t>networks</a:t>
            </a:r>
            <a:endParaRPr lang="hu-HU" sz="900" dirty="0"/>
          </a:p>
          <a:p>
            <a:pPr marL="171450" indent="-171450" algn="l">
              <a:buFont typeface="Arial" panose="020B0604020202020204" pitchFamily="34" charset="0"/>
              <a:buChar char="•"/>
            </a:pPr>
            <a:r>
              <a:rPr lang="hu-HU" sz="900" dirty="0" err="1"/>
              <a:t>Centralized</a:t>
            </a:r>
            <a:r>
              <a:rPr lang="hu-HU" sz="900" dirty="0"/>
              <a:t> management</a:t>
            </a:r>
          </a:p>
          <a:p>
            <a:pPr marL="171450" indent="-171450" algn="l">
              <a:buFont typeface="Arial" panose="020B0604020202020204" pitchFamily="34" charset="0"/>
              <a:buChar char="•"/>
            </a:pPr>
            <a:r>
              <a:rPr lang="hu-HU" sz="900" dirty="0" err="1"/>
              <a:t>Reduce</a:t>
            </a:r>
            <a:r>
              <a:rPr lang="hu-HU" sz="900" dirty="0"/>
              <a:t> </a:t>
            </a:r>
            <a:r>
              <a:rPr lang="hu-HU" sz="900" dirty="0" err="1"/>
              <a:t>complexity</a:t>
            </a:r>
            <a:endParaRPr lang="hu-HU" sz="900" dirty="0"/>
          </a:p>
          <a:p>
            <a:endParaRPr lang="hu-HU" dirty="0"/>
          </a:p>
          <a:p>
            <a:pPr marL="0" marR="0" lvl="0" indent="0" algn="l" defTabSz="685800" rtl="0" eaLnBrk="1" fontAlgn="auto" latinLnBrk="0" hangingPunct="1">
              <a:lnSpc>
                <a:spcPct val="100000"/>
              </a:lnSpc>
              <a:spcBef>
                <a:spcPts val="0"/>
              </a:spcBef>
              <a:spcAft>
                <a:spcPts val="0"/>
              </a:spcAft>
              <a:buClrTx/>
              <a:buSzTx/>
              <a:buFontTx/>
              <a:buNone/>
              <a:tabLst/>
              <a:defRPr/>
            </a:pPr>
            <a:r>
              <a:rPr lang="hu-HU" b="1" dirty="0"/>
              <a:t>Data is </a:t>
            </a:r>
            <a:r>
              <a:rPr lang="hu-HU" b="1" dirty="0" err="1"/>
              <a:t>the</a:t>
            </a:r>
            <a:r>
              <a:rPr lang="hu-HU" b="1" dirty="0"/>
              <a:t> Key</a:t>
            </a:r>
          </a:p>
          <a:p>
            <a:pPr marL="171450" indent="-171450" algn="l">
              <a:buFont typeface="Arial" panose="020B0604020202020204" pitchFamily="34" charset="0"/>
              <a:buChar char="•"/>
            </a:pPr>
            <a:r>
              <a:rPr lang="hu-HU" sz="900" dirty="0" err="1"/>
              <a:t>Validate</a:t>
            </a:r>
            <a:r>
              <a:rPr lang="hu-HU" sz="900" dirty="0"/>
              <a:t> </a:t>
            </a:r>
            <a:r>
              <a:rPr lang="hu-HU" sz="900" dirty="0" err="1"/>
              <a:t>traffic</a:t>
            </a:r>
            <a:r>
              <a:rPr lang="hu-HU" sz="900" dirty="0"/>
              <a:t> </a:t>
            </a:r>
            <a:r>
              <a:rPr lang="hu-HU" sz="900" dirty="0" err="1"/>
              <a:t>contents</a:t>
            </a:r>
            <a:endParaRPr lang="hu-HU" sz="900" dirty="0"/>
          </a:p>
          <a:p>
            <a:pPr marL="171450" indent="-171450" algn="l">
              <a:buFont typeface="Arial" panose="020B0604020202020204" pitchFamily="34" charset="0"/>
              <a:buChar char="•"/>
            </a:pPr>
            <a:r>
              <a:rPr lang="hu-HU" sz="900" dirty="0" err="1"/>
              <a:t>Ensure</a:t>
            </a:r>
            <a:r>
              <a:rPr lang="hu-HU" sz="900" dirty="0"/>
              <a:t> </a:t>
            </a:r>
            <a:r>
              <a:rPr lang="hu-HU" sz="900" dirty="0" err="1"/>
              <a:t>Visibility</a:t>
            </a:r>
            <a:r>
              <a:rPr lang="hu-HU" sz="900" dirty="0"/>
              <a:t> </a:t>
            </a:r>
            <a:r>
              <a:rPr lang="hu-HU" sz="900" dirty="0" err="1"/>
              <a:t>via</a:t>
            </a:r>
            <a:r>
              <a:rPr lang="hu-HU" sz="900" dirty="0"/>
              <a:t> Monitoring</a:t>
            </a:r>
          </a:p>
          <a:p>
            <a:pPr marL="171450" indent="-171450" algn="l">
              <a:buFont typeface="Arial" panose="020B0604020202020204" pitchFamily="34" charset="0"/>
              <a:buChar char="•"/>
            </a:pPr>
            <a:r>
              <a:rPr lang="hu-HU" sz="900" dirty="0" err="1"/>
              <a:t>Secure</a:t>
            </a:r>
            <a:r>
              <a:rPr lang="hu-HU" sz="900" dirty="0"/>
              <a:t> </a:t>
            </a:r>
            <a:r>
              <a:rPr lang="hu-HU" sz="900" dirty="0" err="1"/>
              <a:t>both</a:t>
            </a:r>
            <a:r>
              <a:rPr lang="hu-HU" sz="900" dirty="0"/>
              <a:t> </a:t>
            </a:r>
            <a:r>
              <a:rPr lang="hu-HU" sz="900" dirty="0" err="1"/>
              <a:t>at</a:t>
            </a:r>
            <a:r>
              <a:rPr lang="hu-HU" sz="900" dirty="0"/>
              <a:t> rest and in </a:t>
            </a:r>
            <a:r>
              <a:rPr lang="hu-HU" sz="900" dirty="0" err="1"/>
              <a:t>transit</a:t>
            </a:r>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28</a:t>
            </a:fld>
            <a:endParaRPr lang="hu-HU"/>
          </a:p>
        </p:txBody>
      </p:sp>
    </p:spTree>
    <p:extLst>
      <p:ext uri="{BB962C8B-B14F-4D97-AF65-F5344CB8AC3E}">
        <p14:creationId xmlns:p14="http://schemas.microsoft.com/office/powerpoint/2010/main" val="232877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panose="020B0604020202020204" pitchFamily="34" charset="0"/>
              <a:buChar char="•"/>
            </a:pPr>
            <a:r>
              <a:rPr lang="hu-HU" sz="900" dirty="0"/>
              <a:t>Data and IT </a:t>
            </a:r>
            <a:r>
              <a:rPr lang="en-US" sz="900" dirty="0"/>
              <a:t>resources should be granulated as much as possible. </a:t>
            </a:r>
          </a:p>
          <a:p>
            <a:pPr marL="342900" indent="-342900">
              <a:lnSpc>
                <a:spcPct val="120000"/>
              </a:lnSpc>
              <a:buFont typeface="Arial" panose="020B0604020202020204" pitchFamily="34" charset="0"/>
              <a:buChar char="•"/>
            </a:pPr>
            <a:r>
              <a:rPr lang="en-US" sz="900" dirty="0"/>
              <a:t>Network should be micro-segmented</a:t>
            </a:r>
            <a:r>
              <a:rPr lang="hu-HU" sz="900" dirty="0"/>
              <a:t>.</a:t>
            </a:r>
            <a:endParaRPr lang="en-US" sz="900" dirty="0"/>
          </a:p>
          <a:p>
            <a:pPr marL="342900" indent="-342900">
              <a:lnSpc>
                <a:spcPct val="120000"/>
              </a:lnSpc>
              <a:buFont typeface="Arial" panose="020B0604020202020204" pitchFamily="34" charset="0"/>
              <a:buChar char="•"/>
            </a:pPr>
            <a:r>
              <a:rPr lang="en-US" sz="900" dirty="0"/>
              <a:t>Authorization should be accurate, least privileged and session based.</a:t>
            </a:r>
          </a:p>
          <a:p>
            <a:pPr marL="342900" indent="-342900">
              <a:lnSpc>
                <a:spcPct val="120000"/>
              </a:lnSpc>
              <a:buFont typeface="Arial" panose="020B0604020202020204" pitchFamily="34" charset="0"/>
              <a:buChar char="•"/>
            </a:pPr>
            <a:r>
              <a:rPr lang="en-US" sz="900" dirty="0"/>
              <a:t>Every access, every workflow should be re-evaluated. </a:t>
            </a:r>
          </a:p>
          <a:p>
            <a:pPr marL="342900" indent="-342900">
              <a:lnSpc>
                <a:spcPct val="120000"/>
              </a:lnSpc>
              <a:buFont typeface="Arial" panose="020B0604020202020204" pitchFamily="34" charset="0"/>
              <a:buChar char="•"/>
            </a:pPr>
            <a:r>
              <a:rPr lang="en-US" sz="900" dirty="0"/>
              <a:t>Communication and data transfer should be encrypted. </a:t>
            </a:r>
          </a:p>
          <a:p>
            <a:pPr marL="342900" indent="-342900">
              <a:lnSpc>
                <a:spcPct val="120000"/>
              </a:lnSpc>
              <a:buFont typeface="Arial" panose="020B0604020202020204" pitchFamily="34" charset="0"/>
              <a:buChar char="•"/>
            </a:pPr>
            <a:r>
              <a:rPr lang="en-US" sz="900" dirty="0"/>
              <a:t>Every action and workflow should be logged and monitored. </a:t>
            </a:r>
          </a:p>
          <a:p>
            <a:pPr marL="342900" indent="-342900">
              <a:lnSpc>
                <a:spcPct val="120000"/>
              </a:lnSpc>
              <a:buFont typeface="Arial" panose="020B0604020202020204" pitchFamily="34" charset="0"/>
              <a:buChar char="•"/>
            </a:pPr>
            <a:r>
              <a:rPr lang="hu-HU" sz="900" dirty="0"/>
              <a:t>I</a:t>
            </a:r>
            <a:r>
              <a:rPr lang="en-US" sz="900" dirty="0" err="1"/>
              <a:t>nformation</a:t>
            </a:r>
            <a:r>
              <a:rPr lang="en-US" sz="900" dirty="0"/>
              <a:t> collected should be used to continuously improve security. </a:t>
            </a:r>
            <a:endParaRPr lang="hu-HU" sz="900" dirty="0"/>
          </a:p>
        </p:txBody>
      </p:sp>
      <p:sp>
        <p:nvSpPr>
          <p:cNvPr id="4" name="Slide Number Placeholder 3"/>
          <p:cNvSpPr>
            <a:spLocks noGrp="1"/>
          </p:cNvSpPr>
          <p:nvPr>
            <p:ph type="sldNum" sz="quarter" idx="5"/>
          </p:nvPr>
        </p:nvSpPr>
        <p:spPr/>
        <p:txBody>
          <a:bodyPr/>
          <a:lstStyle/>
          <a:p>
            <a:fld id="{89676F23-4F52-4569-8484-DB4921982FBF}" type="slidenum">
              <a:rPr lang="hu-HU" smtClean="0"/>
              <a:t>29</a:t>
            </a:fld>
            <a:endParaRPr lang="hu-HU"/>
          </a:p>
        </p:txBody>
      </p:sp>
    </p:spTree>
    <p:extLst>
      <p:ext uri="{BB962C8B-B14F-4D97-AF65-F5344CB8AC3E}">
        <p14:creationId xmlns:p14="http://schemas.microsoft.com/office/powerpoint/2010/main" val="347520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750"/>
              </a:spcBef>
              <a:buFont typeface="Arial"/>
              <a:buChar char="•"/>
            </a:pPr>
            <a:r>
              <a:rPr lang="hu-HU" dirty="0"/>
              <a:t>Érthetőségi tippek</a:t>
            </a:r>
            <a:endParaRPr lang="hu-HU" dirty="0">
              <a:cs typeface="Calibri"/>
            </a:endParaRPr>
          </a:p>
          <a:p>
            <a:pPr lvl="1" indent="-171450">
              <a:lnSpc>
                <a:spcPct val="90000"/>
              </a:lnSpc>
              <a:spcBef>
                <a:spcPts val="750"/>
              </a:spcBef>
              <a:buFont typeface="Arial"/>
              <a:buChar char="•"/>
            </a:pPr>
            <a:r>
              <a:rPr lang="hu-HU" dirty="0"/>
              <a:t>Legyünk</a:t>
            </a:r>
            <a:r>
              <a:rPr lang="hu-HU" dirty="0">
                <a:cs typeface="Calibri" panose="020F0502020204030204"/>
              </a:rPr>
              <a:t> </a:t>
            </a:r>
            <a:r>
              <a:rPr lang="hu-HU" b="1" dirty="0">
                <a:cs typeface="Calibri" panose="020F0502020204030204"/>
              </a:rPr>
              <a:t>konzisztens</a:t>
            </a:r>
            <a:r>
              <a:rPr lang="hu-HU" dirty="0">
                <a:cs typeface="Calibri" panose="020F0502020204030204"/>
              </a:rPr>
              <a:t>ek – ha valamit csinálunk, azt csináljuk </a:t>
            </a:r>
            <a:r>
              <a:rPr lang="hu-HU" b="1" dirty="0">
                <a:cs typeface="Calibri" panose="020F0502020204030204"/>
              </a:rPr>
              <a:t>mindig ugyanúgy</a:t>
            </a:r>
            <a:endParaRPr lang="hu-HU" b="1" dirty="0">
              <a:ea typeface="Calibri"/>
              <a:cs typeface="Calibri" panose="020F0502020204030204"/>
            </a:endParaRPr>
          </a:p>
          <a:p>
            <a:pPr marL="171450" indent="-171450">
              <a:lnSpc>
                <a:spcPct val="90000"/>
              </a:lnSpc>
              <a:spcBef>
                <a:spcPts val="750"/>
              </a:spcBef>
              <a:buFont typeface="Arial"/>
              <a:buChar char="•"/>
            </a:pPr>
            <a:r>
              <a:rPr lang="hu-HU" dirty="0"/>
              <a:t>Elnevezési szabályok</a:t>
            </a:r>
            <a:endParaRPr lang="hu-HU" dirty="0">
              <a:cs typeface="Calibri"/>
            </a:endParaRPr>
          </a:p>
          <a:p>
            <a:pPr lvl="1" indent="-171450">
              <a:lnSpc>
                <a:spcPct val="90000"/>
              </a:lnSpc>
              <a:spcBef>
                <a:spcPts val="750"/>
              </a:spcBef>
              <a:buFont typeface="Arial"/>
              <a:buChar char="•"/>
            </a:pPr>
            <a:r>
              <a:rPr lang="hu-HU" dirty="0"/>
              <a:t>Használjunk </a:t>
            </a:r>
            <a:r>
              <a:rPr lang="hu-HU" b="1" dirty="0"/>
              <a:t>magyarázó nevek</a:t>
            </a:r>
            <a:r>
              <a:rPr lang="hu-HU" dirty="0"/>
              <a:t>et – ne kelljen </a:t>
            </a:r>
            <a:r>
              <a:rPr lang="hu-HU" b="1" dirty="0"/>
              <a:t>feleslegesen találgatni</a:t>
            </a:r>
            <a:r>
              <a:rPr lang="hu-HU" dirty="0"/>
              <a:t>, hogy mi mire való</a:t>
            </a:r>
            <a:endParaRPr lang="hu-HU">
              <a:cs typeface="Calibri" panose="020F0502020204030204"/>
            </a:endParaRPr>
          </a:p>
          <a:p>
            <a:pPr lvl="1" indent="-171450">
              <a:lnSpc>
                <a:spcPct val="90000"/>
              </a:lnSpc>
              <a:spcBef>
                <a:spcPts val="750"/>
              </a:spcBef>
              <a:buFont typeface="Arial"/>
              <a:buChar char="•"/>
            </a:pPr>
            <a:r>
              <a:rPr lang="hu-HU" dirty="0">
                <a:cs typeface="Calibri" panose="020F0502020204030204"/>
              </a:rPr>
              <a:t>Használjunk </a:t>
            </a:r>
            <a:r>
              <a:rPr lang="hu-HU" b="1" dirty="0">
                <a:cs typeface="Calibri" panose="020F0502020204030204"/>
              </a:rPr>
              <a:t>konstansok</a:t>
            </a:r>
            <a:r>
              <a:rPr lang="hu-HU" dirty="0">
                <a:cs typeface="Calibri" panose="020F0502020204030204"/>
              </a:rPr>
              <a:t>at – sokkal egyszerűbb </a:t>
            </a:r>
            <a:r>
              <a:rPr lang="hu-HU" b="1" dirty="0">
                <a:cs typeface="Calibri" panose="020F0502020204030204"/>
              </a:rPr>
              <a:t>keresni</a:t>
            </a:r>
            <a:r>
              <a:rPr lang="hu-HU" dirty="0">
                <a:cs typeface="Calibri" panose="020F0502020204030204"/>
              </a:rPr>
              <a:t> és főleg </a:t>
            </a:r>
            <a:r>
              <a:rPr lang="hu-HU" b="1" dirty="0">
                <a:cs typeface="Calibri" panose="020F0502020204030204"/>
              </a:rPr>
              <a:t>cserélni</a:t>
            </a:r>
            <a:r>
              <a:rPr lang="hu-HU" dirty="0">
                <a:cs typeface="Calibri" panose="020F0502020204030204"/>
              </a:rPr>
              <a:t> (</a:t>
            </a:r>
            <a:r>
              <a:rPr lang="hu-HU" b="1" dirty="0">
                <a:cs typeface="Calibri" panose="020F0502020204030204"/>
              </a:rPr>
              <a:t>egyezés?)</a:t>
            </a:r>
          </a:p>
          <a:p>
            <a:pPr marL="171450" indent="-171450">
              <a:lnSpc>
                <a:spcPct val="90000"/>
              </a:lnSpc>
              <a:spcBef>
                <a:spcPts val="750"/>
              </a:spcBef>
              <a:buFont typeface="Arial"/>
              <a:buChar char="•"/>
            </a:pPr>
            <a:r>
              <a:rPr lang="hu-HU" dirty="0"/>
              <a:t>Függvények szabályai</a:t>
            </a:r>
            <a:endParaRPr lang="hu-HU" b="1" dirty="0"/>
          </a:p>
          <a:p>
            <a:pPr lvl="1" indent="-171450">
              <a:lnSpc>
                <a:spcPct val="90000"/>
              </a:lnSpc>
              <a:spcBef>
                <a:spcPts val="750"/>
              </a:spcBef>
              <a:buFont typeface="Arial"/>
              <a:buChar char="•"/>
            </a:pPr>
            <a:r>
              <a:rPr lang="hu-HU" b="1" dirty="0"/>
              <a:t>Kicsi</a:t>
            </a:r>
            <a:r>
              <a:rPr lang="hu-HU" dirty="0"/>
              <a:t>, </a:t>
            </a:r>
            <a:r>
              <a:rPr lang="hu-HU" b="1" dirty="0"/>
              <a:t>egy dolgot</a:t>
            </a:r>
            <a:r>
              <a:rPr lang="hu-HU" dirty="0"/>
              <a:t> csináló, </a:t>
            </a:r>
            <a:r>
              <a:rPr lang="hu-HU" b="1" dirty="0"/>
              <a:t>kevés paraméter</a:t>
            </a:r>
            <a:r>
              <a:rPr lang="hu-HU" dirty="0"/>
              <a:t>es – ez a </a:t>
            </a:r>
            <a:r>
              <a:rPr lang="hu-HU" b="1" dirty="0"/>
              <a:t>legérdekesebb</a:t>
            </a:r>
            <a:endParaRPr lang="hu-HU" b="1">
              <a:cs typeface="Calibri"/>
            </a:endParaRPr>
          </a:p>
          <a:p>
            <a:pPr marL="171450" indent="-171450">
              <a:lnSpc>
                <a:spcPct val="90000"/>
              </a:lnSpc>
              <a:spcBef>
                <a:spcPts val="750"/>
              </a:spcBef>
              <a:buFont typeface="Arial"/>
              <a:buChar char="•"/>
            </a:pPr>
            <a:r>
              <a:rPr lang="hu-HU" dirty="0"/>
              <a:t>Tesztek</a:t>
            </a:r>
            <a:endParaRPr lang="hu-HU" dirty="0">
              <a:cs typeface="Calibri"/>
            </a:endParaRPr>
          </a:p>
          <a:p>
            <a:pPr lvl="1" indent="-171450">
              <a:lnSpc>
                <a:spcPct val="90000"/>
              </a:lnSpc>
              <a:spcBef>
                <a:spcPts val="750"/>
              </a:spcBef>
              <a:buFont typeface="Arial"/>
              <a:buChar char="•"/>
            </a:pPr>
            <a:r>
              <a:rPr lang="hu-HU" b="1" dirty="0">
                <a:cs typeface="Calibri" panose="020F0502020204030204"/>
              </a:rPr>
              <a:t>Legyenek</a:t>
            </a:r>
            <a:r>
              <a:rPr lang="hu-HU" dirty="0">
                <a:cs typeface="Calibri" panose="020F0502020204030204"/>
              </a:rPr>
              <a:t>, gyorsak legyenek, függetlenek legyenek (senki nem futtat lassú dolgokat)</a:t>
            </a:r>
          </a:p>
          <a:p>
            <a:pPr lvl="1" indent="-171450">
              <a:lnSpc>
                <a:spcPct val="90000"/>
              </a:lnSpc>
              <a:spcBef>
                <a:spcPts val="750"/>
              </a:spcBef>
              <a:buFont typeface="Arial"/>
              <a:buChar char="•"/>
            </a:pPr>
            <a:r>
              <a:rPr lang="hu-HU" b="1" dirty="0">
                <a:cs typeface="Calibri" panose="020F0502020204030204"/>
              </a:rPr>
              <a:t>Kód</a:t>
            </a:r>
            <a:r>
              <a:rPr lang="hu-HU" dirty="0">
                <a:cs typeface="Calibri" panose="020F0502020204030204"/>
              </a:rPr>
              <a:t>ként kezeljük őket, </a:t>
            </a:r>
            <a:r>
              <a:rPr lang="hu-HU" b="1" dirty="0">
                <a:cs typeface="Calibri" panose="020F0502020204030204"/>
              </a:rPr>
              <a:t>azonos szabályok</a:t>
            </a:r>
            <a:r>
              <a:rPr lang="hu-HU" dirty="0">
                <a:cs typeface="Calibri" panose="020F0502020204030204"/>
              </a:rPr>
              <a:t> vonatkozzanak rájuk</a:t>
            </a:r>
            <a:endParaRPr lang="hu-HU"/>
          </a:p>
          <a:p>
            <a:pPr marL="171450" indent="-171450">
              <a:lnSpc>
                <a:spcPct val="90000"/>
              </a:lnSpc>
              <a:spcBef>
                <a:spcPts val="750"/>
              </a:spcBef>
              <a:buFont typeface="Arial"/>
              <a:buChar char="•"/>
            </a:pPr>
            <a:r>
              <a:rPr lang="hu-HU" dirty="0"/>
              <a:t>"Bűzlő" kódok</a:t>
            </a:r>
            <a:endParaRPr lang="hu-HU" dirty="0">
              <a:cs typeface="Calibri"/>
            </a:endParaRPr>
          </a:p>
          <a:p>
            <a:pPr lvl="1" indent="-171450">
              <a:lnSpc>
                <a:spcPct val="90000"/>
              </a:lnSpc>
              <a:spcBef>
                <a:spcPts val="750"/>
              </a:spcBef>
              <a:buFont typeface="Arial"/>
              <a:buChar char="•"/>
            </a:pPr>
            <a:r>
              <a:rPr lang="hu-HU" b="1" dirty="0">
                <a:cs typeface="Calibri"/>
              </a:rPr>
              <a:t>Nehéz változtatni</a:t>
            </a:r>
            <a:r>
              <a:rPr lang="hu-HU" dirty="0">
                <a:cs typeface="Calibri"/>
              </a:rPr>
              <a:t>, minden változtatás után </a:t>
            </a:r>
            <a:r>
              <a:rPr lang="hu-HU" b="1" dirty="0">
                <a:cs typeface="Calibri"/>
              </a:rPr>
              <a:t>eltörik</a:t>
            </a:r>
            <a:endParaRPr lang="hu-HU" b="1" dirty="0">
              <a:ea typeface="Calibri"/>
              <a:cs typeface="Calibri"/>
            </a:endParaRPr>
          </a:p>
          <a:p>
            <a:pPr lvl="1" indent="-171450">
              <a:lnSpc>
                <a:spcPct val="90000"/>
              </a:lnSpc>
              <a:spcBef>
                <a:spcPts val="750"/>
              </a:spcBef>
              <a:buFont typeface="Arial"/>
              <a:buChar char="•"/>
            </a:pPr>
            <a:r>
              <a:rPr lang="hu-HU" b="1" dirty="0">
                <a:cs typeface="Calibri"/>
              </a:rPr>
              <a:t>Feleslegesen komplex/ismétlő</a:t>
            </a:r>
            <a:endParaRPr lang="hu-HU" b="1" dirty="0">
              <a:ea typeface="Calibri" panose="020F0502020204030204"/>
              <a:cs typeface="Calibri"/>
            </a:endParaRPr>
          </a:p>
          <a:p>
            <a:pPr lvl="1" indent="-171450">
              <a:lnSpc>
                <a:spcPct val="90000"/>
              </a:lnSpc>
              <a:spcBef>
                <a:spcPts val="750"/>
              </a:spcBef>
              <a:buFont typeface="Arial"/>
              <a:buChar char="•"/>
            </a:pPr>
            <a:r>
              <a:rPr lang="hu-HU" b="1" dirty="0">
                <a:cs typeface="Calibri"/>
              </a:rPr>
              <a:t>Átláthatatlan</a:t>
            </a:r>
            <a:endParaRPr lang="hu-HU" b="1" dirty="0">
              <a:ea typeface="Calibri" panose="020F0502020204030204"/>
              <a:cs typeface="Calibri"/>
            </a:endParaRPr>
          </a:p>
          <a:p>
            <a:endParaRPr lang="en-US" dirty="0"/>
          </a:p>
          <a:p>
            <a:r>
              <a:rPr lang="en-US" b="1" dirty="0" err="1"/>
              <a:t>Források</a:t>
            </a:r>
            <a:r>
              <a:rPr lang="en-US" b="1" dirty="0"/>
              <a:t>:</a:t>
            </a:r>
          </a:p>
          <a:p>
            <a:r>
              <a:rPr lang="en-US" dirty="0"/>
              <a:t>https://gist.github.com/wojteklu/73c6914cc446146b8b533c0988cf8d29</a:t>
            </a:r>
            <a:endParaRPr lang="en-US"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3</a:t>
            </a:fld>
            <a:endParaRPr lang="hu-HU"/>
          </a:p>
        </p:txBody>
      </p:sp>
    </p:spTree>
    <p:extLst>
      <p:ext uri="{BB962C8B-B14F-4D97-AF65-F5344CB8AC3E}">
        <p14:creationId xmlns:p14="http://schemas.microsoft.com/office/powerpoint/2010/main" val="327141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30</a:t>
            </a:fld>
            <a:endParaRPr lang="hu-HU"/>
          </a:p>
        </p:txBody>
      </p:sp>
    </p:spTree>
    <p:extLst>
      <p:ext uri="{BB962C8B-B14F-4D97-AF65-F5344CB8AC3E}">
        <p14:creationId xmlns:p14="http://schemas.microsoft.com/office/powerpoint/2010/main" val="331104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hu-HU" sz="2000" dirty="0"/>
              <a:t>E</a:t>
            </a:r>
            <a:r>
              <a:rPr lang="en-US" sz="2000" dirty="0" err="1"/>
              <a:t>nd</a:t>
            </a:r>
            <a:r>
              <a:rPr lang="en-US" sz="2000" dirty="0"/>
              <a:t>-to-end enterprise security</a:t>
            </a:r>
            <a:r>
              <a:rPr lang="hu-HU" sz="2000" dirty="0"/>
              <a:t> </a:t>
            </a:r>
            <a:r>
              <a:rPr lang="hu-HU" sz="2000" dirty="0" err="1"/>
              <a:t>model</a:t>
            </a:r>
            <a:endParaRPr lang="hu-HU" sz="2000" dirty="0"/>
          </a:p>
          <a:p>
            <a:pPr marL="342900" indent="-342900">
              <a:buFont typeface="Arial" panose="020B0604020202020204" pitchFamily="34" charset="0"/>
              <a:buChar char="•"/>
            </a:pPr>
            <a:r>
              <a:rPr lang="hu-HU" sz="2000" dirty="0" err="1">
                <a:latin typeface="Source Sans Pro" panose="020B0503030403020204" pitchFamily="34" charset="0"/>
                <a:ea typeface="Source Sans Pro" panose="020B0503030403020204" pitchFamily="34" charset="0"/>
              </a:rPr>
              <a:t>Enforce</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accurate</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least</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privilege</a:t>
            </a:r>
            <a:r>
              <a:rPr lang="hu-HU" sz="2000" dirty="0">
                <a:latin typeface="Source Sans Pro" panose="020B0503030403020204" pitchFamily="34" charset="0"/>
                <a:ea typeface="Source Sans Pro" panose="020B0503030403020204" pitchFamily="34" charset="0"/>
              </a:rPr>
              <a:t>, per-</a:t>
            </a:r>
            <a:r>
              <a:rPr lang="hu-HU" sz="2000" dirty="0" err="1">
                <a:latin typeface="Source Sans Pro" panose="020B0503030403020204" pitchFamily="34" charset="0"/>
                <a:ea typeface="Source Sans Pro" panose="020B0503030403020204" pitchFamily="34" charset="0"/>
              </a:rPr>
              <a:t>request</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access</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decisions</a:t>
            </a:r>
            <a:endParaRPr lang="hu-HU"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hu-HU" sz="2000" dirty="0" err="1">
                <a:latin typeface="Source Sans Pro" panose="020B0503030403020204" pitchFamily="34" charset="0"/>
                <a:ea typeface="Source Sans Pro" panose="020B0503030403020204" pitchFamily="34" charset="0"/>
              </a:rPr>
              <a:t>Attacker</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already</a:t>
            </a:r>
            <a:r>
              <a:rPr lang="hu-HU" sz="2000" dirty="0">
                <a:latin typeface="Source Sans Pro" panose="020B0503030403020204" pitchFamily="34" charset="0"/>
                <a:ea typeface="Source Sans Pro" panose="020B0503030403020204" pitchFamily="34" charset="0"/>
              </a:rPr>
              <a:t> has </a:t>
            </a:r>
            <a:r>
              <a:rPr lang="hu-HU" sz="2000" dirty="0" err="1">
                <a:latin typeface="Source Sans Pro" panose="020B0503030403020204" pitchFamily="34" charset="0"/>
                <a:ea typeface="Source Sans Pro" panose="020B0503030403020204" pitchFamily="34" charset="0"/>
              </a:rPr>
              <a:t>presence</a:t>
            </a:r>
            <a:r>
              <a:rPr lang="hu-HU" sz="2000" dirty="0">
                <a:latin typeface="Source Sans Pro" panose="020B0503030403020204" pitchFamily="34" charset="0"/>
                <a:ea typeface="Source Sans Pro" panose="020B0503030403020204" pitchFamily="34" charset="0"/>
              </a:rPr>
              <a:t> in </a:t>
            </a:r>
            <a:r>
              <a:rPr lang="hu-HU" sz="2000" dirty="0" err="1">
                <a:latin typeface="Source Sans Pro" panose="020B0503030403020204" pitchFamily="34" charset="0"/>
                <a:ea typeface="Source Sans Pro" panose="020B0503030403020204" pitchFamily="34" charset="0"/>
              </a:rPr>
              <a:t>the</a:t>
            </a:r>
            <a:r>
              <a:rPr lang="hu-HU" sz="2000" dirty="0">
                <a:latin typeface="Source Sans Pro" panose="020B0503030403020204" pitchFamily="34" charset="0"/>
                <a:ea typeface="Source Sans Pro" panose="020B0503030403020204" pitchFamily="34" charset="0"/>
              </a:rPr>
              <a:t> </a:t>
            </a:r>
            <a:r>
              <a:rPr lang="hu-HU" sz="2000" dirty="0" err="1">
                <a:latin typeface="Source Sans Pro" panose="020B0503030403020204" pitchFamily="34" charset="0"/>
                <a:ea typeface="Source Sans Pro" panose="020B0503030403020204" pitchFamily="34" charset="0"/>
              </a:rPr>
              <a:t>network</a:t>
            </a:r>
            <a:endParaRPr lang="hu-HU"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hu-HU" sz="2000" dirty="0">
                <a:latin typeface="Source Sans Pro" panose="020B0503030403020204" pitchFamily="34" charset="0"/>
                <a:ea typeface="Source Sans Pro" panose="020B0503030403020204" pitchFamily="34" charset="0"/>
              </a:rPr>
              <a:t>N</a:t>
            </a:r>
            <a:r>
              <a:rPr lang="en-US" sz="2000" dirty="0">
                <a:latin typeface="Source Sans Pro" panose="020B0503030403020204" pitchFamily="34" charset="0"/>
                <a:ea typeface="Source Sans Pro" panose="020B0503030403020204" pitchFamily="34" charset="0"/>
              </a:rPr>
              <a:t>o implicit trust granted to systems </a:t>
            </a:r>
            <a:r>
              <a:rPr lang="hu-HU" sz="2000" dirty="0">
                <a:latin typeface="Source Sans Pro" panose="020B0503030403020204" pitchFamily="34" charset="0"/>
                <a:ea typeface="Source Sans Pro" panose="020B0503030403020204" pitchFamily="34" charset="0"/>
              </a:rPr>
              <a:t>and </a:t>
            </a:r>
            <a:r>
              <a:rPr lang="hu-HU" sz="2000" dirty="0" err="1">
                <a:latin typeface="Source Sans Pro" panose="020B0503030403020204" pitchFamily="34" charset="0"/>
                <a:ea typeface="Source Sans Pro" panose="020B0503030403020204" pitchFamily="34" charset="0"/>
              </a:rPr>
              <a:t>users</a:t>
            </a:r>
            <a:endParaRPr lang="hu-HU" sz="2000" i="0" dirty="0">
              <a:latin typeface="Source Sans Pro" panose="020B0503030403020204" pitchFamily="34" charset="0"/>
              <a:ea typeface="Source Sans Pro" panose="020B0503030403020204" pitchFamily="34" charset="0"/>
            </a:endParaRPr>
          </a:p>
          <a:p>
            <a:pPr marL="685800" lvl="1" indent="-342900">
              <a:buFont typeface="Arial" panose="020B0604020202020204" pitchFamily="34" charset="0"/>
              <a:buChar char="•"/>
            </a:pPr>
            <a:r>
              <a:rPr lang="en-US" sz="2000" i="1" dirty="0">
                <a:latin typeface="Source Sans Pro" panose="020B0503030403020204" pitchFamily="34" charset="0"/>
                <a:ea typeface="Source Sans Pro" panose="020B0503030403020204" pitchFamily="34" charset="0"/>
              </a:rPr>
              <a:t>Access to resources is granted </a:t>
            </a:r>
            <a:r>
              <a:rPr lang="hu-HU" sz="2000" i="1" dirty="0" err="1">
                <a:latin typeface="Source Sans Pro" panose="020B0503030403020204" pitchFamily="34" charset="0"/>
                <a:ea typeface="Source Sans Pro" panose="020B0503030403020204" pitchFamily="34" charset="0"/>
              </a:rPr>
              <a:t>only</a:t>
            </a:r>
            <a:r>
              <a:rPr lang="hu-HU" sz="2000" i="1" dirty="0">
                <a:latin typeface="Source Sans Pro" panose="020B0503030403020204" pitchFamily="34" charset="0"/>
                <a:ea typeface="Source Sans Pro" panose="020B0503030403020204" pitchFamily="34" charset="0"/>
              </a:rPr>
              <a:t> </a:t>
            </a:r>
            <a:r>
              <a:rPr lang="hu-HU" sz="2000" i="1" dirty="0" err="1">
                <a:latin typeface="Source Sans Pro" panose="020B0503030403020204" pitchFamily="34" charset="0"/>
                <a:ea typeface="Source Sans Pro" panose="020B0503030403020204" pitchFamily="34" charset="0"/>
              </a:rPr>
              <a:t>if</a:t>
            </a:r>
            <a:r>
              <a:rPr lang="en-US" sz="2000" i="1" dirty="0">
                <a:latin typeface="Source Sans Pro" panose="020B0503030403020204" pitchFamily="34" charset="0"/>
                <a:ea typeface="Source Sans Pro" panose="020B0503030403020204" pitchFamily="34" charset="0"/>
              </a:rPr>
              <a:t> required and auth</a:t>
            </a:r>
            <a:r>
              <a:rPr lang="hu-HU" sz="2000" i="1" dirty="0">
                <a:latin typeface="Source Sans Pro" panose="020B0503030403020204" pitchFamily="34" charset="0"/>
                <a:ea typeface="Source Sans Pro" panose="020B0503030403020204" pitchFamily="34" charset="0"/>
              </a:rPr>
              <a:t>.</a:t>
            </a:r>
            <a:r>
              <a:rPr lang="en-US" sz="2000" i="1" dirty="0">
                <a:latin typeface="Source Sans Pro" panose="020B0503030403020204" pitchFamily="34" charset="0"/>
                <a:ea typeface="Source Sans Pro" panose="020B0503030403020204" pitchFamily="34" charset="0"/>
              </a:rPr>
              <a:t> is performed</a:t>
            </a:r>
            <a:endParaRPr lang="hu-HU" sz="2000" i="1"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31</a:t>
            </a:fld>
            <a:endParaRPr lang="hu-HU"/>
          </a:p>
        </p:txBody>
      </p:sp>
    </p:spTree>
    <p:extLst>
      <p:ext uri="{BB962C8B-B14F-4D97-AF65-F5344CB8AC3E}">
        <p14:creationId xmlns:p14="http://schemas.microsoft.com/office/powerpoint/2010/main" val="1666522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panose="020B0604020202020204" pitchFamily="34" charset="0"/>
              <a:buChar char="•"/>
            </a:pPr>
            <a:r>
              <a:rPr lang="en-US" sz="2000" dirty="0"/>
              <a:t>Micro segmentation of the network based on zones and “best match” rule evaluations</a:t>
            </a:r>
          </a:p>
          <a:p>
            <a:pPr marL="342900" indent="-342900">
              <a:lnSpc>
                <a:spcPct val="120000"/>
              </a:lnSpc>
              <a:buFont typeface="Arial" panose="020B0604020202020204" pitchFamily="34" charset="0"/>
              <a:buChar char="•"/>
            </a:pPr>
            <a:r>
              <a:rPr lang="en-US" sz="2000" dirty="0"/>
              <a:t>Granular protocol control based on 20+ application-layer protocol proxies </a:t>
            </a:r>
          </a:p>
          <a:p>
            <a:pPr marL="342900" indent="-342900">
              <a:lnSpc>
                <a:spcPct val="120000"/>
              </a:lnSpc>
              <a:buFont typeface="Arial" panose="020B0604020202020204" pitchFamily="34" charset="0"/>
              <a:buChar char="•"/>
            </a:pPr>
            <a:r>
              <a:rPr lang="en-US" sz="2000" dirty="0"/>
              <a:t>Session-based authentication, with certifications, forms and authentication agent </a:t>
            </a:r>
          </a:p>
          <a:p>
            <a:pPr marL="342900" indent="-342900">
              <a:lnSpc>
                <a:spcPct val="120000"/>
              </a:lnSpc>
              <a:buFont typeface="Arial" panose="020B0604020202020204" pitchFamily="34" charset="0"/>
              <a:buChar char="•"/>
            </a:pPr>
            <a:r>
              <a:rPr lang="en-US" sz="2000" dirty="0"/>
              <a:t>Integration with LDAP/AD, RADIUS and multi-factor authentication (MFA) services </a:t>
            </a:r>
          </a:p>
          <a:p>
            <a:pPr marL="342900" indent="-342900">
              <a:lnSpc>
                <a:spcPct val="120000"/>
              </a:lnSpc>
              <a:buFont typeface="Arial" panose="020B0604020202020204" pitchFamily="34" charset="0"/>
              <a:buChar char="•"/>
            </a:pPr>
            <a:r>
              <a:rPr lang="en-US" sz="2000" dirty="0"/>
              <a:t>Network-level authorization </a:t>
            </a:r>
          </a:p>
          <a:p>
            <a:pPr marL="342900" indent="-342900">
              <a:lnSpc>
                <a:spcPct val="120000"/>
              </a:lnSpc>
              <a:buFont typeface="Arial" panose="020B0604020202020204" pitchFamily="34" charset="0"/>
              <a:buChar char="•"/>
            </a:pPr>
            <a:r>
              <a:rPr lang="en-US" sz="2000" dirty="0"/>
              <a:t>VPN-support (OpenVPN, IPsec)</a:t>
            </a:r>
          </a:p>
          <a:p>
            <a:pPr marL="342900" indent="-342900">
              <a:lnSpc>
                <a:spcPct val="120000"/>
              </a:lnSpc>
              <a:buFont typeface="Arial" panose="020B0604020202020204" pitchFamily="34" charset="0"/>
              <a:buChar char="•"/>
            </a:pPr>
            <a:r>
              <a:rPr lang="en-US" sz="2000" dirty="0"/>
              <a:t>Traffic encryption with complete control over SSL/TLS channels </a:t>
            </a:r>
          </a:p>
        </p:txBody>
      </p:sp>
      <p:sp>
        <p:nvSpPr>
          <p:cNvPr id="4" name="Slide Number Placeholder 3"/>
          <p:cNvSpPr>
            <a:spLocks noGrp="1"/>
          </p:cNvSpPr>
          <p:nvPr>
            <p:ph type="sldNum" sz="quarter" idx="5"/>
          </p:nvPr>
        </p:nvSpPr>
        <p:spPr/>
        <p:txBody>
          <a:bodyPr/>
          <a:lstStyle/>
          <a:p>
            <a:fld id="{89676F23-4F52-4569-8484-DB4921982FBF}" type="slidenum">
              <a:rPr lang="hu-HU" smtClean="0"/>
              <a:t>32</a:t>
            </a:fld>
            <a:endParaRPr lang="hu-HU"/>
          </a:p>
        </p:txBody>
      </p:sp>
    </p:spTree>
    <p:extLst>
      <p:ext uri="{BB962C8B-B14F-4D97-AF65-F5344CB8AC3E}">
        <p14:creationId xmlns:p14="http://schemas.microsoft.com/office/powerpoint/2010/main" val="5744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dirty="0" err="1"/>
              <a:t>Webservices</a:t>
            </a:r>
            <a:r>
              <a:rPr lang="hu-HU" dirty="0"/>
              <a:t> drive business </a:t>
            </a:r>
            <a:r>
              <a:rPr lang="hu-HU" dirty="0" err="1"/>
              <a:t>development</a:t>
            </a:r>
            <a:endParaRPr lang="hu-HU" dirty="0"/>
          </a:p>
          <a:p>
            <a:pPr marL="0" marR="0" lvl="0" indent="0" algn="l" defTabSz="685800" rtl="0" eaLnBrk="1" fontAlgn="auto" latinLnBrk="0" hangingPunct="1">
              <a:lnSpc>
                <a:spcPct val="100000"/>
              </a:lnSpc>
              <a:spcBef>
                <a:spcPts val="0"/>
              </a:spcBef>
              <a:spcAft>
                <a:spcPts val="0"/>
              </a:spcAft>
              <a:buClrTx/>
              <a:buSzTx/>
              <a:buFontTx/>
              <a:buNone/>
              <a:tabLst/>
              <a:defRPr/>
            </a:pPr>
            <a:r>
              <a:rPr lang="hu-HU" sz="900" b="1" dirty="0" err="1"/>
              <a:t>Interact</a:t>
            </a:r>
            <a:r>
              <a:rPr lang="hu-HU" sz="900" b="1" dirty="0"/>
              <a:t> </a:t>
            </a:r>
            <a:r>
              <a:rPr lang="hu-HU" sz="900" b="1" dirty="0" err="1"/>
              <a:t>directly</a:t>
            </a:r>
            <a:r>
              <a:rPr lang="hu-HU" sz="900" b="1" dirty="0"/>
              <a:t> </a:t>
            </a:r>
            <a:r>
              <a:rPr lang="hu-HU" sz="900" dirty="0" err="1"/>
              <a:t>with</a:t>
            </a:r>
            <a:r>
              <a:rPr lang="hu-HU" sz="900" dirty="0"/>
              <a:t> </a:t>
            </a:r>
            <a:r>
              <a:rPr lang="hu-HU" sz="900" dirty="0" err="1"/>
              <a:t>partners</a:t>
            </a:r>
            <a:r>
              <a:rPr lang="hu-HU" sz="900" dirty="0"/>
              <a:t> and </a:t>
            </a:r>
            <a:r>
              <a:rPr lang="hu-HU" sz="900" dirty="0" err="1"/>
              <a:t>enhance</a:t>
            </a:r>
            <a:r>
              <a:rPr lang="hu-HU" sz="900" dirty="0"/>
              <a:t> </a:t>
            </a:r>
            <a:r>
              <a:rPr lang="hu-HU" sz="900" dirty="0" err="1"/>
              <a:t>customer</a:t>
            </a:r>
            <a:r>
              <a:rPr lang="hu-HU" sz="900" dirty="0"/>
              <a:t> </a:t>
            </a:r>
            <a:r>
              <a:rPr lang="hu-HU" sz="900" dirty="0" err="1"/>
              <a:t>experience</a:t>
            </a:r>
            <a:endParaRPr lang="hu-HU" sz="900" dirty="0"/>
          </a:p>
          <a:p>
            <a:endParaRPr lang="hu-HU" dirty="0"/>
          </a:p>
          <a:p>
            <a:pPr marL="0" marR="0" lvl="0" indent="0" algn="l" defTabSz="685800" rtl="0" eaLnBrk="1" fontAlgn="auto" latinLnBrk="0" hangingPunct="1">
              <a:lnSpc>
                <a:spcPct val="100000"/>
              </a:lnSpc>
              <a:spcBef>
                <a:spcPts val="0"/>
              </a:spcBef>
              <a:spcAft>
                <a:spcPts val="0"/>
              </a:spcAft>
              <a:buClrTx/>
              <a:buSzTx/>
              <a:buFontTx/>
              <a:buNone/>
              <a:tabLst/>
              <a:defRPr/>
            </a:pPr>
            <a:r>
              <a:rPr lang="hu-HU" dirty="0" err="1"/>
              <a:t>APIs</a:t>
            </a:r>
            <a:r>
              <a:rPr lang="hu-HU" dirty="0"/>
              <a:t> </a:t>
            </a:r>
            <a:r>
              <a:rPr lang="hu-HU" dirty="0" err="1"/>
              <a:t>offer</a:t>
            </a:r>
            <a:r>
              <a:rPr lang="hu-HU" dirty="0"/>
              <a:t> </a:t>
            </a:r>
            <a:r>
              <a:rPr lang="hu-HU" dirty="0" err="1"/>
              <a:t>seamless</a:t>
            </a:r>
            <a:r>
              <a:rPr lang="hu-HU" dirty="0"/>
              <a:t> </a:t>
            </a:r>
            <a:r>
              <a:rPr lang="hu-HU" dirty="0" err="1"/>
              <a:t>integration</a:t>
            </a:r>
            <a:endParaRPr lang="hu-HU" dirty="0"/>
          </a:p>
          <a:p>
            <a:pPr marL="0" marR="0" lvl="0" indent="0" algn="l" defTabSz="685800" rtl="0" eaLnBrk="1" fontAlgn="auto" latinLnBrk="0" hangingPunct="1">
              <a:lnSpc>
                <a:spcPct val="100000"/>
              </a:lnSpc>
              <a:spcBef>
                <a:spcPts val="0"/>
              </a:spcBef>
              <a:spcAft>
                <a:spcPts val="0"/>
              </a:spcAft>
              <a:buClrTx/>
              <a:buSzTx/>
              <a:buFontTx/>
              <a:buNone/>
              <a:tabLst/>
              <a:defRPr/>
            </a:pPr>
            <a:r>
              <a:rPr lang="hu-HU" sz="900" dirty="0" err="1"/>
              <a:t>Make</a:t>
            </a:r>
            <a:r>
              <a:rPr lang="hu-HU" sz="900" dirty="0"/>
              <a:t> </a:t>
            </a:r>
            <a:r>
              <a:rPr lang="hu-HU" sz="900" b="1" dirty="0" err="1"/>
              <a:t>core</a:t>
            </a:r>
            <a:r>
              <a:rPr lang="hu-HU" sz="900" b="1" dirty="0"/>
              <a:t> business </a:t>
            </a:r>
            <a:r>
              <a:rPr lang="hu-HU" sz="900" b="1" dirty="0" err="1"/>
              <a:t>data</a:t>
            </a:r>
            <a:r>
              <a:rPr lang="hu-HU" sz="900" b="1" dirty="0"/>
              <a:t> </a:t>
            </a:r>
            <a:r>
              <a:rPr lang="hu-HU" sz="900" b="1" dirty="0" err="1"/>
              <a:t>available</a:t>
            </a:r>
            <a:r>
              <a:rPr lang="hu-HU" sz="900" b="1" dirty="0"/>
              <a:t> </a:t>
            </a:r>
            <a:r>
              <a:rPr lang="hu-HU" sz="900" b="1" dirty="0" err="1"/>
              <a:t>on-demand</a:t>
            </a:r>
            <a:r>
              <a:rPr lang="hu-HU" sz="900" b="1" dirty="0"/>
              <a:t> </a:t>
            </a:r>
            <a:r>
              <a:rPr lang="hu-HU" sz="900" dirty="0" err="1"/>
              <a:t>for</a:t>
            </a:r>
            <a:r>
              <a:rPr lang="hu-HU" sz="900" dirty="0"/>
              <a:t> </a:t>
            </a:r>
            <a:r>
              <a:rPr lang="hu-HU" sz="900" dirty="0" err="1"/>
              <a:t>integrated</a:t>
            </a:r>
            <a:r>
              <a:rPr lang="hu-HU" sz="900" dirty="0"/>
              <a:t> business </a:t>
            </a:r>
            <a:r>
              <a:rPr lang="hu-HU" sz="900" dirty="0" err="1"/>
              <a:t>operations</a:t>
            </a:r>
            <a:endParaRPr lang="hu-HU" sz="900" dirty="0"/>
          </a:p>
          <a:p>
            <a:endParaRPr lang="hu-HU" dirty="0"/>
          </a:p>
          <a:p>
            <a:pPr marL="0" marR="0" lvl="0" indent="0" algn="l" defTabSz="685800" rtl="0" eaLnBrk="1" fontAlgn="auto" latinLnBrk="0" hangingPunct="1">
              <a:lnSpc>
                <a:spcPct val="100000"/>
              </a:lnSpc>
              <a:spcBef>
                <a:spcPts val="0"/>
              </a:spcBef>
              <a:spcAft>
                <a:spcPts val="0"/>
              </a:spcAft>
              <a:buClrTx/>
              <a:buSzTx/>
              <a:buFontTx/>
              <a:buNone/>
              <a:tabLst/>
              <a:defRPr/>
            </a:pPr>
            <a:r>
              <a:rPr lang="hu-HU" dirty="0" err="1"/>
              <a:t>Regulations</a:t>
            </a:r>
            <a:r>
              <a:rPr lang="hu-HU" dirty="0"/>
              <a:t> </a:t>
            </a:r>
            <a:r>
              <a:rPr lang="hu-HU" dirty="0" err="1"/>
              <a:t>demand</a:t>
            </a:r>
            <a:r>
              <a:rPr lang="hu-HU" dirty="0"/>
              <a:t> </a:t>
            </a:r>
            <a:r>
              <a:rPr lang="hu-HU" dirty="0" err="1"/>
              <a:t>secure</a:t>
            </a:r>
            <a:r>
              <a:rPr lang="hu-HU" dirty="0"/>
              <a:t> </a:t>
            </a:r>
            <a:r>
              <a:rPr lang="hu-HU" dirty="0" err="1"/>
              <a:t>APIs</a:t>
            </a:r>
            <a:r>
              <a:rPr lang="hu-HU"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hu-HU" sz="900" dirty="0" err="1"/>
              <a:t>Regulations</a:t>
            </a:r>
            <a:r>
              <a:rPr lang="hu-HU" sz="900" dirty="0"/>
              <a:t> </a:t>
            </a:r>
            <a:r>
              <a:rPr lang="hu-HU" sz="900" dirty="0" err="1"/>
              <a:t>require</a:t>
            </a:r>
            <a:r>
              <a:rPr lang="hu-HU" sz="900" dirty="0"/>
              <a:t> </a:t>
            </a:r>
            <a:r>
              <a:rPr lang="hu-HU" sz="900" b="1" dirty="0" err="1"/>
              <a:t>data</a:t>
            </a:r>
            <a:r>
              <a:rPr lang="hu-HU" sz="900" b="1" dirty="0"/>
              <a:t> </a:t>
            </a:r>
            <a:r>
              <a:rPr lang="hu-HU" sz="900" b="1" dirty="0" err="1"/>
              <a:t>to</a:t>
            </a:r>
            <a:r>
              <a:rPr lang="hu-HU" sz="900" b="1" dirty="0"/>
              <a:t> be </a:t>
            </a:r>
            <a:r>
              <a:rPr lang="hu-HU" sz="900" b="1" dirty="0" err="1"/>
              <a:t>secured</a:t>
            </a:r>
            <a:r>
              <a:rPr lang="hu-HU" sz="900" dirty="0"/>
              <a:t> </a:t>
            </a:r>
            <a:r>
              <a:rPr lang="hu-HU" sz="900" dirty="0" err="1"/>
              <a:t>at</a:t>
            </a:r>
            <a:r>
              <a:rPr lang="hu-HU" sz="900" dirty="0"/>
              <a:t> rest- and in </a:t>
            </a:r>
            <a:r>
              <a:rPr lang="hu-HU" sz="900" dirty="0" err="1"/>
              <a:t>transit</a:t>
            </a:r>
            <a:endParaRPr lang="hu-HU" sz="900" dirty="0"/>
          </a:p>
        </p:txBody>
      </p:sp>
      <p:sp>
        <p:nvSpPr>
          <p:cNvPr id="4" name="Slide Number Placeholder 3"/>
          <p:cNvSpPr>
            <a:spLocks noGrp="1"/>
          </p:cNvSpPr>
          <p:nvPr>
            <p:ph type="sldNum" sz="quarter" idx="5"/>
          </p:nvPr>
        </p:nvSpPr>
        <p:spPr/>
        <p:txBody>
          <a:bodyPr/>
          <a:lstStyle/>
          <a:p>
            <a:fld id="{89676F23-4F52-4569-8484-DB4921982FBF}" type="slidenum">
              <a:rPr lang="hu-HU" smtClean="0"/>
              <a:t>33</a:t>
            </a:fld>
            <a:endParaRPr lang="hu-HU"/>
          </a:p>
        </p:txBody>
      </p:sp>
    </p:spTree>
    <p:extLst>
      <p:ext uri="{BB962C8B-B14F-4D97-AF65-F5344CB8AC3E}">
        <p14:creationId xmlns:p14="http://schemas.microsoft.com/office/powerpoint/2010/main" val="3962593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Ezt</a:t>
            </a:r>
            <a:r>
              <a:rPr lang="en-US" dirty="0"/>
              <a:t> a </a:t>
            </a:r>
            <a:r>
              <a:rPr lang="en-US" dirty="0" err="1"/>
              <a:t>diát</a:t>
            </a:r>
            <a:r>
              <a:rPr lang="en-US" dirty="0"/>
              <a:t> a </a:t>
            </a:r>
            <a:r>
              <a:rPr lang="en-US" dirty="0" err="1"/>
              <a:t>fehér</a:t>
            </a:r>
            <a:r>
              <a:rPr lang="en-US" dirty="0"/>
              <a:t> </a:t>
            </a:r>
            <a:r>
              <a:rPr lang="en-US" dirty="0" err="1"/>
              <a:t>háttérhez</a:t>
            </a:r>
            <a:r>
              <a:rPr lang="en-US" dirty="0"/>
              <a:t> </a:t>
            </a:r>
            <a:r>
              <a:rPr lang="en-US" dirty="0" err="1"/>
              <a:t>passzolóan</a:t>
            </a:r>
            <a:r>
              <a:rPr lang="en-US" dirty="0"/>
              <a:t> </a:t>
            </a:r>
            <a:r>
              <a:rPr lang="en-US" dirty="0" err="1"/>
              <a:t>kéne</a:t>
            </a:r>
            <a:r>
              <a:rPr lang="en-US" dirty="0"/>
              <a:t> </a:t>
            </a:r>
            <a:r>
              <a:rPr lang="en-US" dirty="0" err="1"/>
              <a:t>megrajzolni</a:t>
            </a:r>
            <a:r>
              <a:rPr lang="en-US" dirty="0"/>
              <a:t> (</a:t>
            </a:r>
            <a:r>
              <a:rPr lang="en-US" dirty="0" err="1"/>
              <a:t>azért</a:t>
            </a:r>
            <a:r>
              <a:rPr lang="en-US" dirty="0"/>
              <a:t> </a:t>
            </a:r>
            <a:r>
              <a:rPr lang="en-US" dirty="0" err="1"/>
              <a:t>kékítettem</a:t>
            </a:r>
            <a:r>
              <a:rPr lang="en-US" dirty="0"/>
              <a:t> </a:t>
            </a:r>
            <a:r>
              <a:rPr lang="en-US" dirty="0" err="1"/>
              <a:t>csak</a:t>
            </a:r>
            <a:r>
              <a:rPr lang="en-US" dirty="0"/>
              <a:t> be a </a:t>
            </a:r>
            <a:r>
              <a:rPr lang="en-US" dirty="0" err="1"/>
              <a:t>hátteret</a:t>
            </a:r>
            <a:r>
              <a:rPr lang="en-US" dirty="0"/>
              <a:t>, </a:t>
            </a:r>
            <a:r>
              <a:rPr lang="en-US" dirty="0" err="1"/>
              <a:t>hogy</a:t>
            </a:r>
            <a:r>
              <a:rPr lang="en-US" dirty="0"/>
              <a:t> </a:t>
            </a:r>
            <a:r>
              <a:rPr lang="en-US" dirty="0" err="1"/>
              <a:t>látszódjon</a:t>
            </a:r>
            <a:r>
              <a:rPr lang="en-US" dirty="0"/>
              <a:t>, </a:t>
            </a:r>
            <a:r>
              <a:rPr lang="en-US" dirty="0" err="1"/>
              <a:t>jelenleg</a:t>
            </a:r>
            <a:r>
              <a:rPr lang="en-US" dirty="0"/>
              <a:t> </a:t>
            </a:r>
            <a:r>
              <a:rPr lang="en-US" dirty="0" err="1"/>
              <a:t>vannak</a:t>
            </a:r>
            <a:r>
              <a:rPr lang="en-US" dirty="0"/>
              <a:t> </a:t>
            </a:r>
            <a:r>
              <a:rPr lang="en-US" dirty="0" err="1"/>
              <a:t>rajta</a:t>
            </a:r>
            <a:r>
              <a:rPr lang="en-US" dirty="0"/>
              <a:t> </a:t>
            </a:r>
            <a:r>
              <a:rPr lang="en-US" dirty="0" err="1"/>
              <a:t>fehér</a:t>
            </a:r>
            <a:r>
              <a:rPr lang="en-US" dirty="0"/>
              <a:t> </a:t>
            </a:r>
            <a:r>
              <a:rPr lang="en-US" dirty="0" err="1"/>
              <a:t>szövegek</a:t>
            </a:r>
            <a:r>
              <a:rPr lang="en-US" dirty="0"/>
              <a:t>), </a:t>
            </a:r>
            <a:r>
              <a:rPr lang="en-US" dirty="0" err="1"/>
              <a:t>és</a:t>
            </a:r>
            <a:r>
              <a:rPr lang="en-US" dirty="0"/>
              <a:t> </a:t>
            </a:r>
            <a:r>
              <a:rPr lang="en-US" dirty="0" err="1"/>
              <a:t>elemenként</a:t>
            </a:r>
            <a:r>
              <a:rPr lang="en-US" dirty="0"/>
              <a:t> </a:t>
            </a:r>
            <a:r>
              <a:rPr lang="en-US" dirty="0" err="1"/>
              <a:t>lementeni</a:t>
            </a:r>
            <a:r>
              <a:rPr lang="en-US" dirty="0"/>
              <a:t> SVG-ben, </a:t>
            </a:r>
            <a:r>
              <a:rPr lang="en-US" dirty="0" err="1"/>
              <a:t>hogyha</a:t>
            </a:r>
            <a:r>
              <a:rPr lang="en-US" dirty="0"/>
              <a:t> </a:t>
            </a:r>
            <a:r>
              <a:rPr lang="en-US" dirty="0" err="1"/>
              <a:t>az</a:t>
            </a:r>
            <a:r>
              <a:rPr lang="en-US" dirty="0"/>
              <a:t> </a:t>
            </a:r>
            <a:r>
              <a:rPr lang="en-US" dirty="0" err="1"/>
              <a:t>előadó</a:t>
            </a:r>
            <a:r>
              <a:rPr lang="en-US" dirty="0"/>
              <a:t> </a:t>
            </a:r>
            <a:r>
              <a:rPr lang="en-US" dirty="0" err="1"/>
              <a:t>módosítani</a:t>
            </a:r>
            <a:r>
              <a:rPr lang="en-US" dirty="0"/>
              <a:t> </a:t>
            </a:r>
            <a:r>
              <a:rPr lang="en-US" dirty="0" err="1"/>
              <a:t>szeretne</a:t>
            </a:r>
            <a:r>
              <a:rPr lang="en-US" dirty="0"/>
              <a:t> </a:t>
            </a:r>
            <a:r>
              <a:rPr lang="en-US" dirty="0" err="1"/>
              <a:t>valamit</a:t>
            </a:r>
            <a:r>
              <a:rPr lang="en-US" dirty="0"/>
              <a:t> </a:t>
            </a:r>
            <a:r>
              <a:rPr lang="en-US" dirty="0" err="1"/>
              <a:t>az</a:t>
            </a:r>
            <a:r>
              <a:rPr lang="en-US" dirty="0"/>
              <a:t> </a:t>
            </a:r>
            <a:r>
              <a:rPr lang="en-US" dirty="0" err="1"/>
              <a:t>ábrán</a:t>
            </a:r>
            <a:r>
              <a:rPr lang="en-US" dirty="0"/>
              <a:t>, </a:t>
            </a:r>
            <a:r>
              <a:rPr lang="en-US" dirty="0" err="1"/>
              <a:t>azt</a:t>
            </a:r>
            <a:r>
              <a:rPr lang="en-US" dirty="0"/>
              <a:t> </a:t>
            </a:r>
            <a:r>
              <a:rPr lang="en-US" dirty="0" err="1"/>
              <a:t>megtehesse</a:t>
            </a:r>
            <a:r>
              <a:rPr lang="en-US" dirty="0"/>
              <a:t>.</a:t>
            </a:r>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34</a:t>
            </a:fld>
            <a:endParaRPr lang="hu-HU"/>
          </a:p>
        </p:txBody>
      </p:sp>
    </p:spTree>
    <p:extLst>
      <p:ext uri="{BB962C8B-B14F-4D97-AF65-F5344CB8AC3E}">
        <p14:creationId xmlns:p14="http://schemas.microsoft.com/office/powerpoint/2010/main" val="94722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75"/>
              </a:spcBef>
              <a:buNone/>
            </a:pPr>
            <a:r>
              <a:rPr lang="en-US" sz="900" b="1" dirty="0">
                <a:solidFill>
                  <a:srgbClr val="14AC9A"/>
                </a:solidFill>
              </a:rPr>
              <a:t>See and Understand API Traffic</a:t>
            </a:r>
            <a:br>
              <a:rPr lang="en-US" sz="900" b="1" dirty="0">
                <a:solidFill>
                  <a:srgbClr val="14AC9A"/>
                </a:solidFill>
              </a:rPr>
            </a:br>
            <a:endParaRPr lang="en-US" sz="900" b="1" dirty="0">
              <a:solidFill>
                <a:srgbClr val="14AC9A"/>
              </a:solidFill>
            </a:endParaRPr>
          </a:p>
          <a:p>
            <a:pPr marL="101203" indent="-101203">
              <a:lnSpc>
                <a:spcPct val="100000"/>
              </a:lnSpc>
              <a:spcBef>
                <a:spcPts val="675"/>
              </a:spcBef>
              <a:buClr>
                <a:srgbClr val="14AC9A"/>
              </a:buClr>
            </a:pPr>
            <a:r>
              <a:rPr lang="en-US" sz="900" dirty="0"/>
              <a:t>Full interpretation of </a:t>
            </a:r>
            <a:r>
              <a:rPr lang="en-US" sz="900" b="1" dirty="0"/>
              <a:t>Header and Body contents</a:t>
            </a:r>
            <a:br>
              <a:rPr lang="en-US" sz="900" b="1" dirty="0"/>
            </a:br>
            <a:endParaRPr lang="en-US" sz="900" b="1" dirty="0"/>
          </a:p>
          <a:p>
            <a:pPr marL="101203" indent="-101203">
              <a:lnSpc>
                <a:spcPct val="100000"/>
              </a:lnSpc>
              <a:spcBef>
                <a:spcPts val="675"/>
              </a:spcBef>
              <a:buClr>
                <a:srgbClr val="14AC9A"/>
              </a:buClr>
            </a:pPr>
            <a:r>
              <a:rPr lang="en-US" sz="900" b="1" dirty="0"/>
              <a:t>SOAP and REST </a:t>
            </a:r>
            <a:r>
              <a:rPr lang="en-US" sz="900" dirty="0"/>
              <a:t>support</a:t>
            </a:r>
            <a:br>
              <a:rPr lang="en-US" sz="900" dirty="0"/>
            </a:br>
            <a:endParaRPr lang="en-US" sz="900" dirty="0"/>
          </a:p>
          <a:p>
            <a:pPr marL="101203" indent="-101203">
              <a:lnSpc>
                <a:spcPct val="100000"/>
              </a:lnSpc>
              <a:spcBef>
                <a:spcPts val="675"/>
              </a:spcBef>
              <a:buClr>
                <a:srgbClr val="14AC9A"/>
              </a:buClr>
            </a:pPr>
            <a:r>
              <a:rPr lang="en-US" sz="900" b="1" dirty="0"/>
              <a:t>Positive Security Model</a:t>
            </a:r>
            <a:br>
              <a:rPr lang="en-US" sz="900" b="1" dirty="0"/>
            </a:br>
            <a:endParaRPr lang="en-US" sz="900" dirty="0"/>
          </a:p>
          <a:p>
            <a:pPr marL="101203" indent="-101203">
              <a:lnSpc>
                <a:spcPct val="100000"/>
              </a:lnSpc>
              <a:spcBef>
                <a:spcPts val="675"/>
              </a:spcBef>
              <a:buClr>
                <a:srgbClr val="14AC9A"/>
              </a:buClr>
            </a:pPr>
            <a:r>
              <a:rPr lang="en-US" sz="900" b="1" dirty="0"/>
              <a:t>Gateway</a:t>
            </a:r>
            <a:r>
              <a:rPr lang="en-US" sz="900" dirty="0"/>
              <a:t> approach</a:t>
            </a:r>
          </a:p>
          <a:p>
            <a:pPr marL="101203" indent="-101203">
              <a:lnSpc>
                <a:spcPct val="100000"/>
              </a:lnSpc>
              <a:spcBef>
                <a:spcPts val="675"/>
              </a:spcBef>
              <a:buClr>
                <a:srgbClr val="14AC9A"/>
              </a:buClr>
            </a:pPr>
            <a:endParaRPr lang="en-US" sz="900" dirty="0"/>
          </a:p>
          <a:p>
            <a:pPr marL="101203" indent="-101203">
              <a:lnSpc>
                <a:spcPct val="100000"/>
              </a:lnSpc>
              <a:spcBef>
                <a:spcPts val="675"/>
              </a:spcBef>
              <a:buClr>
                <a:srgbClr val="14AC9A"/>
              </a:buClr>
            </a:pPr>
            <a:r>
              <a:rPr lang="en-US" sz="900" b="1" dirty="0"/>
              <a:t>Customizable</a:t>
            </a:r>
            <a:r>
              <a:rPr lang="en-US" sz="900" dirty="0"/>
              <a:t> Error Policies</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35</a:t>
            </a:fld>
            <a:endParaRPr lang="hu-HU"/>
          </a:p>
        </p:txBody>
      </p:sp>
    </p:spTree>
    <p:extLst>
      <p:ext uri="{BB962C8B-B14F-4D97-AF65-F5344CB8AC3E}">
        <p14:creationId xmlns:p14="http://schemas.microsoft.com/office/powerpoint/2010/main" val="1995290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75"/>
              </a:spcBef>
              <a:buNone/>
            </a:pPr>
            <a:r>
              <a:rPr lang="en-US" sz="900" b="1" dirty="0">
                <a:solidFill>
                  <a:srgbClr val="14AC9A"/>
                </a:solidFill>
              </a:rPr>
              <a:t>Create Security Flows for your own environment</a:t>
            </a:r>
            <a:br>
              <a:rPr lang="en-US" sz="900" b="1" dirty="0">
                <a:solidFill>
                  <a:srgbClr val="14AC9A"/>
                </a:solidFill>
              </a:rPr>
            </a:br>
            <a:endParaRPr lang="en-US" sz="900" b="1" dirty="0">
              <a:solidFill>
                <a:srgbClr val="14AC9A"/>
              </a:solidFill>
            </a:endParaRPr>
          </a:p>
          <a:p>
            <a:pPr marL="101203" indent="-101203">
              <a:lnSpc>
                <a:spcPct val="100000"/>
              </a:lnSpc>
              <a:spcBef>
                <a:spcPts val="675"/>
              </a:spcBef>
              <a:buClr>
                <a:srgbClr val="14AC9A"/>
              </a:buClr>
            </a:pPr>
            <a:r>
              <a:rPr lang="en-US" sz="900" dirty="0"/>
              <a:t>Security </a:t>
            </a:r>
            <a:r>
              <a:rPr lang="en-US" sz="900" b="1" dirty="0"/>
              <a:t>based on</a:t>
            </a:r>
            <a:r>
              <a:rPr lang="en-US" sz="900" dirty="0"/>
              <a:t> traffic </a:t>
            </a:r>
            <a:r>
              <a:rPr lang="en-US" sz="900" b="1" dirty="0"/>
              <a:t>contents</a:t>
            </a:r>
            <a:br>
              <a:rPr lang="en-US" sz="900" b="1" dirty="0"/>
            </a:br>
            <a:endParaRPr lang="en-US" sz="900" b="1" dirty="0"/>
          </a:p>
          <a:p>
            <a:pPr marL="101203" indent="-101203">
              <a:lnSpc>
                <a:spcPct val="100000"/>
              </a:lnSpc>
              <a:spcBef>
                <a:spcPts val="675"/>
              </a:spcBef>
              <a:buClr>
                <a:srgbClr val="14AC9A"/>
              </a:buClr>
            </a:pPr>
            <a:r>
              <a:rPr lang="en-US" sz="900" b="1" dirty="0"/>
              <a:t>Schema </a:t>
            </a:r>
            <a:r>
              <a:rPr lang="en-US" sz="900" dirty="0"/>
              <a:t>Validation</a:t>
            </a:r>
            <a:br>
              <a:rPr lang="en-US" sz="900" dirty="0"/>
            </a:br>
            <a:endParaRPr lang="en-US" sz="900" dirty="0"/>
          </a:p>
          <a:p>
            <a:pPr marL="101203" indent="-101203">
              <a:lnSpc>
                <a:spcPct val="100000"/>
              </a:lnSpc>
              <a:spcBef>
                <a:spcPts val="675"/>
              </a:spcBef>
              <a:buClr>
                <a:srgbClr val="14AC9A"/>
              </a:buClr>
            </a:pPr>
            <a:r>
              <a:rPr lang="en-US" sz="900" dirty="0"/>
              <a:t>Matchers, Filters, Selectors</a:t>
            </a:r>
            <a:br>
              <a:rPr lang="en-US" sz="900" b="1" dirty="0"/>
            </a:br>
            <a:endParaRPr lang="en-US" sz="900" dirty="0"/>
          </a:p>
          <a:p>
            <a:pPr marL="101203" indent="-101203">
              <a:lnSpc>
                <a:spcPct val="100000"/>
              </a:lnSpc>
              <a:spcBef>
                <a:spcPts val="675"/>
              </a:spcBef>
              <a:buClr>
                <a:srgbClr val="14AC9A"/>
              </a:buClr>
            </a:pPr>
            <a:r>
              <a:rPr lang="en-US" sz="900" dirty="0"/>
              <a:t>Endpoints, Paths, </a:t>
            </a:r>
            <a:r>
              <a:rPr lang="en-US" sz="900" b="1" dirty="0"/>
              <a:t>Key-Values</a:t>
            </a:r>
          </a:p>
          <a:p>
            <a:pPr marL="101203" indent="-101203">
              <a:lnSpc>
                <a:spcPct val="100000"/>
              </a:lnSpc>
              <a:spcBef>
                <a:spcPts val="675"/>
              </a:spcBef>
              <a:buClr>
                <a:srgbClr val="14AC9A"/>
              </a:buClr>
            </a:pPr>
            <a:endParaRPr lang="en-US" sz="900" dirty="0"/>
          </a:p>
          <a:p>
            <a:pPr marL="101203" indent="-101203">
              <a:lnSpc>
                <a:spcPct val="100000"/>
              </a:lnSpc>
              <a:spcBef>
                <a:spcPts val="675"/>
              </a:spcBef>
              <a:buClr>
                <a:srgbClr val="14AC9A"/>
              </a:buClr>
            </a:pPr>
            <a:r>
              <a:rPr lang="en-US" sz="900" b="1" dirty="0"/>
              <a:t>Added Layer </a:t>
            </a:r>
            <a:r>
              <a:rPr lang="en-US" sz="900" dirty="0"/>
              <a:t>of Security</a:t>
            </a:r>
          </a:p>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36</a:t>
            </a:fld>
            <a:endParaRPr lang="hu-HU"/>
          </a:p>
        </p:txBody>
      </p:sp>
    </p:spTree>
    <p:extLst>
      <p:ext uri="{BB962C8B-B14F-4D97-AF65-F5344CB8AC3E}">
        <p14:creationId xmlns:p14="http://schemas.microsoft.com/office/powerpoint/2010/main" val="3756373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75"/>
              </a:spcBef>
              <a:buNone/>
            </a:pPr>
            <a:r>
              <a:rPr lang="en-US" sz="900" b="1" dirty="0">
                <a:solidFill>
                  <a:srgbClr val="14AC9A"/>
                </a:solidFill>
              </a:rPr>
              <a:t>Enforce Security, Encryption and Monitoring</a:t>
            </a:r>
            <a:br>
              <a:rPr lang="en-US" sz="900" b="1" dirty="0">
                <a:solidFill>
                  <a:srgbClr val="14AC9A"/>
                </a:solidFill>
              </a:rPr>
            </a:br>
            <a:endParaRPr lang="en-US" sz="900" b="1" dirty="0">
              <a:solidFill>
                <a:srgbClr val="14AC9A"/>
              </a:solidFill>
            </a:endParaRPr>
          </a:p>
          <a:p>
            <a:pPr marL="101203" indent="-101203">
              <a:lnSpc>
                <a:spcPct val="100000"/>
              </a:lnSpc>
              <a:spcBef>
                <a:spcPts val="675"/>
              </a:spcBef>
              <a:buClr>
                <a:srgbClr val="14AC9A"/>
              </a:buClr>
            </a:pPr>
            <a:r>
              <a:rPr lang="en-US" sz="900" dirty="0"/>
              <a:t>Enforce security policies </a:t>
            </a:r>
            <a:r>
              <a:rPr lang="en-US" sz="900" b="1" dirty="0"/>
              <a:t>without the need to modify the protected backend</a:t>
            </a:r>
            <a:r>
              <a:rPr lang="en-US" sz="900" dirty="0"/>
              <a:t> system</a:t>
            </a:r>
            <a:br>
              <a:rPr lang="en-US" sz="900" b="1" dirty="0"/>
            </a:br>
            <a:endParaRPr lang="en-US" sz="900" b="1" dirty="0"/>
          </a:p>
          <a:p>
            <a:pPr marL="101203" indent="-101203">
              <a:lnSpc>
                <a:spcPct val="100000"/>
              </a:lnSpc>
              <a:spcBef>
                <a:spcPts val="675"/>
              </a:spcBef>
              <a:buClr>
                <a:srgbClr val="14AC9A"/>
              </a:buClr>
            </a:pPr>
            <a:r>
              <a:rPr lang="en-US" sz="900" dirty="0"/>
              <a:t>Enhance uniform </a:t>
            </a:r>
            <a:r>
              <a:rPr lang="en-US" sz="900" b="1" dirty="0"/>
              <a:t>Monitoring</a:t>
            </a:r>
            <a:r>
              <a:rPr lang="en-US" sz="900" dirty="0"/>
              <a:t> on systems with insufficient logging tools</a:t>
            </a:r>
            <a:br>
              <a:rPr lang="en-US" sz="900" dirty="0"/>
            </a:br>
            <a:endParaRPr lang="en-US" sz="900" dirty="0"/>
          </a:p>
          <a:p>
            <a:pPr marL="101203" indent="-101203">
              <a:lnSpc>
                <a:spcPct val="100000"/>
              </a:lnSpc>
              <a:spcBef>
                <a:spcPts val="675"/>
              </a:spcBef>
              <a:buClr>
                <a:srgbClr val="14AC9A"/>
              </a:buClr>
            </a:pPr>
            <a:r>
              <a:rPr lang="en-US" sz="900" dirty="0"/>
              <a:t>Protect </a:t>
            </a:r>
            <a:r>
              <a:rPr lang="en-US" sz="900" b="1" dirty="0"/>
              <a:t>Legacy Systems</a:t>
            </a:r>
          </a:p>
          <a:p>
            <a:pPr marL="101203" indent="-101203">
              <a:lnSpc>
                <a:spcPct val="100000"/>
              </a:lnSpc>
              <a:spcBef>
                <a:spcPts val="675"/>
              </a:spcBef>
              <a:buClr>
                <a:srgbClr val="14AC9A"/>
              </a:buClr>
            </a:pPr>
            <a:endParaRPr lang="en-US" sz="900" b="1" dirty="0"/>
          </a:p>
          <a:p>
            <a:pPr marL="101203" indent="-101203">
              <a:lnSpc>
                <a:spcPct val="100000"/>
              </a:lnSpc>
              <a:spcBef>
                <a:spcPts val="675"/>
              </a:spcBef>
              <a:buClr>
                <a:srgbClr val="14AC9A"/>
              </a:buClr>
            </a:pPr>
            <a:r>
              <a:rPr lang="en-US" sz="900" dirty="0"/>
              <a:t>Ensure </a:t>
            </a:r>
            <a:r>
              <a:rPr lang="en-US" sz="900" b="1" dirty="0"/>
              <a:t>Compliance</a:t>
            </a:r>
            <a:r>
              <a:rPr lang="en-US" sz="900" dirty="0"/>
              <a:t> and </a:t>
            </a:r>
            <a:r>
              <a:rPr lang="en-US" sz="900" b="1" dirty="0"/>
              <a:t>Data Protection</a:t>
            </a:r>
          </a:p>
        </p:txBody>
      </p:sp>
      <p:sp>
        <p:nvSpPr>
          <p:cNvPr id="4" name="Slide Number Placeholder 3"/>
          <p:cNvSpPr>
            <a:spLocks noGrp="1"/>
          </p:cNvSpPr>
          <p:nvPr>
            <p:ph type="sldNum" sz="quarter" idx="5"/>
          </p:nvPr>
        </p:nvSpPr>
        <p:spPr/>
        <p:txBody>
          <a:bodyPr/>
          <a:lstStyle/>
          <a:p>
            <a:fld id="{89676F23-4F52-4569-8484-DB4921982FBF}" type="slidenum">
              <a:rPr lang="hu-HU" smtClean="0"/>
              <a:t>37</a:t>
            </a:fld>
            <a:endParaRPr lang="hu-HU"/>
          </a:p>
        </p:txBody>
      </p:sp>
    </p:spTree>
    <p:extLst>
      <p:ext uri="{BB962C8B-B14F-4D97-AF65-F5344CB8AC3E}">
        <p14:creationId xmlns:p14="http://schemas.microsoft.com/office/powerpoint/2010/main" val="147585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89676F23-4F52-4569-8484-DB4921982FBF}" type="slidenum">
              <a:rPr lang="hu-HU" smtClean="0"/>
              <a:t>38</a:t>
            </a:fld>
            <a:endParaRPr lang="hu-HU"/>
          </a:p>
        </p:txBody>
      </p:sp>
    </p:spTree>
    <p:extLst>
      <p:ext uri="{BB962C8B-B14F-4D97-AF65-F5344CB8AC3E}">
        <p14:creationId xmlns:p14="http://schemas.microsoft.com/office/powerpoint/2010/main" val="303637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750"/>
              </a:spcBef>
              <a:buFont typeface="Arial,Sans-Serif"/>
              <a:buChar char="•"/>
            </a:pPr>
            <a:r>
              <a:rPr lang="hu-HU" dirty="0"/>
              <a:t>Tervezési elvek</a:t>
            </a:r>
            <a:endParaRPr lang="en-US" dirty="0"/>
          </a:p>
          <a:p>
            <a:pPr marL="514350" lvl="1" indent="-171450">
              <a:lnSpc>
                <a:spcPct val="90000"/>
              </a:lnSpc>
              <a:spcBef>
                <a:spcPts val="375"/>
              </a:spcBef>
              <a:buFont typeface="Arial,Sans-Serif"/>
              <a:buChar char="•"/>
            </a:pPr>
            <a:r>
              <a:rPr lang="hu-HU" dirty="0" err="1"/>
              <a:t>Agile</a:t>
            </a:r>
            <a:r>
              <a:rPr lang="hu-HU" dirty="0"/>
              <a:t> </a:t>
            </a:r>
            <a:r>
              <a:rPr lang="hu-HU" dirty="0" err="1"/>
              <a:t>Manifesto</a:t>
            </a:r>
            <a:endParaRPr lang="en-US" dirty="0" err="1"/>
          </a:p>
          <a:p>
            <a:pPr marL="514350" lvl="1" indent="-171450">
              <a:lnSpc>
                <a:spcPct val="90000"/>
              </a:lnSpc>
              <a:spcBef>
                <a:spcPts val="375"/>
              </a:spcBef>
              <a:buFont typeface="Arial,Sans-Serif"/>
              <a:buChar char="•"/>
            </a:pPr>
            <a:r>
              <a:rPr lang="hu-HU" dirty="0"/>
              <a:t>SOLID elvek</a:t>
            </a:r>
            <a:endParaRPr lang="en-US" dirty="0"/>
          </a:p>
          <a:p>
            <a:pPr marL="171450" indent="-171450">
              <a:lnSpc>
                <a:spcPct val="90000"/>
              </a:lnSpc>
              <a:spcBef>
                <a:spcPts val="750"/>
              </a:spcBef>
              <a:buFont typeface="Arial,Sans-Serif"/>
              <a:buChar char="•"/>
            </a:pPr>
            <a:r>
              <a:rPr lang="hu-HU" dirty="0"/>
              <a:t>Könyvek</a:t>
            </a:r>
            <a:endParaRPr lang="en-US" dirty="0"/>
          </a:p>
          <a:p>
            <a:pPr marL="514350" lvl="1" indent="-171450">
              <a:lnSpc>
                <a:spcPct val="90000"/>
              </a:lnSpc>
              <a:spcBef>
                <a:spcPts val="375"/>
              </a:spcBef>
              <a:buFont typeface="Arial,Sans-Serif"/>
              <a:buChar char="•"/>
            </a:pPr>
            <a:r>
              <a:rPr lang="hu-HU" dirty="0" err="1"/>
              <a:t>Clean</a:t>
            </a:r>
            <a:r>
              <a:rPr lang="hu-HU" dirty="0"/>
              <a:t> </a:t>
            </a:r>
            <a:r>
              <a:rPr lang="hu-HU" dirty="0" err="1"/>
              <a:t>Code</a:t>
            </a:r>
            <a:endParaRPr lang="en-US" dirty="0" err="1"/>
          </a:p>
          <a:p>
            <a:pPr marL="514350" lvl="1" indent="-171450">
              <a:lnSpc>
                <a:spcPct val="90000"/>
              </a:lnSpc>
              <a:spcBef>
                <a:spcPts val="375"/>
              </a:spcBef>
              <a:buFont typeface="Arial,Sans-Serif"/>
              <a:buChar char="•"/>
            </a:pPr>
            <a:r>
              <a:rPr lang="hu-HU" dirty="0" err="1"/>
              <a:t>Clean</a:t>
            </a:r>
            <a:r>
              <a:rPr lang="hu-HU" dirty="0"/>
              <a:t> </a:t>
            </a:r>
            <a:r>
              <a:rPr lang="hu-HU" dirty="0" err="1"/>
              <a:t>Coder</a:t>
            </a:r>
            <a:endParaRPr lang="hu-HU" dirty="0" err="1">
              <a:cs typeface="Calibri"/>
            </a:endParaRPr>
          </a:p>
          <a:p>
            <a:pPr marL="514350" lvl="1" indent="-171450">
              <a:lnSpc>
                <a:spcPct val="90000"/>
              </a:lnSpc>
              <a:spcBef>
                <a:spcPts val="375"/>
              </a:spcBef>
              <a:buFont typeface="Arial,Sans-Serif"/>
              <a:buChar char="•"/>
            </a:pPr>
            <a:r>
              <a:rPr lang="hu-HU" dirty="0" err="1"/>
              <a:t>Clean</a:t>
            </a:r>
            <a:r>
              <a:rPr lang="hu-HU" dirty="0"/>
              <a:t> </a:t>
            </a:r>
            <a:r>
              <a:rPr lang="hu-HU" dirty="0" err="1"/>
              <a:t>Architecture</a:t>
            </a:r>
            <a:endParaRPr lang="hu-HU" dirty="0" err="1">
              <a:cs typeface="Calibri"/>
            </a:endParaRPr>
          </a:p>
          <a:p>
            <a:pPr marL="514350" lvl="1" indent="-171450">
              <a:lnSpc>
                <a:spcPct val="90000"/>
              </a:lnSpc>
              <a:spcBef>
                <a:spcPts val="375"/>
              </a:spcBef>
              <a:buFont typeface="Arial,Sans-Serif"/>
              <a:buChar char="•"/>
            </a:pPr>
            <a:r>
              <a:rPr lang="hu-HU" dirty="0" err="1"/>
              <a:t>Clean</a:t>
            </a:r>
            <a:r>
              <a:rPr lang="hu-HU" dirty="0"/>
              <a:t> </a:t>
            </a:r>
            <a:r>
              <a:rPr lang="hu-HU" dirty="0" err="1"/>
              <a:t>Agile</a:t>
            </a:r>
            <a:endParaRPr lang="hu-HU" dirty="0" err="1">
              <a:cs typeface="Calibri"/>
            </a:endParaRPr>
          </a:p>
          <a:p>
            <a:pPr marL="514350" lvl="1" indent="-171450">
              <a:lnSpc>
                <a:spcPct val="90000"/>
              </a:lnSpc>
              <a:spcBef>
                <a:spcPts val="375"/>
              </a:spcBef>
              <a:buFont typeface="Arial,Sans-Serif"/>
              <a:buChar char="•"/>
            </a:pPr>
            <a:r>
              <a:rPr lang="hu-HU" dirty="0" err="1"/>
              <a:t>Clean</a:t>
            </a:r>
            <a:r>
              <a:rPr lang="hu-HU" dirty="0"/>
              <a:t> </a:t>
            </a:r>
            <a:r>
              <a:rPr lang="hu-HU" dirty="0" err="1"/>
              <a:t>Craftsmanship</a:t>
            </a:r>
            <a:endParaRPr lang="hu-HU" dirty="0" err="1">
              <a:cs typeface="Calibri"/>
            </a:endParaRPr>
          </a:p>
          <a:p>
            <a:pPr marL="171450" indent="-171450">
              <a:lnSpc>
                <a:spcPct val="90000"/>
              </a:lnSpc>
              <a:spcBef>
                <a:spcPts val="750"/>
              </a:spcBef>
              <a:buFont typeface="Arial,Sans-Serif"/>
              <a:buChar char="•"/>
            </a:pPr>
            <a:r>
              <a:rPr lang="hu-HU" dirty="0"/>
              <a:t>Videósorozat</a:t>
            </a:r>
            <a:endParaRPr lang="en-US" dirty="0"/>
          </a:p>
          <a:p>
            <a:pPr marL="514350" lvl="1" indent="-171450">
              <a:lnSpc>
                <a:spcPct val="90000"/>
              </a:lnSpc>
              <a:spcBef>
                <a:spcPts val="375"/>
              </a:spcBef>
              <a:buFont typeface="Arial,Sans-Serif"/>
              <a:buChar char="•"/>
            </a:pPr>
            <a:r>
              <a:rPr lang="hu-HU" dirty="0" err="1"/>
              <a:t>Clean</a:t>
            </a:r>
            <a:r>
              <a:rPr lang="hu-HU" dirty="0"/>
              <a:t> </a:t>
            </a:r>
            <a:r>
              <a:rPr lang="hu-HU" dirty="0" err="1"/>
              <a:t>Coders</a:t>
            </a:r>
            <a:endParaRPr lang="hu-HU" dirty="0" err="1">
              <a:cs typeface="Calibri"/>
            </a:endParaRPr>
          </a:p>
          <a:p>
            <a:pPr marL="100965" indent="-100965">
              <a:spcBef>
                <a:spcPts val="675"/>
              </a:spcBef>
              <a:buFont typeface="Arial,Sans-Serif"/>
              <a:buChar char="•"/>
            </a:pPr>
            <a:endParaRPr lang="en-US" dirty="0"/>
          </a:p>
          <a:p>
            <a:pPr marL="171450" indent="-171450">
              <a:spcBef>
                <a:spcPts val="675"/>
              </a:spcBef>
              <a:buFont typeface="Arial"/>
              <a:buChar char="•"/>
            </a:pPr>
            <a:r>
              <a:rPr lang="en-US" b="1" dirty="0" err="1"/>
              <a:t>Források</a:t>
            </a:r>
            <a:r>
              <a:rPr lang="en-US" b="1" dirty="0"/>
              <a:t>:</a:t>
            </a:r>
            <a:endParaRPr lang="en-US" dirty="0"/>
          </a:p>
          <a:p>
            <a:pPr marL="171450" indent="-171450">
              <a:spcBef>
                <a:spcPts val="675"/>
              </a:spcBef>
              <a:buFont typeface="Arial"/>
              <a:buChar char="•"/>
            </a:pPr>
            <a:r>
              <a:rPr lang="en-US" dirty="0">
                <a:hlinkClick r:id="rId3"/>
              </a:rPr>
              <a:t>https://en.wikipedia.org/wiki/Robert_C._Martin</a:t>
            </a:r>
            <a:endParaRPr lang="en-US" dirty="0"/>
          </a:p>
        </p:txBody>
      </p:sp>
      <p:sp>
        <p:nvSpPr>
          <p:cNvPr id="4" name="Slide Number Placeholder 3"/>
          <p:cNvSpPr>
            <a:spLocks noGrp="1"/>
          </p:cNvSpPr>
          <p:nvPr>
            <p:ph type="sldNum" sz="quarter" idx="5"/>
          </p:nvPr>
        </p:nvSpPr>
        <p:spPr/>
        <p:txBody>
          <a:bodyPr/>
          <a:lstStyle/>
          <a:p>
            <a:fld id="{89676F23-4F52-4569-8484-DB4921982FBF}" type="slidenum">
              <a:rPr lang="hu-HU" smtClean="0"/>
              <a:t>4</a:t>
            </a:fld>
            <a:endParaRPr lang="hu-HU"/>
          </a:p>
        </p:txBody>
      </p:sp>
    </p:spTree>
    <p:extLst>
      <p:ext uri="{BB962C8B-B14F-4D97-AF65-F5344CB8AC3E}">
        <p14:creationId xmlns:p14="http://schemas.microsoft.com/office/powerpoint/2010/main" val="170445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dirty="0">
                <a:cs typeface="Calibri"/>
              </a:rPr>
              <a:t>Story: hogy ismerkedtem meg ezzel (</a:t>
            </a:r>
            <a:r>
              <a:rPr lang="hu-HU" b="1" dirty="0">
                <a:cs typeface="Calibri"/>
              </a:rPr>
              <a:t>figyelmeztetés</a:t>
            </a:r>
            <a:r>
              <a:rPr lang="hu-HU" dirty="0">
                <a:cs typeface="Calibri"/>
              </a:rPr>
              <a:t>)</a:t>
            </a:r>
            <a:endParaRPr lang="en-US" dirty="0"/>
          </a:p>
        </p:txBody>
      </p:sp>
      <p:sp>
        <p:nvSpPr>
          <p:cNvPr id="4" name="Slide Number Placeholder 3"/>
          <p:cNvSpPr>
            <a:spLocks noGrp="1"/>
          </p:cNvSpPr>
          <p:nvPr>
            <p:ph type="sldNum" sz="quarter" idx="5"/>
          </p:nvPr>
        </p:nvSpPr>
        <p:spPr/>
        <p:txBody>
          <a:bodyPr/>
          <a:lstStyle/>
          <a:p>
            <a:fld id="{89676F23-4F52-4569-8484-DB4921982FBF}" type="slidenum">
              <a:rPr lang="hu-HU" smtClean="0"/>
              <a:t>5</a:t>
            </a:fld>
            <a:endParaRPr lang="hu-HU"/>
          </a:p>
        </p:txBody>
      </p:sp>
    </p:spTree>
    <p:extLst>
      <p:ext uri="{BB962C8B-B14F-4D97-AF65-F5344CB8AC3E}">
        <p14:creationId xmlns:p14="http://schemas.microsoft.com/office/powerpoint/2010/main" val="54300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cs typeface="Calibri"/>
              </a:rPr>
              <a:t>Mindenki vagy írt, vagy olvasott már hasonló kódokat! De miért?</a:t>
            </a:r>
          </a:p>
          <a:p>
            <a:pPr>
              <a:lnSpc>
                <a:spcPct val="90000"/>
              </a:lnSpc>
              <a:spcBef>
                <a:spcPts val="750"/>
              </a:spcBef>
            </a:pPr>
            <a:endParaRPr lang="hu-HU" dirty="0">
              <a:cs typeface="Calibri"/>
            </a:endParaRPr>
          </a:p>
          <a:p>
            <a:pPr marL="228600" indent="-228600">
              <a:lnSpc>
                <a:spcPct val="90000"/>
              </a:lnSpc>
              <a:spcBef>
                <a:spcPts val="750"/>
              </a:spcBef>
              <a:buAutoNum type="arabicPeriod"/>
            </a:pPr>
            <a:r>
              <a:rPr lang="hu-HU" dirty="0">
                <a:cs typeface="Calibri"/>
              </a:rPr>
              <a:t>Nincs semmi, de </a:t>
            </a:r>
            <a:r>
              <a:rPr lang="hu-HU" b="1" dirty="0">
                <a:cs typeface="Calibri"/>
              </a:rPr>
              <a:t>semmi értelme</a:t>
            </a:r>
            <a:r>
              <a:rPr lang="hu-HU" dirty="0">
                <a:cs typeface="Calibri"/>
              </a:rPr>
              <a:t> a névnek</a:t>
            </a:r>
          </a:p>
          <a:p>
            <a:pPr lvl="1" indent="-228600">
              <a:lnSpc>
                <a:spcPct val="90000"/>
              </a:lnSpc>
              <a:spcBef>
                <a:spcPts val="750"/>
              </a:spcBef>
              <a:buFont typeface="Arial"/>
              <a:buChar char="•"/>
            </a:pPr>
            <a:r>
              <a:rPr lang="hu-HU" b="1" dirty="0">
                <a:cs typeface="Calibri"/>
              </a:rPr>
              <a:t>Nem utal</a:t>
            </a:r>
            <a:r>
              <a:rPr lang="hu-HU" dirty="0">
                <a:cs typeface="Calibri"/>
              </a:rPr>
              <a:t> semmi a </a:t>
            </a:r>
            <a:r>
              <a:rPr lang="hu-HU" b="1" dirty="0">
                <a:cs typeface="Calibri"/>
              </a:rPr>
              <a:t>funkcióra </a:t>
            </a:r>
            <a:r>
              <a:rPr lang="hu-HU" dirty="0">
                <a:cs typeface="Calibri"/>
              </a:rPr>
              <a:t>(ez nem csak egy </a:t>
            </a:r>
            <a:r>
              <a:rPr lang="hu-HU" dirty="0" err="1">
                <a:cs typeface="Calibri"/>
              </a:rPr>
              <a:t>tmp</a:t>
            </a:r>
            <a:r>
              <a:rPr lang="hu-HU" dirty="0">
                <a:cs typeface="Calibri"/>
              </a:rPr>
              <a:t>), </a:t>
            </a:r>
            <a:r>
              <a:rPr lang="hu-HU" b="1" dirty="0">
                <a:cs typeface="Calibri"/>
              </a:rPr>
              <a:t>nem const</a:t>
            </a:r>
            <a:endParaRPr lang="hu-HU" b="1" dirty="0">
              <a:ea typeface="Calibri"/>
              <a:cs typeface="Calibri"/>
            </a:endParaRPr>
          </a:p>
          <a:p>
            <a:pPr lvl="1" indent="-228600">
              <a:lnSpc>
                <a:spcPct val="90000"/>
              </a:lnSpc>
              <a:spcBef>
                <a:spcPts val="750"/>
              </a:spcBef>
              <a:buFont typeface="Arial"/>
              <a:buChar char="•"/>
            </a:pPr>
            <a:r>
              <a:rPr lang="hu-HU" dirty="0">
                <a:cs typeface="Calibri"/>
              </a:rPr>
              <a:t>Ha megpróbálta </a:t>
            </a:r>
            <a:r>
              <a:rPr lang="hu-HU" b="1" dirty="0">
                <a:cs typeface="Calibri"/>
              </a:rPr>
              <a:t>volna elnevezni</a:t>
            </a:r>
            <a:r>
              <a:rPr lang="hu-HU" dirty="0">
                <a:cs typeface="Calibri"/>
              </a:rPr>
              <a:t>, rájött volna, hogy </a:t>
            </a:r>
            <a:r>
              <a:rPr lang="hu-HU" b="1" dirty="0">
                <a:cs typeface="Calibri"/>
              </a:rPr>
              <a:t>nincs </a:t>
            </a:r>
            <a:r>
              <a:rPr lang="hu-HU" b="1" dirty="0" err="1">
                <a:cs typeface="Calibri"/>
              </a:rPr>
              <a:t>értemle</a:t>
            </a:r>
            <a:endParaRPr lang="hu-HU" b="1" dirty="0">
              <a:ea typeface="Calibri"/>
              <a:cs typeface="Calibri"/>
            </a:endParaRPr>
          </a:p>
          <a:p>
            <a:pPr marL="228600" indent="-228600">
              <a:lnSpc>
                <a:spcPct val="90000"/>
              </a:lnSpc>
              <a:spcBef>
                <a:spcPts val="750"/>
              </a:spcBef>
              <a:buAutoNum type="arabicPeriod"/>
            </a:pPr>
            <a:r>
              <a:rPr lang="hu-HU" dirty="0">
                <a:cs typeface="Calibri"/>
              </a:rPr>
              <a:t>pid == </a:t>
            </a:r>
            <a:r>
              <a:rPr lang="hu-HU" dirty="0" err="1">
                <a:cs typeface="Calibri"/>
              </a:rPr>
              <a:t>Process</a:t>
            </a:r>
            <a:r>
              <a:rPr lang="hu-HU" dirty="0">
                <a:cs typeface="Calibri"/>
              </a:rPr>
              <a:t> ID? Nem, port ID!</a:t>
            </a:r>
          </a:p>
          <a:p>
            <a:pPr lvl="1" indent="-228600">
              <a:lnSpc>
                <a:spcPct val="90000"/>
              </a:lnSpc>
              <a:spcBef>
                <a:spcPts val="750"/>
              </a:spcBef>
              <a:buFont typeface="Arial"/>
              <a:buChar char="•"/>
            </a:pPr>
            <a:r>
              <a:rPr lang="hu-HU" b="1" dirty="0">
                <a:cs typeface="Calibri"/>
              </a:rPr>
              <a:t>80-as évek? Tárhely? Szélesség? Nyomtatás?</a:t>
            </a:r>
            <a:endParaRPr lang="hu-HU" b="1" dirty="0">
              <a:ea typeface="Calibri"/>
              <a:cs typeface="Calibri"/>
            </a:endParaRPr>
          </a:p>
          <a:p>
            <a:pPr marL="228600" indent="-228600">
              <a:lnSpc>
                <a:spcPct val="90000"/>
              </a:lnSpc>
              <a:spcBef>
                <a:spcPts val="750"/>
              </a:spcBef>
              <a:buAutoNum type="arabicPeriod"/>
            </a:pPr>
            <a:r>
              <a:rPr lang="hu-HU" dirty="0" err="1">
                <a:cs typeface="Calibri"/>
              </a:rPr>
              <a:t>dpt</a:t>
            </a:r>
            <a:r>
              <a:rPr lang="hu-HU" dirty="0">
                <a:cs typeface="Calibri"/>
              </a:rPr>
              <a:t> == </a:t>
            </a:r>
            <a:r>
              <a:rPr lang="hu-HU" dirty="0" err="1">
                <a:cs typeface="Calibri"/>
              </a:rPr>
              <a:t>Dest</a:t>
            </a:r>
            <a:r>
              <a:rPr lang="hu-HU" dirty="0">
                <a:cs typeface="Calibri"/>
              </a:rPr>
              <a:t> port? </a:t>
            </a:r>
            <a:r>
              <a:rPr lang="hu-HU" dirty="0" err="1">
                <a:cs typeface="Calibri"/>
              </a:rPr>
              <a:t>Dispatch</a:t>
            </a:r>
            <a:r>
              <a:rPr lang="hu-HU" dirty="0">
                <a:cs typeface="Calibri"/>
              </a:rPr>
              <a:t>? Data port?</a:t>
            </a:r>
          </a:p>
          <a:p>
            <a:pPr lvl="1" indent="-228600">
              <a:lnSpc>
                <a:spcPct val="90000"/>
              </a:lnSpc>
              <a:spcBef>
                <a:spcPts val="750"/>
              </a:spcBef>
              <a:buFont typeface="Arial"/>
              <a:buChar char="•"/>
            </a:pPr>
            <a:r>
              <a:rPr lang="hu-HU" b="1" dirty="0"/>
              <a:t>Kontextus</a:t>
            </a:r>
            <a:r>
              <a:rPr lang="hu-HU" dirty="0"/>
              <a:t> segíthet, de </a:t>
            </a:r>
            <a:r>
              <a:rPr lang="hu-HU" b="1" dirty="0"/>
              <a:t>miért az kell segítsen</a:t>
            </a:r>
            <a:r>
              <a:rPr lang="hu-HU" dirty="0"/>
              <a:t>?</a:t>
            </a:r>
            <a:endParaRPr lang="hu-HU" dirty="0">
              <a:cs typeface="Calibri"/>
            </a:endParaRPr>
          </a:p>
          <a:p>
            <a:pPr marL="228600" indent="-228600">
              <a:lnSpc>
                <a:spcPct val="90000"/>
              </a:lnSpc>
              <a:spcBef>
                <a:spcPts val="750"/>
              </a:spcBef>
              <a:buAutoNum type="arabicPeriod"/>
            </a:pPr>
            <a:r>
              <a:rPr lang="hu-HU" dirty="0">
                <a:cs typeface="Calibri"/>
              </a:rPr>
              <a:t>Ciklusváltozó továbbvitele, újrahasznosított nevek</a:t>
            </a:r>
          </a:p>
          <a:p>
            <a:pPr lvl="1" indent="-228600">
              <a:lnSpc>
                <a:spcPct val="90000"/>
              </a:lnSpc>
              <a:spcBef>
                <a:spcPts val="750"/>
              </a:spcBef>
              <a:buFont typeface="Arial"/>
              <a:buChar char="•"/>
            </a:pPr>
            <a:r>
              <a:rPr lang="hu-HU" b="1" dirty="0" err="1">
                <a:cs typeface="Calibri"/>
              </a:rPr>
              <a:t>break</a:t>
            </a:r>
            <a:r>
              <a:rPr lang="hu-HU" b="1" dirty="0">
                <a:cs typeface="Calibri"/>
              </a:rPr>
              <a:t> után</a:t>
            </a:r>
            <a:r>
              <a:rPr lang="hu-HU" dirty="0">
                <a:cs typeface="Calibri"/>
              </a:rPr>
              <a:t> vajon mi volt a </a:t>
            </a:r>
            <a:r>
              <a:rPr lang="hu-HU" b="1" dirty="0">
                <a:cs typeface="Calibri"/>
              </a:rPr>
              <a:t>szándék</a:t>
            </a:r>
            <a:r>
              <a:rPr lang="hu-HU" dirty="0">
                <a:cs typeface="Calibri"/>
              </a:rPr>
              <a:t>?</a:t>
            </a:r>
            <a:endParaRPr lang="hu-HU" dirty="0"/>
          </a:p>
          <a:p>
            <a:pPr lvl="1" indent="-228600">
              <a:lnSpc>
                <a:spcPct val="90000"/>
              </a:lnSpc>
              <a:spcBef>
                <a:spcPts val="750"/>
              </a:spcBef>
              <a:buFont typeface="Arial"/>
              <a:buChar char="•"/>
            </a:pPr>
            <a:r>
              <a:rPr lang="hu-HU" dirty="0"/>
              <a:t>több 1</a:t>
            </a:r>
            <a:r>
              <a:rPr lang="hu-HU" b="1" dirty="0"/>
              <a:t>00 soros kódok</a:t>
            </a:r>
            <a:r>
              <a:rPr lang="hu-HU" dirty="0"/>
              <a:t> esetén nagyon gáz (kis kódok?)</a:t>
            </a:r>
            <a:endParaRPr lang="hu-HU" dirty="0">
              <a:cs typeface="Calibri"/>
            </a:endParaRPr>
          </a:p>
          <a:p>
            <a:pPr marL="114300" lvl="1">
              <a:lnSpc>
                <a:spcPct val="90000"/>
              </a:lnSpc>
              <a:spcBef>
                <a:spcPts val="750"/>
              </a:spcBef>
            </a:pPr>
            <a:endParaRPr lang="hu-HU" dirty="0">
              <a:cs typeface="Calibri"/>
            </a:endParaRPr>
          </a:p>
          <a:p>
            <a:pPr>
              <a:lnSpc>
                <a:spcPct val="90000"/>
              </a:lnSpc>
              <a:spcBef>
                <a:spcPts val="750"/>
              </a:spcBef>
            </a:pPr>
            <a:r>
              <a:rPr lang="hu-HU" b="1" dirty="0">
                <a:cs typeface="Calibri"/>
              </a:rPr>
              <a:t>Hogy jön az optimalizációhoz? Sehogy! Pont ez a lényeg.</a:t>
            </a:r>
          </a:p>
          <a:p>
            <a:pPr>
              <a:lnSpc>
                <a:spcPct val="90000"/>
              </a:lnSpc>
              <a:spcBef>
                <a:spcPts val="750"/>
              </a:spcBef>
            </a:pPr>
            <a:r>
              <a:rPr lang="hu-HU" dirty="0">
                <a:cs typeface="Calibri"/>
              </a:rPr>
              <a:t>Bármit írhattunk volna, </a:t>
            </a:r>
            <a:r>
              <a:rPr lang="hu-HU" b="1" dirty="0">
                <a:cs typeface="Calibri"/>
              </a:rPr>
              <a:t>nem növeli a bináris</a:t>
            </a:r>
            <a:r>
              <a:rPr lang="hu-HU" dirty="0">
                <a:cs typeface="Calibri"/>
              </a:rPr>
              <a:t> méretét, a </a:t>
            </a:r>
            <a:r>
              <a:rPr lang="hu-HU" b="1" dirty="0">
                <a:cs typeface="Calibri"/>
              </a:rPr>
              <a:t>CPU igényt</a:t>
            </a:r>
            <a:r>
              <a:rPr lang="hu-HU" dirty="0">
                <a:cs typeface="Calibri"/>
              </a:rPr>
              <a:t>, …</a:t>
            </a:r>
          </a:p>
          <a:p>
            <a:pPr>
              <a:lnSpc>
                <a:spcPct val="90000"/>
              </a:lnSpc>
              <a:spcBef>
                <a:spcPts val="750"/>
              </a:spcBef>
            </a:pPr>
            <a:r>
              <a:rPr lang="hu-HU" dirty="0">
                <a:cs typeface="Calibri"/>
              </a:rPr>
              <a:t>Amin ront, az az </a:t>
            </a:r>
            <a:r>
              <a:rPr lang="hu-HU" b="1" dirty="0">
                <a:cs typeface="Calibri"/>
              </a:rPr>
              <a:t>olvashatóság</a:t>
            </a:r>
            <a:r>
              <a:rPr lang="hu-HU" dirty="0">
                <a:cs typeface="Calibri"/>
              </a:rPr>
              <a:t> (human), a </a:t>
            </a:r>
            <a:r>
              <a:rPr lang="hu-HU" b="1" dirty="0" err="1">
                <a:cs typeface="Calibri"/>
              </a:rPr>
              <a:t>compilernek</a:t>
            </a:r>
            <a:r>
              <a:rPr lang="hu-HU" dirty="0">
                <a:cs typeface="Calibri"/>
              </a:rPr>
              <a:t> ugyanis </a:t>
            </a:r>
            <a:r>
              <a:rPr lang="hu-HU" b="1" dirty="0">
                <a:cs typeface="Calibri"/>
              </a:rPr>
              <a:t>mindegy</a:t>
            </a:r>
            <a:r>
              <a:rPr lang="hu-HU" dirty="0">
                <a:cs typeface="Calibri"/>
              </a:rPr>
              <a:t>.</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a:t>int tmp1, ...            // semmitmondó nevek</a:t>
            </a:r>
            <a:endParaRPr lang="hu-HU" dirty="0">
              <a:cs typeface="Calibri"/>
            </a:endParaRPr>
          </a:p>
          <a:p>
            <a:r>
              <a:rPr lang="hu-HU" dirty="0"/>
              <a:t>     ... *tmp9;</a:t>
            </a:r>
            <a:endParaRPr lang="hu-HU" dirty="0">
              <a:cs typeface="Calibri"/>
            </a:endParaRPr>
          </a:p>
          <a:p>
            <a:r>
              <a:rPr lang="hu-HU" dirty="0"/>
              <a:t> </a:t>
            </a:r>
            <a:endParaRPr lang="hu-HU" dirty="0">
              <a:cs typeface="Calibri"/>
            </a:endParaRPr>
          </a:p>
          <a:p>
            <a:r>
              <a:rPr lang="hu-HU" dirty="0"/>
              <a:t>int pid;                 // félrevezető nevek</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int </a:t>
            </a:r>
            <a:r>
              <a:rPr lang="hu-HU" dirty="0" err="1"/>
              <a:t>dpt</a:t>
            </a:r>
            <a:r>
              <a:rPr lang="hu-HU" dirty="0"/>
              <a:t>;                 // tömörített nevek</a:t>
            </a:r>
            <a:endParaRPr lang="hu-HU" dirty="0">
              <a:cs typeface="Calibri"/>
            </a:endParaRPr>
          </a:p>
          <a:p>
            <a:r>
              <a:rPr lang="hu-HU" dirty="0"/>
              <a:t> </a:t>
            </a:r>
            <a:endParaRPr lang="hu-HU" dirty="0">
              <a:cs typeface="Calibri"/>
            </a:endParaRPr>
          </a:p>
          <a:p>
            <a:r>
              <a:rPr lang="hu-HU" dirty="0"/>
              <a:t> </a:t>
            </a:r>
            <a:endParaRPr lang="hu-HU" dirty="0">
              <a:cs typeface="Calibri"/>
            </a:endParaRPr>
          </a:p>
          <a:p>
            <a:pPr>
              <a:lnSpc>
                <a:spcPct val="90000"/>
              </a:lnSpc>
              <a:spcBef>
                <a:spcPts val="750"/>
              </a:spcBef>
            </a:pPr>
            <a:r>
              <a:rPr lang="hu-HU" dirty="0"/>
              <a:t>int i;                   // semmitmondó nevek</a:t>
            </a:r>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6</a:t>
            </a:fld>
            <a:endParaRPr lang="hu-HU"/>
          </a:p>
        </p:txBody>
      </p:sp>
    </p:spTree>
    <p:extLst>
      <p:ext uri="{BB962C8B-B14F-4D97-AF65-F5344CB8AC3E}">
        <p14:creationId xmlns:p14="http://schemas.microsoft.com/office/powerpoint/2010/main" val="109410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cs typeface="Calibri"/>
              </a:rPr>
              <a:t>Személyes kedvenceim a makrók.</a:t>
            </a:r>
          </a:p>
          <a:p>
            <a:pPr>
              <a:lnSpc>
                <a:spcPct val="90000"/>
              </a:lnSpc>
              <a:spcBef>
                <a:spcPts val="750"/>
              </a:spcBef>
            </a:pPr>
            <a:r>
              <a:rPr lang="hu-HU" dirty="0">
                <a:cs typeface="Calibri"/>
              </a:rPr>
              <a:t>A régi tankönyvekben hosszasan taglalják őket, mert </a:t>
            </a:r>
            <a:r>
              <a:rPr lang="hu-HU" dirty="0" err="1">
                <a:cs typeface="Calibri"/>
              </a:rPr>
              <a:t>macerásak</a:t>
            </a:r>
            <a:r>
              <a:rPr lang="hu-HU" dirty="0">
                <a:cs typeface="Calibri"/>
              </a:rPr>
              <a:t>.</a:t>
            </a:r>
          </a:p>
          <a:p>
            <a:pPr>
              <a:lnSpc>
                <a:spcPct val="90000"/>
              </a:lnSpc>
              <a:spcBef>
                <a:spcPts val="750"/>
              </a:spcBef>
            </a:pPr>
            <a:r>
              <a:rPr lang="hu-HU" dirty="0">
                <a:cs typeface="Calibri"/>
              </a:rPr>
              <a:t>Az új könyvekben hosszasan taglalják, hogy miért ne.</a:t>
            </a:r>
          </a:p>
          <a:p>
            <a:pPr>
              <a:lnSpc>
                <a:spcPct val="90000"/>
              </a:lnSpc>
              <a:spcBef>
                <a:spcPts val="750"/>
              </a:spcBef>
            </a:pPr>
            <a:endParaRPr lang="hu-HU" dirty="0">
              <a:cs typeface="Calibri"/>
            </a:endParaRPr>
          </a:p>
          <a:p>
            <a:pPr marL="228600" indent="-228600">
              <a:lnSpc>
                <a:spcPct val="90000"/>
              </a:lnSpc>
              <a:spcBef>
                <a:spcPts val="750"/>
              </a:spcBef>
              <a:buAutoNum type="arabicPeriod"/>
            </a:pPr>
            <a:r>
              <a:rPr lang="hu-HU" dirty="0">
                <a:cs typeface="Calibri"/>
              </a:rPr>
              <a:t>a két függvény kódja </a:t>
            </a:r>
            <a:r>
              <a:rPr lang="hu-HU" b="1" dirty="0">
                <a:cs typeface="Calibri"/>
              </a:rPr>
              <a:t>teljesen megegyezik</a:t>
            </a:r>
            <a:endParaRPr lang="hu-HU" b="1" dirty="0">
              <a:ea typeface="Calibri"/>
              <a:cs typeface="Calibri"/>
            </a:endParaRPr>
          </a:p>
          <a:p>
            <a:pPr marL="228600" indent="-228600">
              <a:lnSpc>
                <a:spcPct val="90000"/>
              </a:lnSpc>
              <a:spcBef>
                <a:spcPts val="750"/>
              </a:spcBef>
              <a:buAutoNum type="arabicPeriod"/>
            </a:pPr>
            <a:r>
              <a:rPr lang="hu-HU" dirty="0">
                <a:cs typeface="Calibri"/>
              </a:rPr>
              <a:t>nem lesz belőle </a:t>
            </a:r>
            <a:r>
              <a:rPr lang="hu-HU" b="1" dirty="0">
                <a:cs typeface="Calibri"/>
              </a:rPr>
              <a:t>semmilyen </a:t>
            </a:r>
            <a:r>
              <a:rPr lang="hu-HU" b="1" dirty="0" err="1">
                <a:cs typeface="Calibri"/>
              </a:rPr>
              <a:t>function</a:t>
            </a:r>
            <a:r>
              <a:rPr lang="hu-HU" b="1" dirty="0">
                <a:cs typeface="Calibri"/>
              </a:rPr>
              <a:t> </a:t>
            </a:r>
            <a:r>
              <a:rPr lang="hu-HU" b="1" dirty="0" err="1">
                <a:cs typeface="Calibri"/>
              </a:rPr>
              <a:t>call</a:t>
            </a:r>
            <a:endParaRPr lang="hu-HU" b="1" dirty="0">
              <a:ea typeface="Calibri"/>
              <a:cs typeface="Calibri"/>
            </a:endParaRPr>
          </a:p>
          <a:p>
            <a:pPr marL="228600" indent="-228600">
              <a:lnSpc>
                <a:spcPct val="90000"/>
              </a:lnSpc>
              <a:spcBef>
                <a:spcPts val="750"/>
              </a:spcBef>
              <a:buAutoNum type="arabicPeriod"/>
            </a:pPr>
            <a:r>
              <a:rPr lang="hu-HU" dirty="0">
                <a:cs typeface="Calibri"/>
              </a:rPr>
              <a:t>nem lesz belőle </a:t>
            </a:r>
            <a:r>
              <a:rPr lang="hu-HU" b="1" dirty="0">
                <a:cs typeface="Calibri"/>
              </a:rPr>
              <a:t>semmilyen </a:t>
            </a:r>
            <a:r>
              <a:rPr lang="hu-HU" b="1" dirty="0" err="1">
                <a:cs typeface="Calibri"/>
              </a:rPr>
              <a:t>overhead</a:t>
            </a:r>
            <a:r>
              <a:rPr lang="hu-HU" dirty="0">
                <a:cs typeface="Calibri"/>
              </a:rPr>
              <a:t> (paraméterek)</a:t>
            </a:r>
          </a:p>
          <a:p>
            <a:pPr marL="228600" indent="-228600">
              <a:lnSpc>
                <a:spcPct val="90000"/>
              </a:lnSpc>
              <a:spcBef>
                <a:spcPts val="750"/>
              </a:spcBef>
              <a:buAutoNum type="arabicPeriod"/>
            </a:pPr>
            <a:r>
              <a:rPr lang="hu-HU" dirty="0">
                <a:cs typeface="Calibri"/>
              </a:rPr>
              <a:t>Nem könnyű elérni, hogy </a:t>
            </a:r>
            <a:r>
              <a:rPr lang="hu-HU" b="1" dirty="0">
                <a:cs typeface="Calibri"/>
              </a:rPr>
              <a:t>ez nem így legyen</a:t>
            </a:r>
            <a:r>
              <a:rPr lang="hu-HU" dirty="0">
                <a:cs typeface="Calibri"/>
              </a:rPr>
              <a:t> (sok opció)</a:t>
            </a:r>
          </a:p>
          <a:p>
            <a:pPr>
              <a:lnSpc>
                <a:spcPct val="90000"/>
              </a:lnSpc>
              <a:spcBef>
                <a:spcPts val="750"/>
              </a:spcBef>
            </a:pPr>
            <a:endParaRPr lang="hu-HU" dirty="0">
              <a:cs typeface="Calibri"/>
            </a:endParaRPr>
          </a:p>
          <a:p>
            <a:pPr>
              <a:lnSpc>
                <a:spcPct val="90000"/>
              </a:lnSpc>
              <a:spcBef>
                <a:spcPts val="750"/>
              </a:spcBef>
            </a:pPr>
            <a:r>
              <a:rPr lang="hu-HU" b="1" dirty="0">
                <a:cs typeface="Calibri"/>
              </a:rPr>
              <a:t>Célszerű kerülni őket!</a:t>
            </a:r>
            <a:r>
              <a:rPr lang="hu-HU" dirty="0">
                <a:cs typeface="Calibri"/>
              </a:rPr>
              <a:t> Nem szépek. Nem könnyen tesztehetőek.</a:t>
            </a:r>
          </a:p>
          <a:p>
            <a:pPr>
              <a:lnSpc>
                <a:spcPct val="90000"/>
              </a:lnSpc>
              <a:spcBef>
                <a:spcPts val="750"/>
              </a:spcBef>
            </a:pPr>
            <a:r>
              <a:rPr lang="hu-HU" dirty="0">
                <a:cs typeface="Calibri"/>
              </a:rPr>
              <a:t>Nem könnyen </a:t>
            </a:r>
            <a:r>
              <a:rPr lang="hu-HU" dirty="0" err="1">
                <a:cs typeface="Calibri"/>
              </a:rPr>
              <a:t>debug-olhatóak</a:t>
            </a:r>
            <a:r>
              <a:rPr lang="hu-HU" dirty="0">
                <a:cs typeface="Calibri"/>
              </a:rPr>
              <a:t>. Cserébe az eredmény ugyanaz.</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a:t>#define </a:t>
            </a:r>
            <a:r>
              <a:rPr lang="hu-HU" dirty="0" err="1"/>
              <a:t>max_macro</a:t>
            </a:r>
            <a:r>
              <a:rPr lang="hu-HU" dirty="0"/>
              <a:t>(a, b) ((a)&gt;(b)?(a):(b))</a:t>
            </a:r>
            <a:endParaRPr lang="hu-HU" dirty="0">
              <a:cs typeface="Calibri"/>
            </a:endParaRPr>
          </a:p>
          <a:p>
            <a:r>
              <a:rPr lang="hu-HU" dirty="0"/>
              <a:t> </a:t>
            </a:r>
            <a:endParaRPr lang="hu-HU" dirty="0">
              <a:cs typeface="Calibri"/>
            </a:endParaRPr>
          </a:p>
          <a:p>
            <a:r>
              <a:rPr lang="hu-HU" dirty="0" err="1"/>
              <a:t>static</a:t>
            </a:r>
            <a:r>
              <a:rPr lang="hu-HU" dirty="0"/>
              <a:t> int </a:t>
            </a:r>
            <a:r>
              <a:rPr lang="hu-HU" dirty="0" err="1"/>
              <a:t>max_func</a:t>
            </a:r>
            <a:r>
              <a:rPr lang="hu-HU" dirty="0"/>
              <a:t>(int a, int b) {</a:t>
            </a:r>
            <a:endParaRPr lang="hu-HU" dirty="0">
              <a:cs typeface="Calibri"/>
            </a:endParaRPr>
          </a:p>
          <a:p>
            <a:r>
              <a:rPr lang="hu-HU" dirty="0"/>
              <a:t>  </a:t>
            </a:r>
            <a:r>
              <a:rPr lang="hu-HU" dirty="0" err="1"/>
              <a:t>return</a:t>
            </a:r>
            <a:r>
              <a:rPr lang="hu-HU" dirty="0"/>
              <a:t> a &gt; b ? a : b;</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err="1"/>
              <a:t>static</a:t>
            </a:r>
            <a:r>
              <a:rPr lang="hu-HU" dirty="0"/>
              <a:t> int </a:t>
            </a:r>
            <a:r>
              <a:rPr lang="hu-HU" dirty="0" err="1"/>
              <a:t>max_func_with_macro</a:t>
            </a:r>
            <a:r>
              <a:rPr lang="hu-HU" dirty="0"/>
              <a:t>(int a, int b) {</a:t>
            </a:r>
            <a:endParaRPr lang="hu-HU" dirty="0">
              <a:cs typeface="Calibri"/>
            </a:endParaRPr>
          </a:p>
          <a:p>
            <a:r>
              <a:rPr lang="hu-HU" dirty="0"/>
              <a:t>  </a:t>
            </a:r>
            <a:r>
              <a:rPr lang="hu-HU" dirty="0" err="1"/>
              <a:t>return</a:t>
            </a:r>
            <a:r>
              <a:rPr lang="hu-HU" dirty="0"/>
              <a:t> </a:t>
            </a:r>
            <a:r>
              <a:rPr lang="hu-HU" dirty="0" err="1"/>
              <a:t>max_macro</a:t>
            </a:r>
            <a:r>
              <a:rPr lang="hu-HU" dirty="0"/>
              <a:t>(a, b);</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err="1"/>
              <a:t>static</a:t>
            </a:r>
            <a:r>
              <a:rPr lang="hu-HU" dirty="0"/>
              <a:t> int </a:t>
            </a:r>
            <a:r>
              <a:rPr lang="hu-HU" dirty="0" err="1"/>
              <a:t>max_func_with_func</a:t>
            </a:r>
            <a:r>
              <a:rPr lang="hu-HU" dirty="0"/>
              <a:t>(int a, int b) {</a:t>
            </a:r>
            <a:endParaRPr lang="hu-HU" dirty="0">
              <a:cs typeface="Calibri"/>
            </a:endParaRPr>
          </a:p>
          <a:p>
            <a:r>
              <a:rPr lang="hu-HU" dirty="0"/>
              <a:t>  </a:t>
            </a:r>
            <a:r>
              <a:rPr lang="hu-HU" dirty="0" err="1"/>
              <a:t>return</a:t>
            </a:r>
            <a:r>
              <a:rPr lang="hu-HU" dirty="0"/>
              <a:t> </a:t>
            </a:r>
            <a:r>
              <a:rPr lang="hu-HU" dirty="0" err="1"/>
              <a:t>max_func</a:t>
            </a:r>
            <a:r>
              <a:rPr lang="hu-HU" dirty="0"/>
              <a:t>(a, b);</a:t>
            </a:r>
            <a:endParaRPr lang="hu-HU" dirty="0">
              <a:cs typeface="Calibri"/>
            </a:endParaRPr>
          </a:p>
          <a:p>
            <a:r>
              <a:rPr lang="hu-HU" dirty="0"/>
              <a:t>}</a:t>
            </a:r>
          </a:p>
        </p:txBody>
      </p:sp>
      <p:sp>
        <p:nvSpPr>
          <p:cNvPr id="4" name="Slide Number Placeholder 3"/>
          <p:cNvSpPr>
            <a:spLocks noGrp="1"/>
          </p:cNvSpPr>
          <p:nvPr>
            <p:ph type="sldNum" sz="quarter" idx="5"/>
          </p:nvPr>
        </p:nvSpPr>
        <p:spPr/>
        <p:txBody>
          <a:bodyPr/>
          <a:lstStyle/>
          <a:p>
            <a:fld id="{89676F23-4F52-4569-8484-DB4921982FBF}" type="slidenum">
              <a:rPr lang="hu-HU" smtClean="0"/>
              <a:t>7</a:t>
            </a:fld>
            <a:endParaRPr lang="hu-HU"/>
          </a:p>
        </p:txBody>
      </p:sp>
    </p:spTree>
    <p:extLst>
      <p:ext uri="{BB962C8B-B14F-4D97-AF65-F5344CB8AC3E}">
        <p14:creationId xmlns:p14="http://schemas.microsoft.com/office/powerpoint/2010/main" val="103795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ea typeface="Calibri"/>
                <a:cs typeface="Calibri"/>
              </a:rPr>
              <a:t>Azt tanultuk: vannak hatékony és kevéssé hatékony kódok!</a:t>
            </a:r>
            <a:endParaRPr lang="hu-HU" dirty="0">
              <a:ea typeface="Calibri" panose="020F0502020204030204"/>
              <a:cs typeface="Calibri"/>
            </a:endParaRPr>
          </a:p>
          <a:p>
            <a:pPr>
              <a:lnSpc>
                <a:spcPct val="90000"/>
              </a:lnSpc>
              <a:spcBef>
                <a:spcPts val="750"/>
              </a:spcBef>
            </a:pPr>
            <a:endParaRPr lang="hu-HU" b="1" dirty="0">
              <a:ea typeface="Calibri" panose="020F0502020204030204"/>
              <a:cs typeface="Calibri"/>
            </a:endParaRPr>
          </a:p>
          <a:p>
            <a:pPr>
              <a:lnSpc>
                <a:spcPct val="90000"/>
              </a:lnSpc>
              <a:spcBef>
                <a:spcPts val="750"/>
              </a:spcBef>
            </a:pPr>
            <a:r>
              <a:rPr lang="hu-HU" dirty="0">
                <a:ea typeface="Calibri"/>
                <a:cs typeface="Calibri"/>
              </a:rPr>
              <a:t>A szorzás és a shift-</a:t>
            </a:r>
            <a:r>
              <a:rPr lang="hu-HU" dirty="0" err="1">
                <a:ea typeface="Calibri"/>
                <a:cs typeface="Calibri"/>
              </a:rPr>
              <a:t>elés</a:t>
            </a:r>
            <a:r>
              <a:rPr lang="hu-HU" dirty="0">
                <a:ea typeface="Calibri"/>
                <a:cs typeface="Calibri"/>
              </a:rPr>
              <a:t> erre egy kitűnő példa.</a:t>
            </a:r>
          </a:p>
          <a:p>
            <a:pPr>
              <a:lnSpc>
                <a:spcPct val="90000"/>
              </a:lnSpc>
              <a:spcBef>
                <a:spcPts val="750"/>
              </a:spcBef>
            </a:pPr>
            <a:endParaRPr lang="hu-HU" b="1" dirty="0">
              <a:ea typeface="Calibri"/>
              <a:cs typeface="Calibri"/>
            </a:endParaRPr>
          </a:p>
          <a:p>
            <a:pPr marL="171450" indent="-171450">
              <a:lnSpc>
                <a:spcPct val="90000"/>
              </a:lnSpc>
              <a:spcBef>
                <a:spcPts val="750"/>
              </a:spcBef>
              <a:buFont typeface="Arial"/>
              <a:buChar char="•"/>
            </a:pPr>
            <a:r>
              <a:rPr lang="hu-HU" dirty="0">
                <a:ea typeface="Calibri"/>
                <a:cs typeface="Calibri"/>
              </a:rPr>
              <a:t>a mikró optimalizációk ma már nem bírnak jelentőséggel</a:t>
            </a:r>
            <a:endParaRPr lang="hu-HU" b="1" dirty="0">
              <a:ea typeface="Calibri"/>
              <a:cs typeface="Calibri"/>
            </a:endParaRPr>
          </a:p>
          <a:p>
            <a:pPr marL="171450" indent="-171450">
              <a:lnSpc>
                <a:spcPct val="90000"/>
              </a:lnSpc>
              <a:spcBef>
                <a:spcPts val="750"/>
              </a:spcBef>
              <a:buFont typeface="Arial"/>
              <a:buChar char="•"/>
            </a:pPr>
            <a:r>
              <a:rPr lang="hu-HU" dirty="0">
                <a:ea typeface="Calibri"/>
                <a:cs typeface="Calibri"/>
              </a:rPr>
              <a:t>cserébe viszont elvész az eredeti szerzői szándék</a:t>
            </a:r>
          </a:p>
          <a:p>
            <a:pPr marL="514350" lvl="1" indent="-171450">
              <a:lnSpc>
                <a:spcPct val="90000"/>
              </a:lnSpc>
              <a:spcBef>
                <a:spcPts val="750"/>
              </a:spcBef>
              <a:buFont typeface="Arial"/>
              <a:buChar char="•"/>
            </a:pPr>
            <a:r>
              <a:rPr lang="hu-HU" dirty="0">
                <a:ea typeface="Calibri"/>
                <a:cs typeface="Calibri"/>
              </a:rPr>
              <a:t>nem ugyanaz az egyik, mint a másik</a:t>
            </a:r>
          </a:p>
          <a:p>
            <a:pPr>
              <a:lnSpc>
                <a:spcPct val="90000"/>
              </a:lnSpc>
              <a:spcBef>
                <a:spcPts val="750"/>
              </a:spcBef>
            </a:pPr>
            <a:endParaRPr lang="hu-HU" dirty="0">
              <a:ea typeface="Calibri"/>
              <a:cs typeface="Calibri"/>
            </a:endParaRPr>
          </a:p>
          <a:p>
            <a:pPr marL="228600" indent="-228600">
              <a:lnSpc>
                <a:spcPct val="90000"/>
              </a:lnSpc>
              <a:spcBef>
                <a:spcPts val="750"/>
              </a:spcBef>
              <a:buAutoNum type="arabicPeriod"/>
            </a:pPr>
            <a:r>
              <a:rPr lang="hu-HU" dirty="0">
                <a:ea typeface="Calibri"/>
                <a:cs typeface="Calibri"/>
              </a:rPr>
              <a:t>Simán </a:t>
            </a:r>
            <a:r>
              <a:rPr lang="hu-HU" b="1" dirty="0">
                <a:ea typeface="Calibri"/>
                <a:cs typeface="Calibri"/>
              </a:rPr>
              <a:t>eltolja 8-al</a:t>
            </a:r>
            <a:r>
              <a:rPr lang="hu-HU" dirty="0">
                <a:ea typeface="Calibri"/>
                <a:cs typeface="Calibri"/>
              </a:rPr>
              <a:t> (MUL 3 </a:t>
            </a:r>
            <a:r>
              <a:rPr lang="hu-HU" dirty="0" err="1">
                <a:ea typeface="Calibri"/>
                <a:cs typeface="Calibri"/>
              </a:rPr>
              <a:t>op</a:t>
            </a:r>
            <a:r>
              <a:rPr lang="hu-HU" dirty="0">
                <a:ea typeface="Calibri"/>
                <a:cs typeface="Calibri"/>
              </a:rPr>
              <a:t>, SAL 1 </a:t>
            </a:r>
            <a:r>
              <a:rPr lang="hu-HU" dirty="0" err="1">
                <a:ea typeface="Calibri"/>
                <a:cs typeface="Calibri"/>
              </a:rPr>
              <a:t>po</a:t>
            </a:r>
            <a:r>
              <a:rPr lang="hu-HU" dirty="0">
                <a:ea typeface="Calibri"/>
                <a:cs typeface="Calibri"/>
              </a:rPr>
              <a:t>)</a:t>
            </a:r>
          </a:p>
          <a:p>
            <a:pPr marL="228600" indent="-228600">
              <a:lnSpc>
                <a:spcPct val="90000"/>
              </a:lnSpc>
              <a:spcBef>
                <a:spcPts val="750"/>
              </a:spcBef>
              <a:buAutoNum type="arabicPeriod"/>
            </a:pPr>
            <a:r>
              <a:rPr lang="hu-HU" dirty="0">
                <a:ea typeface="Calibri"/>
                <a:cs typeface="Calibri"/>
              </a:rPr>
              <a:t>Eltolja 8-al, majd </a:t>
            </a:r>
            <a:r>
              <a:rPr lang="hu-HU" b="1" dirty="0">
                <a:ea typeface="Calibri"/>
                <a:cs typeface="Calibri"/>
              </a:rPr>
              <a:t>hozzáadja önmagát</a:t>
            </a:r>
          </a:p>
          <a:p>
            <a:pPr marL="228600" indent="-228600">
              <a:lnSpc>
                <a:spcPct val="90000"/>
              </a:lnSpc>
              <a:spcBef>
                <a:spcPts val="750"/>
              </a:spcBef>
              <a:buAutoNum type="arabicPeriod"/>
            </a:pPr>
            <a:r>
              <a:rPr lang="hu-HU" dirty="0">
                <a:ea typeface="Calibri"/>
                <a:cs typeface="Calibri"/>
              </a:rPr>
              <a:t>Ez már nem működik, ez már szorzás 258-al (</a:t>
            </a:r>
            <a:r>
              <a:rPr lang="hu-HU" b="1" dirty="0">
                <a:ea typeface="Calibri"/>
                <a:cs typeface="Calibri"/>
              </a:rPr>
              <a:t>másképp volt</a:t>
            </a:r>
            <a:r>
              <a:rPr lang="hu-HU" dirty="0">
                <a:ea typeface="Calibri"/>
                <a:cs typeface="Calibri"/>
              </a:rPr>
              <a:t>)</a:t>
            </a:r>
          </a:p>
          <a:p>
            <a:pPr marL="228600" indent="-228600">
              <a:lnSpc>
                <a:spcPct val="90000"/>
              </a:lnSpc>
              <a:spcBef>
                <a:spcPts val="750"/>
              </a:spcBef>
              <a:buAutoNum type="arabicPeriod"/>
            </a:pPr>
            <a:r>
              <a:rPr lang="hu-HU" dirty="0"/>
              <a:t>Eltolja 8-al, majd </a:t>
            </a:r>
            <a:r>
              <a:rPr lang="hu-HU" b="1" dirty="0"/>
              <a:t>kivonja önmagát</a:t>
            </a:r>
            <a:r>
              <a:rPr lang="hu-HU" dirty="0"/>
              <a:t> (hasonlóan a +1-hez)</a:t>
            </a:r>
            <a:endParaRPr lang="hu-HU" dirty="0">
              <a:ea typeface="Calibri"/>
              <a:cs typeface="Calibri"/>
            </a:endParaRPr>
          </a:p>
          <a:p>
            <a:pPr marL="228600" indent="-228600">
              <a:lnSpc>
                <a:spcPct val="90000"/>
              </a:lnSpc>
              <a:spcBef>
                <a:spcPts val="750"/>
              </a:spcBef>
              <a:buAutoNum type="arabicPeriod"/>
            </a:pPr>
            <a:r>
              <a:rPr lang="hu-HU" dirty="0">
                <a:ea typeface="Calibri"/>
                <a:cs typeface="Calibri"/>
              </a:rPr>
              <a:t>Véletlennek tűnő szám: </a:t>
            </a:r>
            <a:r>
              <a:rPr lang="hu-HU" b="1" dirty="0">
                <a:ea typeface="Calibri"/>
                <a:cs typeface="Calibri"/>
              </a:rPr>
              <a:t>*3, majd eltolja 4-el</a:t>
            </a:r>
            <a:r>
              <a:rPr lang="hu-HU" dirty="0">
                <a:ea typeface="Calibri"/>
                <a:cs typeface="Calibri"/>
              </a:rPr>
              <a:t>, vagyis *16</a:t>
            </a:r>
          </a:p>
          <a:p>
            <a:pPr>
              <a:lnSpc>
                <a:spcPct val="90000"/>
              </a:lnSpc>
              <a:spcBef>
                <a:spcPts val="750"/>
              </a:spcBef>
            </a:pPr>
            <a:endParaRPr lang="hu-HU" b="1" dirty="0">
              <a:ea typeface="Calibri"/>
              <a:cs typeface="Calibri"/>
            </a:endParaRPr>
          </a:p>
          <a:p>
            <a:pPr marL="171450" indent="-171450">
              <a:lnSpc>
                <a:spcPct val="90000"/>
              </a:lnSpc>
              <a:spcBef>
                <a:spcPts val="750"/>
              </a:spcBef>
              <a:buFont typeface="Arial"/>
              <a:buChar char="•"/>
            </a:pPr>
            <a:r>
              <a:rPr lang="hu-HU" dirty="0">
                <a:ea typeface="Calibri" panose="020F0502020204030204"/>
                <a:cs typeface="Calibri"/>
              </a:rPr>
              <a:t>Ma már nem éri meg, </a:t>
            </a:r>
            <a:r>
              <a:rPr lang="hu-HU" b="1" dirty="0">
                <a:ea typeface="Calibri" panose="020F0502020204030204"/>
                <a:cs typeface="Calibri"/>
              </a:rPr>
              <a:t>feleslegesen töltjük</a:t>
            </a:r>
            <a:r>
              <a:rPr lang="hu-HU" dirty="0">
                <a:ea typeface="Calibri" panose="020F0502020204030204"/>
                <a:cs typeface="Calibri"/>
              </a:rPr>
              <a:t> vele </a:t>
            </a:r>
            <a:r>
              <a:rPr lang="hu-HU" b="1" dirty="0">
                <a:ea typeface="Calibri" panose="020F0502020204030204"/>
                <a:cs typeface="Calibri"/>
              </a:rPr>
              <a:t>az időt</a:t>
            </a:r>
          </a:p>
          <a:p>
            <a:pPr lvl="1" indent="-171450">
              <a:lnSpc>
                <a:spcPct val="90000"/>
              </a:lnSpc>
              <a:spcBef>
                <a:spcPts val="750"/>
              </a:spcBef>
              <a:buFont typeface="Arial"/>
              <a:buChar char="•"/>
            </a:pPr>
            <a:r>
              <a:rPr lang="hu-HU" dirty="0">
                <a:ea typeface="Calibri" panose="020F0502020204030204"/>
                <a:cs typeface="Calibri"/>
              </a:rPr>
              <a:t>Mi </a:t>
            </a:r>
            <a:r>
              <a:rPr lang="hu-HU" b="1" dirty="0">
                <a:ea typeface="Calibri" panose="020F0502020204030204"/>
                <a:cs typeface="Calibri"/>
              </a:rPr>
              <a:t>időt töltöttünk vele</a:t>
            </a:r>
            <a:r>
              <a:rPr lang="hu-HU" dirty="0">
                <a:ea typeface="Calibri" panose="020F0502020204030204"/>
                <a:cs typeface="Calibri"/>
              </a:rPr>
              <a:t>, miközben </a:t>
            </a:r>
            <a:r>
              <a:rPr lang="hu-HU" b="1" dirty="0">
                <a:ea typeface="Calibri" panose="020F0502020204030204"/>
                <a:cs typeface="Calibri"/>
              </a:rPr>
              <a:t>a fordító amúgy is megcsinálta volna</a:t>
            </a: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err="1"/>
              <a:t>return</a:t>
            </a:r>
            <a:r>
              <a:rPr lang="hu-HU" dirty="0"/>
              <a:t> x * 256;</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err="1"/>
              <a:t>return</a:t>
            </a:r>
            <a:r>
              <a:rPr lang="hu-HU" dirty="0"/>
              <a:t> x * (256 + 1);</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err="1"/>
              <a:t>return</a:t>
            </a:r>
            <a:r>
              <a:rPr lang="hu-HU" dirty="0"/>
              <a:t> x * (256 + 2);</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err="1"/>
              <a:t>return</a:t>
            </a:r>
            <a:r>
              <a:rPr lang="hu-HU" dirty="0"/>
              <a:t> x * (256 - 1);</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err="1"/>
              <a:t>return</a:t>
            </a:r>
            <a:r>
              <a:rPr lang="hu-HU" dirty="0"/>
              <a:t> x * 48;</a:t>
            </a:r>
          </a:p>
        </p:txBody>
      </p:sp>
      <p:sp>
        <p:nvSpPr>
          <p:cNvPr id="4" name="Slide Number Placeholder 3"/>
          <p:cNvSpPr>
            <a:spLocks noGrp="1"/>
          </p:cNvSpPr>
          <p:nvPr>
            <p:ph type="sldNum" sz="quarter" idx="5"/>
          </p:nvPr>
        </p:nvSpPr>
        <p:spPr/>
        <p:txBody>
          <a:bodyPr/>
          <a:lstStyle/>
          <a:p>
            <a:fld id="{89676F23-4F52-4569-8484-DB4921982FBF}" type="slidenum">
              <a:rPr lang="hu-HU" smtClean="0"/>
              <a:t>8</a:t>
            </a:fld>
            <a:endParaRPr lang="hu-HU"/>
          </a:p>
        </p:txBody>
      </p:sp>
    </p:spTree>
    <p:extLst>
      <p:ext uri="{BB962C8B-B14F-4D97-AF65-F5344CB8AC3E}">
        <p14:creationId xmlns:p14="http://schemas.microsoft.com/office/powerpoint/2010/main" val="379265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hu-HU" b="1" dirty="0">
                <a:ea typeface="Calibri"/>
                <a:cs typeface="Calibri"/>
              </a:rPr>
              <a:t>Sima abszolútérték számítás egy meglehetősen naiv implementációja.</a:t>
            </a:r>
          </a:p>
          <a:p>
            <a:pPr>
              <a:lnSpc>
                <a:spcPct val="90000"/>
              </a:lnSpc>
              <a:spcBef>
                <a:spcPts val="750"/>
              </a:spcBef>
            </a:pPr>
            <a:endParaRPr lang="hu-HU" b="1" dirty="0">
              <a:ea typeface="Calibri"/>
              <a:cs typeface="Calibri"/>
            </a:endParaRPr>
          </a:p>
          <a:p>
            <a:pPr marL="228600" indent="-228600">
              <a:lnSpc>
                <a:spcPct val="90000"/>
              </a:lnSpc>
              <a:spcBef>
                <a:spcPts val="750"/>
              </a:spcBef>
              <a:buAutoNum type="arabicPeriod"/>
            </a:pPr>
            <a:r>
              <a:rPr lang="hu-HU" dirty="0">
                <a:ea typeface="Calibri"/>
                <a:cs typeface="Calibri"/>
              </a:rPr>
              <a:t>MOV </a:t>
            </a:r>
            <a:r>
              <a:rPr lang="hu-HU" dirty="0"/>
              <a:t>–</a:t>
            </a:r>
            <a:r>
              <a:rPr lang="hu-HU" dirty="0">
                <a:ea typeface="Calibri"/>
                <a:cs typeface="Calibri"/>
              </a:rPr>
              <a:t> </a:t>
            </a:r>
            <a:r>
              <a:rPr lang="hu-HU" b="1" dirty="0">
                <a:ea typeface="Calibri"/>
                <a:cs typeface="Calibri"/>
              </a:rPr>
              <a:t>értékadás</a:t>
            </a:r>
            <a:r>
              <a:rPr lang="hu-HU" dirty="0">
                <a:ea typeface="Calibri"/>
                <a:cs typeface="Calibri"/>
              </a:rPr>
              <a:t> </a:t>
            </a:r>
            <a:r>
              <a:rPr lang="hu-HU" dirty="0"/>
              <a:t>–</a:t>
            </a:r>
            <a:r>
              <a:rPr lang="hu-HU" dirty="0">
                <a:ea typeface="Calibri"/>
                <a:cs typeface="Calibri"/>
              </a:rPr>
              <a:t> 1 </a:t>
            </a:r>
            <a:r>
              <a:rPr lang="hu-HU" dirty="0" err="1">
                <a:ea typeface="Calibri"/>
                <a:cs typeface="Calibri"/>
              </a:rPr>
              <a:t>op</a:t>
            </a:r>
            <a:endParaRPr lang="hu-HU" dirty="0">
              <a:ea typeface="Calibri"/>
              <a:cs typeface="Calibri"/>
            </a:endParaRPr>
          </a:p>
          <a:p>
            <a:pPr marL="228600" indent="-228600">
              <a:lnSpc>
                <a:spcPct val="90000"/>
              </a:lnSpc>
              <a:spcBef>
                <a:spcPts val="750"/>
              </a:spcBef>
              <a:buAutoNum type="arabicPeriod"/>
            </a:pPr>
            <a:r>
              <a:rPr lang="hu-HU" dirty="0">
                <a:ea typeface="Calibri"/>
                <a:cs typeface="Calibri"/>
              </a:rPr>
              <a:t>NEGL – </a:t>
            </a:r>
            <a:r>
              <a:rPr lang="hu-HU" b="1" dirty="0">
                <a:ea typeface="Calibri"/>
                <a:cs typeface="Calibri"/>
              </a:rPr>
              <a:t>kettes </a:t>
            </a:r>
            <a:r>
              <a:rPr lang="hu-HU" b="1" dirty="0" err="1">
                <a:ea typeface="Calibri"/>
                <a:cs typeface="Calibri"/>
              </a:rPr>
              <a:t>komplemens</a:t>
            </a:r>
            <a:r>
              <a:rPr lang="hu-HU" b="1" dirty="0">
                <a:ea typeface="Calibri"/>
                <a:cs typeface="Calibri"/>
              </a:rPr>
              <a:t> számítás</a:t>
            </a:r>
            <a:r>
              <a:rPr lang="hu-HU" dirty="0">
                <a:ea typeface="Calibri"/>
                <a:cs typeface="Calibri"/>
              </a:rPr>
              <a:t> </a:t>
            </a:r>
            <a:r>
              <a:rPr lang="hu-HU" dirty="0"/>
              <a:t>– 1 </a:t>
            </a:r>
            <a:r>
              <a:rPr lang="hu-HU" dirty="0" err="1"/>
              <a:t>op</a:t>
            </a:r>
            <a:endParaRPr lang="hu-HU" dirty="0" err="1">
              <a:ea typeface="Calibri"/>
              <a:cs typeface="Calibri"/>
            </a:endParaRPr>
          </a:p>
          <a:p>
            <a:pPr marL="228600" indent="-228600">
              <a:lnSpc>
                <a:spcPct val="90000"/>
              </a:lnSpc>
              <a:spcBef>
                <a:spcPts val="750"/>
              </a:spcBef>
              <a:buAutoNum type="arabicPeriod"/>
            </a:pPr>
            <a:r>
              <a:rPr lang="hu-HU" dirty="0">
                <a:ea typeface="Calibri"/>
                <a:cs typeface="Calibri"/>
              </a:rPr>
              <a:t>CMOVS </a:t>
            </a:r>
            <a:r>
              <a:rPr lang="hu-HU" dirty="0"/>
              <a:t>– </a:t>
            </a:r>
            <a:r>
              <a:rPr lang="hu-HU" b="1" dirty="0"/>
              <a:t>feltételes értékadás</a:t>
            </a:r>
            <a:r>
              <a:rPr lang="hu-HU" dirty="0"/>
              <a:t> – 1 </a:t>
            </a:r>
            <a:r>
              <a:rPr lang="hu-HU" dirty="0" err="1"/>
              <a:t>op</a:t>
            </a:r>
            <a:r>
              <a:rPr lang="hu-HU" dirty="0"/>
              <a:t> (bizonyos mértékben JMP)</a:t>
            </a:r>
          </a:p>
          <a:p>
            <a:pPr>
              <a:lnSpc>
                <a:spcPct val="90000"/>
              </a:lnSpc>
              <a:spcBef>
                <a:spcPts val="750"/>
              </a:spcBef>
            </a:pPr>
            <a:endParaRPr lang="hu-HU" dirty="0">
              <a:ea typeface="Calibri" panose="020F0502020204030204"/>
              <a:cs typeface="Calibri"/>
            </a:endParaRPr>
          </a:p>
          <a:p>
            <a:pPr>
              <a:lnSpc>
                <a:spcPct val="90000"/>
              </a:lnSpc>
              <a:spcBef>
                <a:spcPts val="750"/>
              </a:spcBef>
            </a:pPr>
            <a:r>
              <a:rPr lang="hu-HU" dirty="0">
                <a:ea typeface="Calibri" panose="020F0502020204030204"/>
                <a:cs typeface="Calibri"/>
              </a:rPr>
              <a:t>Egy </a:t>
            </a:r>
            <a:r>
              <a:rPr lang="hu-HU" b="1" dirty="0">
                <a:ea typeface="Calibri" panose="020F0502020204030204"/>
                <a:cs typeface="Calibri"/>
              </a:rPr>
              <a:t>korábbi kísérletben</a:t>
            </a:r>
            <a:r>
              <a:rPr lang="hu-HU" dirty="0">
                <a:ea typeface="Calibri" panose="020F0502020204030204"/>
                <a:cs typeface="Calibri"/>
              </a:rPr>
              <a:t> még nem ez történt:</a:t>
            </a:r>
          </a:p>
          <a:p>
            <a:pPr>
              <a:lnSpc>
                <a:spcPct val="90000"/>
              </a:lnSpc>
              <a:spcBef>
                <a:spcPts val="750"/>
              </a:spcBef>
            </a:pPr>
            <a:endParaRPr lang="hu-HU" dirty="0">
              <a:ea typeface="Calibri" panose="020F0502020204030204"/>
              <a:cs typeface="Calibri"/>
            </a:endParaRPr>
          </a:p>
          <a:p>
            <a:pPr marL="228600" indent="-228600">
              <a:lnSpc>
                <a:spcPct val="90000"/>
              </a:lnSpc>
              <a:spcBef>
                <a:spcPts val="750"/>
              </a:spcBef>
              <a:buAutoNum type="arabicPeriod"/>
            </a:pPr>
            <a:r>
              <a:rPr lang="hu-HU" b="1" dirty="0">
                <a:ea typeface="Calibri" panose="020F0502020204030204"/>
                <a:cs typeface="Calibri"/>
              </a:rPr>
              <a:t>MOV, 2x</a:t>
            </a:r>
            <a:r>
              <a:rPr lang="hu-HU" dirty="0">
                <a:ea typeface="Calibri" panose="020F0502020204030204"/>
                <a:cs typeface="Calibri"/>
              </a:rPr>
              <a:t> kellett, későbbi műveletek miatt</a:t>
            </a:r>
          </a:p>
          <a:p>
            <a:pPr marL="228600" indent="-228600">
              <a:lnSpc>
                <a:spcPct val="90000"/>
              </a:lnSpc>
              <a:spcBef>
                <a:spcPts val="750"/>
              </a:spcBef>
              <a:buAutoNum type="arabicPeriod"/>
            </a:pPr>
            <a:r>
              <a:rPr lang="hu-HU" dirty="0">
                <a:ea typeface="Calibri" panose="020F0502020204030204"/>
                <a:cs typeface="Calibri"/>
              </a:rPr>
              <a:t>SAR -- eltolás jobbra -- </a:t>
            </a:r>
            <a:r>
              <a:rPr lang="hu-HU" b="1" dirty="0">
                <a:ea typeface="Calibri" panose="020F0502020204030204"/>
                <a:cs typeface="Calibri"/>
              </a:rPr>
              <a:t>előjelbit vizsgálatára</a:t>
            </a:r>
          </a:p>
          <a:p>
            <a:pPr marL="228600" indent="-228600">
              <a:lnSpc>
                <a:spcPct val="90000"/>
              </a:lnSpc>
              <a:spcBef>
                <a:spcPts val="750"/>
              </a:spcBef>
              <a:buAutoNum type="arabicPeriod"/>
            </a:pPr>
            <a:r>
              <a:rPr lang="hu-HU" dirty="0">
                <a:cs typeface="Calibri"/>
              </a:rPr>
              <a:t>SUB -- </a:t>
            </a:r>
            <a:r>
              <a:rPr lang="hu-HU" b="1" dirty="0">
                <a:cs typeface="Calibri"/>
              </a:rPr>
              <a:t>kivonás</a:t>
            </a:r>
            <a:r>
              <a:rPr lang="hu-HU" dirty="0">
                <a:cs typeface="Calibri"/>
              </a:rPr>
              <a:t> -- </a:t>
            </a:r>
            <a:r>
              <a:rPr lang="hu-HU" b="1" dirty="0">
                <a:cs typeface="Calibri"/>
              </a:rPr>
              <a:t>kettes </a:t>
            </a:r>
            <a:r>
              <a:rPr lang="hu-HU" b="1" dirty="0" err="1">
                <a:cs typeface="Calibri"/>
              </a:rPr>
              <a:t>komplemens</a:t>
            </a:r>
            <a:r>
              <a:rPr lang="hu-HU" b="1" dirty="0">
                <a:cs typeface="Calibri"/>
              </a:rPr>
              <a:t> </a:t>
            </a:r>
            <a:r>
              <a:rPr lang="hu-HU" b="1" dirty="0" err="1">
                <a:cs typeface="Calibri"/>
              </a:rPr>
              <a:t>implemntációjára</a:t>
            </a:r>
            <a:endParaRPr lang="hu-HU" b="1" dirty="0">
              <a:ea typeface="Calibri"/>
              <a:cs typeface="Calibri"/>
            </a:endParaRPr>
          </a:p>
          <a:p>
            <a:pPr marL="228600" indent="-228600">
              <a:lnSpc>
                <a:spcPct val="90000"/>
              </a:lnSpc>
              <a:spcBef>
                <a:spcPts val="750"/>
              </a:spcBef>
              <a:buAutoNum type="arabicPeriod"/>
            </a:pPr>
            <a:endParaRPr lang="hu-HU" dirty="0">
              <a:cs typeface="Calibri"/>
            </a:endParaRPr>
          </a:p>
          <a:p>
            <a:pPr>
              <a:lnSpc>
                <a:spcPct val="90000"/>
              </a:lnSpc>
              <a:spcBef>
                <a:spcPts val="750"/>
              </a:spcBef>
            </a:pPr>
            <a:endParaRPr lang="hu-HU" dirty="0">
              <a:cs typeface="Calibri"/>
            </a:endParaRPr>
          </a:p>
          <a:p>
            <a:pPr>
              <a:lnSpc>
                <a:spcPct val="90000"/>
              </a:lnSpc>
              <a:spcBef>
                <a:spcPts val="750"/>
              </a:spcBef>
              <a:buFont typeface="Arial"/>
            </a:pPr>
            <a:r>
              <a:rPr lang="hu-HU" b="1" dirty="0">
                <a:cs typeface="Calibri"/>
              </a:rPr>
              <a:t>Referenciák:</a:t>
            </a:r>
          </a:p>
          <a:p>
            <a:pPr>
              <a:lnSpc>
                <a:spcPct val="90000"/>
              </a:lnSpc>
              <a:spcBef>
                <a:spcPts val="750"/>
              </a:spcBef>
            </a:pPr>
            <a:endParaRPr lang="hu-HU" dirty="0">
              <a:cs typeface="Calibri"/>
            </a:endParaRPr>
          </a:p>
          <a:p>
            <a:r>
              <a:rPr lang="hu-HU" dirty="0"/>
              <a:t>int </a:t>
            </a:r>
            <a:r>
              <a:rPr lang="hu-HU" dirty="0" err="1"/>
              <a:t>abs</a:t>
            </a:r>
            <a:r>
              <a:rPr lang="hu-HU" dirty="0"/>
              <a:t>(int x) {</a:t>
            </a:r>
            <a:endParaRPr lang="hu-HU" dirty="0">
              <a:cs typeface="Calibri"/>
            </a:endParaRPr>
          </a:p>
          <a:p>
            <a:r>
              <a:rPr lang="hu-HU" dirty="0"/>
              <a:t>  </a:t>
            </a:r>
            <a:r>
              <a:rPr lang="hu-HU" dirty="0" err="1"/>
              <a:t>return</a:t>
            </a:r>
            <a:r>
              <a:rPr lang="hu-HU" dirty="0"/>
              <a:t> x &lt; 0 ? x : -x;</a:t>
            </a:r>
            <a:endParaRPr lang="hu-HU" dirty="0">
              <a:cs typeface="Calibri"/>
            </a:endParaRPr>
          </a:p>
          <a:p>
            <a:r>
              <a:rPr lang="hu-HU" dirty="0"/>
              <a:t>}</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r>
              <a:rPr lang="hu-HU" dirty="0"/>
              <a:t> </a:t>
            </a:r>
            <a:endParaRPr lang="hu-HU" dirty="0">
              <a:cs typeface="Calibri"/>
            </a:endParaRPr>
          </a:p>
          <a:p>
            <a:endParaRPr lang="hu-HU" dirty="0">
              <a:cs typeface="Calibri"/>
            </a:endParaRPr>
          </a:p>
        </p:txBody>
      </p:sp>
      <p:sp>
        <p:nvSpPr>
          <p:cNvPr id="4" name="Slide Number Placeholder 3"/>
          <p:cNvSpPr>
            <a:spLocks noGrp="1"/>
          </p:cNvSpPr>
          <p:nvPr>
            <p:ph type="sldNum" sz="quarter" idx="5"/>
          </p:nvPr>
        </p:nvSpPr>
        <p:spPr/>
        <p:txBody>
          <a:bodyPr/>
          <a:lstStyle/>
          <a:p>
            <a:fld id="{89676F23-4F52-4569-8484-DB4921982FBF}" type="slidenum">
              <a:rPr lang="hu-HU" smtClean="0"/>
              <a:t>9</a:t>
            </a:fld>
            <a:endParaRPr lang="hu-HU"/>
          </a:p>
        </p:txBody>
      </p:sp>
    </p:spTree>
    <p:extLst>
      <p:ext uri="{BB962C8B-B14F-4D97-AF65-F5344CB8AC3E}">
        <p14:creationId xmlns:p14="http://schemas.microsoft.com/office/powerpoint/2010/main" val="1623254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áblázat 7">
            <a:extLst>
              <a:ext uri="{FF2B5EF4-FFF2-40B4-BE49-F238E27FC236}">
                <a16:creationId xmlns:a16="http://schemas.microsoft.com/office/drawing/2014/main" id="{961E0355-ECFE-4B1D-A63D-0E59C6A06FC4}"/>
              </a:ext>
            </a:extLst>
          </p:cNvPr>
          <p:cNvGraphicFramePr>
            <a:graphicFrameLocks noGrp="1"/>
          </p:cNvGraphicFramePr>
          <p:nvPr userDrawn="1">
            <p:extLst>
              <p:ext uri="{D42A27DB-BD31-4B8C-83A1-F6EECF244321}">
                <p14:modId xmlns:p14="http://schemas.microsoft.com/office/powerpoint/2010/main" val="2406632692"/>
              </p:ext>
            </p:extLst>
          </p:nvPr>
        </p:nvGraphicFramePr>
        <p:xfrm>
          <a:off x="1828800" y="1883139"/>
          <a:ext cx="5486400" cy="1377222"/>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92324207"/>
                    </a:ext>
                  </a:extLst>
                </a:gridCol>
              </a:tblGrid>
              <a:tr h="1377222">
                <a:tc>
                  <a:txBody>
                    <a:bodyPr/>
                    <a:lstStyle/>
                    <a:p>
                      <a:pPr algn="ctr"/>
                      <a:endParaRPr lang="hu-HU" sz="2400" dirty="0">
                        <a:latin typeface="Century Gothic" panose="020B0502020202020204" pitchFamily="34" charset="0"/>
                      </a:endParaRPr>
                    </a:p>
                  </a:txBody>
                  <a:tcPr anchor="ctr">
                    <a:lnL w="12700" cmpd="sng">
                      <a:noFill/>
                    </a:lnL>
                    <a:lnR w="12700" cmpd="sng">
                      <a:noFill/>
                    </a:lnR>
                    <a:lnT w="76200" cap="flat" cmpd="sng" algn="ctr">
                      <a:solidFill>
                        <a:srgbClr val="29AAE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73F6C">
                        <a:alpha val="43000"/>
                      </a:srgbClr>
                    </a:solidFill>
                  </a:tcPr>
                </a:tc>
                <a:extLst>
                  <a:ext uri="{0D108BD9-81ED-4DB2-BD59-A6C34878D82A}">
                    <a16:rowId xmlns:a16="http://schemas.microsoft.com/office/drawing/2014/main" val="2984772795"/>
                  </a:ext>
                </a:extLst>
              </a:tr>
            </a:tbl>
          </a:graphicData>
        </a:graphic>
      </p:graphicFrame>
      <p:sp>
        <p:nvSpPr>
          <p:cNvPr id="8" name="Cím helye 1">
            <a:extLst>
              <a:ext uri="{FF2B5EF4-FFF2-40B4-BE49-F238E27FC236}">
                <a16:creationId xmlns:a16="http://schemas.microsoft.com/office/drawing/2014/main" id="{8678A100-5208-45C9-B948-37302D160D98}"/>
              </a:ext>
            </a:extLst>
          </p:cNvPr>
          <p:cNvSpPr>
            <a:spLocks noGrp="1"/>
          </p:cNvSpPr>
          <p:nvPr>
            <p:ph type="title"/>
          </p:nvPr>
        </p:nvSpPr>
        <p:spPr>
          <a:xfrm>
            <a:off x="1828798" y="1883139"/>
            <a:ext cx="5486401" cy="1377222"/>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a:t>Click to edit Master title style</a:t>
            </a:r>
            <a:endParaRPr lang="hu-HU" dirty="0"/>
          </a:p>
        </p:txBody>
      </p:sp>
    </p:spTree>
    <p:extLst>
      <p:ext uri="{BB962C8B-B14F-4D97-AF65-F5344CB8AC3E}">
        <p14:creationId xmlns:p14="http://schemas.microsoft.com/office/powerpoint/2010/main" val="331802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kon doboz">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7C65FA9B-8FF9-4EBB-A02F-BD5DF3C5E09F}"/>
              </a:ext>
            </a:extLst>
          </p:cNvPr>
          <p:cNvSpPr/>
          <p:nvPr userDrawn="1"/>
        </p:nvSpPr>
        <p:spPr>
          <a:xfrm>
            <a:off x="170414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3" name="Téglalap 2">
            <a:extLst>
              <a:ext uri="{FF2B5EF4-FFF2-40B4-BE49-F238E27FC236}">
                <a16:creationId xmlns:a16="http://schemas.microsoft.com/office/drawing/2014/main" id="{4D3AB760-87C7-4AAA-9BF8-63B87439FB38}"/>
              </a:ext>
            </a:extLst>
          </p:cNvPr>
          <p:cNvSpPr/>
          <p:nvPr userDrawn="1"/>
        </p:nvSpPr>
        <p:spPr>
          <a:xfrm>
            <a:off x="164168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1641682"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7" name="Szöveg helye 2">
            <a:extLst>
              <a:ext uri="{FF2B5EF4-FFF2-40B4-BE49-F238E27FC236}">
                <a16:creationId xmlns:a16="http://schemas.microsoft.com/office/drawing/2014/main" id="{0E17D134-AA9B-4FE2-8E2C-9C4B6EE024CD}"/>
              </a:ext>
            </a:extLst>
          </p:cNvPr>
          <p:cNvSpPr>
            <a:spLocks noGrp="1"/>
          </p:cNvSpPr>
          <p:nvPr>
            <p:ph type="body" idx="1" hasCustomPrompt="1"/>
          </p:nvPr>
        </p:nvSpPr>
        <p:spPr>
          <a:xfrm>
            <a:off x="1641682"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15" name="Téglalap 14">
            <a:extLst>
              <a:ext uri="{FF2B5EF4-FFF2-40B4-BE49-F238E27FC236}">
                <a16:creationId xmlns:a16="http://schemas.microsoft.com/office/drawing/2014/main" id="{0CD05720-ACB1-4614-A4E8-2CA23A7C1611}"/>
              </a:ext>
            </a:extLst>
          </p:cNvPr>
          <p:cNvSpPr/>
          <p:nvPr userDrawn="1"/>
        </p:nvSpPr>
        <p:spPr>
          <a:xfrm>
            <a:off x="5099711"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A10670E5-4073-48B0-901D-169B11212395}"/>
              </a:ext>
            </a:extLst>
          </p:cNvPr>
          <p:cNvSpPr/>
          <p:nvPr userDrawn="1"/>
        </p:nvSpPr>
        <p:spPr>
          <a:xfrm>
            <a:off x="5037251"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artalom helye 3">
            <a:extLst>
              <a:ext uri="{FF2B5EF4-FFF2-40B4-BE49-F238E27FC236}">
                <a16:creationId xmlns:a16="http://schemas.microsoft.com/office/drawing/2014/main" id="{E83B8A1D-D638-4D37-A0F6-A834B60FD1A8}"/>
              </a:ext>
            </a:extLst>
          </p:cNvPr>
          <p:cNvSpPr>
            <a:spLocks noGrp="1"/>
          </p:cNvSpPr>
          <p:nvPr>
            <p:ph sz="half" idx="15"/>
          </p:nvPr>
        </p:nvSpPr>
        <p:spPr>
          <a:xfrm>
            <a:off x="5037251"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8" name="Szöveg helye 2">
            <a:extLst>
              <a:ext uri="{FF2B5EF4-FFF2-40B4-BE49-F238E27FC236}">
                <a16:creationId xmlns:a16="http://schemas.microsoft.com/office/drawing/2014/main" id="{2B8D0DCB-067A-4E3B-9CCF-9954B81F6F66}"/>
              </a:ext>
            </a:extLst>
          </p:cNvPr>
          <p:cNvSpPr>
            <a:spLocks noGrp="1"/>
          </p:cNvSpPr>
          <p:nvPr>
            <p:ph type="body" idx="16" hasCustomPrompt="1"/>
          </p:nvPr>
        </p:nvSpPr>
        <p:spPr>
          <a:xfrm>
            <a:off x="5037251"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Tree>
    <p:extLst>
      <p:ext uri="{BB962C8B-B14F-4D97-AF65-F5344CB8AC3E}">
        <p14:creationId xmlns:p14="http://schemas.microsoft.com/office/powerpoint/2010/main" val="13234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kon doboz">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7C65FA9B-8FF9-4EBB-A02F-BD5DF3C5E09F}"/>
              </a:ext>
            </a:extLst>
          </p:cNvPr>
          <p:cNvSpPr/>
          <p:nvPr userDrawn="1"/>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3" name="Téglalap 2">
            <a:extLst>
              <a:ext uri="{FF2B5EF4-FFF2-40B4-BE49-F238E27FC236}">
                <a16:creationId xmlns:a16="http://schemas.microsoft.com/office/drawing/2014/main" id="{4D3AB760-87C7-4AAA-9BF8-63B87439FB38}"/>
              </a:ext>
            </a:extLst>
          </p:cNvPr>
          <p:cNvSpPr/>
          <p:nvPr userDrawn="1"/>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7" name="Szöveg helye 2">
            <a:extLst>
              <a:ext uri="{FF2B5EF4-FFF2-40B4-BE49-F238E27FC236}">
                <a16:creationId xmlns:a16="http://schemas.microsoft.com/office/drawing/2014/main" id="{0E17D134-AA9B-4FE2-8E2C-9C4B6EE024CD}"/>
              </a:ext>
            </a:extLst>
          </p:cNvPr>
          <p:cNvSpPr>
            <a:spLocks noGrp="1"/>
          </p:cNvSpPr>
          <p:nvPr>
            <p:ph type="body" idx="1" hasCustomPrompt="1"/>
          </p:nvPr>
        </p:nvSpPr>
        <p:spPr>
          <a:xfrm>
            <a:off x="629842"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11" name="Téglalap 10">
            <a:extLst>
              <a:ext uri="{FF2B5EF4-FFF2-40B4-BE49-F238E27FC236}">
                <a16:creationId xmlns:a16="http://schemas.microsoft.com/office/drawing/2014/main" id="{402DC948-F22B-45B3-BC35-EB1E8D7FB456}"/>
              </a:ext>
            </a:extLst>
          </p:cNvPr>
          <p:cNvSpPr/>
          <p:nvPr userDrawn="1"/>
        </p:nvSpPr>
        <p:spPr>
          <a:xfrm>
            <a:off x="6209284"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4820641C-C63F-439A-97B7-83F5ED5C1637}"/>
              </a:ext>
            </a:extLst>
          </p:cNvPr>
          <p:cNvSpPr/>
          <p:nvPr userDrawn="1"/>
        </p:nvSpPr>
        <p:spPr>
          <a:xfrm>
            <a:off x="6146824"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artalom helye 3">
            <a:extLst>
              <a:ext uri="{FF2B5EF4-FFF2-40B4-BE49-F238E27FC236}">
                <a16:creationId xmlns:a16="http://schemas.microsoft.com/office/drawing/2014/main" id="{96DA5CD9-4A48-42F5-AF86-8DD34DFE6ADD}"/>
              </a:ext>
            </a:extLst>
          </p:cNvPr>
          <p:cNvSpPr>
            <a:spLocks noGrp="1"/>
          </p:cNvSpPr>
          <p:nvPr>
            <p:ph sz="half" idx="13"/>
          </p:nvPr>
        </p:nvSpPr>
        <p:spPr>
          <a:xfrm>
            <a:off x="6146824" y="3043003"/>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4" name="Szöveg helye 2">
            <a:extLst>
              <a:ext uri="{FF2B5EF4-FFF2-40B4-BE49-F238E27FC236}">
                <a16:creationId xmlns:a16="http://schemas.microsoft.com/office/drawing/2014/main" id="{11BA39AD-0513-4329-85DB-B7953F62444A}"/>
              </a:ext>
            </a:extLst>
          </p:cNvPr>
          <p:cNvSpPr>
            <a:spLocks noGrp="1"/>
          </p:cNvSpPr>
          <p:nvPr>
            <p:ph type="body" idx="14" hasCustomPrompt="1"/>
          </p:nvPr>
        </p:nvSpPr>
        <p:spPr>
          <a:xfrm>
            <a:off x="6146824" y="2425069"/>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15" name="Téglalap 14">
            <a:extLst>
              <a:ext uri="{FF2B5EF4-FFF2-40B4-BE49-F238E27FC236}">
                <a16:creationId xmlns:a16="http://schemas.microsoft.com/office/drawing/2014/main" id="{0CD05720-ACB1-4614-A4E8-2CA23A7C1611}"/>
              </a:ext>
            </a:extLst>
          </p:cNvPr>
          <p:cNvSpPr/>
          <p:nvPr userDrawn="1"/>
        </p:nvSpPr>
        <p:spPr>
          <a:xfrm>
            <a:off x="3450793" y="1302994"/>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A10670E5-4073-48B0-901D-169B11212395}"/>
              </a:ext>
            </a:extLst>
          </p:cNvPr>
          <p:cNvSpPr/>
          <p:nvPr userDrawn="1"/>
        </p:nvSpPr>
        <p:spPr>
          <a:xfrm>
            <a:off x="3388333" y="1233039"/>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artalom helye 3">
            <a:extLst>
              <a:ext uri="{FF2B5EF4-FFF2-40B4-BE49-F238E27FC236}">
                <a16:creationId xmlns:a16="http://schemas.microsoft.com/office/drawing/2014/main" id="{E83B8A1D-D638-4D37-A0F6-A834B60FD1A8}"/>
              </a:ext>
            </a:extLst>
          </p:cNvPr>
          <p:cNvSpPr>
            <a:spLocks noGrp="1"/>
          </p:cNvSpPr>
          <p:nvPr>
            <p:ph sz="half" idx="15"/>
          </p:nvPr>
        </p:nvSpPr>
        <p:spPr>
          <a:xfrm>
            <a:off x="3388333" y="3008026"/>
            <a:ext cx="2398172"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8" name="Szöveg helye 2">
            <a:extLst>
              <a:ext uri="{FF2B5EF4-FFF2-40B4-BE49-F238E27FC236}">
                <a16:creationId xmlns:a16="http://schemas.microsoft.com/office/drawing/2014/main" id="{2B8D0DCB-067A-4E3B-9CCF-9954B81F6F66}"/>
              </a:ext>
            </a:extLst>
          </p:cNvPr>
          <p:cNvSpPr>
            <a:spLocks noGrp="1"/>
          </p:cNvSpPr>
          <p:nvPr>
            <p:ph type="body" idx="16" hasCustomPrompt="1"/>
          </p:nvPr>
        </p:nvSpPr>
        <p:spPr>
          <a:xfrm>
            <a:off x="3388333" y="2390092"/>
            <a:ext cx="2398172"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Tree>
    <p:extLst>
      <p:ext uri="{BB962C8B-B14F-4D97-AF65-F5344CB8AC3E}">
        <p14:creationId xmlns:p14="http://schemas.microsoft.com/office/powerpoint/2010/main" val="175218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kon doboz">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7C65FA9B-8FF9-4EBB-A02F-BD5DF3C5E09F}"/>
              </a:ext>
            </a:extLst>
          </p:cNvPr>
          <p:cNvSpPr/>
          <p:nvPr userDrawn="1"/>
        </p:nvSpPr>
        <p:spPr>
          <a:xfrm>
            <a:off x="805690"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a:xfrm>
            <a:off x="8578612" y="4729788"/>
            <a:ext cx="237180" cy="273844"/>
          </a:xfrm>
        </p:spPr>
        <p:txBody>
          <a:bodyPr/>
          <a:lstStyle/>
          <a:p>
            <a:fld id="{A36C5282-E242-4F2C-A932-6E8882A3BC95}" type="slidenum">
              <a:rPr lang="hu-HU" smtClean="0"/>
              <a:t>‹#›</a:t>
            </a:fld>
            <a:endParaRPr lang="hu-HU"/>
          </a:p>
        </p:txBody>
      </p:sp>
      <p:sp>
        <p:nvSpPr>
          <p:cNvPr id="3" name="Téglalap 2">
            <a:extLst>
              <a:ext uri="{FF2B5EF4-FFF2-40B4-BE49-F238E27FC236}">
                <a16:creationId xmlns:a16="http://schemas.microsoft.com/office/drawing/2014/main" id="{4D3AB760-87C7-4AAA-9BF8-63B87439FB38}"/>
              </a:ext>
            </a:extLst>
          </p:cNvPr>
          <p:cNvSpPr/>
          <p:nvPr userDrawn="1"/>
        </p:nvSpPr>
        <p:spPr>
          <a:xfrm>
            <a:off x="743230"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743230"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7" name="Szöveg helye 2">
            <a:extLst>
              <a:ext uri="{FF2B5EF4-FFF2-40B4-BE49-F238E27FC236}">
                <a16:creationId xmlns:a16="http://schemas.microsoft.com/office/drawing/2014/main" id="{0E17D134-AA9B-4FE2-8E2C-9C4B6EE024CD}"/>
              </a:ext>
            </a:extLst>
          </p:cNvPr>
          <p:cNvSpPr>
            <a:spLocks noGrp="1"/>
          </p:cNvSpPr>
          <p:nvPr>
            <p:ph type="body" idx="1" hasCustomPrompt="1"/>
          </p:nvPr>
        </p:nvSpPr>
        <p:spPr>
          <a:xfrm>
            <a:off x="743230"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11" name="Téglalap 10">
            <a:extLst>
              <a:ext uri="{FF2B5EF4-FFF2-40B4-BE49-F238E27FC236}">
                <a16:creationId xmlns:a16="http://schemas.microsoft.com/office/drawing/2014/main" id="{402DC948-F22B-45B3-BC35-EB1E8D7FB456}"/>
              </a:ext>
            </a:extLst>
          </p:cNvPr>
          <p:cNvSpPr/>
          <p:nvPr userDrawn="1"/>
        </p:nvSpPr>
        <p:spPr>
          <a:xfrm>
            <a:off x="6795418"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4820641C-C63F-439A-97B7-83F5ED5C1637}"/>
              </a:ext>
            </a:extLst>
          </p:cNvPr>
          <p:cNvSpPr/>
          <p:nvPr userDrawn="1"/>
        </p:nvSpPr>
        <p:spPr>
          <a:xfrm>
            <a:off x="6732958"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artalom helye 3">
            <a:extLst>
              <a:ext uri="{FF2B5EF4-FFF2-40B4-BE49-F238E27FC236}">
                <a16:creationId xmlns:a16="http://schemas.microsoft.com/office/drawing/2014/main" id="{96DA5CD9-4A48-42F5-AF86-8DD34DFE6ADD}"/>
              </a:ext>
            </a:extLst>
          </p:cNvPr>
          <p:cNvSpPr>
            <a:spLocks noGrp="1"/>
          </p:cNvSpPr>
          <p:nvPr>
            <p:ph sz="half" idx="13"/>
          </p:nvPr>
        </p:nvSpPr>
        <p:spPr>
          <a:xfrm>
            <a:off x="6732958"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4" name="Szöveg helye 2">
            <a:extLst>
              <a:ext uri="{FF2B5EF4-FFF2-40B4-BE49-F238E27FC236}">
                <a16:creationId xmlns:a16="http://schemas.microsoft.com/office/drawing/2014/main" id="{11BA39AD-0513-4329-85DB-B7953F62444A}"/>
              </a:ext>
            </a:extLst>
          </p:cNvPr>
          <p:cNvSpPr>
            <a:spLocks noGrp="1"/>
          </p:cNvSpPr>
          <p:nvPr>
            <p:ph type="body" idx="14" hasCustomPrompt="1"/>
          </p:nvPr>
        </p:nvSpPr>
        <p:spPr>
          <a:xfrm>
            <a:off x="6732958"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15" name="Téglalap 14">
            <a:extLst>
              <a:ext uri="{FF2B5EF4-FFF2-40B4-BE49-F238E27FC236}">
                <a16:creationId xmlns:a16="http://schemas.microsoft.com/office/drawing/2014/main" id="{0CD05720-ACB1-4614-A4E8-2CA23A7C1611}"/>
              </a:ext>
            </a:extLst>
          </p:cNvPr>
          <p:cNvSpPr/>
          <p:nvPr userDrawn="1"/>
        </p:nvSpPr>
        <p:spPr>
          <a:xfrm>
            <a:off x="2821326"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a16="http://schemas.microsoft.com/office/drawing/2014/main" id="{A10670E5-4073-48B0-901D-169B11212395}"/>
              </a:ext>
            </a:extLst>
          </p:cNvPr>
          <p:cNvSpPr/>
          <p:nvPr userDrawn="1"/>
        </p:nvSpPr>
        <p:spPr>
          <a:xfrm>
            <a:off x="2758866"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artalom helye 3">
            <a:extLst>
              <a:ext uri="{FF2B5EF4-FFF2-40B4-BE49-F238E27FC236}">
                <a16:creationId xmlns:a16="http://schemas.microsoft.com/office/drawing/2014/main" id="{E83B8A1D-D638-4D37-A0F6-A834B60FD1A8}"/>
              </a:ext>
            </a:extLst>
          </p:cNvPr>
          <p:cNvSpPr>
            <a:spLocks noGrp="1"/>
          </p:cNvSpPr>
          <p:nvPr>
            <p:ph sz="half" idx="15"/>
          </p:nvPr>
        </p:nvSpPr>
        <p:spPr>
          <a:xfrm>
            <a:off x="2758866"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18" name="Szöveg helye 2">
            <a:extLst>
              <a:ext uri="{FF2B5EF4-FFF2-40B4-BE49-F238E27FC236}">
                <a16:creationId xmlns:a16="http://schemas.microsoft.com/office/drawing/2014/main" id="{2B8D0DCB-067A-4E3B-9CCF-9954B81F6F66}"/>
              </a:ext>
            </a:extLst>
          </p:cNvPr>
          <p:cNvSpPr>
            <a:spLocks noGrp="1"/>
          </p:cNvSpPr>
          <p:nvPr>
            <p:ph type="body" idx="16" hasCustomPrompt="1"/>
          </p:nvPr>
        </p:nvSpPr>
        <p:spPr>
          <a:xfrm>
            <a:off x="2758866"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
        <p:nvSpPr>
          <p:cNvPr id="23" name="Téglalap 22">
            <a:extLst>
              <a:ext uri="{FF2B5EF4-FFF2-40B4-BE49-F238E27FC236}">
                <a16:creationId xmlns:a16="http://schemas.microsoft.com/office/drawing/2014/main" id="{D1B23D26-D5BA-4263-A727-7B1B0097E49E}"/>
              </a:ext>
            </a:extLst>
          </p:cNvPr>
          <p:cNvSpPr/>
          <p:nvPr userDrawn="1"/>
        </p:nvSpPr>
        <p:spPr>
          <a:xfrm>
            <a:off x="4830857"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AE8E85C3-FBA9-488C-AA95-7084F0EAEF85}"/>
              </a:ext>
            </a:extLst>
          </p:cNvPr>
          <p:cNvSpPr/>
          <p:nvPr userDrawn="1"/>
        </p:nvSpPr>
        <p:spPr>
          <a:xfrm>
            <a:off x="4768397"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artalom helye 3">
            <a:extLst>
              <a:ext uri="{FF2B5EF4-FFF2-40B4-BE49-F238E27FC236}">
                <a16:creationId xmlns:a16="http://schemas.microsoft.com/office/drawing/2014/main" id="{12938AED-F6E8-4BA3-B73D-6FF3B4EC16C7}"/>
              </a:ext>
            </a:extLst>
          </p:cNvPr>
          <p:cNvSpPr>
            <a:spLocks noGrp="1"/>
          </p:cNvSpPr>
          <p:nvPr>
            <p:ph sz="half" idx="17"/>
          </p:nvPr>
        </p:nvSpPr>
        <p:spPr>
          <a:xfrm>
            <a:off x="4768397" y="3043003"/>
            <a:ext cx="1698651" cy="1510650"/>
          </a:xfrm>
          <a:noFill/>
        </p:spPr>
        <p:txBody>
          <a:bodyPr lIns="180000" rIns="180000">
            <a:normAutofit/>
          </a:bodyPr>
          <a:lstStyle>
            <a:lvl1pPr marL="0" indent="0" algn="ctr">
              <a:buClr>
                <a:schemeClr val="bg1"/>
              </a:buClr>
              <a:buNone/>
              <a:defRPr sz="1100">
                <a:solidFill>
                  <a:schemeClr val="bg1"/>
                </a:solidFill>
              </a:defRPr>
            </a:lvl1pPr>
            <a:lvl2pPr marL="342900" indent="0" algn="ctr">
              <a:buClr>
                <a:schemeClr val="bg1"/>
              </a:buClr>
              <a:buNone/>
              <a:defRPr sz="1000">
                <a:solidFill>
                  <a:schemeClr val="bg1"/>
                </a:solidFill>
              </a:defRPr>
            </a:lvl2pPr>
            <a:lvl3pPr marL="685800" indent="0" algn="ctr">
              <a:buClr>
                <a:schemeClr val="bg1"/>
              </a:buClr>
              <a:buNone/>
              <a:defRPr sz="900">
                <a:solidFill>
                  <a:schemeClr val="bg1"/>
                </a:solidFill>
              </a:defRPr>
            </a:lvl3pPr>
            <a:lvl4pPr marL="1028700" indent="0" algn="ctr">
              <a:buClr>
                <a:schemeClr val="bg1"/>
              </a:buClr>
              <a:buNone/>
              <a:defRPr sz="800">
                <a:solidFill>
                  <a:schemeClr val="bg1"/>
                </a:solidFill>
              </a:defRPr>
            </a:lvl4pPr>
            <a:lvl5pPr marL="1371600" indent="0" algn="ctr">
              <a:buClr>
                <a:schemeClr val="bg1"/>
              </a:buClr>
              <a:buNone/>
              <a:defRPr sz="800">
                <a:solidFill>
                  <a:schemeClr val="bg1"/>
                </a:solidFill>
              </a:defRPr>
            </a:lvl5pPr>
          </a:lstStyle>
          <a:p>
            <a:pPr lvl="0"/>
            <a:r>
              <a:rPr lang="en-US"/>
              <a:t>Click to edit Master text styles</a:t>
            </a:r>
          </a:p>
        </p:txBody>
      </p:sp>
      <p:sp>
        <p:nvSpPr>
          <p:cNvPr id="26" name="Szöveg helye 2">
            <a:extLst>
              <a:ext uri="{FF2B5EF4-FFF2-40B4-BE49-F238E27FC236}">
                <a16:creationId xmlns:a16="http://schemas.microsoft.com/office/drawing/2014/main" id="{F2DE0F4C-0A67-41F9-9268-5CF7B57D8C86}"/>
              </a:ext>
            </a:extLst>
          </p:cNvPr>
          <p:cNvSpPr>
            <a:spLocks noGrp="1"/>
          </p:cNvSpPr>
          <p:nvPr>
            <p:ph type="body" idx="18" hasCustomPrompt="1"/>
          </p:nvPr>
        </p:nvSpPr>
        <p:spPr>
          <a:xfrm>
            <a:off x="4768397" y="2425069"/>
            <a:ext cx="1698651" cy="617934"/>
          </a:xfrm>
        </p:spPr>
        <p:txBody>
          <a:bodyPr lIns="180000" rIns="180000" anchor="b">
            <a:normAutofit/>
          </a:bodyPr>
          <a:lstStyle>
            <a:lvl1pPr marL="0" indent="0" algn="ctr">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dirty="0"/>
              <a:t>MINTASZÖVEG SZERKESZTÉSE</a:t>
            </a:r>
          </a:p>
        </p:txBody>
      </p:sp>
    </p:spTree>
    <p:extLst>
      <p:ext uri="{BB962C8B-B14F-4D97-AF65-F5344CB8AC3E}">
        <p14:creationId xmlns:p14="http://schemas.microsoft.com/office/powerpoint/2010/main" val="305793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768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ímdi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áblázat 7">
            <a:extLst>
              <a:ext uri="{FF2B5EF4-FFF2-40B4-BE49-F238E27FC236}">
                <a16:creationId xmlns:a16="http://schemas.microsoft.com/office/drawing/2014/main" id="{A9B93983-4D56-40E7-A750-494CC9A957EF}"/>
              </a:ext>
            </a:extLst>
          </p:cNvPr>
          <p:cNvGraphicFramePr>
            <a:graphicFrameLocks noGrp="1"/>
          </p:cNvGraphicFramePr>
          <p:nvPr userDrawn="1">
            <p:extLst>
              <p:ext uri="{D42A27DB-BD31-4B8C-83A1-F6EECF244321}">
                <p14:modId xmlns:p14="http://schemas.microsoft.com/office/powerpoint/2010/main" val="3960532809"/>
              </p:ext>
            </p:extLst>
          </p:nvPr>
        </p:nvGraphicFramePr>
        <p:xfrm>
          <a:off x="1828800" y="1883139"/>
          <a:ext cx="5486400" cy="1377222"/>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92324207"/>
                    </a:ext>
                  </a:extLst>
                </a:gridCol>
              </a:tblGrid>
              <a:tr h="1377222">
                <a:tc>
                  <a:txBody>
                    <a:bodyPr/>
                    <a:lstStyle/>
                    <a:p>
                      <a:pPr algn="ctr"/>
                      <a:endParaRPr lang="hu-HU" sz="2400" dirty="0">
                        <a:latin typeface="Century Gothic" panose="020B0502020202020204" pitchFamily="34" charset="0"/>
                      </a:endParaRPr>
                    </a:p>
                  </a:txBody>
                  <a:tcPr anchor="ctr">
                    <a:lnL w="12700" cmpd="sng">
                      <a:noFill/>
                    </a:lnL>
                    <a:lnR w="12700" cmpd="sng">
                      <a:noFill/>
                    </a:lnR>
                    <a:lnT w="76200" cap="flat" cmpd="sng" algn="ctr">
                      <a:solidFill>
                        <a:srgbClr val="29AAE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73F6C">
                        <a:alpha val="43000"/>
                      </a:srgbClr>
                    </a:solidFill>
                  </a:tcPr>
                </a:tc>
                <a:extLst>
                  <a:ext uri="{0D108BD9-81ED-4DB2-BD59-A6C34878D82A}">
                    <a16:rowId xmlns:a16="http://schemas.microsoft.com/office/drawing/2014/main" val="2984772795"/>
                  </a:ext>
                </a:extLst>
              </a:tr>
            </a:tbl>
          </a:graphicData>
        </a:graphic>
      </p:graphicFrame>
      <p:sp>
        <p:nvSpPr>
          <p:cNvPr id="4" name="Cím helye 1">
            <a:extLst>
              <a:ext uri="{FF2B5EF4-FFF2-40B4-BE49-F238E27FC236}">
                <a16:creationId xmlns:a16="http://schemas.microsoft.com/office/drawing/2014/main" id="{30328D6F-5864-402F-A398-434C0A220EB0}"/>
              </a:ext>
            </a:extLst>
          </p:cNvPr>
          <p:cNvSpPr>
            <a:spLocks noGrp="1"/>
          </p:cNvSpPr>
          <p:nvPr>
            <p:ph type="title"/>
          </p:nvPr>
        </p:nvSpPr>
        <p:spPr>
          <a:xfrm>
            <a:off x="1828798" y="1883139"/>
            <a:ext cx="5486401" cy="1377222"/>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a:t>Click to edit Master title style</a:t>
            </a:r>
            <a:endParaRPr lang="hu-HU" dirty="0"/>
          </a:p>
        </p:txBody>
      </p:sp>
    </p:spTree>
    <p:extLst>
      <p:ext uri="{BB962C8B-B14F-4D97-AF65-F5344CB8AC3E}">
        <p14:creationId xmlns:p14="http://schemas.microsoft.com/office/powerpoint/2010/main" val="40219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ímdia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ím helye 1">
            <a:extLst>
              <a:ext uri="{FF2B5EF4-FFF2-40B4-BE49-F238E27FC236}">
                <a16:creationId xmlns:a16="http://schemas.microsoft.com/office/drawing/2014/main" id="{25AE471C-A956-4C3E-89EE-898955D555D2}"/>
              </a:ext>
            </a:extLst>
          </p:cNvPr>
          <p:cNvSpPr>
            <a:spLocks noGrp="1"/>
          </p:cNvSpPr>
          <p:nvPr>
            <p:ph type="title" hasCustomPrompt="1"/>
          </p:nvPr>
        </p:nvSpPr>
        <p:spPr>
          <a:xfrm>
            <a:off x="974360" y="1209519"/>
            <a:ext cx="2855628" cy="1362231"/>
          </a:xfrm>
          <a:prstGeom prst="rect">
            <a:avLst/>
          </a:prstGeom>
        </p:spPr>
        <p:txBody>
          <a:bodyPr vert="horz" lIns="91440" tIns="45720" rIns="91440" bIns="45720" rtlCol="0" anchor="b">
            <a:normAutofit/>
          </a:bodyPr>
          <a:lstStyle>
            <a:lvl1pPr algn="l">
              <a:defRPr sz="2400">
                <a:solidFill>
                  <a:schemeClr val="bg1"/>
                </a:solidFill>
              </a:defRPr>
            </a:lvl1pPr>
          </a:lstStyle>
          <a:p>
            <a:r>
              <a:rPr lang="hu-HU" dirty="0"/>
              <a:t>CLICK HERE TO EDIT HEADER</a:t>
            </a:r>
          </a:p>
        </p:txBody>
      </p:sp>
      <p:cxnSp>
        <p:nvCxnSpPr>
          <p:cNvPr id="8" name="Egyenes összekötő 7">
            <a:extLst>
              <a:ext uri="{FF2B5EF4-FFF2-40B4-BE49-F238E27FC236}">
                <a16:creationId xmlns:a16="http://schemas.microsoft.com/office/drawing/2014/main" id="{AC083BA6-7B31-4CE3-8C8E-02150BC452F1}"/>
              </a:ext>
            </a:extLst>
          </p:cNvPr>
          <p:cNvCxnSpPr>
            <a:cxnSpLocks/>
          </p:cNvCxnSpPr>
          <p:nvPr userDrawn="1"/>
        </p:nvCxnSpPr>
        <p:spPr>
          <a:xfrm>
            <a:off x="757003" y="1507448"/>
            <a:ext cx="0" cy="1723870"/>
          </a:xfrm>
          <a:prstGeom prst="line">
            <a:avLst/>
          </a:prstGeom>
          <a:ln w="63500">
            <a:solidFill>
              <a:srgbClr val="29AAE1"/>
            </a:solidFill>
          </a:ln>
        </p:spPr>
        <p:style>
          <a:lnRef idx="1">
            <a:schemeClr val="accent1"/>
          </a:lnRef>
          <a:fillRef idx="0">
            <a:schemeClr val="accent1"/>
          </a:fillRef>
          <a:effectRef idx="0">
            <a:schemeClr val="accent1"/>
          </a:effectRef>
          <a:fontRef idx="minor">
            <a:schemeClr val="tx1"/>
          </a:fontRef>
        </p:style>
      </p:cxnSp>
      <p:sp>
        <p:nvSpPr>
          <p:cNvPr id="13" name="Szöveg helye 12">
            <a:extLst>
              <a:ext uri="{FF2B5EF4-FFF2-40B4-BE49-F238E27FC236}">
                <a16:creationId xmlns:a16="http://schemas.microsoft.com/office/drawing/2014/main" id="{5DF8EF2B-03C9-4A3A-ACA2-9183BAA5D1C0}"/>
              </a:ext>
            </a:extLst>
          </p:cNvPr>
          <p:cNvSpPr>
            <a:spLocks noGrp="1"/>
          </p:cNvSpPr>
          <p:nvPr>
            <p:ph type="body" sz="quarter" idx="10"/>
          </p:nvPr>
        </p:nvSpPr>
        <p:spPr>
          <a:xfrm>
            <a:off x="974725" y="2571750"/>
            <a:ext cx="2855913" cy="658813"/>
          </a:xfrm>
        </p:spPr>
        <p:txBody>
          <a:bodyPr/>
          <a:lstStyle>
            <a:lvl1pPr marL="0" indent="0">
              <a:buNone/>
              <a:defRPr>
                <a:solidFill>
                  <a:srgbClr val="29AAE1"/>
                </a:solidFill>
              </a:defRPr>
            </a:lvl1pPr>
            <a:lvl2pPr marL="342900" indent="0">
              <a:buNone/>
              <a:defRPr>
                <a:solidFill>
                  <a:srgbClr val="29AAE1"/>
                </a:solidFill>
              </a:defRPr>
            </a:lvl2pPr>
            <a:lvl3pPr marL="685800" indent="0">
              <a:buNone/>
              <a:defRPr>
                <a:solidFill>
                  <a:srgbClr val="29AAE1"/>
                </a:solidFill>
              </a:defRPr>
            </a:lvl3pPr>
            <a:lvl4pPr marL="1028700" indent="0">
              <a:buNone/>
              <a:defRPr>
                <a:solidFill>
                  <a:srgbClr val="29AAE1"/>
                </a:solidFill>
              </a:defRPr>
            </a:lvl4pPr>
            <a:lvl5pPr marL="1371600" indent="0">
              <a:buNone/>
              <a:defRPr>
                <a:solidFill>
                  <a:srgbClr val="29AAE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spTree>
    <p:extLst>
      <p:ext uri="{BB962C8B-B14F-4D97-AF65-F5344CB8AC3E}">
        <p14:creationId xmlns:p14="http://schemas.microsoft.com/office/powerpoint/2010/main" val="36806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a számának helye 8">
            <a:extLst>
              <a:ext uri="{FF2B5EF4-FFF2-40B4-BE49-F238E27FC236}">
                <a16:creationId xmlns:a16="http://schemas.microsoft.com/office/drawing/2014/main" id="{F13DEE5A-342F-4ED2-8202-6AAB9DB09A18}"/>
              </a:ext>
            </a:extLst>
          </p:cNvPr>
          <p:cNvSpPr>
            <a:spLocks noGrp="1"/>
          </p:cNvSpPr>
          <p:nvPr>
            <p:ph type="sldNum" sz="quarter" idx="12"/>
          </p:nvPr>
        </p:nvSpPr>
        <p:spPr>
          <a:xfrm>
            <a:off x="8544996" y="4729788"/>
            <a:ext cx="304411" cy="273844"/>
          </a:xfrm>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71323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hasáb">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356610"/>
            <a:ext cx="3868340" cy="328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sp>
        <p:nvSpPr>
          <p:cNvPr id="6" name="Tartalom helye 5">
            <a:extLst>
              <a:ext uri="{FF2B5EF4-FFF2-40B4-BE49-F238E27FC236}">
                <a16:creationId xmlns:a16="http://schemas.microsoft.com/office/drawing/2014/main" id="{76713E8E-7ADB-44D6-AE91-32261DC6204C}"/>
              </a:ext>
            </a:extLst>
          </p:cNvPr>
          <p:cNvSpPr>
            <a:spLocks noGrp="1"/>
          </p:cNvSpPr>
          <p:nvPr>
            <p:ph sz="quarter" idx="4"/>
          </p:nvPr>
        </p:nvSpPr>
        <p:spPr>
          <a:xfrm>
            <a:off x="4629150" y="1356610"/>
            <a:ext cx="3887391" cy="328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312474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 hasáb, alcímm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73844"/>
            <a:ext cx="7886700" cy="994172"/>
          </a:xfrm>
        </p:spPr>
        <p:txBody>
          <a:bodyPr/>
          <a:lstStyle/>
          <a:p>
            <a:r>
              <a:rPr lang="en-US"/>
              <a:t>Click to edit Master title style</a:t>
            </a:r>
            <a:endParaRPr lang="hu-HU"/>
          </a:p>
        </p:txBody>
      </p:sp>
      <p:sp>
        <p:nvSpPr>
          <p:cNvPr id="3" name="Szöveg helye 2">
            <a:extLst>
              <a:ext uri="{FF2B5EF4-FFF2-40B4-BE49-F238E27FC236}">
                <a16:creationId xmlns:a16="http://schemas.microsoft.com/office/drawing/2014/main" id="{63FB50FC-AE6E-4F95-889C-C1514625C7AA}"/>
              </a:ext>
            </a:extLst>
          </p:cNvPr>
          <p:cNvSpPr>
            <a:spLocks noGrp="1"/>
          </p:cNvSpPr>
          <p:nvPr>
            <p:ph type="body" idx="1"/>
          </p:nvPr>
        </p:nvSpPr>
        <p:spPr>
          <a:xfrm>
            <a:off x="629842" y="1260872"/>
            <a:ext cx="3868340" cy="617934"/>
          </a:xfrm>
        </p:spPr>
        <p:txBody>
          <a:bodyPr anchor="b">
            <a:normAutofit/>
          </a:bodyPr>
          <a:lstStyle>
            <a:lvl1pPr marL="0" indent="0">
              <a:buNone/>
              <a:defRPr sz="16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Szöveg helye 4">
            <a:extLst>
              <a:ext uri="{FF2B5EF4-FFF2-40B4-BE49-F238E27FC236}">
                <a16:creationId xmlns:a16="http://schemas.microsoft.com/office/drawing/2014/main" id="{94830EB4-2ECA-410A-A9BF-36D413A4A57C}"/>
              </a:ext>
            </a:extLst>
          </p:cNvPr>
          <p:cNvSpPr>
            <a:spLocks noGrp="1"/>
          </p:cNvSpPr>
          <p:nvPr>
            <p:ph type="body" sz="quarter" idx="3"/>
          </p:nvPr>
        </p:nvSpPr>
        <p:spPr>
          <a:xfrm>
            <a:off x="4629150" y="1260872"/>
            <a:ext cx="3887391" cy="617934"/>
          </a:xfrm>
        </p:spPr>
        <p:txBody>
          <a:bodyPr anchor="b">
            <a:normAutofit/>
          </a:bodyPr>
          <a:lstStyle>
            <a:lvl1pPr marL="0" indent="0">
              <a:buNone/>
              <a:defRPr sz="16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artalom helye 5">
            <a:extLst>
              <a:ext uri="{FF2B5EF4-FFF2-40B4-BE49-F238E27FC236}">
                <a16:creationId xmlns:a16="http://schemas.microsoft.com/office/drawing/2014/main" id="{76713E8E-7ADB-44D6-AE91-32261DC6204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Tree>
    <p:extLst>
      <p:ext uri="{BB962C8B-B14F-4D97-AF65-F5344CB8AC3E}">
        <p14:creationId xmlns:p14="http://schemas.microsoft.com/office/powerpoint/2010/main" val="58017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sáb, színes">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EF768270-2A33-4E99-BBCB-D865B3E5670A}"/>
              </a:ext>
            </a:extLst>
          </p:cNvPr>
          <p:cNvSpPr/>
          <p:nvPr userDrawn="1"/>
        </p:nvSpPr>
        <p:spPr>
          <a:xfrm>
            <a:off x="628650" y="652072"/>
            <a:ext cx="3763468" cy="380750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A12B2653-D0BE-4C76-92D7-A3B625A7EA07}"/>
              </a:ext>
            </a:extLst>
          </p:cNvPr>
          <p:cNvSpPr>
            <a:spLocks noGrp="1"/>
          </p:cNvSpPr>
          <p:nvPr>
            <p:ph type="title"/>
          </p:nvPr>
        </p:nvSpPr>
        <p:spPr>
          <a:xfrm>
            <a:off x="628650" y="652072"/>
            <a:ext cx="3763468" cy="994172"/>
          </a:xfrm>
        </p:spPr>
        <p:txBody>
          <a:bodyPr lIns="360000" rIns="360000"/>
          <a:lstStyle/>
          <a:p>
            <a:r>
              <a:rPr lang="en-US"/>
              <a:t>Click to edit Master title style</a:t>
            </a:r>
            <a:endParaRPr lang="hu-HU" dirty="0"/>
          </a:p>
        </p:txBody>
      </p:sp>
      <p:sp>
        <p:nvSpPr>
          <p:cNvPr id="3" name="Tartalom helye 2">
            <a:extLst>
              <a:ext uri="{FF2B5EF4-FFF2-40B4-BE49-F238E27FC236}">
                <a16:creationId xmlns:a16="http://schemas.microsoft.com/office/drawing/2014/main" id="{78258265-A7C3-49C3-A411-6FA750381091}"/>
              </a:ext>
            </a:extLst>
          </p:cNvPr>
          <p:cNvSpPr>
            <a:spLocks noGrp="1"/>
          </p:cNvSpPr>
          <p:nvPr>
            <p:ph sz="half" idx="1"/>
          </p:nvPr>
        </p:nvSpPr>
        <p:spPr>
          <a:xfrm>
            <a:off x="628650" y="1731364"/>
            <a:ext cx="3763468" cy="2728210"/>
          </a:xfrm>
        </p:spPr>
        <p:txBody>
          <a:bodyPr lIns="360000" rIns="360000">
            <a:normAutofit/>
          </a:bodyPr>
          <a:lstStyle>
            <a:lvl1pPr>
              <a:defRPr sz="1200"/>
            </a:lvl1pPr>
            <a:lvl2pPr>
              <a:defRPr sz="1050"/>
            </a:lvl2pPr>
            <a:lvl3pPr>
              <a:defRPr sz="10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sp>
        <p:nvSpPr>
          <p:cNvPr id="7" name="Dia számának helye 6">
            <a:extLst>
              <a:ext uri="{FF2B5EF4-FFF2-40B4-BE49-F238E27FC236}">
                <a16:creationId xmlns:a16="http://schemas.microsoft.com/office/drawing/2014/main" id="{D8F39AC7-15C4-41F7-B6DD-5403DD0E1B21}"/>
              </a:ext>
            </a:extLst>
          </p:cNvPr>
          <p:cNvSpPr>
            <a:spLocks noGrp="1"/>
          </p:cNvSpPr>
          <p:nvPr>
            <p:ph type="sldNum" sz="quarter" idx="12"/>
          </p:nvPr>
        </p:nvSpPr>
        <p:spPr/>
        <p:txBody>
          <a:bodyPr/>
          <a:lstStyle/>
          <a:p>
            <a:fld id="{A36C5282-E242-4F2C-A932-6E8882A3BC95}" type="slidenum">
              <a:rPr lang="hu-HU" smtClean="0"/>
              <a:t>‹#›</a:t>
            </a:fld>
            <a:endParaRPr lang="hu-HU"/>
          </a:p>
        </p:txBody>
      </p:sp>
      <p:cxnSp>
        <p:nvCxnSpPr>
          <p:cNvPr id="10" name="Egyenes összekötő 9">
            <a:extLst>
              <a:ext uri="{FF2B5EF4-FFF2-40B4-BE49-F238E27FC236}">
                <a16:creationId xmlns:a16="http://schemas.microsoft.com/office/drawing/2014/main" id="{11FC72D5-6329-4CAB-9E26-177DA3C3D691}"/>
              </a:ext>
            </a:extLst>
          </p:cNvPr>
          <p:cNvCxnSpPr/>
          <p:nvPr userDrawn="1"/>
        </p:nvCxnSpPr>
        <p:spPr>
          <a:xfrm>
            <a:off x="935948" y="1646244"/>
            <a:ext cx="870366" cy="0"/>
          </a:xfrm>
          <a:prstGeom prst="line">
            <a:avLst/>
          </a:prstGeom>
          <a:ln w="44450">
            <a:solidFill>
              <a:srgbClr val="29AAE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a16="http://schemas.microsoft.com/office/drawing/2014/main" id="{CB7E14C5-8471-4C30-95CB-BACD46833E6C}"/>
              </a:ext>
            </a:extLst>
          </p:cNvPr>
          <p:cNvSpPr/>
          <p:nvPr userDrawn="1"/>
        </p:nvSpPr>
        <p:spPr>
          <a:xfrm>
            <a:off x="4699416" y="652072"/>
            <a:ext cx="3763468" cy="3807502"/>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Cím 1">
            <a:extLst>
              <a:ext uri="{FF2B5EF4-FFF2-40B4-BE49-F238E27FC236}">
                <a16:creationId xmlns:a16="http://schemas.microsoft.com/office/drawing/2014/main" id="{4D01428D-726B-49C5-B6AC-6A62BE7D024C}"/>
              </a:ext>
            </a:extLst>
          </p:cNvPr>
          <p:cNvSpPr txBox="1">
            <a:spLocks/>
          </p:cNvSpPr>
          <p:nvPr userDrawn="1"/>
        </p:nvSpPr>
        <p:spPr>
          <a:xfrm>
            <a:off x="4699416" y="652072"/>
            <a:ext cx="3763468" cy="994172"/>
          </a:xfrm>
          <a:prstGeom prst="rect">
            <a:avLst/>
          </a:prstGeom>
        </p:spPr>
        <p:txBody>
          <a:bodyPr vert="horz" lIns="360000" tIns="45720" rIns="360000" bIns="45720" rtlCol="0" anchor="ctr">
            <a:normAutofit/>
          </a:bodyPr>
          <a:lstStyle>
            <a:lvl1pPr algn="l" defTabSz="685800" rtl="0" eaLnBrk="1" latinLnBrk="0" hangingPunct="1">
              <a:lnSpc>
                <a:spcPct val="90000"/>
              </a:lnSpc>
              <a:spcBef>
                <a:spcPct val="0"/>
              </a:spcBef>
              <a:buNone/>
              <a:defRPr sz="2000" b="1" kern="1200">
                <a:solidFill>
                  <a:srgbClr val="173F6C"/>
                </a:solidFill>
                <a:latin typeface="Century Gothic" panose="020B0502020202020204" pitchFamily="34" charset="0"/>
                <a:ea typeface="+mj-ea"/>
                <a:cs typeface="+mj-cs"/>
              </a:defRPr>
            </a:lvl1pPr>
          </a:lstStyle>
          <a:p>
            <a:r>
              <a:rPr lang="hu-HU" dirty="0">
                <a:solidFill>
                  <a:schemeClr val="bg1"/>
                </a:solidFill>
              </a:rPr>
              <a:t>Mintacím szerkesztése</a:t>
            </a:r>
          </a:p>
        </p:txBody>
      </p:sp>
      <p:sp>
        <p:nvSpPr>
          <p:cNvPr id="13" name="Tartalom helye 2">
            <a:extLst>
              <a:ext uri="{FF2B5EF4-FFF2-40B4-BE49-F238E27FC236}">
                <a16:creationId xmlns:a16="http://schemas.microsoft.com/office/drawing/2014/main" id="{514D028B-3462-4AFD-80A9-9D9C5E7E8ECF}"/>
              </a:ext>
            </a:extLst>
          </p:cNvPr>
          <p:cNvSpPr>
            <a:spLocks noGrp="1"/>
          </p:cNvSpPr>
          <p:nvPr>
            <p:ph sz="half" idx="13"/>
          </p:nvPr>
        </p:nvSpPr>
        <p:spPr>
          <a:xfrm>
            <a:off x="4699416" y="1731364"/>
            <a:ext cx="3763468" cy="2728210"/>
          </a:xfrm>
        </p:spPr>
        <p:txBody>
          <a:bodyPr lIns="360000" rIns="360000">
            <a:normAutofit/>
          </a:bodyPr>
          <a:lstStyle>
            <a:lvl1pPr>
              <a:buClr>
                <a:schemeClr val="bg1"/>
              </a:buClr>
              <a:defRPr sz="1200">
                <a:solidFill>
                  <a:schemeClr val="bg1"/>
                </a:solidFill>
              </a:defRPr>
            </a:lvl1pPr>
            <a:lvl2pPr>
              <a:buClr>
                <a:schemeClr val="bg1"/>
              </a:buClr>
              <a:defRPr sz="1050">
                <a:solidFill>
                  <a:schemeClr val="bg1"/>
                </a:solidFill>
              </a:defRPr>
            </a:lvl2pPr>
            <a:lvl3pPr>
              <a:buClr>
                <a:schemeClr val="bg1"/>
              </a:buClr>
              <a:defRPr sz="1000">
                <a:solidFill>
                  <a:schemeClr val="bg1"/>
                </a:solidFill>
              </a:defRPr>
            </a:lvl3pPr>
            <a:lvl4pPr>
              <a:buClr>
                <a:schemeClr val="bg1"/>
              </a:buClr>
              <a:defRPr sz="90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cxnSp>
        <p:nvCxnSpPr>
          <p:cNvPr id="14" name="Egyenes összekötő 13">
            <a:extLst>
              <a:ext uri="{FF2B5EF4-FFF2-40B4-BE49-F238E27FC236}">
                <a16:creationId xmlns:a16="http://schemas.microsoft.com/office/drawing/2014/main" id="{A19F236D-4F60-4EB8-AB24-72C4AC6E6233}"/>
              </a:ext>
            </a:extLst>
          </p:cNvPr>
          <p:cNvCxnSpPr/>
          <p:nvPr userDrawn="1"/>
        </p:nvCxnSpPr>
        <p:spPr>
          <a:xfrm>
            <a:off x="5006714" y="1646244"/>
            <a:ext cx="870366" cy="0"/>
          </a:xfrm>
          <a:prstGeom prst="line">
            <a:avLst/>
          </a:prstGeom>
          <a:ln w="44450">
            <a:solidFill>
              <a:srgbClr val="29AA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59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zöveg, ábra területt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54836"/>
            <a:ext cx="7886700" cy="683400"/>
          </a:xfrm>
        </p:spPr>
        <p:txBody>
          <a:bodyPr anchor="b"/>
          <a:lstStyle/>
          <a:p>
            <a:r>
              <a:rPr lang="en-US"/>
              <a:t>Click to edit Master title style</a:t>
            </a:r>
            <a:endParaRPr lang="hu-HU" dirty="0"/>
          </a:p>
        </p:txBody>
      </p:sp>
      <p:sp>
        <p:nvSpPr>
          <p:cNvPr id="3" name="Szöveg helye 2">
            <a:extLst>
              <a:ext uri="{FF2B5EF4-FFF2-40B4-BE49-F238E27FC236}">
                <a16:creationId xmlns:a16="http://schemas.microsoft.com/office/drawing/2014/main" id="{63FB50FC-AE6E-4F95-889C-C1514625C7AA}"/>
              </a:ext>
            </a:extLst>
          </p:cNvPr>
          <p:cNvSpPr>
            <a:spLocks noGrp="1"/>
          </p:cNvSpPr>
          <p:nvPr>
            <p:ph type="body" idx="1"/>
          </p:nvPr>
        </p:nvSpPr>
        <p:spPr>
          <a:xfrm>
            <a:off x="629842" y="946082"/>
            <a:ext cx="3868340" cy="617934"/>
          </a:xfrm>
        </p:spPr>
        <p:txBody>
          <a:bodyPr anchor="t">
            <a:normAutofit/>
          </a:bodyPr>
          <a:lstStyle>
            <a:lvl1pPr marL="0" indent="0">
              <a:buNone/>
              <a:defRPr sz="14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641424"/>
            <a:ext cx="3868340" cy="3000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7" name="Téglalap 6">
            <a:extLst>
              <a:ext uri="{FF2B5EF4-FFF2-40B4-BE49-F238E27FC236}">
                <a16:creationId xmlns:a16="http://schemas.microsoft.com/office/drawing/2014/main" id="{142EF167-F753-4FBD-B40B-E391C18C4CD5}"/>
              </a:ext>
            </a:extLst>
          </p:cNvPr>
          <p:cNvSpPr/>
          <p:nvPr userDrawn="1"/>
        </p:nvSpPr>
        <p:spPr>
          <a:xfrm>
            <a:off x="4819339" y="1034321"/>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02A0A457-E6D8-48AD-9A4C-9B4C5BEE1DD8}"/>
              </a:ext>
            </a:extLst>
          </p:cNvPr>
          <p:cNvSpPr/>
          <p:nvPr userDrawn="1"/>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Kép helye 10">
            <a:extLst>
              <a:ext uri="{FF2B5EF4-FFF2-40B4-BE49-F238E27FC236}">
                <a16:creationId xmlns:a16="http://schemas.microsoft.com/office/drawing/2014/main" id="{AE86624E-D2F9-4903-810D-6C9AF8551E02}"/>
              </a:ext>
            </a:extLst>
          </p:cNvPr>
          <p:cNvSpPr>
            <a:spLocks noGrp="1"/>
          </p:cNvSpPr>
          <p:nvPr>
            <p:ph type="pic" sz="quarter" idx="13" hasCustomPrompt="1"/>
          </p:nvPr>
        </p:nvSpPr>
        <p:spPr>
          <a:xfrm>
            <a:off x="4902200" y="1131888"/>
            <a:ext cx="4129088" cy="3140075"/>
          </a:xfrm>
        </p:spPr>
        <p:txBody>
          <a:bodyPr/>
          <a:lstStyle>
            <a:lvl1pPr>
              <a:defRPr>
                <a:solidFill>
                  <a:schemeClr val="bg1"/>
                </a:solidFill>
              </a:defRPr>
            </a:lvl1pPr>
          </a:lstStyle>
          <a:p>
            <a:r>
              <a:rPr lang="hu-HU" dirty="0"/>
              <a:t>Ábra</a:t>
            </a:r>
          </a:p>
        </p:txBody>
      </p:sp>
    </p:spTree>
    <p:extLst>
      <p:ext uri="{BB962C8B-B14F-4D97-AF65-F5344CB8AC3E}">
        <p14:creationId xmlns:p14="http://schemas.microsoft.com/office/powerpoint/2010/main" val="196394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zöveg, jobb képp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1364802-37FB-4820-98DB-31E51D401ECC}"/>
              </a:ext>
            </a:extLst>
          </p:cNvPr>
          <p:cNvSpPr>
            <a:spLocks noGrp="1"/>
          </p:cNvSpPr>
          <p:nvPr>
            <p:ph type="title"/>
          </p:nvPr>
        </p:nvSpPr>
        <p:spPr>
          <a:xfrm>
            <a:off x="629841" y="254836"/>
            <a:ext cx="7886700" cy="683400"/>
          </a:xfrm>
        </p:spPr>
        <p:txBody>
          <a:bodyPr anchor="b"/>
          <a:lstStyle/>
          <a:p>
            <a:r>
              <a:rPr lang="en-US"/>
              <a:t>Click to edit Master title style</a:t>
            </a:r>
            <a:endParaRPr lang="hu-HU" dirty="0"/>
          </a:p>
        </p:txBody>
      </p:sp>
      <p:sp>
        <p:nvSpPr>
          <p:cNvPr id="3" name="Szöveg helye 2">
            <a:extLst>
              <a:ext uri="{FF2B5EF4-FFF2-40B4-BE49-F238E27FC236}">
                <a16:creationId xmlns:a16="http://schemas.microsoft.com/office/drawing/2014/main" id="{63FB50FC-AE6E-4F95-889C-C1514625C7AA}"/>
              </a:ext>
            </a:extLst>
          </p:cNvPr>
          <p:cNvSpPr>
            <a:spLocks noGrp="1"/>
          </p:cNvSpPr>
          <p:nvPr>
            <p:ph type="body" idx="1"/>
          </p:nvPr>
        </p:nvSpPr>
        <p:spPr>
          <a:xfrm>
            <a:off x="629842" y="946082"/>
            <a:ext cx="3868340" cy="617934"/>
          </a:xfrm>
        </p:spPr>
        <p:txBody>
          <a:bodyPr anchor="t">
            <a:normAutofit/>
          </a:bodyPr>
          <a:lstStyle>
            <a:lvl1pPr marL="0" indent="0">
              <a:buNone/>
              <a:defRPr sz="1400" b="0">
                <a:solidFill>
                  <a:srgbClr val="29AA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artalom helye 3">
            <a:extLst>
              <a:ext uri="{FF2B5EF4-FFF2-40B4-BE49-F238E27FC236}">
                <a16:creationId xmlns:a16="http://schemas.microsoft.com/office/drawing/2014/main" id="{A577EC77-F578-4985-94FC-F75DC1B0EA41}"/>
              </a:ext>
            </a:extLst>
          </p:cNvPr>
          <p:cNvSpPr>
            <a:spLocks noGrp="1"/>
          </p:cNvSpPr>
          <p:nvPr>
            <p:ph sz="half" idx="2"/>
          </p:nvPr>
        </p:nvSpPr>
        <p:spPr>
          <a:xfrm>
            <a:off x="629842" y="1641424"/>
            <a:ext cx="3868340" cy="3000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6166EE34-FA93-4A48-A516-F403EF8A9712}"/>
              </a:ext>
            </a:extLst>
          </p:cNvPr>
          <p:cNvSpPr>
            <a:spLocks noGrp="1"/>
          </p:cNvSpPr>
          <p:nvPr>
            <p:ph type="sldNum" sz="quarter" idx="12"/>
          </p:nvPr>
        </p:nvSpPr>
        <p:spPr/>
        <p:txBody>
          <a:bodyPr/>
          <a:lstStyle/>
          <a:p>
            <a:fld id="{A36C5282-E242-4F2C-A932-6E8882A3BC95}" type="slidenum">
              <a:rPr lang="hu-HU" smtClean="0"/>
              <a:t>‹#›</a:t>
            </a:fld>
            <a:endParaRPr lang="hu-HU"/>
          </a:p>
        </p:txBody>
      </p:sp>
      <p:sp>
        <p:nvSpPr>
          <p:cNvPr id="7" name="Téglalap 6">
            <a:extLst>
              <a:ext uri="{FF2B5EF4-FFF2-40B4-BE49-F238E27FC236}">
                <a16:creationId xmlns:a16="http://schemas.microsoft.com/office/drawing/2014/main" id="{142EF167-F753-4FBD-B40B-E391C18C4CD5}"/>
              </a:ext>
            </a:extLst>
          </p:cNvPr>
          <p:cNvSpPr/>
          <p:nvPr userDrawn="1"/>
        </p:nvSpPr>
        <p:spPr>
          <a:xfrm>
            <a:off x="4819339" y="1034321"/>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02A0A457-E6D8-48AD-9A4C-9B4C5BEE1DD8}"/>
              </a:ext>
            </a:extLst>
          </p:cNvPr>
          <p:cNvSpPr/>
          <p:nvPr userDrawn="1"/>
        </p:nvSpPr>
        <p:spPr>
          <a:xfrm rot="5400000">
            <a:off x="6970728" y="2278808"/>
            <a:ext cx="59961" cy="4286582"/>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Kép helye 10">
            <a:extLst>
              <a:ext uri="{FF2B5EF4-FFF2-40B4-BE49-F238E27FC236}">
                <a16:creationId xmlns:a16="http://schemas.microsoft.com/office/drawing/2014/main" id="{AE86624E-D2F9-4903-810D-6C9AF8551E02}"/>
              </a:ext>
            </a:extLst>
          </p:cNvPr>
          <p:cNvSpPr>
            <a:spLocks noGrp="1"/>
          </p:cNvSpPr>
          <p:nvPr>
            <p:ph type="pic" sz="quarter" idx="13"/>
          </p:nvPr>
        </p:nvSpPr>
        <p:spPr>
          <a:xfrm>
            <a:off x="4819339" y="1034322"/>
            <a:ext cx="4324661" cy="3357796"/>
          </a:xfrm>
        </p:spPr>
        <p:txBody>
          <a:bodyPr/>
          <a:lstStyle>
            <a:lvl1pPr>
              <a:defRPr>
                <a:solidFill>
                  <a:schemeClr val="bg1"/>
                </a:solidFill>
              </a:defRPr>
            </a:lvl1pPr>
          </a:lstStyle>
          <a:p>
            <a:r>
              <a:rPr lang="en-US"/>
              <a:t>Click icon to add picture</a:t>
            </a:r>
            <a:endParaRPr lang="hu-HU" dirty="0"/>
          </a:p>
        </p:txBody>
      </p:sp>
    </p:spTree>
    <p:extLst>
      <p:ext uri="{BB962C8B-B14F-4D97-AF65-F5344CB8AC3E}">
        <p14:creationId xmlns:p14="http://schemas.microsoft.com/office/powerpoint/2010/main" val="51381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8" name="Ábra 7">
            <a:extLst>
              <a:ext uri="{FF2B5EF4-FFF2-40B4-BE49-F238E27FC236}">
                <a16:creationId xmlns:a16="http://schemas.microsoft.com/office/drawing/2014/main" id="{ED8F5763-D9D2-44DA-BB7C-68431CA6B8C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576096" y="4721485"/>
            <a:ext cx="670117" cy="296693"/>
          </a:xfrm>
          <a:prstGeom prst="rect">
            <a:avLst/>
          </a:prstGeom>
        </p:spPr>
      </p:pic>
      <p:sp>
        <p:nvSpPr>
          <p:cNvPr id="2" name="Cím helye 1">
            <a:extLst>
              <a:ext uri="{FF2B5EF4-FFF2-40B4-BE49-F238E27FC236}">
                <a16:creationId xmlns:a16="http://schemas.microsoft.com/office/drawing/2014/main" id="{3E4F93A5-DDB5-4A77-8A23-1B476BF9A64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u-HU" dirty="0"/>
              <a:t>CLICK HERE TO EDIT HEADER</a:t>
            </a:r>
          </a:p>
        </p:txBody>
      </p:sp>
      <p:sp>
        <p:nvSpPr>
          <p:cNvPr id="3" name="Szöveg helye 2">
            <a:extLst>
              <a:ext uri="{FF2B5EF4-FFF2-40B4-BE49-F238E27FC236}">
                <a16:creationId xmlns:a16="http://schemas.microsoft.com/office/drawing/2014/main" id="{9A6003A1-C135-48F4-B41D-C99F53AED56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Dia számának helye 5">
            <a:extLst>
              <a:ext uri="{FF2B5EF4-FFF2-40B4-BE49-F238E27FC236}">
                <a16:creationId xmlns:a16="http://schemas.microsoft.com/office/drawing/2014/main" id="{4A9389C1-F0E9-4561-860B-99C210E4847E}"/>
              </a:ext>
            </a:extLst>
          </p:cNvPr>
          <p:cNvSpPr>
            <a:spLocks noGrp="1"/>
          </p:cNvSpPr>
          <p:nvPr>
            <p:ph type="sldNum" sz="quarter" idx="4"/>
          </p:nvPr>
        </p:nvSpPr>
        <p:spPr>
          <a:xfrm>
            <a:off x="8544996" y="4729788"/>
            <a:ext cx="304411" cy="273844"/>
          </a:xfrm>
          <a:prstGeom prst="rect">
            <a:avLst/>
          </a:prstGeom>
        </p:spPr>
        <p:txBody>
          <a:bodyPr vert="horz" lIns="0" tIns="0" rIns="0" bIns="0" rtlCol="0" anchor="ctr"/>
          <a:lstStyle>
            <a:lvl1pPr algn="ctr">
              <a:defRPr sz="1050" b="1">
                <a:solidFill>
                  <a:schemeClr val="bg1"/>
                </a:solidFill>
                <a:latin typeface="Century Gothic" panose="020B0502020202020204" pitchFamily="34" charset="0"/>
              </a:defRPr>
            </a:lvl1pPr>
          </a:lstStyle>
          <a:p>
            <a:fld id="{A36C5282-E242-4F2C-A932-6E8882A3BC95}" type="slidenum">
              <a:rPr lang="hu-HU" smtClean="0"/>
              <a:pPr/>
              <a:t>‹#›</a:t>
            </a:fld>
            <a:endParaRPr lang="hu-HU" dirty="0"/>
          </a:p>
        </p:txBody>
      </p:sp>
      <p:pic>
        <p:nvPicPr>
          <p:cNvPr id="7" name="Ábra 6">
            <a:extLst>
              <a:ext uri="{FF2B5EF4-FFF2-40B4-BE49-F238E27FC236}">
                <a16:creationId xmlns:a16="http://schemas.microsoft.com/office/drawing/2014/main" id="{3C9F85CA-5F25-4452-8B03-180DED9A805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4638" y="4724098"/>
            <a:ext cx="1704392" cy="294991"/>
          </a:xfrm>
          <a:prstGeom prst="rect">
            <a:avLst/>
          </a:prstGeom>
        </p:spPr>
      </p:pic>
    </p:spTree>
    <p:extLst>
      <p:ext uri="{BB962C8B-B14F-4D97-AF65-F5344CB8AC3E}">
        <p14:creationId xmlns:p14="http://schemas.microsoft.com/office/powerpoint/2010/main" val="2774338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9" r:id="rId4"/>
    <p:sldLayoutId id="2147483662" r:id="rId5"/>
    <p:sldLayoutId id="2147483653" r:id="rId6"/>
    <p:sldLayoutId id="2147483652" r:id="rId7"/>
    <p:sldLayoutId id="2147483663" r:id="rId8"/>
    <p:sldLayoutId id="2147483664" r:id="rId9"/>
    <p:sldLayoutId id="2147483666" r:id="rId10"/>
    <p:sldLayoutId id="2147483665" r:id="rId11"/>
    <p:sldLayoutId id="2147483667" r:id="rId12"/>
    <p:sldLayoutId id="2147483668" r:id="rId13"/>
  </p:sldLayoutIdLst>
  <p:hf hdr="0" ftr="0" dt="0"/>
  <p:txStyles>
    <p:titleStyle>
      <a:lvl1pPr algn="l" defTabSz="685800" rtl="0" eaLnBrk="1" latinLnBrk="0" hangingPunct="1">
        <a:lnSpc>
          <a:spcPct val="90000"/>
        </a:lnSpc>
        <a:spcBef>
          <a:spcPct val="0"/>
        </a:spcBef>
        <a:buNone/>
        <a:defRPr sz="2000" b="1" kern="1200">
          <a:solidFill>
            <a:srgbClr val="173F6C"/>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18.xml"/><Relationship Id="rId16" Type="http://schemas.openxmlformats.org/officeDocument/2006/relationships/image" Target="../media/image63.svg"/><Relationship Id="rId1" Type="http://schemas.openxmlformats.org/officeDocument/2006/relationships/slideLayout" Target="../slideLayouts/slideLayout13.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3" Type="http://schemas.openxmlformats.org/officeDocument/2006/relationships/image" Target="../media/image50.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22.xml"/><Relationship Id="rId16" Type="http://schemas.openxmlformats.org/officeDocument/2006/relationships/image" Target="../media/image79.svg"/><Relationship Id="rId1" Type="http://schemas.openxmlformats.org/officeDocument/2006/relationships/slideLayout" Target="../slideLayouts/slideLayout13.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svg"/><Relationship Id="rId4" Type="http://schemas.openxmlformats.org/officeDocument/2006/relationships/image" Target="../media/image51.svg"/><Relationship Id="rId9" Type="http://schemas.openxmlformats.org/officeDocument/2006/relationships/image" Target="../media/image72.png"/><Relationship Id="rId14" Type="http://schemas.openxmlformats.org/officeDocument/2006/relationships/image" Target="../media/image77.svg"/></Relationships>
</file>

<file path=ppt/slides/_rels/slide23.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83.svg"/><Relationship Id="rId2" Type="http://schemas.openxmlformats.org/officeDocument/2006/relationships/notesSlide" Target="../notesSlides/notesSlide23.xml"/><Relationship Id="rId16" Type="http://schemas.openxmlformats.org/officeDocument/2006/relationships/image" Target="../media/image85.svg"/><Relationship Id="rId1" Type="http://schemas.openxmlformats.org/officeDocument/2006/relationships/slideLayout" Target="../slideLayouts/slideLayout4.xml"/><Relationship Id="rId6" Type="http://schemas.openxmlformats.org/officeDocument/2006/relationships/image" Target="../media/image80.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82.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8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50.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51.svg"/></Relationships>
</file>

<file path=ppt/slides/_rels/slide28.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99.sv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2.png"/></Relationships>
</file>

<file path=ppt/slides/_rels/slide29.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07.svg"/><Relationship Id="rId5" Type="http://schemas.openxmlformats.org/officeDocument/2006/relationships/image" Target="../media/image106.png"/><Relationship Id="rId10" Type="http://schemas.openxmlformats.org/officeDocument/2006/relationships/image" Target="../media/image111.svg"/><Relationship Id="rId4" Type="http://schemas.openxmlformats.org/officeDocument/2006/relationships/image" Target="../media/image105.svg"/><Relationship Id="rId9" Type="http://schemas.openxmlformats.org/officeDocument/2006/relationships/image" Target="../media/image1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sv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15.sv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svg"/><Relationship Id="rId4" Type="http://schemas.openxmlformats.org/officeDocument/2006/relationships/image" Target="../media/image113.svg"/><Relationship Id="rId9" Type="http://schemas.openxmlformats.org/officeDocument/2006/relationships/image" Target="../media/image118.png"/></Relationships>
</file>

<file path=ppt/slides/_rels/slide31.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130.png"/><Relationship Id="rId3" Type="http://schemas.openxmlformats.org/officeDocument/2006/relationships/image" Target="../media/image122.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notesSlide" Target="../notesSlides/notesSlide31.xml"/><Relationship Id="rId16" Type="http://schemas.openxmlformats.org/officeDocument/2006/relationships/image" Target="../media/image133.svg"/><Relationship Id="rId1" Type="http://schemas.openxmlformats.org/officeDocument/2006/relationships/slideLayout" Target="../slideLayouts/slideLayout13.xml"/><Relationship Id="rId6" Type="http://schemas.openxmlformats.org/officeDocument/2006/relationships/image" Target="../media/image75.svg"/><Relationship Id="rId11" Type="http://schemas.openxmlformats.org/officeDocument/2006/relationships/image" Target="../media/image128.png"/><Relationship Id="rId5" Type="http://schemas.openxmlformats.org/officeDocument/2006/relationships/image" Target="../media/image74.png"/><Relationship Id="rId15" Type="http://schemas.openxmlformats.org/officeDocument/2006/relationships/image" Target="../media/image132.png"/><Relationship Id="rId10" Type="http://schemas.openxmlformats.org/officeDocument/2006/relationships/image" Target="../media/image127.svg"/><Relationship Id="rId4" Type="http://schemas.openxmlformats.org/officeDocument/2006/relationships/image" Target="../media/image123.svg"/><Relationship Id="rId9" Type="http://schemas.openxmlformats.org/officeDocument/2006/relationships/image" Target="../media/image126.png"/><Relationship Id="rId14" Type="http://schemas.openxmlformats.org/officeDocument/2006/relationships/image" Target="../media/image131.svg"/></Relationships>
</file>

<file path=ppt/slides/_rels/slide3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slides/_rels/slide34.xml.rels><?xml version="1.0" encoding="UTF-8" standalone="yes"?>
<Relationships xmlns="http://schemas.openxmlformats.org/package/2006/relationships"><Relationship Id="rId8" Type="http://schemas.openxmlformats.org/officeDocument/2006/relationships/image" Target="../media/image146.svg"/><Relationship Id="rId13" Type="http://schemas.openxmlformats.org/officeDocument/2006/relationships/image" Target="../media/image151.png"/><Relationship Id="rId3" Type="http://schemas.openxmlformats.org/officeDocument/2006/relationships/image" Target="../media/image141.png"/><Relationship Id="rId7" Type="http://schemas.openxmlformats.org/officeDocument/2006/relationships/image" Target="../media/image145.png"/><Relationship Id="rId12" Type="http://schemas.openxmlformats.org/officeDocument/2006/relationships/image" Target="../media/image150.sv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44.svg"/><Relationship Id="rId11" Type="http://schemas.openxmlformats.org/officeDocument/2006/relationships/image" Target="../media/image149.png"/><Relationship Id="rId5" Type="http://schemas.openxmlformats.org/officeDocument/2006/relationships/image" Target="../media/image143.png"/><Relationship Id="rId10" Type="http://schemas.openxmlformats.org/officeDocument/2006/relationships/image" Target="../media/image148.svg"/><Relationship Id="rId4" Type="http://schemas.openxmlformats.org/officeDocument/2006/relationships/image" Target="../media/image142.svg"/><Relationship Id="rId9" Type="http://schemas.openxmlformats.org/officeDocument/2006/relationships/image" Target="../media/image147.png"/><Relationship Id="rId14" Type="http://schemas.openxmlformats.org/officeDocument/2006/relationships/image" Target="../media/image152.sv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03.svg"/></Relationships>
</file>

<file path=ppt/slides/_rels/slide3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54.svg"/></Relationships>
</file>

<file path=ppt/slides/_rels/slide3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56.sv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273BD-C0BA-4054-95B0-F7893AC7DF2A}"/>
              </a:ext>
            </a:extLst>
          </p:cNvPr>
          <p:cNvSpPr>
            <a:spLocks noGrp="1"/>
          </p:cNvSpPr>
          <p:nvPr>
            <p:ph type="title"/>
          </p:nvPr>
        </p:nvSpPr>
        <p:spPr/>
        <p:txBody>
          <a:bodyPr>
            <a:normAutofit/>
          </a:bodyPr>
          <a:lstStyle/>
          <a:p>
            <a:r>
              <a:rPr lang="hu-HU" sz="2000" b="0" dirty="0">
                <a:latin typeface="Century Gothic"/>
              </a:rPr>
              <a:t>Tisztán hatékonyabb!</a:t>
            </a:r>
            <a:endParaRPr lang="en-US" dirty="0"/>
          </a:p>
        </p:txBody>
      </p:sp>
      <p:sp>
        <p:nvSpPr>
          <p:cNvPr id="5" name="Text Placeholder 4">
            <a:extLst>
              <a:ext uri="{FF2B5EF4-FFF2-40B4-BE49-F238E27FC236}">
                <a16:creationId xmlns:a16="http://schemas.microsoft.com/office/drawing/2014/main" id="{400C50BB-C853-42B4-8C0A-433BEECB9E45}"/>
              </a:ext>
            </a:extLst>
          </p:cNvPr>
          <p:cNvSpPr>
            <a:spLocks noGrp="1"/>
          </p:cNvSpPr>
          <p:nvPr>
            <p:ph type="body" sz="quarter" idx="10"/>
          </p:nvPr>
        </p:nvSpPr>
        <p:spPr/>
        <p:txBody>
          <a:bodyPr vert="horz" lIns="91440" tIns="45720" rIns="91440" bIns="45720" rtlCol="0" anchor="t">
            <a:normAutofit/>
          </a:bodyPr>
          <a:lstStyle/>
          <a:p>
            <a:r>
              <a:rPr lang="hu-HU" dirty="0">
                <a:latin typeface="Century Gothic"/>
              </a:rPr>
              <a:t>Pfeiffer Szilárd </a:t>
            </a:r>
            <a:br>
              <a:rPr lang="hu-HU" dirty="0">
                <a:latin typeface="Century Gothic"/>
              </a:rPr>
            </a:br>
            <a:r>
              <a:rPr lang="hu-HU" dirty="0" err="1">
                <a:latin typeface="Century Gothic"/>
              </a:rPr>
              <a:t>Security</a:t>
            </a:r>
            <a:r>
              <a:rPr lang="hu-HU" dirty="0">
                <a:latin typeface="Century Gothic"/>
              </a:rPr>
              <a:t> </a:t>
            </a:r>
            <a:r>
              <a:rPr lang="hu-HU" dirty="0" err="1">
                <a:latin typeface="Century Gothic"/>
              </a:rPr>
              <a:t>Engineer</a:t>
            </a:r>
            <a:r>
              <a:rPr lang="hu-HU" dirty="0">
                <a:latin typeface="Century Gothic"/>
              </a:rPr>
              <a:t> &amp; </a:t>
            </a:r>
            <a:r>
              <a:rPr lang="hu-HU" dirty="0" err="1">
                <a:latin typeface="Century Gothic"/>
              </a:rPr>
              <a:t>Evangelist</a:t>
            </a:r>
            <a:r>
              <a:rPr lang="hu-HU" dirty="0">
                <a:latin typeface="Century Gothic"/>
              </a:rPr>
              <a:t>, </a:t>
            </a:r>
            <a:r>
              <a:rPr lang="hu-HU" dirty="0" err="1">
                <a:latin typeface="Century Gothic"/>
              </a:rPr>
              <a:t>Balasys</a:t>
            </a:r>
            <a:endParaRPr lang="hu-HU" dirty="0" err="1"/>
          </a:p>
        </p:txBody>
      </p:sp>
    </p:spTree>
    <p:extLst>
      <p:ext uri="{BB962C8B-B14F-4D97-AF65-F5344CB8AC3E}">
        <p14:creationId xmlns:p14="http://schemas.microsoft.com/office/powerpoint/2010/main" val="153549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10</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Vezérlő szerkezetek kivétele</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pongyola megfogalmazás is jó, ha érthető</a:t>
            </a:r>
            <a:endParaRPr lang="en-US"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10</a:t>
            </a:fld>
            <a:endParaRPr lang="hu-HU"/>
          </a:p>
        </p:txBody>
      </p:sp>
      <p:pic>
        <p:nvPicPr>
          <p:cNvPr id="6" name="Picture 9">
            <a:extLst>
              <a:ext uri="{FF2B5EF4-FFF2-40B4-BE49-F238E27FC236}">
                <a16:creationId xmlns:a16="http://schemas.microsoft.com/office/drawing/2014/main" id="{99D40CE4-99C1-9DD0-0C01-CA24FEF8A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7" y="1201963"/>
            <a:ext cx="3872822" cy="3433902"/>
          </a:xfrm>
          <a:prstGeom prst="rect">
            <a:avLst/>
          </a:prstGeom>
          <a:noFill/>
        </p:spPr>
      </p:pic>
      <p:pic>
        <p:nvPicPr>
          <p:cNvPr id="8" name="Picture 9">
            <a:extLst>
              <a:ext uri="{FF2B5EF4-FFF2-40B4-BE49-F238E27FC236}">
                <a16:creationId xmlns:a16="http://schemas.microsoft.com/office/drawing/2014/main" id="{D1C82F81-BD1F-C8B5-5A5C-B5B105AE0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424" y="1198549"/>
            <a:ext cx="3872662" cy="3433761"/>
          </a:xfrm>
          <a:prstGeom prst="rect">
            <a:avLst/>
          </a:prstGeom>
          <a:noFill/>
        </p:spPr>
      </p:pic>
    </p:spTree>
    <p:extLst>
      <p:ext uri="{BB962C8B-B14F-4D97-AF65-F5344CB8AC3E}">
        <p14:creationId xmlns:p14="http://schemas.microsoft.com/office/powerpoint/2010/main" val="175066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11</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Memória műveletek</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pongyola megfogalmazás is jó, ha érthető</a:t>
            </a:r>
            <a:endParaRPr lang="en-US"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11</a:t>
            </a:fld>
            <a:endParaRPr lang="hu-HU"/>
          </a:p>
        </p:txBody>
      </p:sp>
      <p:pic>
        <p:nvPicPr>
          <p:cNvPr id="6" name="Picture 9">
            <a:extLst>
              <a:ext uri="{FF2B5EF4-FFF2-40B4-BE49-F238E27FC236}">
                <a16:creationId xmlns:a16="http://schemas.microsoft.com/office/drawing/2014/main" id="{99D40CE4-99C1-9DD0-0C01-CA24FEF8A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7" y="1201963"/>
            <a:ext cx="3872821" cy="3433901"/>
          </a:xfrm>
          <a:prstGeom prst="rect">
            <a:avLst/>
          </a:prstGeom>
          <a:noFill/>
        </p:spPr>
      </p:pic>
      <p:pic>
        <p:nvPicPr>
          <p:cNvPr id="8" name="Picture 9">
            <a:extLst>
              <a:ext uri="{FF2B5EF4-FFF2-40B4-BE49-F238E27FC236}">
                <a16:creationId xmlns:a16="http://schemas.microsoft.com/office/drawing/2014/main" id="{D1C82F81-BD1F-C8B5-5A5C-B5B105AE0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424" y="1198549"/>
            <a:ext cx="3872660" cy="3433758"/>
          </a:xfrm>
          <a:prstGeom prst="rect">
            <a:avLst/>
          </a:prstGeom>
          <a:noFill/>
        </p:spPr>
      </p:pic>
    </p:spTree>
    <p:extLst>
      <p:ext uri="{BB962C8B-B14F-4D97-AF65-F5344CB8AC3E}">
        <p14:creationId xmlns:p14="http://schemas.microsoft.com/office/powerpoint/2010/main" val="2748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12</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Memória műveletek</a:t>
            </a:r>
            <a:endParaRPr lang="hu-HU" b="0" dirty="0">
              <a:latin typeface="Century Gothic"/>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spcBef>
                <a:spcPct val="0"/>
              </a:spcBef>
            </a:pPr>
            <a:r>
              <a:rPr lang="hu-HU" dirty="0">
                <a:latin typeface="Century Gothic"/>
              </a:rPr>
              <a:t>A pongyola megfogalmazás is jó, ha érthető</a:t>
            </a:r>
            <a:endParaRPr lang="en-US"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12</a:t>
            </a:fld>
            <a:endParaRPr lang="hu-HU"/>
          </a:p>
        </p:txBody>
      </p:sp>
      <p:pic>
        <p:nvPicPr>
          <p:cNvPr id="6" name="Picture 9">
            <a:extLst>
              <a:ext uri="{FF2B5EF4-FFF2-40B4-BE49-F238E27FC236}">
                <a16:creationId xmlns:a16="http://schemas.microsoft.com/office/drawing/2014/main" id="{7B7741C6-F6F7-8975-1B7D-8AC65FBAF0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7" y="1201963"/>
            <a:ext cx="3872821" cy="3433901"/>
          </a:xfrm>
          <a:prstGeom prst="rect">
            <a:avLst/>
          </a:prstGeom>
          <a:noFill/>
        </p:spPr>
      </p:pic>
      <p:pic>
        <p:nvPicPr>
          <p:cNvPr id="9" name="Picture 9">
            <a:extLst>
              <a:ext uri="{FF2B5EF4-FFF2-40B4-BE49-F238E27FC236}">
                <a16:creationId xmlns:a16="http://schemas.microsoft.com/office/drawing/2014/main" id="{B95E70D8-AB58-9FFF-B332-2CBC645A97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424" y="1198549"/>
            <a:ext cx="3872659" cy="3433758"/>
          </a:xfrm>
          <a:prstGeom prst="rect">
            <a:avLst/>
          </a:prstGeom>
          <a:noFill/>
        </p:spPr>
      </p:pic>
    </p:spTree>
    <p:extLst>
      <p:ext uri="{BB962C8B-B14F-4D97-AF65-F5344CB8AC3E}">
        <p14:creationId xmlns:p14="http://schemas.microsoft.com/office/powerpoint/2010/main" val="19920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13</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Memória műveletek</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spcBef>
                <a:spcPct val="0"/>
              </a:spcBef>
            </a:pPr>
            <a:r>
              <a:rPr lang="hu-HU" dirty="0">
                <a:latin typeface="Century Gothic"/>
              </a:rPr>
              <a:t>Az egzakt megfogalmazás sem jó, ha nem érthető</a:t>
            </a:r>
            <a:endParaRPr lang="en-US" dirty="0">
              <a:latin typeface="Century Gothic"/>
            </a:endParaRPr>
          </a:p>
          <a:p>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13</a:t>
            </a:fld>
            <a:endParaRPr lang="hu-HU"/>
          </a:p>
        </p:txBody>
      </p:sp>
      <p:pic>
        <p:nvPicPr>
          <p:cNvPr id="9" name="Picture 9">
            <a:extLst>
              <a:ext uri="{FF2B5EF4-FFF2-40B4-BE49-F238E27FC236}">
                <a16:creationId xmlns:a16="http://schemas.microsoft.com/office/drawing/2014/main" id="{C156A277-A899-5BE7-4D06-9AC86AF6DC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7" y="1201963"/>
            <a:ext cx="3872820" cy="3433900"/>
          </a:xfrm>
          <a:prstGeom prst="rect">
            <a:avLst/>
          </a:prstGeom>
          <a:noFill/>
        </p:spPr>
      </p:pic>
      <p:pic>
        <p:nvPicPr>
          <p:cNvPr id="14" name="Picture 9">
            <a:extLst>
              <a:ext uri="{FF2B5EF4-FFF2-40B4-BE49-F238E27FC236}">
                <a16:creationId xmlns:a16="http://schemas.microsoft.com/office/drawing/2014/main" id="{5D1E124F-1605-CE1B-98DF-4B190B94A7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424" y="1198549"/>
            <a:ext cx="3872658" cy="3433757"/>
          </a:xfrm>
          <a:prstGeom prst="rect">
            <a:avLst/>
          </a:prstGeom>
          <a:noFill/>
        </p:spPr>
      </p:pic>
    </p:spTree>
    <p:extLst>
      <p:ext uri="{BB962C8B-B14F-4D97-AF65-F5344CB8AC3E}">
        <p14:creationId xmlns:p14="http://schemas.microsoft.com/office/powerpoint/2010/main" val="28356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14</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Rekurzió</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hitviták gerjesztésének egyik leghatékonyabb eszköze</a:t>
            </a:r>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14</a:t>
            </a:fld>
            <a:endParaRPr lang="hu-HU"/>
          </a:p>
        </p:txBody>
      </p:sp>
      <p:pic>
        <p:nvPicPr>
          <p:cNvPr id="6" name="Picture 9">
            <a:extLst>
              <a:ext uri="{FF2B5EF4-FFF2-40B4-BE49-F238E27FC236}">
                <a16:creationId xmlns:a16="http://schemas.microsoft.com/office/drawing/2014/main" id="{5B06D74D-A0B4-CE75-0696-A9F4BE6FB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7" y="1201963"/>
            <a:ext cx="3872819" cy="3433900"/>
          </a:xfrm>
          <a:prstGeom prst="rect">
            <a:avLst/>
          </a:prstGeom>
          <a:noFill/>
        </p:spPr>
      </p:pic>
      <p:pic>
        <p:nvPicPr>
          <p:cNvPr id="9" name="Picture 9">
            <a:extLst>
              <a:ext uri="{FF2B5EF4-FFF2-40B4-BE49-F238E27FC236}">
                <a16:creationId xmlns:a16="http://schemas.microsoft.com/office/drawing/2014/main" id="{8184226F-9344-D71B-C7B8-55D2B38AC5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424" y="1198549"/>
            <a:ext cx="3872658" cy="3433756"/>
          </a:xfrm>
          <a:prstGeom prst="rect">
            <a:avLst/>
          </a:prstGeom>
          <a:noFill/>
        </p:spPr>
      </p:pic>
    </p:spTree>
    <p:extLst>
      <p:ext uri="{BB962C8B-B14F-4D97-AF65-F5344CB8AC3E}">
        <p14:creationId xmlns:p14="http://schemas.microsoft.com/office/powerpoint/2010/main" val="27055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15</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1" i="0" u="none" strike="noStrike">
                <a:solidFill>
                  <a:srgbClr val="173F6C"/>
                </a:solidFill>
                <a:latin typeface="Century Gothic"/>
              </a:rPr>
              <a:t>Clean Code</a:t>
            </a:r>
            <a:r>
              <a:rPr lang="en-US" b="0" i="0">
                <a:latin typeface="Century Gothic"/>
              </a:rPr>
              <a:t>​</a:t>
            </a:r>
            <a:endParaRPr lang="hu-HU" dirty="0" err="1">
              <a:latin typeface="Century Gothic"/>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56865"/>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Hogy segítsünk magunkon, másokon és</a:t>
            </a:r>
            <a:br>
              <a:rPr lang="hu-HU" dirty="0">
                <a:latin typeface="Century Gothic"/>
              </a:rPr>
            </a:br>
            <a:r>
              <a:rPr lang="hu-HU" dirty="0">
                <a:latin typeface="Century Gothic"/>
              </a:rPr>
              <a:t>egyúttal a fordítón</a:t>
            </a:r>
            <a:endParaRPr lang="en-US"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a:latin typeface="Century Gothic"/>
              </a:rPr>
              <a:t>Mit (ne) tegyünk?</a:t>
            </a:r>
          </a:p>
          <a:p>
            <a:pPr lvl="1"/>
            <a:r>
              <a:rPr lang="hu-HU" dirty="0">
                <a:latin typeface="Century Gothic"/>
              </a:rPr>
              <a:t>Vezérlésfolyam</a:t>
            </a:r>
            <a:endParaRPr lang="hu-HU"/>
          </a:p>
          <a:p>
            <a:pPr lvl="2"/>
            <a:r>
              <a:rPr lang="hu-HU" dirty="0">
                <a:latin typeface="Century Gothic"/>
              </a:rPr>
              <a:t>Függvény mutatók</a:t>
            </a:r>
            <a:endParaRPr lang="hu-HU"/>
          </a:p>
          <a:p>
            <a:pPr lvl="2"/>
            <a:r>
              <a:rPr lang="hu-HU" dirty="0">
                <a:latin typeface="Century Gothic"/>
              </a:rPr>
              <a:t>Nagy méretű </a:t>
            </a:r>
            <a:r>
              <a:rPr lang="hu-HU" i="1" dirty="0" err="1">
                <a:latin typeface="Century Gothic"/>
              </a:rPr>
              <a:t>switch</a:t>
            </a:r>
            <a:r>
              <a:rPr lang="hu-HU" dirty="0">
                <a:latin typeface="Century Gothic"/>
              </a:rPr>
              <a:t> blokkok</a:t>
            </a:r>
          </a:p>
          <a:p>
            <a:pPr lvl="2"/>
            <a:r>
              <a:rPr lang="hu-HU" dirty="0">
                <a:latin typeface="Century Gothic"/>
              </a:rPr>
              <a:t>Ciklusok töréspontokkal (</a:t>
            </a:r>
            <a:r>
              <a:rPr lang="hu-HU" i="1" dirty="0" err="1">
                <a:latin typeface="Century Gothic"/>
              </a:rPr>
              <a:t>break</a:t>
            </a:r>
            <a:r>
              <a:rPr lang="hu-HU" dirty="0">
                <a:latin typeface="Century Gothic"/>
              </a:rPr>
              <a:t>)</a:t>
            </a:r>
          </a:p>
          <a:p>
            <a:pPr lvl="1"/>
            <a:r>
              <a:rPr lang="hu-HU" dirty="0">
                <a:latin typeface="Century Gothic"/>
              </a:rPr>
              <a:t>Adathozzáférés</a:t>
            </a:r>
            <a:endParaRPr lang="hu-HU"/>
          </a:p>
          <a:p>
            <a:pPr lvl="2"/>
            <a:r>
              <a:rPr lang="hu-HU" dirty="0">
                <a:latin typeface="Century Gothic"/>
              </a:rPr>
              <a:t>Cím szerinti átadás</a:t>
            </a:r>
            <a:endParaRPr lang="hu-HU"/>
          </a:p>
          <a:p>
            <a:pPr lvl="2"/>
            <a:r>
              <a:rPr lang="hu-HU" dirty="0">
                <a:latin typeface="Century Gothic"/>
              </a:rPr>
              <a:t>Globális változók</a:t>
            </a:r>
            <a:endParaRPr lang="hu-HU"/>
          </a:p>
          <a:p>
            <a:pPr lvl="2"/>
            <a:r>
              <a:rPr lang="hu-HU" dirty="0">
                <a:latin typeface="Century Gothic"/>
              </a:rPr>
              <a:t>Nagy számú paraméterek</a:t>
            </a:r>
            <a:endParaRPr lang="hu-HU" dirty="0"/>
          </a:p>
          <a:p>
            <a:r>
              <a:rPr lang="hu-HU" dirty="0">
                <a:latin typeface="Century Gothic"/>
              </a:rPr>
              <a:t>Mi van ha nem sikerül?</a:t>
            </a:r>
            <a:endParaRPr lang="en-US" dirty="0">
              <a:latin typeface="Century Gothic"/>
            </a:endParaRPr>
          </a:p>
          <a:p>
            <a:pPr lvl="1"/>
            <a:r>
              <a:rPr lang="hu-HU" dirty="0">
                <a:latin typeface="Century Gothic"/>
              </a:rPr>
              <a:t>Csökken a hatókör</a:t>
            </a:r>
            <a:endParaRPr lang="en-US" dirty="0">
              <a:latin typeface="Century Gothic"/>
            </a:endParaRPr>
          </a:p>
          <a:p>
            <a:pPr lvl="1"/>
            <a:r>
              <a:rPr lang="hu-HU" dirty="0">
                <a:latin typeface="Century Gothic"/>
              </a:rPr>
              <a:t>Csökkent a  mérték</a:t>
            </a:r>
            <a:endParaRPr lang="en-US" dirty="0">
              <a:latin typeface="Century Gothic"/>
            </a:endParaRPr>
          </a:p>
          <a:p>
            <a:endParaRPr lang="hu-HU" dirty="0">
              <a:latin typeface="Century Gothic"/>
            </a:endParaRPr>
          </a:p>
          <a:p>
            <a:endParaRPr lang="hu-HU" dirty="0">
              <a:latin typeface="Century Gothic"/>
            </a:endParaRPr>
          </a:p>
          <a:p>
            <a:pPr lvl="1"/>
            <a:endParaRPr lang="hu-HU" dirty="0">
              <a:latin typeface="Century Gothic"/>
            </a:endParaRP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15</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A picture containing graphical user interface&#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stretch>
            <a:fillRect/>
          </a:stretch>
        </p:blipFill>
        <p:spPr>
          <a:xfrm>
            <a:off x="5881340" y="1589945"/>
            <a:ext cx="2200660" cy="2246548"/>
          </a:xfrm>
          <a:prstGeom prst="rect">
            <a:avLst/>
          </a:prstGeom>
          <a:noFill/>
        </p:spPr>
      </p:pic>
    </p:spTree>
    <p:extLst>
      <p:ext uri="{BB962C8B-B14F-4D97-AF65-F5344CB8AC3E}">
        <p14:creationId xmlns:p14="http://schemas.microsoft.com/office/powerpoint/2010/main" val="21645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ím 1">
            <a:extLst>
              <a:ext uri="{FF2B5EF4-FFF2-40B4-BE49-F238E27FC236}">
                <a16:creationId xmlns:a16="http://schemas.microsoft.com/office/drawing/2014/main" id="{99891B69-B396-984C-A4D2-1649241EE27B}"/>
              </a:ext>
            </a:extLst>
          </p:cNvPr>
          <p:cNvSpPr>
            <a:spLocks noGrp="1"/>
          </p:cNvSpPr>
          <p:nvPr>
            <p:ph type="title"/>
          </p:nvPr>
        </p:nvSpPr>
        <p:spPr>
          <a:xfrm>
            <a:off x="627459" y="1936778"/>
            <a:ext cx="7886700" cy="994172"/>
          </a:xfrm>
        </p:spPr>
        <p:txBody>
          <a:bodyPr/>
          <a:lstStyle/>
          <a:p>
            <a:r>
              <a:rPr lang="hu-HU" dirty="0">
                <a:latin typeface="Century Gothic"/>
              </a:rPr>
              <a:t>Köszönöm a figyelmet!</a:t>
            </a:r>
            <a:endParaRPr lang="hu-HU" dirty="0"/>
          </a:p>
        </p:txBody>
      </p:sp>
      <p:pic>
        <p:nvPicPr>
          <p:cNvPr id="3" name="Picture 2" descr="A picture containing text, clipart&#10;&#10;Description automatically generated">
            <a:extLst>
              <a:ext uri="{FF2B5EF4-FFF2-40B4-BE49-F238E27FC236}">
                <a16:creationId xmlns:a16="http://schemas.microsoft.com/office/drawing/2014/main" id="{A7A4F15F-FACA-0D4B-82B1-957E748C3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37" y="683426"/>
            <a:ext cx="2024743" cy="668673"/>
          </a:xfrm>
          <a:prstGeom prst="rect">
            <a:avLst/>
          </a:prstGeom>
        </p:spPr>
      </p:pic>
    </p:spTree>
    <p:extLst>
      <p:ext uri="{BB962C8B-B14F-4D97-AF65-F5344CB8AC3E}">
        <p14:creationId xmlns:p14="http://schemas.microsoft.com/office/powerpoint/2010/main" val="168519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17</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idx="4294967295"/>
          </p:nvPr>
        </p:nvSpPr>
        <p:spPr>
          <a:xfrm>
            <a:off x="658296" y="255588"/>
            <a:ext cx="7886700" cy="682625"/>
          </a:xfrm>
        </p:spPr>
        <p:txBody>
          <a:bodyPr anchor="b"/>
          <a:lstStyle/>
          <a:p>
            <a:r>
              <a:rPr lang="hu-HU" dirty="0" err="1">
                <a:solidFill>
                  <a:schemeClr val="bg1"/>
                </a:solidFill>
                <a:latin typeface="Century Gothic"/>
              </a:rPr>
              <a:t>Balasys</a:t>
            </a: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0965" indent="-100965">
              <a:lnSpc>
                <a:spcPct val="100000"/>
              </a:lnSpc>
              <a:spcBef>
                <a:spcPts val="675"/>
              </a:spcBef>
              <a:buClr>
                <a:srgbClr val="29AAE1"/>
              </a:buClr>
            </a:pPr>
            <a:r>
              <a:rPr lang="hu-HU" dirty="0" err="1">
                <a:solidFill>
                  <a:schemeClr val="bg1"/>
                </a:solidFill>
                <a:latin typeface="Century Gothic"/>
              </a:rPr>
              <a:t>Pioneers</a:t>
            </a:r>
            <a:r>
              <a:rPr lang="hu-HU" dirty="0">
                <a:solidFill>
                  <a:schemeClr val="bg1"/>
                </a:solidFill>
                <a:latin typeface="Century Gothic"/>
              </a:rPr>
              <a:t> in proxy </a:t>
            </a:r>
            <a:r>
              <a:rPr lang="hu-HU" dirty="0" err="1">
                <a:solidFill>
                  <a:schemeClr val="bg1"/>
                </a:solidFill>
                <a:latin typeface="Century Gothic"/>
              </a:rPr>
              <a:t>technology</a:t>
            </a:r>
          </a:p>
          <a:p>
            <a:pPr marL="100965" indent="-100965">
              <a:lnSpc>
                <a:spcPct val="100000"/>
              </a:lnSpc>
              <a:spcBef>
                <a:spcPts val="675"/>
              </a:spcBef>
              <a:buClr>
                <a:srgbClr val="29AAE1"/>
              </a:buClr>
            </a:pPr>
            <a:r>
              <a:rPr lang="hu-HU" dirty="0">
                <a:solidFill>
                  <a:schemeClr val="bg1"/>
                </a:solidFill>
                <a:latin typeface="Century Gothic"/>
              </a:rPr>
              <a:t>20 </a:t>
            </a:r>
            <a:r>
              <a:rPr lang="hu-HU" dirty="0" err="1">
                <a:solidFill>
                  <a:schemeClr val="bg1"/>
                </a:solidFill>
                <a:latin typeface="Century Gothic"/>
              </a:rPr>
              <a:t>years</a:t>
            </a:r>
            <a:r>
              <a:rPr lang="hu-HU" dirty="0">
                <a:solidFill>
                  <a:schemeClr val="bg1"/>
                </a:solidFill>
                <a:latin typeface="Century Gothic"/>
              </a:rPr>
              <a:t> of </a:t>
            </a:r>
            <a:r>
              <a:rPr lang="hu-HU" dirty="0" err="1">
                <a:solidFill>
                  <a:schemeClr val="bg1"/>
                </a:solidFill>
                <a:latin typeface="Century Gothic"/>
              </a:rPr>
              <a:t>network</a:t>
            </a:r>
            <a:r>
              <a:rPr lang="hu-HU" dirty="0">
                <a:solidFill>
                  <a:schemeClr val="bg1"/>
                </a:solidFill>
                <a:latin typeface="Century Gothic"/>
              </a:rPr>
              <a:t> </a:t>
            </a:r>
            <a:r>
              <a:rPr lang="hu-HU" dirty="0" err="1">
                <a:solidFill>
                  <a:schemeClr val="bg1"/>
                </a:solidFill>
                <a:latin typeface="Century Gothic"/>
              </a:rPr>
              <a:t>security</a:t>
            </a:r>
            <a:r>
              <a:rPr lang="hu-HU" dirty="0">
                <a:solidFill>
                  <a:schemeClr val="bg1"/>
                </a:solidFill>
                <a:latin typeface="Century Gothic"/>
              </a:rPr>
              <a:t> </a:t>
            </a:r>
            <a:r>
              <a:rPr lang="hu-HU" dirty="0" err="1">
                <a:solidFill>
                  <a:schemeClr val="bg1"/>
                </a:solidFill>
                <a:latin typeface="Century Gothic"/>
              </a:rPr>
              <a:t>experience</a:t>
            </a:r>
          </a:p>
          <a:p>
            <a:pPr marL="100965" indent="-100965">
              <a:lnSpc>
                <a:spcPct val="100000"/>
              </a:lnSpc>
              <a:spcBef>
                <a:spcPts val="675"/>
              </a:spcBef>
              <a:buClr>
                <a:srgbClr val="29AAE1"/>
              </a:buClr>
            </a:pPr>
            <a:r>
              <a:rPr lang="hu-HU" dirty="0">
                <a:solidFill>
                  <a:schemeClr val="bg1"/>
                </a:solidFill>
                <a:latin typeface="Century Gothic"/>
              </a:rPr>
              <a:t>500+ </a:t>
            </a:r>
            <a:r>
              <a:rPr lang="hu-HU" dirty="0" err="1">
                <a:solidFill>
                  <a:schemeClr val="bg1"/>
                </a:solidFill>
                <a:latin typeface="Century Gothic"/>
              </a:rPr>
              <a:t>enterprise</a:t>
            </a:r>
            <a:r>
              <a:rPr lang="hu-HU" dirty="0">
                <a:solidFill>
                  <a:schemeClr val="bg1"/>
                </a:solidFill>
                <a:latin typeface="Century Gothic"/>
              </a:rPr>
              <a:t> </a:t>
            </a:r>
            <a:r>
              <a:rPr lang="hu-HU" dirty="0" err="1">
                <a:solidFill>
                  <a:schemeClr val="bg1"/>
                </a:solidFill>
                <a:latin typeface="Century Gothic"/>
              </a:rPr>
              <a:t>installations</a:t>
            </a:r>
            <a:r>
              <a:rPr lang="hu-HU" dirty="0">
                <a:solidFill>
                  <a:schemeClr val="bg1"/>
                </a:solidFill>
                <a:latin typeface="Century Gothic"/>
              </a:rPr>
              <a:t> </a:t>
            </a:r>
            <a:endParaRPr lang="hu-HU" dirty="0">
              <a:solidFill>
                <a:schemeClr val="bg1"/>
              </a:solidFill>
            </a:endParaRPr>
          </a:p>
          <a:p>
            <a:pPr marL="100965" indent="-100965">
              <a:lnSpc>
                <a:spcPct val="100000"/>
              </a:lnSpc>
              <a:spcBef>
                <a:spcPts val="675"/>
              </a:spcBef>
              <a:buClr>
                <a:srgbClr val="29AAE1"/>
              </a:buClr>
            </a:pPr>
            <a:r>
              <a:rPr lang="hu-HU" dirty="0">
                <a:solidFill>
                  <a:schemeClr val="bg1"/>
                </a:solidFill>
                <a:latin typeface="Century Gothic"/>
              </a:rPr>
              <a:t>Strong </a:t>
            </a:r>
            <a:r>
              <a:rPr lang="hu-HU" dirty="0" err="1">
                <a:solidFill>
                  <a:schemeClr val="bg1"/>
                </a:solidFill>
                <a:latin typeface="Century Gothic"/>
              </a:rPr>
              <a:t>focus</a:t>
            </a:r>
            <a:r>
              <a:rPr lang="hu-HU" dirty="0">
                <a:solidFill>
                  <a:schemeClr val="bg1"/>
                </a:solidFill>
                <a:latin typeface="Century Gothic"/>
              </a:rPr>
              <a:t> </a:t>
            </a:r>
            <a:r>
              <a:rPr lang="hu-HU" dirty="0" err="1">
                <a:solidFill>
                  <a:schemeClr val="bg1"/>
                </a:solidFill>
                <a:latin typeface="Century Gothic"/>
              </a:rPr>
              <a:t>on</a:t>
            </a:r>
            <a:r>
              <a:rPr lang="hu-HU" dirty="0">
                <a:solidFill>
                  <a:schemeClr val="bg1"/>
                </a:solidFill>
                <a:latin typeface="Century Gothic"/>
              </a:rPr>
              <a:t> R&amp;D and </a:t>
            </a:r>
            <a:r>
              <a:rPr lang="hu-HU" dirty="0" err="1">
                <a:solidFill>
                  <a:schemeClr val="bg1"/>
                </a:solidFill>
                <a:latin typeface="Century Gothic"/>
              </a:rPr>
              <a:t>innovation</a:t>
            </a:r>
          </a:p>
          <a:p>
            <a:pPr marL="100965" indent="-100965">
              <a:lnSpc>
                <a:spcPct val="100000"/>
              </a:lnSpc>
              <a:spcBef>
                <a:spcPts val="675"/>
              </a:spcBef>
              <a:buClr>
                <a:srgbClr val="29AAE1"/>
              </a:buClr>
            </a:pPr>
            <a:r>
              <a:rPr lang="hu-HU" dirty="0" err="1">
                <a:solidFill>
                  <a:schemeClr val="bg1"/>
                </a:solidFill>
                <a:latin typeface="Century Gothic"/>
              </a:rPr>
              <a:t>Flexible</a:t>
            </a:r>
            <a:r>
              <a:rPr lang="hu-HU" dirty="0">
                <a:solidFill>
                  <a:schemeClr val="bg1"/>
                </a:solidFill>
                <a:latin typeface="Century Gothic"/>
              </a:rPr>
              <a:t>, </a:t>
            </a:r>
            <a:r>
              <a:rPr lang="hu-HU" dirty="0" err="1">
                <a:solidFill>
                  <a:schemeClr val="bg1"/>
                </a:solidFill>
                <a:latin typeface="Century Gothic"/>
              </a:rPr>
              <a:t>black-belt</a:t>
            </a:r>
            <a:r>
              <a:rPr lang="hu-HU" dirty="0">
                <a:solidFill>
                  <a:schemeClr val="bg1"/>
                </a:solidFill>
                <a:latin typeface="Century Gothic"/>
              </a:rPr>
              <a:t> </a:t>
            </a:r>
            <a:r>
              <a:rPr lang="hu-HU" dirty="0" err="1">
                <a:solidFill>
                  <a:schemeClr val="bg1"/>
                </a:solidFill>
                <a:latin typeface="Century Gothic"/>
              </a:rPr>
              <a:t>engineering</a:t>
            </a:r>
            <a:r>
              <a:rPr lang="hu-HU" dirty="0">
                <a:solidFill>
                  <a:schemeClr val="bg1"/>
                </a:solidFill>
                <a:latin typeface="Century Gothic"/>
              </a:rPr>
              <a:t> team</a:t>
            </a:r>
          </a:p>
          <a:p>
            <a:pPr marL="100965" indent="-100965">
              <a:lnSpc>
                <a:spcPct val="100000"/>
              </a:lnSpc>
              <a:spcBef>
                <a:spcPts val="675"/>
              </a:spcBef>
              <a:buClr>
                <a:srgbClr val="29AAE1"/>
              </a:buClr>
            </a:pPr>
            <a:r>
              <a:rPr lang="hu-HU" dirty="0" err="1">
                <a:solidFill>
                  <a:schemeClr val="bg1"/>
                </a:solidFill>
                <a:latin typeface="Century Gothic"/>
              </a:rPr>
              <a:t>Clean</a:t>
            </a:r>
            <a:r>
              <a:rPr lang="hu-HU" dirty="0">
                <a:solidFill>
                  <a:schemeClr val="bg1"/>
                </a:solidFill>
                <a:latin typeface="Century Gothic"/>
              </a:rPr>
              <a:t> </a:t>
            </a:r>
            <a:r>
              <a:rPr lang="hu-HU" dirty="0" err="1">
                <a:solidFill>
                  <a:schemeClr val="bg1"/>
                </a:solidFill>
                <a:latin typeface="Century Gothic"/>
              </a:rPr>
              <a:t>code</a:t>
            </a:r>
            <a:r>
              <a:rPr lang="hu-HU" dirty="0">
                <a:solidFill>
                  <a:schemeClr val="bg1"/>
                </a:solidFill>
                <a:latin typeface="Century Gothic"/>
              </a:rPr>
              <a:t> </a:t>
            </a:r>
            <a:r>
              <a:rPr lang="hu-HU" dirty="0" err="1">
                <a:solidFill>
                  <a:schemeClr val="bg1"/>
                </a:solidFill>
                <a:latin typeface="Century Gothic"/>
              </a:rPr>
              <a:t>base</a:t>
            </a:r>
          </a:p>
          <a:p>
            <a:pPr marL="100965" indent="-100965">
              <a:lnSpc>
                <a:spcPct val="100000"/>
              </a:lnSpc>
              <a:spcBef>
                <a:spcPts val="675"/>
              </a:spcBef>
              <a:buClr>
                <a:srgbClr val="29AAE1"/>
              </a:buClr>
            </a:pPr>
            <a:r>
              <a:rPr lang="hu-HU" dirty="0" err="1">
                <a:solidFill>
                  <a:schemeClr val="bg1"/>
                </a:solidFill>
                <a:latin typeface="Century Gothic"/>
              </a:rPr>
              <a:t>Value-added</a:t>
            </a:r>
            <a:r>
              <a:rPr lang="hu-HU" dirty="0">
                <a:solidFill>
                  <a:schemeClr val="bg1"/>
                </a:solidFill>
                <a:latin typeface="Century Gothic"/>
              </a:rPr>
              <a:t> </a:t>
            </a:r>
            <a:r>
              <a:rPr lang="hu-HU" dirty="0" err="1">
                <a:solidFill>
                  <a:schemeClr val="bg1"/>
                </a:solidFill>
                <a:latin typeface="Century Gothic"/>
              </a:rPr>
              <a:t>distribution</a:t>
            </a:r>
            <a:r>
              <a:rPr lang="hu-HU" dirty="0">
                <a:solidFill>
                  <a:schemeClr val="bg1"/>
                </a:solidFill>
                <a:latin typeface="Century Gothic"/>
              </a:rPr>
              <a:t> of </a:t>
            </a:r>
            <a:r>
              <a:rPr lang="hu-HU" dirty="0" err="1">
                <a:solidFill>
                  <a:schemeClr val="bg1"/>
                </a:solidFill>
                <a:latin typeface="Century Gothic"/>
              </a:rPr>
              <a:t>One</a:t>
            </a:r>
            <a:r>
              <a:rPr lang="hu-HU" dirty="0">
                <a:solidFill>
                  <a:schemeClr val="bg1"/>
                </a:solidFill>
                <a:latin typeface="Century Gothic"/>
              </a:rPr>
              <a:t> </a:t>
            </a:r>
            <a:r>
              <a:rPr lang="hu-HU" dirty="0" err="1">
                <a:solidFill>
                  <a:schemeClr val="bg1"/>
                </a:solidFill>
                <a:latin typeface="Century Gothic"/>
              </a:rPr>
              <a:t>Identity</a:t>
            </a:r>
            <a:r>
              <a:rPr lang="hu-HU" dirty="0">
                <a:solidFill>
                  <a:schemeClr val="bg1"/>
                </a:solidFill>
                <a:latin typeface="Century Gothic"/>
              </a:rPr>
              <a:t> and </a:t>
            </a:r>
            <a:r>
              <a:rPr lang="hu-HU" dirty="0" err="1">
                <a:solidFill>
                  <a:schemeClr val="bg1"/>
                </a:solidFill>
                <a:latin typeface="Century Gothic"/>
              </a:rPr>
              <a:t>Quest</a:t>
            </a:r>
            <a:r>
              <a:rPr lang="hu-HU" dirty="0">
                <a:solidFill>
                  <a:schemeClr val="bg1"/>
                </a:solidFill>
                <a:latin typeface="Century Gothic"/>
              </a:rPr>
              <a:t> </a:t>
            </a:r>
            <a:r>
              <a:rPr lang="hu-HU" dirty="0" err="1">
                <a:solidFill>
                  <a:schemeClr val="bg1"/>
                </a:solidFill>
                <a:latin typeface="Century Gothic"/>
              </a:rPr>
              <a:t>products</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17</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Shape, arrow&#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40" y="1443725"/>
            <a:ext cx="2200660" cy="2538989"/>
          </a:xfrm>
          <a:prstGeom prst="rect">
            <a:avLst/>
          </a:prstGeom>
          <a:noFill/>
        </p:spPr>
      </p:pic>
    </p:spTree>
    <p:extLst>
      <p:ext uri="{BB962C8B-B14F-4D97-AF65-F5344CB8AC3E}">
        <p14:creationId xmlns:p14="http://schemas.microsoft.com/office/powerpoint/2010/main" val="286103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églalap 7">
            <a:extLst>
              <a:ext uri="{FF2B5EF4-FFF2-40B4-BE49-F238E27FC236}">
                <a16:creationId xmlns:a16="http://schemas.microsoft.com/office/drawing/2014/main" id="{90718A82-6443-B547-9C9A-DBE3A3470740}"/>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32" name="Téglalap 8">
            <a:extLst>
              <a:ext uri="{FF2B5EF4-FFF2-40B4-BE49-F238E27FC236}">
                <a16:creationId xmlns:a16="http://schemas.microsoft.com/office/drawing/2014/main" id="{154B04F7-689B-5246-974F-5DB5A6213A6F}"/>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18</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dirty="0"/>
              <a:t>Agenda</a:t>
            </a:r>
            <a:endParaRPr lang="hu-HU"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4563168"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pPr>
            <a:r>
              <a:rPr lang="en-US" sz="2000" dirty="0"/>
              <a:t>From an idea to a standard</a:t>
            </a:r>
          </a:p>
          <a:p>
            <a:pPr marL="0" indent="0">
              <a:lnSpc>
                <a:spcPct val="100000"/>
              </a:lnSpc>
              <a:spcBef>
                <a:spcPts val="675"/>
              </a:spcBef>
              <a:buNone/>
            </a:pPr>
            <a:endParaRPr lang="en-US" sz="2000" dirty="0"/>
          </a:p>
          <a:p>
            <a:pPr marL="101203" indent="-101203">
              <a:lnSpc>
                <a:spcPct val="100000"/>
              </a:lnSpc>
              <a:spcBef>
                <a:spcPts val="675"/>
              </a:spcBef>
            </a:pPr>
            <a:r>
              <a:rPr lang="en-US" sz="2000" dirty="0"/>
              <a:t>Transition to Zero Trust</a:t>
            </a:r>
          </a:p>
          <a:p>
            <a:pPr marL="0" indent="0">
              <a:lnSpc>
                <a:spcPct val="100000"/>
              </a:lnSpc>
              <a:spcBef>
                <a:spcPts val="675"/>
              </a:spcBef>
              <a:buNone/>
            </a:pPr>
            <a:endParaRPr lang="en-US" sz="2000" dirty="0"/>
          </a:p>
          <a:p>
            <a:pPr marL="101203" indent="-101203">
              <a:lnSpc>
                <a:spcPct val="100000"/>
              </a:lnSpc>
              <a:spcBef>
                <a:spcPts val="675"/>
              </a:spcBef>
            </a:pPr>
            <a:r>
              <a:rPr lang="en-US" sz="2000" dirty="0"/>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18</a:t>
            </a:fld>
            <a:endParaRPr lang="hu-HU"/>
          </a:p>
        </p:txBody>
      </p:sp>
      <p:grpSp>
        <p:nvGrpSpPr>
          <p:cNvPr id="33" name="Group 32">
            <a:extLst>
              <a:ext uri="{FF2B5EF4-FFF2-40B4-BE49-F238E27FC236}">
                <a16:creationId xmlns:a16="http://schemas.microsoft.com/office/drawing/2014/main" id="{A45B48EA-7F6A-5948-8DE8-D38497EE5DB7}"/>
              </a:ext>
            </a:extLst>
          </p:cNvPr>
          <p:cNvGrpSpPr/>
          <p:nvPr/>
        </p:nvGrpSpPr>
        <p:grpSpPr>
          <a:xfrm>
            <a:off x="5091241" y="1274897"/>
            <a:ext cx="3453755" cy="2946349"/>
            <a:chOff x="5091241" y="1274897"/>
            <a:chExt cx="3453755" cy="2946349"/>
          </a:xfrm>
        </p:grpSpPr>
        <p:sp>
          <p:nvSpPr>
            <p:cNvPr id="11" name="Hatszög 13">
              <a:extLst>
                <a:ext uri="{FF2B5EF4-FFF2-40B4-BE49-F238E27FC236}">
                  <a16:creationId xmlns:a16="http://schemas.microsoft.com/office/drawing/2014/main" id="{39075CFA-E73E-634C-850E-A867B5F463E9}"/>
                </a:ext>
              </a:extLst>
            </p:cNvPr>
            <p:cNvSpPr/>
            <p:nvPr/>
          </p:nvSpPr>
          <p:spPr>
            <a:xfrm>
              <a:off x="6028102" y="1971711"/>
              <a:ext cx="1842442" cy="1588312"/>
            </a:xfrm>
            <a:prstGeom prst="hexagon">
              <a:avLst/>
            </a:prstGeom>
            <a:no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EEF5FF"/>
                </a:solidFill>
              </a:endParaRPr>
            </a:p>
          </p:txBody>
        </p:sp>
        <p:sp>
          <p:nvSpPr>
            <p:cNvPr id="12" name="Szövegdoboz 6">
              <a:extLst>
                <a:ext uri="{FF2B5EF4-FFF2-40B4-BE49-F238E27FC236}">
                  <a16:creationId xmlns:a16="http://schemas.microsoft.com/office/drawing/2014/main" id="{CF220B49-D316-5A42-ABF8-3EAD7AC0C703}"/>
                </a:ext>
              </a:extLst>
            </p:cNvPr>
            <p:cNvSpPr txBox="1"/>
            <p:nvPr/>
          </p:nvSpPr>
          <p:spPr>
            <a:xfrm>
              <a:off x="6333058" y="3157521"/>
              <a:ext cx="1232530" cy="234800"/>
            </a:xfrm>
            <a:prstGeom prst="rect">
              <a:avLst/>
            </a:prstGeom>
            <a:noFill/>
          </p:spPr>
          <p:txBody>
            <a:bodyPr wrap="square" rtlCol="0">
              <a:spAutoFit/>
            </a:bodyPr>
            <a:lstStyle/>
            <a:p>
              <a:pPr algn="ctr"/>
              <a:r>
                <a:rPr lang="hu-HU" sz="1200" b="1" dirty="0" err="1">
                  <a:solidFill>
                    <a:srgbClr val="4C97FE"/>
                  </a:solidFill>
                  <a:latin typeface="Century Gothic" panose="020B0502020202020204" pitchFamily="34" charset="0"/>
                </a:rPr>
                <a:t>Zero</a:t>
              </a:r>
              <a:r>
                <a:rPr lang="hu-HU" sz="1200" b="1" dirty="0">
                  <a:solidFill>
                    <a:srgbClr val="4C97FE"/>
                  </a:solidFill>
                  <a:latin typeface="Century Gothic" panose="020B0502020202020204" pitchFamily="34" charset="0"/>
                </a:rPr>
                <a:t> </a:t>
              </a:r>
              <a:r>
                <a:rPr lang="hu-HU" sz="1200" b="1" dirty="0" err="1">
                  <a:solidFill>
                    <a:srgbClr val="4C97FE"/>
                  </a:solidFill>
                  <a:latin typeface="Century Gothic" panose="020B0502020202020204" pitchFamily="34" charset="0"/>
                </a:rPr>
                <a:t>Trust</a:t>
              </a:r>
              <a:endParaRPr lang="hu-HU" sz="1200" b="1" dirty="0">
                <a:solidFill>
                  <a:srgbClr val="4C97FE"/>
                </a:solidFill>
                <a:latin typeface="Century Gothic" panose="020B0502020202020204" pitchFamily="34" charset="0"/>
              </a:endParaRPr>
            </a:p>
          </p:txBody>
        </p:sp>
        <p:pic>
          <p:nvPicPr>
            <p:cNvPr id="13" name="Ábra 17">
              <a:extLst>
                <a:ext uri="{FF2B5EF4-FFF2-40B4-BE49-F238E27FC236}">
                  <a16:creationId xmlns:a16="http://schemas.microsoft.com/office/drawing/2014/main" id="{C1BE70BA-757F-CD4E-BF31-2B81168CAC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245" y="2205188"/>
              <a:ext cx="782156" cy="903750"/>
            </a:xfrm>
            <a:prstGeom prst="rect">
              <a:avLst/>
            </a:prstGeom>
          </p:spPr>
        </p:pic>
        <p:cxnSp>
          <p:nvCxnSpPr>
            <p:cNvPr id="14" name="Egyenes összekötő 19">
              <a:extLst>
                <a:ext uri="{FF2B5EF4-FFF2-40B4-BE49-F238E27FC236}">
                  <a16:creationId xmlns:a16="http://schemas.microsoft.com/office/drawing/2014/main" id="{24F06C8E-D2F7-0C4B-ABF8-100BA3441C5A}"/>
                </a:ext>
              </a:extLst>
            </p:cNvPr>
            <p:cNvCxnSpPr>
              <a:stCxn id="11" idx="4"/>
            </p:cNvCxnSpPr>
            <p:nvPr/>
          </p:nvCxnSpPr>
          <p:spPr>
            <a:xfrm flipH="1" flipV="1">
              <a:off x="6231406"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15" name="Ábra 21">
              <a:extLst>
                <a:ext uri="{FF2B5EF4-FFF2-40B4-BE49-F238E27FC236}">
                  <a16:creationId xmlns:a16="http://schemas.microsoft.com/office/drawing/2014/main" id="{DF9CABE9-69F4-274E-857D-9E684272C3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7579" y="1274897"/>
              <a:ext cx="360018" cy="635325"/>
            </a:xfrm>
            <a:prstGeom prst="rect">
              <a:avLst/>
            </a:prstGeom>
          </p:spPr>
        </p:pic>
        <p:cxnSp>
          <p:nvCxnSpPr>
            <p:cNvPr id="16" name="Egyenes összekötő 22">
              <a:extLst>
                <a:ext uri="{FF2B5EF4-FFF2-40B4-BE49-F238E27FC236}">
                  <a16:creationId xmlns:a16="http://schemas.microsoft.com/office/drawing/2014/main" id="{0ECECBE1-4553-3848-9ED0-1990995D9F23}"/>
                </a:ext>
              </a:extLst>
            </p:cNvPr>
            <p:cNvCxnSpPr>
              <a:cxnSpLocks/>
            </p:cNvCxnSpPr>
            <p:nvPr/>
          </p:nvCxnSpPr>
          <p:spPr>
            <a:xfrm flipH="1" flipV="1">
              <a:off x="746870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gyenes összekötő 23">
              <a:extLst>
                <a:ext uri="{FF2B5EF4-FFF2-40B4-BE49-F238E27FC236}">
                  <a16:creationId xmlns:a16="http://schemas.microsoft.com/office/drawing/2014/main" id="{B1AD6926-5166-1C41-A0D8-EB2CB2F34F6F}"/>
                </a:ext>
              </a:extLst>
            </p:cNvPr>
            <p:cNvCxnSpPr>
              <a:cxnSpLocks/>
            </p:cNvCxnSpPr>
            <p:nvPr/>
          </p:nvCxnSpPr>
          <p:spPr>
            <a:xfrm rot="5400000" flipH="1" flipV="1">
              <a:off x="7479819"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Egyenes összekötő 25">
              <a:extLst>
                <a:ext uri="{FF2B5EF4-FFF2-40B4-BE49-F238E27FC236}">
                  <a16:creationId xmlns:a16="http://schemas.microsoft.com/office/drawing/2014/main" id="{49FC6EA5-FFC5-FD4E-BD6C-AE8BA0452556}"/>
                </a:ext>
              </a:extLst>
            </p:cNvPr>
            <p:cNvCxnSpPr>
              <a:cxnSpLocks/>
            </p:cNvCxnSpPr>
            <p:nvPr/>
          </p:nvCxnSpPr>
          <p:spPr>
            <a:xfrm rot="5400000" flipH="1" flipV="1">
              <a:off x="623617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Egyenes összekötő 26">
              <a:extLst>
                <a:ext uri="{FF2B5EF4-FFF2-40B4-BE49-F238E27FC236}">
                  <a16:creationId xmlns:a16="http://schemas.microsoft.com/office/drawing/2014/main" id="{5DD9161C-BDB9-B241-B231-D8E3F92206B5}"/>
                </a:ext>
              </a:extLst>
            </p:cNvPr>
            <p:cNvCxnSpPr>
              <a:cxnSpLocks/>
            </p:cNvCxnSpPr>
            <p:nvPr/>
          </p:nvCxnSpPr>
          <p:spPr>
            <a:xfrm rot="18900000" flipH="1" flipV="1">
              <a:off x="7914045" y="2664214"/>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gyenes összekötő 27">
              <a:extLst>
                <a:ext uri="{FF2B5EF4-FFF2-40B4-BE49-F238E27FC236}">
                  <a16:creationId xmlns:a16="http://schemas.microsoft.com/office/drawing/2014/main" id="{1F535529-8A44-AE42-B46F-33A36D295BE0}"/>
                </a:ext>
              </a:extLst>
            </p:cNvPr>
            <p:cNvCxnSpPr>
              <a:cxnSpLocks/>
            </p:cNvCxnSpPr>
            <p:nvPr/>
          </p:nvCxnSpPr>
          <p:spPr>
            <a:xfrm rot="18900000" flipH="1" flipV="1">
              <a:off x="5790825" y="2664216"/>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1" name="Ábra 29">
              <a:extLst>
                <a:ext uri="{FF2B5EF4-FFF2-40B4-BE49-F238E27FC236}">
                  <a16:creationId xmlns:a16="http://schemas.microsoft.com/office/drawing/2014/main" id="{1DA74513-D10D-F94C-8709-67C338535C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88838" y="1278178"/>
              <a:ext cx="497185" cy="564982"/>
            </a:xfrm>
            <a:prstGeom prst="rect">
              <a:avLst/>
            </a:prstGeom>
          </p:spPr>
        </p:pic>
        <p:pic>
          <p:nvPicPr>
            <p:cNvPr id="22" name="Ábra 31">
              <a:extLst>
                <a:ext uri="{FF2B5EF4-FFF2-40B4-BE49-F238E27FC236}">
                  <a16:creationId xmlns:a16="http://schemas.microsoft.com/office/drawing/2014/main" id="{40C94093-CDAC-2744-8896-90B2CA5739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735191" y="3656264"/>
              <a:ext cx="508482" cy="564982"/>
            </a:xfrm>
            <a:prstGeom prst="rect">
              <a:avLst/>
            </a:prstGeom>
          </p:spPr>
        </p:pic>
        <p:pic>
          <p:nvPicPr>
            <p:cNvPr id="23" name="Ábra 37">
              <a:extLst>
                <a:ext uri="{FF2B5EF4-FFF2-40B4-BE49-F238E27FC236}">
                  <a16:creationId xmlns:a16="http://schemas.microsoft.com/office/drawing/2014/main" id="{03EBBACC-52DE-A145-BD94-950F78F7CA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91241" y="2415003"/>
              <a:ext cx="563004" cy="608347"/>
            </a:xfrm>
            <a:prstGeom prst="rect">
              <a:avLst/>
            </a:prstGeom>
          </p:spPr>
        </p:pic>
        <p:pic>
          <p:nvPicPr>
            <p:cNvPr id="24" name="Ábra 39">
              <a:extLst>
                <a:ext uri="{FF2B5EF4-FFF2-40B4-BE49-F238E27FC236}">
                  <a16:creationId xmlns:a16="http://schemas.microsoft.com/office/drawing/2014/main" id="{228238FB-7CEF-C348-9A7E-04E8071419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243673" y="2573999"/>
              <a:ext cx="301323" cy="421853"/>
            </a:xfrm>
            <a:prstGeom prst="rect">
              <a:avLst/>
            </a:prstGeom>
          </p:spPr>
        </p:pic>
        <p:pic>
          <p:nvPicPr>
            <p:cNvPr id="25" name="Ábra 41">
              <a:extLst>
                <a:ext uri="{FF2B5EF4-FFF2-40B4-BE49-F238E27FC236}">
                  <a16:creationId xmlns:a16="http://schemas.microsoft.com/office/drawing/2014/main" id="{794D42FD-44EB-3C4F-A424-2F41092DE08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92496" y="3621512"/>
              <a:ext cx="456319" cy="599734"/>
            </a:xfrm>
            <a:prstGeom prst="rect">
              <a:avLst/>
            </a:prstGeom>
          </p:spPr>
        </p:pic>
      </p:grpSp>
    </p:spTree>
    <p:extLst>
      <p:ext uri="{BB962C8B-B14F-4D97-AF65-F5344CB8AC3E}">
        <p14:creationId xmlns:p14="http://schemas.microsoft.com/office/powerpoint/2010/main" val="38239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19</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dirty="0" err="1"/>
              <a:t>Balasys</a:t>
            </a:r>
            <a:endParaRPr lang="hu-HU"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pPr>
            <a:r>
              <a:rPr lang="en-US" dirty="0"/>
              <a:t>Pioneers in proxy technology</a:t>
            </a:r>
          </a:p>
          <a:p>
            <a:pPr marL="101203" indent="-101203">
              <a:lnSpc>
                <a:spcPct val="100000"/>
              </a:lnSpc>
              <a:spcBef>
                <a:spcPts val="675"/>
              </a:spcBef>
            </a:pPr>
            <a:r>
              <a:rPr lang="hu-HU" dirty="0"/>
              <a:t>20</a:t>
            </a:r>
            <a:r>
              <a:rPr lang="en-US" dirty="0"/>
              <a:t> year</a:t>
            </a:r>
            <a:r>
              <a:rPr lang="hu-HU" dirty="0"/>
              <a:t>s of network security experience</a:t>
            </a:r>
            <a:endParaRPr lang="en-US" dirty="0"/>
          </a:p>
          <a:p>
            <a:pPr marL="101203" indent="-101203">
              <a:lnSpc>
                <a:spcPct val="100000"/>
              </a:lnSpc>
              <a:spcBef>
                <a:spcPts val="675"/>
              </a:spcBef>
            </a:pPr>
            <a:r>
              <a:rPr lang="hu-HU" dirty="0"/>
              <a:t>500+ enterprise installations </a:t>
            </a:r>
            <a:endParaRPr lang="en-US" dirty="0"/>
          </a:p>
          <a:p>
            <a:pPr marL="101203" indent="-101203">
              <a:lnSpc>
                <a:spcPct val="100000"/>
              </a:lnSpc>
              <a:spcBef>
                <a:spcPts val="675"/>
              </a:spcBef>
            </a:pPr>
            <a:r>
              <a:rPr lang="hu-HU" dirty="0"/>
              <a:t>Strong focus on R&amp;D and innovation</a:t>
            </a:r>
            <a:endParaRPr lang="en-US" dirty="0"/>
          </a:p>
          <a:p>
            <a:pPr marL="101203" indent="-101203">
              <a:lnSpc>
                <a:spcPct val="100000"/>
              </a:lnSpc>
              <a:spcBef>
                <a:spcPts val="675"/>
              </a:spcBef>
            </a:pPr>
            <a:r>
              <a:rPr lang="hu-HU" dirty="0"/>
              <a:t>Flexible, b</a:t>
            </a:r>
            <a:r>
              <a:rPr lang="en-US" dirty="0"/>
              <a:t>lack-belt engineering team</a:t>
            </a:r>
          </a:p>
          <a:p>
            <a:pPr marL="101203" indent="-101203">
              <a:lnSpc>
                <a:spcPct val="100000"/>
              </a:lnSpc>
              <a:spcBef>
                <a:spcPts val="675"/>
              </a:spcBef>
            </a:pPr>
            <a:r>
              <a:rPr lang="hu-HU" dirty="0"/>
              <a:t>Clean code base</a:t>
            </a:r>
            <a:endParaRPr lang="en-US" dirty="0"/>
          </a:p>
          <a:p>
            <a:pPr marL="101203" indent="-101203">
              <a:lnSpc>
                <a:spcPct val="100000"/>
              </a:lnSpc>
              <a:spcBef>
                <a:spcPts val="675"/>
              </a:spcBef>
            </a:pPr>
            <a:r>
              <a:rPr lang="hu-HU" dirty="0"/>
              <a:t>Value-added d</a:t>
            </a:r>
            <a:r>
              <a:rPr lang="en-US" dirty="0" err="1"/>
              <a:t>istribution</a:t>
            </a:r>
            <a:r>
              <a:rPr lang="en-US" dirty="0"/>
              <a:t> of One Identity</a:t>
            </a:r>
            <a:r>
              <a:rPr lang="hu-HU" dirty="0"/>
              <a:t> and Quest</a:t>
            </a:r>
            <a:r>
              <a:rPr lang="en-US" dirty="0"/>
              <a:t> </a:t>
            </a:r>
            <a:r>
              <a:rPr lang="hu-HU" dirty="0"/>
              <a:t>products</a:t>
            </a:r>
            <a:endParaRPr lang="en-US"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19</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Shape, arrow&#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40" y="1443725"/>
            <a:ext cx="2200660" cy="2538989"/>
          </a:xfrm>
          <a:prstGeom prst="rect">
            <a:avLst/>
          </a:prstGeom>
          <a:noFill/>
        </p:spPr>
      </p:pic>
    </p:spTree>
    <p:extLst>
      <p:ext uri="{BB962C8B-B14F-4D97-AF65-F5344CB8AC3E}">
        <p14:creationId xmlns:p14="http://schemas.microsoft.com/office/powerpoint/2010/main" val="34269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2</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1" i="0" u="none" strike="noStrike">
                <a:solidFill>
                  <a:srgbClr val="173F6C"/>
                </a:solidFill>
                <a:latin typeface="Century Gothic"/>
              </a:rPr>
              <a:t>Clean Code</a:t>
            </a:r>
            <a:r>
              <a:rPr lang="en-US" b="0" i="0">
                <a:latin typeface="Century Gothic"/>
              </a:rPr>
              <a:t>​</a:t>
            </a:r>
            <a:endParaRPr lang="hu-HU" dirty="0" err="1">
              <a:latin typeface="Century Gothic"/>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56865"/>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jövőbeni önmagunknak való</a:t>
            </a:r>
            <a:br>
              <a:rPr lang="hu-HU" dirty="0">
                <a:latin typeface="Century Gothic"/>
              </a:rPr>
            </a:br>
            <a:r>
              <a:rPr lang="hu-HU" dirty="0">
                <a:latin typeface="Century Gothic"/>
              </a:rPr>
              <a:t>kódírás művészete </a:t>
            </a:r>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a:latin typeface="Century Gothic"/>
              </a:rPr>
              <a:t>Kövessük a járt utat </a:t>
            </a:r>
            <a:endParaRPr lang="hu-HU"/>
          </a:p>
          <a:p>
            <a:pPr lvl="1"/>
            <a:r>
              <a:rPr lang="hu-HU" dirty="0">
                <a:latin typeface="Century Gothic"/>
              </a:rPr>
              <a:t>Ami  kellhet, az már ki van találva</a:t>
            </a:r>
          </a:p>
          <a:p>
            <a:r>
              <a:rPr lang="hu-HU" dirty="0">
                <a:latin typeface="Century Gothic"/>
              </a:rPr>
              <a:t>Tartsuk egyszerűen</a:t>
            </a:r>
            <a:endParaRPr lang="hu-HU" dirty="0"/>
          </a:p>
          <a:p>
            <a:pPr lvl="1"/>
            <a:r>
              <a:rPr lang="hu-HU" dirty="0">
                <a:latin typeface="Century Gothic"/>
              </a:rPr>
              <a:t>Az egyszerűbb jobb</a:t>
            </a:r>
          </a:p>
          <a:p>
            <a:r>
              <a:rPr lang="hu-HU" dirty="0">
                <a:latin typeface="Century Gothic"/>
              </a:rPr>
              <a:t>Cserkész szabály</a:t>
            </a:r>
            <a:endParaRPr lang="hu-HU" dirty="0"/>
          </a:p>
          <a:p>
            <a:pPr lvl="1"/>
            <a:r>
              <a:rPr lang="hu-HU" dirty="0">
                <a:latin typeface="Century Gothic"/>
              </a:rPr>
              <a:t>Hagy tisztábban, mint ahogy találtad</a:t>
            </a:r>
          </a:p>
          <a:p>
            <a:r>
              <a:rPr lang="hu-HU" dirty="0">
                <a:latin typeface="Century Gothic"/>
              </a:rPr>
              <a:t>Keresd a probléma alapvető okát</a:t>
            </a:r>
            <a:endParaRPr lang="hu-HU" dirty="0"/>
          </a:p>
          <a:p>
            <a:pPr lvl="1"/>
            <a:r>
              <a:rPr lang="hu-HU" dirty="0">
                <a:latin typeface="Century Gothic"/>
              </a:rPr>
              <a:t>Ne elégedj meg az első jónak tűnő megoldással</a:t>
            </a:r>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2</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A picture containing graphical user interface&#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stretch>
            <a:fillRect/>
          </a:stretch>
        </p:blipFill>
        <p:spPr>
          <a:xfrm>
            <a:off x="5881340" y="1589945"/>
            <a:ext cx="2200660" cy="2246548"/>
          </a:xfrm>
          <a:prstGeom prst="rect">
            <a:avLst/>
          </a:prstGeom>
          <a:noFill/>
        </p:spPr>
      </p:pic>
    </p:spTree>
    <p:extLst>
      <p:ext uri="{BB962C8B-B14F-4D97-AF65-F5344CB8AC3E}">
        <p14:creationId xmlns:p14="http://schemas.microsoft.com/office/powerpoint/2010/main" val="32283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20</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idx="4294967295"/>
          </p:nvPr>
        </p:nvSpPr>
        <p:spPr>
          <a:xfrm>
            <a:off x="658296" y="255588"/>
            <a:ext cx="7886700" cy="682625"/>
          </a:xfrm>
        </p:spPr>
        <p:txBody>
          <a:bodyPr anchor="b"/>
          <a:lstStyle/>
          <a:p>
            <a:r>
              <a:rPr lang="en-US" dirty="0" err="1">
                <a:solidFill>
                  <a:schemeClr val="bg1"/>
                </a:solidFill>
              </a:rPr>
              <a:t>Balasys</a:t>
            </a:r>
            <a:endParaRPr lang="hu-HU" dirty="0">
              <a:solidFill>
                <a:schemeClr val="bg1"/>
              </a:solidFill>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buClr>
                <a:srgbClr val="29AAE1"/>
              </a:buClr>
            </a:pPr>
            <a:r>
              <a:rPr lang="en-US" dirty="0">
                <a:solidFill>
                  <a:schemeClr val="bg1"/>
                </a:solidFill>
              </a:rPr>
              <a:t>Pioneers in proxy technology</a:t>
            </a:r>
          </a:p>
          <a:p>
            <a:pPr marL="101203" indent="-101203">
              <a:lnSpc>
                <a:spcPct val="100000"/>
              </a:lnSpc>
              <a:spcBef>
                <a:spcPts val="675"/>
              </a:spcBef>
              <a:buClr>
                <a:srgbClr val="29AAE1"/>
              </a:buClr>
            </a:pPr>
            <a:r>
              <a:rPr lang="hu-HU" dirty="0">
                <a:solidFill>
                  <a:schemeClr val="bg1"/>
                </a:solidFill>
              </a:rPr>
              <a:t>20</a:t>
            </a:r>
            <a:r>
              <a:rPr lang="en-US" dirty="0">
                <a:solidFill>
                  <a:schemeClr val="bg1"/>
                </a:solidFill>
              </a:rPr>
              <a:t> year</a:t>
            </a:r>
            <a:r>
              <a:rPr lang="hu-HU" dirty="0">
                <a:solidFill>
                  <a:schemeClr val="bg1"/>
                </a:solidFill>
              </a:rPr>
              <a:t>s of network security experience</a:t>
            </a:r>
            <a:endParaRPr lang="en-US" dirty="0">
              <a:solidFill>
                <a:schemeClr val="bg1"/>
              </a:solidFill>
            </a:endParaRPr>
          </a:p>
          <a:p>
            <a:pPr marL="101203" indent="-101203">
              <a:lnSpc>
                <a:spcPct val="100000"/>
              </a:lnSpc>
              <a:spcBef>
                <a:spcPts val="675"/>
              </a:spcBef>
              <a:buClr>
                <a:srgbClr val="29AAE1"/>
              </a:buClr>
            </a:pPr>
            <a:r>
              <a:rPr lang="hu-HU" dirty="0">
                <a:solidFill>
                  <a:schemeClr val="bg1"/>
                </a:solidFill>
              </a:rPr>
              <a:t>500+ enterprise installations </a:t>
            </a:r>
            <a:endParaRPr lang="en-US" dirty="0">
              <a:solidFill>
                <a:schemeClr val="bg1"/>
              </a:solidFill>
            </a:endParaRPr>
          </a:p>
          <a:p>
            <a:pPr marL="101203" indent="-101203">
              <a:lnSpc>
                <a:spcPct val="100000"/>
              </a:lnSpc>
              <a:spcBef>
                <a:spcPts val="675"/>
              </a:spcBef>
              <a:buClr>
                <a:srgbClr val="29AAE1"/>
              </a:buClr>
            </a:pPr>
            <a:r>
              <a:rPr lang="hu-HU" dirty="0">
                <a:solidFill>
                  <a:schemeClr val="bg1"/>
                </a:solidFill>
              </a:rPr>
              <a:t>Strong </a:t>
            </a:r>
            <a:r>
              <a:rPr lang="hu-HU" dirty="0" err="1">
                <a:solidFill>
                  <a:schemeClr val="bg1"/>
                </a:solidFill>
              </a:rPr>
              <a:t>focus</a:t>
            </a:r>
            <a:r>
              <a:rPr lang="hu-HU" dirty="0">
                <a:solidFill>
                  <a:schemeClr val="bg1"/>
                </a:solidFill>
              </a:rPr>
              <a:t> on R&amp;D and innovation</a:t>
            </a:r>
            <a:endParaRPr lang="en-US" dirty="0">
              <a:solidFill>
                <a:schemeClr val="bg1"/>
              </a:solidFill>
            </a:endParaRPr>
          </a:p>
          <a:p>
            <a:pPr marL="101203" indent="-101203">
              <a:lnSpc>
                <a:spcPct val="100000"/>
              </a:lnSpc>
              <a:spcBef>
                <a:spcPts val="675"/>
              </a:spcBef>
              <a:buClr>
                <a:srgbClr val="29AAE1"/>
              </a:buClr>
            </a:pPr>
            <a:r>
              <a:rPr lang="hu-HU" dirty="0">
                <a:solidFill>
                  <a:schemeClr val="bg1"/>
                </a:solidFill>
              </a:rPr>
              <a:t>Flexible, b</a:t>
            </a:r>
            <a:r>
              <a:rPr lang="en-US" dirty="0">
                <a:solidFill>
                  <a:schemeClr val="bg1"/>
                </a:solidFill>
              </a:rPr>
              <a:t>lack-belt engineering team</a:t>
            </a:r>
          </a:p>
          <a:p>
            <a:pPr marL="101203" indent="-101203">
              <a:lnSpc>
                <a:spcPct val="100000"/>
              </a:lnSpc>
              <a:spcBef>
                <a:spcPts val="675"/>
              </a:spcBef>
              <a:buClr>
                <a:srgbClr val="29AAE1"/>
              </a:buClr>
            </a:pPr>
            <a:r>
              <a:rPr lang="hu-HU" dirty="0">
                <a:solidFill>
                  <a:schemeClr val="bg1"/>
                </a:solidFill>
              </a:rPr>
              <a:t>Clean code base</a:t>
            </a:r>
            <a:endParaRPr lang="en-US" dirty="0">
              <a:solidFill>
                <a:schemeClr val="bg1"/>
              </a:solidFill>
            </a:endParaRPr>
          </a:p>
          <a:p>
            <a:pPr marL="101203" indent="-101203">
              <a:lnSpc>
                <a:spcPct val="100000"/>
              </a:lnSpc>
              <a:spcBef>
                <a:spcPts val="675"/>
              </a:spcBef>
              <a:buClr>
                <a:srgbClr val="29AAE1"/>
              </a:buClr>
            </a:pPr>
            <a:r>
              <a:rPr lang="hu-HU" dirty="0">
                <a:solidFill>
                  <a:schemeClr val="bg1"/>
                </a:solidFill>
              </a:rPr>
              <a:t>Value-added d</a:t>
            </a:r>
            <a:r>
              <a:rPr lang="en-US" dirty="0" err="1">
                <a:solidFill>
                  <a:schemeClr val="bg1"/>
                </a:solidFill>
              </a:rPr>
              <a:t>istribution</a:t>
            </a:r>
            <a:r>
              <a:rPr lang="en-US" dirty="0">
                <a:solidFill>
                  <a:schemeClr val="bg1"/>
                </a:solidFill>
              </a:rPr>
              <a:t> of One Identity</a:t>
            </a:r>
            <a:r>
              <a:rPr lang="hu-HU" dirty="0">
                <a:solidFill>
                  <a:schemeClr val="bg1"/>
                </a:solidFill>
              </a:rPr>
              <a:t> and Quest</a:t>
            </a:r>
            <a:r>
              <a:rPr lang="en-US" dirty="0">
                <a:solidFill>
                  <a:schemeClr val="bg1"/>
                </a:solidFill>
              </a:rPr>
              <a:t> </a:t>
            </a:r>
            <a:r>
              <a:rPr lang="hu-HU" dirty="0">
                <a:solidFill>
                  <a:schemeClr val="bg1"/>
                </a:solidFill>
              </a:rPr>
              <a:t>products</a:t>
            </a:r>
            <a:endParaRPr lang="en-US" dirty="0">
              <a:solidFill>
                <a:schemeClr val="bg1"/>
              </a:solidFill>
            </a:endParaRP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20</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33459"/>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Shape, arrow&#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40" y="1443725"/>
            <a:ext cx="2200660" cy="2538989"/>
          </a:xfrm>
          <a:prstGeom prst="rect">
            <a:avLst/>
          </a:prstGeom>
          <a:noFill/>
        </p:spPr>
      </p:pic>
    </p:spTree>
    <p:extLst>
      <p:ext uri="{BB962C8B-B14F-4D97-AF65-F5344CB8AC3E}">
        <p14:creationId xmlns:p14="http://schemas.microsoft.com/office/powerpoint/2010/main" val="37952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21</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dirty="0"/>
              <a:t>Agenda</a:t>
            </a:r>
            <a:endParaRPr lang="hu-HU"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pPr>
            <a:r>
              <a:rPr lang="en-US" sz="2000" dirty="0"/>
              <a:t>From an idea to a standard</a:t>
            </a:r>
          </a:p>
          <a:p>
            <a:pPr marL="101203" indent="-101203">
              <a:lnSpc>
                <a:spcPct val="100000"/>
              </a:lnSpc>
              <a:spcBef>
                <a:spcPts val="675"/>
              </a:spcBef>
            </a:pPr>
            <a:endParaRPr lang="en-US" sz="2000" dirty="0"/>
          </a:p>
          <a:p>
            <a:pPr marL="101203" indent="-101203">
              <a:lnSpc>
                <a:spcPct val="100000"/>
              </a:lnSpc>
              <a:spcBef>
                <a:spcPts val="675"/>
              </a:spcBef>
              <a:buClr>
                <a:schemeClr val="bg1">
                  <a:lumMod val="85000"/>
                </a:schemeClr>
              </a:buClr>
            </a:pPr>
            <a:r>
              <a:rPr lang="en-US" sz="2000" dirty="0">
                <a:solidFill>
                  <a:schemeClr val="bg1">
                    <a:lumMod val="85000"/>
                  </a:schemeClr>
                </a:solidFill>
              </a:rPr>
              <a:t>Transition to Zero Trust</a:t>
            </a:r>
          </a:p>
          <a:p>
            <a:pPr marL="101203" indent="-101203">
              <a:lnSpc>
                <a:spcPct val="100000"/>
              </a:lnSpc>
              <a:spcBef>
                <a:spcPts val="675"/>
              </a:spcBef>
              <a:buClr>
                <a:schemeClr val="bg1">
                  <a:lumMod val="85000"/>
                </a:schemeClr>
              </a:buClr>
            </a:pPr>
            <a:endParaRPr lang="en-US" sz="2000" dirty="0">
              <a:solidFill>
                <a:schemeClr val="bg1">
                  <a:lumMod val="85000"/>
                </a:schemeClr>
              </a:solidFill>
            </a:endParaRPr>
          </a:p>
          <a:p>
            <a:pPr marL="101203" indent="-101203">
              <a:lnSpc>
                <a:spcPct val="100000"/>
              </a:lnSpc>
              <a:spcBef>
                <a:spcPts val="675"/>
              </a:spcBef>
              <a:buClr>
                <a:schemeClr val="bg1">
                  <a:lumMod val="85000"/>
                </a:schemeClr>
              </a:buClr>
            </a:pPr>
            <a:r>
              <a:rPr lang="en-US" sz="2000" dirty="0">
                <a:solidFill>
                  <a:schemeClr val="bg1">
                    <a:lumMod val="85000"/>
                  </a:schemeClr>
                </a:solidFill>
              </a:rPr>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21</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cxnSp>
        <p:nvCxnSpPr>
          <p:cNvPr id="25" name="Straight Connector 24">
            <a:extLst>
              <a:ext uri="{FF2B5EF4-FFF2-40B4-BE49-F238E27FC236}">
                <a16:creationId xmlns:a16="http://schemas.microsoft.com/office/drawing/2014/main" id="{9687D552-31BC-C54B-A9A0-BA0290D099A3}"/>
              </a:ext>
            </a:extLst>
          </p:cNvPr>
          <p:cNvCxnSpPr>
            <a:cxnSpLocks/>
          </p:cNvCxnSpPr>
          <p:nvPr/>
        </p:nvCxnSpPr>
        <p:spPr>
          <a:xfrm>
            <a:off x="7039727" y="1564016"/>
            <a:ext cx="0" cy="2335031"/>
          </a:xfrm>
          <a:prstGeom prst="line">
            <a:avLst/>
          </a:prstGeom>
          <a:ln w="127000" cap="rnd">
            <a:prstDash val="sysDash"/>
          </a:ln>
        </p:spPr>
        <p:style>
          <a:lnRef idx="1">
            <a:schemeClr val="accent1"/>
          </a:lnRef>
          <a:fillRef idx="0">
            <a:schemeClr val="accent1"/>
          </a:fillRef>
          <a:effectRef idx="0">
            <a:schemeClr val="accent1"/>
          </a:effectRef>
          <a:fontRef idx="minor">
            <a:schemeClr val="tx1"/>
          </a:fontRef>
        </p:style>
      </p:cxnSp>
      <p:pic>
        <p:nvPicPr>
          <p:cNvPr id="10" name="Ábra 9">
            <a:extLst>
              <a:ext uri="{FF2B5EF4-FFF2-40B4-BE49-F238E27FC236}">
                <a16:creationId xmlns:a16="http://schemas.microsoft.com/office/drawing/2014/main" id="{84D6C36D-C4CC-44B8-B5CC-D9F6A0384D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986" y="2224192"/>
            <a:ext cx="835177" cy="972792"/>
          </a:xfrm>
          <a:prstGeom prst="rect">
            <a:avLst/>
          </a:prstGeom>
        </p:spPr>
      </p:pic>
      <p:pic>
        <p:nvPicPr>
          <p:cNvPr id="12" name="Ábra 11">
            <a:extLst>
              <a:ext uri="{FF2B5EF4-FFF2-40B4-BE49-F238E27FC236}">
                <a16:creationId xmlns:a16="http://schemas.microsoft.com/office/drawing/2014/main" id="{3F0F089A-5DD1-4D74-A428-2F41F1F374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2372" y="2308190"/>
            <a:ext cx="831536" cy="860211"/>
          </a:xfrm>
          <a:prstGeom prst="rect">
            <a:avLst/>
          </a:prstGeom>
        </p:spPr>
      </p:pic>
    </p:spTree>
    <p:extLst>
      <p:ext uri="{BB962C8B-B14F-4D97-AF65-F5344CB8AC3E}">
        <p14:creationId xmlns:p14="http://schemas.microsoft.com/office/powerpoint/2010/main" val="280316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atszög 13">
            <a:extLst>
              <a:ext uri="{FF2B5EF4-FFF2-40B4-BE49-F238E27FC236}">
                <a16:creationId xmlns:a16="http://schemas.microsoft.com/office/drawing/2014/main" id="{2F8563AA-B1DB-4574-8277-1DD648D892A1}"/>
              </a:ext>
            </a:extLst>
          </p:cNvPr>
          <p:cNvSpPr/>
          <p:nvPr/>
        </p:nvSpPr>
        <p:spPr>
          <a:xfrm>
            <a:off x="3485213" y="1926235"/>
            <a:ext cx="2173574" cy="1873770"/>
          </a:xfrm>
          <a:prstGeom prst="hexagon">
            <a:avLst/>
          </a:prstGeom>
          <a:solidFill>
            <a:srgbClr val="EEF5FF"/>
          </a:solid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a:xfrm>
            <a:off x="629841" y="273844"/>
            <a:ext cx="7886700" cy="685526"/>
          </a:xfrm>
        </p:spPr>
        <p:txBody>
          <a:bodyPr/>
          <a:lstStyle/>
          <a:p>
            <a:r>
              <a:rPr lang="hu-HU" dirty="0"/>
              <a:t>A Quick Tour </a:t>
            </a:r>
            <a:r>
              <a:rPr lang="hu-HU" dirty="0" err="1"/>
              <a:t>around</a:t>
            </a:r>
            <a:r>
              <a:rPr lang="hu-HU" dirty="0"/>
              <a:t> </a:t>
            </a:r>
            <a:r>
              <a:rPr lang="hu-HU" dirty="0" err="1"/>
              <a:t>Zero</a:t>
            </a:r>
            <a:r>
              <a:rPr lang="hu-HU" dirty="0"/>
              <a:t> </a:t>
            </a:r>
            <a:r>
              <a:rPr lang="hu-HU" dirty="0" err="1"/>
              <a:t>Trust</a:t>
            </a:r>
            <a:endParaRPr lang="hu-HU" dirty="0"/>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22</a:t>
            </a:fld>
            <a:endParaRPr lang="hu-HU"/>
          </a:p>
        </p:txBody>
      </p:sp>
      <p:sp>
        <p:nvSpPr>
          <p:cNvPr id="7" name="Szövegdoboz 6">
            <a:extLst>
              <a:ext uri="{FF2B5EF4-FFF2-40B4-BE49-F238E27FC236}">
                <a16:creationId xmlns:a16="http://schemas.microsoft.com/office/drawing/2014/main" id="{EBFC5B64-97D5-47E1-B867-220079D59D99}"/>
              </a:ext>
            </a:extLst>
          </p:cNvPr>
          <p:cNvSpPr txBox="1"/>
          <p:nvPr/>
        </p:nvSpPr>
        <p:spPr>
          <a:xfrm>
            <a:off x="3844977" y="3325164"/>
            <a:ext cx="1454046" cy="338554"/>
          </a:xfrm>
          <a:prstGeom prst="rect">
            <a:avLst/>
          </a:prstGeom>
          <a:noFill/>
        </p:spPr>
        <p:txBody>
          <a:bodyPr wrap="square" rtlCol="0">
            <a:spAutoFit/>
          </a:bodyPr>
          <a:lstStyle/>
          <a:p>
            <a:pPr algn="ctr"/>
            <a:r>
              <a:rPr lang="hu-HU" sz="1600" b="1" dirty="0" err="1">
                <a:solidFill>
                  <a:srgbClr val="4C97FE"/>
                </a:solidFill>
                <a:latin typeface="Century Gothic" panose="020B0502020202020204" pitchFamily="34" charset="0"/>
              </a:rPr>
              <a:t>Zero</a:t>
            </a:r>
            <a:r>
              <a:rPr lang="hu-HU" sz="1600" b="1" dirty="0">
                <a:solidFill>
                  <a:srgbClr val="4C97FE"/>
                </a:solidFill>
                <a:latin typeface="Century Gothic" panose="020B0502020202020204" pitchFamily="34" charset="0"/>
              </a:rPr>
              <a:t> </a:t>
            </a:r>
            <a:r>
              <a:rPr lang="hu-HU" sz="1600" b="1" dirty="0" err="1">
                <a:solidFill>
                  <a:srgbClr val="4C97FE"/>
                </a:solidFill>
                <a:latin typeface="Century Gothic" panose="020B0502020202020204" pitchFamily="34" charset="0"/>
              </a:rPr>
              <a:t>Trust</a:t>
            </a:r>
            <a:endParaRPr lang="hu-HU" sz="1600" b="1" dirty="0">
              <a:solidFill>
                <a:srgbClr val="4C97FE"/>
              </a:solidFill>
              <a:latin typeface="Century Gothic" panose="020B0502020202020204" pitchFamily="34" charset="0"/>
            </a:endParaRPr>
          </a:p>
        </p:txBody>
      </p:sp>
      <p:pic>
        <p:nvPicPr>
          <p:cNvPr id="18" name="Ábra 17">
            <a:extLst>
              <a:ext uri="{FF2B5EF4-FFF2-40B4-BE49-F238E27FC236}">
                <a16:creationId xmlns:a16="http://schemas.microsoft.com/office/drawing/2014/main" id="{FBA54663-2431-4DAA-9E19-0381B15AB1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0636" y="2164411"/>
            <a:ext cx="922728" cy="1066176"/>
          </a:xfrm>
          <a:prstGeom prst="rect">
            <a:avLst/>
          </a:prstGeom>
        </p:spPr>
      </p:pic>
      <p:grpSp>
        <p:nvGrpSpPr>
          <p:cNvPr id="13" name="Group 12">
            <a:extLst>
              <a:ext uri="{FF2B5EF4-FFF2-40B4-BE49-F238E27FC236}">
                <a16:creationId xmlns:a16="http://schemas.microsoft.com/office/drawing/2014/main" id="{C45F34E5-1D89-CD49-B83F-84188931FC79}"/>
              </a:ext>
            </a:extLst>
          </p:cNvPr>
          <p:cNvGrpSpPr/>
          <p:nvPr/>
        </p:nvGrpSpPr>
        <p:grpSpPr>
          <a:xfrm>
            <a:off x="1710458" y="3805626"/>
            <a:ext cx="2254440" cy="858931"/>
            <a:chOff x="1710458" y="3805626"/>
            <a:chExt cx="2254440" cy="858931"/>
          </a:xfrm>
        </p:grpSpPr>
        <p:cxnSp>
          <p:nvCxnSpPr>
            <p:cNvPr id="26" name="Egyenes összekötő 25">
              <a:extLst>
                <a:ext uri="{FF2B5EF4-FFF2-40B4-BE49-F238E27FC236}">
                  <a16:creationId xmlns:a16="http://schemas.microsoft.com/office/drawing/2014/main" id="{F3DEF339-25D2-4138-BA91-B1AC5BDF219C}"/>
                </a:ext>
              </a:extLst>
            </p:cNvPr>
            <p:cNvCxnSpPr>
              <a:cxnSpLocks/>
            </p:cNvCxnSpPr>
            <p:nvPr/>
          </p:nvCxnSpPr>
          <p:spPr>
            <a:xfrm rot="5400000" flipH="1" flipV="1">
              <a:off x="3730677" y="3800005"/>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2" name="Ábra 41">
              <a:extLst>
                <a:ext uri="{FF2B5EF4-FFF2-40B4-BE49-F238E27FC236}">
                  <a16:creationId xmlns:a16="http://schemas.microsoft.com/office/drawing/2014/main" id="{5E41B6AB-FE7E-4DCB-90D5-76E4A3D75D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0427" y="3957036"/>
              <a:ext cx="538330" cy="707521"/>
            </a:xfrm>
            <a:prstGeom prst="rect">
              <a:avLst/>
            </a:prstGeom>
          </p:spPr>
        </p:pic>
        <p:sp>
          <p:nvSpPr>
            <p:cNvPr id="29" name="Szövegdoboz 42">
              <a:extLst>
                <a:ext uri="{FF2B5EF4-FFF2-40B4-BE49-F238E27FC236}">
                  <a16:creationId xmlns:a16="http://schemas.microsoft.com/office/drawing/2014/main" id="{E39B2603-1120-3747-BE4B-9DC45838CF6B}"/>
                </a:ext>
              </a:extLst>
            </p:cNvPr>
            <p:cNvSpPr txBox="1"/>
            <p:nvPr/>
          </p:nvSpPr>
          <p:spPr>
            <a:xfrm>
              <a:off x="1710458" y="4160522"/>
              <a:ext cx="1309254" cy="261610"/>
            </a:xfrm>
            <a:prstGeom prst="rect">
              <a:avLst/>
            </a:prstGeom>
            <a:noFill/>
          </p:spPr>
          <p:txBody>
            <a:bodyPr wrap="square" rtlCol="0">
              <a:spAutoFit/>
            </a:bodyPr>
            <a:lstStyle/>
            <a:p>
              <a:pPr algn="r"/>
              <a:r>
                <a:rPr lang="hu-HU" sz="1100" b="1" dirty="0" err="1">
                  <a:solidFill>
                    <a:srgbClr val="001741"/>
                  </a:solidFill>
                  <a:latin typeface="Century Gothic" panose="020B0502020202020204" pitchFamily="34" charset="0"/>
                </a:rPr>
                <a:t>Applications</a:t>
              </a:r>
              <a:endParaRPr lang="hu-HU" sz="1100" b="1" dirty="0">
                <a:solidFill>
                  <a:srgbClr val="001741"/>
                </a:solidFill>
                <a:latin typeface="Century Gothic" panose="020B0502020202020204" pitchFamily="34" charset="0"/>
              </a:endParaRPr>
            </a:p>
          </p:txBody>
        </p:sp>
      </p:grpSp>
      <p:grpSp>
        <p:nvGrpSpPr>
          <p:cNvPr id="16" name="Group 15">
            <a:extLst>
              <a:ext uri="{FF2B5EF4-FFF2-40B4-BE49-F238E27FC236}">
                <a16:creationId xmlns:a16="http://schemas.microsoft.com/office/drawing/2014/main" id="{40355059-8696-DC47-8C2D-49EBE9582960}"/>
              </a:ext>
            </a:extLst>
          </p:cNvPr>
          <p:cNvGrpSpPr/>
          <p:nvPr/>
        </p:nvGrpSpPr>
        <p:grpSpPr>
          <a:xfrm>
            <a:off x="969996" y="2469648"/>
            <a:ext cx="2463896" cy="786941"/>
            <a:chOff x="969996" y="2469648"/>
            <a:chExt cx="2463896" cy="786941"/>
          </a:xfrm>
        </p:grpSpPr>
        <p:cxnSp>
          <p:nvCxnSpPr>
            <p:cNvPr id="28" name="Egyenes összekötő 27">
              <a:extLst>
                <a:ext uri="{FF2B5EF4-FFF2-40B4-BE49-F238E27FC236}">
                  <a16:creationId xmlns:a16="http://schemas.microsoft.com/office/drawing/2014/main" id="{CB3FFB4A-7AC8-4197-8886-FF38ADA455AB}"/>
                </a:ext>
              </a:extLst>
            </p:cNvPr>
            <p:cNvCxnSpPr>
              <a:cxnSpLocks/>
            </p:cNvCxnSpPr>
            <p:nvPr/>
          </p:nvCxnSpPr>
          <p:spPr>
            <a:xfrm rot="-2700000" flipH="1" flipV="1">
              <a:off x="3205292" y="2743200"/>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Ábra 37">
              <a:extLst>
                <a:ext uri="{FF2B5EF4-FFF2-40B4-BE49-F238E27FC236}">
                  <a16:creationId xmlns:a16="http://schemas.microsoft.com/office/drawing/2014/main" id="{05239882-DEF7-440C-BFF2-2BAEDB4D7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6736" y="2469648"/>
              <a:ext cx="728286" cy="786941"/>
            </a:xfrm>
            <a:prstGeom prst="rect">
              <a:avLst/>
            </a:prstGeom>
          </p:spPr>
        </p:pic>
        <p:sp>
          <p:nvSpPr>
            <p:cNvPr id="31" name="Szövegdoboz 43">
              <a:extLst>
                <a:ext uri="{FF2B5EF4-FFF2-40B4-BE49-F238E27FC236}">
                  <a16:creationId xmlns:a16="http://schemas.microsoft.com/office/drawing/2014/main" id="{B209EC0F-A975-4449-B8C8-490FE0FD7758}"/>
                </a:ext>
              </a:extLst>
            </p:cNvPr>
            <p:cNvSpPr txBox="1"/>
            <p:nvPr/>
          </p:nvSpPr>
          <p:spPr>
            <a:xfrm>
              <a:off x="969996" y="2821586"/>
              <a:ext cx="1309254" cy="261610"/>
            </a:xfrm>
            <a:prstGeom prst="rect">
              <a:avLst/>
            </a:prstGeom>
            <a:noFill/>
          </p:spPr>
          <p:txBody>
            <a:bodyPr wrap="square" rtlCol="0">
              <a:spAutoFit/>
            </a:bodyPr>
            <a:lstStyle/>
            <a:p>
              <a:pPr algn="r"/>
              <a:r>
                <a:rPr lang="hu-HU" sz="1100" b="1" dirty="0" err="1">
                  <a:solidFill>
                    <a:srgbClr val="001741"/>
                  </a:solidFill>
                  <a:latin typeface="Century Gothic" panose="020B0502020202020204" pitchFamily="34" charset="0"/>
                </a:rPr>
                <a:t>Devices</a:t>
              </a:r>
              <a:endParaRPr lang="hu-HU" sz="1100" b="1" dirty="0">
                <a:solidFill>
                  <a:srgbClr val="001741"/>
                </a:solidFill>
                <a:latin typeface="Century Gothic" panose="020B0502020202020204" pitchFamily="34" charset="0"/>
              </a:endParaRPr>
            </a:p>
          </p:txBody>
        </p:sp>
      </p:grpSp>
      <p:grpSp>
        <p:nvGrpSpPr>
          <p:cNvPr id="8" name="Group 7">
            <a:extLst>
              <a:ext uri="{FF2B5EF4-FFF2-40B4-BE49-F238E27FC236}">
                <a16:creationId xmlns:a16="http://schemas.microsoft.com/office/drawing/2014/main" id="{4319D116-2508-2340-B777-EB501C340F35}"/>
              </a:ext>
            </a:extLst>
          </p:cNvPr>
          <p:cNvGrpSpPr/>
          <p:nvPr/>
        </p:nvGrpSpPr>
        <p:grpSpPr>
          <a:xfrm>
            <a:off x="1840303" y="1019696"/>
            <a:ext cx="2113353" cy="906539"/>
            <a:chOff x="1840303" y="1019696"/>
            <a:chExt cx="2113353" cy="906539"/>
          </a:xfrm>
        </p:grpSpPr>
        <p:cxnSp>
          <p:nvCxnSpPr>
            <p:cNvPr id="20" name="Egyenes összekötő 19">
              <a:extLst>
                <a:ext uri="{FF2B5EF4-FFF2-40B4-BE49-F238E27FC236}">
                  <a16:creationId xmlns:a16="http://schemas.microsoft.com/office/drawing/2014/main" id="{6DCD24D3-E556-4BAA-9E23-264BD4A76AE6}"/>
                </a:ext>
              </a:extLst>
            </p:cNvPr>
            <p:cNvCxnSpPr>
              <a:stCxn id="14" idx="4"/>
            </p:cNvCxnSpPr>
            <p:nvPr/>
          </p:nvCxnSpPr>
          <p:spPr>
            <a:xfrm flipH="1" flipV="1">
              <a:off x="3725056" y="1686393"/>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2" name="Ábra 21">
              <a:extLst>
                <a:ext uri="{FF2B5EF4-FFF2-40B4-BE49-F238E27FC236}">
                  <a16:creationId xmlns:a16="http://schemas.microsoft.com/office/drawing/2014/main" id="{880B2E98-6B8A-4389-9468-6C3E3B1473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2899" y="1019696"/>
              <a:ext cx="424722" cy="749508"/>
            </a:xfrm>
            <a:prstGeom prst="rect">
              <a:avLst/>
            </a:prstGeom>
          </p:spPr>
        </p:pic>
        <p:sp>
          <p:nvSpPr>
            <p:cNvPr id="33" name="Szövegdoboz 44">
              <a:extLst>
                <a:ext uri="{FF2B5EF4-FFF2-40B4-BE49-F238E27FC236}">
                  <a16:creationId xmlns:a16="http://schemas.microsoft.com/office/drawing/2014/main" id="{6900D154-A208-4F4B-BA6D-AD4AE852D949}"/>
                </a:ext>
              </a:extLst>
            </p:cNvPr>
            <p:cNvSpPr txBox="1"/>
            <p:nvPr/>
          </p:nvSpPr>
          <p:spPr>
            <a:xfrm>
              <a:off x="1840303" y="1380252"/>
              <a:ext cx="1309254" cy="261610"/>
            </a:xfrm>
            <a:prstGeom prst="rect">
              <a:avLst/>
            </a:prstGeom>
            <a:noFill/>
          </p:spPr>
          <p:txBody>
            <a:bodyPr wrap="square" rtlCol="0">
              <a:spAutoFit/>
            </a:bodyPr>
            <a:lstStyle/>
            <a:p>
              <a:pPr algn="r"/>
              <a:r>
                <a:rPr lang="hu-HU" sz="1100" b="1" dirty="0" err="1">
                  <a:solidFill>
                    <a:srgbClr val="001741"/>
                  </a:solidFill>
                  <a:latin typeface="Century Gothic" panose="020B0502020202020204" pitchFamily="34" charset="0"/>
                </a:rPr>
                <a:t>Identities</a:t>
              </a:r>
              <a:endParaRPr lang="hu-HU" sz="1100" b="1" dirty="0">
                <a:solidFill>
                  <a:srgbClr val="001741"/>
                </a:solid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A56B3375-9CB7-A540-9380-C08B8A9B3C51}"/>
              </a:ext>
            </a:extLst>
          </p:cNvPr>
          <p:cNvGrpSpPr/>
          <p:nvPr/>
        </p:nvGrpSpPr>
        <p:grpSpPr>
          <a:xfrm>
            <a:off x="5184723" y="3800005"/>
            <a:ext cx="2214464" cy="839394"/>
            <a:chOff x="5184723" y="3800005"/>
            <a:chExt cx="2214464" cy="839394"/>
          </a:xfrm>
        </p:grpSpPr>
        <p:cxnSp>
          <p:nvCxnSpPr>
            <p:cNvPr id="23" name="Egyenes összekötő 22">
              <a:extLst>
                <a:ext uri="{FF2B5EF4-FFF2-40B4-BE49-F238E27FC236}">
                  <a16:creationId xmlns:a16="http://schemas.microsoft.com/office/drawing/2014/main" id="{927569D1-C8BA-4F94-BB4B-826FE9E4BBED}"/>
                </a:ext>
              </a:extLst>
            </p:cNvPr>
            <p:cNvCxnSpPr/>
            <p:nvPr/>
          </p:nvCxnSpPr>
          <p:spPr>
            <a:xfrm flipH="1" flipV="1">
              <a:off x="5184723" y="3800005"/>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2" name="Ábra 31">
              <a:extLst>
                <a:ext uri="{FF2B5EF4-FFF2-40B4-BE49-F238E27FC236}">
                  <a16:creationId xmlns:a16="http://schemas.microsoft.com/office/drawing/2014/main" id="{A06BFABD-2670-43B5-9411-F462A09942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490064" y="3972876"/>
              <a:ext cx="599869" cy="666523"/>
            </a:xfrm>
            <a:prstGeom prst="rect">
              <a:avLst/>
            </a:prstGeom>
          </p:spPr>
        </p:pic>
        <p:sp>
          <p:nvSpPr>
            <p:cNvPr id="34" name="Szövegdoboz 45">
              <a:extLst>
                <a:ext uri="{FF2B5EF4-FFF2-40B4-BE49-F238E27FC236}">
                  <a16:creationId xmlns:a16="http://schemas.microsoft.com/office/drawing/2014/main" id="{9052A7DD-D586-224E-B58A-2922547BC770}"/>
                </a:ext>
              </a:extLst>
            </p:cNvPr>
            <p:cNvSpPr txBox="1"/>
            <p:nvPr/>
          </p:nvSpPr>
          <p:spPr>
            <a:xfrm>
              <a:off x="6089933" y="4160522"/>
              <a:ext cx="1309254" cy="261610"/>
            </a:xfrm>
            <a:prstGeom prst="rect">
              <a:avLst/>
            </a:prstGeom>
            <a:noFill/>
          </p:spPr>
          <p:txBody>
            <a:bodyPr wrap="square" rtlCol="0">
              <a:spAutoFit/>
            </a:bodyPr>
            <a:lstStyle/>
            <a:p>
              <a:r>
                <a:rPr lang="hu-HU" sz="1100" b="1" dirty="0">
                  <a:solidFill>
                    <a:srgbClr val="001741"/>
                  </a:solidFill>
                  <a:latin typeface="Century Gothic" panose="020B0502020202020204" pitchFamily="34" charset="0"/>
                </a:rPr>
                <a:t>Network</a:t>
              </a:r>
            </a:p>
          </p:txBody>
        </p:sp>
      </p:grpSp>
      <p:grpSp>
        <p:nvGrpSpPr>
          <p:cNvPr id="17" name="Group 16">
            <a:extLst>
              <a:ext uri="{FF2B5EF4-FFF2-40B4-BE49-F238E27FC236}">
                <a16:creationId xmlns:a16="http://schemas.microsoft.com/office/drawing/2014/main" id="{3E53B157-9CEE-E141-AB57-B99546189523}"/>
              </a:ext>
            </a:extLst>
          </p:cNvPr>
          <p:cNvGrpSpPr/>
          <p:nvPr/>
        </p:nvGrpSpPr>
        <p:grpSpPr>
          <a:xfrm>
            <a:off x="5710106" y="2636769"/>
            <a:ext cx="2089991" cy="497670"/>
            <a:chOff x="5710106" y="2636769"/>
            <a:chExt cx="2089991" cy="497670"/>
          </a:xfrm>
        </p:grpSpPr>
        <p:grpSp>
          <p:nvGrpSpPr>
            <p:cNvPr id="10" name="Group 9">
              <a:extLst>
                <a:ext uri="{FF2B5EF4-FFF2-40B4-BE49-F238E27FC236}">
                  <a16:creationId xmlns:a16="http://schemas.microsoft.com/office/drawing/2014/main" id="{7B0080C0-2CDC-A64D-93E5-0A0648D1BD68}"/>
                </a:ext>
              </a:extLst>
            </p:cNvPr>
            <p:cNvGrpSpPr/>
            <p:nvPr/>
          </p:nvGrpSpPr>
          <p:grpSpPr>
            <a:xfrm>
              <a:off x="5710106" y="2636769"/>
              <a:ext cx="744348" cy="497670"/>
              <a:chOff x="5710106" y="2636769"/>
              <a:chExt cx="744348" cy="497670"/>
            </a:xfrm>
          </p:grpSpPr>
          <p:cxnSp>
            <p:nvCxnSpPr>
              <p:cNvPr id="27" name="Egyenes összekötő 26">
                <a:extLst>
                  <a:ext uri="{FF2B5EF4-FFF2-40B4-BE49-F238E27FC236}">
                    <a16:creationId xmlns:a16="http://schemas.microsoft.com/office/drawing/2014/main" id="{16CB2A2F-9E53-4F20-9BD6-8AF6F77E5DF2}"/>
                  </a:ext>
                </a:extLst>
              </p:cNvPr>
              <p:cNvCxnSpPr>
                <a:cxnSpLocks/>
              </p:cNvCxnSpPr>
              <p:nvPr/>
            </p:nvCxnSpPr>
            <p:spPr>
              <a:xfrm rot="-2700000" flipH="1" flipV="1">
                <a:off x="5710106" y="2743198"/>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0" name="Ábra 39">
                <a:extLst>
                  <a:ext uri="{FF2B5EF4-FFF2-40B4-BE49-F238E27FC236}">
                    <a16:creationId xmlns:a16="http://schemas.microsoft.com/office/drawing/2014/main" id="{E9E96B4F-29CE-4CB2-9005-10011930C7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6098976" y="2636769"/>
                <a:ext cx="355478" cy="497670"/>
              </a:xfrm>
              <a:prstGeom prst="rect">
                <a:avLst/>
              </a:prstGeom>
            </p:spPr>
          </p:pic>
        </p:grpSp>
        <p:sp>
          <p:nvSpPr>
            <p:cNvPr id="35" name="Szövegdoboz 46">
              <a:extLst>
                <a:ext uri="{FF2B5EF4-FFF2-40B4-BE49-F238E27FC236}">
                  <a16:creationId xmlns:a16="http://schemas.microsoft.com/office/drawing/2014/main" id="{126B8778-FF39-8F4F-9625-BEF8227B115C}"/>
                </a:ext>
              </a:extLst>
            </p:cNvPr>
            <p:cNvSpPr txBox="1"/>
            <p:nvPr/>
          </p:nvSpPr>
          <p:spPr>
            <a:xfrm>
              <a:off x="6490843" y="2821586"/>
              <a:ext cx="1309254" cy="261610"/>
            </a:xfrm>
            <a:prstGeom prst="rect">
              <a:avLst/>
            </a:prstGeom>
            <a:noFill/>
          </p:spPr>
          <p:txBody>
            <a:bodyPr wrap="square" rtlCol="0">
              <a:spAutoFit/>
            </a:bodyPr>
            <a:lstStyle/>
            <a:p>
              <a:r>
                <a:rPr lang="hu-HU" sz="1100" b="1" dirty="0">
                  <a:solidFill>
                    <a:srgbClr val="001741"/>
                  </a:solidFill>
                  <a:latin typeface="Century Gothic" panose="020B0502020202020204" pitchFamily="34" charset="0"/>
                </a:rPr>
                <a:t>Data</a:t>
              </a:r>
            </a:p>
          </p:txBody>
        </p:sp>
      </p:grpSp>
      <p:grpSp>
        <p:nvGrpSpPr>
          <p:cNvPr id="9" name="Group 8">
            <a:extLst>
              <a:ext uri="{FF2B5EF4-FFF2-40B4-BE49-F238E27FC236}">
                <a16:creationId xmlns:a16="http://schemas.microsoft.com/office/drawing/2014/main" id="{896A0942-EC7B-DD4C-8E70-31A999ABE357}"/>
              </a:ext>
            </a:extLst>
          </p:cNvPr>
          <p:cNvGrpSpPr/>
          <p:nvPr/>
        </p:nvGrpSpPr>
        <p:grpSpPr>
          <a:xfrm>
            <a:off x="5192218" y="1101181"/>
            <a:ext cx="2251645" cy="819433"/>
            <a:chOff x="5192218" y="1101181"/>
            <a:chExt cx="2251645" cy="819433"/>
          </a:xfrm>
        </p:grpSpPr>
        <p:cxnSp>
          <p:nvCxnSpPr>
            <p:cNvPr id="24" name="Egyenes összekötő 23">
              <a:extLst>
                <a:ext uri="{FF2B5EF4-FFF2-40B4-BE49-F238E27FC236}">
                  <a16:creationId xmlns:a16="http://schemas.microsoft.com/office/drawing/2014/main" id="{C698CBC8-D191-439E-BAC1-4DC439050521}"/>
                </a:ext>
              </a:extLst>
            </p:cNvPr>
            <p:cNvCxnSpPr>
              <a:cxnSpLocks/>
            </p:cNvCxnSpPr>
            <p:nvPr/>
          </p:nvCxnSpPr>
          <p:spPr>
            <a:xfrm rot="5400000" flipH="1" flipV="1">
              <a:off x="5197839" y="1686393"/>
              <a:ext cx="228600" cy="239842"/>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0" name="Ábra 29">
              <a:extLst>
                <a:ext uri="{FF2B5EF4-FFF2-40B4-BE49-F238E27FC236}">
                  <a16:creationId xmlns:a16="http://schemas.microsoft.com/office/drawing/2014/main" id="{338A97E6-12FA-484F-A1B1-8C14030ED8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5490064" y="1101181"/>
              <a:ext cx="586541" cy="666523"/>
            </a:xfrm>
            <a:prstGeom prst="rect">
              <a:avLst/>
            </a:prstGeom>
          </p:spPr>
        </p:pic>
        <p:sp>
          <p:nvSpPr>
            <p:cNvPr id="36" name="Szövegdoboz 47">
              <a:extLst>
                <a:ext uri="{FF2B5EF4-FFF2-40B4-BE49-F238E27FC236}">
                  <a16:creationId xmlns:a16="http://schemas.microsoft.com/office/drawing/2014/main" id="{FBA1E271-6B64-6044-9A06-54482BF36D1C}"/>
                </a:ext>
              </a:extLst>
            </p:cNvPr>
            <p:cNvSpPr txBox="1"/>
            <p:nvPr/>
          </p:nvSpPr>
          <p:spPr>
            <a:xfrm>
              <a:off x="6134609" y="1380252"/>
              <a:ext cx="1309254" cy="261610"/>
            </a:xfrm>
            <a:prstGeom prst="rect">
              <a:avLst/>
            </a:prstGeom>
            <a:noFill/>
          </p:spPr>
          <p:txBody>
            <a:bodyPr wrap="square" rtlCol="0">
              <a:spAutoFit/>
            </a:bodyPr>
            <a:lstStyle/>
            <a:p>
              <a:r>
                <a:rPr lang="hu-HU" sz="1100" b="1" dirty="0" err="1">
                  <a:solidFill>
                    <a:srgbClr val="001741"/>
                  </a:solidFill>
                  <a:latin typeface="Century Gothic" panose="020B0502020202020204" pitchFamily="34" charset="0"/>
                </a:rPr>
                <a:t>Infrastrucure</a:t>
              </a:r>
              <a:endParaRPr lang="hu-HU" sz="1100" b="1" dirty="0">
                <a:solidFill>
                  <a:srgbClr val="001741"/>
                </a:solidFill>
                <a:latin typeface="Century Gothic" panose="020B0502020202020204" pitchFamily="34" charset="0"/>
              </a:endParaRPr>
            </a:p>
          </p:txBody>
        </p:sp>
      </p:grpSp>
    </p:spTree>
    <p:extLst>
      <p:ext uri="{BB962C8B-B14F-4D97-AF65-F5344CB8AC3E}">
        <p14:creationId xmlns:p14="http://schemas.microsoft.com/office/powerpoint/2010/main" val="1618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23</a:t>
            </a:fld>
            <a:endParaRPr lang="hu-HU"/>
          </a:p>
        </p:txBody>
      </p:sp>
      <p:sp>
        <p:nvSpPr>
          <p:cNvPr id="2" name="Cím 1">
            <a:extLst>
              <a:ext uri="{FF2B5EF4-FFF2-40B4-BE49-F238E27FC236}">
                <a16:creationId xmlns:a16="http://schemas.microsoft.com/office/drawing/2014/main" id="{CDB5881A-6642-41D7-AFC7-4C0F01947062}"/>
              </a:ext>
            </a:extLst>
          </p:cNvPr>
          <p:cNvSpPr>
            <a:spLocks noGrp="1"/>
          </p:cNvSpPr>
          <p:nvPr>
            <p:ph type="title" idx="4294967295"/>
          </p:nvPr>
        </p:nvSpPr>
        <p:spPr>
          <a:xfrm>
            <a:off x="679380" y="274638"/>
            <a:ext cx="7886700" cy="684212"/>
          </a:xfrm>
        </p:spPr>
        <p:txBody>
          <a:bodyPr/>
          <a:lstStyle/>
          <a:p>
            <a:r>
              <a:rPr lang="hu-HU" dirty="0">
                <a:solidFill>
                  <a:schemeClr val="bg1"/>
                </a:solidFill>
              </a:rPr>
              <a:t>A Quick Tour </a:t>
            </a:r>
            <a:r>
              <a:rPr lang="hu-HU" dirty="0" err="1">
                <a:solidFill>
                  <a:schemeClr val="bg1"/>
                </a:solidFill>
              </a:rPr>
              <a:t>around</a:t>
            </a:r>
            <a:r>
              <a:rPr lang="hu-HU" dirty="0">
                <a:solidFill>
                  <a:schemeClr val="bg1"/>
                </a:solidFill>
              </a:rPr>
              <a:t> </a:t>
            </a:r>
            <a:r>
              <a:rPr lang="hu-HU" dirty="0" err="1">
                <a:solidFill>
                  <a:schemeClr val="bg1"/>
                </a:solidFill>
              </a:rPr>
              <a:t>Zero</a:t>
            </a:r>
            <a:r>
              <a:rPr lang="hu-HU" dirty="0">
                <a:solidFill>
                  <a:schemeClr val="bg1"/>
                </a:solidFill>
              </a:rPr>
              <a:t> </a:t>
            </a:r>
            <a:r>
              <a:rPr lang="hu-HU" dirty="0" err="1">
                <a:solidFill>
                  <a:schemeClr val="bg1"/>
                </a:solidFill>
              </a:rPr>
              <a:t>Trust</a:t>
            </a:r>
            <a:endParaRPr lang="hu-HU" dirty="0">
              <a:solidFill>
                <a:schemeClr val="bg1"/>
              </a:solidFill>
            </a:endParaRPr>
          </a:p>
        </p:txBody>
      </p:sp>
      <p:sp>
        <p:nvSpPr>
          <p:cNvPr id="29" name="Szövegdoboz 42">
            <a:extLst>
              <a:ext uri="{FF2B5EF4-FFF2-40B4-BE49-F238E27FC236}">
                <a16:creationId xmlns:a16="http://schemas.microsoft.com/office/drawing/2014/main" id="{E39B2603-1120-3747-BE4B-9DC45838CF6B}"/>
              </a:ext>
            </a:extLst>
          </p:cNvPr>
          <p:cNvSpPr txBox="1"/>
          <p:nvPr/>
        </p:nvSpPr>
        <p:spPr>
          <a:xfrm>
            <a:off x="1710458" y="4160522"/>
            <a:ext cx="1309254" cy="261610"/>
          </a:xfrm>
          <a:prstGeom prst="rect">
            <a:avLst/>
          </a:prstGeom>
          <a:noFill/>
        </p:spPr>
        <p:txBody>
          <a:bodyPr wrap="square" rtlCol="0">
            <a:spAutoFit/>
          </a:bodyPr>
          <a:lstStyle/>
          <a:p>
            <a:pPr algn="r"/>
            <a:r>
              <a:rPr lang="hu-HU" sz="1100" b="1" dirty="0" err="1">
                <a:solidFill>
                  <a:schemeClr val="bg1"/>
                </a:solidFill>
                <a:latin typeface="Century Gothic" panose="020B0502020202020204" pitchFamily="34" charset="0"/>
              </a:rPr>
              <a:t>Applications</a:t>
            </a:r>
            <a:endParaRPr lang="hu-HU" sz="1100" b="1" dirty="0">
              <a:solidFill>
                <a:schemeClr val="bg1"/>
              </a:solidFill>
              <a:latin typeface="Century Gothic" panose="020B0502020202020204" pitchFamily="34" charset="0"/>
            </a:endParaRPr>
          </a:p>
        </p:txBody>
      </p:sp>
      <p:sp>
        <p:nvSpPr>
          <p:cNvPr id="31" name="Szövegdoboz 43">
            <a:extLst>
              <a:ext uri="{FF2B5EF4-FFF2-40B4-BE49-F238E27FC236}">
                <a16:creationId xmlns:a16="http://schemas.microsoft.com/office/drawing/2014/main" id="{B209EC0F-A975-4449-B8C8-490FE0FD7758}"/>
              </a:ext>
            </a:extLst>
          </p:cNvPr>
          <p:cNvSpPr txBox="1"/>
          <p:nvPr/>
        </p:nvSpPr>
        <p:spPr>
          <a:xfrm>
            <a:off x="969996" y="2821586"/>
            <a:ext cx="1309254" cy="261610"/>
          </a:xfrm>
          <a:prstGeom prst="rect">
            <a:avLst/>
          </a:prstGeom>
          <a:noFill/>
        </p:spPr>
        <p:txBody>
          <a:bodyPr wrap="square" rtlCol="0">
            <a:spAutoFit/>
          </a:bodyPr>
          <a:lstStyle/>
          <a:p>
            <a:pPr algn="r"/>
            <a:r>
              <a:rPr lang="hu-HU" sz="1100" b="1" dirty="0" err="1">
                <a:solidFill>
                  <a:schemeClr val="bg1"/>
                </a:solidFill>
                <a:latin typeface="Century Gothic" panose="020B0502020202020204" pitchFamily="34" charset="0"/>
              </a:rPr>
              <a:t>Devices</a:t>
            </a:r>
            <a:endParaRPr lang="hu-HU" sz="1100" b="1" dirty="0">
              <a:solidFill>
                <a:schemeClr val="bg1"/>
              </a:solidFill>
              <a:latin typeface="Century Gothic" panose="020B0502020202020204" pitchFamily="34" charset="0"/>
            </a:endParaRPr>
          </a:p>
        </p:txBody>
      </p:sp>
      <p:sp>
        <p:nvSpPr>
          <p:cNvPr id="33" name="Szövegdoboz 44">
            <a:extLst>
              <a:ext uri="{FF2B5EF4-FFF2-40B4-BE49-F238E27FC236}">
                <a16:creationId xmlns:a16="http://schemas.microsoft.com/office/drawing/2014/main" id="{6900D154-A208-4F4B-BA6D-AD4AE852D949}"/>
              </a:ext>
            </a:extLst>
          </p:cNvPr>
          <p:cNvSpPr txBox="1"/>
          <p:nvPr/>
        </p:nvSpPr>
        <p:spPr>
          <a:xfrm>
            <a:off x="1840303" y="1380252"/>
            <a:ext cx="1309254" cy="261610"/>
          </a:xfrm>
          <a:prstGeom prst="rect">
            <a:avLst/>
          </a:prstGeom>
          <a:noFill/>
        </p:spPr>
        <p:txBody>
          <a:bodyPr wrap="square" rtlCol="0">
            <a:spAutoFit/>
          </a:bodyPr>
          <a:lstStyle/>
          <a:p>
            <a:pPr algn="r"/>
            <a:r>
              <a:rPr lang="hu-HU" sz="1100" b="1" dirty="0" err="1">
                <a:solidFill>
                  <a:schemeClr val="bg1"/>
                </a:solidFill>
                <a:latin typeface="Century Gothic" panose="020B0502020202020204" pitchFamily="34" charset="0"/>
              </a:rPr>
              <a:t>Identities</a:t>
            </a:r>
            <a:endParaRPr lang="hu-HU" sz="1100" b="1" dirty="0">
              <a:solidFill>
                <a:schemeClr val="bg1"/>
              </a:solidFill>
              <a:latin typeface="Century Gothic" panose="020B0502020202020204" pitchFamily="34" charset="0"/>
            </a:endParaRPr>
          </a:p>
        </p:txBody>
      </p:sp>
      <p:sp>
        <p:nvSpPr>
          <p:cNvPr id="34" name="Szövegdoboz 45">
            <a:extLst>
              <a:ext uri="{FF2B5EF4-FFF2-40B4-BE49-F238E27FC236}">
                <a16:creationId xmlns:a16="http://schemas.microsoft.com/office/drawing/2014/main" id="{9052A7DD-D586-224E-B58A-2922547BC770}"/>
              </a:ext>
            </a:extLst>
          </p:cNvPr>
          <p:cNvSpPr txBox="1"/>
          <p:nvPr/>
        </p:nvSpPr>
        <p:spPr>
          <a:xfrm>
            <a:off x="6089933" y="4160522"/>
            <a:ext cx="1309254" cy="261610"/>
          </a:xfrm>
          <a:prstGeom prst="rect">
            <a:avLst/>
          </a:prstGeom>
          <a:noFill/>
        </p:spPr>
        <p:txBody>
          <a:bodyPr wrap="square" rtlCol="0">
            <a:spAutoFit/>
          </a:bodyPr>
          <a:lstStyle/>
          <a:p>
            <a:r>
              <a:rPr lang="hu-HU" sz="1100" b="1" dirty="0">
                <a:solidFill>
                  <a:schemeClr val="bg1"/>
                </a:solidFill>
                <a:latin typeface="Century Gothic" panose="020B0502020202020204" pitchFamily="34" charset="0"/>
              </a:rPr>
              <a:t>Network</a:t>
            </a:r>
          </a:p>
        </p:txBody>
      </p:sp>
      <p:sp>
        <p:nvSpPr>
          <p:cNvPr id="35" name="Szövegdoboz 46">
            <a:extLst>
              <a:ext uri="{FF2B5EF4-FFF2-40B4-BE49-F238E27FC236}">
                <a16:creationId xmlns:a16="http://schemas.microsoft.com/office/drawing/2014/main" id="{126B8778-FF39-8F4F-9625-BEF8227B115C}"/>
              </a:ext>
            </a:extLst>
          </p:cNvPr>
          <p:cNvSpPr txBox="1"/>
          <p:nvPr/>
        </p:nvSpPr>
        <p:spPr>
          <a:xfrm>
            <a:off x="6490843" y="2821586"/>
            <a:ext cx="1309254" cy="261610"/>
          </a:xfrm>
          <a:prstGeom prst="rect">
            <a:avLst/>
          </a:prstGeom>
          <a:noFill/>
        </p:spPr>
        <p:txBody>
          <a:bodyPr wrap="square" rtlCol="0">
            <a:spAutoFit/>
          </a:bodyPr>
          <a:lstStyle/>
          <a:p>
            <a:r>
              <a:rPr lang="hu-HU" sz="1100" b="1" dirty="0">
                <a:solidFill>
                  <a:schemeClr val="bg1"/>
                </a:solidFill>
                <a:latin typeface="Century Gothic" panose="020B0502020202020204" pitchFamily="34" charset="0"/>
              </a:rPr>
              <a:t>Data</a:t>
            </a:r>
          </a:p>
        </p:txBody>
      </p:sp>
      <p:sp>
        <p:nvSpPr>
          <p:cNvPr id="36" name="Szövegdoboz 47">
            <a:extLst>
              <a:ext uri="{FF2B5EF4-FFF2-40B4-BE49-F238E27FC236}">
                <a16:creationId xmlns:a16="http://schemas.microsoft.com/office/drawing/2014/main" id="{FBA1E271-6B64-6044-9A06-54482BF36D1C}"/>
              </a:ext>
            </a:extLst>
          </p:cNvPr>
          <p:cNvSpPr txBox="1"/>
          <p:nvPr/>
        </p:nvSpPr>
        <p:spPr>
          <a:xfrm>
            <a:off x="6134609" y="1380252"/>
            <a:ext cx="1309254" cy="261610"/>
          </a:xfrm>
          <a:prstGeom prst="rect">
            <a:avLst/>
          </a:prstGeom>
          <a:noFill/>
        </p:spPr>
        <p:txBody>
          <a:bodyPr wrap="square" rtlCol="0">
            <a:spAutoFit/>
          </a:bodyPr>
          <a:lstStyle/>
          <a:p>
            <a:r>
              <a:rPr lang="hu-HU" sz="1100" b="1" dirty="0" err="1">
                <a:solidFill>
                  <a:schemeClr val="bg1"/>
                </a:solidFill>
                <a:latin typeface="Century Gothic" panose="020B0502020202020204" pitchFamily="34" charset="0"/>
              </a:rPr>
              <a:t>Infrastrucure</a:t>
            </a:r>
            <a:endParaRPr lang="hu-HU" sz="1100" b="1" dirty="0">
              <a:solidFill>
                <a:schemeClr val="bg1"/>
              </a:solidFill>
              <a:latin typeface="Century Gothic" panose="020B0502020202020204" pitchFamily="34" charset="0"/>
            </a:endParaRPr>
          </a:p>
        </p:txBody>
      </p:sp>
      <p:grpSp>
        <p:nvGrpSpPr>
          <p:cNvPr id="37" name="Group 32">
            <a:extLst>
              <a:ext uri="{FF2B5EF4-FFF2-40B4-BE49-F238E27FC236}">
                <a16:creationId xmlns:a16="http://schemas.microsoft.com/office/drawing/2014/main" id="{72B13AC3-B386-4C65-A6B8-FDCA91747F88}"/>
              </a:ext>
            </a:extLst>
          </p:cNvPr>
          <p:cNvGrpSpPr/>
          <p:nvPr/>
        </p:nvGrpSpPr>
        <p:grpSpPr>
          <a:xfrm>
            <a:off x="2348857" y="1144859"/>
            <a:ext cx="4117606" cy="3512668"/>
            <a:chOff x="5091241" y="1274897"/>
            <a:chExt cx="3453755" cy="2946349"/>
          </a:xfrm>
        </p:grpSpPr>
        <p:sp>
          <p:nvSpPr>
            <p:cNvPr id="39" name="Hatszög 13">
              <a:extLst>
                <a:ext uri="{FF2B5EF4-FFF2-40B4-BE49-F238E27FC236}">
                  <a16:creationId xmlns:a16="http://schemas.microsoft.com/office/drawing/2014/main" id="{9D451552-E576-4D51-BFEF-62E95EDDE41A}"/>
                </a:ext>
              </a:extLst>
            </p:cNvPr>
            <p:cNvSpPr/>
            <p:nvPr/>
          </p:nvSpPr>
          <p:spPr>
            <a:xfrm>
              <a:off x="6028102" y="1971711"/>
              <a:ext cx="1842442" cy="1588312"/>
            </a:xfrm>
            <a:prstGeom prst="hexagon">
              <a:avLst/>
            </a:prstGeom>
            <a:no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rgbClr val="EEF5FF"/>
                </a:solidFill>
              </a:endParaRPr>
            </a:p>
          </p:txBody>
        </p:sp>
        <p:sp>
          <p:nvSpPr>
            <p:cNvPr id="41" name="Szövegdoboz 6">
              <a:extLst>
                <a:ext uri="{FF2B5EF4-FFF2-40B4-BE49-F238E27FC236}">
                  <a16:creationId xmlns:a16="http://schemas.microsoft.com/office/drawing/2014/main" id="{8249FD30-99F4-476F-B54D-BA9D4B2CBF1E}"/>
                </a:ext>
              </a:extLst>
            </p:cNvPr>
            <p:cNvSpPr txBox="1"/>
            <p:nvPr/>
          </p:nvSpPr>
          <p:spPr>
            <a:xfrm>
              <a:off x="6333058" y="3157521"/>
              <a:ext cx="1232530" cy="234800"/>
            </a:xfrm>
            <a:prstGeom prst="rect">
              <a:avLst/>
            </a:prstGeom>
            <a:noFill/>
          </p:spPr>
          <p:txBody>
            <a:bodyPr wrap="square" rtlCol="0">
              <a:spAutoFit/>
            </a:bodyPr>
            <a:lstStyle/>
            <a:p>
              <a:pPr algn="ctr"/>
              <a:r>
                <a:rPr lang="hu-HU" sz="1200" b="1" dirty="0" err="1">
                  <a:solidFill>
                    <a:srgbClr val="4C97FE"/>
                  </a:solidFill>
                  <a:latin typeface="Century Gothic" panose="020B0502020202020204" pitchFamily="34" charset="0"/>
                </a:rPr>
                <a:t>Zero</a:t>
              </a:r>
              <a:r>
                <a:rPr lang="hu-HU" sz="1200" b="1" dirty="0">
                  <a:solidFill>
                    <a:srgbClr val="4C97FE"/>
                  </a:solidFill>
                  <a:latin typeface="Century Gothic" panose="020B0502020202020204" pitchFamily="34" charset="0"/>
                </a:rPr>
                <a:t> </a:t>
              </a:r>
              <a:r>
                <a:rPr lang="hu-HU" sz="1200" b="1" dirty="0" err="1">
                  <a:solidFill>
                    <a:srgbClr val="4C97FE"/>
                  </a:solidFill>
                  <a:latin typeface="Century Gothic" panose="020B0502020202020204" pitchFamily="34" charset="0"/>
                </a:rPr>
                <a:t>Trust</a:t>
              </a:r>
              <a:endParaRPr lang="hu-HU" sz="1200" b="1" dirty="0">
                <a:solidFill>
                  <a:srgbClr val="4C97FE"/>
                </a:solidFill>
                <a:latin typeface="Century Gothic" panose="020B0502020202020204" pitchFamily="34" charset="0"/>
              </a:endParaRPr>
            </a:p>
          </p:txBody>
        </p:sp>
        <p:pic>
          <p:nvPicPr>
            <p:cNvPr id="43" name="Ábra 17">
              <a:extLst>
                <a:ext uri="{FF2B5EF4-FFF2-40B4-BE49-F238E27FC236}">
                  <a16:creationId xmlns:a16="http://schemas.microsoft.com/office/drawing/2014/main" id="{E5CB19AA-E477-4ED5-B178-B4E1D3B42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245" y="2205188"/>
              <a:ext cx="782156" cy="903750"/>
            </a:xfrm>
            <a:prstGeom prst="rect">
              <a:avLst/>
            </a:prstGeom>
          </p:spPr>
        </p:pic>
        <p:cxnSp>
          <p:nvCxnSpPr>
            <p:cNvPr id="44" name="Egyenes összekötő 19">
              <a:extLst>
                <a:ext uri="{FF2B5EF4-FFF2-40B4-BE49-F238E27FC236}">
                  <a16:creationId xmlns:a16="http://schemas.microsoft.com/office/drawing/2014/main" id="{ED144A4D-E2A2-498C-A191-4A5B159B78E4}"/>
                </a:ext>
              </a:extLst>
            </p:cNvPr>
            <p:cNvCxnSpPr>
              <a:stCxn id="39" idx="4"/>
            </p:cNvCxnSpPr>
            <p:nvPr/>
          </p:nvCxnSpPr>
          <p:spPr>
            <a:xfrm flipH="1" flipV="1">
              <a:off x="6231406"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Ábra 21">
              <a:extLst>
                <a:ext uri="{FF2B5EF4-FFF2-40B4-BE49-F238E27FC236}">
                  <a16:creationId xmlns:a16="http://schemas.microsoft.com/office/drawing/2014/main" id="{54C4C2C3-99E0-4F97-B72E-6BC30DBE25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7579" y="1274897"/>
              <a:ext cx="360018" cy="635325"/>
            </a:xfrm>
            <a:prstGeom prst="rect">
              <a:avLst/>
            </a:prstGeom>
          </p:spPr>
        </p:pic>
        <p:cxnSp>
          <p:nvCxnSpPr>
            <p:cNvPr id="46" name="Egyenes összekötő 22">
              <a:extLst>
                <a:ext uri="{FF2B5EF4-FFF2-40B4-BE49-F238E27FC236}">
                  <a16:creationId xmlns:a16="http://schemas.microsoft.com/office/drawing/2014/main" id="{CE6FD649-9776-4C87-98D8-E9CE40C21504}"/>
                </a:ext>
              </a:extLst>
            </p:cNvPr>
            <p:cNvCxnSpPr>
              <a:cxnSpLocks/>
            </p:cNvCxnSpPr>
            <p:nvPr/>
          </p:nvCxnSpPr>
          <p:spPr>
            <a:xfrm flipH="1" flipV="1">
              <a:off x="746870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Egyenes összekötő 23">
              <a:extLst>
                <a:ext uri="{FF2B5EF4-FFF2-40B4-BE49-F238E27FC236}">
                  <a16:creationId xmlns:a16="http://schemas.microsoft.com/office/drawing/2014/main" id="{F58A6B55-F65F-464C-B72E-0171BA811930}"/>
                </a:ext>
              </a:extLst>
            </p:cNvPr>
            <p:cNvCxnSpPr>
              <a:cxnSpLocks/>
            </p:cNvCxnSpPr>
            <p:nvPr/>
          </p:nvCxnSpPr>
          <p:spPr>
            <a:xfrm rot="5400000" flipH="1" flipV="1">
              <a:off x="7479819" y="1768407"/>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Egyenes összekötő 25">
              <a:extLst>
                <a:ext uri="{FF2B5EF4-FFF2-40B4-BE49-F238E27FC236}">
                  <a16:creationId xmlns:a16="http://schemas.microsoft.com/office/drawing/2014/main" id="{7FE2D472-377E-4028-B0FC-451421834148}"/>
                </a:ext>
              </a:extLst>
            </p:cNvPr>
            <p:cNvCxnSpPr>
              <a:cxnSpLocks/>
            </p:cNvCxnSpPr>
            <p:nvPr/>
          </p:nvCxnSpPr>
          <p:spPr>
            <a:xfrm rot="5400000" flipH="1" flipV="1">
              <a:off x="6236171" y="3560023"/>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gyenes összekötő 26">
              <a:extLst>
                <a:ext uri="{FF2B5EF4-FFF2-40B4-BE49-F238E27FC236}">
                  <a16:creationId xmlns:a16="http://schemas.microsoft.com/office/drawing/2014/main" id="{662B99A6-B118-4CF3-850E-17E31FCB6628}"/>
                </a:ext>
              </a:extLst>
            </p:cNvPr>
            <p:cNvCxnSpPr>
              <a:cxnSpLocks/>
            </p:cNvCxnSpPr>
            <p:nvPr/>
          </p:nvCxnSpPr>
          <p:spPr>
            <a:xfrm rot="18900000" flipH="1" flipV="1">
              <a:off x="7914045" y="2664214"/>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Egyenes összekötő 27">
              <a:extLst>
                <a:ext uri="{FF2B5EF4-FFF2-40B4-BE49-F238E27FC236}">
                  <a16:creationId xmlns:a16="http://schemas.microsoft.com/office/drawing/2014/main" id="{06D2BCEE-DD66-45BA-A0B1-8B40FA13C039}"/>
                </a:ext>
              </a:extLst>
            </p:cNvPr>
            <p:cNvCxnSpPr>
              <a:cxnSpLocks/>
            </p:cNvCxnSpPr>
            <p:nvPr/>
          </p:nvCxnSpPr>
          <p:spPr>
            <a:xfrm rot="18900000" flipH="1" flipV="1">
              <a:off x="5790825" y="2664216"/>
              <a:ext cx="193774" cy="203303"/>
            </a:xfrm>
            <a:prstGeom prst="line">
              <a:avLst/>
            </a:prstGeom>
            <a:ln w="12700">
              <a:solidFill>
                <a:srgbClr val="4C97FE"/>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51" name="Ábra 29">
              <a:extLst>
                <a:ext uri="{FF2B5EF4-FFF2-40B4-BE49-F238E27FC236}">
                  <a16:creationId xmlns:a16="http://schemas.microsoft.com/office/drawing/2014/main" id="{106E31FF-8E54-49C4-8FE8-B18F044ACD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88838" y="1278178"/>
              <a:ext cx="497185" cy="564982"/>
            </a:xfrm>
            <a:prstGeom prst="rect">
              <a:avLst/>
            </a:prstGeom>
          </p:spPr>
        </p:pic>
        <p:pic>
          <p:nvPicPr>
            <p:cNvPr id="52" name="Ábra 31">
              <a:extLst>
                <a:ext uri="{FF2B5EF4-FFF2-40B4-BE49-F238E27FC236}">
                  <a16:creationId xmlns:a16="http://schemas.microsoft.com/office/drawing/2014/main" id="{3CC4DDCC-A082-4E77-B311-A4ED946058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735191" y="3656264"/>
              <a:ext cx="508482" cy="564982"/>
            </a:xfrm>
            <a:prstGeom prst="rect">
              <a:avLst/>
            </a:prstGeom>
          </p:spPr>
        </p:pic>
        <p:pic>
          <p:nvPicPr>
            <p:cNvPr id="53" name="Ábra 37">
              <a:extLst>
                <a:ext uri="{FF2B5EF4-FFF2-40B4-BE49-F238E27FC236}">
                  <a16:creationId xmlns:a16="http://schemas.microsoft.com/office/drawing/2014/main" id="{C33F4680-5BCF-4F7E-A4B8-141756E07D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91241" y="2415003"/>
              <a:ext cx="563004" cy="608347"/>
            </a:xfrm>
            <a:prstGeom prst="rect">
              <a:avLst/>
            </a:prstGeom>
          </p:spPr>
        </p:pic>
        <p:pic>
          <p:nvPicPr>
            <p:cNvPr id="54" name="Ábra 39">
              <a:extLst>
                <a:ext uri="{FF2B5EF4-FFF2-40B4-BE49-F238E27FC236}">
                  <a16:creationId xmlns:a16="http://schemas.microsoft.com/office/drawing/2014/main" id="{DB800874-CE40-4D13-BCFD-4BFE076AAE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243673" y="2573999"/>
              <a:ext cx="301323" cy="421853"/>
            </a:xfrm>
            <a:prstGeom prst="rect">
              <a:avLst/>
            </a:prstGeom>
          </p:spPr>
        </p:pic>
        <p:pic>
          <p:nvPicPr>
            <p:cNvPr id="55" name="Ábra 41">
              <a:extLst>
                <a:ext uri="{FF2B5EF4-FFF2-40B4-BE49-F238E27FC236}">
                  <a16:creationId xmlns:a16="http://schemas.microsoft.com/office/drawing/2014/main" id="{DD08FF31-66C8-4859-A083-A29A3AF0F2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92496" y="3621512"/>
              <a:ext cx="456319" cy="599734"/>
            </a:xfrm>
            <a:prstGeom prst="rect">
              <a:avLst/>
            </a:prstGeom>
          </p:spPr>
        </p:pic>
      </p:grpSp>
    </p:spTree>
    <p:extLst>
      <p:ext uri="{BB962C8B-B14F-4D97-AF65-F5344CB8AC3E}">
        <p14:creationId xmlns:p14="http://schemas.microsoft.com/office/powerpoint/2010/main" val="273671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dirty="0"/>
              <a:t>Why Zero Trust?</a:t>
            </a:r>
            <a:endParaRPr lang="hu-HU" dirty="0"/>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24</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1502395"/>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24</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1502395"/>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1" y="1268016"/>
            <a:ext cx="2398172" cy="1502395"/>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Zero</a:t>
            </a:r>
            <a:r>
              <a:rPr lang="hu-HU" dirty="0"/>
              <a:t> </a:t>
            </a:r>
            <a:r>
              <a:rPr lang="hu-HU" dirty="0" err="1"/>
              <a:t>Trust</a:t>
            </a:r>
            <a:r>
              <a:rPr lang="hu-HU" dirty="0"/>
              <a:t> is </a:t>
            </a:r>
            <a:r>
              <a:rPr lang="hu-HU" dirty="0" err="1"/>
              <a:t>not</a:t>
            </a:r>
            <a:r>
              <a:rPr lang="hu-HU" dirty="0"/>
              <a:t> </a:t>
            </a:r>
            <a:br>
              <a:rPr lang="hu-HU" dirty="0"/>
            </a:br>
            <a:r>
              <a:rPr lang="hu-HU" dirty="0"/>
              <a:t>a „</a:t>
            </a:r>
            <a:r>
              <a:rPr lang="hu-HU" dirty="0" err="1"/>
              <a:t>product</a:t>
            </a:r>
            <a:r>
              <a:rPr lang="hu-HU" dirty="0"/>
              <a:t>”</a:t>
            </a:r>
          </a:p>
        </p:txBody>
      </p:sp>
      <p:sp>
        <p:nvSpPr>
          <p:cNvPr id="17" name="Tartalom helye 3">
            <a:extLst>
              <a:ext uri="{FF2B5EF4-FFF2-40B4-BE49-F238E27FC236}">
                <a16:creationId xmlns:a16="http://schemas.microsoft.com/office/drawing/2014/main" id="{6030B6EB-9F28-0543-910F-1D1EB6976752}"/>
              </a:ext>
            </a:extLst>
          </p:cNvPr>
          <p:cNvSpPr txBox="1">
            <a:spLocks/>
          </p:cNvSpPr>
          <p:nvPr/>
        </p:nvSpPr>
        <p:spPr>
          <a:xfrm>
            <a:off x="3210990" y="1269999"/>
            <a:ext cx="4641237"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29AAE1"/>
                </a:solidFill>
              </a:rPr>
              <a:t>It started out as…</a:t>
            </a:r>
          </a:p>
          <a:p>
            <a:pPr marL="101203" indent="-101203">
              <a:lnSpc>
                <a:spcPct val="100000"/>
              </a:lnSpc>
              <a:spcBef>
                <a:spcPts val="675"/>
              </a:spcBef>
            </a:pPr>
            <a:r>
              <a:rPr lang="en-US" sz="1400" dirty="0"/>
              <a:t>An </a:t>
            </a:r>
            <a:r>
              <a:rPr lang="en-US" sz="1400" b="1" dirty="0"/>
              <a:t>opportunity</a:t>
            </a:r>
            <a:r>
              <a:rPr lang="en-US" sz="1400" dirty="0"/>
              <a:t> for modern businesses</a:t>
            </a:r>
          </a:p>
          <a:p>
            <a:pPr marL="101203" indent="-101203">
              <a:lnSpc>
                <a:spcPct val="100000"/>
              </a:lnSpc>
              <a:spcBef>
                <a:spcPts val="675"/>
              </a:spcBef>
            </a:pPr>
            <a:r>
              <a:rPr lang="en-US" sz="1400" dirty="0"/>
              <a:t>A collection of </a:t>
            </a:r>
            <a:r>
              <a:rPr lang="en-US" sz="1400" b="1" dirty="0"/>
              <a:t>best-practices</a:t>
            </a:r>
          </a:p>
          <a:p>
            <a:pPr marL="101203" indent="-101203">
              <a:lnSpc>
                <a:spcPct val="100000"/>
              </a:lnSpc>
              <a:spcBef>
                <a:spcPts val="675"/>
              </a:spcBef>
            </a:pPr>
            <a:endParaRPr lang="en-US" sz="1400" dirty="0"/>
          </a:p>
          <a:p>
            <a:pPr marL="0" indent="0">
              <a:lnSpc>
                <a:spcPct val="100000"/>
              </a:lnSpc>
              <a:spcBef>
                <a:spcPts val="675"/>
              </a:spcBef>
              <a:buNone/>
            </a:pPr>
            <a:r>
              <a:rPr lang="en-US" sz="1400" b="1" dirty="0">
                <a:solidFill>
                  <a:srgbClr val="29AAE1"/>
                </a:solidFill>
              </a:rPr>
              <a:t>It is currently…</a:t>
            </a:r>
          </a:p>
          <a:p>
            <a:pPr marL="101203" indent="-101203">
              <a:lnSpc>
                <a:spcPct val="100000"/>
              </a:lnSpc>
              <a:spcBef>
                <a:spcPts val="675"/>
              </a:spcBef>
            </a:pPr>
            <a:r>
              <a:rPr lang="en-US" sz="1400" dirty="0"/>
              <a:t>A </a:t>
            </a:r>
            <a:r>
              <a:rPr lang="en-US" sz="1400" b="1" dirty="0"/>
              <a:t>must have </a:t>
            </a:r>
            <a:r>
              <a:rPr lang="en-US" sz="1400" dirty="0"/>
              <a:t>for modern modern enterprises</a:t>
            </a:r>
          </a:p>
          <a:p>
            <a:pPr marL="101203" indent="-101203">
              <a:lnSpc>
                <a:spcPct val="100000"/>
              </a:lnSpc>
              <a:spcBef>
                <a:spcPts val="675"/>
              </a:spcBef>
            </a:pPr>
            <a:r>
              <a:rPr lang="en-US" sz="1400" dirty="0"/>
              <a:t>A </a:t>
            </a:r>
            <a:r>
              <a:rPr lang="en-US" sz="1400" b="1" dirty="0"/>
              <a:t>way to adapt </a:t>
            </a:r>
            <a:r>
              <a:rPr lang="en-US" sz="1400" dirty="0"/>
              <a:t>and </a:t>
            </a:r>
            <a:r>
              <a:rPr lang="en-US" sz="1400" b="1" dirty="0"/>
              <a:t>get the best out of</a:t>
            </a:r>
            <a:r>
              <a:rPr lang="en-US" sz="1400" dirty="0"/>
              <a:t> our current IT environments</a:t>
            </a:r>
          </a:p>
          <a:p>
            <a:pPr marL="101203" indent="-101203">
              <a:lnSpc>
                <a:spcPct val="100000"/>
              </a:lnSpc>
              <a:spcBef>
                <a:spcPts val="675"/>
              </a:spcBef>
            </a:pPr>
            <a:r>
              <a:rPr lang="en-US" sz="1400" dirty="0"/>
              <a:t>A </a:t>
            </a:r>
            <a:r>
              <a:rPr lang="en-US" sz="1400" b="1" dirty="0"/>
              <a:t>new standard </a:t>
            </a:r>
            <a:r>
              <a:rPr lang="en-US" sz="1400" dirty="0"/>
              <a:t>in the making</a:t>
            </a:r>
          </a:p>
        </p:txBody>
      </p:sp>
    </p:spTree>
    <p:extLst>
      <p:ext uri="{BB962C8B-B14F-4D97-AF65-F5344CB8AC3E}">
        <p14:creationId xmlns:p14="http://schemas.microsoft.com/office/powerpoint/2010/main" val="41117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1000"/>
                                        <p:tgtEl>
                                          <p:spTgt spid="17">
                                            <p:txEl>
                                              <p:pRg st="4" end="4"/>
                                            </p:txEl>
                                          </p:spTgt>
                                        </p:tgtEl>
                                      </p:cBhvr>
                                    </p:animEffect>
                                    <p:anim calcmode="lin" valueType="num">
                                      <p:cBhvr>
                                        <p:cTn id="23"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500"/>
                                        <p:tgtEl>
                                          <p:spTgt spid="17">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7">
                                            <p:txEl>
                                              <p:pRg st="7" end="7"/>
                                            </p:txEl>
                                          </p:spTgt>
                                        </p:tgtEl>
                                        <p:attrNameLst>
                                          <p:attrName>style.visibility</p:attrName>
                                        </p:attrNameLst>
                                      </p:cBhvr>
                                      <p:to>
                                        <p:strVal val="visible"/>
                                      </p:to>
                                    </p:set>
                                    <p:animEffect transition="in" filter="fade">
                                      <p:cBhvr>
                                        <p:cTn id="36"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dirty="0"/>
              <a:t>What is the key difference?</a:t>
            </a:r>
            <a:endParaRPr lang="hu-HU" dirty="0"/>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25</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1502395"/>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25</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1502395"/>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1" y="1268016"/>
            <a:ext cx="2398172" cy="1502395"/>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Zero</a:t>
            </a:r>
            <a:r>
              <a:rPr lang="hu-HU" dirty="0"/>
              <a:t> </a:t>
            </a:r>
            <a:r>
              <a:rPr lang="hu-HU" dirty="0" err="1"/>
              <a:t>Trust</a:t>
            </a:r>
            <a:r>
              <a:rPr lang="hu-HU" dirty="0"/>
              <a:t> </a:t>
            </a:r>
            <a:r>
              <a:rPr lang="hu-HU" dirty="0" err="1"/>
              <a:t>helps</a:t>
            </a:r>
            <a:r>
              <a:rPr lang="hu-HU" dirty="0"/>
              <a:t> </a:t>
            </a:r>
            <a:r>
              <a:rPr lang="hu-HU" dirty="0" err="1"/>
              <a:t>to</a:t>
            </a:r>
            <a:r>
              <a:rPr lang="hu-HU" dirty="0"/>
              <a:t> </a:t>
            </a:r>
            <a:r>
              <a:rPr lang="hu-HU" dirty="0" err="1"/>
              <a:t>ensure</a:t>
            </a:r>
            <a:r>
              <a:rPr lang="hu-HU" dirty="0"/>
              <a:t> </a:t>
            </a:r>
            <a:r>
              <a:rPr lang="hu-HU" dirty="0" err="1"/>
              <a:t>security</a:t>
            </a:r>
            <a:r>
              <a:rPr lang="hu-HU" dirty="0"/>
              <a:t> in </a:t>
            </a:r>
            <a:r>
              <a:rPr lang="hu-HU" dirty="0" err="1"/>
              <a:t>todays</a:t>
            </a:r>
            <a:r>
              <a:rPr lang="hu-HU" dirty="0"/>
              <a:t> </a:t>
            </a:r>
            <a:r>
              <a:rPr lang="hu-HU" dirty="0" err="1"/>
              <a:t>world</a:t>
            </a:r>
            <a:endParaRPr lang="hu-HU" dirty="0"/>
          </a:p>
        </p:txBody>
      </p:sp>
      <p:sp>
        <p:nvSpPr>
          <p:cNvPr id="17" name="Tartalom helye 3">
            <a:extLst>
              <a:ext uri="{FF2B5EF4-FFF2-40B4-BE49-F238E27FC236}">
                <a16:creationId xmlns:a16="http://schemas.microsoft.com/office/drawing/2014/main" id="{6030B6EB-9F28-0543-910F-1D1EB6976752}"/>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29AAE1"/>
                </a:solidFill>
              </a:rPr>
              <a:t>Our old perimeters are no more…</a:t>
            </a:r>
          </a:p>
          <a:p>
            <a:pPr marL="101203" indent="-101203">
              <a:lnSpc>
                <a:spcPct val="100000"/>
              </a:lnSpc>
              <a:spcBef>
                <a:spcPts val="675"/>
              </a:spcBef>
            </a:pPr>
            <a:r>
              <a:rPr lang="en-US" sz="1400" b="1" dirty="0"/>
              <a:t>Applications </a:t>
            </a:r>
            <a:r>
              <a:rPr lang="en-US" sz="1400" dirty="0"/>
              <a:t>are outside of classic perimeters and network zones</a:t>
            </a:r>
          </a:p>
          <a:p>
            <a:pPr marL="101203" indent="-101203">
              <a:lnSpc>
                <a:spcPct val="100000"/>
              </a:lnSpc>
              <a:spcBef>
                <a:spcPts val="675"/>
              </a:spcBef>
            </a:pPr>
            <a:r>
              <a:rPr lang="en-US" sz="1400" b="1" dirty="0"/>
              <a:t>Colleagues </a:t>
            </a:r>
            <a:r>
              <a:rPr lang="en-US" sz="1400" dirty="0"/>
              <a:t>work from home, abroad and with a wide range of different devices</a:t>
            </a:r>
          </a:p>
          <a:p>
            <a:pPr marL="101203" indent="-101203">
              <a:lnSpc>
                <a:spcPct val="100000"/>
              </a:lnSpc>
              <a:spcBef>
                <a:spcPts val="675"/>
              </a:spcBef>
            </a:pPr>
            <a:r>
              <a:rPr lang="en-US" sz="1400" b="1" dirty="0"/>
              <a:t>Clients and Partners </a:t>
            </a:r>
            <a:r>
              <a:rPr lang="en-US" sz="1400" dirty="0"/>
              <a:t>use Webservices through APIs to access and operate with our core data</a:t>
            </a:r>
          </a:p>
          <a:p>
            <a:pPr marL="101203" indent="-101203">
              <a:lnSpc>
                <a:spcPct val="100000"/>
              </a:lnSpc>
              <a:spcBef>
                <a:spcPts val="675"/>
              </a:spcBef>
            </a:pPr>
            <a:r>
              <a:rPr lang="en-US" sz="1400" b="1" dirty="0"/>
              <a:t>Attackers</a:t>
            </a:r>
            <a:r>
              <a:rPr lang="en-US" sz="1400" dirty="0"/>
              <a:t> utilize new attack-vectors and are harder to detect with classic methods and tools</a:t>
            </a:r>
          </a:p>
        </p:txBody>
      </p:sp>
    </p:spTree>
    <p:extLst>
      <p:ext uri="{BB962C8B-B14F-4D97-AF65-F5344CB8AC3E}">
        <p14:creationId xmlns:p14="http://schemas.microsoft.com/office/powerpoint/2010/main" val="37812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fade">
                                      <p:cBhvr>
                                        <p:cTn id="21" dur="500"/>
                                        <p:tgtEl>
                                          <p:spTgt spid="17">
                                            <p:txEl>
                                              <p:pRg st="3" end="3"/>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dirty="0"/>
              <a:t>How to implement Zero Trust?</a:t>
            </a:r>
            <a:endParaRPr lang="hu-HU" dirty="0"/>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26</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1502395"/>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26</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1502395"/>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1" y="1268016"/>
            <a:ext cx="2398172" cy="1502395"/>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Zero</a:t>
            </a:r>
            <a:r>
              <a:rPr lang="hu-HU" dirty="0"/>
              <a:t> </a:t>
            </a:r>
            <a:r>
              <a:rPr lang="hu-HU" dirty="0" err="1"/>
              <a:t>Trust</a:t>
            </a:r>
            <a:r>
              <a:rPr lang="hu-HU" dirty="0"/>
              <a:t> </a:t>
            </a:r>
            <a:r>
              <a:rPr lang="hu-HU" dirty="0" err="1"/>
              <a:t>needs</a:t>
            </a:r>
            <a:r>
              <a:rPr lang="hu-HU" dirty="0"/>
              <a:t> </a:t>
            </a:r>
            <a:r>
              <a:rPr lang="hu-HU" dirty="0" err="1"/>
              <a:t>to</a:t>
            </a:r>
            <a:r>
              <a:rPr lang="hu-HU" dirty="0"/>
              <a:t> </a:t>
            </a:r>
            <a:r>
              <a:rPr lang="hu-HU" dirty="0" err="1"/>
              <a:t>work</a:t>
            </a:r>
            <a:r>
              <a:rPr lang="hu-HU" dirty="0"/>
              <a:t> </a:t>
            </a:r>
            <a:r>
              <a:rPr lang="hu-HU" dirty="0" err="1"/>
              <a:t>with</a:t>
            </a:r>
            <a:r>
              <a:rPr lang="hu-HU" dirty="0"/>
              <a:t> </a:t>
            </a:r>
            <a:r>
              <a:rPr lang="hu-HU" dirty="0" err="1"/>
              <a:t>current</a:t>
            </a:r>
            <a:r>
              <a:rPr lang="hu-HU" dirty="0"/>
              <a:t> </a:t>
            </a:r>
            <a:r>
              <a:rPr lang="hu-HU" dirty="0" err="1"/>
              <a:t>environments</a:t>
            </a:r>
            <a:endParaRPr lang="hu-HU" dirty="0"/>
          </a:p>
        </p:txBody>
      </p:sp>
      <p:sp>
        <p:nvSpPr>
          <p:cNvPr id="17" name="Tartalom helye 3">
            <a:extLst>
              <a:ext uri="{FF2B5EF4-FFF2-40B4-BE49-F238E27FC236}">
                <a16:creationId xmlns:a16="http://schemas.microsoft.com/office/drawing/2014/main" id="{6030B6EB-9F28-0543-910F-1D1EB6976752}"/>
              </a:ext>
            </a:extLst>
          </p:cNvPr>
          <p:cNvSpPr txBox="1">
            <a:spLocks/>
          </p:cNvSpPr>
          <p:nvPr/>
        </p:nvSpPr>
        <p:spPr>
          <a:xfrm>
            <a:off x="3210991" y="1269999"/>
            <a:ext cx="4641238"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29AAE1"/>
                </a:solidFill>
              </a:rPr>
              <a:t>Zero Trust is not a “single solution”…</a:t>
            </a:r>
          </a:p>
          <a:p>
            <a:pPr marL="101203" indent="-101203">
              <a:lnSpc>
                <a:spcPct val="100000"/>
              </a:lnSpc>
              <a:spcBef>
                <a:spcPts val="675"/>
              </a:spcBef>
            </a:pPr>
            <a:r>
              <a:rPr lang="en-US" sz="1400" dirty="0"/>
              <a:t>It is </a:t>
            </a:r>
            <a:r>
              <a:rPr lang="en-US" sz="1400" b="1" dirty="0"/>
              <a:t>a combination of new </a:t>
            </a:r>
            <a:r>
              <a:rPr lang="en-US" sz="1400" dirty="0"/>
              <a:t>processes </a:t>
            </a:r>
            <a:r>
              <a:rPr lang="en-US" sz="1400" b="1" dirty="0"/>
              <a:t>and</a:t>
            </a:r>
            <a:r>
              <a:rPr lang="en-US" sz="1400" dirty="0"/>
              <a:t> solutions, with our </a:t>
            </a:r>
            <a:r>
              <a:rPr lang="en-US" sz="1400" b="1" dirty="0"/>
              <a:t>current</a:t>
            </a:r>
            <a:r>
              <a:rPr lang="en-US" sz="1400" dirty="0"/>
              <a:t> environment</a:t>
            </a:r>
          </a:p>
          <a:p>
            <a:pPr marL="101203" indent="-101203">
              <a:lnSpc>
                <a:spcPct val="100000"/>
              </a:lnSpc>
              <a:spcBef>
                <a:spcPts val="675"/>
              </a:spcBef>
            </a:pPr>
            <a:r>
              <a:rPr lang="en-US" sz="1400" dirty="0"/>
              <a:t>Zero Trust </a:t>
            </a:r>
            <a:r>
              <a:rPr lang="en-US" sz="1400" b="1" dirty="0"/>
              <a:t>is not supposed to be a challenge </a:t>
            </a:r>
            <a:r>
              <a:rPr lang="en-US" sz="1400" dirty="0"/>
              <a:t>and complex to implement</a:t>
            </a:r>
          </a:p>
          <a:p>
            <a:pPr marL="101203" indent="-101203">
              <a:lnSpc>
                <a:spcPct val="100000"/>
              </a:lnSpc>
              <a:spcBef>
                <a:spcPts val="675"/>
              </a:spcBef>
            </a:pPr>
            <a:r>
              <a:rPr lang="en-US" sz="1400" b="1" dirty="0"/>
              <a:t>Solutions should enhance current security</a:t>
            </a:r>
            <a:r>
              <a:rPr lang="en-US" sz="1400" dirty="0"/>
              <a:t> practices with Zero Trust Architecture and mindset</a:t>
            </a:r>
          </a:p>
          <a:p>
            <a:pPr marL="101203" indent="-101203">
              <a:lnSpc>
                <a:spcPct val="100000"/>
              </a:lnSpc>
              <a:spcBef>
                <a:spcPts val="675"/>
              </a:spcBef>
            </a:pPr>
            <a:r>
              <a:rPr lang="en-US" sz="1400" dirty="0"/>
              <a:t>Zero Trust should </a:t>
            </a:r>
            <a:r>
              <a:rPr lang="en-US" sz="1400" b="1" dirty="0"/>
              <a:t>drive business, not halt it</a:t>
            </a:r>
          </a:p>
        </p:txBody>
      </p:sp>
    </p:spTree>
    <p:extLst>
      <p:ext uri="{BB962C8B-B14F-4D97-AF65-F5344CB8AC3E}">
        <p14:creationId xmlns:p14="http://schemas.microsoft.com/office/powerpoint/2010/main" val="7434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fade">
                                      <p:cBhvr>
                                        <p:cTn id="21" dur="500"/>
                                        <p:tgtEl>
                                          <p:spTgt spid="17">
                                            <p:txEl>
                                              <p:pRg st="3" end="3"/>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27</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dirty="0"/>
              <a:t>Agenda</a:t>
            </a:r>
            <a:endParaRPr lang="hu-HU"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buClr>
                <a:schemeClr val="bg1">
                  <a:lumMod val="85000"/>
                </a:schemeClr>
              </a:buClr>
            </a:pPr>
            <a:r>
              <a:rPr lang="en-US" sz="2000" dirty="0">
                <a:solidFill>
                  <a:schemeClr val="bg1">
                    <a:lumMod val="85000"/>
                  </a:schemeClr>
                </a:solidFill>
              </a:rPr>
              <a:t>From an idea to a standard</a:t>
            </a:r>
          </a:p>
          <a:p>
            <a:pPr marL="0" indent="0">
              <a:lnSpc>
                <a:spcPct val="100000"/>
              </a:lnSpc>
              <a:spcBef>
                <a:spcPts val="675"/>
              </a:spcBef>
              <a:buNone/>
            </a:pPr>
            <a:endParaRPr lang="en-US" sz="2000" dirty="0"/>
          </a:p>
          <a:p>
            <a:pPr marL="101203" indent="-101203">
              <a:lnSpc>
                <a:spcPct val="100000"/>
              </a:lnSpc>
              <a:spcBef>
                <a:spcPts val="675"/>
              </a:spcBef>
            </a:pPr>
            <a:r>
              <a:rPr lang="en-US" sz="2000" dirty="0"/>
              <a:t>Transition to Zero Trust</a:t>
            </a:r>
          </a:p>
          <a:p>
            <a:pPr marL="0" indent="0">
              <a:lnSpc>
                <a:spcPct val="100000"/>
              </a:lnSpc>
              <a:spcBef>
                <a:spcPts val="675"/>
              </a:spcBef>
              <a:buNone/>
            </a:pPr>
            <a:endParaRPr lang="en-US" sz="2000" dirty="0"/>
          </a:p>
          <a:p>
            <a:pPr marL="101203" indent="-101203">
              <a:lnSpc>
                <a:spcPct val="100000"/>
              </a:lnSpc>
              <a:spcBef>
                <a:spcPts val="675"/>
              </a:spcBef>
              <a:buClr>
                <a:schemeClr val="bg1">
                  <a:lumMod val="85000"/>
                </a:schemeClr>
              </a:buClr>
            </a:pPr>
            <a:r>
              <a:rPr lang="en-US" sz="2000" dirty="0">
                <a:solidFill>
                  <a:schemeClr val="bg1">
                    <a:lumMod val="85000"/>
                  </a:schemeClr>
                </a:solidFill>
              </a:rPr>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27</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Ábra 15">
            <a:extLst>
              <a:ext uri="{FF2B5EF4-FFF2-40B4-BE49-F238E27FC236}">
                <a16:creationId xmlns:a16="http://schemas.microsoft.com/office/drawing/2014/main" id="{4EB30CDB-4C1C-FC4A-AE40-FA6242777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9685" y="1899699"/>
            <a:ext cx="308650" cy="308650"/>
          </a:xfrm>
          <a:prstGeom prst="rect">
            <a:avLst/>
          </a:prstGeom>
        </p:spPr>
      </p:pic>
      <p:pic>
        <p:nvPicPr>
          <p:cNvPr id="12" name="Ábra 43">
            <a:extLst>
              <a:ext uri="{FF2B5EF4-FFF2-40B4-BE49-F238E27FC236}">
                <a16:creationId xmlns:a16="http://schemas.microsoft.com/office/drawing/2014/main" id="{254148F4-70A1-5247-A291-5ED964339D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8786" y="1902813"/>
            <a:ext cx="322070" cy="322070"/>
          </a:xfrm>
          <a:prstGeom prst="rect">
            <a:avLst/>
          </a:prstGeom>
        </p:spPr>
      </p:pic>
      <p:pic>
        <p:nvPicPr>
          <p:cNvPr id="13" name="Ábra 51">
            <a:extLst>
              <a:ext uri="{FF2B5EF4-FFF2-40B4-BE49-F238E27FC236}">
                <a16:creationId xmlns:a16="http://schemas.microsoft.com/office/drawing/2014/main" id="{26C0D722-A4B4-644F-9D26-ECAD50FACF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3706" y="2504541"/>
            <a:ext cx="268392" cy="268392"/>
          </a:xfrm>
          <a:prstGeom prst="rect">
            <a:avLst/>
          </a:prstGeom>
        </p:spPr>
      </p:pic>
      <p:pic>
        <p:nvPicPr>
          <p:cNvPr id="14" name="Ábra 81">
            <a:extLst>
              <a:ext uri="{FF2B5EF4-FFF2-40B4-BE49-F238E27FC236}">
                <a16:creationId xmlns:a16="http://schemas.microsoft.com/office/drawing/2014/main" id="{40A9343F-C9CC-CF41-BD01-DAD7EFB691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2679" y="1700590"/>
            <a:ext cx="308651" cy="254972"/>
          </a:xfrm>
          <a:prstGeom prst="rect">
            <a:avLst/>
          </a:prstGeom>
        </p:spPr>
      </p:pic>
      <p:pic>
        <p:nvPicPr>
          <p:cNvPr id="15" name="Ábra 105">
            <a:extLst>
              <a:ext uri="{FF2B5EF4-FFF2-40B4-BE49-F238E27FC236}">
                <a16:creationId xmlns:a16="http://schemas.microsoft.com/office/drawing/2014/main" id="{285E6E5D-C21D-2246-A5F5-D1573D7DFF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33596" y="2507394"/>
            <a:ext cx="322070" cy="268392"/>
          </a:xfrm>
          <a:prstGeom prst="rect">
            <a:avLst/>
          </a:prstGeom>
        </p:spPr>
      </p:pic>
      <p:sp>
        <p:nvSpPr>
          <p:cNvPr id="16" name="Szövegdoboz 6">
            <a:extLst>
              <a:ext uri="{FF2B5EF4-FFF2-40B4-BE49-F238E27FC236}">
                <a16:creationId xmlns:a16="http://schemas.microsoft.com/office/drawing/2014/main" id="{7F711941-544D-4945-8620-9F8D7E5B5AE7}"/>
              </a:ext>
            </a:extLst>
          </p:cNvPr>
          <p:cNvSpPr txBox="1"/>
          <p:nvPr/>
        </p:nvSpPr>
        <p:spPr>
          <a:xfrm>
            <a:off x="6314011" y="3480709"/>
            <a:ext cx="1575811" cy="338554"/>
          </a:xfrm>
          <a:prstGeom prst="rect">
            <a:avLst/>
          </a:prstGeom>
          <a:noFill/>
        </p:spPr>
        <p:txBody>
          <a:bodyPr wrap="square" rtlCol="0">
            <a:spAutoFit/>
          </a:bodyPr>
          <a:lstStyle/>
          <a:p>
            <a:pPr algn="ctr"/>
            <a:r>
              <a:rPr lang="hu-HU" sz="1600" b="1" dirty="0" err="1">
                <a:solidFill>
                  <a:schemeClr val="bg1"/>
                </a:solidFill>
                <a:latin typeface="Century Gothic" panose="020B0502020202020204" pitchFamily="34" charset="0"/>
              </a:rPr>
              <a:t>Zero</a:t>
            </a:r>
            <a:r>
              <a:rPr lang="hu-HU" sz="1600" b="1" dirty="0">
                <a:solidFill>
                  <a:schemeClr val="bg1"/>
                </a:solidFill>
                <a:latin typeface="Century Gothic" panose="020B0502020202020204" pitchFamily="34" charset="0"/>
              </a:rPr>
              <a:t> </a:t>
            </a:r>
            <a:r>
              <a:rPr lang="hu-HU" sz="1600" b="1" dirty="0" err="1">
                <a:solidFill>
                  <a:schemeClr val="bg1"/>
                </a:solidFill>
                <a:latin typeface="Century Gothic" panose="020B0502020202020204" pitchFamily="34" charset="0"/>
              </a:rPr>
              <a:t>Trust</a:t>
            </a:r>
            <a:endParaRPr lang="hu-HU" sz="1600" b="1" dirty="0">
              <a:solidFill>
                <a:schemeClr val="bg1"/>
              </a:solidFill>
              <a:latin typeface="Century Gothic" panose="020B0502020202020204" pitchFamily="34" charset="0"/>
            </a:endParaRPr>
          </a:p>
        </p:txBody>
      </p:sp>
      <p:pic>
        <p:nvPicPr>
          <p:cNvPr id="17" name="Ábra 17">
            <a:extLst>
              <a:ext uri="{FF2B5EF4-FFF2-40B4-BE49-F238E27FC236}">
                <a16:creationId xmlns:a16="http://schemas.microsoft.com/office/drawing/2014/main" id="{A7AC975C-E242-1D40-9F28-BEF43ACF1C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67228" y="2712861"/>
            <a:ext cx="669379" cy="773441"/>
          </a:xfrm>
          <a:prstGeom prst="rect">
            <a:avLst/>
          </a:prstGeom>
        </p:spPr>
      </p:pic>
      <p:sp>
        <p:nvSpPr>
          <p:cNvPr id="18" name="Block Arc 17">
            <a:extLst>
              <a:ext uri="{FF2B5EF4-FFF2-40B4-BE49-F238E27FC236}">
                <a16:creationId xmlns:a16="http://schemas.microsoft.com/office/drawing/2014/main" id="{CEB595EA-3B53-7D44-9044-837C32885085}"/>
              </a:ext>
            </a:extLst>
          </p:cNvPr>
          <p:cNvSpPr/>
          <p:nvPr/>
        </p:nvSpPr>
        <p:spPr>
          <a:xfrm>
            <a:off x="5988000" y="2364451"/>
            <a:ext cx="2218007" cy="2295818"/>
          </a:xfrm>
          <a:prstGeom prst="blockArc">
            <a:avLst>
              <a:gd name="adj1" fmla="val 12742182"/>
              <a:gd name="adj2" fmla="val 19739461"/>
              <a:gd name="adj3" fmla="val 4296"/>
            </a:avLst>
          </a:prstGeom>
          <a:gradFill flip="none" rotWithShape="1">
            <a:gsLst>
              <a:gs pos="25000">
                <a:srgbClr val="4C97FE">
                  <a:alpha val="11000"/>
                </a:srgbClr>
              </a:gs>
              <a:gs pos="100000">
                <a:srgbClr val="4C97FE"/>
              </a:gs>
            </a:gsLst>
            <a:path path="circle">
              <a:fillToRect l="100000" t="100000"/>
            </a:path>
            <a:tileRect r="-100000" b="-100000"/>
          </a:gradFill>
          <a:ln w="952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Tree>
    <p:extLst>
      <p:ext uri="{BB962C8B-B14F-4D97-AF65-F5344CB8AC3E}">
        <p14:creationId xmlns:p14="http://schemas.microsoft.com/office/powerpoint/2010/main" val="7309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3000"/>
                                        <p:tgtEl>
                                          <p:spTgt spid="18"/>
                                        </p:tgtEl>
                                      </p:cBhvr>
                                    </p:animEffect>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ECAD02-1B5A-4F73-B83E-20A0DFD13AFE}"/>
              </a:ext>
            </a:extLst>
          </p:cNvPr>
          <p:cNvSpPr>
            <a:spLocks noGrp="1"/>
          </p:cNvSpPr>
          <p:nvPr>
            <p:ph type="title"/>
          </p:nvPr>
        </p:nvSpPr>
        <p:spPr/>
        <p:txBody>
          <a:bodyPr/>
          <a:lstStyle/>
          <a:p>
            <a:r>
              <a:rPr lang="en-US" dirty="0"/>
              <a:t>Getting started</a:t>
            </a:r>
            <a:endParaRPr lang="hu-HU" dirty="0"/>
          </a:p>
        </p:txBody>
      </p:sp>
      <p:sp>
        <p:nvSpPr>
          <p:cNvPr id="3" name="Dia számának helye 2">
            <a:extLst>
              <a:ext uri="{FF2B5EF4-FFF2-40B4-BE49-F238E27FC236}">
                <a16:creationId xmlns:a16="http://schemas.microsoft.com/office/drawing/2014/main" id="{936011FD-62AE-499E-9BCA-475888502755}"/>
              </a:ext>
            </a:extLst>
          </p:cNvPr>
          <p:cNvSpPr>
            <a:spLocks noGrp="1"/>
          </p:cNvSpPr>
          <p:nvPr>
            <p:ph type="sldNum" sz="quarter" idx="12"/>
          </p:nvPr>
        </p:nvSpPr>
        <p:spPr/>
        <p:txBody>
          <a:bodyPr/>
          <a:lstStyle/>
          <a:p>
            <a:fld id="{A36C5282-E242-4F2C-A932-6E8882A3BC95}" type="slidenum">
              <a:rPr lang="hu-HU" smtClean="0"/>
              <a:t>28</a:t>
            </a:fld>
            <a:endParaRPr lang="hu-HU"/>
          </a:p>
        </p:txBody>
      </p:sp>
      <p:sp>
        <p:nvSpPr>
          <p:cNvPr id="4" name="Téglalap 3">
            <a:extLst>
              <a:ext uri="{FF2B5EF4-FFF2-40B4-BE49-F238E27FC236}">
                <a16:creationId xmlns:a16="http://schemas.microsoft.com/office/drawing/2014/main" id="{C712B49C-27CA-4503-9A74-DB269DA8CD86}"/>
              </a:ext>
            </a:extLst>
          </p:cNvPr>
          <p:cNvSpPr/>
          <p:nvPr/>
        </p:nvSpPr>
        <p:spPr>
          <a:xfrm>
            <a:off x="805690"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406654B0-B32A-45C2-BF7E-9C7B2A078168}"/>
              </a:ext>
            </a:extLst>
          </p:cNvPr>
          <p:cNvSpPr txBox="1">
            <a:spLocks/>
          </p:cNvSpPr>
          <p:nvPr/>
        </p:nvSpPr>
        <p:spPr>
          <a:xfrm>
            <a:off x="8578612" y="4729788"/>
            <a:ext cx="237180"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28</a:t>
            </a:fld>
            <a:endParaRPr lang="hu-HU"/>
          </a:p>
        </p:txBody>
      </p:sp>
      <p:sp>
        <p:nvSpPr>
          <p:cNvPr id="9" name="Téglalap 8">
            <a:extLst>
              <a:ext uri="{FF2B5EF4-FFF2-40B4-BE49-F238E27FC236}">
                <a16:creationId xmlns:a16="http://schemas.microsoft.com/office/drawing/2014/main" id="{1DEDE7EE-4914-4CF2-8A31-4637E3A3CD17}"/>
              </a:ext>
            </a:extLst>
          </p:cNvPr>
          <p:cNvSpPr/>
          <p:nvPr/>
        </p:nvSpPr>
        <p:spPr>
          <a:xfrm>
            <a:off x="6795418"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5D1AB836-E2C1-418E-A0CF-B2A37CC127E4}"/>
              </a:ext>
            </a:extLst>
          </p:cNvPr>
          <p:cNvSpPr/>
          <p:nvPr/>
        </p:nvSpPr>
        <p:spPr>
          <a:xfrm>
            <a:off x="2821326"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67850903-A563-43BD-A636-1D33433DDD50}"/>
              </a:ext>
            </a:extLst>
          </p:cNvPr>
          <p:cNvSpPr/>
          <p:nvPr/>
        </p:nvSpPr>
        <p:spPr>
          <a:xfrm>
            <a:off x="4830857" y="1337971"/>
            <a:ext cx="1698651"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A4B87BBF-6CC0-49BF-8588-D6ADE3199047}"/>
              </a:ext>
            </a:extLst>
          </p:cNvPr>
          <p:cNvSpPr/>
          <p:nvPr/>
        </p:nvSpPr>
        <p:spPr>
          <a:xfrm>
            <a:off x="6732958"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artalom helye 3">
            <a:extLst>
              <a:ext uri="{FF2B5EF4-FFF2-40B4-BE49-F238E27FC236}">
                <a16:creationId xmlns:a16="http://schemas.microsoft.com/office/drawing/2014/main" id="{402749FE-D719-4581-AE0B-2A7F101BF883}"/>
              </a:ext>
            </a:extLst>
          </p:cNvPr>
          <p:cNvSpPr txBox="1">
            <a:spLocks/>
          </p:cNvSpPr>
          <p:nvPr/>
        </p:nvSpPr>
        <p:spPr>
          <a:xfrm>
            <a:off x="6732958"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hu-HU" sz="1000" dirty="0" err="1"/>
              <a:t>Validate</a:t>
            </a:r>
            <a:r>
              <a:rPr lang="hu-HU" sz="1000" dirty="0"/>
              <a:t> </a:t>
            </a:r>
            <a:r>
              <a:rPr lang="hu-HU" sz="1000" dirty="0" err="1"/>
              <a:t>traffic</a:t>
            </a:r>
            <a:r>
              <a:rPr lang="hu-HU" sz="1000" dirty="0"/>
              <a:t> </a:t>
            </a:r>
            <a:r>
              <a:rPr lang="hu-HU" sz="1000" dirty="0" err="1"/>
              <a:t>contents</a:t>
            </a:r>
            <a:endParaRPr lang="hu-HU" sz="1000" dirty="0"/>
          </a:p>
          <a:p>
            <a:pPr marL="171450" indent="-171450" algn="l">
              <a:buFont typeface="Arial" panose="020B0604020202020204" pitchFamily="34" charset="0"/>
              <a:buChar char="•"/>
            </a:pPr>
            <a:r>
              <a:rPr lang="hu-HU" sz="1000" dirty="0" err="1"/>
              <a:t>Ensure</a:t>
            </a:r>
            <a:r>
              <a:rPr lang="hu-HU" sz="1000" dirty="0"/>
              <a:t> </a:t>
            </a:r>
            <a:r>
              <a:rPr lang="hu-HU" sz="1000" dirty="0" err="1"/>
              <a:t>Visibility</a:t>
            </a:r>
            <a:r>
              <a:rPr lang="hu-HU" sz="1000" dirty="0"/>
              <a:t> </a:t>
            </a:r>
            <a:r>
              <a:rPr lang="hu-HU" sz="1000" dirty="0" err="1"/>
              <a:t>via</a:t>
            </a:r>
            <a:r>
              <a:rPr lang="hu-HU" sz="1000" dirty="0"/>
              <a:t> Monitoring</a:t>
            </a:r>
          </a:p>
          <a:p>
            <a:pPr marL="171450" indent="-171450" algn="l">
              <a:buFont typeface="Arial" panose="020B0604020202020204" pitchFamily="34" charset="0"/>
              <a:buChar char="•"/>
            </a:pPr>
            <a:r>
              <a:rPr lang="hu-HU" sz="1000" dirty="0" err="1"/>
              <a:t>Secure</a:t>
            </a:r>
            <a:r>
              <a:rPr lang="hu-HU" sz="1000" dirty="0"/>
              <a:t> </a:t>
            </a:r>
            <a:r>
              <a:rPr lang="hu-HU" sz="1000" dirty="0" err="1"/>
              <a:t>both</a:t>
            </a:r>
            <a:r>
              <a:rPr lang="hu-HU" sz="1000" dirty="0"/>
              <a:t> </a:t>
            </a:r>
            <a:r>
              <a:rPr lang="hu-HU" sz="1000" dirty="0" err="1"/>
              <a:t>at</a:t>
            </a:r>
            <a:r>
              <a:rPr lang="hu-HU" sz="1000" dirty="0"/>
              <a:t> rest and in </a:t>
            </a:r>
            <a:r>
              <a:rPr lang="hu-HU" sz="1000" dirty="0" err="1"/>
              <a:t>transit</a:t>
            </a:r>
            <a:endParaRPr lang="hu-HU" sz="1000" dirty="0"/>
          </a:p>
        </p:txBody>
      </p:sp>
      <p:sp>
        <p:nvSpPr>
          <p:cNvPr id="12" name="Szöveg helye 2">
            <a:extLst>
              <a:ext uri="{FF2B5EF4-FFF2-40B4-BE49-F238E27FC236}">
                <a16:creationId xmlns:a16="http://schemas.microsoft.com/office/drawing/2014/main" id="{F58C75BA-D071-4B5E-9C9E-8CAD59438D80}"/>
              </a:ext>
            </a:extLst>
          </p:cNvPr>
          <p:cNvSpPr txBox="1">
            <a:spLocks/>
          </p:cNvSpPr>
          <p:nvPr/>
        </p:nvSpPr>
        <p:spPr>
          <a:xfrm>
            <a:off x="6732958"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t>Data is </a:t>
            </a:r>
            <a:r>
              <a:rPr lang="hu-HU" dirty="0" err="1"/>
              <a:t>the</a:t>
            </a:r>
            <a:r>
              <a:rPr lang="hu-HU" dirty="0"/>
              <a:t> Key</a:t>
            </a:r>
          </a:p>
        </p:txBody>
      </p:sp>
      <p:sp>
        <p:nvSpPr>
          <p:cNvPr id="18" name="Téglalap 17">
            <a:extLst>
              <a:ext uri="{FF2B5EF4-FFF2-40B4-BE49-F238E27FC236}">
                <a16:creationId xmlns:a16="http://schemas.microsoft.com/office/drawing/2014/main" id="{FF7069B4-4518-4231-BE13-934C02C1E8F4}"/>
              </a:ext>
            </a:extLst>
          </p:cNvPr>
          <p:cNvSpPr/>
          <p:nvPr/>
        </p:nvSpPr>
        <p:spPr>
          <a:xfrm>
            <a:off x="4768397"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artalom helye 3">
            <a:extLst>
              <a:ext uri="{FF2B5EF4-FFF2-40B4-BE49-F238E27FC236}">
                <a16:creationId xmlns:a16="http://schemas.microsoft.com/office/drawing/2014/main" id="{D6A8A9C5-FF1B-4A23-8A97-C913F4BD71A2}"/>
              </a:ext>
            </a:extLst>
          </p:cNvPr>
          <p:cNvSpPr txBox="1">
            <a:spLocks/>
          </p:cNvSpPr>
          <p:nvPr/>
        </p:nvSpPr>
        <p:spPr>
          <a:xfrm>
            <a:off x="4768397"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hu-HU" sz="1000" dirty="0" err="1"/>
              <a:t>Secure</a:t>
            </a:r>
            <a:r>
              <a:rPr lang="hu-HU" sz="1000" dirty="0"/>
              <a:t> </a:t>
            </a:r>
            <a:r>
              <a:rPr lang="hu-HU" sz="1000" dirty="0" err="1"/>
              <a:t>connections</a:t>
            </a:r>
            <a:endParaRPr lang="hu-HU" sz="1000" dirty="0"/>
          </a:p>
          <a:p>
            <a:pPr marL="171450" indent="-171450" algn="l">
              <a:buFont typeface="Arial" panose="020B0604020202020204" pitchFamily="34" charset="0"/>
              <a:buChar char="•"/>
            </a:pPr>
            <a:r>
              <a:rPr lang="hu-HU" sz="1000" dirty="0" err="1"/>
              <a:t>Separate</a:t>
            </a:r>
            <a:r>
              <a:rPr lang="hu-HU" sz="1000" dirty="0"/>
              <a:t> </a:t>
            </a:r>
            <a:r>
              <a:rPr lang="hu-HU" sz="1000" dirty="0" err="1"/>
              <a:t>networks</a:t>
            </a:r>
            <a:endParaRPr lang="hu-HU" sz="1000" dirty="0"/>
          </a:p>
          <a:p>
            <a:pPr marL="171450" indent="-171450" algn="l">
              <a:buFont typeface="Arial" panose="020B0604020202020204" pitchFamily="34" charset="0"/>
              <a:buChar char="•"/>
            </a:pPr>
            <a:r>
              <a:rPr lang="hu-HU" sz="1000" dirty="0" err="1"/>
              <a:t>Centralized</a:t>
            </a:r>
            <a:r>
              <a:rPr lang="hu-HU" sz="1000" dirty="0"/>
              <a:t> management</a:t>
            </a:r>
          </a:p>
          <a:p>
            <a:pPr marL="171450" indent="-171450" algn="l">
              <a:buFont typeface="Arial" panose="020B0604020202020204" pitchFamily="34" charset="0"/>
              <a:buChar char="•"/>
            </a:pPr>
            <a:r>
              <a:rPr lang="hu-HU" sz="1000" dirty="0" err="1"/>
              <a:t>Reduce</a:t>
            </a:r>
            <a:r>
              <a:rPr lang="hu-HU" sz="1000" dirty="0"/>
              <a:t> </a:t>
            </a:r>
            <a:r>
              <a:rPr lang="hu-HU" sz="1000" dirty="0" err="1"/>
              <a:t>complexity</a:t>
            </a:r>
            <a:endParaRPr lang="hu-HU" sz="1000" dirty="0"/>
          </a:p>
        </p:txBody>
      </p:sp>
      <p:sp>
        <p:nvSpPr>
          <p:cNvPr id="20" name="Szöveg helye 2">
            <a:extLst>
              <a:ext uri="{FF2B5EF4-FFF2-40B4-BE49-F238E27FC236}">
                <a16:creationId xmlns:a16="http://schemas.microsoft.com/office/drawing/2014/main" id="{705E97D8-EDD2-49E5-92A6-2559D204F4E2}"/>
              </a:ext>
            </a:extLst>
          </p:cNvPr>
          <p:cNvSpPr txBox="1">
            <a:spLocks/>
          </p:cNvSpPr>
          <p:nvPr/>
        </p:nvSpPr>
        <p:spPr>
          <a:xfrm>
            <a:off x="4768397"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Networks</a:t>
            </a:r>
            <a:r>
              <a:rPr lang="hu-HU" dirty="0"/>
              <a:t> </a:t>
            </a:r>
            <a:r>
              <a:rPr lang="hu-HU" dirty="0" err="1"/>
              <a:t>are</a:t>
            </a:r>
            <a:r>
              <a:rPr lang="hu-HU" dirty="0"/>
              <a:t> </a:t>
            </a:r>
            <a:r>
              <a:rPr lang="hu-HU" dirty="0" err="1"/>
              <a:t>the</a:t>
            </a:r>
            <a:r>
              <a:rPr lang="hu-HU" dirty="0"/>
              <a:t> </a:t>
            </a:r>
            <a:r>
              <a:rPr lang="hu-HU" dirty="0" err="1"/>
              <a:t>Foundation</a:t>
            </a:r>
            <a:endParaRPr lang="hu-HU" dirty="0"/>
          </a:p>
        </p:txBody>
      </p:sp>
      <p:grpSp>
        <p:nvGrpSpPr>
          <p:cNvPr id="30" name="Group 29">
            <a:extLst>
              <a:ext uri="{FF2B5EF4-FFF2-40B4-BE49-F238E27FC236}">
                <a16:creationId xmlns:a16="http://schemas.microsoft.com/office/drawing/2014/main" id="{AFC9AC78-8377-F546-84BA-7EFC3EF7613C}"/>
              </a:ext>
            </a:extLst>
          </p:cNvPr>
          <p:cNvGrpSpPr/>
          <p:nvPr/>
        </p:nvGrpSpPr>
        <p:grpSpPr>
          <a:xfrm>
            <a:off x="743230" y="1268016"/>
            <a:ext cx="1698651" cy="3285637"/>
            <a:chOff x="743230" y="1268016"/>
            <a:chExt cx="1698651" cy="3285637"/>
          </a:xfrm>
        </p:grpSpPr>
        <p:sp>
          <p:nvSpPr>
            <p:cNvPr id="6" name="Téglalap 5">
              <a:extLst>
                <a:ext uri="{FF2B5EF4-FFF2-40B4-BE49-F238E27FC236}">
                  <a16:creationId xmlns:a16="http://schemas.microsoft.com/office/drawing/2014/main" id="{0E15F112-8ACE-438F-BCCB-747ADAF1E4EB}"/>
                </a:ext>
              </a:extLst>
            </p:cNvPr>
            <p:cNvSpPr/>
            <p:nvPr/>
          </p:nvSpPr>
          <p:spPr>
            <a:xfrm>
              <a:off x="743230"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artalom helye 3">
              <a:extLst>
                <a:ext uri="{FF2B5EF4-FFF2-40B4-BE49-F238E27FC236}">
                  <a16:creationId xmlns:a16="http://schemas.microsoft.com/office/drawing/2014/main" id="{B9DBD6A2-5E0B-4DFE-9C03-F7D769E5A102}"/>
                </a:ext>
              </a:extLst>
            </p:cNvPr>
            <p:cNvSpPr txBox="1">
              <a:spLocks/>
            </p:cNvSpPr>
            <p:nvPr/>
          </p:nvSpPr>
          <p:spPr>
            <a:xfrm>
              <a:off x="743230"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6525" indent="-130175" algn="l">
                <a:buFont typeface="Arial" panose="020B0604020202020204" pitchFamily="34" charset="0"/>
                <a:buChar char="•"/>
              </a:pPr>
              <a:r>
                <a:rPr lang="hu-HU" sz="1000" dirty="0" err="1"/>
                <a:t>Enhance</a:t>
              </a:r>
              <a:r>
                <a:rPr lang="hu-HU" sz="1000" dirty="0"/>
                <a:t> </a:t>
              </a:r>
              <a:r>
                <a:rPr lang="hu-HU" sz="1000" dirty="0" err="1"/>
                <a:t>current</a:t>
              </a:r>
              <a:r>
                <a:rPr lang="hu-HU" sz="1000" dirty="0"/>
                <a:t> </a:t>
              </a:r>
              <a:r>
                <a:rPr lang="hu-HU" sz="1000" dirty="0" err="1"/>
                <a:t>security</a:t>
              </a:r>
              <a:r>
                <a:rPr lang="hu-HU" sz="1000" dirty="0"/>
                <a:t> </a:t>
              </a:r>
              <a:r>
                <a:rPr lang="hu-HU" sz="1000" dirty="0" err="1"/>
                <a:t>practices</a:t>
              </a:r>
              <a:endParaRPr lang="hu-HU" sz="1000" dirty="0"/>
            </a:p>
            <a:p>
              <a:pPr marL="136525" indent="-130175" algn="l">
                <a:buFont typeface="Arial" panose="020B0604020202020204" pitchFamily="34" charset="0"/>
                <a:buChar char="•"/>
              </a:pPr>
              <a:r>
                <a:rPr lang="hu-HU" sz="1000" dirty="0" err="1"/>
                <a:t>Integrate</a:t>
              </a:r>
              <a:r>
                <a:rPr lang="hu-HU" sz="1000" dirty="0"/>
                <a:t> </a:t>
              </a:r>
              <a:r>
                <a:rPr lang="hu-HU" sz="1000" dirty="0" err="1"/>
                <a:t>Zero</a:t>
              </a:r>
              <a:r>
                <a:rPr lang="hu-HU" sz="1000" dirty="0"/>
                <a:t> </a:t>
              </a:r>
              <a:r>
                <a:rPr lang="hu-HU" sz="1000" dirty="0" err="1"/>
                <a:t>Trust</a:t>
              </a:r>
              <a:r>
                <a:rPr lang="hu-HU" sz="1000" dirty="0"/>
                <a:t> </a:t>
              </a:r>
              <a:r>
                <a:rPr lang="hu-HU" sz="1000" dirty="0" err="1"/>
                <a:t>architecture</a:t>
              </a:r>
              <a:endParaRPr lang="hu-HU" sz="1000" dirty="0"/>
            </a:p>
            <a:p>
              <a:pPr marL="136525" indent="-130175" algn="l">
                <a:buFont typeface="Arial" panose="020B0604020202020204" pitchFamily="34" charset="0"/>
                <a:buChar char="•"/>
              </a:pPr>
              <a:r>
                <a:rPr lang="hu-HU" sz="1000" dirty="0" err="1"/>
                <a:t>Look</a:t>
              </a:r>
              <a:r>
                <a:rPr lang="hu-HU" sz="1000" dirty="0"/>
                <a:t> </a:t>
              </a:r>
              <a:r>
                <a:rPr lang="hu-HU" sz="1000" dirty="0" err="1"/>
                <a:t>for</a:t>
              </a:r>
              <a:r>
                <a:rPr lang="hu-HU" sz="1000" dirty="0"/>
                <a:t> </a:t>
              </a:r>
              <a:r>
                <a:rPr lang="hu-HU" sz="1000" dirty="0" err="1"/>
                <a:t>Flexible</a:t>
              </a:r>
              <a:r>
                <a:rPr lang="hu-HU" sz="1000" dirty="0"/>
                <a:t> </a:t>
              </a:r>
              <a:r>
                <a:rPr lang="hu-HU" sz="1000" dirty="0" err="1"/>
                <a:t>deployment</a:t>
              </a:r>
              <a:r>
                <a:rPr lang="hu-HU" sz="1000" dirty="0"/>
                <a:t> and </a:t>
              </a:r>
              <a:r>
                <a:rPr lang="hu-HU" sz="1000" dirty="0" err="1"/>
                <a:t>configuration</a:t>
              </a:r>
              <a:endParaRPr lang="hu-HU" sz="1000" dirty="0"/>
            </a:p>
            <a:p>
              <a:pPr marL="136525" indent="-130175" algn="l">
                <a:buFont typeface="Arial" panose="020B0604020202020204" pitchFamily="34" charset="0"/>
                <a:buChar char="•"/>
              </a:pPr>
              <a:endParaRPr lang="hu-HU" sz="1000" dirty="0"/>
            </a:p>
          </p:txBody>
        </p:sp>
        <p:sp>
          <p:nvSpPr>
            <p:cNvPr id="8" name="Szöveg helye 2">
              <a:extLst>
                <a:ext uri="{FF2B5EF4-FFF2-40B4-BE49-F238E27FC236}">
                  <a16:creationId xmlns:a16="http://schemas.microsoft.com/office/drawing/2014/main" id="{4E292A66-310D-4E40-90F9-40EE96466965}"/>
                </a:ext>
              </a:extLst>
            </p:cNvPr>
            <p:cNvSpPr txBox="1">
              <a:spLocks/>
            </p:cNvSpPr>
            <p:nvPr/>
          </p:nvSpPr>
          <p:spPr>
            <a:xfrm>
              <a:off x="743230"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Customizable</a:t>
              </a:r>
              <a:r>
                <a:rPr lang="hu-HU" dirty="0"/>
                <a:t> </a:t>
              </a:r>
              <a:r>
                <a:rPr lang="hu-HU" dirty="0" err="1"/>
                <a:t>Solutions</a:t>
              </a:r>
              <a:endParaRPr lang="hu-HU" dirty="0"/>
            </a:p>
          </p:txBody>
        </p:sp>
      </p:grpSp>
      <p:sp>
        <p:nvSpPr>
          <p:cNvPr id="14" name="Téglalap 13">
            <a:extLst>
              <a:ext uri="{FF2B5EF4-FFF2-40B4-BE49-F238E27FC236}">
                <a16:creationId xmlns:a16="http://schemas.microsoft.com/office/drawing/2014/main" id="{681E5EA5-9CF7-4320-A2D5-8161DFD9A9A9}"/>
              </a:ext>
            </a:extLst>
          </p:cNvPr>
          <p:cNvSpPr/>
          <p:nvPr/>
        </p:nvSpPr>
        <p:spPr>
          <a:xfrm>
            <a:off x="2758866" y="1268016"/>
            <a:ext cx="1698651"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artalom helye 3">
            <a:extLst>
              <a:ext uri="{FF2B5EF4-FFF2-40B4-BE49-F238E27FC236}">
                <a16:creationId xmlns:a16="http://schemas.microsoft.com/office/drawing/2014/main" id="{A276F935-CE38-41AC-B235-9F8064C39478}"/>
              </a:ext>
            </a:extLst>
          </p:cNvPr>
          <p:cNvSpPr txBox="1">
            <a:spLocks/>
          </p:cNvSpPr>
          <p:nvPr/>
        </p:nvSpPr>
        <p:spPr>
          <a:xfrm>
            <a:off x="2758866" y="3043003"/>
            <a:ext cx="1698651"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l">
              <a:buFont typeface="Arial" panose="020B0604020202020204" pitchFamily="34" charset="0"/>
              <a:buChar char="•"/>
            </a:pPr>
            <a:r>
              <a:rPr lang="hu-HU" sz="1000" dirty="0" err="1"/>
              <a:t>Keep</a:t>
            </a:r>
            <a:r>
              <a:rPr lang="hu-HU" sz="1000" dirty="0"/>
              <a:t> </a:t>
            </a:r>
            <a:r>
              <a:rPr lang="hu-HU" sz="1000" dirty="0" err="1"/>
              <a:t>Legacy</a:t>
            </a:r>
            <a:r>
              <a:rPr lang="hu-HU" sz="1000" dirty="0"/>
              <a:t> in </a:t>
            </a:r>
            <a:r>
              <a:rPr lang="hu-HU" sz="1000" dirty="0" err="1"/>
              <a:t>Compliance</a:t>
            </a:r>
            <a:endParaRPr lang="hu-HU" sz="1000" dirty="0"/>
          </a:p>
          <a:p>
            <a:pPr marL="171450" indent="-171450" algn="l">
              <a:buFont typeface="Arial" panose="020B0604020202020204" pitchFamily="34" charset="0"/>
              <a:buChar char="•"/>
            </a:pPr>
            <a:r>
              <a:rPr lang="hu-HU" sz="1000" dirty="0" err="1"/>
              <a:t>Added</a:t>
            </a:r>
            <a:r>
              <a:rPr lang="hu-HU" sz="1000" dirty="0"/>
              <a:t> </a:t>
            </a:r>
            <a:r>
              <a:rPr lang="hu-HU" sz="1000" dirty="0" err="1"/>
              <a:t>Security</a:t>
            </a:r>
            <a:r>
              <a:rPr lang="hu-HU" sz="1000" dirty="0"/>
              <a:t> </a:t>
            </a:r>
            <a:r>
              <a:rPr lang="hu-HU" sz="1000" dirty="0" err="1"/>
              <a:t>Layers</a:t>
            </a:r>
            <a:r>
              <a:rPr lang="hu-HU" sz="1000" dirty="0"/>
              <a:t> in front</a:t>
            </a:r>
          </a:p>
          <a:p>
            <a:pPr marL="171450" indent="-171450" algn="l">
              <a:buFont typeface="Arial" panose="020B0604020202020204" pitchFamily="34" charset="0"/>
              <a:buChar char="•"/>
            </a:pPr>
            <a:r>
              <a:rPr lang="hu-HU" sz="1000" dirty="0" err="1"/>
              <a:t>Enforce</a:t>
            </a:r>
            <a:r>
              <a:rPr lang="hu-HU" sz="1000" dirty="0"/>
              <a:t> </a:t>
            </a:r>
            <a:r>
              <a:rPr lang="hu-HU" sz="1000" dirty="0" err="1"/>
              <a:t>Security</a:t>
            </a:r>
            <a:r>
              <a:rPr lang="hu-HU" sz="1000" dirty="0"/>
              <a:t>, </a:t>
            </a:r>
            <a:r>
              <a:rPr lang="hu-HU" sz="1000" dirty="0" err="1"/>
              <a:t>Encryption</a:t>
            </a:r>
            <a:r>
              <a:rPr lang="hu-HU" sz="1000" dirty="0"/>
              <a:t> and </a:t>
            </a:r>
            <a:r>
              <a:rPr lang="hu-HU" sz="1000" dirty="0" err="1"/>
              <a:t>Logging</a:t>
            </a:r>
            <a:r>
              <a:rPr lang="hu-HU" sz="1000" dirty="0"/>
              <a:t> </a:t>
            </a:r>
            <a:r>
              <a:rPr lang="hu-HU" sz="1000" dirty="0" err="1"/>
              <a:t>policies</a:t>
            </a:r>
            <a:endParaRPr lang="hu-HU" sz="1000" dirty="0"/>
          </a:p>
        </p:txBody>
      </p:sp>
      <p:sp>
        <p:nvSpPr>
          <p:cNvPr id="16" name="Szöveg helye 2">
            <a:extLst>
              <a:ext uri="{FF2B5EF4-FFF2-40B4-BE49-F238E27FC236}">
                <a16:creationId xmlns:a16="http://schemas.microsoft.com/office/drawing/2014/main" id="{19B33B99-C7E4-4788-BFF7-F64D0E07FC7B}"/>
              </a:ext>
            </a:extLst>
          </p:cNvPr>
          <p:cNvSpPr txBox="1">
            <a:spLocks/>
          </p:cNvSpPr>
          <p:nvPr/>
        </p:nvSpPr>
        <p:spPr>
          <a:xfrm>
            <a:off x="2758866" y="2425069"/>
            <a:ext cx="1698651"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Protect</a:t>
            </a:r>
            <a:r>
              <a:rPr lang="hu-HU" dirty="0"/>
              <a:t> </a:t>
            </a:r>
            <a:r>
              <a:rPr lang="hu-HU" dirty="0" err="1"/>
              <a:t>Legacy</a:t>
            </a:r>
            <a:r>
              <a:rPr lang="hu-HU" dirty="0"/>
              <a:t> </a:t>
            </a:r>
            <a:r>
              <a:rPr lang="hu-HU" dirty="0" err="1"/>
              <a:t>Applications</a:t>
            </a:r>
            <a:endParaRPr lang="hu-HU" dirty="0"/>
          </a:p>
        </p:txBody>
      </p:sp>
      <p:pic>
        <p:nvPicPr>
          <p:cNvPr id="26" name="Ábra 25">
            <a:extLst>
              <a:ext uri="{FF2B5EF4-FFF2-40B4-BE49-F238E27FC236}">
                <a16:creationId xmlns:a16="http://schemas.microsoft.com/office/drawing/2014/main" id="{DCDE50AA-EC7E-424F-8EB6-D9770C57D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0716" y="1682320"/>
            <a:ext cx="543678" cy="543678"/>
          </a:xfrm>
          <a:prstGeom prst="rect">
            <a:avLst/>
          </a:prstGeom>
        </p:spPr>
      </p:pic>
      <p:pic>
        <p:nvPicPr>
          <p:cNvPr id="28" name="Ábra 27">
            <a:extLst>
              <a:ext uri="{FF2B5EF4-FFF2-40B4-BE49-F238E27FC236}">
                <a16:creationId xmlns:a16="http://schemas.microsoft.com/office/drawing/2014/main" id="{F26EFD81-247D-437D-83F2-BFAE1EBB6A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9182" y="1724957"/>
            <a:ext cx="538016" cy="538016"/>
          </a:xfrm>
          <a:prstGeom prst="rect">
            <a:avLst/>
          </a:prstGeom>
        </p:spPr>
      </p:pic>
      <p:pic>
        <p:nvPicPr>
          <p:cNvPr id="39" name="Ábra 38">
            <a:extLst>
              <a:ext uri="{FF2B5EF4-FFF2-40B4-BE49-F238E27FC236}">
                <a16:creationId xmlns:a16="http://schemas.microsoft.com/office/drawing/2014/main" id="{84BEF6FB-5184-4F8D-A36B-B47B70B92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4204" y="1741341"/>
            <a:ext cx="647035" cy="521025"/>
          </a:xfrm>
          <a:prstGeom prst="rect">
            <a:avLst/>
          </a:prstGeom>
        </p:spPr>
      </p:pic>
      <p:pic>
        <p:nvPicPr>
          <p:cNvPr id="41" name="Ábra 40">
            <a:extLst>
              <a:ext uri="{FF2B5EF4-FFF2-40B4-BE49-F238E27FC236}">
                <a16:creationId xmlns:a16="http://schemas.microsoft.com/office/drawing/2014/main" id="{C792D137-52D5-4F6B-A7A1-57D0D64826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8101" y="1769714"/>
            <a:ext cx="515132" cy="515132"/>
          </a:xfrm>
          <a:prstGeom prst="rect">
            <a:avLst/>
          </a:prstGeom>
        </p:spPr>
      </p:pic>
    </p:spTree>
    <p:extLst>
      <p:ext uri="{BB962C8B-B14F-4D97-AF65-F5344CB8AC3E}">
        <p14:creationId xmlns:p14="http://schemas.microsoft.com/office/powerpoint/2010/main" val="224493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en-US" dirty="0"/>
              <a:t>Zero Trust Principles</a:t>
            </a:r>
            <a:endParaRPr lang="hu-HU" dirty="0"/>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29</a:t>
            </a:fld>
            <a:endParaRPr lang="hu-HU"/>
          </a:p>
        </p:txBody>
      </p:sp>
      <p:pic>
        <p:nvPicPr>
          <p:cNvPr id="8" name="Ábra 7">
            <a:extLst>
              <a:ext uri="{FF2B5EF4-FFF2-40B4-BE49-F238E27FC236}">
                <a16:creationId xmlns:a16="http://schemas.microsoft.com/office/drawing/2014/main" id="{144668EB-5C03-4FCC-9AAD-B7A3E7347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215570" y="2388589"/>
            <a:ext cx="838200" cy="971550"/>
          </a:xfrm>
          <a:prstGeom prst="rect">
            <a:avLst/>
          </a:prstGeom>
        </p:spPr>
      </p:pic>
      <p:pic>
        <p:nvPicPr>
          <p:cNvPr id="10" name="Ábra 9">
            <a:extLst>
              <a:ext uri="{FF2B5EF4-FFF2-40B4-BE49-F238E27FC236}">
                <a16:creationId xmlns:a16="http://schemas.microsoft.com/office/drawing/2014/main" id="{ECD0A09C-85FE-43E8-9822-BBDCC9DB05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5287" y="2448394"/>
            <a:ext cx="857250" cy="762000"/>
          </a:xfrm>
          <a:prstGeom prst="rect">
            <a:avLst/>
          </a:prstGeom>
        </p:spPr>
      </p:pic>
      <p:pic>
        <p:nvPicPr>
          <p:cNvPr id="12" name="Ábra 11">
            <a:extLst>
              <a:ext uri="{FF2B5EF4-FFF2-40B4-BE49-F238E27FC236}">
                <a16:creationId xmlns:a16="http://schemas.microsoft.com/office/drawing/2014/main" id="{DEA21976-1C25-4836-972B-2E8D8A8F15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1621" y="2448395"/>
            <a:ext cx="741941" cy="826955"/>
          </a:xfrm>
          <a:prstGeom prst="rect">
            <a:avLst/>
          </a:prstGeom>
        </p:spPr>
      </p:pic>
      <p:pic>
        <p:nvPicPr>
          <p:cNvPr id="14" name="Ábra 13">
            <a:extLst>
              <a:ext uri="{FF2B5EF4-FFF2-40B4-BE49-F238E27FC236}">
                <a16:creationId xmlns:a16="http://schemas.microsoft.com/office/drawing/2014/main" id="{97960FA3-0A23-4D6C-98D5-1B69576079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41732" y="2386909"/>
            <a:ext cx="960080" cy="960080"/>
          </a:xfrm>
          <a:prstGeom prst="rect">
            <a:avLst/>
          </a:prstGeom>
        </p:spPr>
      </p:pic>
      <p:sp>
        <p:nvSpPr>
          <p:cNvPr id="15" name="Szövegdoboz 14">
            <a:extLst>
              <a:ext uri="{FF2B5EF4-FFF2-40B4-BE49-F238E27FC236}">
                <a16:creationId xmlns:a16="http://schemas.microsoft.com/office/drawing/2014/main" id="{F2BC7A1B-2965-4299-9D79-9A5ACDC0BF06}"/>
              </a:ext>
            </a:extLst>
          </p:cNvPr>
          <p:cNvSpPr txBox="1"/>
          <p:nvPr/>
        </p:nvSpPr>
        <p:spPr>
          <a:xfrm>
            <a:off x="1089841" y="3442966"/>
            <a:ext cx="1309254" cy="400110"/>
          </a:xfrm>
          <a:prstGeom prst="rect">
            <a:avLst/>
          </a:prstGeom>
          <a:noFill/>
        </p:spPr>
        <p:txBody>
          <a:bodyPr wrap="square" rtlCol="0">
            <a:spAutoFit/>
          </a:bodyPr>
          <a:lstStyle/>
          <a:p>
            <a:pPr algn="ctr"/>
            <a:r>
              <a:rPr lang="hu-HU" sz="1000" dirty="0" err="1">
                <a:solidFill>
                  <a:srgbClr val="001741"/>
                </a:solidFill>
                <a:latin typeface="Century Gothic" panose="020B0502020202020204" pitchFamily="34" charset="0"/>
              </a:rPr>
              <a:t>Never</a:t>
            </a:r>
            <a:r>
              <a:rPr lang="hu-HU" sz="1000" dirty="0">
                <a:solidFill>
                  <a:srgbClr val="001741"/>
                </a:solidFill>
                <a:latin typeface="Century Gothic" panose="020B0502020202020204" pitchFamily="34" charset="0"/>
              </a:rPr>
              <a:t> </a:t>
            </a:r>
            <a:r>
              <a:rPr lang="hu-HU" sz="1000" dirty="0" err="1">
                <a:solidFill>
                  <a:srgbClr val="001741"/>
                </a:solidFill>
                <a:latin typeface="Century Gothic" panose="020B0502020202020204" pitchFamily="34" charset="0"/>
              </a:rPr>
              <a:t>just</a:t>
            </a:r>
            <a:r>
              <a:rPr lang="hu-HU" sz="1000" dirty="0">
                <a:solidFill>
                  <a:srgbClr val="001741"/>
                </a:solidFill>
                <a:latin typeface="Century Gothic" panose="020B0502020202020204" pitchFamily="34" charset="0"/>
              </a:rPr>
              <a:t> </a:t>
            </a:r>
            <a:r>
              <a:rPr lang="hu-HU" sz="1000" dirty="0" err="1">
                <a:solidFill>
                  <a:srgbClr val="001741"/>
                </a:solidFill>
                <a:latin typeface="Century Gothic" panose="020B0502020202020204" pitchFamily="34" charset="0"/>
              </a:rPr>
              <a:t>Trust</a:t>
            </a:r>
            <a:r>
              <a:rPr lang="hu-HU" sz="1000" dirty="0">
                <a:solidFill>
                  <a:srgbClr val="001741"/>
                </a:solidFill>
                <a:latin typeface="Century Gothic" panose="020B0502020202020204" pitchFamily="34" charset="0"/>
              </a:rPr>
              <a:t>,</a:t>
            </a:r>
          </a:p>
          <a:p>
            <a:pPr algn="ctr"/>
            <a:r>
              <a:rPr lang="hu-HU" sz="1000" b="1" dirty="0" err="1">
                <a:solidFill>
                  <a:srgbClr val="001741"/>
                </a:solidFill>
                <a:latin typeface="Century Gothic" panose="020B0502020202020204" pitchFamily="34" charset="0"/>
              </a:rPr>
              <a:t>Always</a:t>
            </a:r>
            <a:r>
              <a:rPr lang="hu-HU" sz="1000" b="1" dirty="0">
                <a:solidFill>
                  <a:srgbClr val="001741"/>
                </a:solidFill>
                <a:latin typeface="Century Gothic" panose="020B0502020202020204" pitchFamily="34" charset="0"/>
              </a:rPr>
              <a:t> </a:t>
            </a:r>
            <a:r>
              <a:rPr lang="hu-HU" sz="1000" b="1" dirty="0" err="1">
                <a:solidFill>
                  <a:srgbClr val="001741"/>
                </a:solidFill>
                <a:latin typeface="Century Gothic" panose="020B0502020202020204" pitchFamily="34" charset="0"/>
              </a:rPr>
              <a:t>Verify</a:t>
            </a:r>
            <a:endParaRPr lang="hu-HU" sz="1000" b="1" dirty="0">
              <a:solidFill>
                <a:srgbClr val="001741"/>
              </a:solidFill>
              <a:latin typeface="Century Gothic" panose="020B0502020202020204" pitchFamily="34" charset="0"/>
            </a:endParaRPr>
          </a:p>
        </p:txBody>
      </p:sp>
      <p:sp>
        <p:nvSpPr>
          <p:cNvPr id="16" name="Szövegdoboz 15">
            <a:extLst>
              <a:ext uri="{FF2B5EF4-FFF2-40B4-BE49-F238E27FC236}">
                <a16:creationId xmlns:a16="http://schemas.microsoft.com/office/drawing/2014/main" id="{1D606A09-37D9-412C-AB27-78AD9BAC2199}"/>
              </a:ext>
            </a:extLst>
          </p:cNvPr>
          <p:cNvSpPr txBox="1"/>
          <p:nvPr/>
        </p:nvSpPr>
        <p:spPr>
          <a:xfrm>
            <a:off x="2980043" y="3442966"/>
            <a:ext cx="1309254" cy="400110"/>
          </a:xfrm>
          <a:prstGeom prst="rect">
            <a:avLst/>
          </a:prstGeom>
          <a:noFill/>
        </p:spPr>
        <p:txBody>
          <a:bodyPr wrap="square" rtlCol="0">
            <a:spAutoFit/>
          </a:bodyPr>
          <a:lstStyle/>
          <a:p>
            <a:pPr algn="ctr"/>
            <a:r>
              <a:rPr lang="hu-HU" sz="1000" b="1" dirty="0" err="1">
                <a:solidFill>
                  <a:srgbClr val="001741"/>
                </a:solidFill>
                <a:latin typeface="Century Gothic" panose="020B0502020202020204" pitchFamily="34" charset="0"/>
              </a:rPr>
              <a:t>Least</a:t>
            </a:r>
            <a:r>
              <a:rPr lang="hu-HU" sz="1000" b="1" dirty="0">
                <a:solidFill>
                  <a:srgbClr val="001741"/>
                </a:solidFill>
                <a:latin typeface="Century Gothic" panose="020B0502020202020204" pitchFamily="34" charset="0"/>
              </a:rPr>
              <a:t> </a:t>
            </a:r>
            <a:r>
              <a:rPr lang="hu-HU" sz="1000" b="1" dirty="0" err="1">
                <a:solidFill>
                  <a:srgbClr val="001741"/>
                </a:solidFill>
                <a:latin typeface="Century Gothic" panose="020B0502020202020204" pitchFamily="34" charset="0"/>
              </a:rPr>
              <a:t>Privilege</a:t>
            </a:r>
            <a:r>
              <a:rPr lang="hu-HU" sz="1000" b="1" dirty="0">
                <a:solidFill>
                  <a:srgbClr val="001741"/>
                </a:solidFill>
                <a:latin typeface="Century Gothic" panose="020B0502020202020204" pitchFamily="34" charset="0"/>
              </a:rPr>
              <a:t> </a:t>
            </a:r>
            <a:r>
              <a:rPr lang="hu-HU" sz="1000" dirty="0">
                <a:solidFill>
                  <a:srgbClr val="001741"/>
                </a:solidFill>
                <a:latin typeface="Century Gothic" panose="020B0502020202020204" pitchFamily="34" charset="0"/>
              </a:rPr>
              <a:t>and </a:t>
            </a:r>
            <a:r>
              <a:rPr lang="hu-HU" sz="1000" dirty="0" err="1">
                <a:solidFill>
                  <a:srgbClr val="001741"/>
                </a:solidFill>
                <a:latin typeface="Century Gothic" panose="020B0502020202020204" pitchFamily="34" charset="0"/>
              </a:rPr>
              <a:t>Default</a:t>
            </a:r>
            <a:r>
              <a:rPr lang="hu-HU" sz="1000" dirty="0">
                <a:solidFill>
                  <a:srgbClr val="001741"/>
                </a:solidFill>
                <a:latin typeface="Century Gothic" panose="020B0502020202020204" pitchFamily="34" charset="0"/>
              </a:rPr>
              <a:t> </a:t>
            </a:r>
            <a:r>
              <a:rPr lang="hu-HU" sz="1000" dirty="0" err="1">
                <a:solidFill>
                  <a:srgbClr val="001741"/>
                </a:solidFill>
                <a:latin typeface="Century Gothic" panose="020B0502020202020204" pitchFamily="34" charset="0"/>
              </a:rPr>
              <a:t>Deny</a:t>
            </a:r>
            <a:endParaRPr lang="hu-HU" sz="1000" dirty="0">
              <a:solidFill>
                <a:srgbClr val="001741"/>
              </a:solidFill>
              <a:latin typeface="Century Gothic" panose="020B0502020202020204" pitchFamily="34" charset="0"/>
            </a:endParaRPr>
          </a:p>
        </p:txBody>
      </p:sp>
      <p:sp>
        <p:nvSpPr>
          <p:cNvPr id="17" name="Szövegdoboz 16">
            <a:extLst>
              <a:ext uri="{FF2B5EF4-FFF2-40B4-BE49-F238E27FC236}">
                <a16:creationId xmlns:a16="http://schemas.microsoft.com/office/drawing/2014/main" id="{3EAADA03-6411-4DC3-BC68-D856E4E107AF}"/>
              </a:ext>
            </a:extLst>
          </p:cNvPr>
          <p:cNvSpPr txBox="1"/>
          <p:nvPr/>
        </p:nvSpPr>
        <p:spPr>
          <a:xfrm>
            <a:off x="4806899" y="3442966"/>
            <a:ext cx="1309254" cy="400110"/>
          </a:xfrm>
          <a:prstGeom prst="rect">
            <a:avLst/>
          </a:prstGeom>
          <a:noFill/>
        </p:spPr>
        <p:txBody>
          <a:bodyPr wrap="square" rtlCol="0">
            <a:spAutoFit/>
          </a:bodyPr>
          <a:lstStyle/>
          <a:p>
            <a:pPr algn="ctr"/>
            <a:r>
              <a:rPr lang="hu-HU" sz="1000" b="1" dirty="0" err="1">
                <a:solidFill>
                  <a:srgbClr val="001741"/>
                </a:solidFill>
                <a:latin typeface="Century Gothic" panose="020B0502020202020204" pitchFamily="34" charset="0"/>
              </a:rPr>
              <a:t>Full</a:t>
            </a:r>
            <a:r>
              <a:rPr lang="hu-HU" sz="1000" b="1" dirty="0">
                <a:solidFill>
                  <a:srgbClr val="001741"/>
                </a:solidFill>
                <a:latin typeface="Century Gothic" panose="020B0502020202020204" pitchFamily="34" charset="0"/>
              </a:rPr>
              <a:t> </a:t>
            </a:r>
            <a:r>
              <a:rPr lang="hu-HU" sz="1000" b="1" dirty="0" err="1">
                <a:solidFill>
                  <a:srgbClr val="001741"/>
                </a:solidFill>
                <a:latin typeface="Century Gothic" panose="020B0502020202020204" pitchFamily="34" charset="0"/>
              </a:rPr>
              <a:t>Visibility</a:t>
            </a:r>
            <a:endParaRPr lang="hu-HU" sz="1000" b="1" dirty="0">
              <a:solidFill>
                <a:srgbClr val="001741"/>
              </a:solidFill>
              <a:latin typeface="Century Gothic" panose="020B0502020202020204" pitchFamily="34" charset="0"/>
            </a:endParaRPr>
          </a:p>
          <a:p>
            <a:pPr algn="ctr"/>
            <a:r>
              <a:rPr lang="hu-HU" sz="1000" dirty="0">
                <a:solidFill>
                  <a:srgbClr val="001741"/>
                </a:solidFill>
                <a:latin typeface="Century Gothic" panose="020B0502020202020204" pitchFamily="34" charset="0"/>
              </a:rPr>
              <a:t>And </a:t>
            </a:r>
            <a:r>
              <a:rPr lang="hu-HU" sz="1000" dirty="0" err="1">
                <a:solidFill>
                  <a:srgbClr val="001741"/>
                </a:solidFill>
                <a:latin typeface="Century Gothic" panose="020B0502020202020204" pitchFamily="34" charset="0"/>
              </a:rPr>
              <a:t>Inspection</a:t>
            </a:r>
            <a:endParaRPr lang="hu-HU" sz="1000" dirty="0">
              <a:solidFill>
                <a:srgbClr val="001741"/>
              </a:solidFill>
              <a:latin typeface="Century Gothic" panose="020B0502020202020204" pitchFamily="34" charset="0"/>
            </a:endParaRPr>
          </a:p>
        </p:txBody>
      </p:sp>
      <p:sp>
        <p:nvSpPr>
          <p:cNvPr id="18" name="Szövegdoboz 17">
            <a:extLst>
              <a:ext uri="{FF2B5EF4-FFF2-40B4-BE49-F238E27FC236}">
                <a16:creationId xmlns:a16="http://schemas.microsoft.com/office/drawing/2014/main" id="{5989BF08-BD10-45D7-988E-58AF58388FA8}"/>
              </a:ext>
            </a:extLst>
          </p:cNvPr>
          <p:cNvSpPr txBox="1"/>
          <p:nvPr/>
        </p:nvSpPr>
        <p:spPr>
          <a:xfrm>
            <a:off x="6567964" y="3442966"/>
            <a:ext cx="1309254" cy="400110"/>
          </a:xfrm>
          <a:prstGeom prst="rect">
            <a:avLst/>
          </a:prstGeom>
          <a:noFill/>
        </p:spPr>
        <p:txBody>
          <a:bodyPr wrap="square" rtlCol="0">
            <a:spAutoFit/>
          </a:bodyPr>
          <a:lstStyle/>
          <a:p>
            <a:pPr algn="ctr"/>
            <a:r>
              <a:rPr lang="hu-HU" sz="1000" b="1" dirty="0" err="1">
                <a:solidFill>
                  <a:srgbClr val="001741"/>
                </a:solidFill>
                <a:latin typeface="Century Gothic" panose="020B0502020202020204" pitchFamily="34" charset="0"/>
              </a:rPr>
              <a:t>Centralized</a:t>
            </a:r>
            <a:r>
              <a:rPr lang="hu-HU" sz="1000" b="1" dirty="0">
                <a:solidFill>
                  <a:srgbClr val="001741"/>
                </a:solidFill>
                <a:latin typeface="Century Gothic" panose="020B0502020202020204" pitchFamily="34" charset="0"/>
              </a:rPr>
              <a:t> </a:t>
            </a:r>
            <a:r>
              <a:rPr lang="hu-HU" sz="1000" dirty="0">
                <a:solidFill>
                  <a:srgbClr val="001741"/>
                </a:solidFill>
                <a:latin typeface="Century Gothic" panose="020B0502020202020204" pitchFamily="34" charset="0"/>
              </a:rPr>
              <a:t>Management</a:t>
            </a:r>
          </a:p>
        </p:txBody>
      </p:sp>
      <p:sp>
        <p:nvSpPr>
          <p:cNvPr id="20" name="Téglalap: lekerekített 19">
            <a:extLst>
              <a:ext uri="{FF2B5EF4-FFF2-40B4-BE49-F238E27FC236}">
                <a16:creationId xmlns:a16="http://schemas.microsoft.com/office/drawing/2014/main" id="{CB1A554E-1970-4407-B771-62F2EB076F60}"/>
              </a:ext>
            </a:extLst>
          </p:cNvPr>
          <p:cNvSpPr/>
          <p:nvPr/>
        </p:nvSpPr>
        <p:spPr>
          <a:xfrm>
            <a:off x="786983" y="1753850"/>
            <a:ext cx="7375161" cy="2323476"/>
          </a:xfrm>
          <a:prstGeom prst="roundRect">
            <a:avLst/>
          </a:prstGeom>
          <a:noFill/>
          <a:ln w="28575">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a16="http://schemas.microsoft.com/office/drawing/2014/main" id="{9BC86CD9-C466-4600-84A0-EC1EA0FC188D}"/>
              </a:ext>
            </a:extLst>
          </p:cNvPr>
          <p:cNvSpPr/>
          <p:nvPr/>
        </p:nvSpPr>
        <p:spPr>
          <a:xfrm>
            <a:off x="1575829" y="1753850"/>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Century Gothic" panose="020B0502020202020204" pitchFamily="34" charset="0"/>
              </a:rPr>
              <a:t>1</a:t>
            </a:r>
          </a:p>
        </p:txBody>
      </p:sp>
      <p:sp>
        <p:nvSpPr>
          <p:cNvPr id="22" name="Téglalap 21">
            <a:extLst>
              <a:ext uri="{FF2B5EF4-FFF2-40B4-BE49-F238E27FC236}">
                <a16:creationId xmlns:a16="http://schemas.microsoft.com/office/drawing/2014/main" id="{742EF1E3-3E44-4437-8DE6-E0B2E5D03395}"/>
              </a:ext>
            </a:extLst>
          </p:cNvPr>
          <p:cNvSpPr/>
          <p:nvPr/>
        </p:nvSpPr>
        <p:spPr>
          <a:xfrm>
            <a:off x="3466031" y="1753850"/>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Century Gothic" panose="020B0502020202020204" pitchFamily="34" charset="0"/>
              </a:rPr>
              <a:t>2</a:t>
            </a:r>
          </a:p>
        </p:txBody>
      </p:sp>
      <p:sp>
        <p:nvSpPr>
          <p:cNvPr id="23" name="Téglalap 22">
            <a:extLst>
              <a:ext uri="{FF2B5EF4-FFF2-40B4-BE49-F238E27FC236}">
                <a16:creationId xmlns:a16="http://schemas.microsoft.com/office/drawing/2014/main" id="{74CF7B61-71B2-47D4-9A2C-6748F3BE63E5}"/>
              </a:ext>
            </a:extLst>
          </p:cNvPr>
          <p:cNvSpPr/>
          <p:nvPr/>
        </p:nvSpPr>
        <p:spPr>
          <a:xfrm>
            <a:off x="5243422" y="1763844"/>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Century Gothic" panose="020B0502020202020204" pitchFamily="34" charset="0"/>
              </a:rPr>
              <a:t>3</a:t>
            </a:r>
          </a:p>
        </p:txBody>
      </p:sp>
      <p:sp>
        <p:nvSpPr>
          <p:cNvPr id="24" name="Téglalap 23">
            <a:extLst>
              <a:ext uri="{FF2B5EF4-FFF2-40B4-BE49-F238E27FC236}">
                <a16:creationId xmlns:a16="http://schemas.microsoft.com/office/drawing/2014/main" id="{153AC9D3-A6EB-4AA4-B597-1DB4D4ADD51B}"/>
              </a:ext>
            </a:extLst>
          </p:cNvPr>
          <p:cNvSpPr/>
          <p:nvPr/>
        </p:nvSpPr>
        <p:spPr>
          <a:xfrm>
            <a:off x="7103644" y="1763844"/>
            <a:ext cx="337278" cy="337278"/>
          </a:xfrm>
          <a:prstGeom prst="rect">
            <a:avLst/>
          </a:prstGeom>
          <a:solidFill>
            <a:srgbClr val="173F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latin typeface="Century Gothic" panose="020B0502020202020204" pitchFamily="34" charset="0"/>
              </a:rPr>
              <a:t>4</a:t>
            </a:r>
          </a:p>
        </p:txBody>
      </p:sp>
      <p:cxnSp>
        <p:nvCxnSpPr>
          <p:cNvPr id="25" name="Egyenes összekötő nyíllal 24">
            <a:extLst>
              <a:ext uri="{FF2B5EF4-FFF2-40B4-BE49-F238E27FC236}">
                <a16:creationId xmlns:a16="http://schemas.microsoft.com/office/drawing/2014/main" id="{CBD7CA2A-7868-4BCF-BD20-336569695377}"/>
              </a:ext>
            </a:extLst>
          </p:cNvPr>
          <p:cNvCxnSpPr>
            <a:cxnSpLocks/>
          </p:cNvCxnSpPr>
          <p:nvPr/>
        </p:nvCxnSpPr>
        <p:spPr>
          <a:xfrm>
            <a:off x="2324145" y="2900598"/>
            <a:ext cx="769257" cy="1"/>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6D3AC174-30FC-476D-971E-3BB396F668D1}"/>
              </a:ext>
            </a:extLst>
          </p:cNvPr>
          <p:cNvCxnSpPr>
            <a:cxnSpLocks/>
          </p:cNvCxnSpPr>
          <p:nvPr/>
        </p:nvCxnSpPr>
        <p:spPr>
          <a:xfrm>
            <a:off x="4159900" y="2915587"/>
            <a:ext cx="769257" cy="1"/>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gyenes összekötő nyíllal 27">
            <a:extLst>
              <a:ext uri="{FF2B5EF4-FFF2-40B4-BE49-F238E27FC236}">
                <a16:creationId xmlns:a16="http://schemas.microsoft.com/office/drawing/2014/main" id="{5726E343-A7CE-4EE9-88E5-E608175F5112}"/>
              </a:ext>
            </a:extLst>
          </p:cNvPr>
          <p:cNvCxnSpPr>
            <a:cxnSpLocks/>
          </p:cNvCxnSpPr>
          <p:nvPr/>
        </p:nvCxnSpPr>
        <p:spPr>
          <a:xfrm>
            <a:off x="5987450" y="2915587"/>
            <a:ext cx="769257" cy="1"/>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7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3</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1" i="0" u="none" strike="noStrike">
                <a:solidFill>
                  <a:srgbClr val="173F6C"/>
                </a:solidFill>
                <a:latin typeface="Century Gothic"/>
              </a:rPr>
              <a:t>Clean Code</a:t>
            </a:r>
            <a:r>
              <a:rPr lang="en-US" b="0" i="0">
                <a:latin typeface="Century Gothic"/>
              </a:rPr>
              <a:t>​</a:t>
            </a:r>
            <a:endParaRPr lang="hu-HU" dirty="0" err="1">
              <a:latin typeface="Century Gothic"/>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56865"/>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jövőbeni önmagunknak való</a:t>
            </a:r>
            <a:br>
              <a:rPr lang="hu-HU" dirty="0">
                <a:latin typeface="Century Gothic"/>
              </a:rPr>
            </a:br>
            <a:r>
              <a:rPr lang="hu-HU" dirty="0">
                <a:latin typeface="Century Gothic"/>
              </a:rPr>
              <a:t>kódírás művészete </a:t>
            </a:r>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a:latin typeface="Century Gothic"/>
              </a:rPr>
              <a:t>Tervezési szabályok</a:t>
            </a:r>
            <a:endParaRPr lang="hu-HU" dirty="0"/>
          </a:p>
          <a:p>
            <a:r>
              <a:rPr lang="hu-HU" dirty="0">
                <a:latin typeface="Century Gothic"/>
              </a:rPr>
              <a:t>Érthetőségi tippek</a:t>
            </a:r>
            <a:endParaRPr lang="hu-HU" dirty="0"/>
          </a:p>
          <a:p>
            <a:r>
              <a:rPr lang="hu-HU" dirty="0">
                <a:latin typeface="Century Gothic"/>
              </a:rPr>
              <a:t>Elnevezési szabályok</a:t>
            </a:r>
            <a:endParaRPr lang="hu-HU" dirty="0"/>
          </a:p>
          <a:p>
            <a:r>
              <a:rPr lang="hu-HU" dirty="0">
                <a:latin typeface="Century Gothic"/>
              </a:rPr>
              <a:t>Függvények szabályai</a:t>
            </a:r>
            <a:endParaRPr lang="hu-HU" dirty="0"/>
          </a:p>
          <a:p>
            <a:r>
              <a:rPr lang="hu-HU" dirty="0">
                <a:latin typeface="Century Gothic"/>
              </a:rPr>
              <a:t>Megjegyzések szabályai</a:t>
            </a:r>
            <a:endParaRPr lang="hu-HU" dirty="0"/>
          </a:p>
          <a:p>
            <a:r>
              <a:rPr lang="hu-HU" dirty="0">
                <a:latin typeface="Century Gothic"/>
              </a:rPr>
              <a:t>Forráskód struktúra</a:t>
            </a:r>
            <a:endParaRPr lang="hu-HU" dirty="0"/>
          </a:p>
          <a:p>
            <a:r>
              <a:rPr lang="hu-HU" dirty="0">
                <a:latin typeface="Century Gothic"/>
              </a:rPr>
              <a:t>Objektum és adat struktúra</a:t>
            </a:r>
            <a:endParaRPr lang="hu-HU" dirty="0"/>
          </a:p>
          <a:p>
            <a:r>
              <a:rPr lang="hu-HU" dirty="0">
                <a:latin typeface="Century Gothic"/>
              </a:rPr>
              <a:t>Tesztek</a:t>
            </a:r>
            <a:endParaRPr lang="hu-HU" dirty="0"/>
          </a:p>
          <a:p>
            <a:r>
              <a:rPr lang="hu-HU" dirty="0">
                <a:latin typeface="Century Gothic"/>
              </a:rPr>
              <a:t>"Bűzlő" kódok</a:t>
            </a:r>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3</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Text&#10;&#10;Description automatically generated">
            <a:extLst>
              <a:ext uri="{FF2B5EF4-FFF2-40B4-BE49-F238E27FC236}">
                <a16:creationId xmlns:a16="http://schemas.microsoft.com/office/drawing/2014/main" id="{C0AE777E-A564-43F9-8075-6AD53DBF0124}"/>
              </a:ext>
            </a:extLst>
          </p:cNvPr>
          <p:cNvPicPr>
            <a:picLocks noChangeAspect="1"/>
          </p:cNvPicPr>
          <p:nvPr/>
        </p:nvPicPr>
        <p:blipFill>
          <a:blip r:embed="rId3"/>
          <a:stretch>
            <a:fillRect/>
          </a:stretch>
        </p:blipFill>
        <p:spPr>
          <a:xfrm>
            <a:off x="5499068" y="1503476"/>
            <a:ext cx="2964150" cy="2135316"/>
          </a:xfrm>
          <a:prstGeom prst="rect">
            <a:avLst/>
          </a:prstGeom>
          <a:noFill/>
        </p:spPr>
      </p:pic>
    </p:spTree>
    <p:extLst>
      <p:ext uri="{BB962C8B-B14F-4D97-AF65-F5344CB8AC3E}">
        <p14:creationId xmlns:p14="http://schemas.microsoft.com/office/powerpoint/2010/main" val="21975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30</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en-US" dirty="0"/>
              <a:t>Agenda</a:t>
            </a:r>
            <a:endParaRPr lang="hu-HU"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46082"/>
            <a:ext cx="3868340" cy="617934"/>
          </a:xfrm>
          <a:prstGeom prst="rect">
            <a:avLst/>
          </a:prstGeom>
        </p:spPr>
        <p:txBody>
          <a:bodyPr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hu-HU" dirty="0"/>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1203" indent="-101203">
              <a:lnSpc>
                <a:spcPct val="100000"/>
              </a:lnSpc>
              <a:spcBef>
                <a:spcPts val="675"/>
              </a:spcBef>
              <a:buClr>
                <a:schemeClr val="bg1">
                  <a:lumMod val="85000"/>
                </a:schemeClr>
              </a:buClr>
            </a:pPr>
            <a:r>
              <a:rPr lang="en-US" sz="2000" dirty="0">
                <a:solidFill>
                  <a:schemeClr val="bg1">
                    <a:lumMod val="85000"/>
                  </a:schemeClr>
                </a:solidFill>
              </a:rPr>
              <a:t>From an idea to a standard</a:t>
            </a:r>
          </a:p>
          <a:p>
            <a:pPr marL="0" indent="0">
              <a:lnSpc>
                <a:spcPct val="100000"/>
              </a:lnSpc>
              <a:spcBef>
                <a:spcPts val="675"/>
              </a:spcBef>
              <a:buClr>
                <a:schemeClr val="bg1">
                  <a:lumMod val="85000"/>
                </a:schemeClr>
              </a:buClr>
              <a:buNone/>
            </a:pPr>
            <a:endParaRPr lang="en-US" sz="2000" dirty="0">
              <a:solidFill>
                <a:schemeClr val="bg1">
                  <a:lumMod val="85000"/>
                </a:schemeClr>
              </a:solidFill>
            </a:endParaRPr>
          </a:p>
          <a:p>
            <a:pPr marL="101203" indent="-101203">
              <a:lnSpc>
                <a:spcPct val="100000"/>
              </a:lnSpc>
              <a:spcBef>
                <a:spcPts val="675"/>
              </a:spcBef>
              <a:buClr>
                <a:schemeClr val="bg1">
                  <a:lumMod val="85000"/>
                </a:schemeClr>
              </a:buClr>
            </a:pPr>
            <a:r>
              <a:rPr lang="en-US" sz="2000" dirty="0">
                <a:solidFill>
                  <a:schemeClr val="bg1">
                    <a:lumMod val="85000"/>
                  </a:schemeClr>
                </a:solidFill>
              </a:rPr>
              <a:t>Transition to Zero Trust</a:t>
            </a:r>
          </a:p>
          <a:p>
            <a:pPr marL="0" indent="0">
              <a:lnSpc>
                <a:spcPct val="100000"/>
              </a:lnSpc>
              <a:spcBef>
                <a:spcPts val="675"/>
              </a:spcBef>
              <a:buNone/>
            </a:pPr>
            <a:endParaRPr lang="en-US" sz="2000" dirty="0"/>
          </a:p>
          <a:p>
            <a:pPr marL="101203" indent="-101203">
              <a:lnSpc>
                <a:spcPct val="100000"/>
              </a:lnSpc>
              <a:spcBef>
                <a:spcPts val="675"/>
              </a:spcBef>
            </a:pPr>
            <a:r>
              <a:rPr lang="en-US" sz="2000" dirty="0"/>
              <a:t>Networks and Data</a:t>
            </a:r>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30</a:t>
            </a:fld>
            <a:endParaRPr lang="hu-HU"/>
          </a:p>
        </p:txBody>
      </p:sp>
      <p:sp>
        <p:nvSpPr>
          <p:cNvPr id="8" name="Téglalap 7">
            <a:extLst>
              <a:ext uri="{FF2B5EF4-FFF2-40B4-BE49-F238E27FC236}">
                <a16:creationId xmlns:a16="http://schemas.microsoft.com/office/drawing/2014/main" id="{D30D632D-C516-439D-A22A-46680CDA265A}"/>
              </a:ext>
            </a:extLst>
          </p:cNvPr>
          <p:cNvSpPr/>
          <p:nvPr/>
        </p:nvSpPr>
        <p:spPr>
          <a:xfrm>
            <a:off x="4819339" y="1034324"/>
            <a:ext cx="4324662"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1" name="Ábra 8">
            <a:extLst>
              <a:ext uri="{FF2B5EF4-FFF2-40B4-BE49-F238E27FC236}">
                <a16:creationId xmlns:a16="http://schemas.microsoft.com/office/drawing/2014/main" id="{62179B74-6BBA-BA4C-9CF3-D79150676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7235" y="2091521"/>
            <a:ext cx="888870" cy="992228"/>
          </a:xfrm>
          <a:prstGeom prst="rect">
            <a:avLst/>
          </a:prstGeom>
        </p:spPr>
      </p:pic>
      <p:pic>
        <p:nvPicPr>
          <p:cNvPr id="12" name="Ábra 6">
            <a:extLst>
              <a:ext uri="{FF2B5EF4-FFF2-40B4-BE49-F238E27FC236}">
                <a16:creationId xmlns:a16="http://schemas.microsoft.com/office/drawing/2014/main" id="{354C2166-988B-E14F-83AB-26ACBF63A5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0534" y="3052040"/>
            <a:ext cx="888926" cy="960519"/>
          </a:xfrm>
          <a:prstGeom prst="rect">
            <a:avLst/>
          </a:prstGeom>
        </p:spPr>
      </p:pic>
      <p:pic>
        <p:nvPicPr>
          <p:cNvPr id="13" name="Ábra 24">
            <a:extLst>
              <a:ext uri="{FF2B5EF4-FFF2-40B4-BE49-F238E27FC236}">
                <a16:creationId xmlns:a16="http://schemas.microsoft.com/office/drawing/2014/main" id="{9E17E3A5-2C6F-AB44-AB65-E4628BFEB6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079719" y="1394835"/>
            <a:ext cx="769688" cy="960519"/>
          </a:xfrm>
          <a:prstGeom prst="rect">
            <a:avLst/>
          </a:prstGeom>
        </p:spPr>
      </p:pic>
      <p:cxnSp>
        <p:nvCxnSpPr>
          <p:cNvPr id="14" name="Straight Connector 13">
            <a:extLst>
              <a:ext uri="{FF2B5EF4-FFF2-40B4-BE49-F238E27FC236}">
                <a16:creationId xmlns:a16="http://schemas.microsoft.com/office/drawing/2014/main" id="{4760240D-C57B-254B-9B7B-CB4CDADDBFC5}"/>
              </a:ext>
            </a:extLst>
          </p:cNvPr>
          <p:cNvCxnSpPr>
            <a:cxnSpLocks/>
          </p:cNvCxnSpPr>
          <p:nvPr/>
        </p:nvCxnSpPr>
        <p:spPr>
          <a:xfrm flipV="1">
            <a:off x="6087678" y="3052040"/>
            <a:ext cx="740729" cy="429533"/>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005D06-0B37-2440-B885-DB27ABAF56FB}"/>
              </a:ext>
            </a:extLst>
          </p:cNvPr>
          <p:cNvCxnSpPr>
            <a:cxnSpLocks/>
          </p:cNvCxnSpPr>
          <p:nvPr/>
        </p:nvCxnSpPr>
        <p:spPr>
          <a:xfrm flipV="1">
            <a:off x="7482021" y="2265901"/>
            <a:ext cx="711293" cy="412463"/>
          </a:xfrm>
          <a:prstGeom prst="line">
            <a:avLst/>
          </a:prstGeom>
          <a:ln w="41275" cap="rnd">
            <a:solidFill>
              <a:srgbClr val="4C97FE"/>
            </a:solidFill>
          </a:ln>
        </p:spPr>
        <p:style>
          <a:lnRef idx="1">
            <a:schemeClr val="accent1"/>
          </a:lnRef>
          <a:fillRef idx="0">
            <a:schemeClr val="accent1"/>
          </a:fillRef>
          <a:effectRef idx="0">
            <a:schemeClr val="accent1"/>
          </a:effectRef>
          <a:fontRef idx="minor">
            <a:schemeClr val="tx1"/>
          </a:fontRef>
        </p:style>
      </p:cxnSp>
      <p:pic>
        <p:nvPicPr>
          <p:cNvPr id="26" name="Ábra 8">
            <a:extLst>
              <a:ext uri="{FF2B5EF4-FFF2-40B4-BE49-F238E27FC236}">
                <a16:creationId xmlns:a16="http://schemas.microsoft.com/office/drawing/2014/main" id="{92928314-EB9C-0341-B6C9-AE7D93CE9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8320" y="1805359"/>
            <a:ext cx="455945" cy="508963"/>
          </a:xfrm>
          <a:prstGeom prst="rect">
            <a:avLst/>
          </a:prstGeom>
        </p:spPr>
      </p:pic>
      <p:cxnSp>
        <p:nvCxnSpPr>
          <p:cNvPr id="28" name="Straight Connector 27">
            <a:extLst>
              <a:ext uri="{FF2B5EF4-FFF2-40B4-BE49-F238E27FC236}">
                <a16:creationId xmlns:a16="http://schemas.microsoft.com/office/drawing/2014/main" id="{AE559C27-53DB-BB46-BF88-72111BF15716}"/>
              </a:ext>
            </a:extLst>
          </p:cNvPr>
          <p:cNvCxnSpPr>
            <a:cxnSpLocks/>
          </p:cNvCxnSpPr>
          <p:nvPr/>
        </p:nvCxnSpPr>
        <p:spPr>
          <a:xfrm flipV="1">
            <a:off x="6422947" y="1894808"/>
            <a:ext cx="364857" cy="211573"/>
          </a:xfrm>
          <a:prstGeom prst="line">
            <a:avLst/>
          </a:prstGeom>
          <a:ln w="22225" cap="rnd">
            <a:solidFill>
              <a:srgbClr val="4C97FE"/>
            </a:solidFill>
          </a:ln>
        </p:spPr>
        <p:style>
          <a:lnRef idx="1">
            <a:schemeClr val="accent1"/>
          </a:lnRef>
          <a:fillRef idx="0">
            <a:schemeClr val="accent1"/>
          </a:fillRef>
          <a:effectRef idx="0">
            <a:schemeClr val="accent1"/>
          </a:effectRef>
          <a:fontRef idx="minor">
            <a:schemeClr val="tx1"/>
          </a:fontRef>
        </p:style>
      </p:cxnSp>
      <p:pic>
        <p:nvPicPr>
          <p:cNvPr id="32" name="Ábra 8">
            <a:extLst>
              <a:ext uri="{FF2B5EF4-FFF2-40B4-BE49-F238E27FC236}">
                <a16:creationId xmlns:a16="http://schemas.microsoft.com/office/drawing/2014/main" id="{2B3A31BC-8D47-7A4E-8D19-64266768F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0061" y="1535462"/>
            <a:ext cx="455945" cy="508963"/>
          </a:xfrm>
          <a:prstGeom prst="rect">
            <a:avLst/>
          </a:prstGeom>
        </p:spPr>
      </p:pic>
      <p:cxnSp>
        <p:nvCxnSpPr>
          <p:cNvPr id="34" name="Straight Connector 33">
            <a:extLst>
              <a:ext uri="{FF2B5EF4-FFF2-40B4-BE49-F238E27FC236}">
                <a16:creationId xmlns:a16="http://schemas.microsoft.com/office/drawing/2014/main" id="{6A45BC69-15F3-7A41-BFA0-CE5307A481F6}"/>
              </a:ext>
            </a:extLst>
          </p:cNvPr>
          <p:cNvCxnSpPr>
            <a:cxnSpLocks/>
          </p:cNvCxnSpPr>
          <p:nvPr/>
        </p:nvCxnSpPr>
        <p:spPr>
          <a:xfrm flipV="1">
            <a:off x="5894688" y="1624911"/>
            <a:ext cx="364857" cy="211573"/>
          </a:xfrm>
          <a:prstGeom prst="line">
            <a:avLst/>
          </a:prstGeom>
          <a:ln w="22225" cap="rnd">
            <a:solidFill>
              <a:srgbClr val="4C97FE"/>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E89DE5BF-60CE-344D-9BEB-FC867A2DB5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552298" y="1446967"/>
            <a:ext cx="638934" cy="638934"/>
          </a:xfrm>
          <a:prstGeom prst="rect">
            <a:avLst/>
          </a:prstGeom>
        </p:spPr>
      </p:pic>
      <p:pic>
        <p:nvPicPr>
          <p:cNvPr id="41" name="Graphic 40">
            <a:extLst>
              <a:ext uri="{FF2B5EF4-FFF2-40B4-BE49-F238E27FC236}">
                <a16:creationId xmlns:a16="http://schemas.microsoft.com/office/drawing/2014/main" id="{071CEB3E-9703-214E-AA19-7F8B11530C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076962" y="1100971"/>
            <a:ext cx="600040" cy="600040"/>
          </a:xfrm>
          <a:prstGeom prst="rect">
            <a:avLst/>
          </a:prstGeom>
        </p:spPr>
      </p:pic>
    </p:spTree>
    <p:extLst>
      <p:ext uri="{BB962C8B-B14F-4D97-AF65-F5344CB8AC3E}">
        <p14:creationId xmlns:p14="http://schemas.microsoft.com/office/powerpoint/2010/main" val="36938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hu-HU" dirty="0"/>
              <a:t>The </a:t>
            </a:r>
            <a:r>
              <a:rPr lang="hu-HU" dirty="0" err="1"/>
              <a:t>Zero</a:t>
            </a:r>
            <a:r>
              <a:rPr lang="hu-HU" dirty="0"/>
              <a:t> </a:t>
            </a:r>
            <a:r>
              <a:rPr lang="hu-HU" dirty="0" err="1"/>
              <a:t>Trust</a:t>
            </a:r>
            <a:r>
              <a:rPr lang="hu-HU" dirty="0"/>
              <a:t> </a:t>
            </a:r>
            <a:r>
              <a:rPr lang="hu-HU" dirty="0" err="1"/>
              <a:t>Architecture</a:t>
            </a:r>
            <a:endParaRPr lang="hu-HU" dirty="0"/>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31</a:t>
            </a:fld>
            <a:endParaRPr lang="hu-HU"/>
          </a:p>
        </p:txBody>
      </p:sp>
      <p:sp>
        <p:nvSpPr>
          <p:cNvPr id="21" name="Trapezoid 20">
            <a:extLst>
              <a:ext uri="{FF2B5EF4-FFF2-40B4-BE49-F238E27FC236}">
                <a16:creationId xmlns:a16="http://schemas.microsoft.com/office/drawing/2014/main" id="{D5DF5519-4B61-4834-ABBB-DC55DDA17D20}"/>
              </a:ext>
            </a:extLst>
          </p:cNvPr>
          <p:cNvSpPr/>
          <p:nvPr/>
        </p:nvSpPr>
        <p:spPr>
          <a:xfrm rot="16200000">
            <a:off x="6166142" y="2025085"/>
            <a:ext cx="1084085" cy="2679974"/>
          </a:xfrm>
          <a:prstGeom prst="trapezoid">
            <a:avLst>
              <a:gd name="adj" fmla="val 0"/>
            </a:avLst>
          </a:prstGeom>
          <a:gradFill flip="none" rotWithShape="1">
            <a:gsLst>
              <a:gs pos="33000">
                <a:srgbClr val="EEF5FF"/>
              </a:gs>
              <a:gs pos="100000">
                <a:schemeClr val="bg1"/>
              </a:gs>
            </a:gsLst>
            <a:lin ang="5400000" scaled="1"/>
            <a:tileRect/>
          </a:gradFill>
          <a:ln w="22225">
            <a:gradFill>
              <a:gsLst>
                <a:gs pos="93000">
                  <a:schemeClr val="bg1"/>
                </a:gs>
                <a:gs pos="0">
                  <a:srgbClr val="14AC9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10" name="Szövegdoboz 9">
            <a:extLst>
              <a:ext uri="{FF2B5EF4-FFF2-40B4-BE49-F238E27FC236}">
                <a16:creationId xmlns:a16="http://schemas.microsoft.com/office/drawing/2014/main" id="{29916AA2-306D-4E72-9E90-76749E1C6BC2}"/>
              </a:ext>
            </a:extLst>
          </p:cNvPr>
          <p:cNvSpPr txBox="1"/>
          <p:nvPr/>
        </p:nvSpPr>
        <p:spPr>
          <a:xfrm>
            <a:off x="1839894" y="3690306"/>
            <a:ext cx="963337" cy="192490"/>
          </a:xfrm>
          <a:prstGeom prst="rect">
            <a:avLst/>
          </a:prstGeom>
          <a:noFill/>
        </p:spPr>
        <p:txBody>
          <a:bodyPr wrap="square" rtlCol="0">
            <a:spAutoFit/>
          </a:bodyPr>
          <a:lstStyle/>
          <a:p>
            <a:pPr algn="ctr"/>
            <a:r>
              <a:rPr lang="hu-HU" sz="1100" dirty="0" err="1">
                <a:solidFill>
                  <a:srgbClr val="001741"/>
                </a:solidFill>
                <a:latin typeface="Century Gothic" panose="020B0502020202020204" pitchFamily="34" charset="0"/>
              </a:rPr>
              <a:t>Devices</a:t>
            </a:r>
            <a:endParaRPr lang="hu-HU" sz="1100" dirty="0">
              <a:solidFill>
                <a:srgbClr val="001741"/>
              </a:solidFill>
              <a:latin typeface="Century Gothic" panose="020B0502020202020204" pitchFamily="34" charset="0"/>
            </a:endParaRPr>
          </a:p>
        </p:txBody>
      </p:sp>
      <p:sp>
        <p:nvSpPr>
          <p:cNvPr id="11" name="Szövegdoboz 10">
            <a:extLst>
              <a:ext uri="{FF2B5EF4-FFF2-40B4-BE49-F238E27FC236}">
                <a16:creationId xmlns:a16="http://schemas.microsoft.com/office/drawing/2014/main" id="{51AA7FC8-2743-4DC7-A1F7-D7105DBB8A2D}"/>
              </a:ext>
            </a:extLst>
          </p:cNvPr>
          <p:cNvSpPr txBox="1"/>
          <p:nvPr/>
        </p:nvSpPr>
        <p:spPr>
          <a:xfrm>
            <a:off x="918174" y="3690306"/>
            <a:ext cx="963337" cy="192490"/>
          </a:xfrm>
          <a:prstGeom prst="rect">
            <a:avLst/>
          </a:prstGeom>
          <a:noFill/>
        </p:spPr>
        <p:txBody>
          <a:bodyPr wrap="square" rtlCol="0">
            <a:spAutoFit/>
          </a:bodyPr>
          <a:lstStyle/>
          <a:p>
            <a:pPr algn="ctr"/>
            <a:r>
              <a:rPr lang="hu-HU" sz="1100" dirty="0" err="1">
                <a:solidFill>
                  <a:srgbClr val="001741"/>
                </a:solidFill>
                <a:latin typeface="Century Gothic" panose="020B0502020202020204" pitchFamily="34" charset="0"/>
              </a:rPr>
              <a:t>Users</a:t>
            </a:r>
            <a:endParaRPr lang="hu-HU" sz="1100" dirty="0">
              <a:solidFill>
                <a:srgbClr val="001741"/>
              </a:solidFill>
              <a:latin typeface="Century Gothic" panose="020B0502020202020204" pitchFamily="34" charset="0"/>
            </a:endParaRPr>
          </a:p>
        </p:txBody>
      </p:sp>
      <p:sp>
        <p:nvSpPr>
          <p:cNvPr id="12" name="Szövegdoboz 11">
            <a:extLst>
              <a:ext uri="{FF2B5EF4-FFF2-40B4-BE49-F238E27FC236}">
                <a16:creationId xmlns:a16="http://schemas.microsoft.com/office/drawing/2014/main" id="{2B17439A-6382-4D09-AC44-6E21FF3475E6}"/>
              </a:ext>
            </a:extLst>
          </p:cNvPr>
          <p:cNvSpPr txBox="1"/>
          <p:nvPr/>
        </p:nvSpPr>
        <p:spPr>
          <a:xfrm>
            <a:off x="2783153" y="3690306"/>
            <a:ext cx="963337" cy="192490"/>
          </a:xfrm>
          <a:prstGeom prst="rect">
            <a:avLst/>
          </a:prstGeom>
          <a:noFill/>
        </p:spPr>
        <p:txBody>
          <a:bodyPr wrap="square" rtlCol="0">
            <a:spAutoFit/>
          </a:bodyPr>
          <a:lstStyle/>
          <a:p>
            <a:pPr algn="ctr"/>
            <a:r>
              <a:rPr lang="hu-HU" sz="1100" dirty="0" err="1">
                <a:solidFill>
                  <a:srgbClr val="001741"/>
                </a:solidFill>
                <a:latin typeface="Century Gothic" panose="020B0502020202020204" pitchFamily="34" charset="0"/>
              </a:rPr>
              <a:t>Networks</a:t>
            </a:r>
            <a:endParaRPr lang="hu-HU" sz="1100" dirty="0">
              <a:solidFill>
                <a:srgbClr val="001741"/>
              </a:solidFill>
              <a:latin typeface="Century Gothic" panose="020B0502020202020204" pitchFamily="34" charset="0"/>
            </a:endParaRPr>
          </a:p>
        </p:txBody>
      </p:sp>
      <p:cxnSp>
        <p:nvCxnSpPr>
          <p:cNvPr id="16" name="Egyenes összekötő nyíllal 15">
            <a:extLst>
              <a:ext uri="{FF2B5EF4-FFF2-40B4-BE49-F238E27FC236}">
                <a16:creationId xmlns:a16="http://schemas.microsoft.com/office/drawing/2014/main" id="{1013A304-578B-481B-9AA5-CB7F5B61D3EE}"/>
              </a:ext>
            </a:extLst>
          </p:cNvPr>
          <p:cNvCxnSpPr>
            <a:cxnSpLocks/>
          </p:cNvCxnSpPr>
          <p:nvPr/>
        </p:nvCxnSpPr>
        <p:spPr>
          <a:xfrm>
            <a:off x="3541483" y="3378950"/>
            <a:ext cx="806278" cy="0"/>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sp>
        <p:nvSpPr>
          <p:cNvPr id="17" name="Ellipszis 16">
            <a:extLst>
              <a:ext uri="{FF2B5EF4-FFF2-40B4-BE49-F238E27FC236}">
                <a16:creationId xmlns:a16="http://schemas.microsoft.com/office/drawing/2014/main" id="{043CEE9E-99E9-44A3-973B-D625855C3D93}"/>
              </a:ext>
            </a:extLst>
          </p:cNvPr>
          <p:cNvSpPr/>
          <p:nvPr/>
        </p:nvSpPr>
        <p:spPr>
          <a:xfrm>
            <a:off x="4363331" y="2748990"/>
            <a:ext cx="1411791" cy="1259917"/>
          </a:xfrm>
          <a:prstGeom prst="hexagon">
            <a:avLst/>
          </a:prstGeom>
          <a:solidFill>
            <a:srgbClr val="EEF5FF"/>
          </a:solidFill>
          <a:ln w="25400">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18" name="Szövegdoboz 17">
            <a:extLst>
              <a:ext uri="{FF2B5EF4-FFF2-40B4-BE49-F238E27FC236}">
                <a16:creationId xmlns:a16="http://schemas.microsoft.com/office/drawing/2014/main" id="{47A6BD58-CDB1-4C4A-8F9A-1AB5630268A7}"/>
              </a:ext>
            </a:extLst>
          </p:cNvPr>
          <p:cNvSpPr txBox="1"/>
          <p:nvPr/>
        </p:nvSpPr>
        <p:spPr>
          <a:xfrm>
            <a:off x="4479470" y="3072883"/>
            <a:ext cx="1190281" cy="646331"/>
          </a:xfrm>
          <a:prstGeom prst="rect">
            <a:avLst/>
          </a:prstGeom>
          <a:noFill/>
        </p:spPr>
        <p:txBody>
          <a:bodyPr wrap="square" rtlCol="0">
            <a:spAutoFit/>
          </a:bodyPr>
          <a:lstStyle/>
          <a:p>
            <a:pPr algn="ctr"/>
            <a:r>
              <a:rPr lang="hu-HU" sz="1200" b="1" dirty="0">
                <a:solidFill>
                  <a:srgbClr val="4C97FE"/>
                </a:solidFill>
                <a:latin typeface="Century Gothic" panose="020B0502020202020204" pitchFamily="34" charset="0"/>
              </a:rPr>
              <a:t>Policy </a:t>
            </a:r>
            <a:r>
              <a:rPr lang="hu-HU" sz="1200" b="1" dirty="0" err="1">
                <a:solidFill>
                  <a:srgbClr val="4C97FE"/>
                </a:solidFill>
                <a:latin typeface="Century Gothic" panose="020B0502020202020204" pitchFamily="34" charset="0"/>
              </a:rPr>
              <a:t>Enforcement</a:t>
            </a:r>
            <a:r>
              <a:rPr lang="hu-HU" sz="1200" b="1" dirty="0">
                <a:solidFill>
                  <a:srgbClr val="4C97FE"/>
                </a:solidFill>
                <a:latin typeface="Century Gothic" panose="020B0502020202020204" pitchFamily="34" charset="0"/>
              </a:rPr>
              <a:t> </a:t>
            </a:r>
            <a:r>
              <a:rPr lang="hu-HU" sz="1200" b="1" dirty="0" err="1">
                <a:solidFill>
                  <a:srgbClr val="4C97FE"/>
                </a:solidFill>
                <a:latin typeface="Century Gothic" panose="020B0502020202020204" pitchFamily="34" charset="0"/>
              </a:rPr>
              <a:t>Point</a:t>
            </a:r>
            <a:endParaRPr lang="hu-HU" sz="1200" b="1" dirty="0">
              <a:solidFill>
                <a:srgbClr val="4C97FE"/>
              </a:solidFill>
              <a:latin typeface="Century Gothic" panose="020B0502020202020204" pitchFamily="34" charset="0"/>
            </a:endParaRPr>
          </a:p>
        </p:txBody>
      </p:sp>
      <p:pic>
        <p:nvPicPr>
          <p:cNvPr id="7" name="Ábra 6">
            <a:extLst>
              <a:ext uri="{FF2B5EF4-FFF2-40B4-BE49-F238E27FC236}">
                <a16:creationId xmlns:a16="http://schemas.microsoft.com/office/drawing/2014/main" id="{B1F5EE70-CFE2-401A-884B-4A9356562C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3630" y="3004631"/>
            <a:ext cx="535866" cy="579024"/>
          </a:xfrm>
          <a:prstGeom prst="rect">
            <a:avLst/>
          </a:prstGeom>
        </p:spPr>
      </p:pic>
      <p:pic>
        <p:nvPicPr>
          <p:cNvPr id="9" name="Ábra 8">
            <a:extLst>
              <a:ext uri="{FF2B5EF4-FFF2-40B4-BE49-F238E27FC236}">
                <a16:creationId xmlns:a16="http://schemas.microsoft.com/office/drawing/2014/main" id="{68271F3E-FA52-41A6-B85A-23A4ED1DC2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4133" y="3065100"/>
            <a:ext cx="441378" cy="490421"/>
          </a:xfrm>
          <a:prstGeom prst="rect">
            <a:avLst/>
          </a:prstGeom>
        </p:spPr>
      </p:pic>
      <p:cxnSp>
        <p:nvCxnSpPr>
          <p:cNvPr id="13" name="Egyenes összekötő nyíllal 12">
            <a:extLst>
              <a:ext uri="{FF2B5EF4-FFF2-40B4-BE49-F238E27FC236}">
                <a16:creationId xmlns:a16="http://schemas.microsoft.com/office/drawing/2014/main" id="{6089EB29-C5B3-4035-9F45-1174E4EBE0B9}"/>
              </a:ext>
            </a:extLst>
          </p:cNvPr>
          <p:cNvCxnSpPr>
            <a:cxnSpLocks/>
          </p:cNvCxnSpPr>
          <p:nvPr/>
        </p:nvCxnSpPr>
        <p:spPr>
          <a:xfrm>
            <a:off x="1637596" y="3378950"/>
            <a:ext cx="395540" cy="0"/>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gyenes összekötő nyíllal 14">
            <a:extLst>
              <a:ext uri="{FF2B5EF4-FFF2-40B4-BE49-F238E27FC236}">
                <a16:creationId xmlns:a16="http://schemas.microsoft.com/office/drawing/2014/main" id="{841AB6F2-CDAD-4586-8085-596BB47D846B}"/>
              </a:ext>
            </a:extLst>
          </p:cNvPr>
          <p:cNvCxnSpPr>
            <a:cxnSpLocks/>
          </p:cNvCxnSpPr>
          <p:nvPr/>
        </p:nvCxnSpPr>
        <p:spPr>
          <a:xfrm>
            <a:off x="2616490" y="3378950"/>
            <a:ext cx="395540" cy="0"/>
          </a:xfrm>
          <a:prstGeom prst="straightConnector1">
            <a:avLst/>
          </a:prstGeom>
          <a:ln w="12700">
            <a:solidFill>
              <a:srgbClr val="173F6C"/>
            </a:solidFill>
            <a:tailEnd type="triangle"/>
          </a:ln>
        </p:spPr>
        <p:style>
          <a:lnRef idx="1">
            <a:schemeClr val="accent1"/>
          </a:lnRef>
          <a:fillRef idx="0">
            <a:schemeClr val="accent1"/>
          </a:fillRef>
          <a:effectRef idx="0">
            <a:schemeClr val="accent1"/>
          </a:effectRef>
          <a:fontRef idx="minor">
            <a:schemeClr val="tx1"/>
          </a:fontRef>
        </p:style>
      </p:cxnSp>
      <p:pic>
        <p:nvPicPr>
          <p:cNvPr id="20" name="Ábra 19">
            <a:extLst>
              <a:ext uri="{FF2B5EF4-FFF2-40B4-BE49-F238E27FC236}">
                <a16:creationId xmlns:a16="http://schemas.microsoft.com/office/drawing/2014/main" id="{774F467F-52C1-4AD7-8C01-30D03199F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3918" y="3136985"/>
            <a:ext cx="434521" cy="434521"/>
          </a:xfrm>
          <a:prstGeom prst="rect">
            <a:avLst/>
          </a:prstGeom>
        </p:spPr>
      </p:pic>
      <p:sp>
        <p:nvSpPr>
          <p:cNvPr id="22" name="Szövegdoboz 21">
            <a:extLst>
              <a:ext uri="{FF2B5EF4-FFF2-40B4-BE49-F238E27FC236}">
                <a16:creationId xmlns:a16="http://schemas.microsoft.com/office/drawing/2014/main" id="{650A66DD-9451-49E2-BDA9-DFA45AC57896}"/>
              </a:ext>
            </a:extLst>
          </p:cNvPr>
          <p:cNvSpPr txBox="1"/>
          <p:nvPr/>
        </p:nvSpPr>
        <p:spPr>
          <a:xfrm>
            <a:off x="5893070" y="3906132"/>
            <a:ext cx="1773835" cy="261610"/>
          </a:xfrm>
          <a:prstGeom prst="rect">
            <a:avLst/>
          </a:prstGeom>
          <a:noFill/>
        </p:spPr>
        <p:txBody>
          <a:bodyPr wrap="square" rtlCol="0">
            <a:spAutoFit/>
          </a:bodyPr>
          <a:lstStyle/>
          <a:p>
            <a:pPr algn="ctr"/>
            <a:r>
              <a:rPr lang="hu-HU" sz="1100" b="1" dirty="0">
                <a:solidFill>
                  <a:srgbClr val="14AC9A"/>
                </a:solidFill>
                <a:latin typeface="Century Gothic" panose="020B0502020202020204" pitchFamily="34" charset="0"/>
              </a:rPr>
              <a:t>Quick &amp; </a:t>
            </a:r>
            <a:r>
              <a:rPr lang="hu-HU" sz="1100" b="1" dirty="0" err="1">
                <a:solidFill>
                  <a:srgbClr val="14AC9A"/>
                </a:solidFill>
                <a:latin typeface="Century Gothic" panose="020B0502020202020204" pitchFamily="34" charset="0"/>
              </a:rPr>
              <a:t>Easy</a:t>
            </a:r>
            <a:r>
              <a:rPr lang="hu-HU" sz="1100" b="1" dirty="0">
                <a:solidFill>
                  <a:srgbClr val="14AC9A"/>
                </a:solidFill>
                <a:latin typeface="Century Gothic" panose="020B0502020202020204" pitchFamily="34" charset="0"/>
              </a:rPr>
              <a:t> Access</a:t>
            </a:r>
          </a:p>
        </p:txBody>
      </p:sp>
      <p:sp>
        <p:nvSpPr>
          <p:cNvPr id="23" name="Szövegdoboz 22">
            <a:extLst>
              <a:ext uri="{FF2B5EF4-FFF2-40B4-BE49-F238E27FC236}">
                <a16:creationId xmlns:a16="http://schemas.microsoft.com/office/drawing/2014/main" id="{564ECA44-1141-4E3C-9D3D-988D327C16B1}"/>
              </a:ext>
            </a:extLst>
          </p:cNvPr>
          <p:cNvSpPr txBox="1"/>
          <p:nvPr/>
        </p:nvSpPr>
        <p:spPr>
          <a:xfrm>
            <a:off x="6276004" y="3559452"/>
            <a:ext cx="1007967" cy="203813"/>
          </a:xfrm>
          <a:prstGeom prst="rect">
            <a:avLst/>
          </a:prstGeom>
          <a:noFill/>
        </p:spPr>
        <p:txBody>
          <a:bodyPr wrap="square" rtlCol="0">
            <a:spAutoFit/>
          </a:bodyPr>
          <a:lstStyle/>
          <a:p>
            <a:pPr algn="ctr"/>
            <a:r>
              <a:rPr lang="hu-HU" sz="1200" b="1" dirty="0" err="1">
                <a:solidFill>
                  <a:srgbClr val="001741"/>
                </a:solidFill>
                <a:latin typeface="Century Gothic" panose="020B0502020202020204" pitchFamily="34" charset="0"/>
              </a:rPr>
              <a:t>Resources</a:t>
            </a:r>
            <a:endParaRPr lang="hu-HU" sz="1200" b="1" dirty="0">
              <a:solidFill>
                <a:srgbClr val="001741"/>
              </a:solidFill>
              <a:latin typeface="Century Gothic" panose="020B0502020202020204" pitchFamily="34" charset="0"/>
            </a:endParaRPr>
          </a:p>
        </p:txBody>
      </p:sp>
      <p:pic>
        <p:nvPicPr>
          <p:cNvPr id="25" name="Ábra 24">
            <a:extLst>
              <a:ext uri="{FF2B5EF4-FFF2-40B4-BE49-F238E27FC236}">
                <a16:creationId xmlns:a16="http://schemas.microsoft.com/office/drawing/2014/main" id="{73320763-BF90-4B3B-A6C9-F2BF817CB0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580218" y="3033694"/>
            <a:ext cx="399542" cy="498601"/>
          </a:xfrm>
          <a:prstGeom prst="rect">
            <a:avLst/>
          </a:prstGeom>
        </p:spPr>
      </p:pic>
      <p:pic>
        <p:nvPicPr>
          <p:cNvPr id="29" name="Ábra 28">
            <a:extLst>
              <a:ext uri="{FF2B5EF4-FFF2-40B4-BE49-F238E27FC236}">
                <a16:creationId xmlns:a16="http://schemas.microsoft.com/office/drawing/2014/main" id="{57AE2037-7894-411F-A05D-C5FBC2814E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971089" y="3000271"/>
            <a:ext cx="446654" cy="516037"/>
          </a:xfrm>
          <a:prstGeom prst="rect">
            <a:avLst/>
          </a:prstGeom>
        </p:spPr>
      </p:pic>
      <p:sp>
        <p:nvSpPr>
          <p:cNvPr id="24" name="Szövegdoboz 20">
            <a:extLst>
              <a:ext uri="{FF2B5EF4-FFF2-40B4-BE49-F238E27FC236}">
                <a16:creationId xmlns:a16="http://schemas.microsoft.com/office/drawing/2014/main" id="{6AB3FBB7-9CAE-8641-8A36-187BF7314626}"/>
              </a:ext>
            </a:extLst>
          </p:cNvPr>
          <p:cNvSpPr txBox="1"/>
          <p:nvPr/>
        </p:nvSpPr>
        <p:spPr>
          <a:xfrm>
            <a:off x="5895810" y="2592059"/>
            <a:ext cx="1768355" cy="246221"/>
          </a:xfrm>
          <a:prstGeom prst="rect">
            <a:avLst/>
          </a:prstGeom>
          <a:noFill/>
        </p:spPr>
        <p:txBody>
          <a:bodyPr wrap="square" rtlCol="0">
            <a:spAutoFit/>
          </a:bodyPr>
          <a:lstStyle/>
          <a:p>
            <a:pPr algn="ctr"/>
            <a:r>
              <a:rPr lang="hu-HU" sz="1000" b="1" dirty="0">
                <a:solidFill>
                  <a:srgbClr val="14AC9A"/>
                </a:solidFill>
                <a:latin typeface="Century Gothic" panose="020B0502020202020204" pitchFamily="34" charset="0"/>
              </a:rPr>
              <a:t>SECURE, TRUSTED</a:t>
            </a:r>
          </a:p>
        </p:txBody>
      </p:sp>
      <p:sp>
        <p:nvSpPr>
          <p:cNvPr id="26" name="Szövegdoboz 19">
            <a:extLst>
              <a:ext uri="{FF2B5EF4-FFF2-40B4-BE49-F238E27FC236}">
                <a16:creationId xmlns:a16="http://schemas.microsoft.com/office/drawing/2014/main" id="{462B96A8-419F-324F-89BB-1D776F08CB84}"/>
              </a:ext>
            </a:extLst>
          </p:cNvPr>
          <p:cNvSpPr txBox="1"/>
          <p:nvPr/>
        </p:nvSpPr>
        <p:spPr>
          <a:xfrm>
            <a:off x="3432521" y="3149827"/>
            <a:ext cx="963337" cy="246221"/>
          </a:xfrm>
          <a:prstGeom prst="rect">
            <a:avLst/>
          </a:prstGeom>
          <a:noFill/>
        </p:spPr>
        <p:txBody>
          <a:bodyPr wrap="square" rtlCol="0">
            <a:spAutoFit/>
          </a:bodyPr>
          <a:lstStyle/>
          <a:p>
            <a:pPr algn="ctr"/>
            <a:r>
              <a:rPr lang="hu-HU" sz="1000" b="1" dirty="0">
                <a:solidFill>
                  <a:srgbClr val="173F6C"/>
                </a:solidFill>
                <a:latin typeface="Century Gothic" panose="020B0502020202020204" pitchFamily="34" charset="0"/>
              </a:rPr>
              <a:t>UNTRUSTED</a:t>
            </a:r>
          </a:p>
        </p:txBody>
      </p:sp>
      <p:pic>
        <p:nvPicPr>
          <p:cNvPr id="33" name="Graphic 32">
            <a:extLst>
              <a:ext uri="{FF2B5EF4-FFF2-40B4-BE49-F238E27FC236}">
                <a16:creationId xmlns:a16="http://schemas.microsoft.com/office/drawing/2014/main" id="{5F65E0AE-1278-1A40-A350-5B50954CE6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060838" y="3023284"/>
            <a:ext cx="491264" cy="491264"/>
          </a:xfrm>
          <a:prstGeom prst="rect">
            <a:avLst/>
          </a:prstGeom>
        </p:spPr>
      </p:pic>
      <p:sp>
        <p:nvSpPr>
          <p:cNvPr id="34" name="Rounded Rectangle 33">
            <a:extLst>
              <a:ext uri="{FF2B5EF4-FFF2-40B4-BE49-F238E27FC236}">
                <a16:creationId xmlns:a16="http://schemas.microsoft.com/office/drawing/2014/main" id="{98C71705-A3BC-0A41-B9A1-2E53F0DB7724}"/>
              </a:ext>
            </a:extLst>
          </p:cNvPr>
          <p:cNvSpPr/>
          <p:nvPr/>
        </p:nvSpPr>
        <p:spPr>
          <a:xfrm>
            <a:off x="1095827" y="1323512"/>
            <a:ext cx="6952346" cy="2907401"/>
          </a:xfrm>
          <a:prstGeom prst="roundRect">
            <a:avLst>
              <a:gd name="adj" fmla="val 7837"/>
            </a:avLst>
          </a:prstGeom>
          <a:noFill/>
          <a:ln w="31750">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EEF5FF"/>
              </a:solidFill>
            </a:endParaRPr>
          </a:p>
        </p:txBody>
      </p:sp>
      <p:sp>
        <p:nvSpPr>
          <p:cNvPr id="35" name="Szövegdoboz 17">
            <a:extLst>
              <a:ext uri="{FF2B5EF4-FFF2-40B4-BE49-F238E27FC236}">
                <a16:creationId xmlns:a16="http://schemas.microsoft.com/office/drawing/2014/main" id="{79823F61-FCB6-964A-99C6-035ACF6A20AC}"/>
              </a:ext>
            </a:extLst>
          </p:cNvPr>
          <p:cNvSpPr txBox="1"/>
          <p:nvPr/>
        </p:nvSpPr>
        <p:spPr>
          <a:xfrm>
            <a:off x="1183918" y="1331800"/>
            <a:ext cx="1479279" cy="276999"/>
          </a:xfrm>
          <a:prstGeom prst="rect">
            <a:avLst/>
          </a:prstGeom>
          <a:noFill/>
        </p:spPr>
        <p:txBody>
          <a:bodyPr wrap="square" rtlCol="0">
            <a:spAutoFit/>
          </a:bodyPr>
          <a:lstStyle/>
          <a:p>
            <a:r>
              <a:rPr lang="hu-HU" sz="1200" b="1" dirty="0" err="1">
                <a:solidFill>
                  <a:srgbClr val="4C97FE"/>
                </a:solidFill>
                <a:latin typeface="Century Gothic" panose="020B0502020202020204" pitchFamily="34" charset="0"/>
              </a:rPr>
              <a:t>Control</a:t>
            </a:r>
            <a:r>
              <a:rPr lang="hu-HU" sz="1200" b="1" dirty="0">
                <a:solidFill>
                  <a:srgbClr val="4C97FE"/>
                </a:solidFill>
                <a:latin typeface="Century Gothic" panose="020B0502020202020204" pitchFamily="34" charset="0"/>
              </a:rPr>
              <a:t> </a:t>
            </a:r>
            <a:r>
              <a:rPr lang="hu-HU" sz="1200" b="1" dirty="0" err="1">
                <a:solidFill>
                  <a:srgbClr val="4C97FE"/>
                </a:solidFill>
                <a:latin typeface="Century Gothic" panose="020B0502020202020204" pitchFamily="34" charset="0"/>
              </a:rPr>
              <a:t>Plane</a:t>
            </a:r>
            <a:endParaRPr lang="hu-HU" sz="1200" b="1" dirty="0">
              <a:solidFill>
                <a:srgbClr val="4C97FE"/>
              </a:solidFill>
              <a:latin typeface="Century Gothic" panose="020B0502020202020204" pitchFamily="34" charset="0"/>
            </a:endParaRPr>
          </a:p>
        </p:txBody>
      </p:sp>
      <p:sp>
        <p:nvSpPr>
          <p:cNvPr id="36" name="Szövegdoboz 18">
            <a:extLst>
              <a:ext uri="{FF2B5EF4-FFF2-40B4-BE49-F238E27FC236}">
                <a16:creationId xmlns:a16="http://schemas.microsoft.com/office/drawing/2014/main" id="{3472EC8C-A1FD-7F4E-BBCC-191B4FFC352B}"/>
              </a:ext>
            </a:extLst>
          </p:cNvPr>
          <p:cNvSpPr txBox="1"/>
          <p:nvPr/>
        </p:nvSpPr>
        <p:spPr>
          <a:xfrm>
            <a:off x="1183918" y="3947020"/>
            <a:ext cx="1479279" cy="276999"/>
          </a:xfrm>
          <a:prstGeom prst="rect">
            <a:avLst/>
          </a:prstGeom>
          <a:noFill/>
        </p:spPr>
        <p:txBody>
          <a:bodyPr wrap="square" rtlCol="0">
            <a:spAutoFit/>
          </a:bodyPr>
          <a:lstStyle/>
          <a:p>
            <a:r>
              <a:rPr lang="hu-HU" sz="1200" b="1" dirty="0">
                <a:solidFill>
                  <a:srgbClr val="4C97FE"/>
                </a:solidFill>
                <a:latin typeface="Century Gothic" panose="020B0502020202020204" pitchFamily="34" charset="0"/>
              </a:rPr>
              <a:t>Data </a:t>
            </a:r>
            <a:r>
              <a:rPr lang="hu-HU" sz="1200" b="1" dirty="0" err="1">
                <a:solidFill>
                  <a:srgbClr val="4C97FE"/>
                </a:solidFill>
                <a:latin typeface="Century Gothic" panose="020B0502020202020204" pitchFamily="34" charset="0"/>
              </a:rPr>
              <a:t>Plane</a:t>
            </a:r>
            <a:endParaRPr lang="hu-HU" sz="1200" b="1" dirty="0">
              <a:solidFill>
                <a:srgbClr val="4C97FE"/>
              </a:solidFill>
              <a:latin typeface="Century Gothic" panose="020B0502020202020204" pitchFamily="34" charset="0"/>
            </a:endParaRPr>
          </a:p>
        </p:txBody>
      </p:sp>
      <p:cxnSp>
        <p:nvCxnSpPr>
          <p:cNvPr id="37" name="Egyenes összekötő 36">
            <a:extLst>
              <a:ext uri="{FF2B5EF4-FFF2-40B4-BE49-F238E27FC236}">
                <a16:creationId xmlns:a16="http://schemas.microsoft.com/office/drawing/2014/main" id="{5D6B93F9-9933-984B-BF41-745A2D84310A}"/>
              </a:ext>
            </a:extLst>
          </p:cNvPr>
          <p:cNvCxnSpPr>
            <a:cxnSpLocks/>
          </p:cNvCxnSpPr>
          <p:nvPr/>
        </p:nvCxnSpPr>
        <p:spPr>
          <a:xfrm>
            <a:off x="1095826" y="2549029"/>
            <a:ext cx="6952346" cy="0"/>
          </a:xfrm>
          <a:prstGeom prst="line">
            <a:avLst/>
          </a:prstGeom>
          <a:ln w="19050">
            <a:solidFill>
              <a:srgbClr val="4C97FE"/>
            </a:solidFill>
            <a:prstDash val="dash"/>
          </a:ln>
        </p:spPr>
        <p:style>
          <a:lnRef idx="1">
            <a:schemeClr val="accent1"/>
          </a:lnRef>
          <a:fillRef idx="0">
            <a:schemeClr val="accent1"/>
          </a:fillRef>
          <a:effectRef idx="0">
            <a:schemeClr val="accent1"/>
          </a:effectRef>
          <a:fontRef idx="minor">
            <a:schemeClr val="tx1"/>
          </a:fontRef>
        </p:style>
      </p:cxnSp>
      <p:sp>
        <p:nvSpPr>
          <p:cNvPr id="41" name="Téglalap 37">
            <a:extLst>
              <a:ext uri="{FF2B5EF4-FFF2-40B4-BE49-F238E27FC236}">
                <a16:creationId xmlns:a16="http://schemas.microsoft.com/office/drawing/2014/main" id="{D8E50E31-81C4-B249-A762-ACB3BEBFA161}"/>
              </a:ext>
            </a:extLst>
          </p:cNvPr>
          <p:cNvSpPr/>
          <p:nvPr/>
        </p:nvSpPr>
        <p:spPr>
          <a:xfrm>
            <a:off x="4268505" y="1431561"/>
            <a:ext cx="2149238" cy="909926"/>
          </a:xfrm>
          <a:prstGeom prst="rect">
            <a:avLst/>
          </a:prstGeom>
          <a:solidFill>
            <a:srgbClr val="EEF5FF"/>
          </a:solidFill>
          <a:ln>
            <a:gradFill>
              <a:gsLst>
                <a:gs pos="0">
                  <a:schemeClr val="accent1">
                    <a:lumMod val="5000"/>
                    <a:lumOff val="95000"/>
                  </a:schemeClr>
                </a:gs>
                <a:gs pos="100000">
                  <a:srgbClr val="4C97FE"/>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Téglalap: lekerekített 26">
            <a:extLst>
              <a:ext uri="{FF2B5EF4-FFF2-40B4-BE49-F238E27FC236}">
                <a16:creationId xmlns:a16="http://schemas.microsoft.com/office/drawing/2014/main" id="{51BDD1BA-3D0E-AD46-9401-56FA047CE294}"/>
              </a:ext>
            </a:extLst>
          </p:cNvPr>
          <p:cNvSpPr/>
          <p:nvPr/>
        </p:nvSpPr>
        <p:spPr>
          <a:xfrm>
            <a:off x="4547440" y="1507583"/>
            <a:ext cx="1728564" cy="349970"/>
          </a:xfrm>
          <a:prstGeom prst="roundRect">
            <a:avLst>
              <a:gd name="adj" fmla="val 50000"/>
            </a:avLst>
          </a:prstGeom>
          <a:noFill/>
          <a:ln>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b="1" dirty="0">
                <a:solidFill>
                  <a:srgbClr val="173F6C"/>
                </a:solidFill>
                <a:latin typeface="Century Gothic" panose="020B0502020202020204" pitchFamily="34" charset="0"/>
              </a:rPr>
              <a:t>Policy </a:t>
            </a:r>
            <a:r>
              <a:rPr lang="hu-HU" sz="1000" b="1" dirty="0" err="1">
                <a:solidFill>
                  <a:srgbClr val="173F6C"/>
                </a:solidFill>
                <a:latin typeface="Century Gothic" panose="020B0502020202020204" pitchFamily="34" charset="0"/>
              </a:rPr>
              <a:t>Engine</a:t>
            </a:r>
            <a:endParaRPr lang="hu-HU" sz="1000" b="1" dirty="0">
              <a:solidFill>
                <a:srgbClr val="173F6C"/>
              </a:solidFill>
              <a:latin typeface="Century Gothic" panose="020B0502020202020204" pitchFamily="34" charset="0"/>
            </a:endParaRPr>
          </a:p>
        </p:txBody>
      </p:sp>
      <p:sp>
        <p:nvSpPr>
          <p:cNvPr id="43" name="Téglalap: lekerekített 27">
            <a:extLst>
              <a:ext uri="{FF2B5EF4-FFF2-40B4-BE49-F238E27FC236}">
                <a16:creationId xmlns:a16="http://schemas.microsoft.com/office/drawing/2014/main" id="{20DC910E-89D2-B240-BF40-E9EEC31CD7AC}"/>
              </a:ext>
            </a:extLst>
          </p:cNvPr>
          <p:cNvSpPr/>
          <p:nvPr/>
        </p:nvSpPr>
        <p:spPr>
          <a:xfrm>
            <a:off x="4547440" y="1875983"/>
            <a:ext cx="1728564" cy="349970"/>
          </a:xfrm>
          <a:prstGeom prst="roundRect">
            <a:avLst>
              <a:gd name="adj" fmla="val 50000"/>
            </a:avLst>
          </a:prstGeom>
          <a:noFill/>
          <a:ln>
            <a:solidFill>
              <a:srgbClr val="4C97F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hu-HU" sz="1000" b="1" dirty="0">
                <a:solidFill>
                  <a:srgbClr val="173F6C"/>
                </a:solidFill>
                <a:latin typeface="Century Gothic" panose="020B0502020202020204" pitchFamily="34" charset="0"/>
              </a:rPr>
              <a:t>Policy </a:t>
            </a:r>
            <a:r>
              <a:rPr lang="hu-HU" sz="1000" b="1" dirty="0" err="1">
                <a:solidFill>
                  <a:srgbClr val="173F6C"/>
                </a:solidFill>
                <a:latin typeface="Century Gothic" panose="020B0502020202020204" pitchFamily="34" charset="0"/>
              </a:rPr>
              <a:t>Administrator</a:t>
            </a:r>
            <a:endParaRPr lang="hu-HU" sz="1000" b="1" dirty="0">
              <a:solidFill>
                <a:srgbClr val="173F6C"/>
              </a:solidFill>
              <a:latin typeface="Century Gothic" panose="020B0502020202020204" pitchFamily="34" charset="0"/>
            </a:endParaRPr>
          </a:p>
        </p:txBody>
      </p:sp>
      <p:sp>
        <p:nvSpPr>
          <p:cNvPr id="44" name="Szövegdoboz 30">
            <a:extLst>
              <a:ext uri="{FF2B5EF4-FFF2-40B4-BE49-F238E27FC236}">
                <a16:creationId xmlns:a16="http://schemas.microsoft.com/office/drawing/2014/main" id="{6267A52D-44C7-4E45-B71B-AF82C4DBBD3C}"/>
              </a:ext>
            </a:extLst>
          </p:cNvPr>
          <p:cNvSpPr txBox="1"/>
          <p:nvPr/>
        </p:nvSpPr>
        <p:spPr>
          <a:xfrm>
            <a:off x="6417743" y="1598984"/>
            <a:ext cx="1369910" cy="553998"/>
          </a:xfrm>
          <a:prstGeom prst="rect">
            <a:avLst/>
          </a:prstGeom>
          <a:noFill/>
        </p:spPr>
        <p:txBody>
          <a:bodyPr wrap="square" rtlCol="0">
            <a:spAutoFit/>
          </a:bodyPr>
          <a:lstStyle/>
          <a:p>
            <a:r>
              <a:rPr lang="hu-HU" sz="1000" b="1" dirty="0">
                <a:solidFill>
                  <a:srgbClr val="001741"/>
                </a:solidFill>
                <a:latin typeface="Century Gothic" panose="020B0502020202020204" pitchFamily="34" charset="0"/>
              </a:rPr>
              <a:t>Policy</a:t>
            </a:r>
          </a:p>
          <a:p>
            <a:r>
              <a:rPr lang="hu-HU" sz="1000" b="1" dirty="0">
                <a:solidFill>
                  <a:srgbClr val="001741"/>
                </a:solidFill>
                <a:latin typeface="Century Gothic" panose="020B0502020202020204" pitchFamily="34" charset="0"/>
              </a:rPr>
              <a:t>Decision</a:t>
            </a:r>
          </a:p>
          <a:p>
            <a:r>
              <a:rPr lang="hu-HU" sz="1000" b="1" dirty="0" err="1">
                <a:solidFill>
                  <a:srgbClr val="001741"/>
                </a:solidFill>
                <a:latin typeface="Century Gothic" panose="020B0502020202020204" pitchFamily="34" charset="0"/>
              </a:rPr>
              <a:t>Point</a:t>
            </a:r>
            <a:endParaRPr lang="hu-HU" sz="1000" b="1" dirty="0">
              <a:solidFill>
                <a:srgbClr val="001741"/>
              </a:solidFill>
              <a:latin typeface="Century Gothic" panose="020B0502020202020204" pitchFamily="34" charset="0"/>
            </a:endParaRPr>
          </a:p>
        </p:txBody>
      </p:sp>
      <p:pic>
        <p:nvPicPr>
          <p:cNvPr id="45" name="Ábra 44">
            <a:extLst>
              <a:ext uri="{FF2B5EF4-FFF2-40B4-BE49-F238E27FC236}">
                <a16:creationId xmlns:a16="http://schemas.microsoft.com/office/drawing/2014/main" id="{9404EFCC-7DCD-C642-B08F-01D7AAC9DD1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79469" y="3605714"/>
            <a:ext cx="464696" cy="523704"/>
          </a:xfrm>
          <a:prstGeom prst="rect">
            <a:avLst/>
          </a:prstGeom>
        </p:spPr>
      </p:pic>
      <p:pic>
        <p:nvPicPr>
          <p:cNvPr id="46" name="Ábra 44">
            <a:extLst>
              <a:ext uri="{FF2B5EF4-FFF2-40B4-BE49-F238E27FC236}">
                <a16:creationId xmlns:a16="http://schemas.microsoft.com/office/drawing/2014/main" id="{713713E3-EE59-5447-A2A1-FE762BECE4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23696" y="1886524"/>
            <a:ext cx="464696" cy="523704"/>
          </a:xfrm>
          <a:prstGeom prst="rect">
            <a:avLst/>
          </a:prstGeom>
        </p:spPr>
      </p:pic>
      <p:cxnSp>
        <p:nvCxnSpPr>
          <p:cNvPr id="47" name="Egyenes összekötő nyíllal 32">
            <a:extLst>
              <a:ext uri="{FF2B5EF4-FFF2-40B4-BE49-F238E27FC236}">
                <a16:creationId xmlns:a16="http://schemas.microsoft.com/office/drawing/2014/main" id="{489686B3-C092-5B48-B96E-98D1EE5867BA}"/>
              </a:ext>
            </a:extLst>
          </p:cNvPr>
          <p:cNvCxnSpPr>
            <a:cxnSpLocks/>
          </p:cNvCxnSpPr>
          <p:nvPr/>
        </p:nvCxnSpPr>
        <p:spPr>
          <a:xfrm>
            <a:off x="4821736" y="2225953"/>
            <a:ext cx="0" cy="523037"/>
          </a:xfrm>
          <a:prstGeom prst="straightConnector1">
            <a:avLst/>
          </a:prstGeom>
          <a:ln w="28575">
            <a:solidFill>
              <a:srgbClr val="173F6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Egyenes összekötő nyíllal 33">
            <a:extLst>
              <a:ext uri="{FF2B5EF4-FFF2-40B4-BE49-F238E27FC236}">
                <a16:creationId xmlns:a16="http://schemas.microsoft.com/office/drawing/2014/main" id="{925A2854-303B-4948-AB4D-A6DD948B1EE3}"/>
              </a:ext>
            </a:extLst>
          </p:cNvPr>
          <p:cNvCxnSpPr>
            <a:cxnSpLocks/>
          </p:cNvCxnSpPr>
          <p:nvPr/>
        </p:nvCxnSpPr>
        <p:spPr>
          <a:xfrm flipV="1">
            <a:off x="5274459" y="2225954"/>
            <a:ext cx="0" cy="523036"/>
          </a:xfrm>
          <a:prstGeom prst="straightConnector1">
            <a:avLst/>
          </a:prstGeom>
          <a:ln w="28575">
            <a:solidFill>
              <a:srgbClr val="173F6C"/>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54137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églalap 7">
            <a:extLst>
              <a:ext uri="{FF2B5EF4-FFF2-40B4-BE49-F238E27FC236}">
                <a16:creationId xmlns:a16="http://schemas.microsoft.com/office/drawing/2014/main" id="{86038140-9DD2-894B-9CCD-1D35C9ED62C1}"/>
              </a:ext>
            </a:extLst>
          </p:cNvPr>
          <p:cNvSpPr/>
          <p:nvPr/>
        </p:nvSpPr>
        <p:spPr>
          <a:xfrm>
            <a:off x="0" y="1207103"/>
            <a:ext cx="3344946" cy="3357797"/>
          </a:xfrm>
          <a:prstGeom prst="rect">
            <a:avLst/>
          </a:prstGeom>
          <a:gradFill>
            <a:gsLst>
              <a:gs pos="0">
                <a:srgbClr val="173F6C"/>
              </a:gs>
              <a:gs pos="100000">
                <a:srgbClr val="0017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50" name="Téglalap 8">
            <a:extLst>
              <a:ext uri="{FF2B5EF4-FFF2-40B4-BE49-F238E27FC236}">
                <a16:creationId xmlns:a16="http://schemas.microsoft.com/office/drawing/2014/main" id="{AF71C829-926F-7F47-9D5B-AE269C446C2D}"/>
              </a:ext>
            </a:extLst>
          </p:cNvPr>
          <p:cNvSpPr/>
          <p:nvPr/>
        </p:nvSpPr>
        <p:spPr>
          <a:xfrm>
            <a:off x="3324688" y="1207103"/>
            <a:ext cx="45719" cy="335779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hu-HU" dirty="0" err="1"/>
              <a:t>Proxedo</a:t>
            </a:r>
            <a:r>
              <a:rPr lang="hu-HU" dirty="0"/>
              <a:t> Network </a:t>
            </a:r>
            <a:r>
              <a:rPr lang="hu-HU" dirty="0" err="1"/>
              <a:t>Security</a:t>
            </a:r>
            <a:r>
              <a:rPr lang="hu-HU" dirty="0"/>
              <a:t> </a:t>
            </a:r>
            <a:r>
              <a:rPr lang="hu-HU" dirty="0" err="1"/>
              <a:t>ensuring</a:t>
            </a:r>
            <a:r>
              <a:rPr lang="hu-HU" dirty="0"/>
              <a:t> </a:t>
            </a:r>
            <a:r>
              <a:rPr lang="hu-HU" dirty="0" err="1"/>
              <a:t>Zero</a:t>
            </a:r>
            <a:r>
              <a:rPr lang="hu-HU" dirty="0"/>
              <a:t> </a:t>
            </a:r>
            <a:r>
              <a:rPr lang="hu-HU" dirty="0" err="1"/>
              <a:t>Trust</a:t>
            </a:r>
            <a:endParaRPr lang="hu-HU" dirty="0"/>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32</a:t>
            </a:fld>
            <a:endParaRPr lang="hu-HU"/>
          </a:p>
        </p:txBody>
      </p:sp>
      <p:pic>
        <p:nvPicPr>
          <p:cNvPr id="38" name="Kép 9">
            <a:extLst>
              <a:ext uri="{FF2B5EF4-FFF2-40B4-BE49-F238E27FC236}">
                <a16:creationId xmlns:a16="http://schemas.microsoft.com/office/drawing/2014/main" id="{F82678BB-B133-E34A-839B-36C160793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3" y="1275278"/>
            <a:ext cx="3214604" cy="3221442"/>
          </a:xfrm>
          <a:prstGeom prst="rect">
            <a:avLst/>
          </a:prstGeom>
        </p:spPr>
      </p:pic>
      <p:sp>
        <p:nvSpPr>
          <p:cNvPr id="51" name="Tartalom helye 3">
            <a:extLst>
              <a:ext uri="{FF2B5EF4-FFF2-40B4-BE49-F238E27FC236}">
                <a16:creationId xmlns:a16="http://schemas.microsoft.com/office/drawing/2014/main" id="{22AB1D52-0A01-604E-A576-38E07CEE1AE2}"/>
              </a:ext>
            </a:extLst>
          </p:cNvPr>
          <p:cNvSpPr txBox="1">
            <a:spLocks/>
          </p:cNvSpPr>
          <p:nvPr/>
        </p:nvSpPr>
        <p:spPr>
          <a:xfrm>
            <a:off x="3452976" y="1205119"/>
            <a:ext cx="4641238" cy="3357797"/>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4C97FE"/>
                </a:solidFill>
              </a:rPr>
              <a:t>A Highly Customizable Network Security Suite</a:t>
            </a:r>
            <a:br>
              <a:rPr lang="en-US" sz="1400" b="1" dirty="0">
                <a:solidFill>
                  <a:srgbClr val="4C97FE"/>
                </a:solidFill>
              </a:rPr>
            </a:br>
            <a:endParaRPr lang="en-US" sz="1400" b="1" dirty="0">
              <a:solidFill>
                <a:srgbClr val="4C97FE"/>
              </a:solidFill>
            </a:endParaRPr>
          </a:p>
          <a:p>
            <a:pPr marL="101203" indent="-101203">
              <a:lnSpc>
                <a:spcPct val="100000"/>
              </a:lnSpc>
              <a:spcBef>
                <a:spcPts val="675"/>
              </a:spcBef>
              <a:buClr>
                <a:srgbClr val="4C97FE"/>
              </a:buClr>
            </a:pPr>
            <a:r>
              <a:rPr lang="en-US" sz="1400" b="1" dirty="0"/>
              <a:t>Micro segmentation and mapping </a:t>
            </a:r>
            <a:r>
              <a:rPr lang="en-US" sz="1400" dirty="0"/>
              <a:t>of networks</a:t>
            </a:r>
          </a:p>
          <a:p>
            <a:pPr marL="101203" indent="-101203">
              <a:lnSpc>
                <a:spcPct val="100000"/>
              </a:lnSpc>
              <a:spcBef>
                <a:spcPts val="675"/>
              </a:spcBef>
              <a:buClr>
                <a:srgbClr val="4C97FE"/>
              </a:buClr>
            </a:pPr>
            <a:r>
              <a:rPr lang="en-US" sz="1400" b="1" dirty="0"/>
              <a:t>Centralized </a:t>
            </a:r>
            <a:r>
              <a:rPr lang="en-US" sz="1400" dirty="0"/>
              <a:t>management</a:t>
            </a:r>
          </a:p>
          <a:p>
            <a:pPr marL="101203" indent="-101203">
              <a:lnSpc>
                <a:spcPct val="100000"/>
              </a:lnSpc>
              <a:spcBef>
                <a:spcPts val="675"/>
              </a:spcBef>
              <a:buClr>
                <a:srgbClr val="4C97FE"/>
              </a:buClr>
            </a:pPr>
            <a:r>
              <a:rPr lang="en-US" sz="1400" dirty="0"/>
              <a:t>Granular protocol control with </a:t>
            </a:r>
            <a:r>
              <a:rPr lang="en-US" sz="1400" b="1" dirty="0"/>
              <a:t>15+ supported application-layer protocols</a:t>
            </a:r>
          </a:p>
          <a:p>
            <a:pPr marL="101203" indent="-101203">
              <a:lnSpc>
                <a:spcPct val="100000"/>
              </a:lnSpc>
              <a:spcBef>
                <a:spcPts val="675"/>
              </a:spcBef>
              <a:buClr>
                <a:srgbClr val="4C97FE"/>
              </a:buClr>
            </a:pPr>
            <a:r>
              <a:rPr lang="en-US" sz="1400" dirty="0"/>
              <a:t>Session-based </a:t>
            </a:r>
            <a:r>
              <a:rPr lang="en-US" sz="1400" b="1" dirty="0"/>
              <a:t>authentication</a:t>
            </a:r>
          </a:p>
          <a:p>
            <a:pPr marL="101203" indent="-101203">
              <a:lnSpc>
                <a:spcPct val="100000"/>
              </a:lnSpc>
              <a:spcBef>
                <a:spcPts val="675"/>
              </a:spcBef>
              <a:buClr>
                <a:srgbClr val="4C97FE"/>
              </a:buClr>
            </a:pPr>
            <a:r>
              <a:rPr lang="en-US" sz="1400" dirty="0"/>
              <a:t>Network-level </a:t>
            </a:r>
            <a:r>
              <a:rPr lang="en-US" sz="1400" b="1" dirty="0"/>
              <a:t>authorization</a:t>
            </a:r>
          </a:p>
          <a:p>
            <a:pPr marL="101203" indent="-101203">
              <a:lnSpc>
                <a:spcPct val="100000"/>
              </a:lnSpc>
              <a:spcBef>
                <a:spcPts val="675"/>
              </a:spcBef>
              <a:buClr>
                <a:srgbClr val="4C97FE"/>
              </a:buClr>
            </a:pPr>
            <a:r>
              <a:rPr lang="en-US" sz="1400" dirty="0"/>
              <a:t>Integration with </a:t>
            </a:r>
            <a:r>
              <a:rPr lang="en-US" sz="1400" b="1" dirty="0"/>
              <a:t>LDAP/AD, RADIUS and MFA</a:t>
            </a:r>
          </a:p>
          <a:p>
            <a:pPr marL="101203" indent="-101203">
              <a:lnSpc>
                <a:spcPct val="100000"/>
              </a:lnSpc>
              <a:spcBef>
                <a:spcPts val="675"/>
              </a:spcBef>
              <a:buClr>
                <a:srgbClr val="4C97FE"/>
              </a:buClr>
            </a:pPr>
            <a:r>
              <a:rPr lang="en-US" sz="1400" b="1" dirty="0"/>
              <a:t>VPN-support</a:t>
            </a:r>
            <a:r>
              <a:rPr lang="en-US" sz="1400" dirty="0"/>
              <a:t> (OpenVPN, IPsec)</a:t>
            </a:r>
          </a:p>
          <a:p>
            <a:pPr marL="101203" indent="-101203">
              <a:lnSpc>
                <a:spcPct val="100000"/>
              </a:lnSpc>
              <a:spcBef>
                <a:spcPts val="675"/>
              </a:spcBef>
              <a:buClr>
                <a:srgbClr val="4C97FE"/>
              </a:buClr>
            </a:pPr>
            <a:r>
              <a:rPr lang="en-US" sz="1400" b="1" dirty="0"/>
              <a:t>Traffic encryption</a:t>
            </a:r>
            <a:r>
              <a:rPr lang="en-US" sz="1400" dirty="0"/>
              <a:t> with complete control over SSL/TLS channels </a:t>
            </a:r>
          </a:p>
          <a:p>
            <a:pPr marL="101203" indent="-101203">
              <a:lnSpc>
                <a:spcPct val="100000"/>
              </a:lnSpc>
              <a:spcBef>
                <a:spcPts val="675"/>
              </a:spcBef>
            </a:pPr>
            <a:endParaRPr lang="en-US" sz="1400" dirty="0"/>
          </a:p>
          <a:p>
            <a:pPr marL="101203" indent="-101203">
              <a:lnSpc>
                <a:spcPct val="100000"/>
              </a:lnSpc>
              <a:spcBef>
                <a:spcPts val="675"/>
              </a:spcBef>
            </a:pPr>
            <a:endParaRPr lang="en-US" sz="1400" dirty="0"/>
          </a:p>
          <a:p>
            <a:pPr marL="101203" indent="-101203">
              <a:lnSpc>
                <a:spcPct val="100000"/>
              </a:lnSpc>
              <a:spcBef>
                <a:spcPts val="675"/>
              </a:spcBef>
            </a:pPr>
            <a:endParaRPr lang="en-US" sz="1400" dirty="0"/>
          </a:p>
          <a:p>
            <a:pPr marL="0" indent="0">
              <a:lnSpc>
                <a:spcPct val="100000"/>
              </a:lnSpc>
              <a:spcBef>
                <a:spcPts val="675"/>
              </a:spcBef>
              <a:buNone/>
            </a:pPr>
            <a:endParaRPr lang="en-US" sz="1400" dirty="0"/>
          </a:p>
        </p:txBody>
      </p:sp>
    </p:spTree>
    <p:extLst>
      <p:ext uri="{BB962C8B-B14F-4D97-AF65-F5344CB8AC3E}">
        <p14:creationId xmlns:p14="http://schemas.microsoft.com/office/powerpoint/2010/main" val="10204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fade">
                                      <p:cBhvr>
                                        <p:cTn id="20" dur="500"/>
                                        <p:tgtEl>
                                          <p:spTgt spid="51">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1000"/>
                                  </p:stCondLst>
                                  <p:childTnLst>
                                    <p:set>
                                      <p:cBhvr>
                                        <p:cTn id="23" dur="1" fill="hold">
                                          <p:stCondLst>
                                            <p:cond delay="0"/>
                                          </p:stCondLst>
                                        </p:cTn>
                                        <p:tgtEl>
                                          <p:spTgt spid="51">
                                            <p:txEl>
                                              <p:pRg st="1" end="1"/>
                                            </p:txEl>
                                          </p:spTgt>
                                        </p:tgtEl>
                                        <p:attrNameLst>
                                          <p:attrName>style.visibility</p:attrName>
                                        </p:attrNameLst>
                                      </p:cBhvr>
                                      <p:to>
                                        <p:strVal val="visible"/>
                                      </p:to>
                                    </p:set>
                                    <p:animEffect transition="in" filter="fade">
                                      <p:cBhvr>
                                        <p:cTn id="24" dur="500"/>
                                        <p:tgtEl>
                                          <p:spTgt spid="51">
                                            <p:txEl>
                                              <p:pRg st="1" end="1"/>
                                            </p:txEl>
                                          </p:spTgt>
                                        </p:tgtEl>
                                      </p:cBhvr>
                                    </p:animEffect>
                                  </p:childTnLst>
                                </p:cTn>
                              </p:par>
                            </p:childTnLst>
                          </p:cTn>
                        </p:par>
                        <p:par>
                          <p:cTn id="25" fill="hold">
                            <p:stCondLst>
                              <p:cond delay="2500"/>
                            </p:stCondLst>
                            <p:childTnLst>
                              <p:par>
                                <p:cTn id="26" presetID="10" presetClass="entr" presetSubtype="0" fill="hold" grpId="0" nodeType="afterEffect">
                                  <p:stCondLst>
                                    <p:cond delay="1000"/>
                                  </p:stCondLst>
                                  <p:childTnLst>
                                    <p:set>
                                      <p:cBhvr>
                                        <p:cTn id="27" dur="1" fill="hold">
                                          <p:stCondLst>
                                            <p:cond delay="0"/>
                                          </p:stCondLst>
                                        </p:cTn>
                                        <p:tgtEl>
                                          <p:spTgt spid="51">
                                            <p:txEl>
                                              <p:pRg st="2" end="2"/>
                                            </p:txEl>
                                          </p:spTgt>
                                        </p:tgtEl>
                                        <p:attrNameLst>
                                          <p:attrName>style.visibility</p:attrName>
                                        </p:attrNameLst>
                                      </p:cBhvr>
                                      <p:to>
                                        <p:strVal val="visible"/>
                                      </p:to>
                                    </p:set>
                                    <p:animEffect transition="in" filter="fade">
                                      <p:cBhvr>
                                        <p:cTn id="28" dur="500"/>
                                        <p:tgtEl>
                                          <p:spTgt spid="51">
                                            <p:txEl>
                                              <p:pRg st="2" end="2"/>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51">
                                            <p:txEl>
                                              <p:pRg st="3" end="3"/>
                                            </p:txEl>
                                          </p:spTgt>
                                        </p:tgtEl>
                                        <p:attrNameLst>
                                          <p:attrName>style.visibility</p:attrName>
                                        </p:attrNameLst>
                                      </p:cBhvr>
                                      <p:to>
                                        <p:strVal val="visible"/>
                                      </p:to>
                                    </p:set>
                                    <p:animEffect transition="in" filter="fade">
                                      <p:cBhvr>
                                        <p:cTn id="32" dur="500"/>
                                        <p:tgtEl>
                                          <p:spTgt spid="51">
                                            <p:txEl>
                                              <p:pRg st="3" end="3"/>
                                            </p:txEl>
                                          </p:spTgt>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51">
                                            <p:txEl>
                                              <p:pRg st="4" end="4"/>
                                            </p:txEl>
                                          </p:spTgt>
                                        </p:tgtEl>
                                        <p:attrNameLst>
                                          <p:attrName>style.visibility</p:attrName>
                                        </p:attrNameLst>
                                      </p:cBhvr>
                                      <p:to>
                                        <p:strVal val="visible"/>
                                      </p:to>
                                    </p:set>
                                    <p:animEffect transition="in" filter="fade">
                                      <p:cBhvr>
                                        <p:cTn id="36" dur="500"/>
                                        <p:tgtEl>
                                          <p:spTgt spid="51">
                                            <p:txEl>
                                              <p:pRg st="4" end="4"/>
                                            </p:txEl>
                                          </p:spTgt>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51">
                                            <p:txEl>
                                              <p:pRg st="5" end="5"/>
                                            </p:txEl>
                                          </p:spTgt>
                                        </p:tgtEl>
                                        <p:attrNameLst>
                                          <p:attrName>style.visibility</p:attrName>
                                        </p:attrNameLst>
                                      </p:cBhvr>
                                      <p:to>
                                        <p:strVal val="visible"/>
                                      </p:to>
                                    </p:set>
                                    <p:animEffect transition="in" filter="fade">
                                      <p:cBhvr>
                                        <p:cTn id="40" dur="500"/>
                                        <p:tgtEl>
                                          <p:spTgt spid="51">
                                            <p:txEl>
                                              <p:pRg st="5" end="5"/>
                                            </p:txEl>
                                          </p:spTgt>
                                        </p:tgtEl>
                                      </p:cBhvr>
                                    </p:animEffect>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51">
                                            <p:txEl>
                                              <p:pRg st="6" end="6"/>
                                            </p:txEl>
                                          </p:spTgt>
                                        </p:tgtEl>
                                        <p:attrNameLst>
                                          <p:attrName>style.visibility</p:attrName>
                                        </p:attrNameLst>
                                      </p:cBhvr>
                                      <p:to>
                                        <p:strVal val="visible"/>
                                      </p:to>
                                    </p:set>
                                    <p:animEffect transition="in" filter="fade">
                                      <p:cBhvr>
                                        <p:cTn id="44" dur="500"/>
                                        <p:tgtEl>
                                          <p:spTgt spid="51">
                                            <p:txEl>
                                              <p:pRg st="6" end="6"/>
                                            </p:txEl>
                                          </p:spTgt>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51">
                                            <p:txEl>
                                              <p:pRg st="7" end="7"/>
                                            </p:txEl>
                                          </p:spTgt>
                                        </p:tgtEl>
                                        <p:attrNameLst>
                                          <p:attrName>style.visibility</p:attrName>
                                        </p:attrNameLst>
                                      </p:cBhvr>
                                      <p:to>
                                        <p:strVal val="visible"/>
                                      </p:to>
                                    </p:set>
                                    <p:animEffect transition="in" filter="fade">
                                      <p:cBhvr>
                                        <p:cTn id="48" dur="500"/>
                                        <p:tgtEl>
                                          <p:spTgt spid="51">
                                            <p:txEl>
                                              <p:pRg st="7" end="7"/>
                                            </p:txEl>
                                          </p:spTgt>
                                        </p:tgtEl>
                                      </p:cBhvr>
                                    </p:animEffect>
                                  </p:childTnLst>
                                </p:cTn>
                              </p:par>
                            </p:childTnLst>
                          </p:cTn>
                        </p:par>
                        <p:par>
                          <p:cTn id="49" fill="hold">
                            <p:stCondLst>
                              <p:cond delay="6500"/>
                            </p:stCondLst>
                            <p:childTnLst>
                              <p:par>
                                <p:cTn id="50" presetID="10" presetClass="entr" presetSubtype="0" fill="hold" grpId="0" nodeType="afterEffect">
                                  <p:stCondLst>
                                    <p:cond delay="0"/>
                                  </p:stCondLst>
                                  <p:childTnLst>
                                    <p:set>
                                      <p:cBhvr>
                                        <p:cTn id="51" dur="1" fill="hold">
                                          <p:stCondLst>
                                            <p:cond delay="0"/>
                                          </p:stCondLst>
                                        </p:cTn>
                                        <p:tgtEl>
                                          <p:spTgt spid="51">
                                            <p:txEl>
                                              <p:pRg st="8" end="8"/>
                                            </p:txEl>
                                          </p:spTgt>
                                        </p:tgtEl>
                                        <p:attrNameLst>
                                          <p:attrName>style.visibility</p:attrName>
                                        </p:attrNameLst>
                                      </p:cBhvr>
                                      <p:to>
                                        <p:strVal val="visible"/>
                                      </p:to>
                                    </p:set>
                                    <p:animEffect transition="in" filter="fade">
                                      <p:cBhvr>
                                        <p:cTn id="52" dur="500"/>
                                        <p:tgtEl>
                                          <p:spTgt spid="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33</a:t>
            </a:fld>
            <a:endParaRPr lang="hu-HU"/>
          </a:p>
        </p:txBody>
      </p:sp>
      <p:sp>
        <p:nvSpPr>
          <p:cNvPr id="2" name="Cím 1">
            <a:extLst>
              <a:ext uri="{FF2B5EF4-FFF2-40B4-BE49-F238E27FC236}">
                <a16:creationId xmlns:a16="http://schemas.microsoft.com/office/drawing/2014/main" id="{4B434530-642E-4758-962F-7F44F59F5AFF}"/>
              </a:ext>
            </a:extLst>
          </p:cNvPr>
          <p:cNvSpPr>
            <a:spLocks noGrp="1"/>
          </p:cNvSpPr>
          <p:nvPr>
            <p:ph type="title" idx="4294967295"/>
          </p:nvPr>
        </p:nvSpPr>
        <p:spPr>
          <a:xfrm>
            <a:off x="599004" y="274638"/>
            <a:ext cx="7886700" cy="993775"/>
          </a:xfrm>
        </p:spPr>
        <p:txBody>
          <a:bodyPr/>
          <a:lstStyle/>
          <a:p>
            <a:r>
              <a:rPr lang="en-US" dirty="0">
                <a:solidFill>
                  <a:schemeClr val="bg1"/>
                </a:solidFill>
              </a:rPr>
              <a:t>The growing importance of APIs</a:t>
            </a:r>
            <a:endParaRPr lang="hu-HU" dirty="0">
              <a:solidFill>
                <a:schemeClr val="bg1"/>
              </a:solidFill>
            </a:endParaRPr>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33</a:t>
            </a:fld>
            <a:endParaRPr lang="hu-HU"/>
          </a:p>
        </p:txBody>
      </p:sp>
      <p:sp>
        <p:nvSpPr>
          <p:cNvPr id="9" name="Téglalap 8">
            <a:extLst>
              <a:ext uri="{FF2B5EF4-FFF2-40B4-BE49-F238E27FC236}">
                <a16:creationId xmlns:a16="http://schemas.microsoft.com/office/drawing/2014/main" id="{5612C30C-7607-418E-B866-3EA6428D7CD4}"/>
              </a:ext>
            </a:extLst>
          </p:cNvPr>
          <p:cNvSpPr/>
          <p:nvPr/>
        </p:nvSpPr>
        <p:spPr>
          <a:xfrm>
            <a:off x="6209284"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F9B1EC55-8C2A-4620-9482-059EC29916FE}"/>
              </a:ext>
            </a:extLst>
          </p:cNvPr>
          <p:cNvSpPr/>
          <p:nvPr/>
        </p:nvSpPr>
        <p:spPr>
          <a:xfrm>
            <a:off x="3450793" y="1302994"/>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artalom helye 3">
            <a:extLst>
              <a:ext uri="{FF2B5EF4-FFF2-40B4-BE49-F238E27FC236}">
                <a16:creationId xmlns:a16="http://schemas.microsoft.com/office/drawing/2014/main" id="{92DBF1DF-9F5C-4D41-8155-422E55A3F526}"/>
              </a:ext>
            </a:extLst>
          </p:cNvPr>
          <p:cNvSpPr txBox="1">
            <a:spLocks/>
          </p:cNvSpPr>
          <p:nvPr/>
        </p:nvSpPr>
        <p:spPr>
          <a:xfrm>
            <a:off x="629842" y="3043003"/>
            <a:ext cx="2398172" cy="1510650"/>
          </a:xfrm>
          <a:prstGeom prst="rect">
            <a:avLst/>
          </a:prstGeom>
          <a:noFill/>
        </p:spPr>
        <p:txBody>
          <a:bodyPr lIns="180000" rIns="180000" anchor="ctr">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4C97FE"/>
              </a:buClr>
            </a:pPr>
            <a:r>
              <a:rPr lang="hu-HU" sz="1000" b="1" dirty="0" err="1"/>
              <a:t>Interact</a:t>
            </a:r>
            <a:r>
              <a:rPr lang="hu-HU" sz="1000" b="1" dirty="0"/>
              <a:t> </a:t>
            </a:r>
            <a:r>
              <a:rPr lang="hu-HU" sz="1000" b="1" dirty="0" err="1"/>
              <a:t>directly</a:t>
            </a:r>
            <a:r>
              <a:rPr lang="hu-HU" sz="1000" b="1" dirty="0"/>
              <a:t> </a:t>
            </a:r>
            <a:r>
              <a:rPr lang="hu-HU" sz="1000" dirty="0" err="1"/>
              <a:t>with</a:t>
            </a:r>
            <a:r>
              <a:rPr lang="hu-HU" sz="1000" dirty="0"/>
              <a:t> </a:t>
            </a:r>
            <a:r>
              <a:rPr lang="hu-HU" sz="1000" dirty="0" err="1"/>
              <a:t>partners</a:t>
            </a:r>
            <a:r>
              <a:rPr lang="hu-HU" sz="1000" dirty="0"/>
              <a:t> and </a:t>
            </a:r>
            <a:r>
              <a:rPr lang="hu-HU" sz="1000" dirty="0" err="1"/>
              <a:t>enhance</a:t>
            </a:r>
            <a:r>
              <a:rPr lang="hu-HU" sz="1000" dirty="0"/>
              <a:t> </a:t>
            </a:r>
            <a:r>
              <a:rPr lang="hu-HU" sz="1000" dirty="0" err="1"/>
              <a:t>customer</a:t>
            </a:r>
            <a:r>
              <a:rPr lang="hu-HU" sz="1000" dirty="0"/>
              <a:t> </a:t>
            </a:r>
            <a:r>
              <a:rPr lang="hu-HU" sz="1000" dirty="0" err="1"/>
              <a:t>experience</a:t>
            </a:r>
            <a:endParaRPr lang="hu-HU" sz="1000" dirty="0"/>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2425069"/>
            <a:ext cx="2398172" cy="617934"/>
          </a:xfrm>
          <a:prstGeom prst="rect">
            <a:avLst/>
          </a:prstGeom>
        </p:spPr>
        <p:txBody>
          <a:bodyPr lIns="180000" rIns="180000" anchor="b">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Webservices</a:t>
            </a:r>
            <a:r>
              <a:rPr lang="hu-HU" dirty="0"/>
              <a:t> drive business </a:t>
            </a:r>
            <a:r>
              <a:rPr lang="hu-HU" dirty="0" err="1"/>
              <a:t>development</a:t>
            </a:r>
            <a:endParaRPr lang="hu-HU" dirty="0"/>
          </a:p>
        </p:txBody>
      </p:sp>
      <p:sp>
        <p:nvSpPr>
          <p:cNvPr id="14" name="Téglalap 13">
            <a:extLst>
              <a:ext uri="{FF2B5EF4-FFF2-40B4-BE49-F238E27FC236}">
                <a16:creationId xmlns:a16="http://schemas.microsoft.com/office/drawing/2014/main" id="{FC53AF26-9E1D-4819-AA51-C8F020B358FE}"/>
              </a:ext>
            </a:extLst>
          </p:cNvPr>
          <p:cNvSpPr/>
          <p:nvPr/>
        </p:nvSpPr>
        <p:spPr>
          <a:xfrm>
            <a:off x="3388333" y="1233039"/>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artalom helye 3">
            <a:extLst>
              <a:ext uri="{FF2B5EF4-FFF2-40B4-BE49-F238E27FC236}">
                <a16:creationId xmlns:a16="http://schemas.microsoft.com/office/drawing/2014/main" id="{AED585DE-0EDF-4D45-B946-4BBFD14F3D53}"/>
              </a:ext>
            </a:extLst>
          </p:cNvPr>
          <p:cNvSpPr txBox="1">
            <a:spLocks/>
          </p:cNvSpPr>
          <p:nvPr/>
        </p:nvSpPr>
        <p:spPr>
          <a:xfrm>
            <a:off x="3388333" y="3008026"/>
            <a:ext cx="2398172" cy="1510650"/>
          </a:xfrm>
          <a:prstGeom prst="rect">
            <a:avLst/>
          </a:prstGeom>
          <a:noFill/>
        </p:spPr>
        <p:txBody>
          <a:bodyPr lIns="180000" rIns="180000" anchor="ctr">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000" dirty="0" err="1"/>
              <a:t>Make</a:t>
            </a:r>
            <a:r>
              <a:rPr lang="hu-HU" sz="1000" dirty="0"/>
              <a:t> </a:t>
            </a:r>
            <a:r>
              <a:rPr lang="hu-HU" sz="1000" b="1" dirty="0" err="1"/>
              <a:t>core</a:t>
            </a:r>
            <a:r>
              <a:rPr lang="hu-HU" sz="1000" b="1" dirty="0"/>
              <a:t> business </a:t>
            </a:r>
            <a:r>
              <a:rPr lang="hu-HU" sz="1000" b="1" dirty="0" err="1"/>
              <a:t>data</a:t>
            </a:r>
            <a:r>
              <a:rPr lang="hu-HU" sz="1000" b="1" dirty="0"/>
              <a:t> </a:t>
            </a:r>
            <a:r>
              <a:rPr lang="hu-HU" sz="1000" b="1" dirty="0" err="1"/>
              <a:t>available</a:t>
            </a:r>
            <a:r>
              <a:rPr lang="hu-HU" sz="1000" b="1" dirty="0"/>
              <a:t> </a:t>
            </a:r>
            <a:r>
              <a:rPr lang="hu-HU" sz="1000" b="1" dirty="0" err="1"/>
              <a:t>on-demand</a:t>
            </a:r>
            <a:r>
              <a:rPr lang="hu-HU" sz="1000" b="1" dirty="0"/>
              <a:t> </a:t>
            </a:r>
            <a:r>
              <a:rPr lang="hu-HU" sz="1000" dirty="0" err="1"/>
              <a:t>for</a:t>
            </a:r>
            <a:r>
              <a:rPr lang="hu-HU" sz="1000" dirty="0"/>
              <a:t> </a:t>
            </a:r>
            <a:r>
              <a:rPr lang="hu-HU" sz="1000" dirty="0" err="1"/>
              <a:t>integrated</a:t>
            </a:r>
            <a:r>
              <a:rPr lang="hu-HU" sz="1000" dirty="0"/>
              <a:t> business </a:t>
            </a:r>
            <a:r>
              <a:rPr lang="hu-HU" sz="1000" dirty="0" err="1"/>
              <a:t>operations</a:t>
            </a:r>
            <a:endParaRPr lang="hu-HU" sz="1000" dirty="0"/>
          </a:p>
        </p:txBody>
      </p:sp>
      <p:sp>
        <p:nvSpPr>
          <p:cNvPr id="16" name="Szöveg helye 2">
            <a:extLst>
              <a:ext uri="{FF2B5EF4-FFF2-40B4-BE49-F238E27FC236}">
                <a16:creationId xmlns:a16="http://schemas.microsoft.com/office/drawing/2014/main" id="{0CB20DDB-5C6A-4D02-9E8A-D0A8A7B0ED4D}"/>
              </a:ext>
            </a:extLst>
          </p:cNvPr>
          <p:cNvSpPr txBox="1">
            <a:spLocks/>
          </p:cNvSpPr>
          <p:nvPr/>
        </p:nvSpPr>
        <p:spPr>
          <a:xfrm>
            <a:off x="3388333" y="2390092"/>
            <a:ext cx="2398172" cy="617934"/>
          </a:xfrm>
          <a:prstGeom prst="rect">
            <a:avLst/>
          </a:prstGeom>
        </p:spPr>
        <p:txBody>
          <a:bodyPr lIns="180000" rIns="180000" anchor="b">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APIs</a:t>
            </a:r>
            <a:r>
              <a:rPr lang="hu-HU" dirty="0"/>
              <a:t> </a:t>
            </a:r>
            <a:r>
              <a:rPr lang="hu-HU" dirty="0" err="1"/>
              <a:t>offer</a:t>
            </a:r>
            <a:r>
              <a:rPr lang="hu-HU" dirty="0"/>
              <a:t> </a:t>
            </a:r>
            <a:br>
              <a:rPr lang="hu-HU" dirty="0"/>
            </a:br>
            <a:r>
              <a:rPr lang="hu-HU" dirty="0" err="1"/>
              <a:t>seamless</a:t>
            </a:r>
            <a:r>
              <a:rPr lang="hu-HU" dirty="0"/>
              <a:t> </a:t>
            </a:r>
            <a:r>
              <a:rPr lang="hu-HU" dirty="0" err="1"/>
              <a:t>integration</a:t>
            </a:r>
            <a:endParaRPr lang="hu-HU" dirty="0"/>
          </a:p>
        </p:txBody>
      </p:sp>
      <p:sp>
        <p:nvSpPr>
          <p:cNvPr id="10" name="Téglalap 9">
            <a:extLst>
              <a:ext uri="{FF2B5EF4-FFF2-40B4-BE49-F238E27FC236}">
                <a16:creationId xmlns:a16="http://schemas.microsoft.com/office/drawing/2014/main" id="{E1FABCB4-BF46-4C50-B1F2-F23191D480F8}"/>
              </a:ext>
            </a:extLst>
          </p:cNvPr>
          <p:cNvSpPr/>
          <p:nvPr/>
        </p:nvSpPr>
        <p:spPr>
          <a:xfrm>
            <a:off x="6146824"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artalom helye 3">
            <a:extLst>
              <a:ext uri="{FF2B5EF4-FFF2-40B4-BE49-F238E27FC236}">
                <a16:creationId xmlns:a16="http://schemas.microsoft.com/office/drawing/2014/main" id="{9D0ED64A-7CE8-407F-B718-1CB74ECF9796}"/>
              </a:ext>
            </a:extLst>
          </p:cNvPr>
          <p:cNvSpPr txBox="1">
            <a:spLocks/>
          </p:cNvSpPr>
          <p:nvPr/>
        </p:nvSpPr>
        <p:spPr>
          <a:xfrm>
            <a:off x="6146824" y="3043003"/>
            <a:ext cx="2398172" cy="1510650"/>
          </a:xfrm>
          <a:prstGeom prst="rect">
            <a:avLst/>
          </a:prstGeom>
          <a:noFill/>
        </p:spPr>
        <p:txBody>
          <a:bodyPr lIns="180000" rIns="180000" anchor="ctr">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000" dirty="0" err="1"/>
              <a:t>Regulations</a:t>
            </a:r>
            <a:r>
              <a:rPr lang="hu-HU" sz="1000" dirty="0"/>
              <a:t> </a:t>
            </a:r>
            <a:r>
              <a:rPr lang="hu-HU" sz="1000" dirty="0" err="1"/>
              <a:t>require</a:t>
            </a:r>
            <a:r>
              <a:rPr lang="hu-HU" sz="1000" dirty="0"/>
              <a:t> </a:t>
            </a:r>
            <a:r>
              <a:rPr lang="hu-HU" sz="1000" b="1" dirty="0" err="1"/>
              <a:t>data</a:t>
            </a:r>
            <a:r>
              <a:rPr lang="hu-HU" sz="1000" b="1" dirty="0"/>
              <a:t> </a:t>
            </a:r>
            <a:r>
              <a:rPr lang="hu-HU" sz="1000" b="1" dirty="0" err="1"/>
              <a:t>to</a:t>
            </a:r>
            <a:r>
              <a:rPr lang="hu-HU" sz="1000" b="1" dirty="0"/>
              <a:t> be </a:t>
            </a:r>
            <a:r>
              <a:rPr lang="hu-HU" sz="1000" b="1" dirty="0" err="1"/>
              <a:t>secured</a:t>
            </a:r>
            <a:r>
              <a:rPr lang="hu-HU" sz="1000" dirty="0"/>
              <a:t> </a:t>
            </a:r>
            <a:r>
              <a:rPr lang="hu-HU" sz="1000" dirty="0" err="1"/>
              <a:t>at</a:t>
            </a:r>
            <a:r>
              <a:rPr lang="hu-HU" sz="1000" dirty="0"/>
              <a:t> rest- and in </a:t>
            </a:r>
            <a:r>
              <a:rPr lang="hu-HU" sz="1000" dirty="0" err="1"/>
              <a:t>transit</a:t>
            </a:r>
            <a:endParaRPr lang="hu-HU" sz="1000" dirty="0"/>
          </a:p>
        </p:txBody>
      </p:sp>
      <p:sp>
        <p:nvSpPr>
          <p:cNvPr id="12" name="Szöveg helye 2">
            <a:extLst>
              <a:ext uri="{FF2B5EF4-FFF2-40B4-BE49-F238E27FC236}">
                <a16:creationId xmlns:a16="http://schemas.microsoft.com/office/drawing/2014/main" id="{F99E759E-160A-483B-9E99-86A5261E5490}"/>
              </a:ext>
            </a:extLst>
          </p:cNvPr>
          <p:cNvSpPr txBox="1">
            <a:spLocks/>
          </p:cNvSpPr>
          <p:nvPr/>
        </p:nvSpPr>
        <p:spPr>
          <a:xfrm>
            <a:off x="6146824" y="2425069"/>
            <a:ext cx="2398172" cy="617934"/>
          </a:xfrm>
          <a:prstGeom prst="rect">
            <a:avLst/>
          </a:prstGeom>
        </p:spPr>
        <p:txBody>
          <a:bodyPr lIns="180000" rIns="180000" anchor="b">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Regulations</a:t>
            </a:r>
            <a:r>
              <a:rPr lang="hu-HU" dirty="0"/>
              <a:t> </a:t>
            </a:r>
            <a:br>
              <a:rPr lang="hu-HU" dirty="0"/>
            </a:br>
            <a:r>
              <a:rPr lang="hu-HU" dirty="0" err="1"/>
              <a:t>demand</a:t>
            </a:r>
            <a:r>
              <a:rPr lang="hu-HU" dirty="0"/>
              <a:t> </a:t>
            </a:r>
            <a:r>
              <a:rPr lang="hu-HU" dirty="0" err="1"/>
              <a:t>secure</a:t>
            </a:r>
            <a:r>
              <a:rPr lang="hu-HU" dirty="0"/>
              <a:t> </a:t>
            </a:r>
            <a:r>
              <a:rPr lang="hu-HU" dirty="0" err="1"/>
              <a:t>APIs</a:t>
            </a:r>
            <a:r>
              <a:rPr lang="hu-HU" dirty="0"/>
              <a:t> </a:t>
            </a:r>
          </a:p>
        </p:txBody>
      </p:sp>
      <p:pic>
        <p:nvPicPr>
          <p:cNvPr id="24" name="Ábra 23">
            <a:extLst>
              <a:ext uri="{FF2B5EF4-FFF2-40B4-BE49-F238E27FC236}">
                <a16:creationId xmlns:a16="http://schemas.microsoft.com/office/drawing/2014/main" id="{3534A624-E616-4158-A0CC-6D910389FB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4808" y="1732261"/>
            <a:ext cx="666417" cy="613310"/>
          </a:xfrm>
          <a:prstGeom prst="rect">
            <a:avLst/>
          </a:prstGeom>
        </p:spPr>
      </p:pic>
      <p:pic>
        <p:nvPicPr>
          <p:cNvPr id="26" name="Ábra 25">
            <a:extLst>
              <a:ext uri="{FF2B5EF4-FFF2-40B4-BE49-F238E27FC236}">
                <a16:creationId xmlns:a16="http://schemas.microsoft.com/office/drawing/2014/main" id="{48B18AE9-E32E-4345-8595-69F1A1528C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0236" y="1666456"/>
            <a:ext cx="723636" cy="723636"/>
          </a:xfrm>
          <a:prstGeom prst="rect">
            <a:avLst/>
          </a:prstGeom>
        </p:spPr>
      </p:pic>
      <p:pic>
        <p:nvPicPr>
          <p:cNvPr id="28" name="Ábra 27">
            <a:extLst>
              <a:ext uri="{FF2B5EF4-FFF2-40B4-BE49-F238E27FC236}">
                <a16:creationId xmlns:a16="http://schemas.microsoft.com/office/drawing/2014/main" id="{FFCFF432-1FBA-44CC-ACF3-91FC8F41E4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8133" y="1718875"/>
            <a:ext cx="761701" cy="658555"/>
          </a:xfrm>
          <a:prstGeom prst="rect">
            <a:avLst/>
          </a:prstGeom>
        </p:spPr>
      </p:pic>
    </p:spTree>
    <p:extLst>
      <p:ext uri="{BB962C8B-B14F-4D97-AF65-F5344CB8AC3E}">
        <p14:creationId xmlns:p14="http://schemas.microsoft.com/office/powerpoint/2010/main" val="6792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FE8769B6-D2C5-4E29-BE71-56112860EA89}"/>
              </a:ext>
            </a:extLst>
          </p:cNvPr>
          <p:cNvSpPr/>
          <p:nvPr/>
        </p:nvSpPr>
        <p:spPr>
          <a:xfrm>
            <a:off x="3537679" y="1170170"/>
            <a:ext cx="2038662" cy="2537569"/>
          </a:xfrm>
          <a:prstGeom prst="rect">
            <a:avLst/>
          </a:prstGeom>
          <a:solidFill>
            <a:srgbClr val="EEF5FF"/>
          </a:solidFill>
          <a:ln w="9525">
            <a:solidFill>
              <a:srgbClr val="29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CDB5881A-6642-41D7-AFC7-4C0F01947062}"/>
              </a:ext>
            </a:extLst>
          </p:cNvPr>
          <p:cNvSpPr>
            <a:spLocks noGrp="1"/>
          </p:cNvSpPr>
          <p:nvPr>
            <p:ph type="title"/>
          </p:nvPr>
        </p:nvSpPr>
        <p:spPr/>
        <p:txBody>
          <a:bodyPr/>
          <a:lstStyle/>
          <a:p>
            <a:r>
              <a:rPr lang="en-US" dirty="0"/>
              <a:t>Full Control over the API-Traffic</a:t>
            </a:r>
            <a:endParaRPr lang="hu-HU" dirty="0"/>
          </a:p>
        </p:txBody>
      </p:sp>
      <p:sp>
        <p:nvSpPr>
          <p:cNvPr id="4" name="Dia számának helye 3">
            <a:extLst>
              <a:ext uri="{FF2B5EF4-FFF2-40B4-BE49-F238E27FC236}">
                <a16:creationId xmlns:a16="http://schemas.microsoft.com/office/drawing/2014/main" id="{A6DADAA8-7735-4E46-B232-C9E909E51162}"/>
              </a:ext>
            </a:extLst>
          </p:cNvPr>
          <p:cNvSpPr>
            <a:spLocks noGrp="1"/>
          </p:cNvSpPr>
          <p:nvPr>
            <p:ph type="sldNum" sz="quarter" idx="12"/>
          </p:nvPr>
        </p:nvSpPr>
        <p:spPr/>
        <p:txBody>
          <a:bodyPr/>
          <a:lstStyle/>
          <a:p>
            <a:fld id="{A36C5282-E242-4F2C-A932-6E8882A3BC95}" type="slidenum">
              <a:rPr lang="hu-HU" smtClean="0"/>
              <a:t>34</a:t>
            </a:fld>
            <a:endParaRPr lang="hu-HU"/>
          </a:p>
        </p:txBody>
      </p:sp>
      <p:pic>
        <p:nvPicPr>
          <p:cNvPr id="9" name="Ábra 8">
            <a:extLst>
              <a:ext uri="{FF2B5EF4-FFF2-40B4-BE49-F238E27FC236}">
                <a16:creationId xmlns:a16="http://schemas.microsoft.com/office/drawing/2014/main" id="{35F3EB20-5D5D-4847-9F24-A0D4733742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1332" y="1670959"/>
            <a:ext cx="1181336" cy="1318702"/>
          </a:xfrm>
          <a:prstGeom prst="rect">
            <a:avLst/>
          </a:prstGeom>
        </p:spPr>
      </p:pic>
      <p:sp>
        <p:nvSpPr>
          <p:cNvPr id="30" name="Szövegdoboz 29">
            <a:extLst>
              <a:ext uri="{FF2B5EF4-FFF2-40B4-BE49-F238E27FC236}">
                <a16:creationId xmlns:a16="http://schemas.microsoft.com/office/drawing/2014/main" id="{BA3EA5A6-233D-4572-8BBF-9DA2BC12EB1E}"/>
              </a:ext>
            </a:extLst>
          </p:cNvPr>
          <p:cNvSpPr txBox="1"/>
          <p:nvPr/>
        </p:nvSpPr>
        <p:spPr>
          <a:xfrm>
            <a:off x="5576341" y="3270447"/>
            <a:ext cx="1120516" cy="276999"/>
          </a:xfrm>
          <a:prstGeom prst="rect">
            <a:avLst/>
          </a:prstGeom>
          <a:noFill/>
        </p:spPr>
        <p:txBody>
          <a:bodyPr wrap="square" rtlCol="0">
            <a:spAutoFit/>
          </a:bodyPr>
          <a:lstStyle/>
          <a:p>
            <a:r>
              <a:rPr lang="hu-HU" sz="1200" b="1" dirty="0">
                <a:solidFill>
                  <a:srgbClr val="173F6C"/>
                </a:solidFill>
                <a:latin typeface="Century Gothic" panose="020B0502020202020204" pitchFamily="34" charset="0"/>
              </a:rPr>
              <a:t>Monitoring</a:t>
            </a:r>
          </a:p>
        </p:txBody>
      </p:sp>
      <p:cxnSp>
        <p:nvCxnSpPr>
          <p:cNvPr id="32" name="Egyenes összekötő nyíllal 31">
            <a:extLst>
              <a:ext uri="{FF2B5EF4-FFF2-40B4-BE49-F238E27FC236}">
                <a16:creationId xmlns:a16="http://schemas.microsoft.com/office/drawing/2014/main" id="{71920202-DF08-4B67-9891-F5B04939E506}"/>
              </a:ext>
            </a:extLst>
          </p:cNvPr>
          <p:cNvCxnSpPr>
            <a:cxnSpLocks/>
          </p:cNvCxnSpPr>
          <p:nvPr/>
        </p:nvCxnSpPr>
        <p:spPr>
          <a:xfrm flipH="1">
            <a:off x="2405252" y="2416954"/>
            <a:ext cx="1132427" cy="0"/>
          </a:xfrm>
          <a:prstGeom prst="straightConnector1">
            <a:avLst/>
          </a:prstGeom>
          <a:ln w="19050">
            <a:solidFill>
              <a:srgbClr val="173F6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gyenes összekötő 33">
            <a:extLst>
              <a:ext uri="{FF2B5EF4-FFF2-40B4-BE49-F238E27FC236}">
                <a16:creationId xmlns:a16="http://schemas.microsoft.com/office/drawing/2014/main" id="{6BC051B8-16CD-494C-828B-D0924F9BFD6F}"/>
              </a:ext>
            </a:extLst>
          </p:cNvPr>
          <p:cNvCxnSpPr/>
          <p:nvPr/>
        </p:nvCxnSpPr>
        <p:spPr>
          <a:xfrm>
            <a:off x="3537679" y="2424448"/>
            <a:ext cx="2038662" cy="0"/>
          </a:xfrm>
          <a:prstGeom prst="line">
            <a:avLst/>
          </a:prstGeom>
          <a:ln w="12700">
            <a:solidFill>
              <a:srgbClr val="173F6C">
                <a:alpha val="4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5" name="Egyenes összekötő nyíllal 34">
            <a:extLst>
              <a:ext uri="{FF2B5EF4-FFF2-40B4-BE49-F238E27FC236}">
                <a16:creationId xmlns:a16="http://schemas.microsoft.com/office/drawing/2014/main" id="{38266B90-2165-4D7B-B45D-F98D445E8ABB}"/>
              </a:ext>
            </a:extLst>
          </p:cNvPr>
          <p:cNvCxnSpPr>
            <a:cxnSpLocks/>
          </p:cNvCxnSpPr>
          <p:nvPr/>
        </p:nvCxnSpPr>
        <p:spPr>
          <a:xfrm>
            <a:off x="5576341" y="2416953"/>
            <a:ext cx="1197316" cy="0"/>
          </a:xfrm>
          <a:prstGeom prst="straightConnector1">
            <a:avLst/>
          </a:prstGeom>
          <a:ln w="19050">
            <a:solidFill>
              <a:srgbClr val="173F6C"/>
            </a:solidFill>
            <a:tailEnd type="triangle"/>
          </a:ln>
        </p:spPr>
        <p:style>
          <a:lnRef idx="1">
            <a:schemeClr val="accent1"/>
          </a:lnRef>
          <a:fillRef idx="0">
            <a:schemeClr val="accent1"/>
          </a:fillRef>
          <a:effectRef idx="0">
            <a:schemeClr val="accent1"/>
          </a:effectRef>
          <a:fontRef idx="minor">
            <a:schemeClr val="tx1"/>
          </a:fontRef>
        </p:style>
      </p:cxnSp>
      <p:sp>
        <p:nvSpPr>
          <p:cNvPr id="37" name="Szövegdoboz 36">
            <a:extLst>
              <a:ext uri="{FF2B5EF4-FFF2-40B4-BE49-F238E27FC236}">
                <a16:creationId xmlns:a16="http://schemas.microsoft.com/office/drawing/2014/main" id="{8721B2BC-3085-446D-99CA-B52A01BC8C7A}"/>
              </a:ext>
            </a:extLst>
          </p:cNvPr>
          <p:cNvSpPr txBox="1"/>
          <p:nvPr/>
        </p:nvSpPr>
        <p:spPr>
          <a:xfrm>
            <a:off x="2354314" y="2224396"/>
            <a:ext cx="1309254" cy="215444"/>
          </a:xfrm>
          <a:prstGeom prst="rect">
            <a:avLst/>
          </a:prstGeom>
          <a:noFill/>
        </p:spPr>
        <p:txBody>
          <a:bodyPr wrap="square" rtlCol="0">
            <a:spAutoFit/>
          </a:bodyPr>
          <a:lstStyle/>
          <a:p>
            <a:pPr algn="ctr"/>
            <a:r>
              <a:rPr lang="hu-HU" sz="800" b="1" dirty="0">
                <a:solidFill>
                  <a:srgbClr val="173F6C"/>
                </a:solidFill>
                <a:latin typeface="Century Gothic" panose="020B0502020202020204" pitchFamily="34" charset="0"/>
              </a:rPr>
              <a:t>HTTP / JSON</a:t>
            </a:r>
          </a:p>
        </p:txBody>
      </p:sp>
      <p:sp>
        <p:nvSpPr>
          <p:cNvPr id="38" name="Szövegdoboz 37">
            <a:extLst>
              <a:ext uri="{FF2B5EF4-FFF2-40B4-BE49-F238E27FC236}">
                <a16:creationId xmlns:a16="http://schemas.microsoft.com/office/drawing/2014/main" id="{2C814DF0-BF8D-405B-B086-CCBAC2826051}"/>
              </a:ext>
            </a:extLst>
          </p:cNvPr>
          <p:cNvSpPr txBox="1"/>
          <p:nvPr/>
        </p:nvSpPr>
        <p:spPr>
          <a:xfrm>
            <a:off x="5510412" y="2224396"/>
            <a:ext cx="1309254" cy="215444"/>
          </a:xfrm>
          <a:prstGeom prst="rect">
            <a:avLst/>
          </a:prstGeom>
          <a:noFill/>
        </p:spPr>
        <p:txBody>
          <a:bodyPr wrap="square" rtlCol="0">
            <a:spAutoFit/>
          </a:bodyPr>
          <a:lstStyle/>
          <a:p>
            <a:pPr algn="ctr"/>
            <a:r>
              <a:rPr lang="hu-HU" sz="800" b="1" dirty="0">
                <a:solidFill>
                  <a:srgbClr val="173F6C"/>
                </a:solidFill>
                <a:latin typeface="Century Gothic" panose="020B0502020202020204" pitchFamily="34" charset="0"/>
              </a:rPr>
              <a:t>HTTP / JSON</a:t>
            </a:r>
          </a:p>
        </p:txBody>
      </p:sp>
      <p:pic>
        <p:nvPicPr>
          <p:cNvPr id="44" name="Ábra 43">
            <a:extLst>
              <a:ext uri="{FF2B5EF4-FFF2-40B4-BE49-F238E27FC236}">
                <a16:creationId xmlns:a16="http://schemas.microsoft.com/office/drawing/2014/main" id="{A53A6FA4-0DF4-4A1B-B7C6-66C1D57BB4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5640" y="4454415"/>
            <a:ext cx="322776" cy="448738"/>
          </a:xfrm>
          <a:prstGeom prst="rect">
            <a:avLst/>
          </a:prstGeom>
        </p:spPr>
      </p:pic>
      <p:pic>
        <p:nvPicPr>
          <p:cNvPr id="46" name="Ábra 45">
            <a:extLst>
              <a:ext uri="{FF2B5EF4-FFF2-40B4-BE49-F238E27FC236}">
                <a16:creationId xmlns:a16="http://schemas.microsoft.com/office/drawing/2014/main" id="{A95ABFBD-918C-4397-A4FB-E026231D43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6099" y="3847837"/>
            <a:ext cx="561858" cy="479452"/>
          </a:xfrm>
          <a:prstGeom prst="rect">
            <a:avLst/>
          </a:prstGeom>
        </p:spPr>
      </p:pic>
      <p:sp>
        <p:nvSpPr>
          <p:cNvPr id="50" name="Szövegdoboz 49">
            <a:extLst>
              <a:ext uri="{FF2B5EF4-FFF2-40B4-BE49-F238E27FC236}">
                <a16:creationId xmlns:a16="http://schemas.microsoft.com/office/drawing/2014/main" id="{841093B7-FFE6-444D-A817-B8BFBE311487}"/>
              </a:ext>
            </a:extLst>
          </p:cNvPr>
          <p:cNvSpPr txBox="1"/>
          <p:nvPr/>
        </p:nvSpPr>
        <p:spPr>
          <a:xfrm>
            <a:off x="6266693" y="4010020"/>
            <a:ext cx="948130" cy="246221"/>
          </a:xfrm>
          <a:prstGeom prst="rect">
            <a:avLst/>
          </a:prstGeom>
          <a:noFill/>
        </p:spPr>
        <p:txBody>
          <a:bodyPr wrap="square" rtlCol="0">
            <a:spAutoFit/>
          </a:bodyPr>
          <a:lstStyle/>
          <a:p>
            <a:r>
              <a:rPr lang="hu-HU" sz="1000" dirty="0">
                <a:solidFill>
                  <a:srgbClr val="001741"/>
                </a:solidFill>
                <a:latin typeface="Century Gothic" panose="020B0502020202020204" pitchFamily="34" charset="0"/>
              </a:rPr>
              <a:t>SIEM</a:t>
            </a:r>
          </a:p>
        </p:txBody>
      </p:sp>
      <p:sp>
        <p:nvSpPr>
          <p:cNvPr id="51" name="Szövegdoboz 50">
            <a:extLst>
              <a:ext uri="{FF2B5EF4-FFF2-40B4-BE49-F238E27FC236}">
                <a16:creationId xmlns:a16="http://schemas.microsoft.com/office/drawing/2014/main" id="{C793E99B-8D4B-4B34-BEBB-E5916D418C69}"/>
              </a:ext>
            </a:extLst>
          </p:cNvPr>
          <p:cNvSpPr txBox="1"/>
          <p:nvPr/>
        </p:nvSpPr>
        <p:spPr>
          <a:xfrm>
            <a:off x="6266693" y="4555673"/>
            <a:ext cx="1120516" cy="246221"/>
          </a:xfrm>
          <a:prstGeom prst="rect">
            <a:avLst/>
          </a:prstGeom>
          <a:noFill/>
        </p:spPr>
        <p:txBody>
          <a:bodyPr wrap="square" rtlCol="0">
            <a:spAutoFit/>
          </a:bodyPr>
          <a:lstStyle/>
          <a:p>
            <a:r>
              <a:rPr lang="hu-HU" sz="1000" dirty="0">
                <a:solidFill>
                  <a:srgbClr val="001741"/>
                </a:solidFill>
                <a:latin typeface="Century Gothic" panose="020B0502020202020204" pitchFamily="34" charset="0"/>
              </a:rPr>
              <a:t>Logserver</a:t>
            </a:r>
          </a:p>
        </p:txBody>
      </p:sp>
      <p:cxnSp>
        <p:nvCxnSpPr>
          <p:cNvPr id="57" name="Összekötő: szögletes 56">
            <a:extLst>
              <a:ext uri="{FF2B5EF4-FFF2-40B4-BE49-F238E27FC236}">
                <a16:creationId xmlns:a16="http://schemas.microsoft.com/office/drawing/2014/main" id="{80A8B9A9-8046-487B-A984-1B3FA38EE902}"/>
              </a:ext>
            </a:extLst>
          </p:cNvPr>
          <p:cNvCxnSpPr>
            <a:cxnSpLocks/>
            <a:stCxn id="66" idx="2"/>
            <a:endCxn id="46" idx="1"/>
          </p:cNvCxnSpPr>
          <p:nvPr/>
        </p:nvCxnSpPr>
        <p:spPr>
          <a:xfrm rot="16200000" flipH="1">
            <a:off x="5216247" y="3617711"/>
            <a:ext cx="495306" cy="444398"/>
          </a:xfrm>
          <a:prstGeom prst="bentConnector2">
            <a:avLst/>
          </a:prstGeom>
          <a:ln w="12700">
            <a:solidFill>
              <a:srgbClr val="173F6C"/>
            </a:solidFill>
            <a:prstDash val="sysDash"/>
          </a:ln>
        </p:spPr>
        <p:style>
          <a:lnRef idx="1">
            <a:schemeClr val="accent1"/>
          </a:lnRef>
          <a:fillRef idx="0">
            <a:schemeClr val="accent1"/>
          </a:fillRef>
          <a:effectRef idx="0">
            <a:schemeClr val="accent1"/>
          </a:effectRef>
          <a:fontRef idx="minor">
            <a:schemeClr val="tx1"/>
          </a:fontRef>
        </p:style>
      </p:cxnSp>
      <p:cxnSp>
        <p:nvCxnSpPr>
          <p:cNvPr id="63" name="Összekötő: szögletes 62">
            <a:extLst>
              <a:ext uri="{FF2B5EF4-FFF2-40B4-BE49-F238E27FC236}">
                <a16:creationId xmlns:a16="http://schemas.microsoft.com/office/drawing/2014/main" id="{76C65073-BB72-40A5-8670-8ABB5791AB8F}"/>
              </a:ext>
            </a:extLst>
          </p:cNvPr>
          <p:cNvCxnSpPr>
            <a:cxnSpLocks/>
            <a:stCxn id="66" idx="2"/>
            <a:endCxn id="44" idx="1"/>
          </p:cNvCxnSpPr>
          <p:nvPr/>
        </p:nvCxnSpPr>
        <p:spPr>
          <a:xfrm rot="16200000" flipH="1">
            <a:off x="4980407" y="3853550"/>
            <a:ext cx="1086527" cy="563939"/>
          </a:xfrm>
          <a:prstGeom prst="bentConnector2">
            <a:avLst/>
          </a:prstGeom>
          <a:ln w="12700">
            <a:solidFill>
              <a:srgbClr val="173F6C"/>
            </a:solidFill>
            <a:prstDash val="sysDash"/>
          </a:ln>
        </p:spPr>
        <p:style>
          <a:lnRef idx="1">
            <a:schemeClr val="accent1"/>
          </a:lnRef>
          <a:fillRef idx="0">
            <a:schemeClr val="accent1"/>
          </a:fillRef>
          <a:effectRef idx="0">
            <a:schemeClr val="accent1"/>
          </a:effectRef>
          <a:fontRef idx="minor">
            <a:schemeClr val="tx1"/>
          </a:fontRef>
        </p:style>
      </p:cxnSp>
      <p:sp>
        <p:nvSpPr>
          <p:cNvPr id="26" name="Szövegdoboz 60">
            <a:extLst>
              <a:ext uri="{FF2B5EF4-FFF2-40B4-BE49-F238E27FC236}">
                <a16:creationId xmlns:a16="http://schemas.microsoft.com/office/drawing/2014/main" id="{12839F83-6294-9D4B-9BEC-FCF664B8B2D5}"/>
              </a:ext>
            </a:extLst>
          </p:cNvPr>
          <p:cNvSpPr txBox="1"/>
          <p:nvPr/>
        </p:nvSpPr>
        <p:spPr>
          <a:xfrm>
            <a:off x="1096545" y="1076098"/>
            <a:ext cx="2395617" cy="707886"/>
          </a:xfrm>
          <a:prstGeom prst="rect">
            <a:avLst/>
          </a:prstGeom>
          <a:noFill/>
        </p:spPr>
        <p:txBody>
          <a:bodyPr wrap="square" rtlCol="0">
            <a:spAutoFit/>
          </a:bodyPr>
          <a:lstStyle/>
          <a:p>
            <a:pPr algn="r"/>
            <a:r>
              <a:rPr lang="hu-HU" sz="2000" b="1" dirty="0" err="1">
                <a:solidFill>
                  <a:srgbClr val="14AC9A"/>
                </a:solidFill>
                <a:latin typeface="Century Gothic" panose="020B0502020202020204" pitchFamily="34" charset="0"/>
              </a:rPr>
              <a:t>Proxedo</a:t>
            </a:r>
            <a:r>
              <a:rPr lang="hu-HU" sz="2000" b="1" dirty="0">
                <a:solidFill>
                  <a:srgbClr val="14AC9A"/>
                </a:solidFill>
                <a:latin typeface="Century Gothic" panose="020B0502020202020204" pitchFamily="34" charset="0"/>
              </a:rPr>
              <a:t> </a:t>
            </a:r>
            <a:br>
              <a:rPr lang="hu-HU" sz="2000" b="1" dirty="0">
                <a:solidFill>
                  <a:srgbClr val="14AC9A"/>
                </a:solidFill>
                <a:latin typeface="Century Gothic" panose="020B0502020202020204" pitchFamily="34" charset="0"/>
              </a:rPr>
            </a:br>
            <a:r>
              <a:rPr lang="hu-HU" sz="2000" b="1" dirty="0">
                <a:solidFill>
                  <a:srgbClr val="14AC9A"/>
                </a:solidFill>
                <a:latin typeface="Century Gothic" panose="020B0502020202020204" pitchFamily="34" charset="0"/>
              </a:rPr>
              <a:t>API </a:t>
            </a:r>
            <a:r>
              <a:rPr lang="hu-HU" sz="2000" b="1" dirty="0" err="1">
                <a:solidFill>
                  <a:srgbClr val="14AC9A"/>
                </a:solidFill>
                <a:latin typeface="Century Gothic" panose="020B0502020202020204" pitchFamily="34" charset="0"/>
              </a:rPr>
              <a:t>Security</a:t>
            </a:r>
            <a:endParaRPr lang="hu-HU" sz="1000" dirty="0">
              <a:solidFill>
                <a:srgbClr val="14AC9A"/>
              </a:solidFill>
              <a:latin typeface="Century Gothic" panose="020B0502020202020204" pitchFamily="34" charset="0"/>
            </a:endParaRPr>
          </a:p>
        </p:txBody>
      </p:sp>
      <p:pic>
        <p:nvPicPr>
          <p:cNvPr id="66" name="Ábra 9">
            <a:extLst>
              <a:ext uri="{FF2B5EF4-FFF2-40B4-BE49-F238E27FC236}">
                <a16:creationId xmlns:a16="http://schemas.microsoft.com/office/drawing/2014/main" id="{EC2567C5-F32B-2645-90EA-02F2E77B36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97666" y="3158418"/>
            <a:ext cx="488069" cy="433839"/>
          </a:xfrm>
          <a:prstGeom prst="rect">
            <a:avLst/>
          </a:prstGeom>
        </p:spPr>
      </p:pic>
      <p:pic>
        <p:nvPicPr>
          <p:cNvPr id="75" name="Graphic 74">
            <a:extLst>
              <a:ext uri="{FF2B5EF4-FFF2-40B4-BE49-F238E27FC236}">
                <a16:creationId xmlns:a16="http://schemas.microsoft.com/office/drawing/2014/main" id="{21E37086-C8C7-E448-B0F4-8D645655F0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37679" y="3048937"/>
            <a:ext cx="667762" cy="667762"/>
          </a:xfrm>
          <a:prstGeom prst="rect">
            <a:avLst/>
          </a:prstGeom>
        </p:spPr>
      </p:pic>
      <p:sp>
        <p:nvSpPr>
          <p:cNvPr id="76" name="Szövegdoboz 29">
            <a:extLst>
              <a:ext uri="{FF2B5EF4-FFF2-40B4-BE49-F238E27FC236}">
                <a16:creationId xmlns:a16="http://schemas.microsoft.com/office/drawing/2014/main" id="{DB8E1B76-DF26-D841-8C49-32D4334152C5}"/>
              </a:ext>
            </a:extLst>
          </p:cNvPr>
          <p:cNvSpPr txBox="1"/>
          <p:nvPr/>
        </p:nvSpPr>
        <p:spPr>
          <a:xfrm>
            <a:off x="2552682" y="3270447"/>
            <a:ext cx="984997" cy="276999"/>
          </a:xfrm>
          <a:prstGeom prst="rect">
            <a:avLst/>
          </a:prstGeom>
          <a:noFill/>
        </p:spPr>
        <p:txBody>
          <a:bodyPr wrap="square" rtlCol="0">
            <a:spAutoFit/>
          </a:bodyPr>
          <a:lstStyle/>
          <a:p>
            <a:pPr algn="r"/>
            <a:r>
              <a:rPr lang="hu-HU" sz="1200" b="1" dirty="0" err="1">
                <a:solidFill>
                  <a:srgbClr val="173F6C"/>
                </a:solidFill>
                <a:latin typeface="Century Gothic" panose="020B0502020202020204" pitchFamily="34" charset="0"/>
              </a:rPr>
              <a:t>Validation</a:t>
            </a:r>
            <a:endParaRPr lang="hu-HU" sz="1200" b="1" dirty="0">
              <a:solidFill>
                <a:srgbClr val="173F6C"/>
              </a:solidFill>
              <a:latin typeface="Century Gothic" panose="020B0502020202020204" pitchFamily="34" charset="0"/>
            </a:endParaRPr>
          </a:p>
        </p:txBody>
      </p:sp>
      <p:pic>
        <p:nvPicPr>
          <p:cNvPr id="88" name="Graphic 87">
            <a:extLst>
              <a:ext uri="{FF2B5EF4-FFF2-40B4-BE49-F238E27FC236}">
                <a16:creationId xmlns:a16="http://schemas.microsoft.com/office/drawing/2014/main" id="{E3D9A6AA-2464-CD4A-8546-26BE8B2D98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38118" y="3039989"/>
            <a:ext cx="667762" cy="667762"/>
          </a:xfrm>
          <a:prstGeom prst="rect">
            <a:avLst/>
          </a:prstGeom>
        </p:spPr>
      </p:pic>
      <p:sp>
        <p:nvSpPr>
          <p:cNvPr id="89" name="Szövegdoboz 29">
            <a:extLst>
              <a:ext uri="{FF2B5EF4-FFF2-40B4-BE49-F238E27FC236}">
                <a16:creationId xmlns:a16="http://schemas.microsoft.com/office/drawing/2014/main" id="{04337B44-493F-3342-8A3E-FBC1E4027F4B}"/>
              </a:ext>
            </a:extLst>
          </p:cNvPr>
          <p:cNvSpPr txBox="1"/>
          <p:nvPr/>
        </p:nvSpPr>
        <p:spPr>
          <a:xfrm>
            <a:off x="4079501" y="3722687"/>
            <a:ext cx="984997" cy="276999"/>
          </a:xfrm>
          <a:prstGeom prst="rect">
            <a:avLst/>
          </a:prstGeom>
          <a:noFill/>
        </p:spPr>
        <p:txBody>
          <a:bodyPr wrap="square" rtlCol="0">
            <a:spAutoFit/>
          </a:bodyPr>
          <a:lstStyle/>
          <a:p>
            <a:pPr algn="ctr"/>
            <a:r>
              <a:rPr lang="hu-HU" sz="1200" b="1" dirty="0">
                <a:solidFill>
                  <a:srgbClr val="173F6C"/>
                </a:solidFill>
                <a:latin typeface="Century Gothic" panose="020B0502020202020204" pitchFamily="34" charset="0"/>
              </a:rPr>
              <a:t>Filtering</a:t>
            </a:r>
          </a:p>
        </p:txBody>
      </p:sp>
      <p:sp>
        <p:nvSpPr>
          <p:cNvPr id="90" name="Szövegdoboz 29">
            <a:extLst>
              <a:ext uri="{FF2B5EF4-FFF2-40B4-BE49-F238E27FC236}">
                <a16:creationId xmlns:a16="http://schemas.microsoft.com/office/drawing/2014/main" id="{33D33E83-70FC-414A-AD72-88848D297238}"/>
              </a:ext>
            </a:extLst>
          </p:cNvPr>
          <p:cNvSpPr txBox="1"/>
          <p:nvPr/>
        </p:nvSpPr>
        <p:spPr>
          <a:xfrm>
            <a:off x="3315798" y="1209170"/>
            <a:ext cx="2482423" cy="276999"/>
          </a:xfrm>
          <a:prstGeom prst="rect">
            <a:avLst/>
          </a:prstGeom>
          <a:noFill/>
        </p:spPr>
        <p:txBody>
          <a:bodyPr wrap="square" rtlCol="0">
            <a:spAutoFit/>
          </a:bodyPr>
          <a:lstStyle/>
          <a:p>
            <a:pPr algn="ctr"/>
            <a:r>
              <a:rPr lang="hu-HU" sz="1200" b="1" dirty="0">
                <a:solidFill>
                  <a:srgbClr val="4C97FE"/>
                </a:solidFill>
                <a:latin typeface="Century Gothic" panose="020B0502020202020204" pitchFamily="34" charset="0"/>
              </a:rPr>
              <a:t>Deep </a:t>
            </a:r>
            <a:r>
              <a:rPr lang="hu-HU" sz="1200" b="1" dirty="0" err="1">
                <a:solidFill>
                  <a:srgbClr val="4C97FE"/>
                </a:solidFill>
                <a:latin typeface="Century Gothic" panose="020B0502020202020204" pitchFamily="34" charset="0"/>
              </a:rPr>
              <a:t>Packet</a:t>
            </a:r>
            <a:r>
              <a:rPr lang="hu-HU" sz="1200" b="1" dirty="0">
                <a:solidFill>
                  <a:srgbClr val="4C97FE"/>
                </a:solidFill>
                <a:latin typeface="Century Gothic" panose="020B0502020202020204" pitchFamily="34" charset="0"/>
              </a:rPr>
              <a:t> </a:t>
            </a:r>
            <a:r>
              <a:rPr lang="hu-HU" sz="1200" b="1" dirty="0" err="1">
                <a:solidFill>
                  <a:srgbClr val="4C97FE"/>
                </a:solidFill>
                <a:latin typeface="Century Gothic" panose="020B0502020202020204" pitchFamily="34" charset="0"/>
              </a:rPr>
              <a:t>Inspection</a:t>
            </a:r>
            <a:endParaRPr lang="hu-HU" sz="1200" b="1" dirty="0">
              <a:solidFill>
                <a:srgbClr val="4C97FE"/>
              </a:solidFill>
              <a:latin typeface="Century Gothic" panose="020B0502020202020204" pitchFamily="34" charset="0"/>
            </a:endParaRPr>
          </a:p>
        </p:txBody>
      </p:sp>
    </p:spTree>
    <p:extLst>
      <p:ext uri="{BB962C8B-B14F-4D97-AF65-F5344CB8AC3E}">
        <p14:creationId xmlns:p14="http://schemas.microsoft.com/office/powerpoint/2010/main" val="23794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35</a:t>
            </a:fld>
            <a:endParaRPr lang="hu-HU"/>
          </a:p>
        </p:txBody>
      </p:sp>
      <p:sp>
        <p:nvSpPr>
          <p:cNvPr id="2" name="Cím 1">
            <a:extLst>
              <a:ext uri="{FF2B5EF4-FFF2-40B4-BE49-F238E27FC236}">
                <a16:creationId xmlns:a16="http://schemas.microsoft.com/office/drawing/2014/main" id="{4B434530-642E-4758-962F-7F44F59F5AFF}"/>
              </a:ext>
            </a:extLst>
          </p:cNvPr>
          <p:cNvSpPr>
            <a:spLocks noGrp="1"/>
          </p:cNvSpPr>
          <p:nvPr>
            <p:ph type="title" idx="4294967295"/>
          </p:nvPr>
        </p:nvSpPr>
        <p:spPr>
          <a:xfrm>
            <a:off x="627458" y="274638"/>
            <a:ext cx="7886700" cy="993775"/>
          </a:xfrm>
        </p:spPr>
        <p:txBody>
          <a:bodyPr/>
          <a:lstStyle/>
          <a:p>
            <a:r>
              <a:rPr lang="en-US" dirty="0">
                <a:solidFill>
                  <a:schemeClr val="bg1"/>
                </a:solidFill>
              </a:rPr>
              <a:t>Key Features</a:t>
            </a:r>
            <a:endParaRPr lang="hu-HU" dirty="0">
              <a:solidFill>
                <a:schemeClr val="bg1"/>
              </a:solidFill>
            </a:endParaRPr>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35</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3065346"/>
            <a:ext cx="2398172"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t>Deep </a:t>
            </a:r>
            <a:r>
              <a:rPr lang="hu-HU" dirty="0" err="1"/>
              <a:t>Packet</a:t>
            </a:r>
            <a:r>
              <a:rPr lang="hu-HU" dirty="0"/>
              <a:t> </a:t>
            </a:r>
            <a:r>
              <a:rPr lang="hu-HU" dirty="0" err="1"/>
              <a:t>Inspection</a:t>
            </a:r>
            <a:endParaRPr lang="hu-HU" dirty="0"/>
          </a:p>
        </p:txBody>
      </p:sp>
      <p:sp>
        <p:nvSpPr>
          <p:cNvPr id="18" name="Tartalom helye 3">
            <a:extLst>
              <a:ext uri="{FF2B5EF4-FFF2-40B4-BE49-F238E27FC236}">
                <a16:creationId xmlns:a16="http://schemas.microsoft.com/office/drawing/2014/main" id="{4DD8ADC6-0B11-C745-ACAA-7FF0C91064AE}"/>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14AC9A"/>
                </a:solidFill>
              </a:rPr>
              <a:t>See and Understand API Traffic</a:t>
            </a:r>
            <a:br>
              <a:rPr lang="en-US" sz="1400" b="1" dirty="0">
                <a:solidFill>
                  <a:srgbClr val="14AC9A"/>
                </a:solidFill>
              </a:rPr>
            </a:br>
            <a:endParaRPr lang="en-US" sz="1400" b="1" dirty="0">
              <a:solidFill>
                <a:srgbClr val="14AC9A"/>
              </a:solidFill>
            </a:endParaRPr>
          </a:p>
          <a:p>
            <a:pPr marL="101203" indent="-101203">
              <a:lnSpc>
                <a:spcPct val="100000"/>
              </a:lnSpc>
              <a:spcBef>
                <a:spcPts val="675"/>
              </a:spcBef>
              <a:buClr>
                <a:srgbClr val="14AC9A"/>
              </a:buClr>
            </a:pPr>
            <a:r>
              <a:rPr lang="en-US" sz="1400" dirty="0">
                <a:solidFill>
                  <a:schemeClr val="bg1"/>
                </a:solidFill>
              </a:rPr>
              <a:t>Full interpretation of </a:t>
            </a:r>
            <a:r>
              <a:rPr lang="en-US" sz="1400" b="1" dirty="0">
                <a:solidFill>
                  <a:schemeClr val="bg1"/>
                </a:solidFill>
              </a:rPr>
              <a:t>Header and Body contents</a:t>
            </a:r>
            <a:br>
              <a:rPr lang="en-US" sz="1400" b="1" dirty="0">
                <a:solidFill>
                  <a:schemeClr val="bg1"/>
                </a:solidFill>
              </a:rPr>
            </a:br>
            <a:endParaRPr lang="en-US" sz="1400" b="1" dirty="0">
              <a:solidFill>
                <a:schemeClr val="bg1"/>
              </a:solidFill>
            </a:endParaRPr>
          </a:p>
          <a:p>
            <a:pPr marL="101203" indent="-101203">
              <a:lnSpc>
                <a:spcPct val="100000"/>
              </a:lnSpc>
              <a:spcBef>
                <a:spcPts val="675"/>
              </a:spcBef>
              <a:buClr>
                <a:srgbClr val="14AC9A"/>
              </a:buClr>
            </a:pPr>
            <a:r>
              <a:rPr lang="en-US" sz="1400" b="1" dirty="0">
                <a:solidFill>
                  <a:schemeClr val="bg1"/>
                </a:solidFill>
              </a:rPr>
              <a:t>SOAP and REST </a:t>
            </a:r>
            <a:r>
              <a:rPr lang="en-US" sz="1400" dirty="0">
                <a:solidFill>
                  <a:schemeClr val="bg1"/>
                </a:solidFill>
              </a:rPr>
              <a:t>support</a:t>
            </a:r>
            <a:br>
              <a:rPr lang="en-US" sz="1400" dirty="0">
                <a:solidFill>
                  <a:schemeClr val="bg1"/>
                </a:solidFill>
              </a:rPr>
            </a:br>
            <a:endParaRPr lang="en-US" sz="1400" dirty="0">
              <a:solidFill>
                <a:schemeClr val="bg1"/>
              </a:solidFill>
            </a:endParaRPr>
          </a:p>
          <a:p>
            <a:pPr marL="101203" indent="-101203">
              <a:lnSpc>
                <a:spcPct val="100000"/>
              </a:lnSpc>
              <a:spcBef>
                <a:spcPts val="675"/>
              </a:spcBef>
              <a:buClr>
                <a:srgbClr val="14AC9A"/>
              </a:buClr>
            </a:pPr>
            <a:r>
              <a:rPr lang="en-US" sz="1400" b="1" dirty="0">
                <a:solidFill>
                  <a:schemeClr val="bg1"/>
                </a:solidFill>
              </a:rPr>
              <a:t>Positive Security Model</a:t>
            </a:r>
            <a:br>
              <a:rPr lang="en-US" sz="1400" b="1" dirty="0">
                <a:solidFill>
                  <a:schemeClr val="bg1"/>
                </a:solidFill>
              </a:rPr>
            </a:br>
            <a:endParaRPr lang="en-US" sz="1400" dirty="0">
              <a:solidFill>
                <a:schemeClr val="bg1"/>
              </a:solidFill>
            </a:endParaRPr>
          </a:p>
          <a:p>
            <a:pPr marL="101203" indent="-101203">
              <a:lnSpc>
                <a:spcPct val="100000"/>
              </a:lnSpc>
              <a:spcBef>
                <a:spcPts val="675"/>
              </a:spcBef>
              <a:buClr>
                <a:srgbClr val="14AC9A"/>
              </a:buClr>
            </a:pPr>
            <a:r>
              <a:rPr lang="en-US" sz="1400" b="1" dirty="0">
                <a:solidFill>
                  <a:schemeClr val="bg1"/>
                </a:solidFill>
              </a:rPr>
              <a:t>Gateway</a:t>
            </a:r>
            <a:r>
              <a:rPr lang="en-US" sz="1400" dirty="0">
                <a:solidFill>
                  <a:schemeClr val="bg1"/>
                </a:solidFill>
              </a:rPr>
              <a:t> approach</a:t>
            </a:r>
          </a:p>
          <a:p>
            <a:pPr marL="101203" indent="-101203">
              <a:lnSpc>
                <a:spcPct val="100000"/>
              </a:lnSpc>
              <a:spcBef>
                <a:spcPts val="675"/>
              </a:spcBef>
              <a:buClr>
                <a:srgbClr val="14AC9A"/>
              </a:buClr>
            </a:pPr>
            <a:endParaRPr lang="en-US" sz="1400" dirty="0">
              <a:solidFill>
                <a:schemeClr val="bg1"/>
              </a:solidFill>
            </a:endParaRPr>
          </a:p>
          <a:p>
            <a:pPr marL="101203" indent="-101203">
              <a:lnSpc>
                <a:spcPct val="100000"/>
              </a:lnSpc>
              <a:spcBef>
                <a:spcPts val="675"/>
              </a:spcBef>
              <a:buClr>
                <a:srgbClr val="14AC9A"/>
              </a:buClr>
            </a:pPr>
            <a:r>
              <a:rPr lang="en-US" sz="1400" b="1" dirty="0">
                <a:solidFill>
                  <a:schemeClr val="bg1"/>
                </a:solidFill>
              </a:rPr>
              <a:t>Customizable</a:t>
            </a:r>
            <a:r>
              <a:rPr lang="en-US" sz="1400" dirty="0">
                <a:solidFill>
                  <a:schemeClr val="bg1"/>
                </a:solidFill>
              </a:rPr>
              <a:t> Error Policies</a:t>
            </a:r>
          </a:p>
        </p:txBody>
      </p:sp>
      <p:pic>
        <p:nvPicPr>
          <p:cNvPr id="10" name="Ábra 9">
            <a:extLst>
              <a:ext uri="{FF2B5EF4-FFF2-40B4-BE49-F238E27FC236}">
                <a16:creationId xmlns:a16="http://schemas.microsoft.com/office/drawing/2014/main" id="{72DC6A67-BD9D-44A5-9ED7-2589388A30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5680" y="2082364"/>
            <a:ext cx="754205" cy="754205"/>
          </a:xfrm>
          <a:prstGeom prst="rect">
            <a:avLst/>
          </a:prstGeom>
        </p:spPr>
      </p:pic>
    </p:spTree>
    <p:extLst>
      <p:ext uri="{BB962C8B-B14F-4D97-AF65-F5344CB8AC3E}">
        <p14:creationId xmlns:p14="http://schemas.microsoft.com/office/powerpoint/2010/main" val="925638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dirty="0"/>
              <a:t>Key Features</a:t>
            </a:r>
            <a:endParaRPr lang="hu-HU" dirty="0"/>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36</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36</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3065346"/>
            <a:ext cx="2398172"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t>Filtering and </a:t>
            </a:r>
            <a:r>
              <a:rPr lang="hu-HU" dirty="0" err="1"/>
              <a:t>Validation</a:t>
            </a:r>
            <a:endParaRPr lang="hu-HU" dirty="0"/>
          </a:p>
        </p:txBody>
      </p:sp>
      <p:sp>
        <p:nvSpPr>
          <p:cNvPr id="18" name="Tartalom helye 3">
            <a:extLst>
              <a:ext uri="{FF2B5EF4-FFF2-40B4-BE49-F238E27FC236}">
                <a16:creationId xmlns:a16="http://schemas.microsoft.com/office/drawing/2014/main" id="{4DD8ADC6-0B11-C745-ACAA-7FF0C91064AE}"/>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14AC9A"/>
                </a:solidFill>
              </a:rPr>
              <a:t>Create Security Flows for your own environment</a:t>
            </a:r>
            <a:br>
              <a:rPr lang="en-US" sz="1400" b="1" dirty="0">
                <a:solidFill>
                  <a:srgbClr val="14AC9A"/>
                </a:solidFill>
              </a:rPr>
            </a:br>
            <a:endParaRPr lang="en-US" sz="1400" b="1" dirty="0">
              <a:solidFill>
                <a:srgbClr val="14AC9A"/>
              </a:solidFill>
            </a:endParaRPr>
          </a:p>
          <a:p>
            <a:pPr marL="101203" indent="-101203">
              <a:lnSpc>
                <a:spcPct val="100000"/>
              </a:lnSpc>
              <a:spcBef>
                <a:spcPts val="675"/>
              </a:spcBef>
              <a:buClr>
                <a:srgbClr val="14AC9A"/>
              </a:buClr>
            </a:pPr>
            <a:r>
              <a:rPr lang="en-US" sz="1400" dirty="0"/>
              <a:t>Security </a:t>
            </a:r>
            <a:r>
              <a:rPr lang="en-US" sz="1400" b="1" dirty="0"/>
              <a:t>based on</a:t>
            </a:r>
            <a:r>
              <a:rPr lang="en-US" sz="1400" dirty="0"/>
              <a:t> traffic </a:t>
            </a:r>
            <a:r>
              <a:rPr lang="en-US" sz="1400" b="1" dirty="0"/>
              <a:t>contents</a:t>
            </a:r>
            <a:br>
              <a:rPr lang="en-US" sz="1400" b="1" dirty="0"/>
            </a:br>
            <a:endParaRPr lang="en-US" sz="1400" b="1" dirty="0"/>
          </a:p>
          <a:p>
            <a:pPr marL="101203" indent="-101203">
              <a:lnSpc>
                <a:spcPct val="100000"/>
              </a:lnSpc>
              <a:spcBef>
                <a:spcPts val="675"/>
              </a:spcBef>
              <a:buClr>
                <a:srgbClr val="14AC9A"/>
              </a:buClr>
            </a:pPr>
            <a:r>
              <a:rPr lang="en-US" sz="1400" b="1" dirty="0"/>
              <a:t>Schema </a:t>
            </a:r>
            <a:r>
              <a:rPr lang="en-US" sz="1400" dirty="0"/>
              <a:t>Validation</a:t>
            </a:r>
            <a:br>
              <a:rPr lang="en-US" sz="1400" dirty="0"/>
            </a:br>
            <a:endParaRPr lang="en-US" sz="1400" dirty="0"/>
          </a:p>
          <a:p>
            <a:pPr marL="101203" indent="-101203">
              <a:lnSpc>
                <a:spcPct val="100000"/>
              </a:lnSpc>
              <a:spcBef>
                <a:spcPts val="675"/>
              </a:spcBef>
              <a:buClr>
                <a:srgbClr val="14AC9A"/>
              </a:buClr>
            </a:pPr>
            <a:r>
              <a:rPr lang="en-US" sz="1400" dirty="0"/>
              <a:t>Matchers, Filters, Selectors</a:t>
            </a:r>
            <a:br>
              <a:rPr lang="en-US" sz="1400" b="1" dirty="0"/>
            </a:br>
            <a:endParaRPr lang="en-US" sz="1400" dirty="0"/>
          </a:p>
          <a:p>
            <a:pPr marL="101203" indent="-101203">
              <a:lnSpc>
                <a:spcPct val="100000"/>
              </a:lnSpc>
              <a:spcBef>
                <a:spcPts val="675"/>
              </a:spcBef>
              <a:buClr>
                <a:srgbClr val="14AC9A"/>
              </a:buClr>
            </a:pPr>
            <a:r>
              <a:rPr lang="en-US" sz="1400" dirty="0"/>
              <a:t>Endpoints, Paths, </a:t>
            </a:r>
            <a:r>
              <a:rPr lang="en-US" sz="1400" b="1" dirty="0"/>
              <a:t>Key-Values</a:t>
            </a:r>
          </a:p>
          <a:p>
            <a:pPr marL="101203" indent="-101203">
              <a:lnSpc>
                <a:spcPct val="100000"/>
              </a:lnSpc>
              <a:spcBef>
                <a:spcPts val="675"/>
              </a:spcBef>
              <a:buClr>
                <a:srgbClr val="14AC9A"/>
              </a:buClr>
            </a:pPr>
            <a:endParaRPr lang="en-US" sz="1400" dirty="0"/>
          </a:p>
          <a:p>
            <a:pPr marL="101203" indent="-101203">
              <a:lnSpc>
                <a:spcPct val="100000"/>
              </a:lnSpc>
              <a:spcBef>
                <a:spcPts val="675"/>
              </a:spcBef>
              <a:buClr>
                <a:srgbClr val="14AC9A"/>
              </a:buClr>
            </a:pPr>
            <a:r>
              <a:rPr lang="en-US" sz="1400" b="1" dirty="0"/>
              <a:t>Added Layer </a:t>
            </a:r>
            <a:r>
              <a:rPr lang="en-US" sz="1400" dirty="0"/>
              <a:t>of Security</a:t>
            </a:r>
          </a:p>
        </p:txBody>
      </p:sp>
      <p:pic>
        <p:nvPicPr>
          <p:cNvPr id="9" name="Ábra 8">
            <a:extLst>
              <a:ext uri="{FF2B5EF4-FFF2-40B4-BE49-F238E27FC236}">
                <a16:creationId xmlns:a16="http://schemas.microsoft.com/office/drawing/2014/main" id="{B0DD97F3-8E44-4060-B134-85B682E047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7096" y="2056515"/>
            <a:ext cx="820876" cy="875600"/>
          </a:xfrm>
          <a:prstGeom prst="rect">
            <a:avLst/>
          </a:prstGeom>
        </p:spPr>
      </p:pic>
    </p:spTree>
    <p:extLst>
      <p:ext uri="{BB962C8B-B14F-4D97-AF65-F5344CB8AC3E}">
        <p14:creationId xmlns:p14="http://schemas.microsoft.com/office/powerpoint/2010/main" val="3118812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434530-642E-4758-962F-7F44F59F5AFF}"/>
              </a:ext>
            </a:extLst>
          </p:cNvPr>
          <p:cNvSpPr>
            <a:spLocks noGrp="1"/>
          </p:cNvSpPr>
          <p:nvPr>
            <p:ph type="title"/>
          </p:nvPr>
        </p:nvSpPr>
        <p:spPr/>
        <p:txBody>
          <a:bodyPr/>
          <a:lstStyle/>
          <a:p>
            <a:r>
              <a:rPr lang="en-US" dirty="0"/>
              <a:t>Key Features</a:t>
            </a:r>
            <a:endParaRPr lang="hu-HU" dirty="0"/>
          </a:p>
        </p:txBody>
      </p:sp>
      <p:sp>
        <p:nvSpPr>
          <p:cNvPr id="3" name="Dia számának helye 2">
            <a:extLst>
              <a:ext uri="{FF2B5EF4-FFF2-40B4-BE49-F238E27FC236}">
                <a16:creationId xmlns:a16="http://schemas.microsoft.com/office/drawing/2014/main" id="{B1A104C2-A019-4A37-9C88-85D249C6D2D1}"/>
              </a:ext>
            </a:extLst>
          </p:cNvPr>
          <p:cNvSpPr>
            <a:spLocks noGrp="1"/>
          </p:cNvSpPr>
          <p:nvPr>
            <p:ph type="sldNum" sz="quarter" idx="12"/>
          </p:nvPr>
        </p:nvSpPr>
        <p:spPr/>
        <p:txBody>
          <a:bodyPr/>
          <a:lstStyle/>
          <a:p>
            <a:fld id="{A36C5282-E242-4F2C-A932-6E8882A3BC95}" type="slidenum">
              <a:rPr lang="hu-HU" smtClean="0"/>
              <a:t>37</a:t>
            </a:fld>
            <a:endParaRPr lang="hu-HU"/>
          </a:p>
        </p:txBody>
      </p:sp>
      <p:sp>
        <p:nvSpPr>
          <p:cNvPr id="4" name="Téglalap 3">
            <a:extLst>
              <a:ext uri="{FF2B5EF4-FFF2-40B4-BE49-F238E27FC236}">
                <a16:creationId xmlns:a16="http://schemas.microsoft.com/office/drawing/2014/main" id="{79D872D1-ED36-416F-AFE0-20FAF44CB80F}"/>
              </a:ext>
            </a:extLst>
          </p:cNvPr>
          <p:cNvSpPr/>
          <p:nvPr/>
        </p:nvSpPr>
        <p:spPr>
          <a:xfrm>
            <a:off x="692302" y="1337971"/>
            <a:ext cx="2398172" cy="3285637"/>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ia számának helye 8">
            <a:extLst>
              <a:ext uri="{FF2B5EF4-FFF2-40B4-BE49-F238E27FC236}">
                <a16:creationId xmlns:a16="http://schemas.microsoft.com/office/drawing/2014/main" id="{C11E1B26-6756-40A3-9A36-FCCB1D52133F}"/>
              </a:ext>
            </a:extLst>
          </p:cNvPr>
          <p:cNvSpPr txBox="1">
            <a:spLocks/>
          </p:cNvSpPr>
          <p:nvPr/>
        </p:nvSpPr>
        <p:spPr>
          <a:xfrm>
            <a:off x="8544996"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smtClean="0"/>
              <a:pPr/>
              <a:t>37</a:t>
            </a:fld>
            <a:endParaRPr lang="hu-HU"/>
          </a:p>
        </p:txBody>
      </p:sp>
      <p:sp>
        <p:nvSpPr>
          <p:cNvPr id="6" name="Téglalap 5">
            <a:extLst>
              <a:ext uri="{FF2B5EF4-FFF2-40B4-BE49-F238E27FC236}">
                <a16:creationId xmlns:a16="http://schemas.microsoft.com/office/drawing/2014/main" id="{C454703B-24A3-42BF-8BA6-6AC04068A406}"/>
              </a:ext>
            </a:extLst>
          </p:cNvPr>
          <p:cNvSpPr/>
          <p:nvPr/>
        </p:nvSpPr>
        <p:spPr>
          <a:xfrm>
            <a:off x="629842" y="1268016"/>
            <a:ext cx="2398172" cy="3285637"/>
          </a:xfrm>
          <a:prstGeom prst="rect">
            <a:avLst/>
          </a:prstGeom>
          <a:solidFill>
            <a:srgbClr val="173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 helye 2">
            <a:extLst>
              <a:ext uri="{FF2B5EF4-FFF2-40B4-BE49-F238E27FC236}">
                <a16:creationId xmlns:a16="http://schemas.microsoft.com/office/drawing/2014/main" id="{BFD491CD-9E84-4D66-B8A2-E6B714EBACE0}"/>
              </a:ext>
            </a:extLst>
          </p:cNvPr>
          <p:cNvSpPr txBox="1">
            <a:spLocks/>
          </p:cNvSpPr>
          <p:nvPr/>
        </p:nvSpPr>
        <p:spPr>
          <a:xfrm>
            <a:off x="629842" y="3065346"/>
            <a:ext cx="2398172" cy="617934"/>
          </a:xfrm>
          <a:prstGeom prst="rect">
            <a:avLst/>
          </a:prstGeom>
        </p:spPr>
        <p:txBody>
          <a:bodyPr lIns="180000" rIns="180000" anchor="ctr">
            <a:normAutofit/>
          </a:bodyPr>
          <a:lstStyle>
            <a:lvl1pPr marL="0" indent="0" algn="ctr" defTabSz="685800" rtl="0" eaLnBrk="1" latinLnBrk="0" hangingPunct="1">
              <a:lnSpc>
                <a:spcPct val="90000"/>
              </a:lnSpc>
              <a:spcBef>
                <a:spcPts val="750"/>
              </a:spcBef>
              <a:buClr>
                <a:srgbClr val="173F6C"/>
              </a:buClr>
              <a:buSzPct val="80000"/>
              <a:buFont typeface="Arial" panose="020B0604020202020204" pitchFamily="34" charset="0"/>
              <a:buNone/>
              <a:defRPr sz="1400" b="1" kern="1200">
                <a:solidFill>
                  <a:schemeClr val="bg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err="1"/>
              <a:t>Enforcement</a:t>
            </a:r>
            <a:endParaRPr lang="hu-HU" dirty="0"/>
          </a:p>
        </p:txBody>
      </p:sp>
      <p:sp>
        <p:nvSpPr>
          <p:cNvPr id="15" name="Tartalom helye 3">
            <a:extLst>
              <a:ext uri="{FF2B5EF4-FFF2-40B4-BE49-F238E27FC236}">
                <a16:creationId xmlns:a16="http://schemas.microsoft.com/office/drawing/2014/main" id="{AED585DE-0EDF-4D45-B946-4BBFD14F3D53}"/>
              </a:ext>
            </a:extLst>
          </p:cNvPr>
          <p:cNvSpPr txBox="1">
            <a:spLocks/>
          </p:cNvSpPr>
          <p:nvPr/>
        </p:nvSpPr>
        <p:spPr>
          <a:xfrm>
            <a:off x="3388333" y="3008026"/>
            <a:ext cx="2398172" cy="1510650"/>
          </a:xfrm>
          <a:prstGeom prst="rect">
            <a:avLst/>
          </a:prstGeom>
          <a:noFill/>
        </p:spPr>
        <p:txBody>
          <a:bodyPr lIns="180000" rIns="180000">
            <a:normAutofit/>
          </a:bodyPr>
          <a:lstStyle>
            <a:lvl1pPr marL="0" indent="0" algn="ctr" defTabSz="685800" rtl="0" eaLnBrk="1" latinLnBrk="0" hangingPunct="1">
              <a:lnSpc>
                <a:spcPct val="90000"/>
              </a:lnSpc>
              <a:spcBef>
                <a:spcPts val="750"/>
              </a:spcBef>
              <a:buClr>
                <a:schemeClr val="bg1"/>
              </a:buClr>
              <a:buSzPct val="80000"/>
              <a:buFont typeface="Arial" panose="020B0604020202020204" pitchFamily="34" charset="0"/>
              <a:buNone/>
              <a:defRPr sz="1100" kern="1200">
                <a:solidFill>
                  <a:schemeClr val="bg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Clr>
                <a:schemeClr val="bg1"/>
              </a:buClr>
              <a:buSzPct val="80000"/>
              <a:buFont typeface="Arial" panose="020B0604020202020204" pitchFamily="34" charset="0"/>
              <a:buNone/>
              <a:defRPr sz="1000" kern="1200">
                <a:solidFill>
                  <a:schemeClr val="bg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Clr>
                <a:schemeClr val="bg1"/>
              </a:buClr>
              <a:buSzPct val="80000"/>
              <a:buFont typeface="Arial" panose="020B0604020202020204" pitchFamily="34" charset="0"/>
              <a:buNone/>
              <a:defRPr sz="900" kern="1200">
                <a:solidFill>
                  <a:schemeClr val="bg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Clr>
                <a:schemeClr val="bg1"/>
              </a:buClr>
              <a:buSzPct val="80000"/>
              <a:buFont typeface="Arial" panose="020B0604020202020204" pitchFamily="34" charset="0"/>
              <a:buNone/>
              <a:defRPr sz="800" kern="1200">
                <a:solidFill>
                  <a:schemeClr val="bg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a:t>Mintaszöveg szerkesztése</a:t>
            </a:r>
          </a:p>
        </p:txBody>
      </p:sp>
      <p:sp>
        <p:nvSpPr>
          <p:cNvPr id="18" name="Tartalom helye 3">
            <a:extLst>
              <a:ext uri="{FF2B5EF4-FFF2-40B4-BE49-F238E27FC236}">
                <a16:creationId xmlns:a16="http://schemas.microsoft.com/office/drawing/2014/main" id="{4DD8ADC6-0B11-C745-ACAA-7FF0C91064AE}"/>
              </a:ext>
            </a:extLst>
          </p:cNvPr>
          <p:cNvSpPr txBox="1">
            <a:spLocks/>
          </p:cNvSpPr>
          <p:nvPr/>
        </p:nvSpPr>
        <p:spPr>
          <a:xfrm>
            <a:off x="3210991" y="1269998"/>
            <a:ext cx="4641238" cy="3062515"/>
          </a:xfrm>
          <a:prstGeom prst="rect">
            <a:avLst/>
          </a:prstGeom>
        </p:spPr>
        <p:txBody>
          <a:bodyPr/>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75"/>
              </a:spcBef>
              <a:buNone/>
            </a:pPr>
            <a:r>
              <a:rPr lang="en-US" sz="1400" b="1" dirty="0">
                <a:solidFill>
                  <a:srgbClr val="14AC9A"/>
                </a:solidFill>
              </a:rPr>
              <a:t>Enforce Security, Encryption and Monitoring</a:t>
            </a:r>
            <a:br>
              <a:rPr lang="en-US" sz="1400" b="1" dirty="0">
                <a:solidFill>
                  <a:srgbClr val="14AC9A"/>
                </a:solidFill>
              </a:rPr>
            </a:br>
            <a:endParaRPr lang="en-US" sz="1400" b="1" dirty="0">
              <a:solidFill>
                <a:srgbClr val="14AC9A"/>
              </a:solidFill>
            </a:endParaRPr>
          </a:p>
          <a:p>
            <a:pPr marL="101203" indent="-101203">
              <a:lnSpc>
                <a:spcPct val="100000"/>
              </a:lnSpc>
              <a:spcBef>
                <a:spcPts val="675"/>
              </a:spcBef>
              <a:buClr>
                <a:srgbClr val="14AC9A"/>
              </a:buClr>
            </a:pPr>
            <a:r>
              <a:rPr lang="en-US" sz="1400" dirty="0"/>
              <a:t>Enforce security policies </a:t>
            </a:r>
            <a:r>
              <a:rPr lang="en-US" sz="1400" b="1" dirty="0"/>
              <a:t>without the need to modify the protected backend</a:t>
            </a:r>
            <a:r>
              <a:rPr lang="en-US" sz="1400" dirty="0"/>
              <a:t> system</a:t>
            </a:r>
            <a:br>
              <a:rPr lang="en-US" sz="1400" b="1" dirty="0"/>
            </a:br>
            <a:endParaRPr lang="en-US" sz="1400" b="1" dirty="0"/>
          </a:p>
          <a:p>
            <a:pPr marL="101203" indent="-101203">
              <a:lnSpc>
                <a:spcPct val="100000"/>
              </a:lnSpc>
              <a:spcBef>
                <a:spcPts val="675"/>
              </a:spcBef>
              <a:buClr>
                <a:srgbClr val="14AC9A"/>
              </a:buClr>
            </a:pPr>
            <a:r>
              <a:rPr lang="en-US" sz="1400" dirty="0"/>
              <a:t>Enhance uniform </a:t>
            </a:r>
            <a:r>
              <a:rPr lang="en-US" sz="1400" b="1" dirty="0"/>
              <a:t>Monitoring</a:t>
            </a:r>
            <a:r>
              <a:rPr lang="en-US" sz="1400" dirty="0"/>
              <a:t> on systems with insufficient logging tools</a:t>
            </a:r>
            <a:br>
              <a:rPr lang="en-US" sz="1400" dirty="0"/>
            </a:br>
            <a:endParaRPr lang="en-US" sz="1400" dirty="0"/>
          </a:p>
          <a:p>
            <a:pPr marL="101203" indent="-101203">
              <a:lnSpc>
                <a:spcPct val="100000"/>
              </a:lnSpc>
              <a:spcBef>
                <a:spcPts val="675"/>
              </a:spcBef>
              <a:buClr>
                <a:srgbClr val="14AC9A"/>
              </a:buClr>
            </a:pPr>
            <a:r>
              <a:rPr lang="en-US" sz="1400" dirty="0"/>
              <a:t>Protect </a:t>
            </a:r>
            <a:r>
              <a:rPr lang="en-US" sz="1400" b="1" dirty="0"/>
              <a:t>Legacy Systems</a:t>
            </a:r>
          </a:p>
          <a:p>
            <a:pPr marL="101203" indent="-101203">
              <a:lnSpc>
                <a:spcPct val="100000"/>
              </a:lnSpc>
              <a:spcBef>
                <a:spcPts val="675"/>
              </a:spcBef>
              <a:buClr>
                <a:srgbClr val="14AC9A"/>
              </a:buClr>
            </a:pPr>
            <a:endParaRPr lang="en-US" sz="1400" b="1" dirty="0"/>
          </a:p>
          <a:p>
            <a:pPr marL="101203" indent="-101203">
              <a:lnSpc>
                <a:spcPct val="100000"/>
              </a:lnSpc>
              <a:spcBef>
                <a:spcPts val="675"/>
              </a:spcBef>
              <a:buClr>
                <a:srgbClr val="14AC9A"/>
              </a:buClr>
            </a:pPr>
            <a:r>
              <a:rPr lang="en-US" sz="1400" dirty="0"/>
              <a:t>Ensure </a:t>
            </a:r>
            <a:r>
              <a:rPr lang="en-US" sz="1400" b="1" dirty="0"/>
              <a:t>Compliance</a:t>
            </a:r>
            <a:r>
              <a:rPr lang="en-US" sz="1400" dirty="0"/>
              <a:t> and </a:t>
            </a:r>
            <a:r>
              <a:rPr lang="en-US" sz="1400" b="1" dirty="0"/>
              <a:t>Data Protection</a:t>
            </a:r>
          </a:p>
        </p:txBody>
      </p:sp>
      <p:pic>
        <p:nvPicPr>
          <p:cNvPr id="9" name="Ábra 8">
            <a:extLst>
              <a:ext uri="{FF2B5EF4-FFF2-40B4-BE49-F238E27FC236}">
                <a16:creationId xmlns:a16="http://schemas.microsoft.com/office/drawing/2014/main" id="{CD5EC1B6-43D9-4B7D-9B7C-1E6DA1ABD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9734" y="2126273"/>
            <a:ext cx="647564" cy="854516"/>
          </a:xfrm>
          <a:prstGeom prst="rect">
            <a:avLst/>
          </a:prstGeom>
        </p:spPr>
      </p:pic>
    </p:spTree>
    <p:extLst>
      <p:ext uri="{BB962C8B-B14F-4D97-AF65-F5344CB8AC3E}">
        <p14:creationId xmlns:p14="http://schemas.microsoft.com/office/powerpoint/2010/main" val="301406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ím 1">
            <a:extLst>
              <a:ext uri="{FF2B5EF4-FFF2-40B4-BE49-F238E27FC236}">
                <a16:creationId xmlns:a16="http://schemas.microsoft.com/office/drawing/2014/main" id="{99891B69-B396-984C-A4D2-1649241EE27B}"/>
              </a:ext>
            </a:extLst>
          </p:cNvPr>
          <p:cNvSpPr>
            <a:spLocks noGrp="1"/>
          </p:cNvSpPr>
          <p:nvPr>
            <p:ph type="title"/>
          </p:nvPr>
        </p:nvSpPr>
        <p:spPr>
          <a:xfrm>
            <a:off x="627459" y="1936778"/>
            <a:ext cx="7886700" cy="994172"/>
          </a:xfrm>
        </p:spPr>
        <p:txBody>
          <a:bodyPr/>
          <a:lstStyle/>
          <a:p>
            <a:r>
              <a:rPr lang="en-US" dirty="0"/>
              <a:t>Thank you!</a:t>
            </a:r>
            <a:endParaRPr lang="hu-HU" dirty="0"/>
          </a:p>
        </p:txBody>
      </p:sp>
      <p:sp>
        <p:nvSpPr>
          <p:cNvPr id="65" name="Cím 1">
            <a:extLst>
              <a:ext uri="{FF2B5EF4-FFF2-40B4-BE49-F238E27FC236}">
                <a16:creationId xmlns:a16="http://schemas.microsoft.com/office/drawing/2014/main" id="{F09B6E06-60E3-6947-B331-A7E6149D5351}"/>
              </a:ext>
            </a:extLst>
          </p:cNvPr>
          <p:cNvSpPr txBox="1">
            <a:spLocks/>
          </p:cNvSpPr>
          <p:nvPr/>
        </p:nvSpPr>
        <p:spPr>
          <a:xfrm>
            <a:off x="627459" y="2851121"/>
            <a:ext cx="7886700" cy="435429"/>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400" b="1" kern="1200">
                <a:solidFill>
                  <a:schemeClr val="bg1"/>
                </a:solidFill>
                <a:latin typeface="Century Gothic" panose="020B0502020202020204" pitchFamily="34" charset="0"/>
                <a:ea typeface="+mj-ea"/>
                <a:cs typeface="+mj-cs"/>
              </a:defRPr>
            </a:lvl1pPr>
          </a:lstStyle>
          <a:p>
            <a:r>
              <a:rPr lang="en-US" sz="1600" b="0" dirty="0" err="1"/>
              <a:t>balasys.eu</a:t>
            </a:r>
            <a:endParaRPr lang="hu-HU" sz="1600" b="0" dirty="0"/>
          </a:p>
        </p:txBody>
      </p:sp>
      <p:pic>
        <p:nvPicPr>
          <p:cNvPr id="3" name="Picture 2" descr="A picture containing text, clipart&#10;&#10;Description automatically generated">
            <a:extLst>
              <a:ext uri="{FF2B5EF4-FFF2-40B4-BE49-F238E27FC236}">
                <a16:creationId xmlns:a16="http://schemas.microsoft.com/office/drawing/2014/main" id="{A7A4F15F-FACA-0D4B-82B1-957E748C3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37" y="683426"/>
            <a:ext cx="2024743" cy="668673"/>
          </a:xfrm>
          <a:prstGeom prst="rect">
            <a:avLst/>
          </a:prstGeom>
        </p:spPr>
      </p:pic>
      <p:sp>
        <p:nvSpPr>
          <p:cNvPr id="71" name="Title 8">
            <a:extLst>
              <a:ext uri="{FF2B5EF4-FFF2-40B4-BE49-F238E27FC236}">
                <a16:creationId xmlns:a16="http://schemas.microsoft.com/office/drawing/2014/main" id="{B418D7F8-BDDF-5340-AE57-AE3C794F5A53}"/>
              </a:ext>
            </a:extLst>
          </p:cNvPr>
          <p:cNvSpPr txBox="1">
            <a:spLocks/>
          </p:cNvSpPr>
          <p:nvPr/>
        </p:nvSpPr>
        <p:spPr>
          <a:xfrm>
            <a:off x="1" y="4149093"/>
            <a:ext cx="3976180" cy="9941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600" b="1" kern="1200">
                <a:solidFill>
                  <a:schemeClr val="bg1"/>
                </a:solidFill>
                <a:latin typeface="Poppins" pitchFamily="2" charset="77"/>
                <a:ea typeface="+mj-ea"/>
                <a:cs typeface="Poppins" pitchFamily="2" charset="77"/>
              </a:defRPr>
            </a:lvl1pPr>
          </a:lstStyle>
          <a:p>
            <a:pPr algn="l">
              <a:spcAft>
                <a:spcPts val="600"/>
              </a:spcAft>
            </a:pPr>
            <a:r>
              <a:rPr lang="en-US" sz="1400" dirty="0">
                <a:latin typeface="Century Gothic" panose="020B0502020202020204" pitchFamily="34" charset="0"/>
              </a:rPr>
              <a:t>Contact:</a:t>
            </a:r>
          </a:p>
          <a:p>
            <a:pPr algn="l">
              <a:tabLst>
                <a:tab pos="3641725" algn="l"/>
                <a:tab pos="3860800" algn="l"/>
              </a:tabLst>
            </a:pPr>
            <a:r>
              <a:rPr lang="en-US" sz="1400" b="0" dirty="0">
                <a:latin typeface="Century Gothic" panose="020B0502020202020204" pitchFamily="34" charset="0"/>
              </a:rPr>
              <a:t>Marketing , Events and Webinars	– </a:t>
            </a:r>
            <a:br>
              <a:rPr lang="en-US" sz="1400" b="0" dirty="0">
                <a:latin typeface="Century Gothic" panose="020B0502020202020204" pitchFamily="34" charset="0"/>
              </a:rPr>
            </a:br>
            <a:r>
              <a:rPr lang="en-US" sz="1400" b="0" dirty="0">
                <a:latin typeface="Century Gothic" panose="020B0502020202020204" pitchFamily="34" charset="0"/>
              </a:rPr>
              <a:t>Sales, Pricing, Business development 	–</a:t>
            </a:r>
            <a:br>
              <a:rPr lang="en-US" sz="1400" b="0" dirty="0">
                <a:latin typeface="Century Gothic" panose="020B0502020202020204" pitchFamily="34" charset="0"/>
              </a:rPr>
            </a:br>
            <a:r>
              <a:rPr lang="en-US" sz="1400" b="0" dirty="0">
                <a:latin typeface="Century Gothic" panose="020B0502020202020204" pitchFamily="34" charset="0"/>
              </a:rPr>
              <a:t>Pre-Sales, Technical demo, </a:t>
            </a:r>
            <a:r>
              <a:rPr lang="en-US" sz="1400" b="0" dirty="0" err="1">
                <a:latin typeface="Century Gothic" panose="020B0502020202020204" pitchFamily="34" charset="0"/>
              </a:rPr>
              <a:t>PoC</a:t>
            </a:r>
            <a:r>
              <a:rPr lang="en-US" sz="1400" b="0" dirty="0">
                <a:latin typeface="Century Gothic" panose="020B0502020202020204" pitchFamily="34" charset="0"/>
              </a:rPr>
              <a:t> 	– </a:t>
            </a:r>
          </a:p>
        </p:txBody>
      </p:sp>
      <p:sp>
        <p:nvSpPr>
          <p:cNvPr id="73" name="Title 8">
            <a:extLst>
              <a:ext uri="{FF2B5EF4-FFF2-40B4-BE49-F238E27FC236}">
                <a16:creationId xmlns:a16="http://schemas.microsoft.com/office/drawing/2014/main" id="{C38834E8-F34B-E74B-A8D9-330D776149FA}"/>
              </a:ext>
            </a:extLst>
          </p:cNvPr>
          <p:cNvSpPr txBox="1">
            <a:spLocks/>
          </p:cNvSpPr>
          <p:nvPr/>
        </p:nvSpPr>
        <p:spPr>
          <a:xfrm>
            <a:off x="3964104" y="4409273"/>
            <a:ext cx="3976180" cy="7342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600" b="1" kern="1200">
                <a:solidFill>
                  <a:schemeClr val="bg1"/>
                </a:solidFill>
                <a:latin typeface="Poppins" pitchFamily="2" charset="77"/>
                <a:ea typeface="+mj-ea"/>
                <a:cs typeface="Poppins" pitchFamily="2" charset="77"/>
              </a:defRPr>
            </a:lvl1pPr>
          </a:lstStyle>
          <a:p>
            <a:pPr algn="l"/>
            <a:r>
              <a:rPr lang="en-US" sz="1400" b="0" dirty="0">
                <a:latin typeface="Century Gothic" panose="020B0502020202020204" pitchFamily="34" charset="0"/>
              </a:rPr>
              <a:t>balogh.eszter@balasys.eu</a:t>
            </a:r>
            <a:br>
              <a:rPr lang="en-US" sz="1400" b="0" dirty="0">
                <a:latin typeface="Century Gothic" panose="020B0502020202020204" pitchFamily="34" charset="0"/>
              </a:rPr>
            </a:br>
            <a:r>
              <a:rPr lang="en-US" sz="1400" b="0" dirty="0">
                <a:latin typeface="Century Gothic" panose="020B0502020202020204" pitchFamily="34" charset="0"/>
              </a:rPr>
              <a:t>bartha.peter@balasys.eu</a:t>
            </a:r>
          </a:p>
          <a:p>
            <a:pPr algn="l"/>
            <a:r>
              <a:rPr lang="en-US" sz="1400" b="0" dirty="0">
                <a:latin typeface="Century Gothic" panose="020B0502020202020204" pitchFamily="34" charset="0"/>
              </a:rPr>
              <a:t>szalai.patrik@balasys.eu</a:t>
            </a:r>
          </a:p>
        </p:txBody>
      </p:sp>
    </p:spTree>
    <p:extLst>
      <p:ext uri="{BB962C8B-B14F-4D97-AF65-F5344CB8AC3E}">
        <p14:creationId xmlns:p14="http://schemas.microsoft.com/office/powerpoint/2010/main" val="415601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4</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1" i="0" u="none" strike="noStrike">
                <a:solidFill>
                  <a:srgbClr val="173F6C"/>
                </a:solidFill>
                <a:latin typeface="Century Gothic"/>
              </a:rPr>
              <a:t>Clean Code</a:t>
            </a:r>
            <a:r>
              <a:rPr lang="en-US" b="0" i="0">
                <a:latin typeface="Century Gothic"/>
              </a:rPr>
              <a:t>​</a:t>
            </a:r>
            <a:endParaRPr lang="hu-HU" dirty="0" err="1">
              <a:latin typeface="Century Gothic"/>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56865"/>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jövőbeni önmagunknak való</a:t>
            </a:r>
            <a:br>
              <a:rPr lang="hu-HU" dirty="0">
                <a:latin typeface="Century Gothic"/>
              </a:rPr>
            </a:br>
            <a:r>
              <a:rPr lang="hu-HU" dirty="0">
                <a:latin typeface="Century Gothic"/>
              </a:rPr>
              <a:t>kódírás művészete </a:t>
            </a:r>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a:latin typeface="Century Gothic"/>
              </a:rPr>
              <a:t>Tervezési elvek</a:t>
            </a:r>
            <a:endParaRPr lang="en-US" dirty="0">
              <a:latin typeface="Century Gothic"/>
            </a:endParaRPr>
          </a:p>
          <a:p>
            <a:pPr lvl="1"/>
            <a:r>
              <a:rPr lang="hu-HU" dirty="0" err="1">
                <a:latin typeface="Century Gothic"/>
              </a:rPr>
              <a:t>Agile</a:t>
            </a:r>
            <a:r>
              <a:rPr lang="hu-HU" dirty="0">
                <a:latin typeface="Century Gothic"/>
              </a:rPr>
              <a:t> </a:t>
            </a:r>
            <a:r>
              <a:rPr lang="hu-HU" dirty="0" err="1">
                <a:latin typeface="Century Gothic"/>
              </a:rPr>
              <a:t>Manifesto</a:t>
            </a:r>
            <a:endParaRPr lang="hu-HU">
              <a:latin typeface="Century Gothic"/>
            </a:endParaRPr>
          </a:p>
          <a:p>
            <a:pPr lvl="1"/>
            <a:r>
              <a:rPr lang="hu-HU" dirty="0">
                <a:latin typeface="Century Gothic"/>
              </a:rPr>
              <a:t>SOLID elvek</a:t>
            </a:r>
            <a:endParaRPr lang="en-US" dirty="0">
              <a:latin typeface="Century Gothic"/>
            </a:endParaRPr>
          </a:p>
          <a:p>
            <a:r>
              <a:rPr lang="hu-HU" dirty="0">
                <a:latin typeface="Century Gothic"/>
              </a:rPr>
              <a:t>Könyvek</a:t>
            </a:r>
            <a:endParaRPr lang="en-US" dirty="0">
              <a:latin typeface="Century Gothic"/>
            </a:endParaRPr>
          </a:p>
          <a:p>
            <a:pPr lvl="1"/>
            <a:r>
              <a:rPr lang="hu-HU" dirty="0" err="1">
                <a:latin typeface="Century Gothic"/>
              </a:rPr>
              <a:t>Clean</a:t>
            </a:r>
            <a:r>
              <a:rPr lang="hu-HU" dirty="0">
                <a:latin typeface="Century Gothic"/>
              </a:rPr>
              <a:t> </a:t>
            </a:r>
            <a:r>
              <a:rPr lang="hu-HU" dirty="0" err="1">
                <a:latin typeface="Century Gothic"/>
              </a:rPr>
              <a:t>Code</a:t>
            </a:r>
            <a:endParaRPr lang="hu-HU" dirty="0" err="1"/>
          </a:p>
          <a:p>
            <a:pPr lvl="1"/>
            <a:r>
              <a:rPr lang="hu-HU" dirty="0" err="1">
                <a:latin typeface="Century Gothic"/>
              </a:rPr>
              <a:t>Clean</a:t>
            </a:r>
            <a:r>
              <a:rPr lang="hu-HU" dirty="0">
                <a:latin typeface="Century Gothic"/>
              </a:rPr>
              <a:t> </a:t>
            </a:r>
            <a:r>
              <a:rPr lang="hu-HU" dirty="0" err="1">
                <a:latin typeface="Century Gothic"/>
              </a:rPr>
              <a:t>Coder</a:t>
            </a:r>
            <a:endParaRPr lang="hu-HU" dirty="0" err="1"/>
          </a:p>
          <a:p>
            <a:pPr lvl="1"/>
            <a:r>
              <a:rPr lang="hu-HU" dirty="0" err="1">
                <a:latin typeface="Century Gothic"/>
              </a:rPr>
              <a:t>Clean</a:t>
            </a:r>
            <a:r>
              <a:rPr lang="hu-HU" dirty="0">
                <a:latin typeface="Century Gothic"/>
              </a:rPr>
              <a:t> </a:t>
            </a:r>
            <a:r>
              <a:rPr lang="hu-HU" dirty="0" err="1">
                <a:latin typeface="Century Gothic"/>
              </a:rPr>
              <a:t>Architecture</a:t>
            </a:r>
            <a:endParaRPr lang="hu-HU" dirty="0" err="1"/>
          </a:p>
          <a:p>
            <a:pPr lvl="1"/>
            <a:r>
              <a:rPr lang="hu-HU" dirty="0" err="1">
                <a:latin typeface="Century Gothic"/>
              </a:rPr>
              <a:t>Clean</a:t>
            </a:r>
            <a:r>
              <a:rPr lang="hu-HU" dirty="0">
                <a:latin typeface="Century Gothic"/>
              </a:rPr>
              <a:t> </a:t>
            </a:r>
            <a:r>
              <a:rPr lang="hu-HU" dirty="0" err="1">
                <a:latin typeface="Century Gothic"/>
              </a:rPr>
              <a:t>Agile</a:t>
            </a:r>
            <a:endParaRPr lang="hu-HU" dirty="0" err="1"/>
          </a:p>
          <a:p>
            <a:pPr lvl="1"/>
            <a:r>
              <a:rPr lang="hu-HU" dirty="0" err="1">
                <a:latin typeface="Century Gothic"/>
              </a:rPr>
              <a:t>Clean</a:t>
            </a:r>
            <a:r>
              <a:rPr lang="hu-HU" dirty="0">
                <a:latin typeface="Century Gothic"/>
              </a:rPr>
              <a:t> </a:t>
            </a:r>
            <a:r>
              <a:rPr lang="hu-HU" dirty="0" err="1">
                <a:latin typeface="Century Gothic"/>
              </a:rPr>
              <a:t>Craftsmanship</a:t>
            </a:r>
            <a:endParaRPr lang="hu-HU" dirty="0" err="1"/>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4</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8" name="Picture 7">
            <a:extLst>
              <a:ext uri="{FF2B5EF4-FFF2-40B4-BE49-F238E27FC236}">
                <a16:creationId xmlns:a16="http://schemas.microsoft.com/office/drawing/2014/main" id="{F7B4B689-4D29-5130-A57E-44160D287C34}"/>
              </a:ext>
            </a:extLst>
          </p:cNvPr>
          <p:cNvPicPr>
            <a:picLocks noChangeAspect="1"/>
          </p:cNvPicPr>
          <p:nvPr/>
        </p:nvPicPr>
        <p:blipFill>
          <a:blip r:embed="rId3"/>
          <a:stretch>
            <a:fillRect/>
          </a:stretch>
        </p:blipFill>
        <p:spPr>
          <a:xfrm>
            <a:off x="5939270" y="1443725"/>
            <a:ext cx="2084800" cy="2538989"/>
          </a:xfrm>
          <a:prstGeom prst="rect">
            <a:avLst/>
          </a:prstGeom>
          <a:noFill/>
        </p:spPr>
      </p:pic>
    </p:spTree>
    <p:extLst>
      <p:ext uri="{BB962C8B-B14F-4D97-AF65-F5344CB8AC3E}">
        <p14:creationId xmlns:p14="http://schemas.microsoft.com/office/powerpoint/2010/main" val="2024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5</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b="1" i="0" u="none" strike="noStrike">
                <a:solidFill>
                  <a:srgbClr val="173F6C"/>
                </a:solidFill>
                <a:latin typeface="Century Gothic"/>
              </a:rPr>
              <a:t>Clean Code</a:t>
            </a:r>
            <a:r>
              <a:rPr lang="en-US" b="0" i="0">
                <a:latin typeface="Century Gothic"/>
              </a:rPr>
              <a:t>​</a:t>
            </a:r>
            <a:endParaRPr lang="hu-HU" dirty="0" err="1">
              <a:latin typeface="Century Gothic"/>
            </a:endParaRPr>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56865"/>
            <a:ext cx="3868340" cy="617934"/>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jövőbeni önmagunknak való</a:t>
            </a:r>
            <a:br>
              <a:rPr lang="hu-HU" dirty="0">
                <a:latin typeface="Century Gothic"/>
              </a:rPr>
            </a:br>
            <a:r>
              <a:rPr lang="hu-HU" dirty="0">
                <a:latin typeface="Century Gothic"/>
              </a:rPr>
              <a:t>kódírás művészete </a:t>
            </a:r>
          </a:p>
        </p:txBody>
      </p:sp>
      <p:sp>
        <p:nvSpPr>
          <p:cNvPr id="6" name="Tartalom helye 3">
            <a:extLst>
              <a:ext uri="{FF2B5EF4-FFF2-40B4-BE49-F238E27FC236}">
                <a16:creationId xmlns:a16="http://schemas.microsoft.com/office/drawing/2014/main" id="{E0C392AB-01DC-405C-917F-F3F95CC4A86C}"/>
              </a:ext>
            </a:extLst>
          </p:cNvPr>
          <p:cNvSpPr txBox="1">
            <a:spLocks/>
          </p:cNvSpPr>
          <p:nvPr/>
        </p:nvSpPr>
        <p:spPr>
          <a:xfrm>
            <a:off x="629842" y="1641424"/>
            <a:ext cx="3868340" cy="300082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173F6C"/>
              </a:buClr>
              <a:buSzPct val="80000"/>
              <a:buFont typeface="Arial" panose="020B0604020202020204" pitchFamily="34" charset="0"/>
              <a:buChar char="▌"/>
              <a:defRPr sz="1200" kern="1200">
                <a:solidFill>
                  <a:srgbClr val="58595B"/>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50" kern="1200">
                <a:solidFill>
                  <a:srgbClr val="58595B"/>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1000" kern="1200">
                <a:solidFill>
                  <a:srgbClr val="58595B"/>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rgbClr val="173F6C"/>
              </a:buClr>
              <a:buSzPct val="80000"/>
              <a:buFont typeface="Arial" panose="020B0604020202020204" pitchFamily="34" charset="0"/>
              <a:buChar char="▌"/>
              <a:defRPr sz="900" kern="1200">
                <a:solidFill>
                  <a:srgbClr val="58595B"/>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a:latin typeface="Century Gothic"/>
              </a:rPr>
              <a:t>Tervezési elvek</a:t>
            </a:r>
            <a:endParaRPr lang="en-US" dirty="0">
              <a:latin typeface="Century Gothic"/>
            </a:endParaRPr>
          </a:p>
          <a:p>
            <a:pPr lvl="1"/>
            <a:r>
              <a:rPr lang="hu-HU" dirty="0" err="1">
                <a:latin typeface="Century Gothic"/>
              </a:rPr>
              <a:t>Agile</a:t>
            </a:r>
            <a:r>
              <a:rPr lang="hu-HU" dirty="0">
                <a:latin typeface="Century Gothic"/>
              </a:rPr>
              <a:t> </a:t>
            </a:r>
            <a:r>
              <a:rPr lang="hu-HU" dirty="0" err="1">
                <a:latin typeface="Century Gothic"/>
              </a:rPr>
              <a:t>Manifesto</a:t>
            </a:r>
          </a:p>
          <a:p>
            <a:pPr lvl="1"/>
            <a:r>
              <a:rPr lang="hu-HU" dirty="0">
                <a:latin typeface="Century Gothic"/>
              </a:rPr>
              <a:t>SOLID elvek</a:t>
            </a:r>
            <a:endParaRPr lang="en-US" dirty="0">
              <a:latin typeface="Century Gothic"/>
            </a:endParaRPr>
          </a:p>
          <a:p>
            <a:r>
              <a:rPr lang="hu-HU" dirty="0">
                <a:latin typeface="Century Gothic"/>
              </a:rPr>
              <a:t>Könyvek</a:t>
            </a:r>
            <a:endParaRPr lang="en-US" dirty="0">
              <a:latin typeface="Century Gothic"/>
            </a:endParaRPr>
          </a:p>
          <a:p>
            <a:pPr lvl="1"/>
            <a:r>
              <a:rPr lang="hu-HU" dirty="0" err="1">
                <a:latin typeface="Century Gothic"/>
              </a:rPr>
              <a:t>Clean</a:t>
            </a:r>
            <a:r>
              <a:rPr lang="hu-HU" dirty="0">
                <a:latin typeface="Century Gothic"/>
              </a:rPr>
              <a:t> </a:t>
            </a:r>
            <a:r>
              <a:rPr lang="hu-HU" dirty="0" err="1">
                <a:latin typeface="Century Gothic"/>
              </a:rPr>
              <a:t>Code</a:t>
            </a:r>
            <a:endParaRPr lang="hu-HU" dirty="0" err="1"/>
          </a:p>
          <a:p>
            <a:pPr lvl="1"/>
            <a:r>
              <a:rPr lang="hu-HU" dirty="0" err="1">
                <a:latin typeface="Century Gothic"/>
              </a:rPr>
              <a:t>Clean</a:t>
            </a:r>
            <a:r>
              <a:rPr lang="hu-HU" dirty="0">
                <a:latin typeface="Century Gothic"/>
              </a:rPr>
              <a:t> </a:t>
            </a:r>
            <a:r>
              <a:rPr lang="hu-HU" dirty="0" err="1">
                <a:latin typeface="Century Gothic"/>
              </a:rPr>
              <a:t>Coder</a:t>
            </a:r>
            <a:endParaRPr lang="hu-HU" dirty="0" err="1"/>
          </a:p>
          <a:p>
            <a:pPr lvl="1"/>
            <a:r>
              <a:rPr lang="hu-HU" dirty="0" err="1">
                <a:latin typeface="Century Gothic"/>
              </a:rPr>
              <a:t>Clean</a:t>
            </a:r>
            <a:r>
              <a:rPr lang="hu-HU" dirty="0">
                <a:latin typeface="Century Gothic"/>
              </a:rPr>
              <a:t> </a:t>
            </a:r>
            <a:r>
              <a:rPr lang="hu-HU" dirty="0" err="1">
                <a:latin typeface="Century Gothic"/>
              </a:rPr>
              <a:t>Architecture</a:t>
            </a:r>
            <a:endParaRPr lang="hu-HU" dirty="0" err="1"/>
          </a:p>
          <a:p>
            <a:pPr lvl="1"/>
            <a:r>
              <a:rPr lang="hu-HU" dirty="0" err="1">
                <a:latin typeface="Century Gothic"/>
              </a:rPr>
              <a:t>Clean</a:t>
            </a:r>
            <a:r>
              <a:rPr lang="hu-HU" dirty="0">
                <a:latin typeface="Century Gothic"/>
              </a:rPr>
              <a:t> </a:t>
            </a:r>
            <a:r>
              <a:rPr lang="hu-HU" dirty="0" err="1">
                <a:latin typeface="Century Gothic"/>
              </a:rPr>
              <a:t>Agile</a:t>
            </a:r>
            <a:endParaRPr lang="hu-HU" dirty="0" err="1"/>
          </a:p>
          <a:p>
            <a:pPr lvl="1"/>
            <a:r>
              <a:rPr lang="hu-HU" dirty="0" err="1">
                <a:latin typeface="Century Gothic"/>
              </a:rPr>
              <a:t>Clean</a:t>
            </a:r>
            <a:r>
              <a:rPr lang="hu-HU" dirty="0">
                <a:latin typeface="Century Gothic"/>
              </a:rPr>
              <a:t> </a:t>
            </a:r>
            <a:r>
              <a:rPr lang="hu-HU" dirty="0" err="1">
                <a:latin typeface="Century Gothic"/>
              </a:rPr>
              <a:t>Craftsmanship</a:t>
            </a:r>
            <a:endParaRPr lang="hu-HU" dirty="0" err="1"/>
          </a:p>
          <a:p>
            <a:r>
              <a:rPr lang="hu-HU" dirty="0">
                <a:latin typeface="Century Gothic"/>
              </a:rPr>
              <a:t>Videósorozat</a:t>
            </a:r>
            <a:endParaRPr lang="en-US" dirty="0"/>
          </a:p>
          <a:p>
            <a:pPr lvl="1"/>
            <a:r>
              <a:rPr lang="hu-HU" dirty="0" err="1">
                <a:latin typeface="Century Gothic"/>
              </a:rPr>
              <a:t>Clean</a:t>
            </a:r>
            <a:r>
              <a:rPr lang="hu-HU" dirty="0">
                <a:latin typeface="Century Gothic"/>
              </a:rPr>
              <a:t> </a:t>
            </a:r>
            <a:r>
              <a:rPr lang="hu-HU" dirty="0" err="1">
                <a:latin typeface="Century Gothic"/>
              </a:rPr>
              <a:t>Cders</a:t>
            </a:r>
            <a:endParaRPr lang="hu-HU" dirty="0" err="1"/>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5</a:t>
            </a:fld>
            <a:endParaRPr lang="hu-HU"/>
          </a:p>
        </p:txBody>
      </p:sp>
      <p:sp>
        <p:nvSpPr>
          <p:cNvPr id="9" name="Téglalap 8">
            <a:extLst>
              <a:ext uri="{FF2B5EF4-FFF2-40B4-BE49-F238E27FC236}">
                <a16:creationId xmlns:a16="http://schemas.microsoft.com/office/drawing/2014/main" id="{3968DCE4-5776-49BD-A05C-973FDF598D62}"/>
              </a:ext>
            </a:extLst>
          </p:cNvPr>
          <p:cNvSpPr/>
          <p:nvPr/>
        </p:nvSpPr>
        <p:spPr>
          <a:xfrm>
            <a:off x="4759377" y="869431"/>
            <a:ext cx="59962" cy="3687578"/>
          </a:xfrm>
          <a:prstGeom prst="rect">
            <a:avLst/>
          </a:prstGeom>
          <a:solidFill>
            <a:srgbClr val="29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600"/>
          </a:p>
        </p:txBody>
      </p:sp>
      <p:pic>
        <p:nvPicPr>
          <p:cNvPr id="10" name="Picture 9" descr="A picture containing text, person, indoor&#10;&#10;Description automatically generated">
            <a:extLst>
              <a:ext uri="{FF2B5EF4-FFF2-40B4-BE49-F238E27FC236}">
                <a16:creationId xmlns:a16="http://schemas.microsoft.com/office/drawing/2014/main" id="{27D3DCAB-E5EB-A599-31B6-12947558DD50}"/>
              </a:ext>
            </a:extLst>
          </p:cNvPr>
          <p:cNvPicPr>
            <a:picLocks noChangeAspect="1"/>
          </p:cNvPicPr>
          <p:nvPr/>
        </p:nvPicPr>
        <p:blipFill>
          <a:blip r:embed="rId3"/>
          <a:stretch>
            <a:fillRect/>
          </a:stretch>
        </p:blipFill>
        <p:spPr>
          <a:xfrm>
            <a:off x="5939270" y="1531568"/>
            <a:ext cx="2084800" cy="2363303"/>
          </a:xfrm>
          <a:prstGeom prst="rect">
            <a:avLst/>
          </a:prstGeom>
          <a:noFill/>
        </p:spPr>
      </p:pic>
    </p:spTree>
    <p:extLst>
      <p:ext uri="{BB962C8B-B14F-4D97-AF65-F5344CB8AC3E}">
        <p14:creationId xmlns:p14="http://schemas.microsoft.com/office/powerpoint/2010/main" val="3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6</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Névválasztás</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megtévesztés egyik leghatékonyabb eszköze</a:t>
            </a:r>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6</a:t>
            </a:fld>
            <a:endParaRPr lang="hu-HU"/>
          </a:p>
        </p:txBody>
      </p:sp>
      <p:pic>
        <p:nvPicPr>
          <p:cNvPr id="10" name="Picture 9">
            <a:extLst>
              <a:ext uri="{FF2B5EF4-FFF2-40B4-BE49-F238E27FC236}">
                <a16:creationId xmlns:a16="http://schemas.microsoft.com/office/drawing/2014/main" id="{C0AE777E-A564-43F9-8075-6AD53DBF0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427" y="1247621"/>
            <a:ext cx="5736417" cy="3441851"/>
          </a:xfrm>
          <a:prstGeom prst="rect">
            <a:avLst/>
          </a:prstGeom>
          <a:noFill/>
        </p:spPr>
      </p:pic>
    </p:spTree>
    <p:extLst>
      <p:ext uri="{BB962C8B-B14F-4D97-AF65-F5344CB8AC3E}">
        <p14:creationId xmlns:p14="http://schemas.microsoft.com/office/powerpoint/2010/main" val="9035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7</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Makrók</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feleslegesség egyik leghatékonyabb eszköze</a:t>
            </a:r>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7</a:t>
            </a:fld>
            <a:endParaRPr lang="hu-HU"/>
          </a:p>
        </p:txBody>
      </p:sp>
      <p:pic>
        <p:nvPicPr>
          <p:cNvPr id="6" name="Picture 9">
            <a:extLst>
              <a:ext uri="{FF2B5EF4-FFF2-40B4-BE49-F238E27FC236}">
                <a16:creationId xmlns:a16="http://schemas.microsoft.com/office/drawing/2014/main" id="{66382438-9CA4-1625-EBEE-4FA72D1742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6" y="1348532"/>
            <a:ext cx="4077701" cy="3313293"/>
          </a:xfrm>
          <a:prstGeom prst="rect">
            <a:avLst/>
          </a:prstGeom>
          <a:noFill/>
        </p:spPr>
      </p:pic>
      <p:pic>
        <p:nvPicPr>
          <p:cNvPr id="9" name="Picture 9">
            <a:extLst>
              <a:ext uri="{FF2B5EF4-FFF2-40B4-BE49-F238E27FC236}">
                <a16:creationId xmlns:a16="http://schemas.microsoft.com/office/drawing/2014/main" id="{85AE58AE-0390-583B-2ECA-574C4B7D0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1840" y="1284813"/>
            <a:ext cx="3764833" cy="3304366"/>
          </a:xfrm>
          <a:prstGeom prst="rect">
            <a:avLst/>
          </a:prstGeom>
          <a:noFill/>
        </p:spPr>
      </p:pic>
    </p:spTree>
    <p:extLst>
      <p:ext uri="{BB962C8B-B14F-4D97-AF65-F5344CB8AC3E}">
        <p14:creationId xmlns:p14="http://schemas.microsoft.com/office/powerpoint/2010/main" val="285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8</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Bitmágia</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feleslegesség legidőrablóbb eszköze</a:t>
            </a:r>
          </a:p>
          <a:p>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8</a:t>
            </a:fld>
            <a:endParaRPr lang="hu-HU"/>
          </a:p>
        </p:txBody>
      </p:sp>
      <p:pic>
        <p:nvPicPr>
          <p:cNvPr id="10" name="Picture 9">
            <a:extLst>
              <a:ext uri="{FF2B5EF4-FFF2-40B4-BE49-F238E27FC236}">
                <a16:creationId xmlns:a16="http://schemas.microsoft.com/office/drawing/2014/main" id="{C0AE777E-A564-43F9-8075-6AD53DBF0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6" y="1201963"/>
            <a:ext cx="3872824" cy="3433904"/>
          </a:xfrm>
          <a:prstGeom prst="rect">
            <a:avLst/>
          </a:prstGeom>
          <a:noFill/>
        </p:spPr>
      </p:pic>
      <p:pic>
        <p:nvPicPr>
          <p:cNvPr id="12" name="Picture 9">
            <a:extLst>
              <a:ext uri="{FF2B5EF4-FFF2-40B4-BE49-F238E27FC236}">
                <a16:creationId xmlns:a16="http://schemas.microsoft.com/office/drawing/2014/main" id="{225C1B0A-BD67-5B08-F426-5915D7FA2E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4407" y="1252464"/>
            <a:ext cx="4458263" cy="3433762"/>
          </a:xfrm>
          <a:prstGeom prst="rect">
            <a:avLst/>
          </a:prstGeom>
          <a:noFill/>
        </p:spPr>
      </p:pic>
    </p:spTree>
    <p:extLst>
      <p:ext uri="{BB962C8B-B14F-4D97-AF65-F5344CB8AC3E}">
        <p14:creationId xmlns:p14="http://schemas.microsoft.com/office/powerpoint/2010/main" val="13813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a:extLst>
              <a:ext uri="{FF2B5EF4-FFF2-40B4-BE49-F238E27FC236}">
                <a16:creationId xmlns:a16="http://schemas.microsoft.com/office/drawing/2014/main" id="{2E13562E-D6DC-48CA-9111-95C983F3E0F8}"/>
              </a:ext>
            </a:extLst>
          </p:cNvPr>
          <p:cNvSpPr>
            <a:spLocks noGrp="1"/>
          </p:cNvSpPr>
          <p:nvPr>
            <p:ph type="sldNum" sz="quarter" idx="12"/>
          </p:nvPr>
        </p:nvSpPr>
        <p:spPr/>
        <p:txBody>
          <a:bodyPr/>
          <a:lstStyle/>
          <a:p>
            <a:fld id="{A36C5282-E242-4F2C-A932-6E8882A3BC95}" type="slidenum">
              <a:rPr lang="hu-HU" smtClean="0"/>
              <a:t>9</a:t>
            </a:fld>
            <a:endParaRPr lang="hu-HU"/>
          </a:p>
        </p:txBody>
      </p:sp>
      <p:sp>
        <p:nvSpPr>
          <p:cNvPr id="4" name="Cím 1">
            <a:extLst>
              <a:ext uri="{FF2B5EF4-FFF2-40B4-BE49-F238E27FC236}">
                <a16:creationId xmlns:a16="http://schemas.microsoft.com/office/drawing/2014/main" id="{DEA84EA3-4378-4435-8B5F-60911E9A2CDD}"/>
              </a:ext>
            </a:extLst>
          </p:cNvPr>
          <p:cNvSpPr>
            <a:spLocks noGrp="1"/>
          </p:cNvSpPr>
          <p:nvPr>
            <p:ph type="title"/>
          </p:nvPr>
        </p:nvSpPr>
        <p:spPr>
          <a:xfrm>
            <a:off x="629841" y="254836"/>
            <a:ext cx="7886700" cy="683400"/>
          </a:xfrm>
        </p:spPr>
        <p:txBody>
          <a:bodyPr anchor="b"/>
          <a:lstStyle/>
          <a:p>
            <a:r>
              <a:rPr lang="hu-HU" dirty="0">
                <a:latin typeface="Century Gothic"/>
              </a:rPr>
              <a:t>Bitmágia</a:t>
            </a:r>
            <a:endParaRPr lang="en-US" dirty="0"/>
          </a:p>
        </p:txBody>
      </p:sp>
      <p:sp>
        <p:nvSpPr>
          <p:cNvPr id="5" name="Szöveg helye 2">
            <a:extLst>
              <a:ext uri="{FF2B5EF4-FFF2-40B4-BE49-F238E27FC236}">
                <a16:creationId xmlns:a16="http://schemas.microsoft.com/office/drawing/2014/main" id="{4A86F604-4D8C-4A27-984B-F9CB90B13D70}"/>
              </a:ext>
            </a:extLst>
          </p:cNvPr>
          <p:cNvSpPr txBox="1">
            <a:spLocks/>
          </p:cNvSpPr>
          <p:nvPr/>
        </p:nvSpPr>
        <p:spPr>
          <a:xfrm>
            <a:off x="629842" y="935299"/>
            <a:ext cx="7890406" cy="628717"/>
          </a:xfrm>
          <a:prstGeom prst="rect">
            <a:avLst/>
          </a:prstGeom>
        </p:spPr>
        <p:txBody>
          <a:bodyPr lIns="91440" tIns="45720" rIns="91440" bIns="45720" anchor="t">
            <a:normAutofit/>
          </a:bodyPr>
          <a:lstStyle>
            <a:lvl1pPr marL="0" indent="0" algn="l" defTabSz="685800" rtl="0" eaLnBrk="1" latinLnBrk="0" hangingPunct="1">
              <a:lnSpc>
                <a:spcPct val="90000"/>
              </a:lnSpc>
              <a:spcBef>
                <a:spcPts val="750"/>
              </a:spcBef>
              <a:buClr>
                <a:srgbClr val="173F6C"/>
              </a:buClr>
              <a:buSzPct val="80000"/>
              <a:buFont typeface="Arial" panose="020B0604020202020204" pitchFamily="34" charset="0"/>
              <a:buNone/>
              <a:defRPr sz="1400" b="0" kern="1200">
                <a:solidFill>
                  <a:srgbClr val="29AAE1"/>
                </a:solidFill>
                <a:latin typeface="Century Gothic" panose="020B0502020202020204" pitchFamily="34" charset="0"/>
                <a:ea typeface="+mn-ea"/>
                <a:cs typeface="+mn-cs"/>
              </a:defRPr>
            </a:lvl1pPr>
            <a:lvl2pPr marL="342900" indent="0" algn="l" defTabSz="685800" rtl="0" eaLnBrk="1" latinLnBrk="0" hangingPunct="1">
              <a:lnSpc>
                <a:spcPct val="90000"/>
              </a:lnSpc>
              <a:spcBef>
                <a:spcPts val="375"/>
              </a:spcBef>
              <a:buClr>
                <a:srgbClr val="173F6C"/>
              </a:buClr>
              <a:buSzPct val="80000"/>
              <a:buFont typeface="Arial" panose="020B0604020202020204" pitchFamily="34" charset="0"/>
              <a:buNone/>
              <a:defRPr sz="1500" b="1" kern="1200">
                <a:solidFill>
                  <a:srgbClr val="58595B"/>
                </a:solidFill>
                <a:latin typeface="Century Gothic" panose="020B0502020202020204" pitchFamily="34" charset="0"/>
                <a:ea typeface="+mn-ea"/>
                <a:cs typeface="+mn-cs"/>
              </a:defRPr>
            </a:lvl2pPr>
            <a:lvl3pPr marL="685800" indent="0" algn="l" defTabSz="685800" rtl="0" eaLnBrk="1" latinLnBrk="0" hangingPunct="1">
              <a:lnSpc>
                <a:spcPct val="90000"/>
              </a:lnSpc>
              <a:spcBef>
                <a:spcPts val="375"/>
              </a:spcBef>
              <a:buClr>
                <a:srgbClr val="173F6C"/>
              </a:buClr>
              <a:buSzPct val="80000"/>
              <a:buFont typeface="Arial" panose="020B0604020202020204" pitchFamily="34" charset="0"/>
              <a:buNone/>
              <a:defRPr sz="1350" b="1" kern="1200">
                <a:solidFill>
                  <a:srgbClr val="58595B"/>
                </a:solidFill>
                <a:latin typeface="Century Gothic" panose="020B0502020202020204" pitchFamily="34" charset="0"/>
                <a:ea typeface="+mn-ea"/>
                <a:cs typeface="+mn-cs"/>
              </a:defRPr>
            </a:lvl3pPr>
            <a:lvl4pPr marL="10287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4pPr>
            <a:lvl5pPr marL="1371600" indent="0" algn="l" defTabSz="685800" rtl="0" eaLnBrk="1" latinLnBrk="0" hangingPunct="1">
              <a:lnSpc>
                <a:spcPct val="90000"/>
              </a:lnSpc>
              <a:spcBef>
                <a:spcPts val="375"/>
              </a:spcBef>
              <a:buClr>
                <a:srgbClr val="173F6C"/>
              </a:buClr>
              <a:buSzPct val="80000"/>
              <a:buFont typeface="Arial" panose="020B0604020202020204" pitchFamily="34" charset="0"/>
              <a:buNone/>
              <a:defRPr sz="1200" b="1" kern="1200">
                <a:solidFill>
                  <a:srgbClr val="58595B"/>
                </a:solidFill>
                <a:latin typeface="Century Gothic" panose="020B0502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hu-HU" dirty="0">
                <a:latin typeface="Century Gothic"/>
              </a:rPr>
              <a:t>A feleslegesség legidőrablóbb eszköze</a:t>
            </a:r>
            <a:endParaRPr lang="hu-HU" dirty="0"/>
          </a:p>
        </p:txBody>
      </p:sp>
      <p:sp>
        <p:nvSpPr>
          <p:cNvPr id="7" name="Dia számának helye 8">
            <a:extLst>
              <a:ext uri="{FF2B5EF4-FFF2-40B4-BE49-F238E27FC236}">
                <a16:creationId xmlns:a16="http://schemas.microsoft.com/office/drawing/2014/main" id="{D6BDF359-F059-4D40-A6B3-5426D34D9BF3}"/>
              </a:ext>
            </a:extLst>
          </p:cNvPr>
          <p:cNvSpPr txBox="1">
            <a:spLocks/>
          </p:cNvSpPr>
          <p:nvPr/>
        </p:nvSpPr>
        <p:spPr>
          <a:xfrm>
            <a:off x="8544998" y="4729788"/>
            <a:ext cx="304411" cy="273844"/>
          </a:xfrm>
          <a:prstGeom prst="rect">
            <a:avLst/>
          </a:prstGeom>
        </p:spPr>
        <p:txBody>
          <a:bodyPr vert="horz" lIns="0" tIns="0" rIns="0" bIns="0" rtlCol="0" anchor="ctr"/>
          <a:lstStyle>
            <a:defPPr>
              <a:defRPr lang="hu-HU"/>
            </a:defPPr>
            <a:lvl1pPr marL="0" algn="ctr" defTabSz="685800" rtl="0" eaLnBrk="1" latinLnBrk="0" hangingPunct="1">
              <a:defRPr sz="1050" b="1" kern="1200">
                <a:solidFill>
                  <a:schemeClr val="bg1"/>
                </a:solidFill>
                <a:latin typeface="Century Gothic" panose="020B0502020202020204" pitchFamily="34"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36C5282-E242-4F2C-A932-6E8882A3BC95}" type="slidenum">
              <a:rPr lang="hu-HU"/>
              <a:pPr/>
              <a:t>9</a:t>
            </a:fld>
            <a:endParaRPr lang="hu-HU"/>
          </a:p>
        </p:txBody>
      </p:sp>
      <p:pic>
        <p:nvPicPr>
          <p:cNvPr id="6" name="Picture 9">
            <a:extLst>
              <a:ext uri="{FF2B5EF4-FFF2-40B4-BE49-F238E27FC236}">
                <a16:creationId xmlns:a16="http://schemas.microsoft.com/office/drawing/2014/main" id="{48083765-1C12-8AF3-747D-B28235A38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466" y="1201963"/>
            <a:ext cx="3872824" cy="3433903"/>
          </a:xfrm>
          <a:prstGeom prst="rect">
            <a:avLst/>
          </a:prstGeom>
          <a:noFill/>
        </p:spPr>
      </p:pic>
      <p:pic>
        <p:nvPicPr>
          <p:cNvPr id="9" name="Picture 9">
            <a:extLst>
              <a:ext uri="{FF2B5EF4-FFF2-40B4-BE49-F238E27FC236}">
                <a16:creationId xmlns:a16="http://schemas.microsoft.com/office/drawing/2014/main" id="{D15999FF-EE9E-56DB-A13B-9E4CFF33E5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5699" y="1198549"/>
            <a:ext cx="4234112" cy="3433761"/>
          </a:xfrm>
          <a:prstGeom prst="rect">
            <a:avLst/>
          </a:prstGeom>
          <a:noFill/>
        </p:spPr>
      </p:pic>
    </p:spTree>
    <p:extLst>
      <p:ext uri="{BB962C8B-B14F-4D97-AF65-F5344CB8AC3E}">
        <p14:creationId xmlns:p14="http://schemas.microsoft.com/office/powerpoint/2010/main" val="32615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3. egyéni séma">
      <a:dk1>
        <a:srgbClr val="7F7F7F"/>
      </a:dk1>
      <a:lt1>
        <a:sysClr val="window" lastClr="FFFFFF"/>
      </a:lt1>
      <a:dk2>
        <a:srgbClr val="173F6C"/>
      </a:dk2>
      <a:lt2>
        <a:srgbClr val="FFFFFF"/>
      </a:lt2>
      <a:accent1>
        <a:srgbClr val="0F6FC6"/>
      </a:accent1>
      <a:accent2>
        <a:srgbClr val="29AAE1"/>
      </a:accent2>
      <a:accent3>
        <a:srgbClr val="0BD0D9"/>
      </a:accent3>
      <a:accent4>
        <a:srgbClr val="10CF9B"/>
      </a:accent4>
      <a:accent5>
        <a:srgbClr val="7CCA62"/>
      </a:accent5>
      <a:accent6>
        <a:srgbClr val="A5C249"/>
      </a:accent6>
      <a:hlink>
        <a:srgbClr val="29AAE1"/>
      </a:hlink>
      <a:folHlink>
        <a:srgbClr val="29AA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F5FF"/>
        </a:solidFill>
        <a:ln w="9525">
          <a:solidFill>
            <a:srgbClr val="4C97FE"/>
          </a:solidFill>
        </a:ln>
      </a:spPr>
      <a:bodyPr rtlCol="0" anchor="ctr"/>
      <a:lstStyle>
        <a:defPPr algn="ctr">
          <a:defRPr>
            <a:solidFill>
              <a:srgbClr val="EEF5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mutató1" id="{27380A8C-9FCF-4411-962C-DADA3F4EA3F4}" vid="{81285A3C-B93E-471A-B411-B0EFF8E0C5A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balasys_template02</Template>
  <TotalTime>628</TotalTime>
  <Words>2195</Words>
  <Application>Microsoft Office PowerPoint</Application>
  <PresentationFormat>On-screen Show (16:9)</PresentationFormat>
  <Paragraphs>372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Office-téma</vt:lpstr>
      <vt:lpstr>Tisztán hatékonyabb!</vt:lpstr>
      <vt:lpstr>Clean Code​</vt:lpstr>
      <vt:lpstr>Clean Code​</vt:lpstr>
      <vt:lpstr>Clean Code​</vt:lpstr>
      <vt:lpstr>Clean Code​</vt:lpstr>
      <vt:lpstr>Névválasztás</vt:lpstr>
      <vt:lpstr>Makrók</vt:lpstr>
      <vt:lpstr>Bitmágia</vt:lpstr>
      <vt:lpstr>Bitmágia</vt:lpstr>
      <vt:lpstr>Vezérlő szerkezetek kivétele</vt:lpstr>
      <vt:lpstr>Memória műveletek</vt:lpstr>
      <vt:lpstr>Memória műveletek</vt:lpstr>
      <vt:lpstr>Memória műveletek</vt:lpstr>
      <vt:lpstr>Rekurzió</vt:lpstr>
      <vt:lpstr>Clean Code​</vt:lpstr>
      <vt:lpstr>Köszönöm a figyelmet!</vt:lpstr>
      <vt:lpstr>Balasys</vt:lpstr>
      <vt:lpstr>Agenda</vt:lpstr>
      <vt:lpstr>Balasys</vt:lpstr>
      <vt:lpstr>Balasys</vt:lpstr>
      <vt:lpstr>Agenda</vt:lpstr>
      <vt:lpstr>A Quick Tour around Zero Trust</vt:lpstr>
      <vt:lpstr>A Quick Tour around Zero Trust</vt:lpstr>
      <vt:lpstr>Why Zero Trust?</vt:lpstr>
      <vt:lpstr>What is the key difference?</vt:lpstr>
      <vt:lpstr>How to implement Zero Trust?</vt:lpstr>
      <vt:lpstr>Agenda</vt:lpstr>
      <vt:lpstr>Getting started</vt:lpstr>
      <vt:lpstr>Zero Trust Principles</vt:lpstr>
      <vt:lpstr>Agenda</vt:lpstr>
      <vt:lpstr>The Zero Trust Architecture</vt:lpstr>
      <vt:lpstr>Proxedo Network Security ensuring Zero Trust</vt:lpstr>
      <vt:lpstr>The growing importance of APIs</vt:lpstr>
      <vt:lpstr>Full Control over the API-Traffic</vt:lpstr>
      <vt:lpstr>Key Features</vt:lpstr>
      <vt:lpstr>Key Features</vt:lpstr>
      <vt:lpstr>Key Features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Dániel Bagó</dc:creator>
  <cp:lastModifiedBy>Dániel Bagó</cp:lastModifiedBy>
  <cp:revision>1456</cp:revision>
  <dcterms:created xsi:type="dcterms:W3CDTF">2021-06-08T09:08:11Z</dcterms:created>
  <dcterms:modified xsi:type="dcterms:W3CDTF">2022-11-15T14:59:07Z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d0b346-82e6-40ae-a519-c8eeee624421_Enabled">
    <vt:lpwstr>true</vt:lpwstr>
  </property>
  <property fmtid="{D5CDD505-2E9C-101B-9397-08002B2CF9AE}" pid="3" name="MSIP_Label_99d0b346-82e6-40ae-a519-c8eeee624421_SetDate">
    <vt:lpwstr>2022-10-11T14:58:22Z</vt:lpwstr>
  </property>
  <property fmtid="{D5CDD505-2E9C-101B-9397-08002B2CF9AE}" pid="4" name="MSIP_Label_99d0b346-82e6-40ae-a519-c8eeee624421_Method">
    <vt:lpwstr>Standard</vt:lpwstr>
  </property>
  <property fmtid="{D5CDD505-2E9C-101B-9397-08002B2CF9AE}" pid="5" name="MSIP_Label_99d0b346-82e6-40ae-a519-c8eeee624421_Name">
    <vt:lpwstr>C3</vt:lpwstr>
  </property>
  <property fmtid="{D5CDD505-2E9C-101B-9397-08002B2CF9AE}" pid="6" name="MSIP_Label_99d0b346-82e6-40ae-a519-c8eeee624421_SiteId">
    <vt:lpwstr>f6ea9c0b-a353-4f44-87e4-4784c07789c2</vt:lpwstr>
  </property>
  <property fmtid="{D5CDD505-2E9C-101B-9397-08002B2CF9AE}" pid="7" name="MSIP_Label_99d0b346-82e6-40ae-a519-c8eeee624421_ActionId">
    <vt:lpwstr>efa04487-f8d6-495e-8ccf-ad27316419e5</vt:lpwstr>
  </property>
  <property fmtid="{D5CDD505-2E9C-101B-9397-08002B2CF9AE}" pid="8" name="MSIP_Label_99d0b346-82e6-40ae-a519-c8eeee624421_ContentBits">
    <vt:lpwstr>0</vt:lpwstr>
  </property>
</Properties>
</file>