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6"/>
  </p:notesMasterIdLst>
  <p:handoutMasterIdLst>
    <p:handoutMasterId r:id="rId27"/>
  </p:handoutMasterIdLst>
  <p:sldIdLst>
    <p:sldId id="265" r:id="rId5"/>
    <p:sldId id="350" r:id="rId6"/>
    <p:sldId id="374" r:id="rId7"/>
    <p:sldId id="360" r:id="rId8"/>
    <p:sldId id="375" r:id="rId9"/>
    <p:sldId id="324" r:id="rId10"/>
    <p:sldId id="361" r:id="rId11"/>
    <p:sldId id="362" r:id="rId12"/>
    <p:sldId id="364" r:id="rId13"/>
    <p:sldId id="365" r:id="rId14"/>
    <p:sldId id="367" r:id="rId15"/>
    <p:sldId id="366" r:id="rId16"/>
    <p:sldId id="368" r:id="rId17"/>
    <p:sldId id="369" r:id="rId18"/>
    <p:sldId id="370" r:id="rId19"/>
    <p:sldId id="371" r:id="rId20"/>
    <p:sldId id="372" r:id="rId21"/>
    <p:sldId id="373" r:id="rId22"/>
    <p:sldId id="376" r:id="rId23"/>
    <p:sldId id="377" r:id="rId24"/>
    <p:sldId id="293" r:id="rId2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Szerző" initials="S" lastIdx="1"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E7"/>
    <a:srgbClr val="328A4D"/>
    <a:srgbClr val="D7F1DF"/>
    <a:srgbClr val="CAD0E6"/>
    <a:srgbClr val="FFC9C9"/>
    <a:srgbClr val="C7EBD2"/>
    <a:srgbClr val="666666"/>
    <a:srgbClr val="525252"/>
    <a:srgbClr val="C00C4C"/>
    <a:srgbClr val="EF0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9850" autoAdjust="0"/>
  </p:normalViewPr>
  <p:slideViewPr>
    <p:cSldViewPr>
      <p:cViewPr varScale="1">
        <p:scale>
          <a:sx n="91" d="100"/>
          <a:sy n="91" d="100"/>
        </p:scale>
        <p:origin x="258" y="96"/>
      </p:cViewPr>
      <p:guideLst>
        <p:guide pos="3840"/>
        <p:guide pos="6816"/>
        <p:guide pos="816"/>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1" d="100"/>
          <a:sy n="61" d="100"/>
        </p:scale>
        <p:origin x="2673" y="15"/>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29.xml.rels><?xml version="1.0" encoding="UTF-8" standalone="yes"?>
<Relationships xmlns="http://schemas.openxmlformats.org/package/2006/relationships"><Relationship Id="rId3" Type="http://schemas.openxmlformats.org/officeDocument/2006/relationships/hyperlink" Target="https://blog.reversinglabs.com/blog/a-partial-history-of-software-supply-chain-attacks" TargetMode="External"/><Relationship Id="rId2" Type="http://schemas.openxmlformats.org/officeDocument/2006/relationships/hyperlink" Target="https://www.sonatype.com/state-of-the-software-supply-chain/open-source-supply-demand-security" TargetMode="External"/><Relationship Id="rId1" Type="http://schemas.openxmlformats.org/officeDocument/2006/relationships/hyperlink" Target="https://www.sonatype.com/hubfs/Q3%202021-State%20of%20the%20Software%20Supply%20Chain-Report/SSSC-Report-2021_0913_PM_2.pdf?hsLang=en-us" TargetMode="External"/></Relationships>
</file>

<file path=ppt/diagrams/_rels/drawing29.xml.rels><?xml version="1.0" encoding="UTF-8" standalone="yes"?>
<Relationships xmlns="http://schemas.openxmlformats.org/package/2006/relationships"><Relationship Id="rId3" Type="http://schemas.openxmlformats.org/officeDocument/2006/relationships/hyperlink" Target="https://blog.reversinglabs.com/blog/a-partial-history-of-software-supply-chain-attacks" TargetMode="External"/><Relationship Id="rId2" Type="http://schemas.openxmlformats.org/officeDocument/2006/relationships/hyperlink" Target="https://www.sonatype.com/state-of-the-software-supply-chain/open-source-supply-demand-security" TargetMode="External"/><Relationship Id="rId1" Type="http://schemas.openxmlformats.org/officeDocument/2006/relationships/hyperlink" Target="https://www.sonatype.com/hubfs/Q3%202021-State%20of%20the%20Software%20Supply%20Chain-Report/SSSC-Report-2021_0913_PM_2.pdf?hsLang=en-us"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E0D0F-4C48-4D4C-A8E6-8C162792ECF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099CACBB-253C-4041-AA87-E34D30DF5497}">
      <dgm:prSet/>
      <dgm:spPr/>
      <dgm:t>
        <a:bodyPr/>
        <a:lstStyle/>
        <a:p>
          <a:r>
            <a:rPr lang="hu-HU" dirty="0">
              <a:latin typeface="Calibri" pitchFamily="34" charset="0"/>
              <a:cs typeface="Calibri" pitchFamily="34" charset="0"/>
            </a:rPr>
            <a:t>Mintaszöveg</a:t>
          </a:r>
        </a:p>
      </dgm:t>
    </dgm:pt>
    <dgm:pt modelId="{30AADAB2-C180-40B0-9316-01B8BCEE6A46}" type="parTrans" cxnId="{13942116-C0A8-4D41-A59F-99DB0864B298}">
      <dgm:prSet/>
      <dgm:spPr/>
      <dgm:t>
        <a:bodyPr/>
        <a:lstStyle/>
        <a:p>
          <a:endParaRPr lang="hu-HU"/>
        </a:p>
      </dgm:t>
    </dgm:pt>
    <dgm:pt modelId="{0D76575A-49EB-4D01-86B7-F95F548844E7}" type="sibTrans" cxnId="{13942116-C0A8-4D41-A59F-99DB0864B298}">
      <dgm:prSet/>
      <dgm:spPr/>
      <dgm:t>
        <a:bodyPr/>
        <a:lstStyle/>
        <a:p>
          <a:endParaRPr lang="hu-HU"/>
        </a:p>
      </dgm:t>
    </dgm:pt>
    <dgm:pt modelId="{F7F567BE-7641-49B6-92C1-D2A37F0EA4E4}">
      <dgm:prSet/>
      <dgm:spPr/>
      <dgm:t>
        <a:bodyPr/>
        <a:lstStyle/>
        <a:p>
          <a:r>
            <a:rPr lang="hu-HU" dirty="0">
              <a:latin typeface="Calibri" pitchFamily="34" charset="0"/>
              <a:cs typeface="Calibri" pitchFamily="34" charset="0"/>
            </a:rPr>
            <a:t>Mintaszöveg</a:t>
          </a:r>
          <a:endParaRPr lang="hu-HU" dirty="0"/>
        </a:p>
      </dgm:t>
    </dgm:pt>
    <dgm:pt modelId="{4A01E5FE-C162-4223-B551-CEEFCA75F8FF}" type="parTrans" cxnId="{4C3F2C28-D9A9-4366-A691-14847AD8208B}">
      <dgm:prSet/>
      <dgm:spPr/>
      <dgm:t>
        <a:bodyPr/>
        <a:lstStyle/>
        <a:p>
          <a:endParaRPr lang="hu-HU"/>
        </a:p>
      </dgm:t>
    </dgm:pt>
    <dgm:pt modelId="{7C2FA90A-32B2-4176-AAB8-63EF719DE3A8}" type="sibTrans" cxnId="{4C3F2C28-D9A9-4366-A691-14847AD8208B}">
      <dgm:prSet/>
      <dgm:spPr/>
      <dgm:t>
        <a:bodyPr/>
        <a:lstStyle/>
        <a:p>
          <a:endParaRPr lang="hu-HU"/>
        </a:p>
      </dgm:t>
    </dgm:pt>
    <dgm:pt modelId="{72506EBC-D17F-4C64-A561-4A90260505E3}">
      <dgm:prSet/>
      <dgm:spPr/>
      <dgm:t>
        <a:bodyPr/>
        <a:lstStyle/>
        <a:p>
          <a:r>
            <a:rPr lang="hu-HU" dirty="0">
              <a:latin typeface="Calibri" pitchFamily="34" charset="0"/>
              <a:cs typeface="Calibri" pitchFamily="34" charset="0"/>
            </a:rPr>
            <a:t>Mintaszöveg</a:t>
          </a:r>
          <a:endParaRPr lang="hu-HU" dirty="0"/>
        </a:p>
      </dgm:t>
    </dgm:pt>
    <dgm:pt modelId="{DC71C3FB-5536-499D-9A4F-C199A962220E}" type="parTrans" cxnId="{F3EC1F81-74BA-4508-8A19-AB9C6D4DBC29}">
      <dgm:prSet/>
      <dgm:spPr/>
      <dgm:t>
        <a:bodyPr/>
        <a:lstStyle/>
        <a:p>
          <a:endParaRPr lang="hu-HU"/>
        </a:p>
      </dgm:t>
    </dgm:pt>
    <dgm:pt modelId="{C06B22B4-B903-4C06-B7C7-8300DF37602F}" type="sibTrans" cxnId="{F3EC1F81-74BA-4508-8A19-AB9C6D4DBC29}">
      <dgm:prSet/>
      <dgm:spPr/>
      <dgm:t>
        <a:bodyPr/>
        <a:lstStyle/>
        <a:p>
          <a:endParaRPr lang="hu-HU"/>
        </a:p>
      </dgm:t>
    </dgm:pt>
    <dgm:pt modelId="{EAFCF9E4-46F1-4183-A409-2EB622E2364C}">
      <dgm:prSet/>
      <dgm:spPr/>
      <dgm:t>
        <a:bodyPr/>
        <a:lstStyle/>
        <a:p>
          <a:r>
            <a:rPr lang="hu-HU" dirty="0">
              <a:latin typeface="Calibri" pitchFamily="34" charset="0"/>
              <a:cs typeface="Calibri" pitchFamily="34" charset="0"/>
            </a:rPr>
            <a:t>Mintaszöveg</a:t>
          </a:r>
          <a:endParaRPr lang="hu-HU" dirty="0"/>
        </a:p>
      </dgm:t>
    </dgm:pt>
    <dgm:pt modelId="{EA24C54F-8BDB-47B6-BD65-BFC54D6B8A98}" type="parTrans" cxnId="{0E7DF8B1-8C16-4387-BE5C-1FDC36C27059}">
      <dgm:prSet/>
      <dgm:spPr/>
      <dgm:t>
        <a:bodyPr/>
        <a:lstStyle/>
        <a:p>
          <a:endParaRPr lang="hu-HU"/>
        </a:p>
      </dgm:t>
    </dgm:pt>
    <dgm:pt modelId="{D4E09606-D63F-4D45-840C-B01A33BFE332}" type="sibTrans" cxnId="{0E7DF8B1-8C16-4387-BE5C-1FDC36C27059}">
      <dgm:prSet/>
      <dgm:spPr/>
      <dgm:t>
        <a:bodyPr/>
        <a:lstStyle/>
        <a:p>
          <a:endParaRPr lang="hu-HU"/>
        </a:p>
      </dgm:t>
    </dgm:pt>
    <dgm:pt modelId="{BE66F9B7-FDED-46AA-80FB-681643D0291A}">
      <dgm:prSet/>
      <dgm:spPr/>
      <dgm:t>
        <a:bodyPr/>
        <a:lstStyle/>
        <a:p>
          <a:r>
            <a:rPr lang="hu-HU" dirty="0">
              <a:latin typeface="Calibri" pitchFamily="34" charset="0"/>
              <a:cs typeface="Calibri" pitchFamily="34" charset="0"/>
            </a:rPr>
            <a:t>Mintaszöveg</a:t>
          </a:r>
          <a:endParaRPr lang="hu-HU" dirty="0"/>
        </a:p>
      </dgm:t>
    </dgm:pt>
    <dgm:pt modelId="{420A9711-1978-4021-ADDD-F4B17C9960E5}" type="parTrans" cxnId="{EFB4005A-0ABF-4449-8C09-A9EBD0560DE3}">
      <dgm:prSet/>
      <dgm:spPr/>
      <dgm:t>
        <a:bodyPr/>
        <a:lstStyle/>
        <a:p>
          <a:endParaRPr lang="hu-HU"/>
        </a:p>
      </dgm:t>
    </dgm:pt>
    <dgm:pt modelId="{BCA42D4C-6596-45E4-BF08-5705856E0823}" type="sibTrans" cxnId="{EFB4005A-0ABF-4449-8C09-A9EBD0560DE3}">
      <dgm:prSet/>
      <dgm:spPr/>
      <dgm:t>
        <a:bodyPr/>
        <a:lstStyle/>
        <a:p>
          <a:endParaRPr lang="hu-HU"/>
        </a:p>
      </dgm:t>
    </dgm:pt>
    <dgm:pt modelId="{1580BF6D-7D99-4ACD-A790-E0B4F0C715CE}" type="pres">
      <dgm:prSet presAssocID="{C13E0D0F-4C48-4D4C-A8E6-8C162792ECFC}" presName="linear" presStyleCnt="0">
        <dgm:presLayoutVars>
          <dgm:animLvl val="lvl"/>
          <dgm:resizeHandles val="exact"/>
        </dgm:presLayoutVars>
      </dgm:prSet>
      <dgm:spPr/>
    </dgm:pt>
    <dgm:pt modelId="{2CD4083A-7D51-421C-A818-92F364090A6C}" type="pres">
      <dgm:prSet presAssocID="{099CACBB-253C-4041-AA87-E34D30DF5497}" presName="parentText" presStyleLbl="node1" presStyleIdx="0" presStyleCnt="5">
        <dgm:presLayoutVars>
          <dgm:chMax val="0"/>
          <dgm:bulletEnabled val="1"/>
        </dgm:presLayoutVars>
      </dgm:prSet>
      <dgm:spPr/>
    </dgm:pt>
    <dgm:pt modelId="{0538A5B4-1621-49DA-BBD8-A09291F2A257}" type="pres">
      <dgm:prSet presAssocID="{0D76575A-49EB-4D01-86B7-F95F548844E7}" presName="spacer" presStyleCnt="0"/>
      <dgm:spPr/>
    </dgm:pt>
    <dgm:pt modelId="{59A792AD-AD53-4E00-B0CA-2A1BFDD15153}" type="pres">
      <dgm:prSet presAssocID="{F7F567BE-7641-49B6-92C1-D2A37F0EA4E4}" presName="parentText" presStyleLbl="node1" presStyleIdx="1" presStyleCnt="5">
        <dgm:presLayoutVars>
          <dgm:chMax val="0"/>
          <dgm:bulletEnabled val="1"/>
        </dgm:presLayoutVars>
      </dgm:prSet>
      <dgm:spPr/>
    </dgm:pt>
    <dgm:pt modelId="{00D8BD9A-8541-4D3B-8A8F-7DD0E6E3F5D6}" type="pres">
      <dgm:prSet presAssocID="{7C2FA90A-32B2-4176-AAB8-63EF719DE3A8}" presName="spacer" presStyleCnt="0"/>
      <dgm:spPr/>
    </dgm:pt>
    <dgm:pt modelId="{A018470A-AEF3-4781-BF3D-F2776DE0FF95}" type="pres">
      <dgm:prSet presAssocID="{72506EBC-D17F-4C64-A561-4A90260505E3}" presName="parentText" presStyleLbl="node1" presStyleIdx="2" presStyleCnt="5">
        <dgm:presLayoutVars>
          <dgm:chMax val="0"/>
          <dgm:bulletEnabled val="1"/>
        </dgm:presLayoutVars>
      </dgm:prSet>
      <dgm:spPr/>
    </dgm:pt>
    <dgm:pt modelId="{0241C49A-F0A6-43CA-ABCE-993C0512265F}" type="pres">
      <dgm:prSet presAssocID="{C06B22B4-B903-4C06-B7C7-8300DF37602F}" presName="spacer" presStyleCnt="0"/>
      <dgm:spPr/>
    </dgm:pt>
    <dgm:pt modelId="{A9CC75AF-8849-4AB3-B5F2-C8FC8E432408}" type="pres">
      <dgm:prSet presAssocID="{EAFCF9E4-46F1-4183-A409-2EB622E2364C}" presName="parentText" presStyleLbl="node1" presStyleIdx="3" presStyleCnt="5">
        <dgm:presLayoutVars>
          <dgm:chMax val="0"/>
          <dgm:bulletEnabled val="1"/>
        </dgm:presLayoutVars>
      </dgm:prSet>
      <dgm:spPr/>
    </dgm:pt>
    <dgm:pt modelId="{DA69C8CA-B4A1-459E-9C5A-1467745910AF}" type="pres">
      <dgm:prSet presAssocID="{D4E09606-D63F-4D45-840C-B01A33BFE332}" presName="spacer" presStyleCnt="0"/>
      <dgm:spPr/>
    </dgm:pt>
    <dgm:pt modelId="{D0640FB5-C975-4272-8AFD-EE64117D6282}" type="pres">
      <dgm:prSet presAssocID="{BE66F9B7-FDED-46AA-80FB-681643D0291A}" presName="parentText" presStyleLbl="node1" presStyleIdx="4" presStyleCnt="5">
        <dgm:presLayoutVars>
          <dgm:chMax val="0"/>
          <dgm:bulletEnabled val="1"/>
        </dgm:presLayoutVars>
      </dgm:prSet>
      <dgm:spPr/>
    </dgm:pt>
  </dgm:ptLst>
  <dgm:cxnLst>
    <dgm:cxn modelId="{13942116-C0A8-4D41-A59F-99DB0864B298}" srcId="{C13E0D0F-4C48-4D4C-A8E6-8C162792ECFC}" destId="{099CACBB-253C-4041-AA87-E34D30DF5497}" srcOrd="0" destOrd="0" parTransId="{30AADAB2-C180-40B0-9316-01B8BCEE6A46}" sibTransId="{0D76575A-49EB-4D01-86B7-F95F548844E7}"/>
    <dgm:cxn modelId="{4C3F2C28-D9A9-4366-A691-14847AD8208B}" srcId="{C13E0D0F-4C48-4D4C-A8E6-8C162792ECFC}" destId="{F7F567BE-7641-49B6-92C1-D2A37F0EA4E4}" srcOrd="1" destOrd="0" parTransId="{4A01E5FE-C162-4223-B551-CEEFCA75F8FF}" sibTransId="{7C2FA90A-32B2-4176-AAB8-63EF719DE3A8}"/>
    <dgm:cxn modelId="{297BCA41-CE01-4760-82FB-1CA3CB3C3C6F}" type="presOf" srcId="{C13E0D0F-4C48-4D4C-A8E6-8C162792ECFC}" destId="{1580BF6D-7D99-4ACD-A790-E0B4F0C715CE}" srcOrd="0" destOrd="0" presId="urn:microsoft.com/office/officeart/2005/8/layout/vList2"/>
    <dgm:cxn modelId="{33728A47-168B-4E20-88C0-D0294B2E472A}" type="presOf" srcId="{099CACBB-253C-4041-AA87-E34D30DF5497}" destId="{2CD4083A-7D51-421C-A818-92F364090A6C}" srcOrd="0" destOrd="0" presId="urn:microsoft.com/office/officeart/2005/8/layout/vList2"/>
    <dgm:cxn modelId="{EC02FF68-2FAE-44CD-9260-E805C6ED84DB}" type="presOf" srcId="{BE66F9B7-FDED-46AA-80FB-681643D0291A}" destId="{D0640FB5-C975-4272-8AFD-EE64117D6282}" srcOrd="0" destOrd="0" presId="urn:microsoft.com/office/officeart/2005/8/layout/vList2"/>
    <dgm:cxn modelId="{D7742F6D-7420-4DD8-BEC6-90EB79599CA4}" type="presOf" srcId="{F7F567BE-7641-49B6-92C1-D2A37F0EA4E4}" destId="{59A792AD-AD53-4E00-B0CA-2A1BFDD15153}" srcOrd="0" destOrd="0" presId="urn:microsoft.com/office/officeart/2005/8/layout/vList2"/>
    <dgm:cxn modelId="{EFB4005A-0ABF-4449-8C09-A9EBD0560DE3}" srcId="{C13E0D0F-4C48-4D4C-A8E6-8C162792ECFC}" destId="{BE66F9B7-FDED-46AA-80FB-681643D0291A}" srcOrd="4" destOrd="0" parTransId="{420A9711-1978-4021-ADDD-F4B17C9960E5}" sibTransId="{BCA42D4C-6596-45E4-BF08-5705856E0823}"/>
    <dgm:cxn modelId="{F3EC1F81-74BA-4508-8A19-AB9C6D4DBC29}" srcId="{C13E0D0F-4C48-4D4C-A8E6-8C162792ECFC}" destId="{72506EBC-D17F-4C64-A561-4A90260505E3}" srcOrd="2" destOrd="0" parTransId="{DC71C3FB-5536-499D-9A4F-C199A962220E}" sibTransId="{C06B22B4-B903-4C06-B7C7-8300DF37602F}"/>
    <dgm:cxn modelId="{B79C3A95-312B-4CD8-98A1-E00B07FEF626}" type="presOf" srcId="{EAFCF9E4-46F1-4183-A409-2EB622E2364C}" destId="{A9CC75AF-8849-4AB3-B5F2-C8FC8E432408}" srcOrd="0" destOrd="0" presId="urn:microsoft.com/office/officeart/2005/8/layout/vList2"/>
    <dgm:cxn modelId="{CB269FA5-03B0-45A1-964B-C032E09F7B52}" type="presOf" srcId="{72506EBC-D17F-4C64-A561-4A90260505E3}" destId="{A018470A-AEF3-4781-BF3D-F2776DE0FF95}" srcOrd="0" destOrd="0" presId="urn:microsoft.com/office/officeart/2005/8/layout/vList2"/>
    <dgm:cxn modelId="{0E7DF8B1-8C16-4387-BE5C-1FDC36C27059}" srcId="{C13E0D0F-4C48-4D4C-A8E6-8C162792ECFC}" destId="{EAFCF9E4-46F1-4183-A409-2EB622E2364C}" srcOrd="3" destOrd="0" parTransId="{EA24C54F-8BDB-47B6-BD65-BFC54D6B8A98}" sibTransId="{D4E09606-D63F-4D45-840C-B01A33BFE332}"/>
    <dgm:cxn modelId="{10B7AD83-7DD9-45A4-8316-7EB07DA9F4DF}" type="presParOf" srcId="{1580BF6D-7D99-4ACD-A790-E0B4F0C715CE}" destId="{2CD4083A-7D51-421C-A818-92F364090A6C}" srcOrd="0" destOrd="0" presId="urn:microsoft.com/office/officeart/2005/8/layout/vList2"/>
    <dgm:cxn modelId="{0CED7FC8-A328-4242-935F-8635785803C5}" type="presParOf" srcId="{1580BF6D-7D99-4ACD-A790-E0B4F0C715CE}" destId="{0538A5B4-1621-49DA-BBD8-A09291F2A257}" srcOrd="1" destOrd="0" presId="urn:microsoft.com/office/officeart/2005/8/layout/vList2"/>
    <dgm:cxn modelId="{DB98ADDC-E5DC-4EE8-8223-F5A99C885F6D}" type="presParOf" srcId="{1580BF6D-7D99-4ACD-A790-E0B4F0C715CE}" destId="{59A792AD-AD53-4E00-B0CA-2A1BFDD15153}" srcOrd="2" destOrd="0" presId="urn:microsoft.com/office/officeart/2005/8/layout/vList2"/>
    <dgm:cxn modelId="{70E2983C-1AED-4B3E-97B5-8F0C6E484E65}" type="presParOf" srcId="{1580BF6D-7D99-4ACD-A790-E0B4F0C715CE}" destId="{00D8BD9A-8541-4D3B-8A8F-7DD0E6E3F5D6}" srcOrd="3" destOrd="0" presId="urn:microsoft.com/office/officeart/2005/8/layout/vList2"/>
    <dgm:cxn modelId="{111B60ED-98B6-4EC5-BF40-CB67CD53373F}" type="presParOf" srcId="{1580BF6D-7D99-4ACD-A790-E0B4F0C715CE}" destId="{A018470A-AEF3-4781-BF3D-F2776DE0FF95}" srcOrd="4" destOrd="0" presId="urn:microsoft.com/office/officeart/2005/8/layout/vList2"/>
    <dgm:cxn modelId="{0B86637A-D976-43B7-8C2B-102DAD672630}" type="presParOf" srcId="{1580BF6D-7D99-4ACD-A790-E0B4F0C715CE}" destId="{0241C49A-F0A6-43CA-ABCE-993C0512265F}" srcOrd="5" destOrd="0" presId="urn:microsoft.com/office/officeart/2005/8/layout/vList2"/>
    <dgm:cxn modelId="{348DF0AC-9336-45C0-98FD-4FAC74381E27}" type="presParOf" srcId="{1580BF6D-7D99-4ACD-A790-E0B4F0C715CE}" destId="{A9CC75AF-8849-4AB3-B5F2-C8FC8E432408}" srcOrd="6" destOrd="0" presId="urn:microsoft.com/office/officeart/2005/8/layout/vList2"/>
    <dgm:cxn modelId="{DA1CBE54-F4B4-4B65-B3AE-B92AE34F1F06}" type="presParOf" srcId="{1580BF6D-7D99-4ACD-A790-E0B4F0C715CE}" destId="{DA69C8CA-B4A1-459E-9C5A-1467745910AF}" srcOrd="7" destOrd="0" presId="urn:microsoft.com/office/officeart/2005/8/layout/vList2"/>
    <dgm:cxn modelId="{597D8358-1CB7-4A2F-B243-BB5B26AD27D0}" type="presParOf" srcId="{1580BF6D-7D99-4ACD-A790-E0B4F0C715CE}" destId="{D0640FB5-C975-4272-8AFD-EE64117D628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73B8B5-071E-4EF1-BDAA-C7CBFA3C3E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38F114D5-ACC5-49BD-B8AE-C93ADC42A253}">
      <dgm:prSet/>
      <dgm:spPr/>
      <dgm:t>
        <a:bodyPr/>
        <a:lstStyle/>
        <a:p>
          <a:pPr algn="ctr"/>
          <a:r>
            <a:rPr lang="hu-HU" dirty="0"/>
            <a:t>Open </a:t>
          </a:r>
          <a:r>
            <a:rPr lang="hu-HU" dirty="0" err="1"/>
            <a:t>source</a:t>
          </a:r>
          <a:r>
            <a:rPr lang="hu-HU" dirty="0"/>
            <a:t> </a:t>
          </a:r>
          <a:r>
            <a:rPr lang="hu-HU" dirty="0" err="1"/>
            <a:t>projects</a:t>
          </a:r>
          <a:r>
            <a:rPr lang="hu-HU" dirty="0"/>
            <a:t> and version </a:t>
          </a:r>
          <a:r>
            <a:rPr lang="hu-HU" dirty="0" err="1"/>
            <a:t>growth</a:t>
          </a:r>
          <a:r>
            <a:rPr lang="hu-HU" dirty="0"/>
            <a:t> in 2022</a:t>
          </a:r>
        </a:p>
      </dgm:t>
    </dgm:pt>
    <dgm:pt modelId="{0ACE6B8E-BBF2-46D8-BD4D-3E2C96F0A8AA}" type="parTrans" cxnId="{AD123E5A-0195-41F2-884A-5450D1090D77}">
      <dgm:prSet/>
      <dgm:spPr/>
      <dgm:t>
        <a:bodyPr/>
        <a:lstStyle/>
        <a:p>
          <a:endParaRPr lang="hu-HU"/>
        </a:p>
      </dgm:t>
    </dgm:pt>
    <dgm:pt modelId="{D48D95CF-F9CB-428A-8D88-32C7577E0F27}" type="sibTrans" cxnId="{AD123E5A-0195-41F2-884A-5450D1090D77}">
      <dgm:prSet/>
      <dgm:spPr/>
      <dgm:t>
        <a:bodyPr/>
        <a:lstStyle/>
        <a:p>
          <a:endParaRPr lang="hu-HU"/>
        </a:p>
      </dgm:t>
    </dgm:pt>
    <dgm:pt modelId="{F00A18B6-7B8C-409D-8B26-C6D33F43A0DD}" type="pres">
      <dgm:prSet presAssocID="{4A73B8B5-071E-4EF1-BDAA-C7CBFA3C3EB8}" presName="linear" presStyleCnt="0">
        <dgm:presLayoutVars>
          <dgm:animLvl val="lvl"/>
          <dgm:resizeHandles val="exact"/>
        </dgm:presLayoutVars>
      </dgm:prSet>
      <dgm:spPr/>
    </dgm:pt>
    <dgm:pt modelId="{8FBD5B38-9D09-4419-A594-C0D51CECC7B4}" type="pres">
      <dgm:prSet presAssocID="{38F114D5-ACC5-49BD-B8AE-C93ADC42A253}" presName="parentText" presStyleLbl="node1" presStyleIdx="0" presStyleCnt="1" custScaleY="25522" custLinFactNeighborX="548" custLinFactNeighborY="10885">
        <dgm:presLayoutVars>
          <dgm:chMax val="0"/>
          <dgm:bulletEnabled val="1"/>
        </dgm:presLayoutVars>
      </dgm:prSet>
      <dgm:spPr/>
    </dgm:pt>
  </dgm:ptLst>
  <dgm:cxnLst>
    <dgm:cxn modelId="{925F5F60-17FF-4602-8445-436A3001A6ED}" type="presOf" srcId="{38F114D5-ACC5-49BD-B8AE-C93ADC42A253}" destId="{8FBD5B38-9D09-4419-A594-C0D51CECC7B4}" srcOrd="0" destOrd="0" presId="urn:microsoft.com/office/officeart/2005/8/layout/vList2"/>
    <dgm:cxn modelId="{AD123E5A-0195-41F2-884A-5450D1090D77}" srcId="{4A73B8B5-071E-4EF1-BDAA-C7CBFA3C3EB8}" destId="{38F114D5-ACC5-49BD-B8AE-C93ADC42A253}" srcOrd="0" destOrd="0" parTransId="{0ACE6B8E-BBF2-46D8-BD4D-3E2C96F0A8AA}" sibTransId="{D48D95CF-F9CB-428A-8D88-32C7577E0F27}"/>
    <dgm:cxn modelId="{11B3B6FA-4B6E-4FBF-9B85-A7E3BD31EE3B}" type="presOf" srcId="{4A73B8B5-071E-4EF1-BDAA-C7CBFA3C3EB8}" destId="{F00A18B6-7B8C-409D-8B26-C6D33F43A0DD}" srcOrd="0" destOrd="0" presId="urn:microsoft.com/office/officeart/2005/8/layout/vList2"/>
    <dgm:cxn modelId="{79F2717C-B7C0-4DE5-8D3C-FD656E5D4557}" type="presParOf" srcId="{F00A18B6-7B8C-409D-8B26-C6D33F43A0DD}" destId="{8FBD5B38-9D09-4419-A594-C0D51CECC7B4}"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9970D0-1D55-46D0-9B2F-E17B6AFD33B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hu-HU"/>
        </a:p>
      </dgm:t>
    </dgm:pt>
    <dgm:pt modelId="{61C941D7-77F2-4D2E-8BAD-0F1C280A242C}" type="pres">
      <dgm:prSet presAssocID="{879970D0-1D55-46D0-9B2F-E17B6AFD33BA}" presName="linear" presStyleCnt="0">
        <dgm:presLayoutVars>
          <dgm:animLvl val="lvl"/>
          <dgm:resizeHandles val="exact"/>
        </dgm:presLayoutVars>
      </dgm:prSet>
      <dgm:spPr/>
    </dgm:pt>
  </dgm:ptLst>
  <dgm:cxnLst>
    <dgm:cxn modelId="{4CCC2B7F-E426-4644-BC6D-6A4BBA6D4F65}" type="presOf" srcId="{879970D0-1D55-46D0-9B2F-E17B6AFD33BA}" destId="{61C941D7-77F2-4D2E-8BAD-0F1C280A242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A73B8B5-071E-4EF1-BDAA-C7CBFA3C3E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38F114D5-ACC5-49BD-B8AE-C93ADC42A253}">
      <dgm:prSet/>
      <dgm:spPr/>
      <dgm:t>
        <a:bodyPr/>
        <a:lstStyle/>
        <a:p>
          <a:r>
            <a:rPr lang="hu-HU" dirty="0"/>
            <a:t>Java (</a:t>
          </a:r>
          <a:r>
            <a:rPr lang="hu-HU" dirty="0" err="1"/>
            <a:t>Maven</a:t>
          </a:r>
          <a:r>
            <a:rPr lang="hu-HU" dirty="0"/>
            <a:t>) </a:t>
          </a:r>
          <a:r>
            <a:rPr lang="hu-HU" dirty="0" err="1"/>
            <a:t>by</a:t>
          </a:r>
          <a:r>
            <a:rPr lang="hu-HU" dirty="0"/>
            <a:t> </a:t>
          </a:r>
          <a:r>
            <a:rPr lang="hu-HU" dirty="0" err="1"/>
            <a:t>the</a:t>
          </a:r>
          <a:r>
            <a:rPr lang="hu-HU" dirty="0"/>
            <a:t> </a:t>
          </a:r>
          <a:r>
            <a:rPr lang="hu-HU" dirty="0" err="1"/>
            <a:t>numbers</a:t>
          </a:r>
          <a:r>
            <a:rPr lang="hu-HU" dirty="0"/>
            <a:t> </a:t>
          </a:r>
        </a:p>
      </dgm:t>
    </dgm:pt>
    <dgm:pt modelId="{D48D95CF-F9CB-428A-8D88-32C7577E0F27}" type="sibTrans" cxnId="{AD123E5A-0195-41F2-884A-5450D1090D77}">
      <dgm:prSet/>
      <dgm:spPr/>
      <dgm:t>
        <a:bodyPr/>
        <a:lstStyle/>
        <a:p>
          <a:endParaRPr lang="hu-HU"/>
        </a:p>
      </dgm:t>
    </dgm:pt>
    <dgm:pt modelId="{0ACE6B8E-BBF2-46D8-BD4D-3E2C96F0A8AA}" type="parTrans" cxnId="{AD123E5A-0195-41F2-884A-5450D1090D77}">
      <dgm:prSet/>
      <dgm:spPr/>
      <dgm:t>
        <a:bodyPr/>
        <a:lstStyle/>
        <a:p>
          <a:endParaRPr lang="hu-HU"/>
        </a:p>
      </dgm:t>
    </dgm:pt>
    <dgm:pt modelId="{7389AFC1-2074-410A-BB8A-9122947C9D8E}">
      <dgm:prSet/>
      <dgm:spPr/>
      <dgm:t>
        <a:bodyPr/>
        <a:lstStyle/>
        <a:p>
          <a:r>
            <a:rPr lang="hu-HU" dirty="0"/>
            <a:t>675 </a:t>
          </a:r>
          <a:r>
            <a:rPr lang="hu-HU" dirty="0" err="1"/>
            <a:t>billion</a:t>
          </a:r>
          <a:r>
            <a:rPr lang="hu-HU" dirty="0"/>
            <a:t> </a:t>
          </a:r>
          <a:r>
            <a:rPr lang="hu-HU" dirty="0" err="1"/>
            <a:t>packages</a:t>
          </a:r>
          <a:r>
            <a:rPr lang="hu-HU" dirty="0"/>
            <a:t> – projected </a:t>
          </a:r>
          <a:r>
            <a:rPr lang="hu-HU" dirty="0" err="1"/>
            <a:t>request</a:t>
          </a:r>
          <a:r>
            <a:rPr lang="hu-HU" dirty="0"/>
            <a:t> </a:t>
          </a:r>
          <a:r>
            <a:rPr lang="hu-HU" dirty="0" err="1"/>
            <a:t>volume</a:t>
          </a:r>
          <a:endParaRPr lang="hu-HU" dirty="0"/>
        </a:p>
      </dgm:t>
    </dgm:pt>
    <dgm:pt modelId="{7CBDB913-0C4A-43E8-AC07-4279012AFF24}" type="parTrans" cxnId="{279CA395-AA40-46A1-9340-134495330399}">
      <dgm:prSet/>
      <dgm:spPr/>
      <dgm:t>
        <a:bodyPr/>
        <a:lstStyle/>
        <a:p>
          <a:endParaRPr lang="hu-HU"/>
        </a:p>
      </dgm:t>
    </dgm:pt>
    <dgm:pt modelId="{67FD4163-F994-4AB2-9968-922DE7C1C556}" type="sibTrans" cxnId="{279CA395-AA40-46A1-9340-134495330399}">
      <dgm:prSet/>
      <dgm:spPr/>
      <dgm:t>
        <a:bodyPr/>
        <a:lstStyle/>
        <a:p>
          <a:endParaRPr lang="hu-HU"/>
        </a:p>
      </dgm:t>
    </dgm:pt>
    <dgm:pt modelId="{63A15952-2C65-4AC7-86B3-84BEA24B6825}">
      <dgm:prSet/>
      <dgm:spPr/>
      <dgm:t>
        <a:bodyPr/>
        <a:lstStyle/>
        <a:p>
          <a:r>
            <a:rPr lang="hu-HU" dirty="0"/>
            <a:t>36% </a:t>
          </a:r>
          <a:r>
            <a:rPr lang="hu-HU" dirty="0" err="1"/>
            <a:t>YoY</a:t>
          </a:r>
          <a:r>
            <a:rPr lang="hu-HU" dirty="0"/>
            <a:t> (Year over Year) </a:t>
          </a:r>
          <a:r>
            <a:rPr lang="hu-HU" dirty="0" err="1"/>
            <a:t>growth</a:t>
          </a:r>
          <a:endParaRPr lang="hu-HU" dirty="0"/>
        </a:p>
      </dgm:t>
    </dgm:pt>
    <dgm:pt modelId="{EEC14E8D-A95F-45C6-AB96-0913ADDF6732}" type="parTrans" cxnId="{E82DB65C-1A99-45FC-BA10-785B95FCEA51}">
      <dgm:prSet/>
      <dgm:spPr/>
      <dgm:t>
        <a:bodyPr/>
        <a:lstStyle/>
        <a:p>
          <a:endParaRPr lang="hu-HU"/>
        </a:p>
      </dgm:t>
    </dgm:pt>
    <dgm:pt modelId="{DC04605E-09AE-4248-ACA2-57BEBB8A8475}" type="sibTrans" cxnId="{E82DB65C-1A99-45FC-BA10-785B95FCEA51}">
      <dgm:prSet/>
      <dgm:spPr/>
      <dgm:t>
        <a:bodyPr/>
        <a:lstStyle/>
        <a:p>
          <a:endParaRPr lang="hu-HU"/>
        </a:p>
      </dgm:t>
    </dgm:pt>
    <dgm:pt modelId="{29FC60D7-D72C-4391-9B64-FE028C2D3A9C}">
      <dgm:prSet/>
      <dgm:spPr/>
      <dgm:t>
        <a:bodyPr/>
        <a:lstStyle/>
        <a:p>
          <a:r>
            <a:rPr lang="hu-HU" dirty="0"/>
            <a:t>JavaScript (</a:t>
          </a:r>
          <a:r>
            <a:rPr lang="hu-HU" dirty="0" err="1"/>
            <a:t>npmjs</a:t>
          </a:r>
          <a:r>
            <a:rPr lang="hu-HU" dirty="0"/>
            <a:t>) </a:t>
          </a:r>
          <a:r>
            <a:rPr lang="hu-HU" dirty="0" err="1"/>
            <a:t>by</a:t>
          </a:r>
          <a:r>
            <a:rPr lang="hu-HU" dirty="0"/>
            <a:t> </a:t>
          </a:r>
          <a:r>
            <a:rPr lang="hu-HU" dirty="0" err="1"/>
            <a:t>the</a:t>
          </a:r>
          <a:r>
            <a:rPr lang="hu-HU" dirty="0"/>
            <a:t> </a:t>
          </a:r>
          <a:r>
            <a:rPr lang="hu-HU" dirty="0" err="1"/>
            <a:t>numbers</a:t>
          </a:r>
          <a:endParaRPr lang="hu-HU" dirty="0"/>
        </a:p>
      </dgm:t>
    </dgm:pt>
    <dgm:pt modelId="{AF1D0CE3-20B7-4CEB-A1A8-AB798D00F783}" type="parTrans" cxnId="{EBE0AB34-AC88-4331-98E2-F237FCD5ACFB}">
      <dgm:prSet/>
      <dgm:spPr/>
      <dgm:t>
        <a:bodyPr/>
        <a:lstStyle/>
        <a:p>
          <a:endParaRPr lang="hu-HU"/>
        </a:p>
      </dgm:t>
    </dgm:pt>
    <dgm:pt modelId="{09276C6B-793B-43CF-83AB-FE21F804018D}" type="sibTrans" cxnId="{EBE0AB34-AC88-4331-98E2-F237FCD5ACFB}">
      <dgm:prSet/>
      <dgm:spPr/>
      <dgm:t>
        <a:bodyPr/>
        <a:lstStyle/>
        <a:p>
          <a:endParaRPr lang="hu-HU"/>
        </a:p>
      </dgm:t>
    </dgm:pt>
    <dgm:pt modelId="{D6B463CA-AE22-4937-928F-66F494490DEB}">
      <dgm:prSet/>
      <dgm:spPr/>
      <dgm:t>
        <a:bodyPr/>
        <a:lstStyle/>
        <a:p>
          <a:r>
            <a:rPr lang="hu-HU" dirty="0"/>
            <a:t>2.1 </a:t>
          </a:r>
          <a:r>
            <a:rPr lang="hu-HU" dirty="0" err="1"/>
            <a:t>trillion</a:t>
          </a:r>
          <a:r>
            <a:rPr lang="hu-HU" dirty="0"/>
            <a:t> </a:t>
          </a:r>
          <a:r>
            <a:rPr lang="hu-HU" dirty="0" err="1"/>
            <a:t>packages</a:t>
          </a:r>
          <a:r>
            <a:rPr lang="hu-HU" dirty="0"/>
            <a:t> – projected </a:t>
          </a:r>
          <a:r>
            <a:rPr lang="hu-HU" dirty="0" err="1"/>
            <a:t>download</a:t>
          </a:r>
          <a:r>
            <a:rPr lang="hu-HU" dirty="0"/>
            <a:t> </a:t>
          </a:r>
          <a:r>
            <a:rPr lang="hu-HU" dirty="0" err="1"/>
            <a:t>volume</a:t>
          </a:r>
          <a:endParaRPr lang="hu-HU" dirty="0"/>
        </a:p>
      </dgm:t>
    </dgm:pt>
    <dgm:pt modelId="{C7C937B8-EC9D-4476-8DC6-DEC2D207A6B3}" type="parTrans" cxnId="{CBC21E13-8457-4AEF-8059-355D407B4450}">
      <dgm:prSet/>
      <dgm:spPr/>
      <dgm:t>
        <a:bodyPr/>
        <a:lstStyle/>
        <a:p>
          <a:endParaRPr lang="hu-HU"/>
        </a:p>
      </dgm:t>
    </dgm:pt>
    <dgm:pt modelId="{C0688FD4-902E-42DD-873E-B7C6A01C951B}" type="sibTrans" cxnId="{CBC21E13-8457-4AEF-8059-355D407B4450}">
      <dgm:prSet/>
      <dgm:spPr/>
      <dgm:t>
        <a:bodyPr/>
        <a:lstStyle/>
        <a:p>
          <a:endParaRPr lang="hu-HU"/>
        </a:p>
      </dgm:t>
    </dgm:pt>
    <dgm:pt modelId="{A9FCB3DB-53D6-4C3C-9EB6-E749A4A434EF}">
      <dgm:prSet/>
      <dgm:spPr/>
      <dgm:t>
        <a:bodyPr/>
        <a:lstStyle/>
        <a:p>
          <a:r>
            <a:rPr lang="hu-HU" dirty="0"/>
            <a:t>32% </a:t>
          </a:r>
          <a:r>
            <a:rPr lang="hu-HU" dirty="0" err="1"/>
            <a:t>YoY</a:t>
          </a:r>
          <a:r>
            <a:rPr lang="hu-HU" dirty="0"/>
            <a:t> </a:t>
          </a:r>
          <a:r>
            <a:rPr lang="hu-HU" dirty="0" err="1"/>
            <a:t>growth</a:t>
          </a:r>
          <a:endParaRPr lang="hu-HU" dirty="0"/>
        </a:p>
      </dgm:t>
    </dgm:pt>
    <dgm:pt modelId="{C475570A-516D-4B38-8096-4163068C435B}" type="parTrans" cxnId="{1FF68D0D-58B1-40D0-A707-B2B00082E8AB}">
      <dgm:prSet/>
      <dgm:spPr/>
      <dgm:t>
        <a:bodyPr/>
        <a:lstStyle/>
        <a:p>
          <a:endParaRPr lang="hu-HU"/>
        </a:p>
      </dgm:t>
    </dgm:pt>
    <dgm:pt modelId="{452B1CFD-8AAB-4AA0-9AA2-0B18084EA379}" type="sibTrans" cxnId="{1FF68D0D-58B1-40D0-A707-B2B00082E8AB}">
      <dgm:prSet/>
      <dgm:spPr/>
      <dgm:t>
        <a:bodyPr/>
        <a:lstStyle/>
        <a:p>
          <a:endParaRPr lang="hu-HU"/>
        </a:p>
      </dgm:t>
    </dgm:pt>
    <dgm:pt modelId="{C5FE106C-9C9D-4131-A19E-F65A05ECCB8A}">
      <dgm:prSet/>
      <dgm:spPr/>
      <dgm:t>
        <a:bodyPr/>
        <a:lstStyle/>
        <a:p>
          <a:r>
            <a:rPr lang="hu-HU" dirty="0"/>
            <a:t>Python (</a:t>
          </a:r>
          <a:r>
            <a:rPr lang="hu-HU" dirty="0" err="1"/>
            <a:t>PyPI</a:t>
          </a:r>
          <a:r>
            <a:rPr lang="hu-HU" dirty="0"/>
            <a:t>) </a:t>
          </a:r>
          <a:r>
            <a:rPr lang="hu-HU" dirty="0" err="1"/>
            <a:t>by</a:t>
          </a:r>
          <a:r>
            <a:rPr lang="hu-HU" dirty="0"/>
            <a:t> </a:t>
          </a:r>
          <a:r>
            <a:rPr lang="hu-HU" dirty="0" err="1"/>
            <a:t>the</a:t>
          </a:r>
          <a:r>
            <a:rPr lang="hu-HU" dirty="0"/>
            <a:t> </a:t>
          </a:r>
          <a:r>
            <a:rPr lang="hu-HU" dirty="0" err="1"/>
            <a:t>numbers</a:t>
          </a:r>
          <a:endParaRPr lang="hu-HU" dirty="0"/>
        </a:p>
      </dgm:t>
    </dgm:pt>
    <dgm:pt modelId="{294AFA60-6A1E-4DB3-9053-A64F4B707279}" type="parTrans" cxnId="{9A73BB79-10D4-4707-A766-4CAC86EA6C26}">
      <dgm:prSet/>
      <dgm:spPr/>
      <dgm:t>
        <a:bodyPr/>
        <a:lstStyle/>
        <a:p>
          <a:endParaRPr lang="hu-HU"/>
        </a:p>
      </dgm:t>
    </dgm:pt>
    <dgm:pt modelId="{7AD1E49F-9105-4856-AFA9-77901195BF09}" type="sibTrans" cxnId="{9A73BB79-10D4-4707-A766-4CAC86EA6C26}">
      <dgm:prSet/>
      <dgm:spPr/>
      <dgm:t>
        <a:bodyPr/>
        <a:lstStyle/>
        <a:p>
          <a:endParaRPr lang="hu-HU"/>
        </a:p>
      </dgm:t>
    </dgm:pt>
    <dgm:pt modelId="{C825B846-E0FB-4820-878E-E46C3B1F1EA1}">
      <dgm:prSet/>
      <dgm:spPr/>
      <dgm:t>
        <a:bodyPr/>
        <a:lstStyle/>
        <a:p>
          <a:r>
            <a:rPr lang="hu-HU" dirty="0"/>
            <a:t>176 </a:t>
          </a:r>
          <a:r>
            <a:rPr lang="hu-HU" dirty="0" err="1"/>
            <a:t>billion</a:t>
          </a:r>
          <a:r>
            <a:rPr lang="hu-HU" dirty="0"/>
            <a:t> </a:t>
          </a:r>
          <a:r>
            <a:rPr lang="hu-HU" dirty="0" err="1"/>
            <a:t>packages</a:t>
          </a:r>
          <a:r>
            <a:rPr lang="hu-HU" dirty="0"/>
            <a:t> – projected </a:t>
          </a:r>
          <a:r>
            <a:rPr lang="hu-HU" dirty="0" err="1"/>
            <a:t>download</a:t>
          </a:r>
          <a:r>
            <a:rPr lang="hu-HU" dirty="0"/>
            <a:t> </a:t>
          </a:r>
          <a:r>
            <a:rPr lang="hu-HU" dirty="0" err="1"/>
            <a:t>volume</a:t>
          </a:r>
          <a:endParaRPr lang="hu-HU" dirty="0"/>
        </a:p>
      </dgm:t>
    </dgm:pt>
    <dgm:pt modelId="{042BAEA3-692E-41AE-BCBA-07B9402EDEE1}" type="parTrans" cxnId="{96FC12C4-5938-4710-9215-496D12B0663E}">
      <dgm:prSet/>
      <dgm:spPr/>
      <dgm:t>
        <a:bodyPr/>
        <a:lstStyle/>
        <a:p>
          <a:endParaRPr lang="hu-HU"/>
        </a:p>
      </dgm:t>
    </dgm:pt>
    <dgm:pt modelId="{160CC16D-43A1-4DBA-8AD4-96C678081ED2}" type="sibTrans" cxnId="{96FC12C4-5938-4710-9215-496D12B0663E}">
      <dgm:prSet/>
      <dgm:spPr/>
      <dgm:t>
        <a:bodyPr/>
        <a:lstStyle/>
        <a:p>
          <a:endParaRPr lang="hu-HU"/>
        </a:p>
      </dgm:t>
    </dgm:pt>
    <dgm:pt modelId="{567D3C57-5F9A-41D7-B01B-C2BA162C541B}">
      <dgm:prSet/>
      <dgm:spPr/>
      <dgm:t>
        <a:bodyPr/>
        <a:lstStyle/>
        <a:p>
          <a:r>
            <a:rPr lang="hu-HU" dirty="0"/>
            <a:t>41% </a:t>
          </a:r>
          <a:r>
            <a:rPr lang="hu-HU" dirty="0" err="1"/>
            <a:t>YoY</a:t>
          </a:r>
          <a:r>
            <a:rPr lang="hu-HU" dirty="0"/>
            <a:t> </a:t>
          </a:r>
          <a:r>
            <a:rPr lang="hu-HU" dirty="0" err="1"/>
            <a:t>growth</a:t>
          </a:r>
          <a:endParaRPr lang="hu-HU" dirty="0"/>
        </a:p>
      </dgm:t>
    </dgm:pt>
    <dgm:pt modelId="{50B4A916-A251-4C10-8E22-08E0DBB82B6C}" type="parTrans" cxnId="{D5976EC2-8411-4D1F-A7F9-2449245A4FEA}">
      <dgm:prSet/>
      <dgm:spPr/>
      <dgm:t>
        <a:bodyPr/>
        <a:lstStyle/>
        <a:p>
          <a:endParaRPr lang="hu-HU"/>
        </a:p>
      </dgm:t>
    </dgm:pt>
    <dgm:pt modelId="{1C024963-BBAD-4D02-AB02-4D9AA5B50FE9}" type="sibTrans" cxnId="{D5976EC2-8411-4D1F-A7F9-2449245A4FEA}">
      <dgm:prSet/>
      <dgm:spPr/>
      <dgm:t>
        <a:bodyPr/>
        <a:lstStyle/>
        <a:p>
          <a:endParaRPr lang="hu-HU"/>
        </a:p>
      </dgm:t>
    </dgm:pt>
    <dgm:pt modelId="{DCE66EB5-8BCA-41C2-BF18-92E858FF501A}">
      <dgm:prSet/>
      <dgm:spPr/>
      <dgm:t>
        <a:bodyPr/>
        <a:lstStyle/>
        <a:p>
          <a:r>
            <a:rPr lang="hu-HU" dirty="0"/>
            <a:t>.NET (</a:t>
          </a:r>
          <a:r>
            <a:rPr lang="hu-HU" dirty="0" err="1"/>
            <a:t>NuGet</a:t>
          </a:r>
          <a:r>
            <a:rPr lang="hu-HU" dirty="0"/>
            <a:t>) </a:t>
          </a:r>
          <a:r>
            <a:rPr lang="hu-HU" dirty="0" err="1"/>
            <a:t>by</a:t>
          </a:r>
          <a:r>
            <a:rPr lang="hu-HU" dirty="0"/>
            <a:t> </a:t>
          </a:r>
          <a:r>
            <a:rPr lang="hu-HU" dirty="0" err="1"/>
            <a:t>the</a:t>
          </a:r>
          <a:r>
            <a:rPr lang="hu-HU" dirty="0"/>
            <a:t> </a:t>
          </a:r>
          <a:r>
            <a:rPr lang="hu-HU" dirty="0" err="1"/>
            <a:t>numbers</a:t>
          </a:r>
          <a:endParaRPr lang="hu-HU" dirty="0"/>
        </a:p>
      </dgm:t>
    </dgm:pt>
    <dgm:pt modelId="{4FD5B10B-0CDB-4184-85BD-49CEE9CDFA81}" type="parTrans" cxnId="{552E0A8F-E2D8-407D-B5E1-B32E0F7ED993}">
      <dgm:prSet/>
      <dgm:spPr/>
      <dgm:t>
        <a:bodyPr/>
        <a:lstStyle/>
        <a:p>
          <a:endParaRPr lang="hu-HU"/>
        </a:p>
      </dgm:t>
    </dgm:pt>
    <dgm:pt modelId="{F24E1D83-592E-4F41-9904-A420FDA278A5}" type="sibTrans" cxnId="{552E0A8F-E2D8-407D-B5E1-B32E0F7ED993}">
      <dgm:prSet/>
      <dgm:spPr/>
      <dgm:t>
        <a:bodyPr/>
        <a:lstStyle/>
        <a:p>
          <a:endParaRPr lang="hu-HU"/>
        </a:p>
      </dgm:t>
    </dgm:pt>
    <dgm:pt modelId="{FD8DDB45-EEF2-4A9B-9F01-B5DF6648E17E}">
      <dgm:prSet/>
      <dgm:spPr/>
      <dgm:t>
        <a:bodyPr/>
        <a:lstStyle/>
        <a:p>
          <a:r>
            <a:rPr lang="hu-HU" dirty="0"/>
            <a:t>96 </a:t>
          </a:r>
          <a:r>
            <a:rPr lang="hu-HU" dirty="0" err="1"/>
            <a:t>billion</a:t>
          </a:r>
          <a:r>
            <a:rPr lang="hu-HU" dirty="0"/>
            <a:t> </a:t>
          </a:r>
          <a:r>
            <a:rPr lang="hu-HU" dirty="0" err="1"/>
            <a:t>packages</a:t>
          </a:r>
          <a:r>
            <a:rPr lang="hu-HU" dirty="0"/>
            <a:t> – projected </a:t>
          </a:r>
          <a:r>
            <a:rPr lang="hu-HU" dirty="0" err="1"/>
            <a:t>download</a:t>
          </a:r>
          <a:r>
            <a:rPr lang="hu-HU" dirty="0"/>
            <a:t> </a:t>
          </a:r>
          <a:r>
            <a:rPr lang="hu-HU" dirty="0" err="1"/>
            <a:t>volume</a:t>
          </a:r>
          <a:endParaRPr lang="hu-HU" dirty="0"/>
        </a:p>
      </dgm:t>
    </dgm:pt>
    <dgm:pt modelId="{B1BF95C4-3958-478C-B7CE-7DE722C051C8}" type="parTrans" cxnId="{9293684F-3C53-49D1-9C18-E5601FC3F11E}">
      <dgm:prSet/>
      <dgm:spPr/>
      <dgm:t>
        <a:bodyPr/>
        <a:lstStyle/>
        <a:p>
          <a:endParaRPr lang="hu-HU"/>
        </a:p>
      </dgm:t>
    </dgm:pt>
    <dgm:pt modelId="{DFAE6D49-7714-41DC-9A2D-9F7F42D74884}" type="sibTrans" cxnId="{9293684F-3C53-49D1-9C18-E5601FC3F11E}">
      <dgm:prSet/>
      <dgm:spPr/>
      <dgm:t>
        <a:bodyPr/>
        <a:lstStyle/>
        <a:p>
          <a:endParaRPr lang="hu-HU"/>
        </a:p>
      </dgm:t>
    </dgm:pt>
    <dgm:pt modelId="{7306D780-7D1F-43C0-8A1B-4E384771ACD3}">
      <dgm:prSet/>
      <dgm:spPr/>
      <dgm:t>
        <a:bodyPr/>
        <a:lstStyle/>
        <a:p>
          <a:r>
            <a:rPr lang="hu-HU" dirty="0"/>
            <a:t>23% </a:t>
          </a:r>
          <a:r>
            <a:rPr lang="hu-HU" dirty="0" err="1"/>
            <a:t>YoY</a:t>
          </a:r>
          <a:r>
            <a:rPr lang="hu-HU" dirty="0"/>
            <a:t> </a:t>
          </a:r>
          <a:r>
            <a:rPr lang="hu-HU" dirty="0" err="1"/>
            <a:t>growth</a:t>
          </a:r>
          <a:endParaRPr lang="hu-HU" dirty="0"/>
        </a:p>
      </dgm:t>
    </dgm:pt>
    <dgm:pt modelId="{5795E2AE-343B-43A7-AD66-F32C7378A9D3}" type="parTrans" cxnId="{E77CBCC8-C470-45DF-A954-BB97C727CD7B}">
      <dgm:prSet/>
      <dgm:spPr/>
      <dgm:t>
        <a:bodyPr/>
        <a:lstStyle/>
        <a:p>
          <a:endParaRPr lang="hu-HU"/>
        </a:p>
      </dgm:t>
    </dgm:pt>
    <dgm:pt modelId="{B1B199AD-3DC5-4E9E-8832-39ED0FDE9CC3}" type="sibTrans" cxnId="{E77CBCC8-C470-45DF-A954-BB97C727CD7B}">
      <dgm:prSet/>
      <dgm:spPr/>
      <dgm:t>
        <a:bodyPr/>
        <a:lstStyle/>
        <a:p>
          <a:endParaRPr lang="hu-HU"/>
        </a:p>
      </dgm:t>
    </dgm:pt>
    <dgm:pt modelId="{F00A18B6-7B8C-409D-8B26-C6D33F43A0DD}" type="pres">
      <dgm:prSet presAssocID="{4A73B8B5-071E-4EF1-BDAA-C7CBFA3C3EB8}" presName="linear" presStyleCnt="0">
        <dgm:presLayoutVars>
          <dgm:animLvl val="lvl"/>
          <dgm:resizeHandles val="exact"/>
        </dgm:presLayoutVars>
      </dgm:prSet>
      <dgm:spPr/>
    </dgm:pt>
    <dgm:pt modelId="{8FBD5B38-9D09-4419-A594-C0D51CECC7B4}" type="pres">
      <dgm:prSet presAssocID="{38F114D5-ACC5-49BD-B8AE-C93ADC42A253}" presName="parentText" presStyleLbl="node1" presStyleIdx="0" presStyleCnt="4">
        <dgm:presLayoutVars>
          <dgm:chMax val="0"/>
          <dgm:bulletEnabled val="1"/>
        </dgm:presLayoutVars>
      </dgm:prSet>
      <dgm:spPr/>
    </dgm:pt>
    <dgm:pt modelId="{0A724846-2B74-435A-AE61-87F74EF94CDA}" type="pres">
      <dgm:prSet presAssocID="{38F114D5-ACC5-49BD-B8AE-C93ADC42A253}" presName="childText" presStyleLbl="revTx" presStyleIdx="0" presStyleCnt="4">
        <dgm:presLayoutVars>
          <dgm:bulletEnabled val="1"/>
        </dgm:presLayoutVars>
      </dgm:prSet>
      <dgm:spPr/>
    </dgm:pt>
    <dgm:pt modelId="{434DA854-AE5F-4B64-864F-C62686D87493}" type="pres">
      <dgm:prSet presAssocID="{29FC60D7-D72C-4391-9B64-FE028C2D3A9C}" presName="parentText" presStyleLbl="node1" presStyleIdx="1" presStyleCnt="4">
        <dgm:presLayoutVars>
          <dgm:chMax val="0"/>
          <dgm:bulletEnabled val="1"/>
        </dgm:presLayoutVars>
      </dgm:prSet>
      <dgm:spPr/>
    </dgm:pt>
    <dgm:pt modelId="{2D4733A7-CEB9-4164-B27C-599CDCF1F6BE}" type="pres">
      <dgm:prSet presAssocID="{29FC60D7-D72C-4391-9B64-FE028C2D3A9C}" presName="childText" presStyleLbl="revTx" presStyleIdx="1" presStyleCnt="4">
        <dgm:presLayoutVars>
          <dgm:bulletEnabled val="1"/>
        </dgm:presLayoutVars>
      </dgm:prSet>
      <dgm:spPr/>
    </dgm:pt>
    <dgm:pt modelId="{94BE8071-7919-47F2-8D97-DC34F27169A6}" type="pres">
      <dgm:prSet presAssocID="{C5FE106C-9C9D-4131-A19E-F65A05ECCB8A}" presName="parentText" presStyleLbl="node1" presStyleIdx="2" presStyleCnt="4">
        <dgm:presLayoutVars>
          <dgm:chMax val="0"/>
          <dgm:bulletEnabled val="1"/>
        </dgm:presLayoutVars>
      </dgm:prSet>
      <dgm:spPr/>
    </dgm:pt>
    <dgm:pt modelId="{B435D61D-997D-458E-AFDD-06ACC8A192A6}" type="pres">
      <dgm:prSet presAssocID="{C5FE106C-9C9D-4131-A19E-F65A05ECCB8A}" presName="childText" presStyleLbl="revTx" presStyleIdx="2" presStyleCnt="4">
        <dgm:presLayoutVars>
          <dgm:bulletEnabled val="1"/>
        </dgm:presLayoutVars>
      </dgm:prSet>
      <dgm:spPr/>
    </dgm:pt>
    <dgm:pt modelId="{FBF2C725-E0B5-43AE-879E-52E505D662D9}" type="pres">
      <dgm:prSet presAssocID="{DCE66EB5-8BCA-41C2-BF18-92E858FF501A}" presName="parentText" presStyleLbl="node1" presStyleIdx="3" presStyleCnt="4">
        <dgm:presLayoutVars>
          <dgm:chMax val="0"/>
          <dgm:bulletEnabled val="1"/>
        </dgm:presLayoutVars>
      </dgm:prSet>
      <dgm:spPr/>
    </dgm:pt>
    <dgm:pt modelId="{EF03DE6B-92BF-493C-86B2-3A41B7466912}" type="pres">
      <dgm:prSet presAssocID="{DCE66EB5-8BCA-41C2-BF18-92E858FF501A}" presName="childText" presStyleLbl="revTx" presStyleIdx="3" presStyleCnt="4">
        <dgm:presLayoutVars>
          <dgm:bulletEnabled val="1"/>
        </dgm:presLayoutVars>
      </dgm:prSet>
      <dgm:spPr/>
    </dgm:pt>
  </dgm:ptLst>
  <dgm:cxnLst>
    <dgm:cxn modelId="{9998FA01-553A-44C1-A252-EA54E39CD10D}" type="presOf" srcId="{7389AFC1-2074-410A-BB8A-9122947C9D8E}" destId="{0A724846-2B74-435A-AE61-87F74EF94CDA}" srcOrd="0" destOrd="0" presId="urn:microsoft.com/office/officeart/2005/8/layout/vList2"/>
    <dgm:cxn modelId="{D5FFE60B-6E4E-4FA6-B963-AB4A518304C6}" type="presOf" srcId="{A9FCB3DB-53D6-4C3C-9EB6-E749A4A434EF}" destId="{2D4733A7-CEB9-4164-B27C-599CDCF1F6BE}" srcOrd="0" destOrd="1" presId="urn:microsoft.com/office/officeart/2005/8/layout/vList2"/>
    <dgm:cxn modelId="{BAD0FA0C-EF0B-449B-884F-5CDFD5C10A1D}" type="presOf" srcId="{7306D780-7D1F-43C0-8A1B-4E384771ACD3}" destId="{EF03DE6B-92BF-493C-86B2-3A41B7466912}" srcOrd="0" destOrd="1" presId="urn:microsoft.com/office/officeart/2005/8/layout/vList2"/>
    <dgm:cxn modelId="{1FF68D0D-58B1-40D0-A707-B2B00082E8AB}" srcId="{29FC60D7-D72C-4391-9B64-FE028C2D3A9C}" destId="{A9FCB3DB-53D6-4C3C-9EB6-E749A4A434EF}" srcOrd="1" destOrd="0" parTransId="{C475570A-516D-4B38-8096-4163068C435B}" sibTransId="{452B1CFD-8AAB-4AA0-9AA2-0B18084EA379}"/>
    <dgm:cxn modelId="{CBC21E13-8457-4AEF-8059-355D407B4450}" srcId="{29FC60D7-D72C-4391-9B64-FE028C2D3A9C}" destId="{D6B463CA-AE22-4937-928F-66F494490DEB}" srcOrd="0" destOrd="0" parTransId="{C7C937B8-EC9D-4476-8DC6-DEC2D207A6B3}" sibTransId="{C0688FD4-902E-42DD-873E-B7C6A01C951B}"/>
    <dgm:cxn modelId="{5874701F-533C-40CC-936A-E01D5AF0ACF3}" type="presOf" srcId="{D6B463CA-AE22-4937-928F-66F494490DEB}" destId="{2D4733A7-CEB9-4164-B27C-599CDCF1F6BE}" srcOrd="0" destOrd="0" presId="urn:microsoft.com/office/officeart/2005/8/layout/vList2"/>
    <dgm:cxn modelId="{EBE0AB34-AC88-4331-98E2-F237FCD5ACFB}" srcId="{4A73B8B5-071E-4EF1-BDAA-C7CBFA3C3EB8}" destId="{29FC60D7-D72C-4391-9B64-FE028C2D3A9C}" srcOrd="1" destOrd="0" parTransId="{AF1D0CE3-20B7-4CEB-A1A8-AB798D00F783}" sibTransId="{09276C6B-793B-43CF-83AB-FE21F804018D}"/>
    <dgm:cxn modelId="{E82DB65C-1A99-45FC-BA10-785B95FCEA51}" srcId="{38F114D5-ACC5-49BD-B8AE-C93ADC42A253}" destId="{63A15952-2C65-4AC7-86B3-84BEA24B6825}" srcOrd="1" destOrd="0" parTransId="{EEC14E8D-A95F-45C6-AB96-0913ADDF6732}" sibTransId="{DC04605E-09AE-4248-ACA2-57BEBB8A8475}"/>
    <dgm:cxn modelId="{925F5F60-17FF-4602-8445-436A3001A6ED}" type="presOf" srcId="{38F114D5-ACC5-49BD-B8AE-C93ADC42A253}" destId="{8FBD5B38-9D09-4419-A594-C0D51CECC7B4}" srcOrd="0" destOrd="0" presId="urn:microsoft.com/office/officeart/2005/8/layout/vList2"/>
    <dgm:cxn modelId="{9293684F-3C53-49D1-9C18-E5601FC3F11E}" srcId="{DCE66EB5-8BCA-41C2-BF18-92E858FF501A}" destId="{FD8DDB45-EEF2-4A9B-9F01-B5DF6648E17E}" srcOrd="0" destOrd="0" parTransId="{B1BF95C4-3958-478C-B7CE-7DE722C051C8}" sibTransId="{DFAE6D49-7714-41DC-9A2D-9F7F42D74884}"/>
    <dgm:cxn modelId="{2F8A3875-D67D-4D1E-BF4E-4A0891D4F704}" type="presOf" srcId="{29FC60D7-D72C-4391-9B64-FE028C2D3A9C}" destId="{434DA854-AE5F-4B64-864F-C62686D87493}" srcOrd="0" destOrd="0" presId="urn:microsoft.com/office/officeart/2005/8/layout/vList2"/>
    <dgm:cxn modelId="{9A73BB79-10D4-4707-A766-4CAC86EA6C26}" srcId="{4A73B8B5-071E-4EF1-BDAA-C7CBFA3C3EB8}" destId="{C5FE106C-9C9D-4131-A19E-F65A05ECCB8A}" srcOrd="2" destOrd="0" parTransId="{294AFA60-6A1E-4DB3-9053-A64F4B707279}" sibTransId="{7AD1E49F-9105-4856-AFA9-77901195BF09}"/>
    <dgm:cxn modelId="{AD123E5A-0195-41F2-884A-5450D1090D77}" srcId="{4A73B8B5-071E-4EF1-BDAA-C7CBFA3C3EB8}" destId="{38F114D5-ACC5-49BD-B8AE-C93ADC42A253}" srcOrd="0" destOrd="0" parTransId="{0ACE6B8E-BBF2-46D8-BD4D-3E2C96F0A8AA}" sibTransId="{D48D95CF-F9CB-428A-8D88-32C7577E0F27}"/>
    <dgm:cxn modelId="{552E0A8F-E2D8-407D-B5E1-B32E0F7ED993}" srcId="{4A73B8B5-071E-4EF1-BDAA-C7CBFA3C3EB8}" destId="{DCE66EB5-8BCA-41C2-BF18-92E858FF501A}" srcOrd="3" destOrd="0" parTransId="{4FD5B10B-0CDB-4184-85BD-49CEE9CDFA81}" sibTransId="{F24E1D83-592E-4F41-9904-A420FDA278A5}"/>
    <dgm:cxn modelId="{279CA395-AA40-46A1-9340-134495330399}" srcId="{38F114D5-ACC5-49BD-B8AE-C93ADC42A253}" destId="{7389AFC1-2074-410A-BB8A-9122947C9D8E}" srcOrd="0" destOrd="0" parTransId="{7CBDB913-0C4A-43E8-AC07-4279012AFF24}" sibTransId="{67FD4163-F994-4AB2-9968-922DE7C1C556}"/>
    <dgm:cxn modelId="{A987FD99-F4A8-4B36-82A5-5C82F7750117}" type="presOf" srcId="{DCE66EB5-8BCA-41C2-BF18-92E858FF501A}" destId="{FBF2C725-E0B5-43AE-879E-52E505D662D9}" srcOrd="0" destOrd="0" presId="urn:microsoft.com/office/officeart/2005/8/layout/vList2"/>
    <dgm:cxn modelId="{16D91AB9-AE3C-4B92-8BE3-DA128A209079}" type="presOf" srcId="{63A15952-2C65-4AC7-86B3-84BEA24B6825}" destId="{0A724846-2B74-435A-AE61-87F74EF94CDA}" srcOrd="0" destOrd="1" presId="urn:microsoft.com/office/officeart/2005/8/layout/vList2"/>
    <dgm:cxn modelId="{245F08C0-EF53-4D46-8625-B9072E428D37}" type="presOf" srcId="{567D3C57-5F9A-41D7-B01B-C2BA162C541B}" destId="{B435D61D-997D-458E-AFDD-06ACC8A192A6}" srcOrd="0" destOrd="1" presId="urn:microsoft.com/office/officeart/2005/8/layout/vList2"/>
    <dgm:cxn modelId="{D5976EC2-8411-4D1F-A7F9-2449245A4FEA}" srcId="{C5FE106C-9C9D-4131-A19E-F65A05ECCB8A}" destId="{567D3C57-5F9A-41D7-B01B-C2BA162C541B}" srcOrd="1" destOrd="0" parTransId="{50B4A916-A251-4C10-8E22-08E0DBB82B6C}" sibTransId="{1C024963-BBAD-4D02-AB02-4D9AA5B50FE9}"/>
    <dgm:cxn modelId="{96FC12C4-5938-4710-9215-496D12B0663E}" srcId="{C5FE106C-9C9D-4131-A19E-F65A05ECCB8A}" destId="{C825B846-E0FB-4820-878E-E46C3B1F1EA1}" srcOrd="0" destOrd="0" parTransId="{042BAEA3-692E-41AE-BCBA-07B9402EDEE1}" sibTransId="{160CC16D-43A1-4DBA-8AD4-96C678081ED2}"/>
    <dgm:cxn modelId="{E77CBCC8-C470-45DF-A954-BB97C727CD7B}" srcId="{DCE66EB5-8BCA-41C2-BF18-92E858FF501A}" destId="{7306D780-7D1F-43C0-8A1B-4E384771ACD3}" srcOrd="1" destOrd="0" parTransId="{5795E2AE-343B-43A7-AD66-F32C7378A9D3}" sibTransId="{B1B199AD-3DC5-4E9E-8832-39ED0FDE9CC3}"/>
    <dgm:cxn modelId="{E931D7CA-7069-46BF-93B2-9A6657A28D3E}" type="presOf" srcId="{C5FE106C-9C9D-4131-A19E-F65A05ECCB8A}" destId="{94BE8071-7919-47F2-8D97-DC34F27169A6}" srcOrd="0" destOrd="0" presId="urn:microsoft.com/office/officeart/2005/8/layout/vList2"/>
    <dgm:cxn modelId="{81D883D7-159D-4915-A6A1-2599938B9AC0}" type="presOf" srcId="{FD8DDB45-EEF2-4A9B-9F01-B5DF6648E17E}" destId="{EF03DE6B-92BF-493C-86B2-3A41B7466912}" srcOrd="0" destOrd="0" presId="urn:microsoft.com/office/officeart/2005/8/layout/vList2"/>
    <dgm:cxn modelId="{11B3B6FA-4B6E-4FBF-9B85-A7E3BD31EE3B}" type="presOf" srcId="{4A73B8B5-071E-4EF1-BDAA-C7CBFA3C3EB8}" destId="{F00A18B6-7B8C-409D-8B26-C6D33F43A0DD}" srcOrd="0" destOrd="0" presId="urn:microsoft.com/office/officeart/2005/8/layout/vList2"/>
    <dgm:cxn modelId="{A1C668FD-BDC0-46DC-8B86-D1283AD9B89E}" type="presOf" srcId="{C825B846-E0FB-4820-878E-E46C3B1F1EA1}" destId="{B435D61D-997D-458E-AFDD-06ACC8A192A6}" srcOrd="0" destOrd="0" presId="urn:microsoft.com/office/officeart/2005/8/layout/vList2"/>
    <dgm:cxn modelId="{79F2717C-B7C0-4DE5-8D3C-FD656E5D4557}" type="presParOf" srcId="{F00A18B6-7B8C-409D-8B26-C6D33F43A0DD}" destId="{8FBD5B38-9D09-4419-A594-C0D51CECC7B4}" srcOrd="0" destOrd="0" presId="urn:microsoft.com/office/officeart/2005/8/layout/vList2"/>
    <dgm:cxn modelId="{04416D17-0AFD-4297-94C8-33BA436F3C8C}" type="presParOf" srcId="{F00A18B6-7B8C-409D-8B26-C6D33F43A0DD}" destId="{0A724846-2B74-435A-AE61-87F74EF94CDA}" srcOrd="1" destOrd="0" presId="urn:microsoft.com/office/officeart/2005/8/layout/vList2"/>
    <dgm:cxn modelId="{E05BFC47-504F-4292-8F49-A8FD37BAE27E}" type="presParOf" srcId="{F00A18B6-7B8C-409D-8B26-C6D33F43A0DD}" destId="{434DA854-AE5F-4B64-864F-C62686D87493}" srcOrd="2" destOrd="0" presId="urn:microsoft.com/office/officeart/2005/8/layout/vList2"/>
    <dgm:cxn modelId="{536BB4F3-6C59-469D-903C-47B3927D6786}" type="presParOf" srcId="{F00A18B6-7B8C-409D-8B26-C6D33F43A0DD}" destId="{2D4733A7-CEB9-4164-B27C-599CDCF1F6BE}" srcOrd="3" destOrd="0" presId="urn:microsoft.com/office/officeart/2005/8/layout/vList2"/>
    <dgm:cxn modelId="{DCD7305A-304C-4560-A31C-A8C58D400B7D}" type="presParOf" srcId="{F00A18B6-7B8C-409D-8B26-C6D33F43A0DD}" destId="{94BE8071-7919-47F2-8D97-DC34F27169A6}" srcOrd="4" destOrd="0" presId="urn:microsoft.com/office/officeart/2005/8/layout/vList2"/>
    <dgm:cxn modelId="{EB1D6943-945D-4D63-AC23-2189A533C7C7}" type="presParOf" srcId="{F00A18B6-7B8C-409D-8B26-C6D33F43A0DD}" destId="{B435D61D-997D-458E-AFDD-06ACC8A192A6}" srcOrd="5" destOrd="0" presId="urn:microsoft.com/office/officeart/2005/8/layout/vList2"/>
    <dgm:cxn modelId="{98689DDE-34CB-43CB-A466-1CA9BA5FD2D4}" type="presParOf" srcId="{F00A18B6-7B8C-409D-8B26-C6D33F43A0DD}" destId="{FBF2C725-E0B5-43AE-879E-52E505D662D9}" srcOrd="6" destOrd="0" presId="urn:microsoft.com/office/officeart/2005/8/layout/vList2"/>
    <dgm:cxn modelId="{7B1CD440-13E7-4A4B-8341-E87F10EB4498}" type="presParOf" srcId="{F00A18B6-7B8C-409D-8B26-C6D33F43A0DD}" destId="{EF03DE6B-92BF-493C-86B2-3A41B7466912}" srcOrd="7"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9970D0-1D55-46D0-9B2F-E17B6AFD33B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hu-HU"/>
        </a:p>
      </dgm:t>
    </dgm:pt>
    <dgm:pt modelId="{61C941D7-77F2-4D2E-8BAD-0F1C280A242C}" type="pres">
      <dgm:prSet presAssocID="{879970D0-1D55-46D0-9B2F-E17B6AFD33BA}" presName="linear" presStyleCnt="0">
        <dgm:presLayoutVars>
          <dgm:animLvl val="lvl"/>
          <dgm:resizeHandles val="exact"/>
        </dgm:presLayoutVars>
      </dgm:prSet>
      <dgm:spPr/>
    </dgm:pt>
  </dgm:ptLst>
  <dgm:cxnLst>
    <dgm:cxn modelId="{4CCC2B7F-E426-4644-BC6D-6A4BBA6D4F65}" type="presOf" srcId="{879970D0-1D55-46D0-9B2F-E17B6AFD33BA}" destId="{61C941D7-77F2-4D2E-8BAD-0F1C280A242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73B8B5-071E-4EF1-BDAA-C7CBFA3C3E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38F114D5-ACC5-49BD-B8AE-C93ADC42A253}">
      <dgm:prSet/>
      <dgm:spPr/>
      <dgm:t>
        <a:bodyPr/>
        <a:lstStyle/>
        <a:p>
          <a:r>
            <a:rPr lang="hu-HU" dirty="0"/>
            <a:t>97 337 </a:t>
          </a:r>
          <a:r>
            <a:rPr lang="hu-HU" dirty="0" err="1"/>
            <a:t>malicious</a:t>
          </a:r>
          <a:r>
            <a:rPr lang="hu-HU" dirty="0"/>
            <a:t> </a:t>
          </a:r>
          <a:r>
            <a:rPr lang="hu-HU" dirty="0" err="1"/>
            <a:t>packages</a:t>
          </a:r>
          <a:endParaRPr lang="hu-HU" dirty="0"/>
        </a:p>
      </dgm:t>
    </dgm:pt>
    <dgm:pt modelId="{D48D95CF-F9CB-428A-8D88-32C7577E0F27}" type="sibTrans" cxnId="{AD123E5A-0195-41F2-884A-5450D1090D77}">
      <dgm:prSet/>
      <dgm:spPr/>
      <dgm:t>
        <a:bodyPr/>
        <a:lstStyle/>
        <a:p>
          <a:endParaRPr lang="hu-HU"/>
        </a:p>
      </dgm:t>
    </dgm:pt>
    <dgm:pt modelId="{0ACE6B8E-BBF2-46D8-BD4D-3E2C96F0A8AA}" type="parTrans" cxnId="{AD123E5A-0195-41F2-884A-5450D1090D77}">
      <dgm:prSet/>
      <dgm:spPr/>
      <dgm:t>
        <a:bodyPr/>
        <a:lstStyle/>
        <a:p>
          <a:endParaRPr lang="hu-HU"/>
        </a:p>
      </dgm:t>
    </dgm:pt>
    <dgm:pt modelId="{4FF900CA-326B-4ABE-AB61-5CF69A69A37D}">
      <dgm:prSet/>
      <dgm:spPr/>
      <dgm:t>
        <a:bodyPr/>
        <a:lstStyle/>
        <a:p>
          <a:r>
            <a:rPr lang="hu-HU" dirty="0" err="1"/>
            <a:t>Attack</a:t>
          </a:r>
          <a:r>
            <a:rPr lang="hu-HU" dirty="0"/>
            <a:t> </a:t>
          </a:r>
          <a:r>
            <a:rPr lang="hu-HU" dirty="0" err="1"/>
            <a:t>types</a:t>
          </a:r>
          <a:r>
            <a:rPr lang="hu-HU" dirty="0"/>
            <a:t>:</a:t>
          </a:r>
        </a:p>
      </dgm:t>
    </dgm:pt>
    <dgm:pt modelId="{0BA1C10A-6754-4568-8FCB-73D45F868529}" type="parTrans" cxnId="{51CE3069-DC6F-408C-8AB1-FFC5D1C04944}">
      <dgm:prSet/>
      <dgm:spPr/>
      <dgm:t>
        <a:bodyPr/>
        <a:lstStyle/>
        <a:p>
          <a:endParaRPr lang="hu-HU"/>
        </a:p>
      </dgm:t>
    </dgm:pt>
    <dgm:pt modelId="{264B0CA4-9BEF-4C58-B413-8FF5349B26D5}" type="sibTrans" cxnId="{51CE3069-DC6F-408C-8AB1-FFC5D1C04944}">
      <dgm:prSet/>
      <dgm:spPr/>
      <dgm:t>
        <a:bodyPr/>
        <a:lstStyle/>
        <a:p>
          <a:endParaRPr lang="hu-HU"/>
        </a:p>
      </dgm:t>
    </dgm:pt>
    <dgm:pt modelId="{B2EBEACF-8A51-4612-AFB6-CA1656A2706A}">
      <dgm:prSet/>
      <dgm:spPr/>
      <dgm:t>
        <a:bodyPr/>
        <a:lstStyle/>
        <a:p>
          <a:r>
            <a:rPr lang="hu-HU" dirty="0" err="1"/>
            <a:t>Malicious</a:t>
          </a:r>
          <a:r>
            <a:rPr lang="hu-HU" dirty="0"/>
            <a:t> software </a:t>
          </a:r>
          <a:r>
            <a:rPr lang="hu-HU" dirty="0" err="1"/>
            <a:t>supply</a:t>
          </a:r>
          <a:r>
            <a:rPr lang="hu-HU" dirty="0"/>
            <a:t> </a:t>
          </a:r>
          <a:r>
            <a:rPr lang="hu-HU" dirty="0" err="1"/>
            <a:t>chain</a:t>
          </a:r>
          <a:r>
            <a:rPr lang="hu-HU" dirty="0"/>
            <a:t> </a:t>
          </a:r>
          <a:r>
            <a:rPr lang="hu-HU" dirty="0" err="1"/>
            <a:t>attacks</a:t>
          </a:r>
          <a:r>
            <a:rPr lang="hu-HU" dirty="0"/>
            <a:t> </a:t>
          </a:r>
          <a:r>
            <a:rPr lang="hu-HU" dirty="0" err="1"/>
            <a:t>increase</a:t>
          </a:r>
          <a:r>
            <a:rPr lang="hu-HU" dirty="0"/>
            <a:t> </a:t>
          </a:r>
          <a:r>
            <a:rPr lang="hu-HU" dirty="0" err="1"/>
            <a:t>another</a:t>
          </a:r>
          <a:r>
            <a:rPr lang="hu-HU" dirty="0"/>
            <a:t> 633% </a:t>
          </a:r>
          <a:r>
            <a:rPr lang="hu-HU" dirty="0" err="1"/>
            <a:t>YoY</a:t>
          </a:r>
          <a:endParaRPr lang="hu-HU" dirty="0"/>
        </a:p>
      </dgm:t>
    </dgm:pt>
    <dgm:pt modelId="{85770FB3-6045-4A60-B361-ACC473F03A04}" type="parTrans" cxnId="{1AB881F1-1278-4E8D-9434-F218F961A155}">
      <dgm:prSet/>
      <dgm:spPr/>
      <dgm:t>
        <a:bodyPr/>
        <a:lstStyle/>
        <a:p>
          <a:endParaRPr lang="hu-HU"/>
        </a:p>
      </dgm:t>
    </dgm:pt>
    <dgm:pt modelId="{9D69C6DF-C7F8-40C0-8A7C-BD9BCDEEF024}" type="sibTrans" cxnId="{1AB881F1-1278-4E8D-9434-F218F961A155}">
      <dgm:prSet/>
      <dgm:spPr/>
      <dgm:t>
        <a:bodyPr/>
        <a:lstStyle/>
        <a:p>
          <a:endParaRPr lang="hu-HU"/>
        </a:p>
      </dgm:t>
    </dgm:pt>
    <dgm:pt modelId="{44695648-0A05-47F2-8938-51FC35BD9540}">
      <dgm:prSet/>
      <dgm:spPr/>
      <dgm:t>
        <a:bodyPr/>
        <a:lstStyle/>
        <a:p>
          <a:r>
            <a:rPr lang="hu-HU" dirty="0" err="1"/>
            <a:t>Dependency</a:t>
          </a:r>
          <a:r>
            <a:rPr lang="hu-HU" dirty="0"/>
            <a:t> </a:t>
          </a:r>
          <a:r>
            <a:rPr lang="hu-HU" dirty="0" err="1"/>
            <a:t>Confusion</a:t>
          </a:r>
          <a:endParaRPr lang="hu-HU" dirty="0"/>
        </a:p>
      </dgm:t>
    </dgm:pt>
    <dgm:pt modelId="{588359A4-D090-4B8E-8449-49C85E38C147}" type="parTrans" cxnId="{9DEAA14D-7073-4442-8608-D129AA40D6C5}">
      <dgm:prSet/>
      <dgm:spPr/>
      <dgm:t>
        <a:bodyPr/>
        <a:lstStyle/>
        <a:p>
          <a:endParaRPr lang="hu-HU"/>
        </a:p>
      </dgm:t>
    </dgm:pt>
    <dgm:pt modelId="{18EEBAC3-FED3-4776-9A61-D1F149D358D4}" type="sibTrans" cxnId="{9DEAA14D-7073-4442-8608-D129AA40D6C5}">
      <dgm:prSet/>
      <dgm:spPr/>
      <dgm:t>
        <a:bodyPr/>
        <a:lstStyle/>
        <a:p>
          <a:endParaRPr lang="hu-HU"/>
        </a:p>
      </dgm:t>
    </dgm:pt>
    <dgm:pt modelId="{14A71EAE-4957-4075-A3C4-96242C90D169}">
      <dgm:prSet/>
      <dgm:spPr/>
      <dgm:t>
        <a:bodyPr/>
        <a:lstStyle/>
        <a:p>
          <a:r>
            <a:rPr lang="en-GB" b="1" i="0" dirty="0" err="1"/>
            <a:t>Typosquatting</a:t>
          </a:r>
          <a:r>
            <a:rPr lang="en-GB" b="1" i="0" dirty="0"/>
            <a:t> and its Cousin–Brandjacking</a:t>
          </a:r>
          <a:endParaRPr lang="hu-HU" dirty="0"/>
        </a:p>
      </dgm:t>
    </dgm:pt>
    <dgm:pt modelId="{47FC3729-278F-4759-A853-BF3146537D1C}" type="parTrans" cxnId="{311D523F-F34F-4D47-8DFF-E7E92BB45E4C}">
      <dgm:prSet/>
      <dgm:spPr/>
      <dgm:t>
        <a:bodyPr/>
        <a:lstStyle/>
        <a:p>
          <a:endParaRPr lang="hu-HU"/>
        </a:p>
      </dgm:t>
    </dgm:pt>
    <dgm:pt modelId="{51F055AC-26E3-4CB5-A655-5D92FE2A696A}" type="sibTrans" cxnId="{311D523F-F34F-4D47-8DFF-E7E92BB45E4C}">
      <dgm:prSet/>
      <dgm:spPr/>
      <dgm:t>
        <a:bodyPr/>
        <a:lstStyle/>
        <a:p>
          <a:endParaRPr lang="hu-HU"/>
        </a:p>
      </dgm:t>
    </dgm:pt>
    <dgm:pt modelId="{2656D4F9-DF60-4333-BFC2-A2C558864968}">
      <dgm:prSet/>
      <dgm:spPr/>
      <dgm:t>
        <a:bodyPr/>
        <a:lstStyle/>
        <a:p>
          <a:r>
            <a:rPr lang="hu-HU" b="1" i="0" dirty="0" err="1"/>
            <a:t>Malicious</a:t>
          </a:r>
          <a:r>
            <a:rPr lang="hu-HU" b="1" i="0" dirty="0"/>
            <a:t> </a:t>
          </a:r>
          <a:r>
            <a:rPr lang="hu-HU" b="1" i="0" dirty="0" err="1"/>
            <a:t>Code</a:t>
          </a:r>
          <a:r>
            <a:rPr lang="hu-HU" b="1" i="0" dirty="0"/>
            <a:t> </a:t>
          </a:r>
          <a:r>
            <a:rPr lang="hu-HU" b="1" i="0" dirty="0" err="1"/>
            <a:t>Injections</a:t>
          </a:r>
          <a:endParaRPr lang="hu-HU" dirty="0"/>
        </a:p>
      </dgm:t>
    </dgm:pt>
    <dgm:pt modelId="{FED6A82A-7EA6-45BC-AFDB-A58716D9D8EF}" type="parTrans" cxnId="{1330AE89-DEE9-4CB7-B3CC-B8A4E96C013B}">
      <dgm:prSet/>
      <dgm:spPr/>
      <dgm:t>
        <a:bodyPr/>
        <a:lstStyle/>
        <a:p>
          <a:endParaRPr lang="hu-HU"/>
        </a:p>
      </dgm:t>
    </dgm:pt>
    <dgm:pt modelId="{887D101C-672D-4C2A-899F-353B5C65805E}" type="sibTrans" cxnId="{1330AE89-DEE9-4CB7-B3CC-B8A4E96C013B}">
      <dgm:prSet/>
      <dgm:spPr/>
      <dgm:t>
        <a:bodyPr/>
        <a:lstStyle/>
        <a:p>
          <a:endParaRPr lang="hu-HU"/>
        </a:p>
      </dgm:t>
    </dgm:pt>
    <dgm:pt modelId="{1ED7D98D-79C3-4EE4-8315-013C13732801}">
      <dgm:prSet/>
      <dgm:spPr/>
      <dgm:t>
        <a:bodyPr/>
        <a:lstStyle/>
        <a:p>
          <a:r>
            <a:rPr lang="hu-HU" b="1" i="0" dirty="0" err="1"/>
            <a:t>Protestware</a:t>
          </a:r>
          <a:endParaRPr lang="hu-HU" dirty="0"/>
        </a:p>
      </dgm:t>
    </dgm:pt>
    <dgm:pt modelId="{E9ECFE81-639A-4F15-81D9-C9980A221075}" type="parTrans" cxnId="{36AF62A6-CF3F-415A-8A83-284213BBD44C}">
      <dgm:prSet/>
      <dgm:spPr/>
      <dgm:t>
        <a:bodyPr/>
        <a:lstStyle/>
        <a:p>
          <a:endParaRPr lang="hu-HU"/>
        </a:p>
      </dgm:t>
    </dgm:pt>
    <dgm:pt modelId="{6701E048-36CC-4BC0-84A3-D51CFCF74589}" type="sibTrans" cxnId="{36AF62A6-CF3F-415A-8A83-284213BBD44C}">
      <dgm:prSet/>
      <dgm:spPr/>
      <dgm:t>
        <a:bodyPr/>
        <a:lstStyle/>
        <a:p>
          <a:endParaRPr lang="hu-HU"/>
        </a:p>
      </dgm:t>
    </dgm:pt>
    <dgm:pt modelId="{F00A18B6-7B8C-409D-8B26-C6D33F43A0DD}" type="pres">
      <dgm:prSet presAssocID="{4A73B8B5-071E-4EF1-BDAA-C7CBFA3C3EB8}" presName="linear" presStyleCnt="0">
        <dgm:presLayoutVars>
          <dgm:animLvl val="lvl"/>
          <dgm:resizeHandles val="exact"/>
        </dgm:presLayoutVars>
      </dgm:prSet>
      <dgm:spPr/>
    </dgm:pt>
    <dgm:pt modelId="{E4A8FA75-7938-432A-B6FE-75CDB10A2BA8}" type="pres">
      <dgm:prSet presAssocID="{B2EBEACF-8A51-4612-AFB6-CA1656A2706A}" presName="parentText" presStyleLbl="node1" presStyleIdx="0" presStyleCnt="3">
        <dgm:presLayoutVars>
          <dgm:chMax val="0"/>
          <dgm:bulletEnabled val="1"/>
        </dgm:presLayoutVars>
      </dgm:prSet>
      <dgm:spPr/>
    </dgm:pt>
    <dgm:pt modelId="{CFA19C75-FD46-4053-9664-A6BEE3B3773C}" type="pres">
      <dgm:prSet presAssocID="{9D69C6DF-C7F8-40C0-8A7C-BD9BCDEEF024}" presName="spacer" presStyleCnt="0"/>
      <dgm:spPr/>
    </dgm:pt>
    <dgm:pt modelId="{8FBD5B38-9D09-4419-A594-C0D51CECC7B4}" type="pres">
      <dgm:prSet presAssocID="{38F114D5-ACC5-49BD-B8AE-C93ADC42A253}" presName="parentText" presStyleLbl="node1" presStyleIdx="1" presStyleCnt="3">
        <dgm:presLayoutVars>
          <dgm:chMax val="0"/>
          <dgm:bulletEnabled val="1"/>
        </dgm:presLayoutVars>
      </dgm:prSet>
      <dgm:spPr/>
    </dgm:pt>
    <dgm:pt modelId="{113C07D7-8BD6-4C30-B779-DB88AC33141F}" type="pres">
      <dgm:prSet presAssocID="{D48D95CF-F9CB-428A-8D88-32C7577E0F27}" presName="spacer" presStyleCnt="0"/>
      <dgm:spPr/>
    </dgm:pt>
    <dgm:pt modelId="{6EDB83E7-31EE-4A26-B60D-39BBBF8D704B}" type="pres">
      <dgm:prSet presAssocID="{4FF900CA-326B-4ABE-AB61-5CF69A69A37D}" presName="parentText" presStyleLbl="node1" presStyleIdx="2" presStyleCnt="3">
        <dgm:presLayoutVars>
          <dgm:chMax val="0"/>
          <dgm:bulletEnabled val="1"/>
        </dgm:presLayoutVars>
      </dgm:prSet>
      <dgm:spPr/>
    </dgm:pt>
    <dgm:pt modelId="{4CD332A3-6C9C-4557-AD72-F0AD1B717C57}" type="pres">
      <dgm:prSet presAssocID="{4FF900CA-326B-4ABE-AB61-5CF69A69A37D}" presName="childText" presStyleLbl="revTx" presStyleIdx="0" presStyleCnt="1">
        <dgm:presLayoutVars>
          <dgm:bulletEnabled val="1"/>
        </dgm:presLayoutVars>
      </dgm:prSet>
      <dgm:spPr/>
    </dgm:pt>
  </dgm:ptLst>
  <dgm:cxnLst>
    <dgm:cxn modelId="{E0BFAB0D-5A3E-49D2-9B58-D13244FB2BDE}" type="presOf" srcId="{1ED7D98D-79C3-4EE4-8315-013C13732801}" destId="{4CD332A3-6C9C-4557-AD72-F0AD1B717C57}" srcOrd="0" destOrd="3" presId="urn:microsoft.com/office/officeart/2005/8/layout/vList2"/>
    <dgm:cxn modelId="{60759129-4218-4F88-BAD7-1A2A68C6577D}" type="presOf" srcId="{4FF900CA-326B-4ABE-AB61-5CF69A69A37D}" destId="{6EDB83E7-31EE-4A26-B60D-39BBBF8D704B}" srcOrd="0" destOrd="0" presId="urn:microsoft.com/office/officeart/2005/8/layout/vList2"/>
    <dgm:cxn modelId="{BD2BE33E-47C0-43FC-B896-73D746F861CD}" type="presOf" srcId="{44695648-0A05-47F2-8938-51FC35BD9540}" destId="{4CD332A3-6C9C-4557-AD72-F0AD1B717C57}" srcOrd="0" destOrd="0" presId="urn:microsoft.com/office/officeart/2005/8/layout/vList2"/>
    <dgm:cxn modelId="{311D523F-F34F-4D47-8DFF-E7E92BB45E4C}" srcId="{4FF900CA-326B-4ABE-AB61-5CF69A69A37D}" destId="{14A71EAE-4957-4075-A3C4-96242C90D169}" srcOrd="1" destOrd="0" parTransId="{47FC3729-278F-4759-A853-BF3146537D1C}" sibTransId="{51F055AC-26E3-4CB5-A655-5D92FE2A696A}"/>
    <dgm:cxn modelId="{925F5F60-17FF-4602-8445-436A3001A6ED}" type="presOf" srcId="{38F114D5-ACC5-49BD-B8AE-C93ADC42A253}" destId="{8FBD5B38-9D09-4419-A594-C0D51CECC7B4}" srcOrd="0" destOrd="0" presId="urn:microsoft.com/office/officeart/2005/8/layout/vList2"/>
    <dgm:cxn modelId="{A8832265-2EC1-4328-80CB-7442EE1DF660}" type="presOf" srcId="{2656D4F9-DF60-4333-BFC2-A2C558864968}" destId="{4CD332A3-6C9C-4557-AD72-F0AD1B717C57}" srcOrd="0" destOrd="2" presId="urn:microsoft.com/office/officeart/2005/8/layout/vList2"/>
    <dgm:cxn modelId="{51CE3069-DC6F-408C-8AB1-FFC5D1C04944}" srcId="{4A73B8B5-071E-4EF1-BDAA-C7CBFA3C3EB8}" destId="{4FF900CA-326B-4ABE-AB61-5CF69A69A37D}" srcOrd="2" destOrd="0" parTransId="{0BA1C10A-6754-4568-8FCB-73D45F868529}" sibTransId="{264B0CA4-9BEF-4C58-B413-8FF5349B26D5}"/>
    <dgm:cxn modelId="{9DEAA14D-7073-4442-8608-D129AA40D6C5}" srcId="{4FF900CA-326B-4ABE-AB61-5CF69A69A37D}" destId="{44695648-0A05-47F2-8938-51FC35BD9540}" srcOrd="0" destOrd="0" parTransId="{588359A4-D090-4B8E-8449-49C85E38C147}" sibTransId="{18EEBAC3-FED3-4776-9A61-D1F149D358D4}"/>
    <dgm:cxn modelId="{AD123E5A-0195-41F2-884A-5450D1090D77}" srcId="{4A73B8B5-071E-4EF1-BDAA-C7CBFA3C3EB8}" destId="{38F114D5-ACC5-49BD-B8AE-C93ADC42A253}" srcOrd="1" destOrd="0" parTransId="{0ACE6B8E-BBF2-46D8-BD4D-3E2C96F0A8AA}" sibTransId="{D48D95CF-F9CB-428A-8D88-32C7577E0F27}"/>
    <dgm:cxn modelId="{1330AE89-DEE9-4CB7-B3CC-B8A4E96C013B}" srcId="{4FF900CA-326B-4ABE-AB61-5CF69A69A37D}" destId="{2656D4F9-DF60-4333-BFC2-A2C558864968}" srcOrd="2" destOrd="0" parTransId="{FED6A82A-7EA6-45BC-AFDB-A58716D9D8EF}" sibTransId="{887D101C-672D-4C2A-899F-353B5C65805E}"/>
    <dgm:cxn modelId="{883A8099-7ECB-42CF-AB34-963303F9FCFC}" type="presOf" srcId="{14A71EAE-4957-4075-A3C4-96242C90D169}" destId="{4CD332A3-6C9C-4557-AD72-F0AD1B717C57}" srcOrd="0" destOrd="1" presId="urn:microsoft.com/office/officeart/2005/8/layout/vList2"/>
    <dgm:cxn modelId="{36AF62A6-CF3F-415A-8A83-284213BBD44C}" srcId="{4FF900CA-326B-4ABE-AB61-5CF69A69A37D}" destId="{1ED7D98D-79C3-4EE4-8315-013C13732801}" srcOrd="3" destOrd="0" parTransId="{E9ECFE81-639A-4F15-81D9-C9980A221075}" sibTransId="{6701E048-36CC-4BC0-84A3-D51CFCF74589}"/>
    <dgm:cxn modelId="{1AB881F1-1278-4E8D-9434-F218F961A155}" srcId="{4A73B8B5-071E-4EF1-BDAA-C7CBFA3C3EB8}" destId="{B2EBEACF-8A51-4612-AFB6-CA1656A2706A}" srcOrd="0" destOrd="0" parTransId="{85770FB3-6045-4A60-B361-ACC473F03A04}" sibTransId="{9D69C6DF-C7F8-40C0-8A7C-BD9BCDEEF024}"/>
    <dgm:cxn modelId="{1B8473F6-D90C-4901-88C5-FAD3EBD46844}" type="presOf" srcId="{B2EBEACF-8A51-4612-AFB6-CA1656A2706A}" destId="{E4A8FA75-7938-432A-B6FE-75CDB10A2BA8}" srcOrd="0" destOrd="0" presId="urn:microsoft.com/office/officeart/2005/8/layout/vList2"/>
    <dgm:cxn modelId="{11B3B6FA-4B6E-4FBF-9B85-A7E3BD31EE3B}" type="presOf" srcId="{4A73B8B5-071E-4EF1-BDAA-C7CBFA3C3EB8}" destId="{F00A18B6-7B8C-409D-8B26-C6D33F43A0DD}" srcOrd="0" destOrd="0" presId="urn:microsoft.com/office/officeart/2005/8/layout/vList2"/>
    <dgm:cxn modelId="{63ED89EE-7971-4128-AE1C-22EC2B55890B}" type="presParOf" srcId="{F00A18B6-7B8C-409D-8B26-C6D33F43A0DD}" destId="{E4A8FA75-7938-432A-B6FE-75CDB10A2BA8}" srcOrd="0" destOrd="0" presId="urn:microsoft.com/office/officeart/2005/8/layout/vList2"/>
    <dgm:cxn modelId="{B9BB7424-4163-4389-9A65-1B37FBBBEDD7}" type="presParOf" srcId="{F00A18B6-7B8C-409D-8B26-C6D33F43A0DD}" destId="{CFA19C75-FD46-4053-9664-A6BEE3B3773C}" srcOrd="1" destOrd="0" presId="urn:microsoft.com/office/officeart/2005/8/layout/vList2"/>
    <dgm:cxn modelId="{79F2717C-B7C0-4DE5-8D3C-FD656E5D4557}" type="presParOf" srcId="{F00A18B6-7B8C-409D-8B26-C6D33F43A0DD}" destId="{8FBD5B38-9D09-4419-A594-C0D51CECC7B4}" srcOrd="2" destOrd="0" presId="urn:microsoft.com/office/officeart/2005/8/layout/vList2"/>
    <dgm:cxn modelId="{E217A349-3F91-4DE0-9BAD-6717F31286EC}" type="presParOf" srcId="{F00A18B6-7B8C-409D-8B26-C6D33F43A0DD}" destId="{113C07D7-8BD6-4C30-B779-DB88AC33141F}" srcOrd="3" destOrd="0" presId="urn:microsoft.com/office/officeart/2005/8/layout/vList2"/>
    <dgm:cxn modelId="{E0E4D8EE-C294-4F70-902F-58C21607C092}" type="presParOf" srcId="{F00A18B6-7B8C-409D-8B26-C6D33F43A0DD}" destId="{6EDB83E7-31EE-4A26-B60D-39BBBF8D704B}" srcOrd="4" destOrd="0" presId="urn:microsoft.com/office/officeart/2005/8/layout/vList2"/>
    <dgm:cxn modelId="{94E0A49D-C2A2-4D98-B239-9E393774B8C5}" type="presParOf" srcId="{F00A18B6-7B8C-409D-8B26-C6D33F43A0DD}" destId="{4CD332A3-6C9C-4557-AD72-F0AD1B717C57}" srcOrd="5"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79970D0-1D55-46D0-9B2F-E17B6AFD33B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hu-HU"/>
        </a:p>
      </dgm:t>
    </dgm:pt>
    <dgm:pt modelId="{61C941D7-77F2-4D2E-8BAD-0F1C280A242C}" type="pres">
      <dgm:prSet presAssocID="{879970D0-1D55-46D0-9B2F-E17B6AFD33BA}" presName="linear" presStyleCnt="0">
        <dgm:presLayoutVars>
          <dgm:animLvl val="lvl"/>
          <dgm:resizeHandles val="exact"/>
        </dgm:presLayoutVars>
      </dgm:prSet>
      <dgm:spPr/>
    </dgm:pt>
  </dgm:ptLst>
  <dgm:cxnLst>
    <dgm:cxn modelId="{4CCC2B7F-E426-4644-BC6D-6A4BBA6D4F65}" type="presOf" srcId="{879970D0-1D55-46D0-9B2F-E17B6AFD33BA}" destId="{61C941D7-77F2-4D2E-8BAD-0F1C280A242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73B8B5-071E-4EF1-BDAA-C7CBFA3C3E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CBE1FE7D-C420-4809-A369-4902EB22DB48}">
      <dgm:prSet/>
      <dgm:spPr/>
      <dgm:t>
        <a:bodyPr/>
        <a:lstStyle/>
        <a:p>
          <a:r>
            <a:rPr lang="hu-HU" dirty="0" err="1"/>
            <a:t>Attacks</a:t>
          </a:r>
          <a:endParaRPr lang="hu-HU" dirty="0"/>
        </a:p>
      </dgm:t>
    </dgm:pt>
    <dgm:pt modelId="{534DC1B9-FB4B-46F3-8BAB-D8BBA5A733B0}" type="parTrans" cxnId="{104651A6-CBBF-4E73-B3A1-DA895D304B59}">
      <dgm:prSet/>
      <dgm:spPr/>
      <dgm:t>
        <a:bodyPr/>
        <a:lstStyle/>
        <a:p>
          <a:endParaRPr lang="hu-HU"/>
        </a:p>
      </dgm:t>
    </dgm:pt>
    <dgm:pt modelId="{5DD73061-DA49-47C1-9E10-AC7DEF1A86F9}" type="sibTrans" cxnId="{104651A6-CBBF-4E73-B3A1-DA895D304B59}">
      <dgm:prSet/>
      <dgm:spPr/>
      <dgm:t>
        <a:bodyPr/>
        <a:lstStyle/>
        <a:p>
          <a:endParaRPr lang="hu-HU"/>
        </a:p>
      </dgm:t>
    </dgm:pt>
    <dgm:pt modelId="{64FAA737-4DEC-4FB3-9E81-3BAFEB8ECFB9}">
      <dgm:prSet/>
      <dgm:spPr/>
      <dgm:t>
        <a:bodyPr/>
        <a:lstStyle/>
        <a:p>
          <a:r>
            <a:rPr lang="en-GB" dirty="0"/>
            <a:t>A targeted campaign against </a:t>
          </a:r>
          <a:r>
            <a:rPr lang="en-GB" dirty="0" err="1"/>
            <a:t>karapace</a:t>
          </a:r>
          <a:r>
            <a:rPr lang="en-GB" dirty="0"/>
            <a:t>, a Apache Kafka implementation for Python</a:t>
          </a:r>
          <a:endParaRPr lang="hu-HU" dirty="0"/>
        </a:p>
      </dgm:t>
    </dgm:pt>
    <dgm:pt modelId="{22C39782-6FD9-47A5-B921-458C3F5CC206}" type="parTrans" cxnId="{0B553455-0A66-4538-A21B-84FDCE3D838D}">
      <dgm:prSet/>
      <dgm:spPr/>
      <dgm:t>
        <a:bodyPr/>
        <a:lstStyle/>
        <a:p>
          <a:endParaRPr lang="hu-HU"/>
        </a:p>
      </dgm:t>
    </dgm:pt>
    <dgm:pt modelId="{20C85B00-8145-4FE5-8EC5-427CE5506836}" type="sibTrans" cxnId="{0B553455-0A66-4538-A21B-84FDCE3D838D}">
      <dgm:prSet/>
      <dgm:spPr/>
      <dgm:t>
        <a:bodyPr/>
        <a:lstStyle/>
        <a:p>
          <a:endParaRPr lang="hu-HU"/>
        </a:p>
      </dgm:t>
    </dgm:pt>
    <dgm:pt modelId="{B5DB7624-50CC-458E-A18B-016F2765DBDC}">
      <dgm:prSet/>
      <dgm:spPr/>
      <dgm:t>
        <a:bodyPr/>
        <a:lstStyle/>
        <a:p>
          <a:r>
            <a:rPr lang="hu-HU" dirty="0"/>
            <a:t>A </a:t>
          </a:r>
          <a:r>
            <a:rPr lang="hu-HU" dirty="0" err="1"/>
            <a:t>targeted</a:t>
          </a:r>
          <a:r>
            <a:rPr lang="hu-HU" dirty="0"/>
            <a:t> </a:t>
          </a:r>
          <a:r>
            <a:rPr lang="hu-HU" dirty="0" err="1"/>
            <a:t>campaign</a:t>
          </a:r>
          <a:r>
            <a:rPr lang="hu-HU" dirty="0"/>
            <a:t> </a:t>
          </a:r>
          <a:r>
            <a:rPr lang="hu-HU" dirty="0" err="1"/>
            <a:t>against</a:t>
          </a:r>
          <a:r>
            <a:rPr lang="hu-HU" dirty="0"/>
            <a:t> </a:t>
          </a:r>
          <a:r>
            <a:rPr lang="hu-HU" dirty="0" err="1"/>
            <a:t>VMware</a:t>
          </a:r>
          <a:r>
            <a:rPr lang="hu-HU" dirty="0"/>
            <a:t> </a:t>
          </a:r>
          <a:r>
            <a:rPr lang="hu-HU" dirty="0" err="1"/>
            <a:t>vSphere</a:t>
          </a:r>
          <a:r>
            <a:rPr lang="hu-HU" dirty="0"/>
            <a:t> - </a:t>
          </a:r>
          <a:r>
            <a:rPr lang="en-GB" b="0" i="0" dirty="0"/>
            <a:t>later revealed to be a bug bounty hunter</a:t>
          </a:r>
          <a:endParaRPr lang="hu-HU" dirty="0"/>
        </a:p>
      </dgm:t>
    </dgm:pt>
    <dgm:pt modelId="{0F71DD05-8ADA-42B3-A7B6-415961CB46AF}" type="parTrans" cxnId="{3A08D33A-D112-4BA8-A7C0-575585CFE27E}">
      <dgm:prSet/>
      <dgm:spPr/>
      <dgm:t>
        <a:bodyPr/>
        <a:lstStyle/>
        <a:p>
          <a:endParaRPr lang="hu-HU"/>
        </a:p>
      </dgm:t>
    </dgm:pt>
    <dgm:pt modelId="{48D77814-DCA1-4107-814F-BEF52C60A978}" type="sibTrans" cxnId="{3A08D33A-D112-4BA8-A7C0-575585CFE27E}">
      <dgm:prSet/>
      <dgm:spPr/>
      <dgm:t>
        <a:bodyPr/>
        <a:lstStyle/>
        <a:p>
          <a:endParaRPr lang="hu-HU"/>
        </a:p>
      </dgm:t>
    </dgm:pt>
    <dgm:pt modelId="{EB0AA3DC-1534-4153-844B-751F9D1E817D}">
      <dgm:prSet/>
      <dgm:spPr/>
      <dgm:t>
        <a:bodyPr/>
        <a:lstStyle/>
        <a:p>
          <a:r>
            <a:rPr lang="en-GB" dirty="0"/>
            <a:t>A user uploading over 1,200 dependency confusion packages that exfiltrated sensitive system information aimed against many organizations including </a:t>
          </a:r>
          <a:r>
            <a:rPr lang="en-GB" dirty="0" err="1"/>
            <a:t>Sagepay</a:t>
          </a:r>
          <a:r>
            <a:rPr lang="en-GB" dirty="0"/>
            <a:t>, Apple and Google to name a few</a:t>
          </a:r>
          <a:endParaRPr lang="hu-HU" dirty="0"/>
        </a:p>
      </dgm:t>
    </dgm:pt>
    <dgm:pt modelId="{9347404E-5296-4439-A6BB-4677518BCBF3}" type="parTrans" cxnId="{D1863893-8989-4301-B498-86B6DCF6AAB9}">
      <dgm:prSet/>
      <dgm:spPr/>
      <dgm:t>
        <a:bodyPr/>
        <a:lstStyle/>
        <a:p>
          <a:endParaRPr lang="hu-HU"/>
        </a:p>
      </dgm:t>
    </dgm:pt>
    <dgm:pt modelId="{1D6651BF-C571-4714-A36C-580AABC74462}" type="sibTrans" cxnId="{D1863893-8989-4301-B498-86B6DCF6AAB9}">
      <dgm:prSet/>
      <dgm:spPr/>
      <dgm:t>
        <a:bodyPr/>
        <a:lstStyle/>
        <a:p>
          <a:endParaRPr lang="hu-HU"/>
        </a:p>
      </dgm:t>
    </dgm:pt>
    <dgm:pt modelId="{FD6B244C-A507-4152-9615-EE58417F5F49}">
      <dgm:prSet/>
      <dgm:spPr/>
      <dgm:t>
        <a:bodyPr/>
        <a:lstStyle/>
        <a:p>
          <a:r>
            <a:rPr lang="hu-HU" dirty="0" err="1"/>
            <a:t>Dependency</a:t>
          </a:r>
          <a:r>
            <a:rPr lang="hu-HU" dirty="0"/>
            <a:t> </a:t>
          </a:r>
          <a:r>
            <a:rPr lang="hu-HU" dirty="0" err="1"/>
            <a:t>Confusion</a:t>
          </a:r>
          <a:endParaRPr lang="hu-HU" dirty="0"/>
        </a:p>
      </dgm:t>
    </dgm:pt>
    <dgm:pt modelId="{28FCD73E-10C9-4BA6-A01C-507C7E17A3A4}" type="parTrans" cxnId="{B998B068-4D72-40A2-BF3B-FBBAA7B50EAA}">
      <dgm:prSet/>
      <dgm:spPr/>
      <dgm:t>
        <a:bodyPr/>
        <a:lstStyle/>
        <a:p>
          <a:endParaRPr lang="hu-HU"/>
        </a:p>
      </dgm:t>
    </dgm:pt>
    <dgm:pt modelId="{AA292069-F0DA-41BF-96E6-A56023275DC9}" type="sibTrans" cxnId="{B998B068-4D72-40A2-BF3B-FBBAA7B50EAA}">
      <dgm:prSet/>
      <dgm:spPr/>
      <dgm:t>
        <a:bodyPr/>
        <a:lstStyle/>
        <a:p>
          <a:endParaRPr lang="hu-HU"/>
        </a:p>
      </dgm:t>
    </dgm:pt>
    <dgm:pt modelId="{3EA77AAE-C972-4D8D-8392-2DCACABDDAF3}">
      <dgm:prSet/>
      <dgm:spPr/>
      <dgm:t>
        <a:bodyPr/>
        <a:lstStyle/>
        <a:p>
          <a:r>
            <a:rPr lang="hu-HU" b="0" i="0"/>
            <a:t>A</a:t>
          </a:r>
          <a:r>
            <a:rPr lang="en-GB" b="0" i="0"/>
            <a:t> form of attack relying on spoofing internal package names and publishing them to an open source registry with an abnormally high version number. </a:t>
          </a:r>
          <a:endParaRPr lang="hu-HU" dirty="0"/>
        </a:p>
      </dgm:t>
    </dgm:pt>
    <dgm:pt modelId="{4468D8DA-84DF-47A4-A7CF-991929B62A8E}" type="parTrans" cxnId="{FE0F17F1-593E-4014-A89C-F91C480E71AA}">
      <dgm:prSet/>
      <dgm:spPr/>
      <dgm:t>
        <a:bodyPr/>
        <a:lstStyle/>
        <a:p>
          <a:endParaRPr lang="hu-HU"/>
        </a:p>
      </dgm:t>
    </dgm:pt>
    <dgm:pt modelId="{F17E4C3E-8801-48D2-8CFD-E3F7297524C4}" type="sibTrans" cxnId="{FE0F17F1-593E-4014-A89C-F91C480E71AA}">
      <dgm:prSet/>
      <dgm:spPr/>
      <dgm:t>
        <a:bodyPr/>
        <a:lstStyle/>
        <a:p>
          <a:endParaRPr lang="hu-HU"/>
        </a:p>
      </dgm:t>
    </dgm:pt>
    <dgm:pt modelId="{F00A18B6-7B8C-409D-8B26-C6D33F43A0DD}" type="pres">
      <dgm:prSet presAssocID="{4A73B8B5-071E-4EF1-BDAA-C7CBFA3C3EB8}" presName="linear" presStyleCnt="0">
        <dgm:presLayoutVars>
          <dgm:animLvl val="lvl"/>
          <dgm:resizeHandles val="exact"/>
        </dgm:presLayoutVars>
      </dgm:prSet>
      <dgm:spPr/>
    </dgm:pt>
    <dgm:pt modelId="{5D6B34CF-C9A9-4F87-8C6F-D183D85B8410}" type="pres">
      <dgm:prSet presAssocID="{FD6B244C-A507-4152-9615-EE58417F5F49}" presName="parentText" presStyleLbl="node1" presStyleIdx="0" presStyleCnt="2">
        <dgm:presLayoutVars>
          <dgm:chMax val="0"/>
          <dgm:bulletEnabled val="1"/>
        </dgm:presLayoutVars>
      </dgm:prSet>
      <dgm:spPr/>
    </dgm:pt>
    <dgm:pt modelId="{F16A0636-A4C6-4EE3-BBBB-49E9E0D40B2E}" type="pres">
      <dgm:prSet presAssocID="{FD6B244C-A507-4152-9615-EE58417F5F49}" presName="childText" presStyleLbl="revTx" presStyleIdx="0" presStyleCnt="2">
        <dgm:presLayoutVars>
          <dgm:bulletEnabled val="1"/>
        </dgm:presLayoutVars>
      </dgm:prSet>
      <dgm:spPr/>
    </dgm:pt>
    <dgm:pt modelId="{D90BD20F-7313-4998-AC2A-11CC84BC3D59}" type="pres">
      <dgm:prSet presAssocID="{CBE1FE7D-C420-4809-A369-4902EB22DB48}" presName="parentText" presStyleLbl="node1" presStyleIdx="1" presStyleCnt="2">
        <dgm:presLayoutVars>
          <dgm:chMax val="0"/>
          <dgm:bulletEnabled val="1"/>
        </dgm:presLayoutVars>
      </dgm:prSet>
      <dgm:spPr/>
    </dgm:pt>
    <dgm:pt modelId="{A6246F0F-DCFA-4F5A-B3C0-440C1534A491}" type="pres">
      <dgm:prSet presAssocID="{CBE1FE7D-C420-4809-A369-4902EB22DB48}" presName="childText" presStyleLbl="revTx" presStyleIdx="1" presStyleCnt="2">
        <dgm:presLayoutVars>
          <dgm:bulletEnabled val="1"/>
        </dgm:presLayoutVars>
      </dgm:prSet>
      <dgm:spPr/>
    </dgm:pt>
  </dgm:ptLst>
  <dgm:cxnLst>
    <dgm:cxn modelId="{819A660C-DBCF-4CB3-AB2D-B3A9F1B1E5D1}" type="presOf" srcId="{64FAA737-4DEC-4FB3-9E81-3BAFEB8ECFB9}" destId="{A6246F0F-DCFA-4F5A-B3C0-440C1534A491}" srcOrd="0" destOrd="0" presId="urn:microsoft.com/office/officeart/2005/8/layout/vList2"/>
    <dgm:cxn modelId="{F37AB536-14D2-45EA-B081-79E71B8E26F3}" type="presOf" srcId="{CBE1FE7D-C420-4809-A369-4902EB22DB48}" destId="{D90BD20F-7313-4998-AC2A-11CC84BC3D59}" srcOrd="0" destOrd="0" presId="urn:microsoft.com/office/officeart/2005/8/layout/vList2"/>
    <dgm:cxn modelId="{3A08D33A-D112-4BA8-A7C0-575585CFE27E}" srcId="{CBE1FE7D-C420-4809-A369-4902EB22DB48}" destId="{B5DB7624-50CC-458E-A18B-016F2765DBDC}" srcOrd="1" destOrd="0" parTransId="{0F71DD05-8ADA-42B3-A7B6-415961CB46AF}" sibTransId="{48D77814-DCA1-4107-814F-BEF52C60A978}"/>
    <dgm:cxn modelId="{09568C47-514B-4BCF-96B5-8A6A7D3E21A9}" type="presOf" srcId="{B5DB7624-50CC-458E-A18B-016F2765DBDC}" destId="{A6246F0F-DCFA-4F5A-B3C0-440C1534A491}" srcOrd="0" destOrd="1" presId="urn:microsoft.com/office/officeart/2005/8/layout/vList2"/>
    <dgm:cxn modelId="{B998B068-4D72-40A2-BF3B-FBBAA7B50EAA}" srcId="{4A73B8B5-071E-4EF1-BDAA-C7CBFA3C3EB8}" destId="{FD6B244C-A507-4152-9615-EE58417F5F49}" srcOrd="0" destOrd="0" parTransId="{28FCD73E-10C9-4BA6-A01C-507C7E17A3A4}" sibTransId="{AA292069-F0DA-41BF-96E6-A56023275DC9}"/>
    <dgm:cxn modelId="{EA38F76A-A2DD-4D3C-8A26-11A7888905EA}" type="presOf" srcId="{3EA77AAE-C972-4D8D-8392-2DCACABDDAF3}" destId="{F16A0636-A4C6-4EE3-BBBB-49E9E0D40B2E}" srcOrd="0" destOrd="0" presId="urn:microsoft.com/office/officeart/2005/8/layout/vList2"/>
    <dgm:cxn modelId="{0B553455-0A66-4538-A21B-84FDCE3D838D}" srcId="{CBE1FE7D-C420-4809-A369-4902EB22DB48}" destId="{64FAA737-4DEC-4FB3-9E81-3BAFEB8ECFB9}" srcOrd="0" destOrd="0" parTransId="{22C39782-6FD9-47A5-B921-458C3F5CC206}" sibTransId="{20C85B00-8145-4FE5-8EC5-427CE5506836}"/>
    <dgm:cxn modelId="{D1863893-8989-4301-B498-86B6DCF6AAB9}" srcId="{CBE1FE7D-C420-4809-A369-4902EB22DB48}" destId="{EB0AA3DC-1534-4153-844B-751F9D1E817D}" srcOrd="2" destOrd="0" parTransId="{9347404E-5296-4439-A6BB-4677518BCBF3}" sibTransId="{1D6651BF-C571-4714-A36C-580AABC74462}"/>
    <dgm:cxn modelId="{8394BB99-4043-4419-8484-6262511F907E}" type="presOf" srcId="{EB0AA3DC-1534-4153-844B-751F9D1E817D}" destId="{A6246F0F-DCFA-4F5A-B3C0-440C1534A491}" srcOrd="0" destOrd="2" presId="urn:microsoft.com/office/officeart/2005/8/layout/vList2"/>
    <dgm:cxn modelId="{2517569A-6D34-43FD-9F62-6B0FF0C81F9B}" type="presOf" srcId="{FD6B244C-A507-4152-9615-EE58417F5F49}" destId="{5D6B34CF-C9A9-4F87-8C6F-D183D85B8410}" srcOrd="0" destOrd="0" presId="urn:microsoft.com/office/officeart/2005/8/layout/vList2"/>
    <dgm:cxn modelId="{104651A6-CBBF-4E73-B3A1-DA895D304B59}" srcId="{4A73B8B5-071E-4EF1-BDAA-C7CBFA3C3EB8}" destId="{CBE1FE7D-C420-4809-A369-4902EB22DB48}" srcOrd="1" destOrd="0" parTransId="{534DC1B9-FB4B-46F3-8BAB-D8BBA5A733B0}" sibTransId="{5DD73061-DA49-47C1-9E10-AC7DEF1A86F9}"/>
    <dgm:cxn modelId="{FE0F17F1-593E-4014-A89C-F91C480E71AA}" srcId="{FD6B244C-A507-4152-9615-EE58417F5F49}" destId="{3EA77AAE-C972-4D8D-8392-2DCACABDDAF3}" srcOrd="0" destOrd="0" parTransId="{4468D8DA-84DF-47A4-A7CF-991929B62A8E}" sibTransId="{F17E4C3E-8801-48D2-8CFD-E3F7297524C4}"/>
    <dgm:cxn modelId="{11B3B6FA-4B6E-4FBF-9B85-A7E3BD31EE3B}" type="presOf" srcId="{4A73B8B5-071E-4EF1-BDAA-C7CBFA3C3EB8}" destId="{F00A18B6-7B8C-409D-8B26-C6D33F43A0DD}" srcOrd="0" destOrd="0" presId="urn:microsoft.com/office/officeart/2005/8/layout/vList2"/>
    <dgm:cxn modelId="{27405C34-DF1A-4754-A380-2682263A603B}" type="presParOf" srcId="{F00A18B6-7B8C-409D-8B26-C6D33F43A0DD}" destId="{5D6B34CF-C9A9-4F87-8C6F-D183D85B8410}" srcOrd="0" destOrd="0" presId="urn:microsoft.com/office/officeart/2005/8/layout/vList2"/>
    <dgm:cxn modelId="{3EC3C4BD-A294-47DF-AB9A-3574F7DBBB13}" type="presParOf" srcId="{F00A18B6-7B8C-409D-8B26-C6D33F43A0DD}" destId="{F16A0636-A4C6-4EE3-BBBB-49E9E0D40B2E}" srcOrd="1" destOrd="0" presId="urn:microsoft.com/office/officeart/2005/8/layout/vList2"/>
    <dgm:cxn modelId="{55CE6A91-B665-4172-AF07-87714F421A36}" type="presParOf" srcId="{F00A18B6-7B8C-409D-8B26-C6D33F43A0DD}" destId="{D90BD20F-7313-4998-AC2A-11CC84BC3D59}" srcOrd="2" destOrd="0" presId="urn:microsoft.com/office/officeart/2005/8/layout/vList2"/>
    <dgm:cxn modelId="{2BAF958C-4172-4812-B1E6-88BA31D3E4F3}" type="presParOf" srcId="{F00A18B6-7B8C-409D-8B26-C6D33F43A0DD}" destId="{A6246F0F-DCFA-4F5A-B3C0-440C1534A491}"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79970D0-1D55-46D0-9B2F-E17B6AFD33B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hu-HU"/>
        </a:p>
      </dgm:t>
    </dgm:pt>
    <dgm:pt modelId="{61C941D7-77F2-4D2E-8BAD-0F1C280A242C}" type="pres">
      <dgm:prSet presAssocID="{879970D0-1D55-46D0-9B2F-E17B6AFD33BA}" presName="linear" presStyleCnt="0">
        <dgm:presLayoutVars>
          <dgm:animLvl val="lvl"/>
          <dgm:resizeHandles val="exact"/>
        </dgm:presLayoutVars>
      </dgm:prSet>
      <dgm:spPr/>
    </dgm:pt>
  </dgm:ptLst>
  <dgm:cxnLst>
    <dgm:cxn modelId="{4CCC2B7F-E426-4644-BC6D-6A4BBA6D4F65}" type="presOf" srcId="{879970D0-1D55-46D0-9B2F-E17B6AFD33BA}" destId="{61C941D7-77F2-4D2E-8BAD-0F1C280A242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A73B8B5-071E-4EF1-BDAA-C7CBFA3C3E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00C2C7ED-5302-445A-8CDD-0DC47E4435CF}">
      <dgm:prSet/>
      <dgm:spPr/>
      <dgm:t>
        <a:bodyPr/>
        <a:lstStyle/>
        <a:p>
          <a:r>
            <a:rPr lang="en-GB" b="1" i="0"/>
            <a:t>Typosquatting and its Cousin–Brandjacking</a:t>
          </a:r>
        </a:p>
      </dgm:t>
    </dgm:pt>
    <dgm:pt modelId="{71370E46-95F9-4E81-BD05-0FF91823F440}" type="parTrans" cxnId="{2FDF9D0D-B369-42CD-A285-AC31BE9418BE}">
      <dgm:prSet/>
      <dgm:spPr/>
      <dgm:t>
        <a:bodyPr/>
        <a:lstStyle/>
        <a:p>
          <a:endParaRPr lang="hu-HU"/>
        </a:p>
      </dgm:t>
    </dgm:pt>
    <dgm:pt modelId="{A5492482-C146-4895-AD8F-CB7F0575D907}" type="sibTrans" cxnId="{2FDF9D0D-B369-42CD-A285-AC31BE9418BE}">
      <dgm:prSet/>
      <dgm:spPr/>
      <dgm:t>
        <a:bodyPr/>
        <a:lstStyle/>
        <a:p>
          <a:endParaRPr lang="hu-HU"/>
        </a:p>
      </dgm:t>
    </dgm:pt>
    <dgm:pt modelId="{D0F874F8-DA24-42C9-8C08-9A80D39C7AF5}">
      <dgm:prSet/>
      <dgm:spPr/>
      <dgm:t>
        <a:bodyPr/>
        <a:lstStyle/>
        <a:p>
          <a:r>
            <a:rPr lang="hu-HU" b="1" i="0" dirty="0" err="1"/>
            <a:t>Attacks</a:t>
          </a:r>
          <a:r>
            <a:rPr lang="hu-HU" b="1" i="0" dirty="0"/>
            <a:t>:</a:t>
          </a:r>
          <a:endParaRPr lang="en-GB" b="1" i="0" dirty="0"/>
        </a:p>
      </dgm:t>
    </dgm:pt>
    <dgm:pt modelId="{707FA8DD-FEB2-4BC6-9FD9-9D3DCFC14905}" type="parTrans" cxnId="{10758705-F5D8-4B1F-8332-4CBBE7749C87}">
      <dgm:prSet/>
      <dgm:spPr/>
      <dgm:t>
        <a:bodyPr/>
        <a:lstStyle/>
        <a:p>
          <a:endParaRPr lang="hu-HU"/>
        </a:p>
      </dgm:t>
    </dgm:pt>
    <dgm:pt modelId="{2B20A4D6-FA14-43F0-B25C-5831E31DD1EE}" type="sibTrans" cxnId="{10758705-F5D8-4B1F-8332-4CBBE7749C87}">
      <dgm:prSet/>
      <dgm:spPr/>
      <dgm:t>
        <a:bodyPr/>
        <a:lstStyle/>
        <a:p>
          <a:endParaRPr lang="hu-HU"/>
        </a:p>
      </dgm:t>
    </dgm:pt>
    <dgm:pt modelId="{BDCCB6B7-4942-405D-AC7C-D5355ACFC4C3}">
      <dgm:prSet/>
      <dgm:spPr/>
      <dgm:t>
        <a:bodyPr/>
        <a:lstStyle/>
        <a:p>
          <a:r>
            <a:rPr lang="hu-HU" b="1" i="0" dirty="0" err="1"/>
            <a:t>Cryptominers</a:t>
          </a:r>
          <a:r>
            <a:rPr lang="hu-HU" b="1" i="0" dirty="0"/>
            <a:t> </a:t>
          </a:r>
          <a:r>
            <a:rPr lang="hu-HU" b="1" i="0" dirty="0" err="1"/>
            <a:t>distributed</a:t>
          </a:r>
          <a:r>
            <a:rPr lang="hu-HU" b="1" i="0" dirty="0"/>
            <a:t> </a:t>
          </a:r>
          <a:r>
            <a:rPr lang="hu-HU" b="1" i="0" dirty="0" err="1"/>
            <a:t>using</a:t>
          </a:r>
          <a:r>
            <a:rPr lang="hu-HU" b="1" i="0" dirty="0"/>
            <a:t> </a:t>
          </a:r>
          <a:r>
            <a:rPr lang="hu-HU" b="1" i="0" dirty="0" err="1"/>
            <a:t>typosquatting</a:t>
          </a:r>
          <a:endParaRPr lang="en-GB" b="1" i="0" dirty="0"/>
        </a:p>
      </dgm:t>
    </dgm:pt>
    <dgm:pt modelId="{28CFDC18-9027-4C1F-BDAB-A5EE60BAD01E}" type="sibTrans" cxnId="{0EA6A765-B24E-46D3-844B-8C4F98DF3070}">
      <dgm:prSet/>
      <dgm:spPr/>
      <dgm:t>
        <a:bodyPr/>
        <a:lstStyle/>
        <a:p>
          <a:endParaRPr lang="hu-HU"/>
        </a:p>
      </dgm:t>
    </dgm:pt>
    <dgm:pt modelId="{3209470B-9CCF-4DDA-90F1-E897A40C6290}" type="parTrans" cxnId="{0EA6A765-B24E-46D3-844B-8C4F98DF3070}">
      <dgm:prSet/>
      <dgm:spPr/>
      <dgm:t>
        <a:bodyPr/>
        <a:lstStyle/>
        <a:p>
          <a:endParaRPr lang="hu-HU"/>
        </a:p>
      </dgm:t>
    </dgm:pt>
    <dgm:pt modelId="{3061E081-2E97-4A76-B8D3-5A0C79E6692C}">
      <dgm:prSet/>
      <dgm:spPr/>
      <dgm:t>
        <a:bodyPr/>
        <a:lstStyle/>
        <a:p>
          <a:r>
            <a:rPr lang="hu-HU" b="1" i="0" dirty="0" err="1"/>
            <a:t>Requests</a:t>
          </a:r>
          <a:r>
            <a:rPr lang="hu-HU" b="1" i="0" dirty="0"/>
            <a:t> </a:t>
          </a:r>
          <a:r>
            <a:rPr lang="hu-HU" b="1" i="0" dirty="0" err="1"/>
            <a:t>typosquat</a:t>
          </a:r>
          <a:r>
            <a:rPr lang="hu-HU" b="1" i="0" dirty="0"/>
            <a:t> </a:t>
          </a:r>
          <a:r>
            <a:rPr lang="hu-HU" b="1" i="0" dirty="0" err="1"/>
            <a:t>installs</a:t>
          </a:r>
          <a:r>
            <a:rPr lang="hu-HU" b="1" i="0" dirty="0"/>
            <a:t> </a:t>
          </a:r>
          <a:r>
            <a:rPr lang="hu-HU" b="1" i="0" dirty="0" err="1"/>
            <a:t>malware</a:t>
          </a:r>
          <a:endParaRPr lang="en-GB" b="1" i="0" dirty="0"/>
        </a:p>
      </dgm:t>
    </dgm:pt>
    <dgm:pt modelId="{90A4B9B8-E908-4791-85B8-4849C0A1F173}" type="sibTrans" cxnId="{95CDB24D-2CB0-407C-9750-CDBF2FD7F66C}">
      <dgm:prSet/>
      <dgm:spPr/>
      <dgm:t>
        <a:bodyPr/>
        <a:lstStyle/>
        <a:p>
          <a:endParaRPr lang="hu-HU"/>
        </a:p>
      </dgm:t>
    </dgm:pt>
    <dgm:pt modelId="{CEA67FB3-17B7-4130-954E-C1EE5B9D46E2}" type="parTrans" cxnId="{95CDB24D-2CB0-407C-9750-CDBF2FD7F66C}">
      <dgm:prSet/>
      <dgm:spPr/>
      <dgm:t>
        <a:bodyPr/>
        <a:lstStyle/>
        <a:p>
          <a:endParaRPr lang="hu-HU"/>
        </a:p>
      </dgm:t>
    </dgm:pt>
    <dgm:pt modelId="{7C7B40BD-4273-43E4-9584-C06385051A49}">
      <dgm:prSet/>
      <dgm:spPr/>
      <dgm:t>
        <a:bodyPr/>
        <a:lstStyle/>
        <a:p>
          <a:r>
            <a:rPr lang="en-GB" b="1" i="0" dirty="0" err="1"/>
            <a:t>PyPI</a:t>
          </a:r>
          <a:r>
            <a:rPr lang="en-GB" b="1" i="0" dirty="0"/>
            <a:t> packages that stole authentication keys distributed using </a:t>
          </a:r>
          <a:r>
            <a:rPr lang="en-GB" b="1" i="0" dirty="0" err="1"/>
            <a:t>typosquatting</a:t>
          </a:r>
          <a:endParaRPr lang="en-GB" b="1" i="0" dirty="0"/>
        </a:p>
      </dgm:t>
    </dgm:pt>
    <dgm:pt modelId="{D73EA732-F276-4705-BAC3-741BCD7544C2}" type="sibTrans" cxnId="{1412D6AF-55A2-4797-A7D4-E7B2B0D5C3EC}">
      <dgm:prSet/>
      <dgm:spPr/>
      <dgm:t>
        <a:bodyPr/>
        <a:lstStyle/>
        <a:p>
          <a:endParaRPr lang="hu-HU"/>
        </a:p>
      </dgm:t>
    </dgm:pt>
    <dgm:pt modelId="{55B85E28-92FA-4F2A-B16A-68765E4BF568}" type="parTrans" cxnId="{1412D6AF-55A2-4797-A7D4-E7B2B0D5C3EC}">
      <dgm:prSet/>
      <dgm:spPr/>
      <dgm:t>
        <a:bodyPr/>
        <a:lstStyle/>
        <a:p>
          <a:endParaRPr lang="hu-HU"/>
        </a:p>
      </dgm:t>
    </dgm:pt>
    <dgm:pt modelId="{108327CF-60A5-48FD-9038-43CBDCE0B33A}">
      <dgm:prSet/>
      <dgm:spPr/>
      <dgm:t>
        <a:bodyPr/>
        <a:lstStyle/>
        <a:p>
          <a:r>
            <a:rPr lang="en-GB" b="1" i="0" dirty="0" err="1"/>
            <a:t>PyMafka</a:t>
          </a:r>
          <a:r>
            <a:rPr lang="en-GB" b="1" i="0" dirty="0"/>
            <a:t> - a </a:t>
          </a:r>
          <a:r>
            <a:rPr lang="en-GB" b="1" i="0" dirty="0" err="1"/>
            <a:t>typosquatted</a:t>
          </a:r>
          <a:r>
            <a:rPr lang="en-GB" b="1" i="0" dirty="0"/>
            <a:t> package that dropped Cobalt Strike as its payload</a:t>
          </a:r>
        </a:p>
      </dgm:t>
    </dgm:pt>
    <dgm:pt modelId="{B278DA4D-5303-4DFF-8FBE-478340683FFD}" type="sibTrans" cxnId="{8E232AE7-2D40-4F74-A6DE-451D9F8BDAFB}">
      <dgm:prSet/>
      <dgm:spPr/>
      <dgm:t>
        <a:bodyPr/>
        <a:lstStyle/>
        <a:p>
          <a:endParaRPr lang="hu-HU"/>
        </a:p>
      </dgm:t>
    </dgm:pt>
    <dgm:pt modelId="{B18C20E8-2196-4753-84C4-3D8BAAB7445C}" type="parTrans" cxnId="{8E232AE7-2D40-4F74-A6DE-451D9F8BDAFB}">
      <dgm:prSet/>
      <dgm:spPr/>
      <dgm:t>
        <a:bodyPr/>
        <a:lstStyle/>
        <a:p>
          <a:endParaRPr lang="hu-HU"/>
        </a:p>
      </dgm:t>
    </dgm:pt>
    <dgm:pt modelId="{6401EBF1-1765-4CF2-AB3E-0EB5BD2CF8C2}">
      <dgm:prSet/>
      <dgm:spPr/>
      <dgm:t>
        <a:bodyPr/>
        <a:lstStyle/>
        <a:p>
          <a:r>
            <a:rPr lang="en-GB" b="1" i="0" dirty="0" err="1"/>
            <a:t>rustdecimal</a:t>
          </a:r>
          <a:r>
            <a:rPr lang="en-GB" b="1" i="0" dirty="0"/>
            <a:t> - a Rust Crate found in crates.io named after the legitimate '</a:t>
          </a:r>
          <a:r>
            <a:rPr lang="en-GB" b="1" i="0" dirty="0" err="1"/>
            <a:t>rust_decimal</a:t>
          </a:r>
          <a:r>
            <a:rPr lang="en-GB" b="1" i="0" dirty="0"/>
            <a:t>'</a:t>
          </a:r>
        </a:p>
      </dgm:t>
    </dgm:pt>
    <dgm:pt modelId="{29BFC609-091F-432C-B441-EEB33E42A692}" type="sibTrans" cxnId="{D872B1B7-AC28-49AB-8DE3-70CEB9E20E19}">
      <dgm:prSet/>
      <dgm:spPr/>
      <dgm:t>
        <a:bodyPr/>
        <a:lstStyle/>
        <a:p>
          <a:endParaRPr lang="hu-HU"/>
        </a:p>
      </dgm:t>
    </dgm:pt>
    <dgm:pt modelId="{C6314EA8-AEE8-401F-B6CE-6DAE19A928E8}" type="parTrans" cxnId="{D872B1B7-AC28-49AB-8DE3-70CEB9E20E19}">
      <dgm:prSet/>
      <dgm:spPr/>
      <dgm:t>
        <a:bodyPr/>
        <a:lstStyle/>
        <a:p>
          <a:endParaRPr lang="hu-HU"/>
        </a:p>
      </dgm:t>
    </dgm:pt>
    <dgm:pt modelId="{1718116D-6B73-47EF-A5DA-538F5FAB8274}">
      <dgm:prSet/>
      <dgm:spPr/>
      <dgm:t>
        <a:bodyPr/>
        <a:lstStyle/>
        <a:p>
          <a:r>
            <a:rPr lang="en-GB" b="1" i="0" dirty="0"/>
            <a:t>Multiple instances of </a:t>
          </a:r>
          <a:r>
            <a:rPr lang="en-GB" b="1" i="0" dirty="0" err="1"/>
            <a:t>typosquats</a:t>
          </a:r>
          <a:r>
            <a:rPr lang="en-GB" b="1" i="0" dirty="0"/>
            <a:t> against the popular "</a:t>
          </a:r>
          <a:r>
            <a:rPr lang="en-GB" b="1" i="0" dirty="0" err="1"/>
            <a:t>colors</a:t>
          </a:r>
          <a:r>
            <a:rPr lang="en-GB" b="1" i="0" dirty="0"/>
            <a:t>" -library on </a:t>
          </a:r>
          <a:r>
            <a:rPr lang="en-GB" b="1" i="0" dirty="0" err="1"/>
            <a:t>npmjs</a:t>
          </a:r>
          <a:endParaRPr lang="en-GB" b="1" i="0" dirty="0"/>
        </a:p>
      </dgm:t>
    </dgm:pt>
    <dgm:pt modelId="{991CE86E-C044-4D4D-9D28-88188A018CDC}" type="sibTrans" cxnId="{F27C139F-EAA9-491C-A582-C04F6DBC8373}">
      <dgm:prSet/>
      <dgm:spPr/>
      <dgm:t>
        <a:bodyPr/>
        <a:lstStyle/>
        <a:p>
          <a:endParaRPr lang="hu-HU"/>
        </a:p>
      </dgm:t>
    </dgm:pt>
    <dgm:pt modelId="{0C8B78E0-6652-47DF-B704-4AAC2026078F}" type="parTrans" cxnId="{F27C139F-EAA9-491C-A582-C04F6DBC8373}">
      <dgm:prSet/>
      <dgm:spPr/>
      <dgm:t>
        <a:bodyPr/>
        <a:lstStyle/>
        <a:p>
          <a:endParaRPr lang="hu-HU"/>
        </a:p>
      </dgm:t>
    </dgm:pt>
    <dgm:pt modelId="{F00A18B6-7B8C-409D-8B26-C6D33F43A0DD}" type="pres">
      <dgm:prSet presAssocID="{4A73B8B5-071E-4EF1-BDAA-C7CBFA3C3EB8}" presName="linear" presStyleCnt="0">
        <dgm:presLayoutVars>
          <dgm:animLvl val="lvl"/>
          <dgm:resizeHandles val="exact"/>
        </dgm:presLayoutVars>
      </dgm:prSet>
      <dgm:spPr/>
    </dgm:pt>
    <dgm:pt modelId="{749C56BA-1FCB-4C69-A029-233B362D75C1}" type="pres">
      <dgm:prSet presAssocID="{00C2C7ED-5302-445A-8CDD-0DC47E4435CF}" presName="parentText" presStyleLbl="node1" presStyleIdx="0" presStyleCnt="2">
        <dgm:presLayoutVars>
          <dgm:chMax val="0"/>
          <dgm:bulletEnabled val="1"/>
        </dgm:presLayoutVars>
      </dgm:prSet>
      <dgm:spPr/>
    </dgm:pt>
    <dgm:pt modelId="{ED4B6D12-90A2-41FB-BB94-D48F41536A4B}" type="pres">
      <dgm:prSet presAssocID="{A5492482-C146-4895-AD8F-CB7F0575D907}" presName="spacer" presStyleCnt="0"/>
      <dgm:spPr/>
    </dgm:pt>
    <dgm:pt modelId="{FB10A43E-60CD-452A-BDB9-D07CA9FC253F}" type="pres">
      <dgm:prSet presAssocID="{D0F874F8-DA24-42C9-8C08-9A80D39C7AF5}" presName="parentText" presStyleLbl="node1" presStyleIdx="1" presStyleCnt="2">
        <dgm:presLayoutVars>
          <dgm:chMax val="0"/>
          <dgm:bulletEnabled val="1"/>
        </dgm:presLayoutVars>
      </dgm:prSet>
      <dgm:spPr/>
    </dgm:pt>
    <dgm:pt modelId="{30AC168D-0A93-4F79-AD09-DC65708684E5}" type="pres">
      <dgm:prSet presAssocID="{D0F874F8-DA24-42C9-8C08-9A80D39C7AF5}" presName="childText" presStyleLbl="revTx" presStyleIdx="0" presStyleCnt="1">
        <dgm:presLayoutVars>
          <dgm:bulletEnabled val="1"/>
        </dgm:presLayoutVars>
      </dgm:prSet>
      <dgm:spPr/>
    </dgm:pt>
  </dgm:ptLst>
  <dgm:cxnLst>
    <dgm:cxn modelId="{10758705-F5D8-4B1F-8332-4CBBE7749C87}" srcId="{4A73B8B5-071E-4EF1-BDAA-C7CBFA3C3EB8}" destId="{D0F874F8-DA24-42C9-8C08-9A80D39C7AF5}" srcOrd="1" destOrd="0" parTransId="{707FA8DD-FEB2-4BC6-9FD9-9D3DCFC14905}" sibTransId="{2B20A4D6-FA14-43F0-B25C-5831E31DD1EE}"/>
    <dgm:cxn modelId="{A1851D0B-0C01-4E8C-B4AD-7829D8EF2A30}" type="presOf" srcId="{BDCCB6B7-4942-405D-AC7C-D5355ACFC4C3}" destId="{30AC168D-0A93-4F79-AD09-DC65708684E5}" srcOrd="0" destOrd="0" presId="urn:microsoft.com/office/officeart/2005/8/layout/vList2"/>
    <dgm:cxn modelId="{2FDF9D0D-B369-42CD-A285-AC31BE9418BE}" srcId="{4A73B8B5-071E-4EF1-BDAA-C7CBFA3C3EB8}" destId="{00C2C7ED-5302-445A-8CDD-0DC47E4435CF}" srcOrd="0" destOrd="0" parTransId="{71370E46-95F9-4E81-BD05-0FF91823F440}" sibTransId="{A5492482-C146-4895-AD8F-CB7F0575D907}"/>
    <dgm:cxn modelId="{7CCF0536-A697-45F1-86A5-CEFAFFC53F14}" type="presOf" srcId="{00C2C7ED-5302-445A-8CDD-0DC47E4435CF}" destId="{749C56BA-1FCB-4C69-A029-233B362D75C1}" srcOrd="0" destOrd="0" presId="urn:microsoft.com/office/officeart/2005/8/layout/vList2"/>
    <dgm:cxn modelId="{9AA03643-DC1D-49EC-AB58-ACA6BA110E7A}" type="presOf" srcId="{108327CF-60A5-48FD-9038-43CBDCE0B33A}" destId="{30AC168D-0A93-4F79-AD09-DC65708684E5}" srcOrd="0" destOrd="3" presId="urn:microsoft.com/office/officeart/2005/8/layout/vList2"/>
    <dgm:cxn modelId="{0EA6A765-B24E-46D3-844B-8C4F98DF3070}" srcId="{D0F874F8-DA24-42C9-8C08-9A80D39C7AF5}" destId="{BDCCB6B7-4942-405D-AC7C-D5355ACFC4C3}" srcOrd="0" destOrd="0" parTransId="{3209470B-9CCF-4DDA-90F1-E897A40C6290}" sibTransId="{28CFDC18-9027-4C1F-BDAB-A5EE60BAD01E}"/>
    <dgm:cxn modelId="{C6BAF866-8CBF-4367-A2A5-78FED90D2622}" type="presOf" srcId="{6401EBF1-1765-4CF2-AB3E-0EB5BD2CF8C2}" destId="{30AC168D-0A93-4F79-AD09-DC65708684E5}" srcOrd="0" destOrd="4" presId="urn:microsoft.com/office/officeart/2005/8/layout/vList2"/>
    <dgm:cxn modelId="{95CDB24D-2CB0-407C-9750-CDBF2FD7F66C}" srcId="{D0F874F8-DA24-42C9-8C08-9A80D39C7AF5}" destId="{3061E081-2E97-4A76-B8D3-5A0C79E6692C}" srcOrd="1" destOrd="0" parTransId="{CEA67FB3-17B7-4130-954E-C1EE5B9D46E2}" sibTransId="{90A4B9B8-E908-4791-85B8-4849C0A1F173}"/>
    <dgm:cxn modelId="{F27C139F-EAA9-491C-A582-C04F6DBC8373}" srcId="{D0F874F8-DA24-42C9-8C08-9A80D39C7AF5}" destId="{1718116D-6B73-47EF-A5DA-538F5FAB8274}" srcOrd="5" destOrd="0" parTransId="{0C8B78E0-6652-47DF-B704-4AAC2026078F}" sibTransId="{991CE86E-C044-4D4D-9D28-88188A018CDC}"/>
    <dgm:cxn modelId="{2C74DEA3-B93B-4F1B-9A15-0EB50403F53C}" type="presOf" srcId="{7C7B40BD-4273-43E4-9584-C06385051A49}" destId="{30AC168D-0A93-4F79-AD09-DC65708684E5}" srcOrd="0" destOrd="2" presId="urn:microsoft.com/office/officeart/2005/8/layout/vList2"/>
    <dgm:cxn modelId="{A90575A4-CFD8-4D71-AC41-5CCDCDB91FCF}" type="presOf" srcId="{3061E081-2E97-4A76-B8D3-5A0C79E6692C}" destId="{30AC168D-0A93-4F79-AD09-DC65708684E5}" srcOrd="0" destOrd="1" presId="urn:microsoft.com/office/officeart/2005/8/layout/vList2"/>
    <dgm:cxn modelId="{1412D6AF-55A2-4797-A7D4-E7B2B0D5C3EC}" srcId="{D0F874F8-DA24-42C9-8C08-9A80D39C7AF5}" destId="{7C7B40BD-4273-43E4-9584-C06385051A49}" srcOrd="2" destOrd="0" parTransId="{55B85E28-92FA-4F2A-B16A-68765E4BF568}" sibTransId="{D73EA732-F276-4705-BAC3-741BCD7544C2}"/>
    <dgm:cxn modelId="{D872B1B7-AC28-49AB-8DE3-70CEB9E20E19}" srcId="{D0F874F8-DA24-42C9-8C08-9A80D39C7AF5}" destId="{6401EBF1-1765-4CF2-AB3E-0EB5BD2CF8C2}" srcOrd="4" destOrd="0" parTransId="{C6314EA8-AEE8-401F-B6CE-6DAE19A928E8}" sibTransId="{29BFC609-091F-432C-B441-EEB33E42A692}"/>
    <dgm:cxn modelId="{3223F1CF-B55A-4743-9ACC-0C5814786827}" type="presOf" srcId="{D0F874F8-DA24-42C9-8C08-9A80D39C7AF5}" destId="{FB10A43E-60CD-452A-BDB9-D07CA9FC253F}" srcOrd="0" destOrd="0" presId="urn:microsoft.com/office/officeart/2005/8/layout/vList2"/>
    <dgm:cxn modelId="{8E232AE7-2D40-4F74-A6DE-451D9F8BDAFB}" srcId="{D0F874F8-DA24-42C9-8C08-9A80D39C7AF5}" destId="{108327CF-60A5-48FD-9038-43CBDCE0B33A}" srcOrd="3" destOrd="0" parTransId="{B18C20E8-2196-4753-84C4-3D8BAAB7445C}" sibTransId="{B278DA4D-5303-4DFF-8FBE-478340683FFD}"/>
    <dgm:cxn modelId="{C70BF6E7-EEFA-429C-8FF1-1CC532181045}" type="presOf" srcId="{1718116D-6B73-47EF-A5DA-538F5FAB8274}" destId="{30AC168D-0A93-4F79-AD09-DC65708684E5}" srcOrd="0" destOrd="5" presId="urn:microsoft.com/office/officeart/2005/8/layout/vList2"/>
    <dgm:cxn modelId="{11B3B6FA-4B6E-4FBF-9B85-A7E3BD31EE3B}" type="presOf" srcId="{4A73B8B5-071E-4EF1-BDAA-C7CBFA3C3EB8}" destId="{F00A18B6-7B8C-409D-8B26-C6D33F43A0DD}" srcOrd="0" destOrd="0" presId="urn:microsoft.com/office/officeart/2005/8/layout/vList2"/>
    <dgm:cxn modelId="{F69777A1-9AF2-49A1-89BD-0F17F8A21623}" type="presParOf" srcId="{F00A18B6-7B8C-409D-8B26-C6D33F43A0DD}" destId="{749C56BA-1FCB-4C69-A029-233B362D75C1}" srcOrd="0" destOrd="0" presId="urn:microsoft.com/office/officeart/2005/8/layout/vList2"/>
    <dgm:cxn modelId="{52CDF688-C751-4547-9908-CED5808FDD9E}" type="presParOf" srcId="{F00A18B6-7B8C-409D-8B26-C6D33F43A0DD}" destId="{ED4B6D12-90A2-41FB-BB94-D48F41536A4B}" srcOrd="1" destOrd="0" presId="urn:microsoft.com/office/officeart/2005/8/layout/vList2"/>
    <dgm:cxn modelId="{AB9DEAB0-F637-4E39-BD32-F354A7B338FC}" type="presParOf" srcId="{F00A18B6-7B8C-409D-8B26-C6D33F43A0DD}" destId="{FB10A43E-60CD-452A-BDB9-D07CA9FC253F}" srcOrd="2" destOrd="0" presId="urn:microsoft.com/office/officeart/2005/8/layout/vList2"/>
    <dgm:cxn modelId="{B763D5BE-7F52-4EA8-8FDA-10E1B55819C4}" type="presParOf" srcId="{F00A18B6-7B8C-409D-8B26-C6D33F43A0DD}" destId="{30AC168D-0A93-4F79-AD09-DC65708684E5}"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79970D0-1D55-46D0-9B2F-E17B6AFD33B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hu-HU"/>
        </a:p>
      </dgm:t>
    </dgm:pt>
    <dgm:pt modelId="{61C941D7-77F2-4D2E-8BAD-0F1C280A242C}" type="pres">
      <dgm:prSet presAssocID="{879970D0-1D55-46D0-9B2F-E17B6AFD33BA}" presName="linear" presStyleCnt="0">
        <dgm:presLayoutVars>
          <dgm:animLvl val="lvl"/>
          <dgm:resizeHandles val="exact"/>
        </dgm:presLayoutVars>
      </dgm:prSet>
      <dgm:spPr/>
    </dgm:pt>
  </dgm:ptLst>
  <dgm:cxnLst>
    <dgm:cxn modelId="{4CCC2B7F-E426-4644-BC6D-6A4BBA6D4F65}" type="presOf" srcId="{879970D0-1D55-46D0-9B2F-E17B6AFD33BA}" destId="{61C941D7-77F2-4D2E-8BAD-0F1C280A242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9970D0-1D55-46D0-9B2F-E17B6AFD33B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hu-HU"/>
        </a:p>
      </dgm:t>
    </dgm:pt>
    <dgm:pt modelId="{61C941D7-77F2-4D2E-8BAD-0F1C280A242C}" type="pres">
      <dgm:prSet presAssocID="{879970D0-1D55-46D0-9B2F-E17B6AFD33BA}" presName="linear" presStyleCnt="0">
        <dgm:presLayoutVars>
          <dgm:animLvl val="lvl"/>
          <dgm:resizeHandles val="exact"/>
        </dgm:presLayoutVars>
      </dgm:prSet>
      <dgm:spPr/>
    </dgm:pt>
  </dgm:ptLst>
  <dgm:cxnLst>
    <dgm:cxn modelId="{4CCC2B7F-E426-4644-BC6D-6A4BBA6D4F65}" type="presOf" srcId="{879970D0-1D55-46D0-9B2F-E17B6AFD33BA}" destId="{61C941D7-77F2-4D2E-8BAD-0F1C280A242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A73B8B5-071E-4EF1-BDAA-C7CBFA3C3E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353941C4-7A0C-42C8-A7BA-CC0CEBAEC278}">
      <dgm:prSet/>
      <dgm:spPr/>
      <dgm:t>
        <a:bodyPr/>
        <a:lstStyle/>
        <a:p>
          <a:r>
            <a:rPr lang="hu-HU" b="1" i="0"/>
            <a:t>Malicious Code Injections</a:t>
          </a:r>
        </a:p>
      </dgm:t>
    </dgm:pt>
    <dgm:pt modelId="{71648538-9426-4BBE-8D58-ADD7E1BCDE1B}" type="parTrans" cxnId="{AC9C6269-F399-4B56-946B-ACD5BFC4CE7C}">
      <dgm:prSet/>
      <dgm:spPr/>
      <dgm:t>
        <a:bodyPr/>
        <a:lstStyle/>
        <a:p>
          <a:endParaRPr lang="hu-HU"/>
        </a:p>
      </dgm:t>
    </dgm:pt>
    <dgm:pt modelId="{FFFD20C9-A671-44C5-B775-3FF0E2B2DC12}" type="sibTrans" cxnId="{AC9C6269-F399-4B56-946B-ACD5BFC4CE7C}">
      <dgm:prSet/>
      <dgm:spPr/>
      <dgm:t>
        <a:bodyPr/>
        <a:lstStyle/>
        <a:p>
          <a:endParaRPr lang="hu-HU"/>
        </a:p>
      </dgm:t>
    </dgm:pt>
    <dgm:pt modelId="{1133822F-E7AA-4595-931C-F2473D8A5442}">
      <dgm:prSet/>
      <dgm:spPr/>
      <dgm:t>
        <a:bodyPr/>
        <a:lstStyle/>
        <a:p>
          <a:r>
            <a:rPr lang="hu-HU" b="1" i="0" dirty="0" err="1"/>
            <a:t>Attacks</a:t>
          </a:r>
          <a:r>
            <a:rPr lang="hu-HU" b="1" i="0" dirty="0"/>
            <a:t>:</a:t>
          </a:r>
        </a:p>
      </dgm:t>
    </dgm:pt>
    <dgm:pt modelId="{F0109085-7C9E-4578-AC8B-430073DABF87}" type="parTrans" cxnId="{ADA650E0-9DEF-4666-986C-F25D8A03D225}">
      <dgm:prSet/>
      <dgm:spPr/>
    </dgm:pt>
    <dgm:pt modelId="{1EE0B5F2-FB0D-48AE-B7D8-74534D2B7E3C}" type="sibTrans" cxnId="{ADA650E0-9DEF-4666-986C-F25D8A03D225}">
      <dgm:prSet/>
      <dgm:spPr/>
    </dgm:pt>
    <dgm:pt modelId="{4A9594B4-88DA-4DF9-8F27-FB2550213030}">
      <dgm:prSet/>
      <dgm:spPr/>
      <dgm:t>
        <a:bodyPr/>
        <a:lstStyle/>
        <a:p>
          <a:r>
            <a:rPr lang="en-GB" b="1" i="0" dirty="0"/>
            <a:t>3 million dollar crypto heist - leveraging access to a private GitHub repository</a:t>
          </a:r>
          <a:endParaRPr lang="hu-HU" b="1" i="0" dirty="0"/>
        </a:p>
      </dgm:t>
    </dgm:pt>
    <dgm:pt modelId="{A6421D11-E855-4165-8DCD-424EFE026B4D}" type="parTrans" cxnId="{B19AB953-293F-4BFA-92D8-BB350F41F889}">
      <dgm:prSet/>
      <dgm:spPr/>
    </dgm:pt>
    <dgm:pt modelId="{F4D494A9-2176-4F3D-99DC-9B455DF23804}" type="sibTrans" cxnId="{B19AB953-293F-4BFA-92D8-BB350F41F889}">
      <dgm:prSet/>
      <dgm:spPr/>
    </dgm:pt>
    <dgm:pt modelId="{77064D7C-0AF7-4490-9AD0-9199E88BC9D8}">
      <dgm:prSet/>
      <dgm:spPr/>
      <dgm:t>
        <a:bodyPr/>
        <a:lstStyle/>
        <a:p>
          <a:r>
            <a:rPr lang="en-GB" b="1" i="0" dirty="0" err="1"/>
            <a:t>Coa</a:t>
          </a:r>
          <a:r>
            <a:rPr lang="en-GB" b="1" i="0" dirty="0"/>
            <a:t> - a very popular </a:t>
          </a:r>
          <a:r>
            <a:rPr lang="en-GB" b="1" i="0" dirty="0" err="1"/>
            <a:t>npm</a:t>
          </a:r>
          <a:r>
            <a:rPr lang="en-GB" b="1" i="0" dirty="0"/>
            <a:t> library is hijacked via an </a:t>
          </a:r>
          <a:r>
            <a:rPr lang="en-GB" b="1" i="0" dirty="0" err="1"/>
            <a:t>npm</a:t>
          </a:r>
          <a:r>
            <a:rPr lang="en-GB" b="1" i="0" dirty="0"/>
            <a:t> account takeover to distribute malware</a:t>
          </a:r>
          <a:endParaRPr lang="hu-HU" b="1" i="0" dirty="0"/>
        </a:p>
      </dgm:t>
    </dgm:pt>
    <dgm:pt modelId="{EC87E2BF-4F6C-4ED8-99B3-06B2058B8C88}" type="parTrans" cxnId="{41AF37FC-628E-44CA-B2DD-8D402A041B95}">
      <dgm:prSet/>
      <dgm:spPr/>
    </dgm:pt>
    <dgm:pt modelId="{68CAA830-3D61-4F9F-A244-8CDC4CE5B793}" type="sibTrans" cxnId="{41AF37FC-628E-44CA-B2DD-8D402A041B95}">
      <dgm:prSet/>
      <dgm:spPr/>
    </dgm:pt>
    <dgm:pt modelId="{07FC666D-3DD2-4856-A04C-D11EE113F8F3}">
      <dgm:prSet/>
      <dgm:spPr/>
      <dgm:t>
        <a:bodyPr/>
        <a:lstStyle/>
        <a:p>
          <a:r>
            <a:rPr lang="en-GB" b="1" i="0" dirty="0" err="1"/>
            <a:t>Rc</a:t>
          </a:r>
          <a:r>
            <a:rPr lang="en-GB" b="1" i="0" dirty="0"/>
            <a:t> - another popular library is hijacked moments after </a:t>
          </a:r>
          <a:r>
            <a:rPr lang="en-GB" b="1" i="0" dirty="0" err="1"/>
            <a:t>coa</a:t>
          </a:r>
          <a:r>
            <a:rPr lang="en-GB" b="1" i="0" dirty="0"/>
            <a:t> in seemingly the same campaign</a:t>
          </a:r>
          <a:endParaRPr lang="hu-HU" b="1" i="0" dirty="0"/>
        </a:p>
      </dgm:t>
    </dgm:pt>
    <dgm:pt modelId="{5DEC8976-1F6A-43D0-9513-8824D448CB52}" type="parTrans" cxnId="{7EEC6165-89D0-4361-871F-978F114CFB3A}">
      <dgm:prSet/>
      <dgm:spPr/>
    </dgm:pt>
    <dgm:pt modelId="{9C98CE56-E381-43DD-BF87-1D1A4E2D160B}" type="sibTrans" cxnId="{7EEC6165-89D0-4361-871F-978F114CFB3A}">
      <dgm:prSet/>
      <dgm:spPr/>
    </dgm:pt>
    <dgm:pt modelId="{14DC1CAF-CE68-49B5-AA5D-DC032AE5850A}">
      <dgm:prSet/>
      <dgm:spPr/>
      <dgm:t>
        <a:bodyPr/>
        <a:lstStyle/>
        <a:p>
          <a:r>
            <a:rPr lang="en-GB" b="1" i="0" dirty="0"/>
            <a:t>Mitigating these types of campaigns requires two things:</a:t>
          </a:r>
          <a:endParaRPr lang="hu-HU" b="1" i="0" dirty="0"/>
        </a:p>
      </dgm:t>
    </dgm:pt>
    <dgm:pt modelId="{06168FE6-83E2-4D5D-B13C-22DDD493984D}" type="parTrans" cxnId="{BF4E3D7C-C95D-463D-8C85-CA82307379AC}">
      <dgm:prSet/>
      <dgm:spPr/>
    </dgm:pt>
    <dgm:pt modelId="{0BEC9E64-2E75-452B-B8C8-B0A42B2771AE}" type="sibTrans" cxnId="{BF4E3D7C-C95D-463D-8C85-CA82307379AC}">
      <dgm:prSet/>
      <dgm:spPr/>
    </dgm:pt>
    <dgm:pt modelId="{1B2DE855-A62D-489A-8CFF-A52C216085D0}">
      <dgm:prSet/>
      <dgm:spPr/>
      <dgm:t>
        <a:bodyPr/>
        <a:lstStyle/>
        <a:p>
          <a:r>
            <a:rPr lang="en-GB" b="1" i="0" dirty="0"/>
            <a:t>Awareness of what software components are integrated into software both directly and transitively (i.e., using an </a:t>
          </a:r>
          <a:r>
            <a:rPr lang="en-GB" b="1" i="0" dirty="0" err="1"/>
            <a:t>SBOM</a:t>
          </a:r>
          <a:r>
            <a:rPr lang="en-GB" b="1" i="0" dirty="0"/>
            <a:t>, or Software Bill of Materials).</a:t>
          </a:r>
          <a:endParaRPr lang="hu-HU" b="1" i="0" dirty="0"/>
        </a:p>
      </dgm:t>
    </dgm:pt>
    <dgm:pt modelId="{8B4898C1-F2DA-4014-B072-AF4822693C80}" type="parTrans" cxnId="{E9CC9822-F1EF-48F8-A8CB-90FF55982E6B}">
      <dgm:prSet/>
      <dgm:spPr/>
    </dgm:pt>
    <dgm:pt modelId="{0FD65D2B-0F6D-4205-BADE-7B5AE0CB3323}" type="sibTrans" cxnId="{E9CC9822-F1EF-48F8-A8CB-90FF55982E6B}">
      <dgm:prSet/>
      <dgm:spPr/>
    </dgm:pt>
    <dgm:pt modelId="{B324464E-6B0A-4AE7-AC7F-F9639A2303D3}">
      <dgm:prSet/>
      <dgm:spPr/>
      <dgm:t>
        <a:bodyPr/>
        <a:lstStyle/>
        <a:p>
          <a:r>
            <a:rPr lang="en-GB" b="1" i="0" dirty="0"/>
            <a:t>The ability to execute changes at a rapid pace as soon as the corrupted release is discovered.</a:t>
          </a:r>
          <a:endParaRPr lang="hu-HU" b="1" i="0" dirty="0"/>
        </a:p>
      </dgm:t>
    </dgm:pt>
    <dgm:pt modelId="{6BB2567A-29A0-4B99-90E6-B50830A87353}" type="parTrans" cxnId="{6A8ECA81-C619-401C-9C3D-D1208D3B087E}">
      <dgm:prSet/>
      <dgm:spPr/>
      <dgm:t>
        <a:bodyPr/>
        <a:lstStyle/>
        <a:p>
          <a:endParaRPr lang="hu-HU"/>
        </a:p>
      </dgm:t>
    </dgm:pt>
    <dgm:pt modelId="{FADE1A13-9ADD-4844-BD1D-E2112E1AFA73}" type="sibTrans" cxnId="{6A8ECA81-C619-401C-9C3D-D1208D3B087E}">
      <dgm:prSet/>
      <dgm:spPr/>
      <dgm:t>
        <a:bodyPr/>
        <a:lstStyle/>
        <a:p>
          <a:endParaRPr lang="hu-HU"/>
        </a:p>
      </dgm:t>
    </dgm:pt>
    <dgm:pt modelId="{F00A18B6-7B8C-409D-8B26-C6D33F43A0DD}" type="pres">
      <dgm:prSet presAssocID="{4A73B8B5-071E-4EF1-BDAA-C7CBFA3C3EB8}" presName="linear" presStyleCnt="0">
        <dgm:presLayoutVars>
          <dgm:animLvl val="lvl"/>
          <dgm:resizeHandles val="exact"/>
        </dgm:presLayoutVars>
      </dgm:prSet>
      <dgm:spPr/>
    </dgm:pt>
    <dgm:pt modelId="{EED98C0A-45B3-4590-A579-C8BFBC711CF2}" type="pres">
      <dgm:prSet presAssocID="{353941C4-7A0C-42C8-A7BA-CC0CEBAEC278}" presName="parentText" presStyleLbl="node1" presStyleIdx="0" presStyleCnt="3">
        <dgm:presLayoutVars>
          <dgm:chMax val="0"/>
          <dgm:bulletEnabled val="1"/>
        </dgm:presLayoutVars>
      </dgm:prSet>
      <dgm:spPr/>
    </dgm:pt>
    <dgm:pt modelId="{9AF7F41C-E1FD-42D2-9477-99CF9CA5D481}" type="pres">
      <dgm:prSet presAssocID="{FFFD20C9-A671-44C5-B775-3FF0E2B2DC12}" presName="spacer" presStyleCnt="0"/>
      <dgm:spPr/>
    </dgm:pt>
    <dgm:pt modelId="{4B792ED4-C8D1-47BC-B8F0-A1462986AACB}" type="pres">
      <dgm:prSet presAssocID="{1133822F-E7AA-4595-931C-F2473D8A5442}" presName="parentText" presStyleLbl="node1" presStyleIdx="1" presStyleCnt="3">
        <dgm:presLayoutVars>
          <dgm:chMax val="0"/>
          <dgm:bulletEnabled val="1"/>
        </dgm:presLayoutVars>
      </dgm:prSet>
      <dgm:spPr/>
    </dgm:pt>
    <dgm:pt modelId="{20E270E8-50D4-4B7B-A767-000CA003EC53}" type="pres">
      <dgm:prSet presAssocID="{1133822F-E7AA-4595-931C-F2473D8A5442}" presName="childText" presStyleLbl="revTx" presStyleIdx="0" presStyleCnt="2">
        <dgm:presLayoutVars>
          <dgm:bulletEnabled val="1"/>
        </dgm:presLayoutVars>
      </dgm:prSet>
      <dgm:spPr/>
    </dgm:pt>
    <dgm:pt modelId="{E2D79E1E-B519-46BA-95DD-8836BAF18BB0}" type="pres">
      <dgm:prSet presAssocID="{14DC1CAF-CE68-49B5-AA5D-DC032AE5850A}" presName="parentText" presStyleLbl="node1" presStyleIdx="2" presStyleCnt="3">
        <dgm:presLayoutVars>
          <dgm:chMax val="0"/>
          <dgm:bulletEnabled val="1"/>
        </dgm:presLayoutVars>
      </dgm:prSet>
      <dgm:spPr/>
    </dgm:pt>
    <dgm:pt modelId="{CB6537FE-B0DE-4CD7-BD09-9CBC8B1CBCBB}" type="pres">
      <dgm:prSet presAssocID="{14DC1CAF-CE68-49B5-AA5D-DC032AE5850A}" presName="childText" presStyleLbl="revTx" presStyleIdx="1" presStyleCnt="2">
        <dgm:presLayoutVars>
          <dgm:bulletEnabled val="1"/>
        </dgm:presLayoutVars>
      </dgm:prSet>
      <dgm:spPr/>
    </dgm:pt>
  </dgm:ptLst>
  <dgm:cxnLst>
    <dgm:cxn modelId="{815BC313-3413-4F50-AF52-656DDF079980}" type="presOf" srcId="{4A9594B4-88DA-4DF9-8F27-FB2550213030}" destId="{20E270E8-50D4-4B7B-A767-000CA003EC53}" srcOrd="0" destOrd="0" presId="urn:microsoft.com/office/officeart/2005/8/layout/vList2"/>
    <dgm:cxn modelId="{D1191F1E-77EE-4F4F-814A-1D6F1B4ECF60}" type="presOf" srcId="{1133822F-E7AA-4595-931C-F2473D8A5442}" destId="{4B792ED4-C8D1-47BC-B8F0-A1462986AACB}" srcOrd="0" destOrd="0" presId="urn:microsoft.com/office/officeart/2005/8/layout/vList2"/>
    <dgm:cxn modelId="{E9CC9822-F1EF-48F8-A8CB-90FF55982E6B}" srcId="{14DC1CAF-CE68-49B5-AA5D-DC032AE5850A}" destId="{1B2DE855-A62D-489A-8CFF-A52C216085D0}" srcOrd="0" destOrd="0" parTransId="{8B4898C1-F2DA-4014-B072-AF4822693C80}" sibTransId="{0FD65D2B-0F6D-4205-BADE-7B5AE0CB3323}"/>
    <dgm:cxn modelId="{7EEC6165-89D0-4361-871F-978F114CFB3A}" srcId="{1133822F-E7AA-4595-931C-F2473D8A5442}" destId="{07FC666D-3DD2-4856-A04C-D11EE113F8F3}" srcOrd="2" destOrd="0" parTransId="{5DEC8976-1F6A-43D0-9513-8824D448CB52}" sibTransId="{9C98CE56-E381-43DD-BF87-1D1A4E2D160B}"/>
    <dgm:cxn modelId="{AC9C6269-F399-4B56-946B-ACD5BFC4CE7C}" srcId="{4A73B8B5-071E-4EF1-BDAA-C7CBFA3C3EB8}" destId="{353941C4-7A0C-42C8-A7BA-CC0CEBAEC278}" srcOrd="0" destOrd="0" parTransId="{71648538-9426-4BBE-8D58-ADD7E1BCDE1B}" sibTransId="{FFFD20C9-A671-44C5-B775-3FF0E2B2DC12}"/>
    <dgm:cxn modelId="{C203AB53-9ADB-40BC-92C3-7B1E47BDCA46}" type="presOf" srcId="{1B2DE855-A62D-489A-8CFF-A52C216085D0}" destId="{CB6537FE-B0DE-4CD7-BD09-9CBC8B1CBCBB}" srcOrd="0" destOrd="0" presId="urn:microsoft.com/office/officeart/2005/8/layout/vList2"/>
    <dgm:cxn modelId="{B19AB953-293F-4BFA-92D8-BB350F41F889}" srcId="{1133822F-E7AA-4595-931C-F2473D8A5442}" destId="{4A9594B4-88DA-4DF9-8F27-FB2550213030}" srcOrd="0" destOrd="0" parTransId="{A6421D11-E855-4165-8DCD-424EFE026B4D}" sibTransId="{F4D494A9-2176-4F3D-99DC-9B455DF23804}"/>
    <dgm:cxn modelId="{48934B58-DFC3-4F73-829C-22F1B0836AA8}" type="presOf" srcId="{07FC666D-3DD2-4856-A04C-D11EE113F8F3}" destId="{20E270E8-50D4-4B7B-A767-000CA003EC53}" srcOrd="0" destOrd="2" presId="urn:microsoft.com/office/officeart/2005/8/layout/vList2"/>
    <dgm:cxn modelId="{BF4E3D7C-C95D-463D-8C85-CA82307379AC}" srcId="{4A73B8B5-071E-4EF1-BDAA-C7CBFA3C3EB8}" destId="{14DC1CAF-CE68-49B5-AA5D-DC032AE5850A}" srcOrd="2" destOrd="0" parTransId="{06168FE6-83E2-4D5D-B13C-22DDD493984D}" sibTransId="{0BEC9E64-2E75-452B-B8C8-B0A42B2771AE}"/>
    <dgm:cxn modelId="{FD0F957E-24F0-4D20-B2F0-9F544EDA1B1C}" type="presOf" srcId="{14DC1CAF-CE68-49B5-AA5D-DC032AE5850A}" destId="{E2D79E1E-B519-46BA-95DD-8836BAF18BB0}" srcOrd="0" destOrd="0" presId="urn:microsoft.com/office/officeart/2005/8/layout/vList2"/>
    <dgm:cxn modelId="{6A8ECA81-C619-401C-9C3D-D1208D3B087E}" srcId="{14DC1CAF-CE68-49B5-AA5D-DC032AE5850A}" destId="{B324464E-6B0A-4AE7-AC7F-F9639A2303D3}" srcOrd="1" destOrd="0" parTransId="{6BB2567A-29A0-4B99-90E6-B50830A87353}" sibTransId="{FADE1A13-9ADD-4844-BD1D-E2112E1AFA73}"/>
    <dgm:cxn modelId="{CC5A6595-FB57-40DA-86CD-CAB223BE5178}" type="presOf" srcId="{353941C4-7A0C-42C8-A7BA-CC0CEBAEC278}" destId="{EED98C0A-45B3-4590-A579-C8BFBC711CF2}" srcOrd="0" destOrd="0" presId="urn:microsoft.com/office/officeart/2005/8/layout/vList2"/>
    <dgm:cxn modelId="{214630A7-EEC4-4629-9248-64C100C214C2}" type="presOf" srcId="{B324464E-6B0A-4AE7-AC7F-F9639A2303D3}" destId="{CB6537FE-B0DE-4CD7-BD09-9CBC8B1CBCBB}" srcOrd="0" destOrd="1" presId="urn:microsoft.com/office/officeart/2005/8/layout/vList2"/>
    <dgm:cxn modelId="{ADA650E0-9DEF-4666-986C-F25D8A03D225}" srcId="{4A73B8B5-071E-4EF1-BDAA-C7CBFA3C3EB8}" destId="{1133822F-E7AA-4595-931C-F2473D8A5442}" srcOrd="1" destOrd="0" parTransId="{F0109085-7C9E-4578-AC8B-430073DABF87}" sibTransId="{1EE0B5F2-FB0D-48AE-B7D8-74534D2B7E3C}"/>
    <dgm:cxn modelId="{D2D069E3-C4FA-409E-B815-8AFAF77D0E4A}" type="presOf" srcId="{77064D7C-0AF7-4490-9AD0-9199E88BC9D8}" destId="{20E270E8-50D4-4B7B-A767-000CA003EC53}" srcOrd="0" destOrd="1" presId="urn:microsoft.com/office/officeart/2005/8/layout/vList2"/>
    <dgm:cxn modelId="{11B3B6FA-4B6E-4FBF-9B85-A7E3BD31EE3B}" type="presOf" srcId="{4A73B8B5-071E-4EF1-BDAA-C7CBFA3C3EB8}" destId="{F00A18B6-7B8C-409D-8B26-C6D33F43A0DD}" srcOrd="0" destOrd="0" presId="urn:microsoft.com/office/officeart/2005/8/layout/vList2"/>
    <dgm:cxn modelId="{41AF37FC-628E-44CA-B2DD-8D402A041B95}" srcId="{1133822F-E7AA-4595-931C-F2473D8A5442}" destId="{77064D7C-0AF7-4490-9AD0-9199E88BC9D8}" srcOrd="1" destOrd="0" parTransId="{EC87E2BF-4F6C-4ED8-99B3-06B2058B8C88}" sibTransId="{68CAA830-3D61-4F9F-A244-8CDC4CE5B793}"/>
    <dgm:cxn modelId="{8D6438B2-E8BC-4148-846A-ED5B82EE3124}" type="presParOf" srcId="{F00A18B6-7B8C-409D-8B26-C6D33F43A0DD}" destId="{EED98C0A-45B3-4590-A579-C8BFBC711CF2}" srcOrd="0" destOrd="0" presId="urn:microsoft.com/office/officeart/2005/8/layout/vList2"/>
    <dgm:cxn modelId="{106F7898-C84D-494B-A564-257B5280BFAF}" type="presParOf" srcId="{F00A18B6-7B8C-409D-8B26-C6D33F43A0DD}" destId="{9AF7F41C-E1FD-42D2-9477-99CF9CA5D481}" srcOrd="1" destOrd="0" presId="urn:microsoft.com/office/officeart/2005/8/layout/vList2"/>
    <dgm:cxn modelId="{4C1FE46A-126E-4999-B4BB-236075D42F88}" type="presParOf" srcId="{F00A18B6-7B8C-409D-8B26-C6D33F43A0DD}" destId="{4B792ED4-C8D1-47BC-B8F0-A1462986AACB}" srcOrd="2" destOrd="0" presId="urn:microsoft.com/office/officeart/2005/8/layout/vList2"/>
    <dgm:cxn modelId="{377B65E3-B445-4634-A8EE-3A2A3B582963}" type="presParOf" srcId="{F00A18B6-7B8C-409D-8B26-C6D33F43A0DD}" destId="{20E270E8-50D4-4B7B-A767-000CA003EC53}" srcOrd="3" destOrd="0" presId="urn:microsoft.com/office/officeart/2005/8/layout/vList2"/>
    <dgm:cxn modelId="{23CD5984-681C-4CE1-B847-36EA2E366F83}" type="presParOf" srcId="{F00A18B6-7B8C-409D-8B26-C6D33F43A0DD}" destId="{E2D79E1E-B519-46BA-95DD-8836BAF18BB0}" srcOrd="4" destOrd="0" presId="urn:microsoft.com/office/officeart/2005/8/layout/vList2"/>
    <dgm:cxn modelId="{7DAE5566-7DCE-4726-9C89-62EE8A11EB72}" type="presParOf" srcId="{F00A18B6-7B8C-409D-8B26-C6D33F43A0DD}" destId="{CB6537FE-B0DE-4CD7-BD09-9CBC8B1CBCBB}" srcOrd="5"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79970D0-1D55-46D0-9B2F-E17B6AFD33B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hu-HU"/>
        </a:p>
      </dgm:t>
    </dgm:pt>
    <dgm:pt modelId="{61C941D7-77F2-4D2E-8BAD-0F1C280A242C}" type="pres">
      <dgm:prSet presAssocID="{879970D0-1D55-46D0-9B2F-E17B6AFD33BA}" presName="linear" presStyleCnt="0">
        <dgm:presLayoutVars>
          <dgm:animLvl val="lvl"/>
          <dgm:resizeHandles val="exact"/>
        </dgm:presLayoutVars>
      </dgm:prSet>
      <dgm:spPr/>
    </dgm:pt>
  </dgm:ptLst>
  <dgm:cxnLst>
    <dgm:cxn modelId="{4CCC2B7F-E426-4644-BC6D-6A4BBA6D4F65}" type="presOf" srcId="{879970D0-1D55-46D0-9B2F-E17B6AFD33BA}" destId="{61C941D7-77F2-4D2E-8BAD-0F1C280A242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A73B8B5-071E-4EF1-BDAA-C7CBFA3C3E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B324464E-6B0A-4AE7-AC7F-F9639A2303D3}">
      <dgm:prSet/>
      <dgm:spPr/>
      <dgm:t>
        <a:bodyPr/>
        <a:lstStyle/>
        <a:p>
          <a:r>
            <a:rPr lang="hu-HU" b="1" i="0" dirty="0" err="1"/>
            <a:t>Protestware</a:t>
          </a:r>
          <a:endParaRPr lang="hu-HU" b="1" i="0" dirty="0"/>
        </a:p>
      </dgm:t>
    </dgm:pt>
    <dgm:pt modelId="{6BB2567A-29A0-4B99-90E6-B50830A87353}" type="parTrans" cxnId="{6A8ECA81-C619-401C-9C3D-D1208D3B087E}">
      <dgm:prSet/>
      <dgm:spPr/>
      <dgm:t>
        <a:bodyPr/>
        <a:lstStyle/>
        <a:p>
          <a:endParaRPr lang="hu-HU"/>
        </a:p>
      </dgm:t>
    </dgm:pt>
    <dgm:pt modelId="{FADE1A13-9ADD-4844-BD1D-E2112E1AFA73}" type="sibTrans" cxnId="{6A8ECA81-C619-401C-9C3D-D1208D3B087E}">
      <dgm:prSet/>
      <dgm:spPr/>
      <dgm:t>
        <a:bodyPr/>
        <a:lstStyle/>
        <a:p>
          <a:endParaRPr lang="hu-HU"/>
        </a:p>
      </dgm:t>
    </dgm:pt>
    <dgm:pt modelId="{4DDA81CD-5DBE-49AD-84AB-8F4C17DF1BDF}">
      <dgm:prSet/>
      <dgm:spPr/>
      <dgm:t>
        <a:bodyPr/>
        <a:lstStyle/>
        <a:p>
          <a:r>
            <a:rPr lang="en-GB" b="0" i="0" dirty="0"/>
            <a:t>Another subvariant of malicious code injections that has been</a:t>
          </a:r>
          <a:r>
            <a:rPr lang="hu-HU" b="0" i="0" dirty="0"/>
            <a:t> </a:t>
          </a:r>
          <a:r>
            <a:rPr lang="hu-HU" b="0" i="0" dirty="0" err="1"/>
            <a:t>being</a:t>
          </a:r>
          <a:r>
            <a:rPr lang="en-GB" b="0" i="0" dirty="0"/>
            <a:t> </a:t>
          </a:r>
          <a:r>
            <a:rPr lang="hu-HU" b="0" i="0" dirty="0" err="1"/>
            <a:t>observed</a:t>
          </a:r>
          <a:r>
            <a:rPr lang="en-GB" b="0" i="0" dirty="0"/>
            <a:t> more of in the last 12 months</a:t>
          </a:r>
          <a:endParaRPr lang="hu-HU" b="1" i="0" dirty="0"/>
        </a:p>
      </dgm:t>
    </dgm:pt>
    <dgm:pt modelId="{E0A5B380-F6A7-4752-B169-E030E73B3777}" type="parTrans" cxnId="{14932715-782D-45DA-B94B-B435269DC2B9}">
      <dgm:prSet/>
      <dgm:spPr/>
    </dgm:pt>
    <dgm:pt modelId="{08DBEF1A-BC4C-4698-8E7F-3179F4191120}" type="sibTrans" cxnId="{14932715-782D-45DA-B94B-B435269DC2B9}">
      <dgm:prSet/>
      <dgm:spPr/>
    </dgm:pt>
    <dgm:pt modelId="{3A5EB944-5C1D-4F7B-AF9F-AB68CDC5EEB6}">
      <dgm:prSet/>
      <dgm:spPr/>
      <dgm:t>
        <a:bodyPr/>
        <a:lstStyle/>
        <a:p>
          <a:r>
            <a:rPr lang="hu-HU" b="1" i="0" dirty="0" err="1"/>
            <a:t>Attacks</a:t>
          </a:r>
          <a:r>
            <a:rPr lang="hu-HU" b="1" i="0" dirty="0"/>
            <a:t>:</a:t>
          </a:r>
        </a:p>
      </dgm:t>
    </dgm:pt>
    <dgm:pt modelId="{3F824DD5-5D85-4C42-875B-38C52C89BE4B}" type="parTrans" cxnId="{BA6662B7-52A6-4F08-AD76-6AF43A1A258A}">
      <dgm:prSet/>
      <dgm:spPr/>
    </dgm:pt>
    <dgm:pt modelId="{3D4994E5-226B-4B90-9EC9-7A6F067D981A}" type="sibTrans" cxnId="{BA6662B7-52A6-4F08-AD76-6AF43A1A258A}">
      <dgm:prSet/>
      <dgm:spPr/>
    </dgm:pt>
    <dgm:pt modelId="{D68C02F7-E918-41B1-B37F-4C7DFA461D07}">
      <dgm:prSet/>
      <dgm:spPr/>
      <dgm:t>
        <a:bodyPr/>
        <a:lstStyle/>
        <a:p>
          <a:r>
            <a:rPr lang="en-GB" b="1" i="0" dirty="0"/>
            <a:t>January 2022: Maintainer of popular '</a:t>
          </a:r>
          <a:r>
            <a:rPr lang="en-GB" b="1" i="0" dirty="0" err="1"/>
            <a:t>colors</a:t>
          </a:r>
          <a:r>
            <a:rPr lang="en-GB" b="1" i="0" dirty="0"/>
            <a:t>' and 'faker' libraries adds code to cause a Denial of Service in applications in protest of big corporations using open source but not contributing anything back to the community.</a:t>
          </a:r>
          <a:endParaRPr lang="hu-HU" b="1" i="0" dirty="0"/>
        </a:p>
      </dgm:t>
    </dgm:pt>
    <dgm:pt modelId="{D0828607-ECC9-4E3E-A877-146F2FB5D6B3}" type="parTrans" cxnId="{77A0EC1C-2DEA-4BE1-A0FD-F7523A87B704}">
      <dgm:prSet/>
      <dgm:spPr/>
    </dgm:pt>
    <dgm:pt modelId="{23551182-D625-4952-8CD9-D3356B6C13C6}" type="sibTrans" cxnId="{77A0EC1C-2DEA-4BE1-A0FD-F7523A87B704}">
      <dgm:prSet/>
      <dgm:spPr/>
    </dgm:pt>
    <dgm:pt modelId="{2BE51EEC-F450-4E2A-8221-F5EE4C8AB290}">
      <dgm:prSet/>
      <dgm:spPr/>
      <dgm:t>
        <a:bodyPr/>
        <a:lstStyle/>
        <a:p>
          <a:r>
            <a:rPr lang="en-GB" b="1" i="0" dirty="0"/>
            <a:t>March 2022: 'node-</a:t>
          </a:r>
          <a:r>
            <a:rPr lang="en-GB" b="1" i="0" dirty="0" err="1"/>
            <a:t>ipc</a:t>
          </a:r>
          <a:r>
            <a:rPr lang="en-GB" b="1" i="0" dirty="0"/>
            <a:t>' project begins deleting data of users it suspects to be Russian or Belarusian. Any application using the library ends up overwriting Russian users' files with a '❤️' emoji.</a:t>
          </a:r>
          <a:endParaRPr lang="hu-HU" b="1" i="0" dirty="0"/>
        </a:p>
      </dgm:t>
    </dgm:pt>
    <dgm:pt modelId="{DA4CBF8D-8386-407C-B0A5-4657778682BB}" type="parTrans" cxnId="{D2E9F882-6107-4111-8103-A45FA4C7D755}">
      <dgm:prSet/>
      <dgm:spPr/>
    </dgm:pt>
    <dgm:pt modelId="{0F5AC230-D79A-4EC9-A816-477F1AF8239A}" type="sibTrans" cxnId="{D2E9F882-6107-4111-8103-A45FA4C7D755}">
      <dgm:prSet/>
      <dgm:spPr/>
    </dgm:pt>
    <dgm:pt modelId="{44EADA4E-9EF8-4A6F-887A-16A1F01AE9D6}">
      <dgm:prSet/>
      <dgm:spPr/>
      <dgm:t>
        <a:bodyPr/>
        <a:lstStyle/>
        <a:p>
          <a:r>
            <a:rPr lang="en-GB" b="1" i="0" dirty="0"/>
            <a:t>March–April 2022: In days following the incident, maintainers behind </a:t>
          </a:r>
          <a:r>
            <a:rPr lang="en-GB" b="1" i="0" dirty="0" err="1"/>
            <a:t>npm</a:t>
          </a:r>
          <a:r>
            <a:rPr lang="en-GB" b="1" i="0" dirty="0"/>
            <a:t> libraries like 'event-source-</a:t>
          </a:r>
          <a:r>
            <a:rPr lang="en-GB" b="1" i="0" dirty="0" err="1"/>
            <a:t>polyfill</a:t>
          </a:r>
          <a:r>
            <a:rPr lang="en-GB" b="1" i="0" dirty="0"/>
            <a:t>', '</a:t>
          </a:r>
          <a:r>
            <a:rPr lang="en-GB" b="1" i="0" dirty="0" err="1"/>
            <a:t>es5-ext</a:t>
          </a:r>
          <a:r>
            <a:rPr lang="en-GB" b="1" i="0" dirty="0"/>
            <a:t>' and 'styled-components' add peaceful anti-war messages to their packages.</a:t>
          </a:r>
          <a:endParaRPr lang="hu-HU" b="1" i="0" dirty="0"/>
        </a:p>
      </dgm:t>
    </dgm:pt>
    <dgm:pt modelId="{49DFC5F9-CE60-4831-A966-516B1FE1B76D}" type="parTrans" cxnId="{D3C8631E-7BC1-47A6-8AA5-E2385851E7BE}">
      <dgm:prSet/>
      <dgm:spPr/>
    </dgm:pt>
    <dgm:pt modelId="{4823D885-5F6F-49C4-ABAD-C979F6ABABC3}" type="sibTrans" cxnId="{D3C8631E-7BC1-47A6-8AA5-E2385851E7BE}">
      <dgm:prSet/>
      <dgm:spPr/>
    </dgm:pt>
    <dgm:pt modelId="{F00A18B6-7B8C-409D-8B26-C6D33F43A0DD}" type="pres">
      <dgm:prSet presAssocID="{4A73B8B5-071E-4EF1-BDAA-C7CBFA3C3EB8}" presName="linear" presStyleCnt="0">
        <dgm:presLayoutVars>
          <dgm:animLvl val="lvl"/>
          <dgm:resizeHandles val="exact"/>
        </dgm:presLayoutVars>
      </dgm:prSet>
      <dgm:spPr/>
    </dgm:pt>
    <dgm:pt modelId="{9796F1E8-2A5E-4159-8FC3-1C6201B3BD2C}" type="pres">
      <dgm:prSet presAssocID="{B324464E-6B0A-4AE7-AC7F-F9639A2303D3}" presName="parentText" presStyleLbl="node1" presStyleIdx="0" presStyleCnt="2">
        <dgm:presLayoutVars>
          <dgm:chMax val="0"/>
          <dgm:bulletEnabled val="1"/>
        </dgm:presLayoutVars>
      </dgm:prSet>
      <dgm:spPr/>
    </dgm:pt>
    <dgm:pt modelId="{81E7B200-F77F-4D2B-A66B-6B746A50B648}" type="pres">
      <dgm:prSet presAssocID="{B324464E-6B0A-4AE7-AC7F-F9639A2303D3}" presName="childText" presStyleLbl="revTx" presStyleIdx="0" presStyleCnt="2">
        <dgm:presLayoutVars>
          <dgm:bulletEnabled val="1"/>
        </dgm:presLayoutVars>
      </dgm:prSet>
      <dgm:spPr/>
    </dgm:pt>
    <dgm:pt modelId="{E92DFDA6-17EC-4A63-A361-FF60428EE6A9}" type="pres">
      <dgm:prSet presAssocID="{3A5EB944-5C1D-4F7B-AF9F-AB68CDC5EEB6}" presName="parentText" presStyleLbl="node1" presStyleIdx="1" presStyleCnt="2">
        <dgm:presLayoutVars>
          <dgm:chMax val="0"/>
          <dgm:bulletEnabled val="1"/>
        </dgm:presLayoutVars>
      </dgm:prSet>
      <dgm:spPr/>
    </dgm:pt>
    <dgm:pt modelId="{2E30A83F-E84D-42FA-BD03-DE22A838C4C3}" type="pres">
      <dgm:prSet presAssocID="{3A5EB944-5C1D-4F7B-AF9F-AB68CDC5EEB6}" presName="childText" presStyleLbl="revTx" presStyleIdx="1" presStyleCnt="2">
        <dgm:presLayoutVars>
          <dgm:bulletEnabled val="1"/>
        </dgm:presLayoutVars>
      </dgm:prSet>
      <dgm:spPr/>
    </dgm:pt>
  </dgm:ptLst>
  <dgm:cxnLst>
    <dgm:cxn modelId="{14932715-782D-45DA-B94B-B435269DC2B9}" srcId="{B324464E-6B0A-4AE7-AC7F-F9639A2303D3}" destId="{4DDA81CD-5DBE-49AD-84AB-8F4C17DF1BDF}" srcOrd="0" destOrd="0" parTransId="{E0A5B380-F6A7-4752-B169-E030E73B3777}" sibTransId="{08DBEF1A-BC4C-4698-8E7F-3179F4191120}"/>
    <dgm:cxn modelId="{77A0EC1C-2DEA-4BE1-A0FD-F7523A87B704}" srcId="{3A5EB944-5C1D-4F7B-AF9F-AB68CDC5EEB6}" destId="{D68C02F7-E918-41B1-B37F-4C7DFA461D07}" srcOrd="0" destOrd="0" parTransId="{D0828607-ECC9-4E3E-A877-146F2FB5D6B3}" sibTransId="{23551182-D625-4952-8CD9-D3356B6C13C6}"/>
    <dgm:cxn modelId="{D3C8631E-7BC1-47A6-8AA5-E2385851E7BE}" srcId="{3A5EB944-5C1D-4F7B-AF9F-AB68CDC5EEB6}" destId="{44EADA4E-9EF8-4A6F-887A-16A1F01AE9D6}" srcOrd="2" destOrd="0" parTransId="{49DFC5F9-CE60-4831-A966-516B1FE1B76D}" sibTransId="{4823D885-5F6F-49C4-ABAD-C979F6ABABC3}"/>
    <dgm:cxn modelId="{72800C35-693D-471F-8E9D-17C8ED500CF2}" type="presOf" srcId="{B324464E-6B0A-4AE7-AC7F-F9639A2303D3}" destId="{9796F1E8-2A5E-4159-8FC3-1C6201B3BD2C}" srcOrd="0" destOrd="0" presId="urn:microsoft.com/office/officeart/2005/8/layout/vList2"/>
    <dgm:cxn modelId="{2E0B4F45-BD0B-4840-BAD4-B59D759BB993}" type="presOf" srcId="{3A5EB944-5C1D-4F7B-AF9F-AB68CDC5EEB6}" destId="{E92DFDA6-17EC-4A63-A361-FF60428EE6A9}" srcOrd="0" destOrd="0" presId="urn:microsoft.com/office/officeart/2005/8/layout/vList2"/>
    <dgm:cxn modelId="{471BAF66-B247-42B0-B404-517C972C492A}" type="presOf" srcId="{44EADA4E-9EF8-4A6F-887A-16A1F01AE9D6}" destId="{2E30A83F-E84D-42FA-BD03-DE22A838C4C3}" srcOrd="0" destOrd="2" presId="urn:microsoft.com/office/officeart/2005/8/layout/vList2"/>
    <dgm:cxn modelId="{B722CA46-43E8-4D00-B328-09BC7030874A}" type="presOf" srcId="{4DDA81CD-5DBE-49AD-84AB-8F4C17DF1BDF}" destId="{81E7B200-F77F-4D2B-A66B-6B746A50B648}" srcOrd="0" destOrd="0" presId="urn:microsoft.com/office/officeart/2005/8/layout/vList2"/>
    <dgm:cxn modelId="{6A8ECA81-C619-401C-9C3D-D1208D3B087E}" srcId="{4A73B8B5-071E-4EF1-BDAA-C7CBFA3C3EB8}" destId="{B324464E-6B0A-4AE7-AC7F-F9639A2303D3}" srcOrd="0" destOrd="0" parTransId="{6BB2567A-29A0-4B99-90E6-B50830A87353}" sibTransId="{FADE1A13-9ADD-4844-BD1D-E2112E1AFA73}"/>
    <dgm:cxn modelId="{D2E9F882-6107-4111-8103-A45FA4C7D755}" srcId="{3A5EB944-5C1D-4F7B-AF9F-AB68CDC5EEB6}" destId="{2BE51EEC-F450-4E2A-8221-F5EE4C8AB290}" srcOrd="1" destOrd="0" parTransId="{DA4CBF8D-8386-407C-B0A5-4657778682BB}" sibTransId="{0F5AC230-D79A-4EC9-A816-477F1AF8239A}"/>
    <dgm:cxn modelId="{DBF3469E-06C8-4F2E-A60D-C82DE9666FDD}" type="presOf" srcId="{2BE51EEC-F450-4E2A-8221-F5EE4C8AB290}" destId="{2E30A83F-E84D-42FA-BD03-DE22A838C4C3}" srcOrd="0" destOrd="1" presId="urn:microsoft.com/office/officeart/2005/8/layout/vList2"/>
    <dgm:cxn modelId="{BA6662B7-52A6-4F08-AD76-6AF43A1A258A}" srcId="{4A73B8B5-071E-4EF1-BDAA-C7CBFA3C3EB8}" destId="{3A5EB944-5C1D-4F7B-AF9F-AB68CDC5EEB6}" srcOrd="1" destOrd="0" parTransId="{3F824DD5-5D85-4C42-875B-38C52C89BE4B}" sibTransId="{3D4994E5-226B-4B90-9EC9-7A6F067D981A}"/>
    <dgm:cxn modelId="{E6A2E6DB-6603-40E5-B3E7-60988A862922}" type="presOf" srcId="{D68C02F7-E918-41B1-B37F-4C7DFA461D07}" destId="{2E30A83F-E84D-42FA-BD03-DE22A838C4C3}" srcOrd="0" destOrd="0" presId="urn:microsoft.com/office/officeart/2005/8/layout/vList2"/>
    <dgm:cxn modelId="{11B3B6FA-4B6E-4FBF-9B85-A7E3BD31EE3B}" type="presOf" srcId="{4A73B8B5-071E-4EF1-BDAA-C7CBFA3C3EB8}" destId="{F00A18B6-7B8C-409D-8B26-C6D33F43A0DD}" srcOrd="0" destOrd="0" presId="urn:microsoft.com/office/officeart/2005/8/layout/vList2"/>
    <dgm:cxn modelId="{D9301F5D-3D7E-4AB4-ABCA-4ECD7A9E28D0}" type="presParOf" srcId="{F00A18B6-7B8C-409D-8B26-C6D33F43A0DD}" destId="{9796F1E8-2A5E-4159-8FC3-1C6201B3BD2C}" srcOrd="0" destOrd="0" presId="urn:microsoft.com/office/officeart/2005/8/layout/vList2"/>
    <dgm:cxn modelId="{97EF6556-5F8A-47CC-9225-04696432DC26}" type="presParOf" srcId="{F00A18B6-7B8C-409D-8B26-C6D33F43A0DD}" destId="{81E7B200-F77F-4D2B-A66B-6B746A50B648}" srcOrd="1" destOrd="0" presId="urn:microsoft.com/office/officeart/2005/8/layout/vList2"/>
    <dgm:cxn modelId="{6904F049-8907-4F0D-B8A8-F4F4CDFDAA90}" type="presParOf" srcId="{F00A18B6-7B8C-409D-8B26-C6D33F43A0DD}" destId="{E92DFDA6-17EC-4A63-A361-FF60428EE6A9}" srcOrd="2" destOrd="0" presId="urn:microsoft.com/office/officeart/2005/8/layout/vList2"/>
    <dgm:cxn modelId="{3775FC40-D05E-4E2F-B9FF-0C9E3A75AFB6}" type="presParOf" srcId="{F00A18B6-7B8C-409D-8B26-C6D33F43A0DD}" destId="{2E30A83F-E84D-42FA-BD03-DE22A838C4C3}"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79970D0-1D55-46D0-9B2F-E17B6AFD33B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hu-HU"/>
        </a:p>
      </dgm:t>
    </dgm:pt>
    <dgm:pt modelId="{61C941D7-77F2-4D2E-8BAD-0F1C280A242C}" type="pres">
      <dgm:prSet presAssocID="{879970D0-1D55-46D0-9B2F-E17B6AFD33BA}" presName="linear" presStyleCnt="0">
        <dgm:presLayoutVars>
          <dgm:animLvl val="lvl"/>
          <dgm:resizeHandles val="exact"/>
        </dgm:presLayoutVars>
      </dgm:prSet>
      <dgm:spPr/>
    </dgm:pt>
  </dgm:ptLst>
  <dgm:cxnLst>
    <dgm:cxn modelId="{4CCC2B7F-E426-4644-BC6D-6A4BBA6D4F65}" type="presOf" srcId="{879970D0-1D55-46D0-9B2F-E17B6AFD33BA}" destId="{61C941D7-77F2-4D2E-8BAD-0F1C280A242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A73B8B5-071E-4EF1-BDAA-C7CBFA3C3E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ACE4A258-CC6F-48E3-AFD6-6931A639260A}">
      <dgm:prSet/>
      <dgm:spPr/>
      <dgm:t>
        <a:bodyPr/>
        <a:lstStyle/>
        <a:p>
          <a:pPr algn="ctr"/>
          <a:r>
            <a:rPr lang="hu-HU" dirty="0" err="1"/>
            <a:t>Highest</a:t>
          </a:r>
          <a:r>
            <a:rPr lang="hu-HU" dirty="0"/>
            <a:t> </a:t>
          </a:r>
          <a:r>
            <a:rPr lang="hu-HU" dirty="0" err="1"/>
            <a:t>profile</a:t>
          </a:r>
          <a:r>
            <a:rPr lang="hu-HU" dirty="0"/>
            <a:t> </a:t>
          </a:r>
          <a:r>
            <a:rPr lang="hu-HU" dirty="0" err="1"/>
            <a:t>vulnerabilities</a:t>
          </a:r>
          <a:r>
            <a:rPr lang="hu-HU" dirty="0"/>
            <a:t> and </a:t>
          </a:r>
          <a:r>
            <a:rPr lang="hu-HU" dirty="0" err="1"/>
            <a:t>attacks</a:t>
          </a:r>
          <a:r>
            <a:rPr lang="hu-HU" dirty="0"/>
            <a:t>, 2021-22</a:t>
          </a:r>
        </a:p>
      </dgm:t>
    </dgm:pt>
    <dgm:pt modelId="{AAA4FC44-9B5F-4ACB-B263-A5F0B3F91D96}" type="parTrans" cxnId="{4ECB87A2-D6C5-48D4-947E-352E5982B260}">
      <dgm:prSet/>
      <dgm:spPr/>
      <dgm:t>
        <a:bodyPr/>
        <a:lstStyle/>
        <a:p>
          <a:pPr algn="ctr"/>
          <a:endParaRPr lang="hu-HU"/>
        </a:p>
      </dgm:t>
    </dgm:pt>
    <dgm:pt modelId="{1B0A7C60-6195-496B-9F57-86DF1BB8BF21}" type="sibTrans" cxnId="{4ECB87A2-D6C5-48D4-947E-352E5982B260}">
      <dgm:prSet/>
      <dgm:spPr/>
      <dgm:t>
        <a:bodyPr/>
        <a:lstStyle/>
        <a:p>
          <a:pPr algn="ctr"/>
          <a:endParaRPr lang="hu-HU"/>
        </a:p>
      </dgm:t>
    </dgm:pt>
    <dgm:pt modelId="{F00A18B6-7B8C-409D-8B26-C6D33F43A0DD}" type="pres">
      <dgm:prSet presAssocID="{4A73B8B5-071E-4EF1-BDAA-C7CBFA3C3EB8}" presName="linear" presStyleCnt="0">
        <dgm:presLayoutVars>
          <dgm:animLvl val="lvl"/>
          <dgm:resizeHandles val="exact"/>
        </dgm:presLayoutVars>
      </dgm:prSet>
      <dgm:spPr/>
    </dgm:pt>
    <dgm:pt modelId="{4949D171-AC69-4A27-BE4D-4ED0B1526F2F}" type="pres">
      <dgm:prSet presAssocID="{ACE4A258-CC6F-48E3-AFD6-6931A639260A}" presName="parentText" presStyleLbl="node1" presStyleIdx="0" presStyleCnt="1">
        <dgm:presLayoutVars>
          <dgm:chMax val="0"/>
          <dgm:bulletEnabled val="1"/>
        </dgm:presLayoutVars>
      </dgm:prSet>
      <dgm:spPr/>
    </dgm:pt>
  </dgm:ptLst>
  <dgm:cxnLst>
    <dgm:cxn modelId="{D75B4421-3A5D-44E8-88EC-A74AB5563DEC}" type="presOf" srcId="{ACE4A258-CC6F-48E3-AFD6-6931A639260A}" destId="{4949D171-AC69-4A27-BE4D-4ED0B1526F2F}" srcOrd="0" destOrd="0" presId="urn:microsoft.com/office/officeart/2005/8/layout/vList2"/>
    <dgm:cxn modelId="{4ECB87A2-D6C5-48D4-947E-352E5982B260}" srcId="{4A73B8B5-071E-4EF1-BDAA-C7CBFA3C3EB8}" destId="{ACE4A258-CC6F-48E3-AFD6-6931A639260A}" srcOrd="0" destOrd="0" parTransId="{AAA4FC44-9B5F-4ACB-B263-A5F0B3F91D96}" sibTransId="{1B0A7C60-6195-496B-9F57-86DF1BB8BF21}"/>
    <dgm:cxn modelId="{11B3B6FA-4B6E-4FBF-9B85-A7E3BD31EE3B}" type="presOf" srcId="{4A73B8B5-071E-4EF1-BDAA-C7CBFA3C3EB8}" destId="{F00A18B6-7B8C-409D-8B26-C6D33F43A0DD}" srcOrd="0" destOrd="0" presId="urn:microsoft.com/office/officeart/2005/8/layout/vList2"/>
    <dgm:cxn modelId="{51C6C083-A61E-4A35-9106-59F5CF60DC0F}" type="presParOf" srcId="{F00A18B6-7B8C-409D-8B26-C6D33F43A0DD}" destId="{4949D171-AC69-4A27-BE4D-4ED0B1526F2F}"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79970D0-1D55-46D0-9B2F-E17B6AFD33B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hu-HU"/>
        </a:p>
      </dgm:t>
    </dgm:pt>
    <dgm:pt modelId="{61C941D7-77F2-4D2E-8BAD-0F1C280A242C}" type="pres">
      <dgm:prSet presAssocID="{879970D0-1D55-46D0-9B2F-E17B6AFD33BA}" presName="linear" presStyleCnt="0">
        <dgm:presLayoutVars>
          <dgm:animLvl val="lvl"/>
          <dgm:resizeHandles val="exact"/>
        </dgm:presLayoutVars>
      </dgm:prSet>
      <dgm:spPr/>
    </dgm:pt>
  </dgm:ptLst>
  <dgm:cxnLst>
    <dgm:cxn modelId="{4CCC2B7F-E426-4644-BC6D-6A4BBA6D4F65}" type="presOf" srcId="{879970D0-1D55-46D0-9B2F-E17B6AFD33BA}" destId="{61C941D7-77F2-4D2E-8BAD-0F1C280A242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A73B8B5-071E-4EF1-BDAA-C7CBFA3C3E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ACE4A258-CC6F-48E3-AFD6-6931A639260A}">
      <dgm:prSet/>
      <dgm:spPr/>
      <dgm:t>
        <a:bodyPr/>
        <a:lstStyle/>
        <a:p>
          <a:pPr algn="ctr"/>
          <a:r>
            <a:rPr lang="hu-HU" dirty="0" err="1"/>
            <a:t>Adoption</a:t>
          </a:r>
          <a:r>
            <a:rPr lang="hu-HU" dirty="0"/>
            <a:t> of </a:t>
          </a:r>
          <a:r>
            <a:rPr lang="hu-HU" dirty="0" err="1"/>
            <a:t>Log4Shell</a:t>
          </a:r>
          <a:r>
            <a:rPr lang="hu-HU" dirty="0"/>
            <a:t> </a:t>
          </a:r>
          <a:r>
            <a:rPr lang="hu-HU" dirty="0" err="1"/>
            <a:t>releases</a:t>
          </a:r>
          <a:r>
            <a:rPr lang="hu-HU" dirty="0"/>
            <a:t> </a:t>
          </a:r>
          <a:r>
            <a:rPr lang="hu-HU" dirty="0" err="1"/>
            <a:t>from</a:t>
          </a:r>
          <a:r>
            <a:rPr lang="hu-HU" dirty="0"/>
            <a:t> August 2021 - August 2022</a:t>
          </a:r>
        </a:p>
      </dgm:t>
    </dgm:pt>
    <dgm:pt modelId="{AAA4FC44-9B5F-4ACB-B263-A5F0B3F91D96}" type="parTrans" cxnId="{4ECB87A2-D6C5-48D4-947E-352E5982B260}">
      <dgm:prSet/>
      <dgm:spPr/>
      <dgm:t>
        <a:bodyPr/>
        <a:lstStyle/>
        <a:p>
          <a:pPr algn="ctr"/>
          <a:endParaRPr lang="hu-HU"/>
        </a:p>
      </dgm:t>
    </dgm:pt>
    <dgm:pt modelId="{1B0A7C60-6195-496B-9F57-86DF1BB8BF21}" type="sibTrans" cxnId="{4ECB87A2-D6C5-48D4-947E-352E5982B260}">
      <dgm:prSet/>
      <dgm:spPr/>
      <dgm:t>
        <a:bodyPr/>
        <a:lstStyle/>
        <a:p>
          <a:pPr algn="ctr"/>
          <a:endParaRPr lang="hu-HU"/>
        </a:p>
      </dgm:t>
    </dgm:pt>
    <dgm:pt modelId="{F00A18B6-7B8C-409D-8B26-C6D33F43A0DD}" type="pres">
      <dgm:prSet presAssocID="{4A73B8B5-071E-4EF1-BDAA-C7CBFA3C3EB8}" presName="linear" presStyleCnt="0">
        <dgm:presLayoutVars>
          <dgm:animLvl val="lvl"/>
          <dgm:resizeHandles val="exact"/>
        </dgm:presLayoutVars>
      </dgm:prSet>
      <dgm:spPr/>
    </dgm:pt>
    <dgm:pt modelId="{4949D171-AC69-4A27-BE4D-4ED0B1526F2F}" type="pres">
      <dgm:prSet presAssocID="{ACE4A258-CC6F-48E3-AFD6-6931A639260A}" presName="parentText" presStyleLbl="node1" presStyleIdx="0" presStyleCnt="1" custLinFactNeighborX="-196" custLinFactNeighborY="-8545">
        <dgm:presLayoutVars>
          <dgm:chMax val="0"/>
          <dgm:bulletEnabled val="1"/>
        </dgm:presLayoutVars>
      </dgm:prSet>
      <dgm:spPr/>
    </dgm:pt>
  </dgm:ptLst>
  <dgm:cxnLst>
    <dgm:cxn modelId="{D75B4421-3A5D-44E8-88EC-A74AB5563DEC}" type="presOf" srcId="{ACE4A258-CC6F-48E3-AFD6-6931A639260A}" destId="{4949D171-AC69-4A27-BE4D-4ED0B1526F2F}" srcOrd="0" destOrd="0" presId="urn:microsoft.com/office/officeart/2005/8/layout/vList2"/>
    <dgm:cxn modelId="{4ECB87A2-D6C5-48D4-947E-352E5982B260}" srcId="{4A73B8B5-071E-4EF1-BDAA-C7CBFA3C3EB8}" destId="{ACE4A258-CC6F-48E3-AFD6-6931A639260A}" srcOrd="0" destOrd="0" parTransId="{AAA4FC44-9B5F-4ACB-B263-A5F0B3F91D96}" sibTransId="{1B0A7C60-6195-496B-9F57-86DF1BB8BF21}"/>
    <dgm:cxn modelId="{11B3B6FA-4B6E-4FBF-9B85-A7E3BD31EE3B}" type="presOf" srcId="{4A73B8B5-071E-4EF1-BDAA-C7CBFA3C3EB8}" destId="{F00A18B6-7B8C-409D-8B26-C6D33F43A0DD}" srcOrd="0" destOrd="0" presId="urn:microsoft.com/office/officeart/2005/8/layout/vList2"/>
    <dgm:cxn modelId="{51C6C083-A61E-4A35-9106-59F5CF60DC0F}" type="presParOf" srcId="{F00A18B6-7B8C-409D-8B26-C6D33F43A0DD}" destId="{4949D171-AC69-4A27-BE4D-4ED0B1526F2F}"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A73B8B5-071E-4EF1-BDAA-C7CBFA3C3E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ACE4A258-CC6F-48E3-AFD6-6931A639260A}">
      <dgm:prSet custT="1"/>
      <dgm:spPr/>
      <dgm:t>
        <a:bodyPr/>
        <a:lstStyle/>
        <a:p>
          <a:pPr algn="ctr"/>
          <a:r>
            <a:rPr lang="en-GB" sz="2200" b="0" i="0" dirty="0"/>
            <a:t>The code that was implicated to cause </a:t>
          </a:r>
          <a:r>
            <a:rPr lang="en-GB" sz="2200" b="0" i="0" dirty="0" err="1"/>
            <a:t>Log4Shell</a:t>
          </a:r>
          <a:r>
            <a:rPr lang="en-GB" sz="2200" b="0" i="0" dirty="0"/>
            <a:t> in</a:t>
          </a:r>
          <a:r>
            <a:rPr lang="hu-HU" sz="2200" b="0" i="0" dirty="0"/>
            <a:t> </a:t>
          </a:r>
          <a:r>
            <a:rPr lang="hu-HU" sz="2000" b="0" i="1" dirty="0" err="1"/>
            <a:t>JndiManager.class</a:t>
          </a:r>
          <a:r>
            <a:rPr lang="hu-HU" sz="2000" b="0" i="1" dirty="0"/>
            <a:t> </a:t>
          </a:r>
          <a:r>
            <a:rPr lang="en-GB" sz="2200" b="0" i="0" dirty="0"/>
            <a:t>was borrowed by 783 other projects, being seen in over 19,562 individual components.</a:t>
          </a:r>
          <a:endParaRPr lang="hu-HU" sz="2200" dirty="0"/>
        </a:p>
      </dgm:t>
    </dgm:pt>
    <dgm:pt modelId="{AAA4FC44-9B5F-4ACB-B263-A5F0B3F91D96}" type="parTrans" cxnId="{4ECB87A2-D6C5-48D4-947E-352E5982B260}">
      <dgm:prSet/>
      <dgm:spPr/>
      <dgm:t>
        <a:bodyPr/>
        <a:lstStyle/>
        <a:p>
          <a:pPr algn="ctr"/>
          <a:endParaRPr lang="hu-HU"/>
        </a:p>
      </dgm:t>
    </dgm:pt>
    <dgm:pt modelId="{1B0A7C60-6195-496B-9F57-86DF1BB8BF21}" type="sibTrans" cxnId="{4ECB87A2-D6C5-48D4-947E-352E5982B260}">
      <dgm:prSet/>
      <dgm:spPr/>
      <dgm:t>
        <a:bodyPr/>
        <a:lstStyle/>
        <a:p>
          <a:pPr algn="ctr"/>
          <a:endParaRPr lang="hu-HU"/>
        </a:p>
      </dgm:t>
    </dgm:pt>
    <dgm:pt modelId="{F00A18B6-7B8C-409D-8B26-C6D33F43A0DD}" type="pres">
      <dgm:prSet presAssocID="{4A73B8B5-071E-4EF1-BDAA-C7CBFA3C3EB8}" presName="linear" presStyleCnt="0">
        <dgm:presLayoutVars>
          <dgm:animLvl val="lvl"/>
          <dgm:resizeHandles val="exact"/>
        </dgm:presLayoutVars>
      </dgm:prSet>
      <dgm:spPr/>
    </dgm:pt>
    <dgm:pt modelId="{4949D171-AC69-4A27-BE4D-4ED0B1526F2F}" type="pres">
      <dgm:prSet presAssocID="{ACE4A258-CC6F-48E3-AFD6-6931A639260A}" presName="parentText" presStyleLbl="node1" presStyleIdx="0" presStyleCnt="1" custScaleY="122605" custLinFactNeighborX="299" custLinFactNeighborY="7811">
        <dgm:presLayoutVars>
          <dgm:chMax val="0"/>
          <dgm:bulletEnabled val="1"/>
        </dgm:presLayoutVars>
      </dgm:prSet>
      <dgm:spPr/>
    </dgm:pt>
  </dgm:ptLst>
  <dgm:cxnLst>
    <dgm:cxn modelId="{D75B4421-3A5D-44E8-88EC-A74AB5563DEC}" type="presOf" srcId="{ACE4A258-CC6F-48E3-AFD6-6931A639260A}" destId="{4949D171-AC69-4A27-BE4D-4ED0B1526F2F}" srcOrd="0" destOrd="0" presId="urn:microsoft.com/office/officeart/2005/8/layout/vList2"/>
    <dgm:cxn modelId="{4ECB87A2-D6C5-48D4-947E-352E5982B260}" srcId="{4A73B8B5-071E-4EF1-BDAA-C7CBFA3C3EB8}" destId="{ACE4A258-CC6F-48E3-AFD6-6931A639260A}" srcOrd="0" destOrd="0" parTransId="{AAA4FC44-9B5F-4ACB-B263-A5F0B3F91D96}" sibTransId="{1B0A7C60-6195-496B-9F57-86DF1BB8BF21}"/>
    <dgm:cxn modelId="{11B3B6FA-4B6E-4FBF-9B85-A7E3BD31EE3B}" type="presOf" srcId="{4A73B8B5-071E-4EF1-BDAA-C7CBFA3C3EB8}" destId="{F00A18B6-7B8C-409D-8B26-C6D33F43A0DD}" srcOrd="0" destOrd="0" presId="urn:microsoft.com/office/officeart/2005/8/layout/vList2"/>
    <dgm:cxn modelId="{51C6C083-A61E-4A35-9106-59F5CF60DC0F}" type="presParOf" srcId="{F00A18B6-7B8C-409D-8B26-C6D33F43A0DD}" destId="{4949D171-AC69-4A27-BE4D-4ED0B1526F2F}" srcOrd="0" destOrd="0" presId="urn:microsoft.com/office/officeart/2005/8/layout/v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79970D0-1D55-46D0-9B2F-E17B6AFD33B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hu-HU"/>
        </a:p>
      </dgm:t>
    </dgm:pt>
    <dgm:pt modelId="{61C941D7-77F2-4D2E-8BAD-0F1C280A242C}" type="pres">
      <dgm:prSet presAssocID="{879970D0-1D55-46D0-9B2F-E17B6AFD33BA}" presName="linear" presStyleCnt="0">
        <dgm:presLayoutVars>
          <dgm:animLvl val="lvl"/>
          <dgm:resizeHandles val="exact"/>
        </dgm:presLayoutVars>
      </dgm:prSet>
      <dgm:spPr/>
    </dgm:pt>
  </dgm:ptLst>
  <dgm:cxnLst>
    <dgm:cxn modelId="{4CCC2B7F-E426-4644-BC6D-6A4BBA6D4F65}" type="presOf" srcId="{879970D0-1D55-46D0-9B2F-E17B6AFD33BA}" destId="{61C941D7-77F2-4D2E-8BAD-0F1C280A242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A73B8B5-071E-4EF1-BDAA-C7CBFA3C3E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06752E75-84C8-4260-8AF7-E121EA958446}">
      <dgm:prSet/>
      <dgm:spPr/>
      <dgm:t>
        <a:bodyPr/>
        <a:lstStyle/>
        <a:p>
          <a:pPr algn="l"/>
          <a:r>
            <a:rPr lang="hu-HU" dirty="0" err="1"/>
            <a:t>Sources</a:t>
          </a:r>
          <a:r>
            <a:rPr lang="hu-HU" dirty="0"/>
            <a:t>: </a:t>
          </a:r>
        </a:p>
      </dgm:t>
    </dgm:pt>
    <dgm:pt modelId="{63D0E65F-F569-4FBE-95F8-30A67CE39F3E}" type="parTrans" cxnId="{7DD9124F-7D03-4BDC-888B-E9545E3E1F0F}">
      <dgm:prSet/>
      <dgm:spPr/>
      <dgm:t>
        <a:bodyPr/>
        <a:lstStyle/>
        <a:p>
          <a:endParaRPr lang="hu-HU"/>
        </a:p>
      </dgm:t>
    </dgm:pt>
    <dgm:pt modelId="{2F4E93A1-3588-49CD-9DD8-D54A0B9C7336}" type="sibTrans" cxnId="{7DD9124F-7D03-4BDC-888B-E9545E3E1F0F}">
      <dgm:prSet/>
      <dgm:spPr/>
      <dgm:t>
        <a:bodyPr/>
        <a:lstStyle/>
        <a:p>
          <a:endParaRPr lang="hu-HU"/>
        </a:p>
      </dgm:t>
    </dgm:pt>
    <dgm:pt modelId="{C72EF964-98F3-481A-B8C3-A4736FCE9211}">
      <dgm:prSet/>
      <dgm:spPr/>
      <dgm:t>
        <a:bodyPr/>
        <a:lstStyle/>
        <a:p>
          <a:pPr>
            <a:buFont typeface="Arial" panose="020B0604020202020204" pitchFamily="34" charset="0"/>
            <a:buChar char="•"/>
          </a:pPr>
          <a:r>
            <a:rPr lang="hu-HU" dirty="0" err="1"/>
            <a:t>Sonatype</a:t>
          </a:r>
          <a:r>
            <a:rPr lang="hu-HU" dirty="0"/>
            <a:t> - </a:t>
          </a:r>
          <a:r>
            <a:rPr lang="hu-HU" dirty="0" err="1"/>
            <a:t>State</a:t>
          </a:r>
          <a:r>
            <a:rPr lang="hu-HU" dirty="0"/>
            <a:t> of </a:t>
          </a:r>
          <a:r>
            <a:rPr lang="hu-HU" dirty="0" err="1"/>
            <a:t>the</a:t>
          </a:r>
          <a:r>
            <a:rPr lang="hu-HU" dirty="0"/>
            <a:t> software </a:t>
          </a:r>
          <a:r>
            <a:rPr lang="hu-HU" dirty="0" err="1"/>
            <a:t>supply</a:t>
          </a:r>
          <a:r>
            <a:rPr lang="hu-HU" dirty="0"/>
            <a:t> </a:t>
          </a:r>
          <a:r>
            <a:rPr lang="hu-HU" dirty="0" err="1"/>
            <a:t>chain</a:t>
          </a:r>
          <a:r>
            <a:rPr lang="hu-HU" dirty="0"/>
            <a:t> -  </a:t>
          </a:r>
          <a:r>
            <a:rPr lang="hu-HU" dirty="0">
              <a:hlinkClick xmlns:r="http://schemas.openxmlformats.org/officeDocument/2006/relationships" r:id="rId1"/>
            </a:rPr>
            <a:t>https://www.sonatype.com/hubfs/Q3%202021-State%20of%20the%20Software%20Supply%20Chain-Report/SSSC-Report-2021_0913_PM_2.pdf?hsLang=en-us</a:t>
          </a:r>
          <a:endParaRPr lang="hu-HU" dirty="0"/>
        </a:p>
      </dgm:t>
    </dgm:pt>
    <dgm:pt modelId="{F959C97E-7F6F-45B2-BA2B-F4F1BFEFDA84}" type="parTrans" cxnId="{6143B237-0142-4285-8D86-169017665B4D}">
      <dgm:prSet/>
      <dgm:spPr/>
      <dgm:t>
        <a:bodyPr/>
        <a:lstStyle/>
        <a:p>
          <a:endParaRPr lang="hu-HU"/>
        </a:p>
      </dgm:t>
    </dgm:pt>
    <dgm:pt modelId="{D672B01E-FDEE-4A40-B511-5996702CF34F}" type="sibTrans" cxnId="{6143B237-0142-4285-8D86-169017665B4D}">
      <dgm:prSet/>
      <dgm:spPr/>
      <dgm:t>
        <a:bodyPr/>
        <a:lstStyle/>
        <a:p>
          <a:endParaRPr lang="hu-HU"/>
        </a:p>
      </dgm:t>
    </dgm:pt>
    <dgm:pt modelId="{73FB5D8F-D15E-4D58-959C-743294D22A6C}">
      <dgm:prSet/>
      <dgm:spPr/>
      <dgm:t>
        <a:bodyPr/>
        <a:lstStyle/>
        <a:p>
          <a:pPr>
            <a:buFont typeface="Arial" panose="020B0604020202020204" pitchFamily="34" charset="0"/>
            <a:buChar char="•"/>
          </a:pPr>
          <a:r>
            <a:rPr lang="hu-HU" dirty="0" err="1"/>
            <a:t>Sonatype</a:t>
          </a:r>
          <a:r>
            <a:rPr lang="hu-HU" dirty="0"/>
            <a:t> - </a:t>
          </a:r>
          <a:r>
            <a:rPr lang="hu-HU" dirty="0" err="1"/>
            <a:t>8th</a:t>
          </a:r>
          <a:r>
            <a:rPr lang="hu-HU" dirty="0"/>
            <a:t> </a:t>
          </a:r>
          <a:r>
            <a:rPr lang="hu-HU" dirty="0" err="1"/>
            <a:t>state</a:t>
          </a:r>
          <a:r>
            <a:rPr lang="hu-HU" dirty="0"/>
            <a:t> of </a:t>
          </a:r>
          <a:r>
            <a:rPr lang="hu-HU" dirty="0" err="1"/>
            <a:t>the</a:t>
          </a:r>
          <a:r>
            <a:rPr lang="hu-HU" dirty="0"/>
            <a:t> software </a:t>
          </a:r>
          <a:r>
            <a:rPr lang="hu-HU" dirty="0" err="1"/>
            <a:t>supply</a:t>
          </a:r>
          <a:r>
            <a:rPr lang="hu-HU" dirty="0"/>
            <a:t> </a:t>
          </a:r>
          <a:r>
            <a:rPr lang="hu-HU" dirty="0" err="1"/>
            <a:t>chain</a:t>
          </a:r>
          <a:r>
            <a:rPr lang="hu-HU" dirty="0"/>
            <a:t> -  </a:t>
          </a:r>
          <a:r>
            <a:rPr lang="hu-HU" dirty="0">
              <a:hlinkClick xmlns:r="http://schemas.openxmlformats.org/officeDocument/2006/relationships" r:id="rId2"/>
            </a:rPr>
            <a:t>https://www.sonatype.com/state-of-the-software-supply-chain/open-source-supply-demand-security</a:t>
          </a:r>
          <a:endParaRPr lang="hu-HU" dirty="0"/>
        </a:p>
      </dgm:t>
    </dgm:pt>
    <dgm:pt modelId="{388D1AAE-B0A7-4DDF-8BC8-4B30DF3282EE}" type="parTrans" cxnId="{6802094E-27FC-4BC8-AB9D-5116B949456C}">
      <dgm:prSet/>
      <dgm:spPr/>
      <dgm:t>
        <a:bodyPr/>
        <a:lstStyle/>
        <a:p>
          <a:endParaRPr lang="hu-HU"/>
        </a:p>
      </dgm:t>
    </dgm:pt>
    <dgm:pt modelId="{A8B7F299-7B88-4689-BD87-B17CE36736D5}" type="sibTrans" cxnId="{6802094E-27FC-4BC8-AB9D-5116B949456C}">
      <dgm:prSet/>
      <dgm:spPr/>
      <dgm:t>
        <a:bodyPr/>
        <a:lstStyle/>
        <a:p>
          <a:endParaRPr lang="hu-HU"/>
        </a:p>
      </dgm:t>
    </dgm:pt>
    <dgm:pt modelId="{A3823970-8D95-44AC-AB6E-CECD8395B109}">
      <dgm:prSet/>
      <dgm:spPr/>
      <dgm:t>
        <a:bodyPr/>
        <a:lstStyle/>
        <a:p>
          <a:pPr>
            <a:buFont typeface="Arial" panose="020B0604020202020204" pitchFamily="34" charset="0"/>
            <a:buChar char="•"/>
          </a:pPr>
          <a:r>
            <a:rPr lang="hu-HU" dirty="0" err="1"/>
            <a:t>ReversingLabs</a:t>
          </a:r>
          <a:r>
            <a:rPr lang="hu-HU" dirty="0"/>
            <a:t> - A (</a:t>
          </a:r>
          <a:r>
            <a:rPr lang="hu-HU" dirty="0" err="1"/>
            <a:t>Partial</a:t>
          </a:r>
          <a:r>
            <a:rPr lang="hu-HU" dirty="0"/>
            <a:t>) </a:t>
          </a:r>
          <a:r>
            <a:rPr lang="hu-HU" dirty="0" err="1"/>
            <a:t>History</a:t>
          </a:r>
          <a:r>
            <a:rPr lang="hu-HU" dirty="0"/>
            <a:t> of Software </a:t>
          </a:r>
          <a:r>
            <a:rPr lang="hu-HU" dirty="0" err="1"/>
            <a:t>Supply</a:t>
          </a:r>
          <a:r>
            <a:rPr lang="hu-HU" dirty="0"/>
            <a:t> </a:t>
          </a:r>
          <a:r>
            <a:rPr lang="hu-HU" dirty="0" err="1"/>
            <a:t>Chain</a:t>
          </a:r>
          <a:r>
            <a:rPr lang="hu-HU" dirty="0"/>
            <a:t> </a:t>
          </a:r>
          <a:r>
            <a:rPr lang="hu-HU" dirty="0" err="1"/>
            <a:t>Attacks</a:t>
          </a:r>
          <a:r>
            <a:rPr lang="hu-HU" dirty="0"/>
            <a:t> - </a:t>
          </a:r>
          <a:r>
            <a:rPr lang="hu-HU" dirty="0">
              <a:hlinkClick xmlns:r="http://schemas.openxmlformats.org/officeDocument/2006/relationships" r:id="rId3"/>
            </a:rPr>
            <a:t>https://blog.reversinglabs.com/blog/a-partial-history-of-software-supply-chain-attacks</a:t>
          </a:r>
          <a:endParaRPr lang="hu-HU" dirty="0"/>
        </a:p>
      </dgm:t>
    </dgm:pt>
    <dgm:pt modelId="{A9274A14-C459-4F94-8227-1159C13501DB}" type="parTrans" cxnId="{1DD7906B-DB46-426C-8CCB-DFE88875888D}">
      <dgm:prSet/>
      <dgm:spPr/>
      <dgm:t>
        <a:bodyPr/>
        <a:lstStyle/>
        <a:p>
          <a:endParaRPr lang="hu-HU"/>
        </a:p>
      </dgm:t>
    </dgm:pt>
    <dgm:pt modelId="{E599583B-C77A-401F-8F89-BD1737525E20}" type="sibTrans" cxnId="{1DD7906B-DB46-426C-8CCB-DFE88875888D}">
      <dgm:prSet/>
      <dgm:spPr/>
      <dgm:t>
        <a:bodyPr/>
        <a:lstStyle/>
        <a:p>
          <a:endParaRPr lang="hu-HU"/>
        </a:p>
      </dgm:t>
    </dgm:pt>
    <dgm:pt modelId="{F00A18B6-7B8C-409D-8B26-C6D33F43A0DD}" type="pres">
      <dgm:prSet presAssocID="{4A73B8B5-071E-4EF1-BDAA-C7CBFA3C3EB8}" presName="linear" presStyleCnt="0">
        <dgm:presLayoutVars>
          <dgm:animLvl val="lvl"/>
          <dgm:resizeHandles val="exact"/>
        </dgm:presLayoutVars>
      </dgm:prSet>
      <dgm:spPr/>
    </dgm:pt>
    <dgm:pt modelId="{BB8D618D-240F-46C5-8B15-006AA9DAB4CA}" type="pres">
      <dgm:prSet presAssocID="{06752E75-84C8-4260-8AF7-E121EA958446}" presName="parentText" presStyleLbl="node1" presStyleIdx="0" presStyleCnt="1">
        <dgm:presLayoutVars>
          <dgm:chMax val="0"/>
          <dgm:bulletEnabled val="1"/>
        </dgm:presLayoutVars>
      </dgm:prSet>
      <dgm:spPr/>
    </dgm:pt>
    <dgm:pt modelId="{428A3F21-A75D-49FB-8A7B-6A326F9C002A}" type="pres">
      <dgm:prSet presAssocID="{06752E75-84C8-4260-8AF7-E121EA958446}" presName="childText" presStyleLbl="revTx" presStyleIdx="0" presStyleCnt="1">
        <dgm:presLayoutVars>
          <dgm:bulletEnabled val="1"/>
        </dgm:presLayoutVars>
      </dgm:prSet>
      <dgm:spPr/>
    </dgm:pt>
  </dgm:ptLst>
  <dgm:cxnLst>
    <dgm:cxn modelId="{91410A24-DA20-4623-A618-42794EFB63FD}" type="presOf" srcId="{A3823970-8D95-44AC-AB6E-CECD8395B109}" destId="{428A3F21-A75D-49FB-8A7B-6A326F9C002A}" srcOrd="0" destOrd="2" presId="urn:microsoft.com/office/officeart/2005/8/layout/vList2"/>
    <dgm:cxn modelId="{BDFE7327-13FF-4A49-8A0B-4CC4122471B2}" type="presOf" srcId="{06752E75-84C8-4260-8AF7-E121EA958446}" destId="{BB8D618D-240F-46C5-8B15-006AA9DAB4CA}" srcOrd="0" destOrd="0" presId="urn:microsoft.com/office/officeart/2005/8/layout/vList2"/>
    <dgm:cxn modelId="{6143B237-0142-4285-8D86-169017665B4D}" srcId="{06752E75-84C8-4260-8AF7-E121EA958446}" destId="{C72EF964-98F3-481A-B8C3-A4736FCE9211}" srcOrd="0" destOrd="0" parTransId="{F959C97E-7F6F-45B2-BA2B-F4F1BFEFDA84}" sibTransId="{D672B01E-FDEE-4A40-B511-5996702CF34F}"/>
    <dgm:cxn modelId="{1DD7906B-DB46-426C-8CCB-DFE88875888D}" srcId="{06752E75-84C8-4260-8AF7-E121EA958446}" destId="{A3823970-8D95-44AC-AB6E-CECD8395B109}" srcOrd="2" destOrd="0" parTransId="{A9274A14-C459-4F94-8227-1159C13501DB}" sibTransId="{E599583B-C77A-401F-8F89-BD1737525E20}"/>
    <dgm:cxn modelId="{6802094E-27FC-4BC8-AB9D-5116B949456C}" srcId="{06752E75-84C8-4260-8AF7-E121EA958446}" destId="{73FB5D8F-D15E-4D58-959C-743294D22A6C}" srcOrd="1" destOrd="0" parTransId="{388D1AAE-B0A7-4DDF-8BC8-4B30DF3282EE}" sibTransId="{A8B7F299-7B88-4689-BD87-B17CE36736D5}"/>
    <dgm:cxn modelId="{7DD9124F-7D03-4BDC-888B-E9545E3E1F0F}" srcId="{4A73B8B5-071E-4EF1-BDAA-C7CBFA3C3EB8}" destId="{06752E75-84C8-4260-8AF7-E121EA958446}" srcOrd="0" destOrd="0" parTransId="{63D0E65F-F569-4FBE-95F8-30A67CE39F3E}" sibTransId="{2F4E93A1-3588-49CD-9DD8-D54A0B9C7336}"/>
    <dgm:cxn modelId="{A1B60F90-BAF1-4B51-BAB4-D0FCC88D708C}" type="presOf" srcId="{C72EF964-98F3-481A-B8C3-A4736FCE9211}" destId="{428A3F21-A75D-49FB-8A7B-6A326F9C002A}" srcOrd="0" destOrd="0" presId="urn:microsoft.com/office/officeart/2005/8/layout/vList2"/>
    <dgm:cxn modelId="{A666D193-7131-4212-B2AA-503ADF7EE5C3}" type="presOf" srcId="{73FB5D8F-D15E-4D58-959C-743294D22A6C}" destId="{428A3F21-A75D-49FB-8A7B-6A326F9C002A}" srcOrd="0" destOrd="1" presId="urn:microsoft.com/office/officeart/2005/8/layout/vList2"/>
    <dgm:cxn modelId="{11B3B6FA-4B6E-4FBF-9B85-A7E3BD31EE3B}" type="presOf" srcId="{4A73B8B5-071E-4EF1-BDAA-C7CBFA3C3EB8}" destId="{F00A18B6-7B8C-409D-8B26-C6D33F43A0DD}" srcOrd="0" destOrd="0" presId="urn:microsoft.com/office/officeart/2005/8/layout/vList2"/>
    <dgm:cxn modelId="{9216E091-88CC-4629-AC33-F80D91D078E2}" type="presParOf" srcId="{F00A18B6-7B8C-409D-8B26-C6D33F43A0DD}" destId="{BB8D618D-240F-46C5-8B15-006AA9DAB4CA}" srcOrd="0" destOrd="0" presId="urn:microsoft.com/office/officeart/2005/8/layout/vList2"/>
    <dgm:cxn modelId="{004E0D5C-1B1F-4280-9651-E77E48EF517C}" type="presParOf" srcId="{F00A18B6-7B8C-409D-8B26-C6D33F43A0DD}" destId="{428A3F21-A75D-49FB-8A7B-6A326F9C002A}"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73B8B5-071E-4EF1-BDAA-C7CBFA3C3E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BDE6AB73-8572-40E9-AF3B-F74E9023FF7B}">
      <dgm:prSet/>
      <dgm:spPr/>
      <dgm:t>
        <a:bodyPr/>
        <a:lstStyle/>
        <a:p>
          <a:r>
            <a:rPr lang="hu-HU" b="0" i="0" dirty="0"/>
            <a:t>1982, </a:t>
          </a:r>
          <a:r>
            <a:rPr lang="hu-HU" b="0" i="0" dirty="0" err="1"/>
            <a:t>Russia</a:t>
          </a:r>
          <a:r>
            <a:rPr lang="hu-HU" b="0" i="0" dirty="0"/>
            <a:t> – </a:t>
          </a:r>
          <a:r>
            <a:rPr lang="hu-HU" b="0" i="0" dirty="0" err="1"/>
            <a:t>Trans-Siberian</a:t>
          </a:r>
          <a:r>
            <a:rPr lang="hu-HU" b="0" i="0" dirty="0"/>
            <a:t> </a:t>
          </a:r>
          <a:r>
            <a:rPr lang="hu-HU" b="0" i="0" dirty="0" err="1"/>
            <a:t>Pipeline</a:t>
          </a:r>
          <a:endParaRPr lang="hu-HU" dirty="0"/>
        </a:p>
      </dgm:t>
    </dgm:pt>
    <dgm:pt modelId="{C7FE0BEB-CDA0-47B9-B881-AE8E627D8F92}" type="parTrans" cxnId="{4859C78E-0185-4954-8D17-B7EA82CB39C6}">
      <dgm:prSet/>
      <dgm:spPr/>
      <dgm:t>
        <a:bodyPr/>
        <a:lstStyle/>
        <a:p>
          <a:endParaRPr lang="hu-HU"/>
        </a:p>
      </dgm:t>
    </dgm:pt>
    <dgm:pt modelId="{48209872-1538-4804-AF48-9B8D4BF9200E}" type="sibTrans" cxnId="{4859C78E-0185-4954-8D17-B7EA82CB39C6}">
      <dgm:prSet/>
      <dgm:spPr/>
      <dgm:t>
        <a:bodyPr/>
        <a:lstStyle/>
        <a:p>
          <a:endParaRPr lang="hu-HU"/>
        </a:p>
      </dgm:t>
    </dgm:pt>
    <dgm:pt modelId="{BC0BBD1C-3A68-4B6C-BE89-6B3CE926AF7B}">
      <dgm:prSet/>
      <dgm:spPr/>
      <dgm:t>
        <a:bodyPr/>
        <a:lstStyle/>
        <a:p>
          <a:r>
            <a:rPr lang="hu-HU" dirty="0"/>
            <a:t>2013, South Korea – South </a:t>
          </a:r>
          <a:r>
            <a:rPr lang="hu-HU" dirty="0" err="1"/>
            <a:t>Korean</a:t>
          </a:r>
          <a:r>
            <a:rPr lang="hu-HU" dirty="0"/>
            <a:t> </a:t>
          </a:r>
          <a:r>
            <a:rPr lang="hu-HU" dirty="0" err="1"/>
            <a:t>government</a:t>
          </a:r>
          <a:r>
            <a:rPr lang="hu-HU" dirty="0"/>
            <a:t> and </a:t>
          </a:r>
          <a:r>
            <a:rPr lang="hu-HU" dirty="0" err="1"/>
            <a:t>news</a:t>
          </a:r>
          <a:r>
            <a:rPr lang="hu-HU" dirty="0"/>
            <a:t> </a:t>
          </a:r>
          <a:r>
            <a:rPr lang="hu-HU" dirty="0" err="1"/>
            <a:t>websites</a:t>
          </a:r>
          <a:endParaRPr lang="hu-HU" dirty="0"/>
        </a:p>
      </dgm:t>
    </dgm:pt>
    <dgm:pt modelId="{579402A6-15AC-463C-BB82-72093A691965}" type="parTrans" cxnId="{3AA2990E-90AB-48E8-96EA-D5D96CF30D60}">
      <dgm:prSet/>
      <dgm:spPr/>
      <dgm:t>
        <a:bodyPr/>
        <a:lstStyle/>
        <a:p>
          <a:endParaRPr lang="hu-HU"/>
        </a:p>
      </dgm:t>
    </dgm:pt>
    <dgm:pt modelId="{2086C78D-BE97-4760-8D82-9C4A5BBB17A5}" type="sibTrans" cxnId="{3AA2990E-90AB-48E8-96EA-D5D96CF30D60}">
      <dgm:prSet/>
      <dgm:spPr/>
      <dgm:t>
        <a:bodyPr/>
        <a:lstStyle/>
        <a:p>
          <a:endParaRPr lang="hu-HU"/>
        </a:p>
      </dgm:t>
    </dgm:pt>
    <dgm:pt modelId="{31FF65C0-486B-4D18-8C63-B6566263E485}">
      <dgm:prSet/>
      <dgm:spPr/>
      <dgm:t>
        <a:bodyPr/>
        <a:lstStyle/>
        <a:p>
          <a:r>
            <a:rPr lang="hu-HU" dirty="0"/>
            <a:t>2017, </a:t>
          </a:r>
          <a:r>
            <a:rPr lang="hu-HU" dirty="0" err="1"/>
            <a:t>Canada</a:t>
          </a:r>
          <a:r>
            <a:rPr lang="hu-HU" dirty="0"/>
            <a:t> – Altair Technologies (a </a:t>
          </a:r>
          <a:r>
            <a:rPr lang="hu-HU" dirty="0" err="1"/>
            <a:t>cybersecutity</a:t>
          </a:r>
          <a:r>
            <a:rPr lang="hu-HU" dirty="0"/>
            <a:t> software and </a:t>
          </a:r>
          <a:r>
            <a:rPr lang="hu-HU" dirty="0" err="1"/>
            <a:t>services</a:t>
          </a:r>
          <a:r>
            <a:rPr lang="hu-HU" dirty="0"/>
            <a:t> </a:t>
          </a:r>
          <a:r>
            <a:rPr lang="hu-HU" dirty="0" err="1"/>
            <a:t>company</a:t>
          </a:r>
          <a:r>
            <a:rPr lang="hu-HU" dirty="0"/>
            <a:t>)</a:t>
          </a:r>
        </a:p>
      </dgm:t>
    </dgm:pt>
    <dgm:pt modelId="{DA65D40E-16A8-40E6-B58D-056DF9D63605}" type="parTrans" cxnId="{1CF39D0E-52E1-480C-8F4E-3B46988AB25A}">
      <dgm:prSet/>
      <dgm:spPr/>
      <dgm:t>
        <a:bodyPr/>
        <a:lstStyle/>
        <a:p>
          <a:endParaRPr lang="hu-HU"/>
        </a:p>
      </dgm:t>
    </dgm:pt>
    <dgm:pt modelId="{C2DBF88B-813F-40B4-B172-7C95A44B4B62}" type="sibTrans" cxnId="{1CF39D0E-52E1-480C-8F4E-3B46988AB25A}">
      <dgm:prSet/>
      <dgm:spPr/>
      <dgm:t>
        <a:bodyPr/>
        <a:lstStyle/>
        <a:p>
          <a:endParaRPr lang="hu-HU"/>
        </a:p>
      </dgm:t>
    </dgm:pt>
    <dgm:pt modelId="{97F7E26B-ADC6-49D0-8332-E39A9753F74D}">
      <dgm:prSet/>
      <dgm:spPr/>
      <dgm:t>
        <a:bodyPr/>
        <a:lstStyle/>
        <a:p>
          <a:r>
            <a:rPr lang="hu-HU" dirty="0"/>
            <a:t>2017, United </a:t>
          </a:r>
          <a:r>
            <a:rPr lang="hu-HU" dirty="0" err="1"/>
            <a:t>Kingdom</a:t>
          </a:r>
          <a:r>
            <a:rPr lang="hu-HU" dirty="0"/>
            <a:t> – </a:t>
          </a:r>
          <a:r>
            <a:rPr lang="hu-HU" dirty="0" err="1"/>
            <a:t>Ccleaner</a:t>
          </a:r>
          <a:endParaRPr lang="hu-HU" dirty="0"/>
        </a:p>
      </dgm:t>
    </dgm:pt>
    <dgm:pt modelId="{8D2A5DA6-7FC2-45E3-BD69-817D3506F9AB}" type="parTrans" cxnId="{C893C2B8-FF32-4215-ADF8-4F87EF2734AA}">
      <dgm:prSet/>
      <dgm:spPr/>
      <dgm:t>
        <a:bodyPr/>
        <a:lstStyle/>
        <a:p>
          <a:endParaRPr lang="hu-HU"/>
        </a:p>
      </dgm:t>
    </dgm:pt>
    <dgm:pt modelId="{D7BC777F-CA8B-49EE-8EAD-784A7E1D93C0}" type="sibTrans" cxnId="{C893C2B8-FF32-4215-ADF8-4F87EF2734AA}">
      <dgm:prSet/>
      <dgm:spPr/>
      <dgm:t>
        <a:bodyPr/>
        <a:lstStyle/>
        <a:p>
          <a:endParaRPr lang="hu-HU"/>
        </a:p>
      </dgm:t>
    </dgm:pt>
    <dgm:pt modelId="{B8F470DB-7098-4274-8788-3A08DCD45AB0}">
      <dgm:prSet/>
      <dgm:spPr/>
      <dgm:t>
        <a:bodyPr/>
        <a:lstStyle/>
        <a:p>
          <a:r>
            <a:rPr lang="hu-HU" dirty="0"/>
            <a:t>2017, </a:t>
          </a:r>
          <a:r>
            <a:rPr lang="hu-HU" dirty="0" err="1"/>
            <a:t>Ukraine</a:t>
          </a:r>
          <a:r>
            <a:rPr lang="hu-HU" dirty="0"/>
            <a:t> – </a:t>
          </a:r>
          <a:r>
            <a:rPr lang="hu-HU" dirty="0" err="1"/>
            <a:t>ME</a:t>
          </a:r>
          <a:r>
            <a:rPr lang="hu-HU" dirty="0"/>
            <a:t> </a:t>
          </a:r>
          <a:r>
            <a:rPr lang="hu-HU" dirty="0" err="1"/>
            <a:t>Doc</a:t>
          </a:r>
          <a:endParaRPr lang="hu-HU" dirty="0"/>
        </a:p>
      </dgm:t>
    </dgm:pt>
    <dgm:pt modelId="{AA4CB637-EB5C-406A-B34D-07E9AE81A055}" type="parTrans" cxnId="{6DFAF7A6-8073-4D08-BC7F-8A2F8782DEBD}">
      <dgm:prSet/>
      <dgm:spPr/>
      <dgm:t>
        <a:bodyPr/>
        <a:lstStyle/>
        <a:p>
          <a:endParaRPr lang="hu-HU"/>
        </a:p>
      </dgm:t>
    </dgm:pt>
    <dgm:pt modelId="{397FDCF9-DAB9-4E4F-BB3D-B5218030435E}" type="sibTrans" cxnId="{6DFAF7A6-8073-4D08-BC7F-8A2F8782DEBD}">
      <dgm:prSet/>
      <dgm:spPr/>
      <dgm:t>
        <a:bodyPr/>
        <a:lstStyle/>
        <a:p>
          <a:endParaRPr lang="hu-HU"/>
        </a:p>
      </dgm:t>
    </dgm:pt>
    <dgm:pt modelId="{90FF0F22-A295-41D5-A621-BD192F45EF20}">
      <dgm:prSet/>
      <dgm:spPr/>
      <dgm:t>
        <a:bodyPr/>
        <a:lstStyle/>
        <a:p>
          <a:r>
            <a:rPr lang="hu-HU" dirty="0"/>
            <a:t>2018, „Global” – </a:t>
          </a:r>
          <a:r>
            <a:rPr lang="hu-HU" dirty="0" err="1"/>
            <a:t>VestaCP</a:t>
          </a:r>
          <a:r>
            <a:rPr lang="hu-HU" dirty="0"/>
            <a:t> (</a:t>
          </a:r>
          <a:r>
            <a:rPr lang="en-GB" b="0" i="0" dirty="0"/>
            <a:t>a control panel interface that system admins use to manage servers</a:t>
          </a:r>
          <a:r>
            <a:rPr lang="hu-HU" dirty="0"/>
            <a:t>)</a:t>
          </a:r>
        </a:p>
      </dgm:t>
    </dgm:pt>
    <dgm:pt modelId="{BD89EC16-8E80-47E0-9716-62C9FB0BE817}" type="parTrans" cxnId="{7EB3DEBB-AC5F-459A-A5F4-8B83674B9E46}">
      <dgm:prSet/>
      <dgm:spPr/>
      <dgm:t>
        <a:bodyPr/>
        <a:lstStyle/>
        <a:p>
          <a:endParaRPr lang="hu-HU"/>
        </a:p>
      </dgm:t>
    </dgm:pt>
    <dgm:pt modelId="{192FD011-A4C7-4444-87C8-563698128FBA}" type="sibTrans" cxnId="{7EB3DEBB-AC5F-459A-A5F4-8B83674B9E46}">
      <dgm:prSet/>
      <dgm:spPr/>
      <dgm:t>
        <a:bodyPr/>
        <a:lstStyle/>
        <a:p>
          <a:endParaRPr lang="hu-HU"/>
        </a:p>
      </dgm:t>
    </dgm:pt>
    <dgm:pt modelId="{CECDF98B-A6EE-4131-B94B-748FE979B8EB}">
      <dgm:prSet/>
      <dgm:spPr/>
      <dgm:t>
        <a:bodyPr/>
        <a:lstStyle/>
        <a:p>
          <a:r>
            <a:rPr lang="hu-HU" dirty="0"/>
            <a:t>2018, „Global” – </a:t>
          </a:r>
          <a:r>
            <a:rPr lang="hu-HU" dirty="0" err="1"/>
            <a:t>Cryptocurrency</a:t>
          </a:r>
          <a:r>
            <a:rPr lang="hu-HU" dirty="0"/>
            <a:t> </a:t>
          </a:r>
          <a:r>
            <a:rPr lang="hu-HU" dirty="0" err="1"/>
            <a:t>users</a:t>
          </a:r>
          <a:endParaRPr lang="hu-HU" dirty="0"/>
        </a:p>
      </dgm:t>
    </dgm:pt>
    <dgm:pt modelId="{E12E4641-FBCD-4D9E-BE88-18DD0AB3953F}" type="parTrans" cxnId="{6A8FA172-FB12-49E2-AEA1-49A5A2F68347}">
      <dgm:prSet/>
      <dgm:spPr/>
      <dgm:t>
        <a:bodyPr/>
        <a:lstStyle/>
        <a:p>
          <a:endParaRPr lang="hu-HU"/>
        </a:p>
      </dgm:t>
    </dgm:pt>
    <dgm:pt modelId="{C1D6D956-0742-4325-8853-A908E3F5E7B7}" type="sibTrans" cxnId="{6A8FA172-FB12-49E2-AEA1-49A5A2F68347}">
      <dgm:prSet/>
      <dgm:spPr/>
      <dgm:t>
        <a:bodyPr/>
        <a:lstStyle/>
        <a:p>
          <a:endParaRPr lang="hu-HU"/>
        </a:p>
      </dgm:t>
    </dgm:pt>
    <dgm:pt modelId="{075ED919-CAF1-4FD9-8905-3366DC5D9BD1}">
      <dgm:prSet/>
      <dgm:spPr/>
      <dgm:t>
        <a:bodyPr/>
        <a:lstStyle/>
        <a:p>
          <a:r>
            <a:rPr lang="hu-HU" dirty="0"/>
            <a:t>A </a:t>
          </a:r>
          <a:r>
            <a:rPr lang="en-GB" dirty="0"/>
            <a:t> compromise of the software update infrastructure of Kiev-based ME Doc, a maker of financial software for businesses, resulted in the </a:t>
          </a:r>
          <a:r>
            <a:rPr lang="en-GB" dirty="0" err="1"/>
            <a:t>NotPetya</a:t>
          </a:r>
          <a:r>
            <a:rPr lang="en-GB" dirty="0"/>
            <a:t> wiper</a:t>
          </a:r>
          <a:r>
            <a:rPr lang="hu-HU" dirty="0"/>
            <a:t> </a:t>
          </a:r>
          <a:r>
            <a:rPr lang="hu-HU" dirty="0" err="1"/>
            <a:t>malware</a:t>
          </a:r>
          <a:r>
            <a:rPr lang="en-GB" b="0" i="0" dirty="0"/>
            <a:t>being delivered to more than 12,000 systems in Ukraine and 80 victim organizations in 64 countries.</a:t>
          </a:r>
          <a:endParaRPr lang="hu-HU" dirty="0"/>
        </a:p>
      </dgm:t>
    </dgm:pt>
    <dgm:pt modelId="{C9D08682-DE47-4BBC-808F-FCCC5832E220}" type="parTrans" cxnId="{CD432EAD-9F51-4243-8EFE-51ED853641DA}">
      <dgm:prSet/>
      <dgm:spPr/>
      <dgm:t>
        <a:bodyPr/>
        <a:lstStyle/>
        <a:p>
          <a:endParaRPr lang="hu-HU"/>
        </a:p>
      </dgm:t>
    </dgm:pt>
    <dgm:pt modelId="{CD068531-5978-45A6-878D-5A21909C313A}" type="sibTrans" cxnId="{CD432EAD-9F51-4243-8EFE-51ED853641DA}">
      <dgm:prSet/>
      <dgm:spPr/>
      <dgm:t>
        <a:bodyPr/>
        <a:lstStyle/>
        <a:p>
          <a:endParaRPr lang="hu-HU"/>
        </a:p>
      </dgm:t>
    </dgm:pt>
    <dgm:pt modelId="{245D23B8-DE72-426C-AE3E-5805C8E43C96}">
      <dgm:prSet/>
      <dgm:spPr/>
      <dgm:t>
        <a:bodyPr/>
        <a:lstStyle/>
        <a:p>
          <a:r>
            <a:rPr lang="hu-HU" dirty="0"/>
            <a:t>2018, United </a:t>
          </a:r>
          <a:r>
            <a:rPr lang="hu-HU" dirty="0" err="1"/>
            <a:t>States</a:t>
          </a:r>
          <a:r>
            <a:rPr lang="hu-HU" dirty="0"/>
            <a:t> - </a:t>
          </a:r>
          <a:r>
            <a:rPr lang="en-GB" dirty="0" err="1"/>
            <a:t>Copay</a:t>
          </a:r>
          <a:r>
            <a:rPr lang="en-GB" dirty="0"/>
            <a:t> (now known as </a:t>
          </a:r>
          <a:r>
            <a:rPr lang="en-GB" dirty="0" err="1"/>
            <a:t>BitPay</a:t>
          </a:r>
          <a:r>
            <a:rPr lang="hu-HU" dirty="0"/>
            <a:t>)</a:t>
          </a:r>
        </a:p>
      </dgm:t>
    </dgm:pt>
    <dgm:pt modelId="{06B551B7-97DC-47F6-84EC-B6118F6D6CB2}" type="parTrans" cxnId="{4D99E1C6-8465-4FD8-B485-9174B1A0E22B}">
      <dgm:prSet/>
      <dgm:spPr/>
      <dgm:t>
        <a:bodyPr/>
        <a:lstStyle/>
        <a:p>
          <a:endParaRPr lang="hu-HU"/>
        </a:p>
      </dgm:t>
    </dgm:pt>
    <dgm:pt modelId="{A4824C0A-6278-4927-8F84-137EC891DF0F}" type="sibTrans" cxnId="{4D99E1C6-8465-4FD8-B485-9174B1A0E22B}">
      <dgm:prSet/>
      <dgm:spPr/>
      <dgm:t>
        <a:bodyPr/>
        <a:lstStyle/>
        <a:p>
          <a:endParaRPr lang="hu-HU"/>
        </a:p>
      </dgm:t>
    </dgm:pt>
    <dgm:pt modelId="{8B8F701F-537E-41EC-A8C0-CD56A237848E}">
      <dgm:prSet/>
      <dgm:spPr/>
      <dgm:t>
        <a:bodyPr/>
        <a:lstStyle/>
        <a:p>
          <a:r>
            <a:rPr lang="hu-HU" dirty="0"/>
            <a:t>2019, United </a:t>
          </a:r>
          <a:r>
            <a:rPr lang="hu-HU" dirty="0" err="1"/>
            <a:t>States</a:t>
          </a:r>
          <a:r>
            <a:rPr lang="hu-HU" dirty="0"/>
            <a:t> - </a:t>
          </a:r>
          <a:r>
            <a:rPr lang="hu-HU" dirty="0" err="1"/>
            <a:t>Agma</a:t>
          </a:r>
          <a:r>
            <a:rPr lang="hu-HU" dirty="0"/>
            <a:t> </a:t>
          </a:r>
          <a:r>
            <a:rPr lang="hu-HU" dirty="0" err="1"/>
            <a:t>cryptocurrency</a:t>
          </a:r>
          <a:endParaRPr lang="hu-HU" dirty="0"/>
        </a:p>
      </dgm:t>
    </dgm:pt>
    <dgm:pt modelId="{761426BC-F3AE-436E-9DA7-C78FF4B710B7}" type="parTrans" cxnId="{60BF7978-1775-4E99-BC2B-2359E7188330}">
      <dgm:prSet/>
      <dgm:spPr/>
      <dgm:t>
        <a:bodyPr/>
        <a:lstStyle/>
        <a:p>
          <a:endParaRPr lang="hu-HU"/>
        </a:p>
      </dgm:t>
    </dgm:pt>
    <dgm:pt modelId="{5D082E26-33AD-4942-8B1A-EEF42F472B8C}" type="sibTrans" cxnId="{60BF7978-1775-4E99-BC2B-2359E7188330}">
      <dgm:prSet/>
      <dgm:spPr/>
      <dgm:t>
        <a:bodyPr/>
        <a:lstStyle/>
        <a:p>
          <a:endParaRPr lang="hu-HU"/>
        </a:p>
      </dgm:t>
    </dgm:pt>
    <dgm:pt modelId="{8ECF6A50-2F4D-4030-9762-5C1755DE5F58}">
      <dgm:prSet/>
      <dgm:spPr/>
      <dgm:t>
        <a:bodyPr/>
        <a:lstStyle/>
        <a:p>
          <a:r>
            <a:rPr lang="hu-HU" dirty="0"/>
            <a:t>2019, </a:t>
          </a:r>
          <a:r>
            <a:rPr lang="hu-HU" dirty="0" err="1"/>
            <a:t>Taiwan</a:t>
          </a:r>
          <a:r>
            <a:rPr lang="hu-HU" dirty="0"/>
            <a:t> - </a:t>
          </a:r>
          <a:r>
            <a:rPr lang="hu-HU" dirty="0" err="1"/>
            <a:t>ASUSTeK</a:t>
          </a:r>
          <a:r>
            <a:rPr lang="hu-HU" dirty="0"/>
            <a:t> (</a:t>
          </a:r>
          <a:r>
            <a:rPr lang="hu-HU" dirty="0" err="1"/>
            <a:t>Shadow</a:t>
          </a:r>
          <a:r>
            <a:rPr lang="hu-HU" dirty="0"/>
            <a:t> Hammer)</a:t>
          </a:r>
        </a:p>
      </dgm:t>
    </dgm:pt>
    <dgm:pt modelId="{0B12A83E-D747-4429-B770-DBBB32604112}" type="parTrans" cxnId="{72FF1328-B217-40D1-9664-65CC12133F82}">
      <dgm:prSet/>
      <dgm:spPr/>
      <dgm:t>
        <a:bodyPr/>
        <a:lstStyle/>
        <a:p>
          <a:endParaRPr lang="hu-HU"/>
        </a:p>
      </dgm:t>
    </dgm:pt>
    <dgm:pt modelId="{5CA6DFD7-D172-496A-9587-988C2EFBB1DA}" type="sibTrans" cxnId="{72FF1328-B217-40D1-9664-65CC12133F82}">
      <dgm:prSet/>
      <dgm:spPr/>
      <dgm:t>
        <a:bodyPr/>
        <a:lstStyle/>
        <a:p>
          <a:endParaRPr lang="hu-HU"/>
        </a:p>
      </dgm:t>
    </dgm:pt>
    <dgm:pt modelId="{F00A18B6-7B8C-409D-8B26-C6D33F43A0DD}" type="pres">
      <dgm:prSet presAssocID="{4A73B8B5-071E-4EF1-BDAA-C7CBFA3C3EB8}" presName="linear" presStyleCnt="0">
        <dgm:presLayoutVars>
          <dgm:animLvl val="lvl"/>
          <dgm:resizeHandles val="exact"/>
        </dgm:presLayoutVars>
      </dgm:prSet>
      <dgm:spPr/>
    </dgm:pt>
    <dgm:pt modelId="{A50BF760-4C51-47CA-BCEE-E9D7B5A0373E}" type="pres">
      <dgm:prSet presAssocID="{BDE6AB73-8572-40E9-AF3B-F74E9023FF7B}" presName="parentText" presStyleLbl="node1" presStyleIdx="0" presStyleCnt="10" custLinFactNeighborX="157" custLinFactNeighborY="14279">
        <dgm:presLayoutVars>
          <dgm:chMax val="0"/>
          <dgm:bulletEnabled val="1"/>
        </dgm:presLayoutVars>
      </dgm:prSet>
      <dgm:spPr/>
    </dgm:pt>
    <dgm:pt modelId="{F20017E0-F595-42CE-B4A5-6DFC6A7F90DB}" type="pres">
      <dgm:prSet presAssocID="{48209872-1538-4804-AF48-9B8D4BF9200E}" presName="spacer" presStyleCnt="0"/>
      <dgm:spPr/>
    </dgm:pt>
    <dgm:pt modelId="{EE509F0E-0F65-44A3-84ED-178C2FA174CF}" type="pres">
      <dgm:prSet presAssocID="{BC0BBD1C-3A68-4B6C-BE89-6B3CE926AF7B}" presName="parentText" presStyleLbl="node1" presStyleIdx="1" presStyleCnt="10">
        <dgm:presLayoutVars>
          <dgm:chMax val="0"/>
          <dgm:bulletEnabled val="1"/>
        </dgm:presLayoutVars>
      </dgm:prSet>
      <dgm:spPr/>
    </dgm:pt>
    <dgm:pt modelId="{85D5FB92-8D72-4A90-83F8-B553CFF02265}" type="pres">
      <dgm:prSet presAssocID="{2086C78D-BE97-4760-8D82-9C4A5BBB17A5}" presName="spacer" presStyleCnt="0"/>
      <dgm:spPr/>
    </dgm:pt>
    <dgm:pt modelId="{D6C184B0-A3B4-49B5-AF33-A9F24314139D}" type="pres">
      <dgm:prSet presAssocID="{31FF65C0-486B-4D18-8C63-B6566263E485}" presName="parentText" presStyleLbl="node1" presStyleIdx="2" presStyleCnt="10">
        <dgm:presLayoutVars>
          <dgm:chMax val="0"/>
          <dgm:bulletEnabled val="1"/>
        </dgm:presLayoutVars>
      </dgm:prSet>
      <dgm:spPr/>
    </dgm:pt>
    <dgm:pt modelId="{F4FCCAD5-0E3D-4D06-BB04-C46AD93EF6C2}" type="pres">
      <dgm:prSet presAssocID="{C2DBF88B-813F-40B4-B172-7C95A44B4B62}" presName="spacer" presStyleCnt="0"/>
      <dgm:spPr/>
    </dgm:pt>
    <dgm:pt modelId="{6913F91D-2728-4CF9-BFAF-F30C2391E2B4}" type="pres">
      <dgm:prSet presAssocID="{97F7E26B-ADC6-49D0-8332-E39A9753F74D}" presName="parentText" presStyleLbl="node1" presStyleIdx="3" presStyleCnt="10">
        <dgm:presLayoutVars>
          <dgm:chMax val="0"/>
          <dgm:bulletEnabled val="1"/>
        </dgm:presLayoutVars>
      </dgm:prSet>
      <dgm:spPr/>
    </dgm:pt>
    <dgm:pt modelId="{A8075575-A691-4380-8C20-C8495ACBE28F}" type="pres">
      <dgm:prSet presAssocID="{D7BC777F-CA8B-49EE-8EAD-784A7E1D93C0}" presName="spacer" presStyleCnt="0"/>
      <dgm:spPr/>
    </dgm:pt>
    <dgm:pt modelId="{6D88728D-B8A3-4E96-9483-0480795CDC18}" type="pres">
      <dgm:prSet presAssocID="{B8F470DB-7098-4274-8788-3A08DCD45AB0}" presName="parentText" presStyleLbl="node1" presStyleIdx="4" presStyleCnt="10">
        <dgm:presLayoutVars>
          <dgm:chMax val="0"/>
          <dgm:bulletEnabled val="1"/>
        </dgm:presLayoutVars>
      </dgm:prSet>
      <dgm:spPr/>
    </dgm:pt>
    <dgm:pt modelId="{F1CE7B80-B8AD-4B55-9464-93A4587B9801}" type="pres">
      <dgm:prSet presAssocID="{B8F470DB-7098-4274-8788-3A08DCD45AB0}" presName="childText" presStyleLbl="revTx" presStyleIdx="0" presStyleCnt="1">
        <dgm:presLayoutVars>
          <dgm:bulletEnabled val="1"/>
        </dgm:presLayoutVars>
      </dgm:prSet>
      <dgm:spPr/>
    </dgm:pt>
    <dgm:pt modelId="{6FBDCDE1-4A08-4322-A090-521AB41BBB4B}" type="pres">
      <dgm:prSet presAssocID="{90FF0F22-A295-41D5-A621-BD192F45EF20}" presName="parentText" presStyleLbl="node1" presStyleIdx="5" presStyleCnt="10">
        <dgm:presLayoutVars>
          <dgm:chMax val="0"/>
          <dgm:bulletEnabled val="1"/>
        </dgm:presLayoutVars>
      </dgm:prSet>
      <dgm:spPr/>
    </dgm:pt>
    <dgm:pt modelId="{FD007C31-3792-4401-AB77-E76C047BA6D6}" type="pres">
      <dgm:prSet presAssocID="{192FD011-A4C7-4444-87C8-563698128FBA}" presName="spacer" presStyleCnt="0"/>
      <dgm:spPr/>
    </dgm:pt>
    <dgm:pt modelId="{9D80FB1E-F63F-4AD1-845A-CD460096C6FF}" type="pres">
      <dgm:prSet presAssocID="{CECDF98B-A6EE-4131-B94B-748FE979B8EB}" presName="parentText" presStyleLbl="node1" presStyleIdx="6" presStyleCnt="10">
        <dgm:presLayoutVars>
          <dgm:chMax val="0"/>
          <dgm:bulletEnabled val="1"/>
        </dgm:presLayoutVars>
      </dgm:prSet>
      <dgm:spPr/>
    </dgm:pt>
    <dgm:pt modelId="{E8492FDD-9436-42C6-90D2-FD03669B0E74}" type="pres">
      <dgm:prSet presAssocID="{C1D6D956-0742-4325-8853-A908E3F5E7B7}" presName="spacer" presStyleCnt="0"/>
      <dgm:spPr/>
    </dgm:pt>
    <dgm:pt modelId="{999D8AFA-7ECE-499A-BF64-276A03395E97}" type="pres">
      <dgm:prSet presAssocID="{245D23B8-DE72-426C-AE3E-5805C8E43C96}" presName="parentText" presStyleLbl="node1" presStyleIdx="7" presStyleCnt="10">
        <dgm:presLayoutVars>
          <dgm:chMax val="0"/>
          <dgm:bulletEnabled val="1"/>
        </dgm:presLayoutVars>
      </dgm:prSet>
      <dgm:spPr/>
    </dgm:pt>
    <dgm:pt modelId="{2F3FFA70-1B45-4648-8DC6-B7AEC1AB23A5}" type="pres">
      <dgm:prSet presAssocID="{A4824C0A-6278-4927-8F84-137EC891DF0F}" presName="spacer" presStyleCnt="0"/>
      <dgm:spPr/>
    </dgm:pt>
    <dgm:pt modelId="{0EA2664E-46E6-409D-B020-35CBAC400141}" type="pres">
      <dgm:prSet presAssocID="{8B8F701F-537E-41EC-A8C0-CD56A237848E}" presName="parentText" presStyleLbl="node1" presStyleIdx="8" presStyleCnt="10">
        <dgm:presLayoutVars>
          <dgm:chMax val="0"/>
          <dgm:bulletEnabled val="1"/>
        </dgm:presLayoutVars>
      </dgm:prSet>
      <dgm:spPr/>
    </dgm:pt>
    <dgm:pt modelId="{8B4F0D66-511B-470F-AA27-F5FF0A15308D}" type="pres">
      <dgm:prSet presAssocID="{5D082E26-33AD-4942-8B1A-EEF42F472B8C}" presName="spacer" presStyleCnt="0"/>
      <dgm:spPr/>
    </dgm:pt>
    <dgm:pt modelId="{0C71234D-F383-4219-94F5-94C89025D164}" type="pres">
      <dgm:prSet presAssocID="{8ECF6A50-2F4D-4030-9762-5C1755DE5F58}" presName="parentText" presStyleLbl="node1" presStyleIdx="9" presStyleCnt="10">
        <dgm:presLayoutVars>
          <dgm:chMax val="0"/>
          <dgm:bulletEnabled val="1"/>
        </dgm:presLayoutVars>
      </dgm:prSet>
      <dgm:spPr/>
    </dgm:pt>
  </dgm:ptLst>
  <dgm:cxnLst>
    <dgm:cxn modelId="{1E5B7505-0499-4970-A499-CFAA04A3B9BB}" type="presOf" srcId="{97F7E26B-ADC6-49D0-8332-E39A9753F74D}" destId="{6913F91D-2728-4CF9-BFAF-F30C2391E2B4}" srcOrd="0" destOrd="0" presId="urn:microsoft.com/office/officeart/2005/8/layout/vList2"/>
    <dgm:cxn modelId="{3AA2990E-90AB-48E8-96EA-D5D96CF30D60}" srcId="{4A73B8B5-071E-4EF1-BDAA-C7CBFA3C3EB8}" destId="{BC0BBD1C-3A68-4B6C-BE89-6B3CE926AF7B}" srcOrd="1" destOrd="0" parTransId="{579402A6-15AC-463C-BB82-72093A691965}" sibTransId="{2086C78D-BE97-4760-8D82-9C4A5BBB17A5}"/>
    <dgm:cxn modelId="{1CF39D0E-52E1-480C-8F4E-3B46988AB25A}" srcId="{4A73B8B5-071E-4EF1-BDAA-C7CBFA3C3EB8}" destId="{31FF65C0-486B-4D18-8C63-B6566263E485}" srcOrd="2" destOrd="0" parTransId="{DA65D40E-16A8-40E6-B58D-056DF9D63605}" sibTransId="{C2DBF88B-813F-40B4-B172-7C95A44B4B62}"/>
    <dgm:cxn modelId="{03D8431D-98A3-4EE6-91E7-284326D811C3}" type="presOf" srcId="{BC0BBD1C-3A68-4B6C-BE89-6B3CE926AF7B}" destId="{EE509F0E-0F65-44A3-84ED-178C2FA174CF}" srcOrd="0" destOrd="0" presId="urn:microsoft.com/office/officeart/2005/8/layout/vList2"/>
    <dgm:cxn modelId="{72FF1328-B217-40D1-9664-65CC12133F82}" srcId="{4A73B8B5-071E-4EF1-BDAA-C7CBFA3C3EB8}" destId="{8ECF6A50-2F4D-4030-9762-5C1755DE5F58}" srcOrd="9" destOrd="0" parTransId="{0B12A83E-D747-4429-B770-DBBB32604112}" sibTransId="{5CA6DFD7-D172-496A-9587-988C2EFBB1DA}"/>
    <dgm:cxn modelId="{61A30329-388A-4C74-AF50-B29BEEB3CFE8}" type="presOf" srcId="{CECDF98B-A6EE-4131-B94B-748FE979B8EB}" destId="{9D80FB1E-F63F-4AD1-845A-CD460096C6FF}" srcOrd="0" destOrd="0" presId="urn:microsoft.com/office/officeart/2005/8/layout/vList2"/>
    <dgm:cxn modelId="{66775B6A-62D5-4D73-B67C-762C5954F113}" type="presOf" srcId="{8ECF6A50-2F4D-4030-9762-5C1755DE5F58}" destId="{0C71234D-F383-4219-94F5-94C89025D164}" srcOrd="0" destOrd="0" presId="urn:microsoft.com/office/officeart/2005/8/layout/vList2"/>
    <dgm:cxn modelId="{37E7B471-BF6C-4D58-B0F4-F937466871C7}" type="presOf" srcId="{075ED919-CAF1-4FD9-8905-3366DC5D9BD1}" destId="{F1CE7B80-B8AD-4B55-9464-93A4587B9801}" srcOrd="0" destOrd="0" presId="urn:microsoft.com/office/officeart/2005/8/layout/vList2"/>
    <dgm:cxn modelId="{6A8FA172-FB12-49E2-AEA1-49A5A2F68347}" srcId="{4A73B8B5-071E-4EF1-BDAA-C7CBFA3C3EB8}" destId="{CECDF98B-A6EE-4131-B94B-748FE979B8EB}" srcOrd="6" destOrd="0" parTransId="{E12E4641-FBCD-4D9E-BE88-18DD0AB3953F}" sibTransId="{C1D6D956-0742-4325-8853-A908E3F5E7B7}"/>
    <dgm:cxn modelId="{60BF7978-1775-4E99-BC2B-2359E7188330}" srcId="{4A73B8B5-071E-4EF1-BDAA-C7CBFA3C3EB8}" destId="{8B8F701F-537E-41EC-A8C0-CD56A237848E}" srcOrd="8" destOrd="0" parTransId="{761426BC-F3AE-436E-9DA7-C78FF4B710B7}" sibTransId="{5D082E26-33AD-4942-8B1A-EEF42F472B8C}"/>
    <dgm:cxn modelId="{157DA28E-77EF-4118-9F17-B2A807A22158}" type="presOf" srcId="{245D23B8-DE72-426C-AE3E-5805C8E43C96}" destId="{999D8AFA-7ECE-499A-BF64-276A03395E97}" srcOrd="0" destOrd="0" presId="urn:microsoft.com/office/officeart/2005/8/layout/vList2"/>
    <dgm:cxn modelId="{4859C78E-0185-4954-8D17-B7EA82CB39C6}" srcId="{4A73B8B5-071E-4EF1-BDAA-C7CBFA3C3EB8}" destId="{BDE6AB73-8572-40E9-AF3B-F74E9023FF7B}" srcOrd="0" destOrd="0" parTransId="{C7FE0BEB-CDA0-47B9-B881-AE8E627D8F92}" sibTransId="{48209872-1538-4804-AF48-9B8D4BF9200E}"/>
    <dgm:cxn modelId="{AC2C1B91-B9C7-4067-B65C-FCDED8218B3F}" type="presOf" srcId="{8B8F701F-537E-41EC-A8C0-CD56A237848E}" destId="{0EA2664E-46E6-409D-B020-35CBAC400141}" srcOrd="0" destOrd="0" presId="urn:microsoft.com/office/officeart/2005/8/layout/vList2"/>
    <dgm:cxn modelId="{6DFAF7A6-8073-4D08-BC7F-8A2F8782DEBD}" srcId="{4A73B8B5-071E-4EF1-BDAA-C7CBFA3C3EB8}" destId="{B8F470DB-7098-4274-8788-3A08DCD45AB0}" srcOrd="4" destOrd="0" parTransId="{AA4CB637-EB5C-406A-B34D-07E9AE81A055}" sibTransId="{397FDCF9-DAB9-4E4F-BB3D-B5218030435E}"/>
    <dgm:cxn modelId="{CD432EAD-9F51-4243-8EFE-51ED853641DA}" srcId="{B8F470DB-7098-4274-8788-3A08DCD45AB0}" destId="{075ED919-CAF1-4FD9-8905-3366DC5D9BD1}" srcOrd="0" destOrd="0" parTransId="{C9D08682-DE47-4BBC-808F-FCCC5832E220}" sibTransId="{CD068531-5978-45A6-878D-5A21909C313A}"/>
    <dgm:cxn modelId="{910396B5-7944-46F2-AEB0-40426A565DEF}" type="presOf" srcId="{B8F470DB-7098-4274-8788-3A08DCD45AB0}" destId="{6D88728D-B8A3-4E96-9483-0480795CDC18}" srcOrd="0" destOrd="0" presId="urn:microsoft.com/office/officeart/2005/8/layout/vList2"/>
    <dgm:cxn modelId="{C893C2B8-FF32-4215-ADF8-4F87EF2734AA}" srcId="{4A73B8B5-071E-4EF1-BDAA-C7CBFA3C3EB8}" destId="{97F7E26B-ADC6-49D0-8332-E39A9753F74D}" srcOrd="3" destOrd="0" parTransId="{8D2A5DA6-7FC2-45E3-BD69-817D3506F9AB}" sibTransId="{D7BC777F-CA8B-49EE-8EAD-784A7E1D93C0}"/>
    <dgm:cxn modelId="{7EB3DEBB-AC5F-459A-A5F4-8B83674B9E46}" srcId="{4A73B8B5-071E-4EF1-BDAA-C7CBFA3C3EB8}" destId="{90FF0F22-A295-41D5-A621-BD192F45EF20}" srcOrd="5" destOrd="0" parTransId="{BD89EC16-8E80-47E0-9716-62C9FB0BE817}" sibTransId="{192FD011-A4C7-4444-87C8-563698128FBA}"/>
    <dgm:cxn modelId="{4D99E1C6-8465-4FD8-B485-9174B1A0E22B}" srcId="{4A73B8B5-071E-4EF1-BDAA-C7CBFA3C3EB8}" destId="{245D23B8-DE72-426C-AE3E-5805C8E43C96}" srcOrd="7" destOrd="0" parTransId="{06B551B7-97DC-47F6-84EC-B6118F6D6CB2}" sibTransId="{A4824C0A-6278-4927-8F84-137EC891DF0F}"/>
    <dgm:cxn modelId="{81ED19CF-3632-47AC-804E-89FF65017EDE}" type="presOf" srcId="{31FF65C0-486B-4D18-8C63-B6566263E485}" destId="{D6C184B0-A3B4-49B5-AF33-A9F24314139D}" srcOrd="0" destOrd="0" presId="urn:microsoft.com/office/officeart/2005/8/layout/vList2"/>
    <dgm:cxn modelId="{CB8397E5-1FBC-4EC3-BF91-31E31CB8DF86}" type="presOf" srcId="{90FF0F22-A295-41D5-A621-BD192F45EF20}" destId="{6FBDCDE1-4A08-4322-A090-521AB41BBB4B}" srcOrd="0" destOrd="0" presId="urn:microsoft.com/office/officeart/2005/8/layout/vList2"/>
    <dgm:cxn modelId="{11B3B6FA-4B6E-4FBF-9B85-A7E3BD31EE3B}" type="presOf" srcId="{4A73B8B5-071E-4EF1-BDAA-C7CBFA3C3EB8}" destId="{F00A18B6-7B8C-409D-8B26-C6D33F43A0DD}" srcOrd="0" destOrd="0" presId="urn:microsoft.com/office/officeart/2005/8/layout/vList2"/>
    <dgm:cxn modelId="{AAF6D0FD-2B27-4013-B111-EE1CBBBF74D9}" type="presOf" srcId="{BDE6AB73-8572-40E9-AF3B-F74E9023FF7B}" destId="{A50BF760-4C51-47CA-BCEE-E9D7B5A0373E}" srcOrd="0" destOrd="0" presId="urn:microsoft.com/office/officeart/2005/8/layout/vList2"/>
    <dgm:cxn modelId="{B2E922E5-EBE8-4895-B4CE-E421375562FA}" type="presParOf" srcId="{F00A18B6-7B8C-409D-8B26-C6D33F43A0DD}" destId="{A50BF760-4C51-47CA-BCEE-E9D7B5A0373E}" srcOrd="0" destOrd="0" presId="urn:microsoft.com/office/officeart/2005/8/layout/vList2"/>
    <dgm:cxn modelId="{E92C54C5-AE81-4440-8CA8-762604ACADDB}" type="presParOf" srcId="{F00A18B6-7B8C-409D-8B26-C6D33F43A0DD}" destId="{F20017E0-F595-42CE-B4A5-6DFC6A7F90DB}" srcOrd="1" destOrd="0" presId="urn:microsoft.com/office/officeart/2005/8/layout/vList2"/>
    <dgm:cxn modelId="{11378E4B-CF44-4DFE-8A3E-16C4B4BE34CB}" type="presParOf" srcId="{F00A18B6-7B8C-409D-8B26-C6D33F43A0DD}" destId="{EE509F0E-0F65-44A3-84ED-178C2FA174CF}" srcOrd="2" destOrd="0" presId="urn:microsoft.com/office/officeart/2005/8/layout/vList2"/>
    <dgm:cxn modelId="{8C9309D9-78D6-4380-9F67-8497FA24FC24}" type="presParOf" srcId="{F00A18B6-7B8C-409D-8B26-C6D33F43A0DD}" destId="{85D5FB92-8D72-4A90-83F8-B553CFF02265}" srcOrd="3" destOrd="0" presId="urn:microsoft.com/office/officeart/2005/8/layout/vList2"/>
    <dgm:cxn modelId="{211E445D-78EB-4CD5-8EBD-BAC2D4D4ABAD}" type="presParOf" srcId="{F00A18B6-7B8C-409D-8B26-C6D33F43A0DD}" destId="{D6C184B0-A3B4-49B5-AF33-A9F24314139D}" srcOrd="4" destOrd="0" presId="urn:microsoft.com/office/officeart/2005/8/layout/vList2"/>
    <dgm:cxn modelId="{00F5E7AD-2F42-483E-B4FA-81245AE3C8E0}" type="presParOf" srcId="{F00A18B6-7B8C-409D-8B26-C6D33F43A0DD}" destId="{F4FCCAD5-0E3D-4D06-BB04-C46AD93EF6C2}" srcOrd="5" destOrd="0" presId="urn:microsoft.com/office/officeart/2005/8/layout/vList2"/>
    <dgm:cxn modelId="{9834D718-BA68-486B-8231-AB42AC2E0477}" type="presParOf" srcId="{F00A18B6-7B8C-409D-8B26-C6D33F43A0DD}" destId="{6913F91D-2728-4CF9-BFAF-F30C2391E2B4}" srcOrd="6" destOrd="0" presId="urn:microsoft.com/office/officeart/2005/8/layout/vList2"/>
    <dgm:cxn modelId="{03FAA816-BAE1-4236-AFEA-9968D46D495A}" type="presParOf" srcId="{F00A18B6-7B8C-409D-8B26-C6D33F43A0DD}" destId="{A8075575-A691-4380-8C20-C8495ACBE28F}" srcOrd="7" destOrd="0" presId="urn:microsoft.com/office/officeart/2005/8/layout/vList2"/>
    <dgm:cxn modelId="{AF023576-F094-44BB-B8A0-77E0A4BF216F}" type="presParOf" srcId="{F00A18B6-7B8C-409D-8B26-C6D33F43A0DD}" destId="{6D88728D-B8A3-4E96-9483-0480795CDC18}" srcOrd="8" destOrd="0" presId="urn:microsoft.com/office/officeart/2005/8/layout/vList2"/>
    <dgm:cxn modelId="{B2A97727-51DA-45E6-8360-C2A5CB601FCE}" type="presParOf" srcId="{F00A18B6-7B8C-409D-8B26-C6D33F43A0DD}" destId="{F1CE7B80-B8AD-4B55-9464-93A4587B9801}" srcOrd="9" destOrd="0" presId="urn:microsoft.com/office/officeart/2005/8/layout/vList2"/>
    <dgm:cxn modelId="{13E9C916-66E0-4738-A3E0-4B7E7F88697F}" type="presParOf" srcId="{F00A18B6-7B8C-409D-8B26-C6D33F43A0DD}" destId="{6FBDCDE1-4A08-4322-A090-521AB41BBB4B}" srcOrd="10" destOrd="0" presId="urn:microsoft.com/office/officeart/2005/8/layout/vList2"/>
    <dgm:cxn modelId="{A8A4F585-08D5-49DE-975B-38F4764C5F8B}" type="presParOf" srcId="{F00A18B6-7B8C-409D-8B26-C6D33F43A0DD}" destId="{FD007C31-3792-4401-AB77-E76C047BA6D6}" srcOrd="11" destOrd="0" presId="urn:microsoft.com/office/officeart/2005/8/layout/vList2"/>
    <dgm:cxn modelId="{71F4A081-4FCA-4463-BEFB-5E634E29E1B4}" type="presParOf" srcId="{F00A18B6-7B8C-409D-8B26-C6D33F43A0DD}" destId="{9D80FB1E-F63F-4AD1-845A-CD460096C6FF}" srcOrd="12" destOrd="0" presId="urn:microsoft.com/office/officeart/2005/8/layout/vList2"/>
    <dgm:cxn modelId="{119C2D20-2AEB-48FC-A5D0-F29F626E70A1}" type="presParOf" srcId="{F00A18B6-7B8C-409D-8B26-C6D33F43A0DD}" destId="{E8492FDD-9436-42C6-90D2-FD03669B0E74}" srcOrd="13" destOrd="0" presId="urn:microsoft.com/office/officeart/2005/8/layout/vList2"/>
    <dgm:cxn modelId="{E9AB76CD-83F7-446A-BB8D-BABC434F7487}" type="presParOf" srcId="{F00A18B6-7B8C-409D-8B26-C6D33F43A0DD}" destId="{999D8AFA-7ECE-499A-BF64-276A03395E97}" srcOrd="14" destOrd="0" presId="urn:microsoft.com/office/officeart/2005/8/layout/vList2"/>
    <dgm:cxn modelId="{ADAF8B38-1261-4E12-9BBD-E07C2E2613A2}" type="presParOf" srcId="{F00A18B6-7B8C-409D-8B26-C6D33F43A0DD}" destId="{2F3FFA70-1B45-4648-8DC6-B7AEC1AB23A5}" srcOrd="15" destOrd="0" presId="urn:microsoft.com/office/officeart/2005/8/layout/vList2"/>
    <dgm:cxn modelId="{7919246D-B517-4936-8ED2-A827142DB749}" type="presParOf" srcId="{F00A18B6-7B8C-409D-8B26-C6D33F43A0DD}" destId="{0EA2664E-46E6-409D-B020-35CBAC400141}" srcOrd="16" destOrd="0" presId="urn:microsoft.com/office/officeart/2005/8/layout/vList2"/>
    <dgm:cxn modelId="{44B8915B-B17E-4EEE-8686-A8F7D03B336B}" type="presParOf" srcId="{F00A18B6-7B8C-409D-8B26-C6D33F43A0DD}" destId="{8B4F0D66-511B-470F-AA27-F5FF0A15308D}" srcOrd="17" destOrd="0" presId="urn:microsoft.com/office/officeart/2005/8/layout/vList2"/>
    <dgm:cxn modelId="{3EB969A2-E80D-4F00-B1FF-A8A5305C5110}" type="presParOf" srcId="{F00A18B6-7B8C-409D-8B26-C6D33F43A0DD}" destId="{0C71234D-F383-4219-94F5-94C89025D164}" srcOrd="18"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A73B8B5-071E-4EF1-BDAA-C7CBFA3C3E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ACE4A258-CC6F-48E3-AFD6-6931A639260A}">
      <dgm:prSet/>
      <dgm:spPr/>
      <dgm:t>
        <a:bodyPr/>
        <a:lstStyle/>
        <a:p>
          <a:pPr algn="ctr"/>
          <a:r>
            <a:rPr lang="hu-HU" dirty="0" err="1"/>
            <a:t>Examples</a:t>
          </a:r>
          <a:endParaRPr lang="hu-HU" dirty="0"/>
        </a:p>
      </dgm:t>
    </dgm:pt>
    <dgm:pt modelId="{AAA4FC44-9B5F-4ACB-B263-A5F0B3F91D96}" type="parTrans" cxnId="{4ECB87A2-D6C5-48D4-947E-352E5982B260}">
      <dgm:prSet/>
      <dgm:spPr/>
      <dgm:t>
        <a:bodyPr/>
        <a:lstStyle/>
        <a:p>
          <a:pPr algn="ctr"/>
          <a:endParaRPr lang="hu-HU"/>
        </a:p>
      </dgm:t>
    </dgm:pt>
    <dgm:pt modelId="{1B0A7C60-6195-496B-9F57-86DF1BB8BF21}" type="sibTrans" cxnId="{4ECB87A2-D6C5-48D4-947E-352E5982B260}">
      <dgm:prSet/>
      <dgm:spPr/>
      <dgm:t>
        <a:bodyPr/>
        <a:lstStyle/>
        <a:p>
          <a:pPr algn="ctr"/>
          <a:endParaRPr lang="hu-HU"/>
        </a:p>
      </dgm:t>
    </dgm:pt>
    <dgm:pt modelId="{F00A18B6-7B8C-409D-8B26-C6D33F43A0DD}" type="pres">
      <dgm:prSet presAssocID="{4A73B8B5-071E-4EF1-BDAA-C7CBFA3C3EB8}" presName="linear" presStyleCnt="0">
        <dgm:presLayoutVars>
          <dgm:animLvl val="lvl"/>
          <dgm:resizeHandles val="exact"/>
        </dgm:presLayoutVars>
      </dgm:prSet>
      <dgm:spPr/>
    </dgm:pt>
    <dgm:pt modelId="{4949D171-AC69-4A27-BE4D-4ED0B1526F2F}" type="pres">
      <dgm:prSet presAssocID="{ACE4A258-CC6F-48E3-AFD6-6931A639260A}" presName="parentText" presStyleLbl="node1" presStyleIdx="0" presStyleCnt="1" custLinFactNeighborX="-30" custLinFactNeighborY="-57688">
        <dgm:presLayoutVars>
          <dgm:chMax val="0"/>
          <dgm:bulletEnabled val="1"/>
        </dgm:presLayoutVars>
      </dgm:prSet>
      <dgm:spPr/>
    </dgm:pt>
  </dgm:ptLst>
  <dgm:cxnLst>
    <dgm:cxn modelId="{D75B4421-3A5D-44E8-88EC-A74AB5563DEC}" type="presOf" srcId="{ACE4A258-CC6F-48E3-AFD6-6931A639260A}" destId="{4949D171-AC69-4A27-BE4D-4ED0B1526F2F}" srcOrd="0" destOrd="0" presId="urn:microsoft.com/office/officeart/2005/8/layout/vList2"/>
    <dgm:cxn modelId="{4ECB87A2-D6C5-48D4-947E-352E5982B260}" srcId="{4A73B8B5-071E-4EF1-BDAA-C7CBFA3C3EB8}" destId="{ACE4A258-CC6F-48E3-AFD6-6931A639260A}" srcOrd="0" destOrd="0" parTransId="{AAA4FC44-9B5F-4ACB-B263-A5F0B3F91D96}" sibTransId="{1B0A7C60-6195-496B-9F57-86DF1BB8BF21}"/>
    <dgm:cxn modelId="{11B3B6FA-4B6E-4FBF-9B85-A7E3BD31EE3B}" type="presOf" srcId="{4A73B8B5-071E-4EF1-BDAA-C7CBFA3C3EB8}" destId="{F00A18B6-7B8C-409D-8B26-C6D33F43A0DD}" srcOrd="0" destOrd="0" presId="urn:microsoft.com/office/officeart/2005/8/layout/vList2"/>
    <dgm:cxn modelId="{51C6C083-A61E-4A35-9106-59F5CF60DC0F}" type="presParOf" srcId="{F00A18B6-7B8C-409D-8B26-C6D33F43A0DD}" destId="{4949D171-AC69-4A27-BE4D-4ED0B1526F2F}"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9970D0-1D55-46D0-9B2F-E17B6AFD33B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hu-HU"/>
        </a:p>
      </dgm:t>
    </dgm:pt>
    <dgm:pt modelId="{61C941D7-77F2-4D2E-8BAD-0F1C280A242C}" type="pres">
      <dgm:prSet presAssocID="{879970D0-1D55-46D0-9B2F-E17B6AFD33BA}" presName="linear" presStyleCnt="0">
        <dgm:presLayoutVars>
          <dgm:animLvl val="lvl"/>
          <dgm:resizeHandles val="exact"/>
        </dgm:presLayoutVars>
      </dgm:prSet>
      <dgm:spPr/>
    </dgm:pt>
  </dgm:ptLst>
  <dgm:cxnLst>
    <dgm:cxn modelId="{4CCC2B7F-E426-4644-BC6D-6A4BBA6D4F65}" type="presOf" srcId="{879970D0-1D55-46D0-9B2F-E17B6AFD33BA}" destId="{61C941D7-77F2-4D2E-8BAD-0F1C280A242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73B8B5-071E-4EF1-BDAA-C7CBFA3C3E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BDE6AB73-8572-40E9-AF3B-F74E9023FF7B}">
      <dgm:prSet/>
      <dgm:spPr/>
      <dgm:t>
        <a:bodyPr/>
        <a:lstStyle/>
        <a:p>
          <a:r>
            <a:rPr lang="hu-HU" dirty="0"/>
            <a:t>2020, United </a:t>
          </a:r>
          <a:r>
            <a:rPr lang="hu-HU" dirty="0" err="1"/>
            <a:t>States</a:t>
          </a:r>
          <a:r>
            <a:rPr lang="hu-HU" dirty="0"/>
            <a:t> - </a:t>
          </a:r>
          <a:r>
            <a:rPr lang="en-GB" dirty="0"/>
            <a:t>U.S. Government program for low-income Americans</a:t>
          </a:r>
          <a:endParaRPr lang="hu-HU" dirty="0"/>
        </a:p>
      </dgm:t>
    </dgm:pt>
    <dgm:pt modelId="{C7FE0BEB-CDA0-47B9-B881-AE8E627D8F92}" type="parTrans" cxnId="{4859C78E-0185-4954-8D17-B7EA82CB39C6}">
      <dgm:prSet/>
      <dgm:spPr/>
      <dgm:t>
        <a:bodyPr/>
        <a:lstStyle/>
        <a:p>
          <a:endParaRPr lang="hu-HU"/>
        </a:p>
      </dgm:t>
    </dgm:pt>
    <dgm:pt modelId="{48209872-1538-4804-AF48-9B8D4BF9200E}" type="sibTrans" cxnId="{4859C78E-0185-4954-8D17-B7EA82CB39C6}">
      <dgm:prSet/>
      <dgm:spPr/>
      <dgm:t>
        <a:bodyPr/>
        <a:lstStyle/>
        <a:p>
          <a:endParaRPr lang="hu-HU"/>
        </a:p>
      </dgm:t>
    </dgm:pt>
    <dgm:pt modelId="{5082CD5E-8F0E-4663-A290-4901539503E8}">
      <dgm:prSet/>
      <dgm:spPr/>
      <dgm:t>
        <a:bodyPr/>
        <a:lstStyle/>
        <a:p>
          <a:r>
            <a:rPr lang="hu-HU" dirty="0"/>
            <a:t>2020, „Global” - </a:t>
          </a:r>
          <a:r>
            <a:rPr lang="hu-HU" b="0" i="0" dirty="0" err="1"/>
            <a:t>NetBeans</a:t>
          </a:r>
          <a:r>
            <a:rPr lang="hu-HU" b="0" i="0" dirty="0"/>
            <a:t> </a:t>
          </a:r>
          <a:r>
            <a:rPr lang="hu-HU" b="0" i="0" dirty="0" err="1"/>
            <a:t>Projects</a:t>
          </a:r>
          <a:endParaRPr lang="hu-HU" dirty="0"/>
        </a:p>
      </dgm:t>
    </dgm:pt>
    <dgm:pt modelId="{59008C1D-FA68-40A1-9B8C-8682086F58D9}" type="parTrans" cxnId="{2ED3187C-7531-458D-A609-94316BB5280F}">
      <dgm:prSet/>
      <dgm:spPr/>
      <dgm:t>
        <a:bodyPr/>
        <a:lstStyle/>
        <a:p>
          <a:endParaRPr lang="hu-HU"/>
        </a:p>
      </dgm:t>
    </dgm:pt>
    <dgm:pt modelId="{5A564C57-3AFD-43F2-8A66-5126AAACEA4D}" type="sibTrans" cxnId="{2ED3187C-7531-458D-A609-94316BB5280F}">
      <dgm:prSet/>
      <dgm:spPr/>
      <dgm:t>
        <a:bodyPr/>
        <a:lstStyle/>
        <a:p>
          <a:endParaRPr lang="hu-HU"/>
        </a:p>
      </dgm:t>
    </dgm:pt>
    <dgm:pt modelId="{A195A7E1-54CF-470E-9B6A-8233CCF2731C}">
      <dgm:prSet/>
      <dgm:spPr/>
      <dgm:t>
        <a:bodyPr/>
        <a:lstStyle/>
        <a:p>
          <a:r>
            <a:rPr lang="hu-HU" dirty="0"/>
            <a:t>2020, </a:t>
          </a:r>
          <a:r>
            <a:rPr lang="hu-HU" dirty="0" err="1"/>
            <a:t>Mongolia</a:t>
          </a:r>
          <a:r>
            <a:rPr lang="hu-HU" dirty="0"/>
            <a:t> - </a:t>
          </a:r>
          <a:r>
            <a:rPr lang="hu-HU" b="0" i="0" dirty="0" err="1"/>
            <a:t>Able</a:t>
          </a:r>
          <a:r>
            <a:rPr lang="hu-HU" b="0" i="0" dirty="0"/>
            <a:t> </a:t>
          </a:r>
          <a:r>
            <a:rPr lang="hu-HU" b="0" i="0" dirty="0" err="1"/>
            <a:t>Desktop</a:t>
          </a:r>
          <a:endParaRPr lang="hu-HU" dirty="0"/>
        </a:p>
      </dgm:t>
    </dgm:pt>
    <dgm:pt modelId="{3ABCDFAB-D71F-46BF-9C1C-C19357257A4C}" type="parTrans" cxnId="{5FA0E18D-617A-4115-8EAD-3F01BE62BC73}">
      <dgm:prSet/>
      <dgm:spPr/>
      <dgm:t>
        <a:bodyPr/>
        <a:lstStyle/>
        <a:p>
          <a:endParaRPr lang="hu-HU"/>
        </a:p>
      </dgm:t>
    </dgm:pt>
    <dgm:pt modelId="{4E3E4EAC-2CCA-44D5-BCBE-3FF2936C23B3}" type="sibTrans" cxnId="{5FA0E18D-617A-4115-8EAD-3F01BE62BC73}">
      <dgm:prSet/>
      <dgm:spPr/>
      <dgm:t>
        <a:bodyPr/>
        <a:lstStyle/>
        <a:p>
          <a:endParaRPr lang="hu-HU"/>
        </a:p>
      </dgm:t>
    </dgm:pt>
    <dgm:pt modelId="{24F6FA42-54B7-4801-8E80-92C2DAB9D7B3}">
      <dgm:prSet/>
      <dgm:spPr/>
      <dgm:t>
        <a:bodyPr/>
        <a:lstStyle/>
        <a:p>
          <a:r>
            <a:rPr lang="hu-HU" dirty="0"/>
            <a:t>2020, „Global” – </a:t>
          </a:r>
          <a:r>
            <a:rPr lang="hu-HU" b="0" i="0" dirty="0" err="1"/>
            <a:t>Aisino</a:t>
          </a:r>
          <a:r>
            <a:rPr lang="hu-HU" b="0" i="0" dirty="0"/>
            <a:t> (</a:t>
          </a:r>
          <a:r>
            <a:rPr lang="hu-HU" b="0" i="0" dirty="0" err="1"/>
            <a:t>China</a:t>
          </a:r>
          <a:r>
            <a:rPr lang="hu-HU" b="0" i="0" dirty="0"/>
            <a:t> </a:t>
          </a:r>
          <a:r>
            <a:rPr lang="hu-HU" b="0" i="0" dirty="0" err="1"/>
            <a:t>based</a:t>
          </a:r>
          <a:r>
            <a:rPr lang="hu-HU" b="0" i="0" dirty="0"/>
            <a:t> </a:t>
          </a:r>
          <a:r>
            <a:rPr lang="hu-HU" b="0" i="0" dirty="0" err="1"/>
            <a:t>tax</a:t>
          </a:r>
          <a:r>
            <a:rPr lang="hu-HU" b="0" i="0" dirty="0"/>
            <a:t> software)</a:t>
          </a:r>
          <a:endParaRPr lang="hu-HU" dirty="0"/>
        </a:p>
      </dgm:t>
    </dgm:pt>
    <dgm:pt modelId="{3A1B58F6-7B0D-4D9F-B1DC-CF1D6AC5E111}" type="parTrans" cxnId="{3018EA7F-D618-4F3D-A5BB-58A1A98EFDDE}">
      <dgm:prSet/>
      <dgm:spPr/>
      <dgm:t>
        <a:bodyPr/>
        <a:lstStyle/>
        <a:p>
          <a:endParaRPr lang="hu-HU"/>
        </a:p>
      </dgm:t>
    </dgm:pt>
    <dgm:pt modelId="{9616C837-3330-403F-A2A2-1A18AB5086F1}" type="sibTrans" cxnId="{3018EA7F-D618-4F3D-A5BB-58A1A98EFDDE}">
      <dgm:prSet/>
      <dgm:spPr/>
      <dgm:t>
        <a:bodyPr/>
        <a:lstStyle/>
        <a:p>
          <a:endParaRPr lang="hu-HU"/>
        </a:p>
      </dgm:t>
    </dgm:pt>
    <dgm:pt modelId="{FA9B8C56-D3AA-4908-B029-3A78D54856F3}">
      <dgm:prSet/>
      <dgm:spPr/>
      <dgm:t>
        <a:bodyPr/>
        <a:lstStyle/>
        <a:p>
          <a:r>
            <a:rPr lang="hu-HU" dirty="0"/>
            <a:t>2020, South Korea - </a:t>
          </a:r>
          <a:r>
            <a:rPr lang="hu-HU" b="0" i="0" dirty="0" err="1"/>
            <a:t>WIZVERA</a:t>
          </a:r>
          <a:r>
            <a:rPr lang="hu-HU" b="0" i="0" dirty="0"/>
            <a:t> </a:t>
          </a:r>
          <a:r>
            <a:rPr lang="hu-HU" b="0" i="0" dirty="0" err="1"/>
            <a:t>VeraPort</a:t>
          </a:r>
          <a:endParaRPr lang="hu-HU" dirty="0"/>
        </a:p>
      </dgm:t>
    </dgm:pt>
    <dgm:pt modelId="{028B33B7-687B-42F1-8E46-6ACB5B0D1627}" type="parTrans" cxnId="{83E10B3C-5CDA-487F-B043-5139E3C30F88}">
      <dgm:prSet/>
      <dgm:spPr/>
      <dgm:t>
        <a:bodyPr/>
        <a:lstStyle/>
        <a:p>
          <a:endParaRPr lang="hu-HU"/>
        </a:p>
      </dgm:t>
    </dgm:pt>
    <dgm:pt modelId="{307800E8-3525-450D-A535-BC0C04871762}" type="sibTrans" cxnId="{83E10B3C-5CDA-487F-B043-5139E3C30F88}">
      <dgm:prSet/>
      <dgm:spPr/>
      <dgm:t>
        <a:bodyPr/>
        <a:lstStyle/>
        <a:p>
          <a:endParaRPr lang="hu-HU"/>
        </a:p>
      </dgm:t>
    </dgm:pt>
    <dgm:pt modelId="{4FCE3393-233A-4365-BC4E-5B0CA08D5D18}">
      <dgm:prSet/>
      <dgm:spPr/>
      <dgm:t>
        <a:bodyPr/>
        <a:lstStyle/>
        <a:p>
          <a:r>
            <a:rPr lang="hu-HU"/>
            <a:t>2020, United States – SolarWinds</a:t>
          </a:r>
          <a:endParaRPr lang="hu-HU" dirty="0"/>
        </a:p>
      </dgm:t>
    </dgm:pt>
    <dgm:pt modelId="{D9DD426D-ADD7-4EBB-89C1-0AF7888FE159}" type="parTrans" cxnId="{CDC3136D-ABFA-4D4A-9390-B4EE398C69D4}">
      <dgm:prSet/>
      <dgm:spPr/>
      <dgm:t>
        <a:bodyPr/>
        <a:lstStyle/>
        <a:p>
          <a:endParaRPr lang="hu-HU"/>
        </a:p>
      </dgm:t>
    </dgm:pt>
    <dgm:pt modelId="{AEE94B8F-A1BA-4ACB-BA81-7264EACF51D3}" type="sibTrans" cxnId="{CDC3136D-ABFA-4D4A-9390-B4EE398C69D4}">
      <dgm:prSet/>
      <dgm:spPr/>
      <dgm:t>
        <a:bodyPr/>
        <a:lstStyle/>
        <a:p>
          <a:endParaRPr lang="hu-HU"/>
        </a:p>
      </dgm:t>
    </dgm:pt>
    <dgm:pt modelId="{E21BCE39-261F-486A-8828-8C25E11740B8}">
      <dgm:prSet/>
      <dgm:spPr/>
      <dgm:t>
        <a:bodyPr/>
        <a:lstStyle/>
        <a:p>
          <a:r>
            <a:rPr lang="en-GB" b="0" i="0" dirty="0"/>
            <a:t>Attackers believed to be working for the government of Russia compromised the software build system for SolarWinds Orion Network Management System software and distributed malicious code in the form of a SolarWinds Orion software update to around 18,000 customers. </a:t>
          </a:r>
          <a:endParaRPr lang="hu-HU" dirty="0"/>
        </a:p>
      </dgm:t>
    </dgm:pt>
    <dgm:pt modelId="{60BC5DFF-B5CA-4F8F-9856-1A1ACEF9D9CF}" type="parTrans" cxnId="{4394DE21-6DD6-41D9-82F3-A24D826A3EE3}">
      <dgm:prSet/>
      <dgm:spPr/>
      <dgm:t>
        <a:bodyPr/>
        <a:lstStyle/>
        <a:p>
          <a:endParaRPr lang="hu-HU"/>
        </a:p>
      </dgm:t>
    </dgm:pt>
    <dgm:pt modelId="{71142052-754F-428E-A88B-14DA13870635}" type="sibTrans" cxnId="{4394DE21-6DD6-41D9-82F3-A24D826A3EE3}">
      <dgm:prSet/>
      <dgm:spPr/>
      <dgm:t>
        <a:bodyPr/>
        <a:lstStyle/>
        <a:p>
          <a:endParaRPr lang="hu-HU"/>
        </a:p>
      </dgm:t>
    </dgm:pt>
    <dgm:pt modelId="{A6740B9E-F71C-4D43-9643-E4A051F1F9BE}">
      <dgm:prSet/>
      <dgm:spPr/>
      <dgm:t>
        <a:bodyPr/>
        <a:lstStyle/>
        <a:p>
          <a:r>
            <a:rPr lang="hu-HU" dirty="0"/>
            <a:t>2020, Vietnam - </a:t>
          </a:r>
          <a:r>
            <a:rPr lang="hu-HU" b="0" i="0" dirty="0"/>
            <a:t>Vietnam </a:t>
          </a:r>
          <a:r>
            <a:rPr lang="hu-HU" b="0" i="0" dirty="0" err="1"/>
            <a:t>VCGA</a:t>
          </a:r>
          <a:r>
            <a:rPr lang="hu-HU" b="0" i="0" dirty="0"/>
            <a:t> (</a:t>
          </a:r>
          <a:r>
            <a:rPr lang="hu-HU" b="0" i="0" dirty="0" err="1"/>
            <a:t>SignSight</a:t>
          </a:r>
          <a:r>
            <a:rPr lang="hu-HU" b="0" i="0" dirty="0"/>
            <a:t>)</a:t>
          </a:r>
          <a:endParaRPr lang="hu-HU" dirty="0"/>
        </a:p>
      </dgm:t>
    </dgm:pt>
    <dgm:pt modelId="{E841B151-B009-43BA-828E-DCBA05720277}" type="parTrans" cxnId="{17E03C59-F383-42C7-A4CB-180CA08A9B55}">
      <dgm:prSet/>
      <dgm:spPr/>
      <dgm:t>
        <a:bodyPr/>
        <a:lstStyle/>
        <a:p>
          <a:endParaRPr lang="hu-HU"/>
        </a:p>
      </dgm:t>
    </dgm:pt>
    <dgm:pt modelId="{8108AADE-3EBC-46BE-A7BC-B7FE5AB8CA4D}" type="sibTrans" cxnId="{17E03C59-F383-42C7-A4CB-180CA08A9B55}">
      <dgm:prSet/>
      <dgm:spPr/>
      <dgm:t>
        <a:bodyPr/>
        <a:lstStyle/>
        <a:p>
          <a:endParaRPr lang="hu-HU"/>
        </a:p>
      </dgm:t>
    </dgm:pt>
    <dgm:pt modelId="{799CF089-FC36-46F9-A01D-A9BC579B1106}">
      <dgm:prSet/>
      <dgm:spPr/>
      <dgm:t>
        <a:bodyPr/>
        <a:lstStyle/>
        <a:p>
          <a:r>
            <a:rPr lang="hu-HU" dirty="0"/>
            <a:t>2020, United </a:t>
          </a:r>
          <a:r>
            <a:rPr lang="hu-HU" dirty="0" err="1"/>
            <a:t>States</a:t>
          </a:r>
          <a:r>
            <a:rPr lang="hu-HU" dirty="0"/>
            <a:t> – </a:t>
          </a:r>
          <a:r>
            <a:rPr lang="hu-HU" b="0" i="0" dirty="0" err="1"/>
            <a:t>Twilio</a:t>
          </a:r>
          <a:endParaRPr lang="hu-HU" dirty="0"/>
        </a:p>
      </dgm:t>
    </dgm:pt>
    <dgm:pt modelId="{C6BC6922-EC3E-4D8A-9556-10FEEBAA233A}" type="parTrans" cxnId="{F8DDD120-57C1-4B91-ABE9-3CEB04FB1F0D}">
      <dgm:prSet/>
      <dgm:spPr/>
      <dgm:t>
        <a:bodyPr/>
        <a:lstStyle/>
        <a:p>
          <a:endParaRPr lang="hu-HU"/>
        </a:p>
      </dgm:t>
    </dgm:pt>
    <dgm:pt modelId="{846A508F-AFB4-44FC-AF1D-AD1A85478C55}" type="sibTrans" cxnId="{F8DDD120-57C1-4B91-ABE9-3CEB04FB1F0D}">
      <dgm:prSet/>
      <dgm:spPr/>
      <dgm:t>
        <a:bodyPr/>
        <a:lstStyle/>
        <a:p>
          <a:endParaRPr lang="hu-HU"/>
        </a:p>
      </dgm:t>
    </dgm:pt>
    <dgm:pt modelId="{F00A18B6-7B8C-409D-8B26-C6D33F43A0DD}" type="pres">
      <dgm:prSet presAssocID="{4A73B8B5-071E-4EF1-BDAA-C7CBFA3C3EB8}" presName="linear" presStyleCnt="0">
        <dgm:presLayoutVars>
          <dgm:animLvl val="lvl"/>
          <dgm:resizeHandles val="exact"/>
        </dgm:presLayoutVars>
      </dgm:prSet>
      <dgm:spPr/>
    </dgm:pt>
    <dgm:pt modelId="{A50BF760-4C51-47CA-BCEE-E9D7B5A0373E}" type="pres">
      <dgm:prSet presAssocID="{BDE6AB73-8572-40E9-AF3B-F74E9023FF7B}" presName="parentText" presStyleLbl="node1" presStyleIdx="0" presStyleCnt="8" custLinFactNeighborX="157" custLinFactNeighborY="14279">
        <dgm:presLayoutVars>
          <dgm:chMax val="0"/>
          <dgm:bulletEnabled val="1"/>
        </dgm:presLayoutVars>
      </dgm:prSet>
      <dgm:spPr/>
    </dgm:pt>
    <dgm:pt modelId="{F20017E0-F595-42CE-B4A5-6DFC6A7F90DB}" type="pres">
      <dgm:prSet presAssocID="{48209872-1538-4804-AF48-9B8D4BF9200E}" presName="spacer" presStyleCnt="0"/>
      <dgm:spPr/>
    </dgm:pt>
    <dgm:pt modelId="{6798257C-DA76-4A17-9813-68251F064F20}" type="pres">
      <dgm:prSet presAssocID="{5082CD5E-8F0E-4663-A290-4901539503E8}" presName="parentText" presStyleLbl="node1" presStyleIdx="1" presStyleCnt="8">
        <dgm:presLayoutVars>
          <dgm:chMax val="0"/>
          <dgm:bulletEnabled val="1"/>
        </dgm:presLayoutVars>
      </dgm:prSet>
      <dgm:spPr/>
    </dgm:pt>
    <dgm:pt modelId="{80762BED-24C8-4223-8AB5-63DC96AA07F9}" type="pres">
      <dgm:prSet presAssocID="{5A564C57-3AFD-43F2-8A66-5126AAACEA4D}" presName="spacer" presStyleCnt="0"/>
      <dgm:spPr/>
    </dgm:pt>
    <dgm:pt modelId="{58604679-F559-403F-B6DF-70FE6C14C6EA}" type="pres">
      <dgm:prSet presAssocID="{A195A7E1-54CF-470E-9B6A-8233CCF2731C}" presName="parentText" presStyleLbl="node1" presStyleIdx="2" presStyleCnt="8">
        <dgm:presLayoutVars>
          <dgm:chMax val="0"/>
          <dgm:bulletEnabled val="1"/>
        </dgm:presLayoutVars>
      </dgm:prSet>
      <dgm:spPr/>
    </dgm:pt>
    <dgm:pt modelId="{CC7162B2-FB83-4915-B256-5133DBED65E5}" type="pres">
      <dgm:prSet presAssocID="{4E3E4EAC-2CCA-44D5-BCBE-3FF2936C23B3}" presName="spacer" presStyleCnt="0"/>
      <dgm:spPr/>
    </dgm:pt>
    <dgm:pt modelId="{3706EE67-DE87-4C9C-A279-C0D6ADDB79AF}" type="pres">
      <dgm:prSet presAssocID="{24F6FA42-54B7-4801-8E80-92C2DAB9D7B3}" presName="parentText" presStyleLbl="node1" presStyleIdx="3" presStyleCnt="8">
        <dgm:presLayoutVars>
          <dgm:chMax val="0"/>
          <dgm:bulletEnabled val="1"/>
        </dgm:presLayoutVars>
      </dgm:prSet>
      <dgm:spPr/>
    </dgm:pt>
    <dgm:pt modelId="{827DD092-B574-489F-9C7F-A00C1EF5FBF8}" type="pres">
      <dgm:prSet presAssocID="{9616C837-3330-403F-A2A2-1A18AB5086F1}" presName="spacer" presStyleCnt="0"/>
      <dgm:spPr/>
    </dgm:pt>
    <dgm:pt modelId="{DF7F70AF-6848-4099-8B30-E18A67CC9810}" type="pres">
      <dgm:prSet presAssocID="{FA9B8C56-D3AA-4908-B029-3A78D54856F3}" presName="parentText" presStyleLbl="node1" presStyleIdx="4" presStyleCnt="8">
        <dgm:presLayoutVars>
          <dgm:chMax val="0"/>
          <dgm:bulletEnabled val="1"/>
        </dgm:presLayoutVars>
      </dgm:prSet>
      <dgm:spPr/>
    </dgm:pt>
    <dgm:pt modelId="{6A0E7DD4-9272-4A56-BC01-4793E19E8395}" type="pres">
      <dgm:prSet presAssocID="{307800E8-3525-450D-A535-BC0C04871762}" presName="spacer" presStyleCnt="0"/>
      <dgm:spPr/>
    </dgm:pt>
    <dgm:pt modelId="{0F40FFDF-70FA-4E71-BC05-93ECABCF0AF9}" type="pres">
      <dgm:prSet presAssocID="{4FCE3393-233A-4365-BC4E-5B0CA08D5D18}" presName="parentText" presStyleLbl="node1" presStyleIdx="5" presStyleCnt="8">
        <dgm:presLayoutVars>
          <dgm:chMax val="0"/>
          <dgm:bulletEnabled val="1"/>
        </dgm:presLayoutVars>
      </dgm:prSet>
      <dgm:spPr/>
    </dgm:pt>
    <dgm:pt modelId="{2F47EA51-8070-47ED-B564-4AFAFB6B8929}" type="pres">
      <dgm:prSet presAssocID="{4FCE3393-233A-4365-BC4E-5B0CA08D5D18}" presName="childText" presStyleLbl="revTx" presStyleIdx="0" presStyleCnt="1">
        <dgm:presLayoutVars>
          <dgm:bulletEnabled val="1"/>
        </dgm:presLayoutVars>
      </dgm:prSet>
      <dgm:spPr/>
    </dgm:pt>
    <dgm:pt modelId="{B8DD0A76-EB3E-44BD-BC7F-1EA46D2F689C}" type="pres">
      <dgm:prSet presAssocID="{A6740B9E-F71C-4D43-9643-E4A051F1F9BE}" presName="parentText" presStyleLbl="node1" presStyleIdx="6" presStyleCnt="8">
        <dgm:presLayoutVars>
          <dgm:chMax val="0"/>
          <dgm:bulletEnabled val="1"/>
        </dgm:presLayoutVars>
      </dgm:prSet>
      <dgm:spPr/>
    </dgm:pt>
    <dgm:pt modelId="{EF3D1126-5A8B-44DF-8B67-FD42B7E66217}" type="pres">
      <dgm:prSet presAssocID="{8108AADE-3EBC-46BE-A7BC-B7FE5AB8CA4D}" presName="spacer" presStyleCnt="0"/>
      <dgm:spPr/>
    </dgm:pt>
    <dgm:pt modelId="{84979648-D6C1-401F-ABE7-4BDC3CBB810F}" type="pres">
      <dgm:prSet presAssocID="{799CF089-FC36-46F9-A01D-A9BC579B1106}" presName="parentText" presStyleLbl="node1" presStyleIdx="7" presStyleCnt="8">
        <dgm:presLayoutVars>
          <dgm:chMax val="0"/>
          <dgm:bulletEnabled val="1"/>
        </dgm:presLayoutVars>
      </dgm:prSet>
      <dgm:spPr/>
    </dgm:pt>
  </dgm:ptLst>
  <dgm:cxnLst>
    <dgm:cxn modelId="{06851304-E93C-46C5-AEBE-FF6D11B190B4}" type="presOf" srcId="{E21BCE39-261F-486A-8828-8C25E11740B8}" destId="{2F47EA51-8070-47ED-B564-4AFAFB6B8929}" srcOrd="0" destOrd="0" presId="urn:microsoft.com/office/officeart/2005/8/layout/vList2"/>
    <dgm:cxn modelId="{F8DDD120-57C1-4B91-ABE9-3CEB04FB1F0D}" srcId="{4A73B8B5-071E-4EF1-BDAA-C7CBFA3C3EB8}" destId="{799CF089-FC36-46F9-A01D-A9BC579B1106}" srcOrd="7" destOrd="0" parTransId="{C6BC6922-EC3E-4D8A-9556-10FEEBAA233A}" sibTransId="{846A508F-AFB4-44FC-AF1D-AD1A85478C55}"/>
    <dgm:cxn modelId="{4394DE21-6DD6-41D9-82F3-A24D826A3EE3}" srcId="{4FCE3393-233A-4365-BC4E-5B0CA08D5D18}" destId="{E21BCE39-261F-486A-8828-8C25E11740B8}" srcOrd="0" destOrd="0" parTransId="{60BC5DFF-B5CA-4F8F-9856-1A1ACEF9D9CF}" sibTransId="{71142052-754F-428E-A88B-14DA13870635}"/>
    <dgm:cxn modelId="{44024D2C-C997-46B5-B815-67754207D4DF}" type="presOf" srcId="{A6740B9E-F71C-4D43-9643-E4A051F1F9BE}" destId="{B8DD0A76-EB3E-44BD-BC7F-1EA46D2F689C}" srcOrd="0" destOrd="0" presId="urn:microsoft.com/office/officeart/2005/8/layout/vList2"/>
    <dgm:cxn modelId="{91B84E33-28B4-4D76-9DAE-8D18E067CA9A}" type="presOf" srcId="{A195A7E1-54CF-470E-9B6A-8233CCF2731C}" destId="{58604679-F559-403F-B6DF-70FE6C14C6EA}" srcOrd="0" destOrd="0" presId="urn:microsoft.com/office/officeart/2005/8/layout/vList2"/>
    <dgm:cxn modelId="{83E10B3C-5CDA-487F-B043-5139E3C30F88}" srcId="{4A73B8B5-071E-4EF1-BDAA-C7CBFA3C3EB8}" destId="{FA9B8C56-D3AA-4908-B029-3A78D54856F3}" srcOrd="4" destOrd="0" parTransId="{028B33B7-687B-42F1-8E46-6ACB5B0D1627}" sibTransId="{307800E8-3525-450D-A535-BC0C04871762}"/>
    <dgm:cxn modelId="{45F4655B-2F81-47AA-98DA-1676ECAFBB53}" type="presOf" srcId="{5082CD5E-8F0E-4663-A290-4901539503E8}" destId="{6798257C-DA76-4A17-9813-68251F064F20}" srcOrd="0" destOrd="0" presId="urn:microsoft.com/office/officeart/2005/8/layout/vList2"/>
    <dgm:cxn modelId="{CDC3136D-ABFA-4D4A-9390-B4EE398C69D4}" srcId="{4A73B8B5-071E-4EF1-BDAA-C7CBFA3C3EB8}" destId="{4FCE3393-233A-4365-BC4E-5B0CA08D5D18}" srcOrd="5" destOrd="0" parTransId="{D9DD426D-ADD7-4EBB-89C1-0AF7888FE159}" sibTransId="{AEE94B8F-A1BA-4ACB-BA81-7264EACF51D3}"/>
    <dgm:cxn modelId="{F094574F-08EF-49B3-935B-0BDAF97645FC}" type="presOf" srcId="{799CF089-FC36-46F9-A01D-A9BC579B1106}" destId="{84979648-D6C1-401F-ABE7-4BDC3CBB810F}" srcOrd="0" destOrd="0" presId="urn:microsoft.com/office/officeart/2005/8/layout/vList2"/>
    <dgm:cxn modelId="{17E03C59-F383-42C7-A4CB-180CA08A9B55}" srcId="{4A73B8B5-071E-4EF1-BDAA-C7CBFA3C3EB8}" destId="{A6740B9E-F71C-4D43-9643-E4A051F1F9BE}" srcOrd="6" destOrd="0" parTransId="{E841B151-B009-43BA-828E-DCBA05720277}" sibTransId="{8108AADE-3EBC-46BE-A7BC-B7FE5AB8CA4D}"/>
    <dgm:cxn modelId="{2ED3187C-7531-458D-A609-94316BB5280F}" srcId="{4A73B8B5-071E-4EF1-BDAA-C7CBFA3C3EB8}" destId="{5082CD5E-8F0E-4663-A290-4901539503E8}" srcOrd="1" destOrd="0" parTransId="{59008C1D-FA68-40A1-9B8C-8682086F58D9}" sibTransId="{5A564C57-3AFD-43F2-8A66-5126AAACEA4D}"/>
    <dgm:cxn modelId="{3018EA7F-D618-4F3D-A5BB-58A1A98EFDDE}" srcId="{4A73B8B5-071E-4EF1-BDAA-C7CBFA3C3EB8}" destId="{24F6FA42-54B7-4801-8E80-92C2DAB9D7B3}" srcOrd="3" destOrd="0" parTransId="{3A1B58F6-7B0D-4D9F-B1DC-CF1D6AC5E111}" sibTransId="{9616C837-3330-403F-A2A2-1A18AB5086F1}"/>
    <dgm:cxn modelId="{5FA0E18D-617A-4115-8EAD-3F01BE62BC73}" srcId="{4A73B8B5-071E-4EF1-BDAA-C7CBFA3C3EB8}" destId="{A195A7E1-54CF-470E-9B6A-8233CCF2731C}" srcOrd="2" destOrd="0" parTransId="{3ABCDFAB-D71F-46BF-9C1C-C19357257A4C}" sibTransId="{4E3E4EAC-2CCA-44D5-BCBE-3FF2936C23B3}"/>
    <dgm:cxn modelId="{4859C78E-0185-4954-8D17-B7EA82CB39C6}" srcId="{4A73B8B5-071E-4EF1-BDAA-C7CBFA3C3EB8}" destId="{BDE6AB73-8572-40E9-AF3B-F74E9023FF7B}" srcOrd="0" destOrd="0" parTransId="{C7FE0BEB-CDA0-47B9-B881-AE8E627D8F92}" sibTransId="{48209872-1538-4804-AF48-9B8D4BF9200E}"/>
    <dgm:cxn modelId="{89C94799-8D26-47FE-87F3-49B8EF3B5D15}" type="presOf" srcId="{4FCE3393-233A-4365-BC4E-5B0CA08D5D18}" destId="{0F40FFDF-70FA-4E71-BC05-93ECABCF0AF9}" srcOrd="0" destOrd="0" presId="urn:microsoft.com/office/officeart/2005/8/layout/vList2"/>
    <dgm:cxn modelId="{AFEF0ECA-5332-49C6-88AB-CDA78FDDA58A}" type="presOf" srcId="{FA9B8C56-D3AA-4908-B029-3A78D54856F3}" destId="{DF7F70AF-6848-4099-8B30-E18A67CC9810}" srcOrd="0" destOrd="0" presId="urn:microsoft.com/office/officeart/2005/8/layout/vList2"/>
    <dgm:cxn modelId="{FB8C0AF1-6624-4D65-92A0-17EC3D71C313}" type="presOf" srcId="{24F6FA42-54B7-4801-8E80-92C2DAB9D7B3}" destId="{3706EE67-DE87-4C9C-A279-C0D6ADDB79AF}" srcOrd="0" destOrd="0" presId="urn:microsoft.com/office/officeart/2005/8/layout/vList2"/>
    <dgm:cxn modelId="{11B3B6FA-4B6E-4FBF-9B85-A7E3BD31EE3B}" type="presOf" srcId="{4A73B8B5-071E-4EF1-BDAA-C7CBFA3C3EB8}" destId="{F00A18B6-7B8C-409D-8B26-C6D33F43A0DD}" srcOrd="0" destOrd="0" presId="urn:microsoft.com/office/officeart/2005/8/layout/vList2"/>
    <dgm:cxn modelId="{AAF6D0FD-2B27-4013-B111-EE1CBBBF74D9}" type="presOf" srcId="{BDE6AB73-8572-40E9-AF3B-F74E9023FF7B}" destId="{A50BF760-4C51-47CA-BCEE-E9D7B5A0373E}" srcOrd="0" destOrd="0" presId="urn:microsoft.com/office/officeart/2005/8/layout/vList2"/>
    <dgm:cxn modelId="{B2E922E5-EBE8-4895-B4CE-E421375562FA}" type="presParOf" srcId="{F00A18B6-7B8C-409D-8B26-C6D33F43A0DD}" destId="{A50BF760-4C51-47CA-BCEE-E9D7B5A0373E}" srcOrd="0" destOrd="0" presId="urn:microsoft.com/office/officeart/2005/8/layout/vList2"/>
    <dgm:cxn modelId="{E92C54C5-AE81-4440-8CA8-762604ACADDB}" type="presParOf" srcId="{F00A18B6-7B8C-409D-8B26-C6D33F43A0DD}" destId="{F20017E0-F595-42CE-B4A5-6DFC6A7F90DB}" srcOrd="1" destOrd="0" presId="urn:microsoft.com/office/officeart/2005/8/layout/vList2"/>
    <dgm:cxn modelId="{8985B2E2-F7DB-4738-96B7-620095ECC975}" type="presParOf" srcId="{F00A18B6-7B8C-409D-8B26-C6D33F43A0DD}" destId="{6798257C-DA76-4A17-9813-68251F064F20}" srcOrd="2" destOrd="0" presId="urn:microsoft.com/office/officeart/2005/8/layout/vList2"/>
    <dgm:cxn modelId="{FF1E1EB3-EF54-4E08-8AC6-9FD46765E622}" type="presParOf" srcId="{F00A18B6-7B8C-409D-8B26-C6D33F43A0DD}" destId="{80762BED-24C8-4223-8AB5-63DC96AA07F9}" srcOrd="3" destOrd="0" presId="urn:microsoft.com/office/officeart/2005/8/layout/vList2"/>
    <dgm:cxn modelId="{42B7BEE6-B3B2-4E3D-9CA4-0F0066A845BD}" type="presParOf" srcId="{F00A18B6-7B8C-409D-8B26-C6D33F43A0DD}" destId="{58604679-F559-403F-B6DF-70FE6C14C6EA}" srcOrd="4" destOrd="0" presId="urn:microsoft.com/office/officeart/2005/8/layout/vList2"/>
    <dgm:cxn modelId="{7C1AAB9B-0F24-434E-AC3F-3EA79CF2B11F}" type="presParOf" srcId="{F00A18B6-7B8C-409D-8B26-C6D33F43A0DD}" destId="{CC7162B2-FB83-4915-B256-5133DBED65E5}" srcOrd="5" destOrd="0" presId="urn:microsoft.com/office/officeart/2005/8/layout/vList2"/>
    <dgm:cxn modelId="{CD263217-421E-49C4-843C-D19F5CF572C1}" type="presParOf" srcId="{F00A18B6-7B8C-409D-8B26-C6D33F43A0DD}" destId="{3706EE67-DE87-4C9C-A279-C0D6ADDB79AF}" srcOrd="6" destOrd="0" presId="urn:microsoft.com/office/officeart/2005/8/layout/vList2"/>
    <dgm:cxn modelId="{44685F72-38D9-46A6-9378-5C34923899E2}" type="presParOf" srcId="{F00A18B6-7B8C-409D-8B26-C6D33F43A0DD}" destId="{827DD092-B574-489F-9C7F-A00C1EF5FBF8}" srcOrd="7" destOrd="0" presId="urn:microsoft.com/office/officeart/2005/8/layout/vList2"/>
    <dgm:cxn modelId="{0DAFBD6C-EFA9-4CF4-B6EE-C141BBA752A5}" type="presParOf" srcId="{F00A18B6-7B8C-409D-8B26-C6D33F43A0DD}" destId="{DF7F70AF-6848-4099-8B30-E18A67CC9810}" srcOrd="8" destOrd="0" presId="urn:microsoft.com/office/officeart/2005/8/layout/vList2"/>
    <dgm:cxn modelId="{F60D0195-A3F0-4206-AFAA-8D127C729A4B}" type="presParOf" srcId="{F00A18B6-7B8C-409D-8B26-C6D33F43A0DD}" destId="{6A0E7DD4-9272-4A56-BC01-4793E19E8395}" srcOrd="9" destOrd="0" presId="urn:microsoft.com/office/officeart/2005/8/layout/vList2"/>
    <dgm:cxn modelId="{9062E4B0-5CFD-428D-885C-31A5AF756511}" type="presParOf" srcId="{F00A18B6-7B8C-409D-8B26-C6D33F43A0DD}" destId="{0F40FFDF-70FA-4E71-BC05-93ECABCF0AF9}" srcOrd="10" destOrd="0" presId="urn:microsoft.com/office/officeart/2005/8/layout/vList2"/>
    <dgm:cxn modelId="{B5E6BA27-76ED-4BAE-9806-9541359E1F5C}" type="presParOf" srcId="{F00A18B6-7B8C-409D-8B26-C6D33F43A0DD}" destId="{2F47EA51-8070-47ED-B564-4AFAFB6B8929}" srcOrd="11" destOrd="0" presId="urn:microsoft.com/office/officeart/2005/8/layout/vList2"/>
    <dgm:cxn modelId="{516E091F-8358-40A4-8A72-1CDA997C8DA2}" type="presParOf" srcId="{F00A18B6-7B8C-409D-8B26-C6D33F43A0DD}" destId="{B8DD0A76-EB3E-44BD-BC7F-1EA46D2F689C}" srcOrd="12" destOrd="0" presId="urn:microsoft.com/office/officeart/2005/8/layout/vList2"/>
    <dgm:cxn modelId="{3915FFFF-158D-4AF4-9529-95D8AAA2FD72}" type="presParOf" srcId="{F00A18B6-7B8C-409D-8B26-C6D33F43A0DD}" destId="{EF3D1126-5A8B-44DF-8B67-FD42B7E66217}" srcOrd="13" destOrd="0" presId="urn:microsoft.com/office/officeart/2005/8/layout/vList2"/>
    <dgm:cxn modelId="{66399963-D016-48A1-A0AE-1CEAFC316000}" type="presParOf" srcId="{F00A18B6-7B8C-409D-8B26-C6D33F43A0DD}" destId="{84979648-D6C1-401F-ABE7-4BDC3CBB810F}" srcOrd="14"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9970D0-1D55-46D0-9B2F-E17B6AFD33B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hu-HU"/>
        </a:p>
      </dgm:t>
    </dgm:pt>
    <dgm:pt modelId="{61C941D7-77F2-4D2E-8BAD-0F1C280A242C}" type="pres">
      <dgm:prSet presAssocID="{879970D0-1D55-46D0-9B2F-E17B6AFD33BA}" presName="linear" presStyleCnt="0">
        <dgm:presLayoutVars>
          <dgm:animLvl val="lvl"/>
          <dgm:resizeHandles val="exact"/>
        </dgm:presLayoutVars>
      </dgm:prSet>
      <dgm:spPr/>
    </dgm:pt>
  </dgm:ptLst>
  <dgm:cxnLst>
    <dgm:cxn modelId="{4CCC2B7F-E426-4644-BC6D-6A4BBA6D4F65}" type="presOf" srcId="{879970D0-1D55-46D0-9B2F-E17B6AFD33BA}" destId="{61C941D7-77F2-4D2E-8BAD-0F1C280A242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73B8B5-071E-4EF1-BDAA-C7CBFA3C3E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1BFDA08D-4609-4A42-B217-77E907FEB741}">
      <dgm:prSet/>
      <dgm:spPr/>
      <dgm:t>
        <a:bodyPr/>
        <a:lstStyle/>
        <a:p>
          <a:r>
            <a:rPr lang="hu-HU" dirty="0"/>
            <a:t>2021, United </a:t>
          </a:r>
          <a:r>
            <a:rPr lang="hu-HU" dirty="0" err="1"/>
            <a:t>Kingdom</a:t>
          </a:r>
          <a:r>
            <a:rPr lang="hu-HU" dirty="0"/>
            <a:t> – </a:t>
          </a:r>
          <a:r>
            <a:rPr lang="hu-HU" b="0" i="0" dirty="0" err="1"/>
            <a:t>Mimecast</a:t>
          </a:r>
          <a:endParaRPr lang="hu-HU" dirty="0"/>
        </a:p>
      </dgm:t>
    </dgm:pt>
    <dgm:pt modelId="{F1B04D79-F5F3-4361-AA98-31545260A94A}" type="parTrans" cxnId="{D1CFC89E-95A9-44DA-B3A9-8542E6787F7D}">
      <dgm:prSet/>
      <dgm:spPr/>
      <dgm:t>
        <a:bodyPr/>
        <a:lstStyle/>
        <a:p>
          <a:endParaRPr lang="hu-HU"/>
        </a:p>
      </dgm:t>
    </dgm:pt>
    <dgm:pt modelId="{0CC629E1-5942-4BD3-919C-75C4D69B056D}" type="sibTrans" cxnId="{D1CFC89E-95A9-44DA-B3A9-8542E6787F7D}">
      <dgm:prSet/>
      <dgm:spPr/>
      <dgm:t>
        <a:bodyPr/>
        <a:lstStyle/>
        <a:p>
          <a:endParaRPr lang="hu-HU"/>
        </a:p>
      </dgm:t>
    </dgm:pt>
    <dgm:pt modelId="{50474757-4953-4705-9338-A74F3EE77BA0}">
      <dgm:prSet/>
      <dgm:spPr/>
      <dgm:t>
        <a:bodyPr/>
        <a:lstStyle/>
        <a:p>
          <a:r>
            <a:rPr lang="hu-HU" dirty="0"/>
            <a:t>2021, „Global” - </a:t>
          </a:r>
          <a:r>
            <a:rPr lang="hu-HU" b="0" i="0" dirty="0"/>
            <a:t>Stock </a:t>
          </a:r>
          <a:r>
            <a:rPr lang="hu-HU" b="0" i="0" dirty="0" err="1"/>
            <a:t>investment</a:t>
          </a:r>
          <a:r>
            <a:rPr lang="hu-HU" b="0" i="0" dirty="0"/>
            <a:t> platform</a:t>
          </a:r>
          <a:endParaRPr lang="hu-HU" dirty="0"/>
        </a:p>
      </dgm:t>
    </dgm:pt>
    <dgm:pt modelId="{666AE700-3D13-4F14-B269-6EC38B8C7EFB}" type="parTrans" cxnId="{7CBF5A7A-B827-4A04-9527-F5DE788A7E0B}">
      <dgm:prSet/>
      <dgm:spPr/>
      <dgm:t>
        <a:bodyPr/>
        <a:lstStyle/>
        <a:p>
          <a:endParaRPr lang="hu-HU"/>
        </a:p>
      </dgm:t>
    </dgm:pt>
    <dgm:pt modelId="{91921E57-CA21-4139-A95E-8049B0AAA4DA}" type="sibTrans" cxnId="{7CBF5A7A-B827-4A04-9527-F5DE788A7E0B}">
      <dgm:prSet/>
      <dgm:spPr/>
      <dgm:t>
        <a:bodyPr/>
        <a:lstStyle/>
        <a:p>
          <a:endParaRPr lang="hu-HU"/>
        </a:p>
      </dgm:t>
    </dgm:pt>
    <dgm:pt modelId="{6F18B70A-5E4A-4FCD-8B84-F0CC9169496B}">
      <dgm:prSet/>
      <dgm:spPr/>
      <dgm:t>
        <a:bodyPr/>
        <a:lstStyle/>
        <a:p>
          <a:r>
            <a:rPr lang="hu-HU" dirty="0"/>
            <a:t>2021, Hong Kong – </a:t>
          </a:r>
          <a:r>
            <a:rPr lang="hu-HU" b="0" i="0" dirty="0" err="1"/>
            <a:t>BigNox</a:t>
          </a:r>
          <a:endParaRPr lang="hu-HU" dirty="0"/>
        </a:p>
      </dgm:t>
    </dgm:pt>
    <dgm:pt modelId="{780396B0-5B67-499C-A646-E9D44D850703}" type="parTrans" cxnId="{A8B7ED8D-80F5-4D4C-B653-F7FEB81F6B36}">
      <dgm:prSet/>
      <dgm:spPr/>
      <dgm:t>
        <a:bodyPr/>
        <a:lstStyle/>
        <a:p>
          <a:endParaRPr lang="hu-HU"/>
        </a:p>
      </dgm:t>
    </dgm:pt>
    <dgm:pt modelId="{AD97D721-8C3B-4ACE-B3D3-4374BF91345F}" type="sibTrans" cxnId="{A8B7ED8D-80F5-4D4C-B653-F7FEB81F6B36}">
      <dgm:prSet/>
      <dgm:spPr/>
      <dgm:t>
        <a:bodyPr/>
        <a:lstStyle/>
        <a:p>
          <a:endParaRPr lang="hu-HU"/>
        </a:p>
      </dgm:t>
    </dgm:pt>
    <dgm:pt modelId="{77AB9469-F64A-4D5F-BE99-78D2AE0A085A}">
      <dgm:prSet/>
      <dgm:spPr/>
      <dgm:t>
        <a:bodyPr/>
        <a:lstStyle/>
        <a:p>
          <a:r>
            <a:rPr lang="hu-HU" dirty="0"/>
            <a:t>2021, „Global” – </a:t>
          </a:r>
          <a:r>
            <a:rPr lang="hu-HU" b="0" i="0" dirty="0" err="1"/>
            <a:t>Various</a:t>
          </a:r>
          <a:endParaRPr lang="hu-HU" dirty="0"/>
        </a:p>
      </dgm:t>
    </dgm:pt>
    <dgm:pt modelId="{3ABDDB8A-F089-4F44-B9E0-9ABA5C32DB12}" type="parTrans" cxnId="{A246954F-F032-45F4-87E4-9C02D1FDFA58}">
      <dgm:prSet/>
      <dgm:spPr/>
      <dgm:t>
        <a:bodyPr/>
        <a:lstStyle/>
        <a:p>
          <a:endParaRPr lang="hu-HU"/>
        </a:p>
      </dgm:t>
    </dgm:pt>
    <dgm:pt modelId="{C0B52DA5-FF47-4E3C-BB60-FC26F5594C42}" type="sibTrans" cxnId="{A246954F-F032-45F4-87E4-9C02D1FDFA58}">
      <dgm:prSet/>
      <dgm:spPr/>
      <dgm:t>
        <a:bodyPr/>
        <a:lstStyle/>
        <a:p>
          <a:endParaRPr lang="hu-HU"/>
        </a:p>
      </dgm:t>
    </dgm:pt>
    <dgm:pt modelId="{7CB28D37-F05B-410C-86AF-26B0DE4504BD}">
      <dgm:prSet/>
      <dgm:spPr/>
      <dgm:t>
        <a:bodyPr/>
        <a:lstStyle/>
        <a:p>
          <a:r>
            <a:rPr lang="en-GB" b="0" i="0"/>
            <a:t>“A researcher (Alex Birsan) managed to breach over 35 major companies' internal systems, including Microsoft, Apple, PayPal, Shopify, Netflix, Yelp, Tesla, and Uber, in a novel dependency confusion supply chain attack.” </a:t>
          </a:r>
          <a:endParaRPr lang="hu-HU" dirty="0"/>
        </a:p>
      </dgm:t>
    </dgm:pt>
    <dgm:pt modelId="{FEBA4F18-9313-45EE-81F2-866153E99D99}" type="parTrans" cxnId="{308321EC-5268-43D8-8973-3E8F7A40B075}">
      <dgm:prSet/>
      <dgm:spPr/>
      <dgm:t>
        <a:bodyPr/>
        <a:lstStyle/>
        <a:p>
          <a:endParaRPr lang="hu-HU"/>
        </a:p>
      </dgm:t>
    </dgm:pt>
    <dgm:pt modelId="{30212B74-C50F-4F6B-B9EB-0E774738AF2B}" type="sibTrans" cxnId="{308321EC-5268-43D8-8973-3E8F7A40B075}">
      <dgm:prSet/>
      <dgm:spPr/>
      <dgm:t>
        <a:bodyPr/>
        <a:lstStyle/>
        <a:p>
          <a:endParaRPr lang="hu-HU"/>
        </a:p>
      </dgm:t>
    </dgm:pt>
    <dgm:pt modelId="{1CB631EF-5239-43A9-B2A9-E09A9DB41748}">
      <dgm:prSet/>
      <dgm:spPr/>
      <dgm:t>
        <a:bodyPr/>
        <a:lstStyle/>
        <a:p>
          <a:r>
            <a:rPr lang="hu-HU" dirty="0"/>
            <a:t>2021, </a:t>
          </a:r>
          <a:r>
            <a:rPr lang="hu-HU" dirty="0" err="1"/>
            <a:t>Mongolia</a:t>
          </a:r>
          <a:r>
            <a:rPr lang="hu-HU" dirty="0"/>
            <a:t> – </a:t>
          </a:r>
          <a:r>
            <a:rPr lang="hu-HU" b="0" i="0" dirty="0" err="1"/>
            <a:t>MonPass</a:t>
          </a:r>
          <a:endParaRPr lang="hu-HU" dirty="0"/>
        </a:p>
      </dgm:t>
    </dgm:pt>
    <dgm:pt modelId="{050A2DB3-A560-4EC8-8AF7-C354DE657ECF}" type="parTrans" cxnId="{A1AF1B7F-687D-4D3D-808E-A156AE08435C}">
      <dgm:prSet/>
      <dgm:spPr/>
      <dgm:t>
        <a:bodyPr/>
        <a:lstStyle/>
        <a:p>
          <a:endParaRPr lang="hu-HU"/>
        </a:p>
      </dgm:t>
    </dgm:pt>
    <dgm:pt modelId="{96E347A1-671F-42B0-8425-3B64B7AE538E}" type="sibTrans" cxnId="{A1AF1B7F-687D-4D3D-808E-A156AE08435C}">
      <dgm:prSet/>
      <dgm:spPr/>
      <dgm:t>
        <a:bodyPr/>
        <a:lstStyle/>
        <a:p>
          <a:endParaRPr lang="hu-HU"/>
        </a:p>
      </dgm:t>
    </dgm:pt>
    <dgm:pt modelId="{0773511D-FCA2-42C3-A663-9AB90A20264B}">
      <dgm:prSet/>
      <dgm:spPr/>
      <dgm:t>
        <a:bodyPr/>
        <a:lstStyle/>
        <a:p>
          <a:r>
            <a:rPr lang="hu-HU" dirty="0"/>
            <a:t>2021, </a:t>
          </a:r>
          <a:r>
            <a:rPr lang="hu-HU" dirty="0" err="1"/>
            <a:t>Unired</a:t>
          </a:r>
          <a:r>
            <a:rPr lang="hu-HU" dirty="0"/>
            <a:t> </a:t>
          </a:r>
          <a:r>
            <a:rPr lang="hu-HU" dirty="0" err="1"/>
            <a:t>States</a:t>
          </a:r>
          <a:r>
            <a:rPr lang="hu-HU" dirty="0"/>
            <a:t> – </a:t>
          </a:r>
          <a:r>
            <a:rPr lang="hu-HU" b="0" i="0" dirty="0" err="1"/>
            <a:t>Xcode</a:t>
          </a:r>
          <a:endParaRPr lang="hu-HU" dirty="0"/>
        </a:p>
      </dgm:t>
    </dgm:pt>
    <dgm:pt modelId="{A6834340-3AEB-4B4D-AD82-7DD2B7DFD5F2}" type="parTrans" cxnId="{4D29ACC6-AF1C-49DF-9950-5113E2AFC4B3}">
      <dgm:prSet/>
      <dgm:spPr/>
      <dgm:t>
        <a:bodyPr/>
        <a:lstStyle/>
        <a:p>
          <a:endParaRPr lang="hu-HU"/>
        </a:p>
      </dgm:t>
    </dgm:pt>
    <dgm:pt modelId="{C9D2B4BF-3E33-438D-A536-C8932DFD7521}" type="sibTrans" cxnId="{4D29ACC6-AF1C-49DF-9950-5113E2AFC4B3}">
      <dgm:prSet/>
      <dgm:spPr/>
      <dgm:t>
        <a:bodyPr/>
        <a:lstStyle/>
        <a:p>
          <a:endParaRPr lang="hu-HU"/>
        </a:p>
      </dgm:t>
    </dgm:pt>
    <dgm:pt modelId="{6030CB08-CAC8-42F9-9107-DCDDBFBF89F8}">
      <dgm:prSet/>
      <dgm:spPr/>
      <dgm:t>
        <a:bodyPr/>
        <a:lstStyle/>
        <a:p>
          <a:r>
            <a:rPr lang="hu-HU" dirty="0"/>
            <a:t>2021, </a:t>
          </a:r>
          <a:r>
            <a:rPr lang="hu-HU" dirty="0" err="1"/>
            <a:t>Australia</a:t>
          </a:r>
          <a:r>
            <a:rPr lang="hu-HU" dirty="0"/>
            <a:t> - </a:t>
          </a:r>
          <a:r>
            <a:rPr lang="hu-HU" b="0" i="0" dirty="0" err="1"/>
            <a:t>Click</a:t>
          </a:r>
          <a:r>
            <a:rPr lang="hu-HU" b="0" i="0" dirty="0"/>
            <a:t> </a:t>
          </a:r>
          <a:r>
            <a:rPr lang="hu-HU" b="0" i="0" dirty="0" err="1"/>
            <a:t>Studios</a:t>
          </a:r>
          <a:r>
            <a:rPr lang="hu-HU" b="0" i="0" dirty="0"/>
            <a:t> (</a:t>
          </a:r>
          <a:r>
            <a:rPr lang="hu-HU" b="0" i="0" dirty="0" err="1"/>
            <a:t>Passwordstate</a:t>
          </a:r>
          <a:r>
            <a:rPr lang="hu-HU" b="0" i="0" dirty="0"/>
            <a:t>)</a:t>
          </a:r>
          <a:endParaRPr lang="hu-HU" dirty="0"/>
        </a:p>
      </dgm:t>
    </dgm:pt>
    <dgm:pt modelId="{D2C1EFB8-AD6C-49E7-85D6-51AF7F64D898}" type="parTrans" cxnId="{956BE0BB-AC45-45E2-8118-8EB2D3DBA1AF}">
      <dgm:prSet/>
      <dgm:spPr/>
      <dgm:t>
        <a:bodyPr/>
        <a:lstStyle/>
        <a:p>
          <a:endParaRPr lang="hu-HU"/>
        </a:p>
      </dgm:t>
    </dgm:pt>
    <dgm:pt modelId="{9C54C719-D9E0-4766-93A2-C51047804FA1}" type="sibTrans" cxnId="{956BE0BB-AC45-45E2-8118-8EB2D3DBA1AF}">
      <dgm:prSet/>
      <dgm:spPr/>
      <dgm:t>
        <a:bodyPr/>
        <a:lstStyle/>
        <a:p>
          <a:endParaRPr lang="hu-HU"/>
        </a:p>
      </dgm:t>
    </dgm:pt>
    <dgm:pt modelId="{F00A18B6-7B8C-409D-8B26-C6D33F43A0DD}" type="pres">
      <dgm:prSet presAssocID="{4A73B8B5-071E-4EF1-BDAA-C7CBFA3C3EB8}" presName="linear" presStyleCnt="0">
        <dgm:presLayoutVars>
          <dgm:animLvl val="lvl"/>
          <dgm:resizeHandles val="exact"/>
        </dgm:presLayoutVars>
      </dgm:prSet>
      <dgm:spPr/>
    </dgm:pt>
    <dgm:pt modelId="{D4C0FE61-E284-486C-B8CD-B2D0DA40491D}" type="pres">
      <dgm:prSet presAssocID="{1BFDA08D-4609-4A42-B217-77E907FEB741}" presName="parentText" presStyleLbl="node1" presStyleIdx="0" presStyleCnt="7">
        <dgm:presLayoutVars>
          <dgm:chMax val="0"/>
          <dgm:bulletEnabled val="1"/>
        </dgm:presLayoutVars>
      </dgm:prSet>
      <dgm:spPr/>
    </dgm:pt>
    <dgm:pt modelId="{D58E3CC2-9B65-437D-A495-906536D40BE7}" type="pres">
      <dgm:prSet presAssocID="{0CC629E1-5942-4BD3-919C-75C4D69B056D}" presName="spacer" presStyleCnt="0"/>
      <dgm:spPr/>
    </dgm:pt>
    <dgm:pt modelId="{87B4B00D-CCBF-4CFA-AD8B-0BFA218A9A12}" type="pres">
      <dgm:prSet presAssocID="{50474757-4953-4705-9338-A74F3EE77BA0}" presName="parentText" presStyleLbl="node1" presStyleIdx="1" presStyleCnt="7">
        <dgm:presLayoutVars>
          <dgm:chMax val="0"/>
          <dgm:bulletEnabled val="1"/>
        </dgm:presLayoutVars>
      </dgm:prSet>
      <dgm:spPr/>
    </dgm:pt>
    <dgm:pt modelId="{27CD1863-97D3-4DCC-81A5-E84A6EDBCAF9}" type="pres">
      <dgm:prSet presAssocID="{91921E57-CA21-4139-A95E-8049B0AAA4DA}" presName="spacer" presStyleCnt="0"/>
      <dgm:spPr/>
    </dgm:pt>
    <dgm:pt modelId="{50B298E7-1F86-4469-A7EA-01F9F1CDF590}" type="pres">
      <dgm:prSet presAssocID="{6F18B70A-5E4A-4FCD-8B84-F0CC9169496B}" presName="parentText" presStyleLbl="node1" presStyleIdx="2" presStyleCnt="7">
        <dgm:presLayoutVars>
          <dgm:chMax val="0"/>
          <dgm:bulletEnabled val="1"/>
        </dgm:presLayoutVars>
      </dgm:prSet>
      <dgm:spPr/>
    </dgm:pt>
    <dgm:pt modelId="{76EDE06E-DFB9-4634-90D1-5C7A281E4FCD}" type="pres">
      <dgm:prSet presAssocID="{AD97D721-8C3B-4ACE-B3D3-4374BF91345F}" presName="spacer" presStyleCnt="0"/>
      <dgm:spPr/>
    </dgm:pt>
    <dgm:pt modelId="{0C1CAF12-9BA0-4E6B-8C77-405CD647DFB8}" type="pres">
      <dgm:prSet presAssocID="{77AB9469-F64A-4D5F-BE99-78D2AE0A085A}" presName="parentText" presStyleLbl="node1" presStyleIdx="3" presStyleCnt="7">
        <dgm:presLayoutVars>
          <dgm:chMax val="0"/>
          <dgm:bulletEnabled val="1"/>
        </dgm:presLayoutVars>
      </dgm:prSet>
      <dgm:spPr/>
    </dgm:pt>
    <dgm:pt modelId="{6F670F87-4411-44A0-A9C4-2B1EDBCB9F30}" type="pres">
      <dgm:prSet presAssocID="{77AB9469-F64A-4D5F-BE99-78D2AE0A085A}" presName="childText" presStyleLbl="revTx" presStyleIdx="0" presStyleCnt="1">
        <dgm:presLayoutVars>
          <dgm:bulletEnabled val="1"/>
        </dgm:presLayoutVars>
      </dgm:prSet>
      <dgm:spPr/>
    </dgm:pt>
    <dgm:pt modelId="{D1570E74-88C6-4133-9E11-C53CCDAA09D2}" type="pres">
      <dgm:prSet presAssocID="{1CB631EF-5239-43A9-B2A9-E09A9DB41748}" presName="parentText" presStyleLbl="node1" presStyleIdx="4" presStyleCnt="7">
        <dgm:presLayoutVars>
          <dgm:chMax val="0"/>
          <dgm:bulletEnabled val="1"/>
        </dgm:presLayoutVars>
      </dgm:prSet>
      <dgm:spPr/>
    </dgm:pt>
    <dgm:pt modelId="{B136710E-9715-46C6-8EB2-54E26E864787}" type="pres">
      <dgm:prSet presAssocID="{96E347A1-671F-42B0-8425-3B64B7AE538E}" presName="spacer" presStyleCnt="0"/>
      <dgm:spPr/>
    </dgm:pt>
    <dgm:pt modelId="{21E2CA66-EE11-47BB-B2AA-A9F3692E9935}" type="pres">
      <dgm:prSet presAssocID="{0773511D-FCA2-42C3-A663-9AB90A20264B}" presName="parentText" presStyleLbl="node1" presStyleIdx="5" presStyleCnt="7">
        <dgm:presLayoutVars>
          <dgm:chMax val="0"/>
          <dgm:bulletEnabled val="1"/>
        </dgm:presLayoutVars>
      </dgm:prSet>
      <dgm:spPr/>
    </dgm:pt>
    <dgm:pt modelId="{CFE0F297-5742-4181-89E3-22F109614E30}" type="pres">
      <dgm:prSet presAssocID="{C9D2B4BF-3E33-438D-A536-C8932DFD7521}" presName="spacer" presStyleCnt="0"/>
      <dgm:spPr/>
    </dgm:pt>
    <dgm:pt modelId="{BCEA958C-3612-4C6E-B89E-18578421C91E}" type="pres">
      <dgm:prSet presAssocID="{6030CB08-CAC8-42F9-9107-DCDDBFBF89F8}" presName="parentText" presStyleLbl="node1" presStyleIdx="6" presStyleCnt="7">
        <dgm:presLayoutVars>
          <dgm:chMax val="0"/>
          <dgm:bulletEnabled val="1"/>
        </dgm:presLayoutVars>
      </dgm:prSet>
      <dgm:spPr/>
    </dgm:pt>
  </dgm:ptLst>
  <dgm:cxnLst>
    <dgm:cxn modelId="{8741451D-1086-46F5-8553-C1B92BC4C53F}" type="presOf" srcId="{1BFDA08D-4609-4A42-B217-77E907FEB741}" destId="{D4C0FE61-E284-486C-B8CD-B2D0DA40491D}" srcOrd="0" destOrd="0" presId="urn:microsoft.com/office/officeart/2005/8/layout/vList2"/>
    <dgm:cxn modelId="{E7BFFA32-9A7A-43EA-8BE0-DB2933A02FD6}" type="presOf" srcId="{7CB28D37-F05B-410C-86AF-26B0DE4504BD}" destId="{6F670F87-4411-44A0-A9C4-2B1EDBCB9F30}" srcOrd="0" destOrd="0" presId="urn:microsoft.com/office/officeart/2005/8/layout/vList2"/>
    <dgm:cxn modelId="{40E3A15E-8F00-4E32-9486-4427BD55AE56}" type="presOf" srcId="{6F18B70A-5E4A-4FCD-8B84-F0CC9169496B}" destId="{50B298E7-1F86-4469-A7EA-01F9F1CDF590}" srcOrd="0" destOrd="0" presId="urn:microsoft.com/office/officeart/2005/8/layout/vList2"/>
    <dgm:cxn modelId="{42433066-BAF3-40C9-A58B-069E56410D51}" type="presOf" srcId="{50474757-4953-4705-9338-A74F3EE77BA0}" destId="{87B4B00D-CCBF-4CFA-AD8B-0BFA218A9A12}" srcOrd="0" destOrd="0" presId="urn:microsoft.com/office/officeart/2005/8/layout/vList2"/>
    <dgm:cxn modelId="{5E5F6C48-325E-4CC9-84DF-BFF8EEAC6045}" type="presOf" srcId="{77AB9469-F64A-4D5F-BE99-78D2AE0A085A}" destId="{0C1CAF12-9BA0-4E6B-8C77-405CD647DFB8}" srcOrd="0" destOrd="0" presId="urn:microsoft.com/office/officeart/2005/8/layout/vList2"/>
    <dgm:cxn modelId="{A246954F-F032-45F4-87E4-9C02D1FDFA58}" srcId="{4A73B8B5-071E-4EF1-BDAA-C7CBFA3C3EB8}" destId="{77AB9469-F64A-4D5F-BE99-78D2AE0A085A}" srcOrd="3" destOrd="0" parTransId="{3ABDDB8A-F089-4F44-B9E0-9ABA5C32DB12}" sibTransId="{C0B52DA5-FF47-4E3C-BB60-FC26F5594C42}"/>
    <dgm:cxn modelId="{76EF9556-E44D-4685-A3F6-7BCFA2D117D8}" type="presOf" srcId="{1CB631EF-5239-43A9-B2A9-E09A9DB41748}" destId="{D1570E74-88C6-4133-9E11-C53CCDAA09D2}" srcOrd="0" destOrd="0" presId="urn:microsoft.com/office/officeart/2005/8/layout/vList2"/>
    <dgm:cxn modelId="{7CBF5A7A-B827-4A04-9527-F5DE788A7E0B}" srcId="{4A73B8B5-071E-4EF1-BDAA-C7CBFA3C3EB8}" destId="{50474757-4953-4705-9338-A74F3EE77BA0}" srcOrd="1" destOrd="0" parTransId="{666AE700-3D13-4F14-B269-6EC38B8C7EFB}" sibTransId="{91921E57-CA21-4139-A95E-8049B0AAA4DA}"/>
    <dgm:cxn modelId="{A1AF1B7F-687D-4D3D-808E-A156AE08435C}" srcId="{4A73B8B5-071E-4EF1-BDAA-C7CBFA3C3EB8}" destId="{1CB631EF-5239-43A9-B2A9-E09A9DB41748}" srcOrd="4" destOrd="0" parTransId="{050A2DB3-A560-4EC8-8AF7-C354DE657ECF}" sibTransId="{96E347A1-671F-42B0-8425-3B64B7AE538E}"/>
    <dgm:cxn modelId="{A8B7ED8D-80F5-4D4C-B653-F7FEB81F6B36}" srcId="{4A73B8B5-071E-4EF1-BDAA-C7CBFA3C3EB8}" destId="{6F18B70A-5E4A-4FCD-8B84-F0CC9169496B}" srcOrd="2" destOrd="0" parTransId="{780396B0-5B67-499C-A646-E9D44D850703}" sibTransId="{AD97D721-8C3B-4ACE-B3D3-4374BF91345F}"/>
    <dgm:cxn modelId="{D1CFC89E-95A9-44DA-B3A9-8542E6787F7D}" srcId="{4A73B8B5-071E-4EF1-BDAA-C7CBFA3C3EB8}" destId="{1BFDA08D-4609-4A42-B217-77E907FEB741}" srcOrd="0" destOrd="0" parTransId="{F1B04D79-F5F3-4361-AA98-31545260A94A}" sibTransId="{0CC629E1-5942-4BD3-919C-75C4D69B056D}"/>
    <dgm:cxn modelId="{50040AB4-AEF6-4388-AD20-62786A092069}" type="presOf" srcId="{0773511D-FCA2-42C3-A663-9AB90A20264B}" destId="{21E2CA66-EE11-47BB-B2AA-A9F3692E9935}" srcOrd="0" destOrd="0" presId="urn:microsoft.com/office/officeart/2005/8/layout/vList2"/>
    <dgm:cxn modelId="{956BE0BB-AC45-45E2-8118-8EB2D3DBA1AF}" srcId="{4A73B8B5-071E-4EF1-BDAA-C7CBFA3C3EB8}" destId="{6030CB08-CAC8-42F9-9107-DCDDBFBF89F8}" srcOrd="6" destOrd="0" parTransId="{D2C1EFB8-AD6C-49E7-85D6-51AF7F64D898}" sibTransId="{9C54C719-D9E0-4766-93A2-C51047804FA1}"/>
    <dgm:cxn modelId="{4D29ACC6-AF1C-49DF-9950-5113E2AFC4B3}" srcId="{4A73B8B5-071E-4EF1-BDAA-C7CBFA3C3EB8}" destId="{0773511D-FCA2-42C3-A663-9AB90A20264B}" srcOrd="5" destOrd="0" parTransId="{A6834340-3AEB-4B4D-AD82-7DD2B7DFD5F2}" sibTransId="{C9D2B4BF-3E33-438D-A536-C8932DFD7521}"/>
    <dgm:cxn modelId="{49CD02CF-D8FF-4CC2-8A60-D2A899412365}" type="presOf" srcId="{6030CB08-CAC8-42F9-9107-DCDDBFBF89F8}" destId="{BCEA958C-3612-4C6E-B89E-18578421C91E}" srcOrd="0" destOrd="0" presId="urn:microsoft.com/office/officeart/2005/8/layout/vList2"/>
    <dgm:cxn modelId="{308321EC-5268-43D8-8973-3E8F7A40B075}" srcId="{77AB9469-F64A-4D5F-BE99-78D2AE0A085A}" destId="{7CB28D37-F05B-410C-86AF-26B0DE4504BD}" srcOrd="0" destOrd="0" parTransId="{FEBA4F18-9313-45EE-81F2-866153E99D99}" sibTransId="{30212B74-C50F-4F6B-B9EB-0E774738AF2B}"/>
    <dgm:cxn modelId="{11B3B6FA-4B6E-4FBF-9B85-A7E3BD31EE3B}" type="presOf" srcId="{4A73B8B5-071E-4EF1-BDAA-C7CBFA3C3EB8}" destId="{F00A18B6-7B8C-409D-8B26-C6D33F43A0DD}" srcOrd="0" destOrd="0" presId="urn:microsoft.com/office/officeart/2005/8/layout/vList2"/>
    <dgm:cxn modelId="{D5544C66-F406-4C3D-9EDA-A33B5DE31DEB}" type="presParOf" srcId="{F00A18B6-7B8C-409D-8B26-C6D33F43A0DD}" destId="{D4C0FE61-E284-486C-B8CD-B2D0DA40491D}" srcOrd="0" destOrd="0" presId="urn:microsoft.com/office/officeart/2005/8/layout/vList2"/>
    <dgm:cxn modelId="{61098D4C-0D55-43A3-81FF-EABDD468063C}" type="presParOf" srcId="{F00A18B6-7B8C-409D-8B26-C6D33F43A0DD}" destId="{D58E3CC2-9B65-437D-A495-906536D40BE7}" srcOrd="1" destOrd="0" presId="urn:microsoft.com/office/officeart/2005/8/layout/vList2"/>
    <dgm:cxn modelId="{07DC5389-3BBB-421D-8EF7-F9972FCCD348}" type="presParOf" srcId="{F00A18B6-7B8C-409D-8B26-C6D33F43A0DD}" destId="{87B4B00D-CCBF-4CFA-AD8B-0BFA218A9A12}" srcOrd="2" destOrd="0" presId="urn:microsoft.com/office/officeart/2005/8/layout/vList2"/>
    <dgm:cxn modelId="{B755D573-299F-49BC-BAF2-F23FB047B628}" type="presParOf" srcId="{F00A18B6-7B8C-409D-8B26-C6D33F43A0DD}" destId="{27CD1863-97D3-4DCC-81A5-E84A6EDBCAF9}" srcOrd="3" destOrd="0" presId="urn:microsoft.com/office/officeart/2005/8/layout/vList2"/>
    <dgm:cxn modelId="{62D2EC38-46D1-4D62-85D8-CBF4010A38C0}" type="presParOf" srcId="{F00A18B6-7B8C-409D-8B26-C6D33F43A0DD}" destId="{50B298E7-1F86-4469-A7EA-01F9F1CDF590}" srcOrd="4" destOrd="0" presId="urn:microsoft.com/office/officeart/2005/8/layout/vList2"/>
    <dgm:cxn modelId="{79D3DE75-94A8-41EA-AF3B-14F4716E7D04}" type="presParOf" srcId="{F00A18B6-7B8C-409D-8B26-C6D33F43A0DD}" destId="{76EDE06E-DFB9-4634-90D1-5C7A281E4FCD}" srcOrd="5" destOrd="0" presId="urn:microsoft.com/office/officeart/2005/8/layout/vList2"/>
    <dgm:cxn modelId="{3FFD44ED-DC5C-4317-89D2-4BD4856F7010}" type="presParOf" srcId="{F00A18B6-7B8C-409D-8B26-C6D33F43A0DD}" destId="{0C1CAF12-9BA0-4E6B-8C77-405CD647DFB8}" srcOrd="6" destOrd="0" presId="urn:microsoft.com/office/officeart/2005/8/layout/vList2"/>
    <dgm:cxn modelId="{28016AB9-D5F0-4F12-BFBD-AAF5AD814F1A}" type="presParOf" srcId="{F00A18B6-7B8C-409D-8B26-C6D33F43A0DD}" destId="{6F670F87-4411-44A0-A9C4-2B1EDBCB9F30}" srcOrd="7" destOrd="0" presId="urn:microsoft.com/office/officeart/2005/8/layout/vList2"/>
    <dgm:cxn modelId="{C5F85DF4-5336-4803-8E79-A77B60C24248}" type="presParOf" srcId="{F00A18B6-7B8C-409D-8B26-C6D33F43A0DD}" destId="{D1570E74-88C6-4133-9E11-C53CCDAA09D2}" srcOrd="8" destOrd="0" presId="urn:microsoft.com/office/officeart/2005/8/layout/vList2"/>
    <dgm:cxn modelId="{E624CF71-2E23-47D0-8EC1-EF0EB25C37E4}" type="presParOf" srcId="{F00A18B6-7B8C-409D-8B26-C6D33F43A0DD}" destId="{B136710E-9715-46C6-8EB2-54E26E864787}" srcOrd="9" destOrd="0" presId="urn:microsoft.com/office/officeart/2005/8/layout/vList2"/>
    <dgm:cxn modelId="{61A80AC3-A156-43D8-A2DC-2D029F3B5DAF}" type="presParOf" srcId="{F00A18B6-7B8C-409D-8B26-C6D33F43A0DD}" destId="{21E2CA66-EE11-47BB-B2AA-A9F3692E9935}" srcOrd="10" destOrd="0" presId="urn:microsoft.com/office/officeart/2005/8/layout/vList2"/>
    <dgm:cxn modelId="{20B52F1F-B210-442B-A59E-EBAC281046EA}" type="presParOf" srcId="{F00A18B6-7B8C-409D-8B26-C6D33F43A0DD}" destId="{CFE0F297-5742-4181-89E3-22F109614E30}" srcOrd="11" destOrd="0" presId="urn:microsoft.com/office/officeart/2005/8/layout/vList2"/>
    <dgm:cxn modelId="{42BBE0ED-75E1-4C63-9C9D-91D8E49921D2}" type="presParOf" srcId="{F00A18B6-7B8C-409D-8B26-C6D33F43A0DD}" destId="{BCEA958C-3612-4C6E-B89E-18578421C91E}" srcOrd="1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9970D0-1D55-46D0-9B2F-E17B6AFD33B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hu-HU"/>
        </a:p>
      </dgm:t>
    </dgm:pt>
    <dgm:pt modelId="{61C941D7-77F2-4D2E-8BAD-0F1C280A242C}" type="pres">
      <dgm:prSet presAssocID="{879970D0-1D55-46D0-9B2F-E17B6AFD33BA}" presName="linear" presStyleCnt="0">
        <dgm:presLayoutVars>
          <dgm:animLvl val="lvl"/>
          <dgm:resizeHandles val="exact"/>
        </dgm:presLayoutVars>
      </dgm:prSet>
      <dgm:spPr/>
    </dgm:pt>
  </dgm:ptLst>
  <dgm:cxnLst>
    <dgm:cxn modelId="{4CCC2B7F-E426-4644-BC6D-6A4BBA6D4F65}" type="presOf" srcId="{879970D0-1D55-46D0-9B2F-E17B6AFD33BA}" destId="{61C941D7-77F2-4D2E-8BAD-0F1C280A242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73B8B5-071E-4EF1-BDAA-C7CBFA3C3EB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D36CCD6F-1793-46E0-99BF-8143C0290AD2}">
      <dgm:prSet/>
      <dgm:spPr/>
      <dgm:t>
        <a:bodyPr/>
        <a:lstStyle/>
        <a:p>
          <a:r>
            <a:rPr lang="hu-HU" dirty="0"/>
            <a:t>2021, United </a:t>
          </a:r>
          <a:r>
            <a:rPr lang="hu-HU" dirty="0" err="1"/>
            <a:t>States</a:t>
          </a:r>
          <a:r>
            <a:rPr lang="hu-HU" dirty="0"/>
            <a:t> – </a:t>
          </a:r>
          <a:r>
            <a:rPr lang="hu-HU" b="0" i="0" dirty="0" err="1"/>
            <a:t>CodeCov</a:t>
          </a:r>
          <a:endParaRPr lang="hu-HU" dirty="0"/>
        </a:p>
      </dgm:t>
    </dgm:pt>
    <dgm:pt modelId="{2F1FA77A-EE22-4DB3-8090-2A615ACA82C8}" type="parTrans" cxnId="{765E2424-9809-43CF-8134-C452C13C789C}">
      <dgm:prSet/>
      <dgm:spPr/>
      <dgm:t>
        <a:bodyPr/>
        <a:lstStyle/>
        <a:p>
          <a:endParaRPr lang="hu-HU"/>
        </a:p>
      </dgm:t>
    </dgm:pt>
    <dgm:pt modelId="{7BA3AA4F-6C32-4F61-B8F8-2750B2BA9A9C}" type="sibTrans" cxnId="{765E2424-9809-43CF-8134-C452C13C789C}">
      <dgm:prSet/>
      <dgm:spPr/>
      <dgm:t>
        <a:bodyPr/>
        <a:lstStyle/>
        <a:p>
          <a:endParaRPr lang="hu-HU"/>
        </a:p>
      </dgm:t>
    </dgm:pt>
    <dgm:pt modelId="{A5AFA833-A133-482E-96F8-D35663CCF045}">
      <dgm:prSet/>
      <dgm:spPr/>
      <dgm:t>
        <a:bodyPr/>
        <a:lstStyle/>
        <a:p>
          <a:r>
            <a:rPr lang="hu-HU" dirty="0"/>
            <a:t>2021, „Global” - </a:t>
          </a:r>
          <a:r>
            <a:rPr lang="hu-HU" b="0" i="0" dirty="0" err="1"/>
            <a:t>Ledger</a:t>
          </a:r>
          <a:r>
            <a:rPr lang="hu-HU" b="0" i="0" dirty="0"/>
            <a:t> (</a:t>
          </a:r>
          <a:r>
            <a:rPr lang="hu-HU" b="0" i="0" dirty="0" err="1"/>
            <a:t>Nano</a:t>
          </a:r>
          <a:r>
            <a:rPr lang="hu-HU" b="0" i="0" dirty="0"/>
            <a:t> X </a:t>
          </a:r>
          <a:r>
            <a:rPr lang="hu-HU" b="0" i="0" dirty="0" err="1"/>
            <a:t>Wallet</a:t>
          </a:r>
          <a:r>
            <a:rPr lang="hu-HU" b="0" i="0" dirty="0"/>
            <a:t>)</a:t>
          </a:r>
          <a:endParaRPr lang="hu-HU" dirty="0"/>
        </a:p>
      </dgm:t>
    </dgm:pt>
    <dgm:pt modelId="{66A8823F-52D0-419D-9EC6-AB36B578E0B0}" type="parTrans" cxnId="{33CE4A2A-ACCA-4031-AB11-7AFACA39C6C8}">
      <dgm:prSet/>
      <dgm:spPr/>
      <dgm:t>
        <a:bodyPr/>
        <a:lstStyle/>
        <a:p>
          <a:endParaRPr lang="hu-HU"/>
        </a:p>
      </dgm:t>
    </dgm:pt>
    <dgm:pt modelId="{DB0F8260-9CE9-4DBE-BD61-AB344E193B07}" type="sibTrans" cxnId="{33CE4A2A-ACCA-4031-AB11-7AFACA39C6C8}">
      <dgm:prSet/>
      <dgm:spPr/>
      <dgm:t>
        <a:bodyPr/>
        <a:lstStyle/>
        <a:p>
          <a:endParaRPr lang="hu-HU"/>
        </a:p>
      </dgm:t>
    </dgm:pt>
    <dgm:pt modelId="{23DD1E5D-CA2C-4879-8D8B-E9F5FCA7AD35}">
      <dgm:prSet/>
      <dgm:spPr/>
      <dgm:t>
        <a:bodyPr/>
        <a:lstStyle/>
        <a:p>
          <a:r>
            <a:rPr lang="hu-HU" dirty="0"/>
            <a:t>2021, </a:t>
          </a:r>
          <a:r>
            <a:rPr lang="hu-HU" dirty="0" err="1"/>
            <a:t>Myanmar</a:t>
          </a:r>
          <a:r>
            <a:rPr lang="hu-HU" dirty="0"/>
            <a:t> - </a:t>
          </a:r>
          <a:r>
            <a:rPr lang="hu-HU" b="0" i="0" dirty="0" err="1"/>
            <a:t>Myanmar</a:t>
          </a:r>
          <a:r>
            <a:rPr lang="hu-HU" b="0" i="0" dirty="0"/>
            <a:t> </a:t>
          </a:r>
          <a:r>
            <a:rPr lang="hu-HU" b="0" i="0" dirty="0" err="1"/>
            <a:t>Presidential</a:t>
          </a:r>
          <a:r>
            <a:rPr lang="hu-HU" b="0" i="0" dirty="0"/>
            <a:t> Website</a:t>
          </a:r>
          <a:endParaRPr lang="hu-HU" dirty="0"/>
        </a:p>
      </dgm:t>
    </dgm:pt>
    <dgm:pt modelId="{375A29EF-5597-4874-84C1-8D8C831FB7C2}" type="parTrans" cxnId="{4FD7109C-EF5C-4934-9F3A-31D86E7F6546}">
      <dgm:prSet/>
      <dgm:spPr/>
      <dgm:t>
        <a:bodyPr/>
        <a:lstStyle/>
        <a:p>
          <a:endParaRPr lang="hu-HU"/>
        </a:p>
      </dgm:t>
    </dgm:pt>
    <dgm:pt modelId="{82B9A04A-D3C1-40E6-9BA2-7ECCF31E7C1C}" type="sibTrans" cxnId="{4FD7109C-EF5C-4934-9F3A-31D86E7F6546}">
      <dgm:prSet/>
      <dgm:spPr/>
      <dgm:t>
        <a:bodyPr/>
        <a:lstStyle/>
        <a:p>
          <a:endParaRPr lang="hu-HU"/>
        </a:p>
      </dgm:t>
    </dgm:pt>
    <dgm:pt modelId="{83BC8AD0-05A8-44FB-9F4C-392581FC871F}">
      <dgm:prSet/>
      <dgm:spPr/>
      <dgm:t>
        <a:bodyPr/>
        <a:lstStyle/>
        <a:p>
          <a:r>
            <a:rPr lang="hu-HU" dirty="0"/>
            <a:t>2021, United </a:t>
          </a:r>
          <a:r>
            <a:rPr lang="hu-HU" dirty="0" err="1"/>
            <a:t>States</a:t>
          </a:r>
          <a:r>
            <a:rPr lang="hu-HU" dirty="0"/>
            <a:t> – </a:t>
          </a:r>
          <a:r>
            <a:rPr lang="hu-HU" b="0" i="0" dirty="0" err="1"/>
            <a:t>SYNNEX</a:t>
          </a:r>
          <a:endParaRPr lang="hu-HU" dirty="0"/>
        </a:p>
      </dgm:t>
    </dgm:pt>
    <dgm:pt modelId="{36B367ED-2C2B-4CA6-83A6-85B14F0896E0}" type="parTrans" cxnId="{E0279590-9139-4AC6-9D55-3DF1E525455E}">
      <dgm:prSet/>
      <dgm:spPr/>
      <dgm:t>
        <a:bodyPr/>
        <a:lstStyle/>
        <a:p>
          <a:endParaRPr lang="hu-HU"/>
        </a:p>
      </dgm:t>
    </dgm:pt>
    <dgm:pt modelId="{0029FE72-93E2-44BB-A1FA-724981A57649}" type="sibTrans" cxnId="{E0279590-9139-4AC6-9D55-3DF1E525455E}">
      <dgm:prSet/>
      <dgm:spPr/>
      <dgm:t>
        <a:bodyPr/>
        <a:lstStyle/>
        <a:p>
          <a:endParaRPr lang="hu-HU"/>
        </a:p>
      </dgm:t>
    </dgm:pt>
    <dgm:pt modelId="{D8DD92DD-2757-4179-99E0-A50BF6181DB2}">
      <dgm:prSet/>
      <dgm:spPr/>
      <dgm:t>
        <a:bodyPr/>
        <a:lstStyle/>
        <a:p>
          <a:r>
            <a:rPr lang="hu-HU" dirty="0"/>
            <a:t>2021, „Global” - </a:t>
          </a:r>
          <a:r>
            <a:rPr lang="hu-HU" b="0" i="0" dirty="0" err="1"/>
            <a:t>SushiSwap’s</a:t>
          </a:r>
          <a:r>
            <a:rPr lang="hu-HU" b="0" i="0" dirty="0"/>
            <a:t> </a:t>
          </a:r>
          <a:r>
            <a:rPr lang="hu-HU" b="0" i="0" dirty="0" err="1"/>
            <a:t>MISO</a:t>
          </a:r>
          <a:r>
            <a:rPr lang="hu-HU" b="0" i="0" dirty="0"/>
            <a:t> </a:t>
          </a:r>
          <a:r>
            <a:rPr lang="hu-HU" b="0" i="0" dirty="0" err="1"/>
            <a:t>cryptocurrency</a:t>
          </a:r>
          <a:r>
            <a:rPr lang="hu-HU" b="0" i="0" dirty="0"/>
            <a:t> platform</a:t>
          </a:r>
          <a:endParaRPr lang="hu-HU" dirty="0"/>
        </a:p>
      </dgm:t>
    </dgm:pt>
    <dgm:pt modelId="{FD7FD4B1-2CD5-4C3B-AB83-871D75BB9D8E}" type="parTrans" cxnId="{21FC2948-2D01-4137-B5E2-4DCDDDD28168}">
      <dgm:prSet/>
      <dgm:spPr/>
      <dgm:t>
        <a:bodyPr/>
        <a:lstStyle/>
        <a:p>
          <a:endParaRPr lang="hu-HU"/>
        </a:p>
      </dgm:t>
    </dgm:pt>
    <dgm:pt modelId="{41A268AA-9DA4-4902-B95E-C3C23A88ACC8}" type="sibTrans" cxnId="{21FC2948-2D01-4137-B5E2-4DCDDDD28168}">
      <dgm:prSet/>
      <dgm:spPr/>
      <dgm:t>
        <a:bodyPr/>
        <a:lstStyle/>
        <a:p>
          <a:endParaRPr lang="hu-HU"/>
        </a:p>
      </dgm:t>
    </dgm:pt>
    <dgm:pt modelId="{AEBC5301-4C79-4ACE-9034-FEC873AF4F8D}">
      <dgm:prSet/>
      <dgm:spPr/>
      <dgm:t>
        <a:bodyPr/>
        <a:lstStyle/>
        <a:p>
          <a:r>
            <a:rPr lang="hu-HU" dirty="0"/>
            <a:t>2021, „Global” - </a:t>
          </a:r>
          <a:r>
            <a:rPr lang="en-GB" b="0" i="0" dirty="0" err="1"/>
            <a:t>npm</a:t>
          </a:r>
          <a:r>
            <a:rPr lang="en-GB" b="0" i="0" dirty="0"/>
            <a:t> '</a:t>
          </a:r>
          <a:r>
            <a:rPr lang="en-GB" b="0" i="0" dirty="0" err="1"/>
            <a:t>coa</a:t>
          </a:r>
          <a:r>
            <a:rPr lang="en-GB" b="0" i="0" dirty="0"/>
            <a:t>' and '</a:t>
          </a:r>
          <a:r>
            <a:rPr lang="en-GB" b="0" i="0" dirty="0" err="1"/>
            <a:t>rc</a:t>
          </a:r>
          <a:r>
            <a:rPr lang="en-GB" b="0" i="0" dirty="0"/>
            <a:t>' packages</a:t>
          </a:r>
          <a:endParaRPr lang="hu-HU" dirty="0"/>
        </a:p>
      </dgm:t>
    </dgm:pt>
    <dgm:pt modelId="{151A0A7C-51B8-43F1-94BC-16BF2E10D967}" type="parTrans" cxnId="{457C97CB-6067-4216-B5C5-8E5359B1FEC1}">
      <dgm:prSet/>
      <dgm:spPr/>
      <dgm:t>
        <a:bodyPr/>
        <a:lstStyle/>
        <a:p>
          <a:endParaRPr lang="hu-HU"/>
        </a:p>
      </dgm:t>
    </dgm:pt>
    <dgm:pt modelId="{164B0252-233F-42D7-B86D-83E779F3E947}" type="sibTrans" cxnId="{457C97CB-6067-4216-B5C5-8E5359B1FEC1}">
      <dgm:prSet/>
      <dgm:spPr/>
      <dgm:t>
        <a:bodyPr/>
        <a:lstStyle/>
        <a:p>
          <a:endParaRPr lang="hu-HU"/>
        </a:p>
      </dgm:t>
    </dgm:pt>
    <dgm:pt modelId="{6ADF230C-E0CA-4B8E-A174-99A9B8232999}">
      <dgm:prSet/>
      <dgm:spPr/>
      <dgm:t>
        <a:bodyPr/>
        <a:lstStyle/>
        <a:p>
          <a:r>
            <a:rPr lang="hu-HU" dirty="0"/>
            <a:t>2022, „Global” - </a:t>
          </a:r>
          <a:r>
            <a:rPr lang="hu-HU" b="0" i="0" dirty="0" err="1"/>
            <a:t>Several</a:t>
          </a:r>
          <a:r>
            <a:rPr lang="hu-HU" b="0" i="0" dirty="0"/>
            <a:t> </a:t>
          </a:r>
          <a:r>
            <a:rPr lang="hu-HU" b="0" i="0" dirty="0" err="1"/>
            <a:t>well-known</a:t>
          </a:r>
          <a:r>
            <a:rPr lang="hu-HU" b="0" i="0" dirty="0"/>
            <a:t> </a:t>
          </a:r>
          <a:r>
            <a:rPr lang="hu-HU" b="0" i="0" dirty="0" err="1"/>
            <a:t>OSS</a:t>
          </a:r>
          <a:r>
            <a:rPr lang="hu-HU" b="0" i="0" dirty="0"/>
            <a:t> </a:t>
          </a:r>
          <a:r>
            <a:rPr lang="hu-HU" b="0" i="0" dirty="0" err="1"/>
            <a:t>projects</a:t>
          </a:r>
          <a:endParaRPr lang="hu-HU" dirty="0"/>
        </a:p>
      </dgm:t>
    </dgm:pt>
    <dgm:pt modelId="{9D4DEF4C-EDEA-4810-AB25-F8B2C94529B7}" type="parTrans" cxnId="{84D23FB6-419B-4434-8164-D583483B3F0A}">
      <dgm:prSet/>
      <dgm:spPr/>
      <dgm:t>
        <a:bodyPr/>
        <a:lstStyle/>
        <a:p>
          <a:endParaRPr lang="hu-HU"/>
        </a:p>
      </dgm:t>
    </dgm:pt>
    <dgm:pt modelId="{E2161E4B-D9FE-4B64-9F4F-C83823F772D2}" type="sibTrans" cxnId="{84D23FB6-419B-4434-8164-D583483B3F0A}">
      <dgm:prSet/>
      <dgm:spPr/>
      <dgm:t>
        <a:bodyPr/>
        <a:lstStyle/>
        <a:p>
          <a:endParaRPr lang="hu-HU"/>
        </a:p>
      </dgm:t>
    </dgm:pt>
    <dgm:pt modelId="{718C6D98-870B-4ACD-B5EC-BF6C325333E2}">
      <dgm:prSet/>
      <dgm:spPr/>
      <dgm:t>
        <a:bodyPr/>
        <a:lstStyle/>
        <a:p>
          <a:r>
            <a:rPr lang="en-GB" b="0" i="0"/>
            <a:t>SYNNEX, a technology distributor, had its systems and Microsoft accounts attacked, which caused the Republican National Committee (one of its clients) to have a security incident. APT29 (also known as Cozy Bear) are the suspected attackers.</a:t>
          </a:r>
          <a:endParaRPr lang="hu-HU" dirty="0"/>
        </a:p>
      </dgm:t>
    </dgm:pt>
    <dgm:pt modelId="{57FB7FAC-791F-4562-9D86-AC094CCC3829}" type="parTrans" cxnId="{3679BFE7-2873-41E2-B4C6-55A11356E115}">
      <dgm:prSet/>
      <dgm:spPr/>
      <dgm:t>
        <a:bodyPr/>
        <a:lstStyle/>
        <a:p>
          <a:endParaRPr lang="hu-HU"/>
        </a:p>
      </dgm:t>
    </dgm:pt>
    <dgm:pt modelId="{3AA0DCEF-C8A0-4F88-80C8-0D9D5036522A}" type="sibTrans" cxnId="{3679BFE7-2873-41E2-B4C6-55A11356E115}">
      <dgm:prSet/>
      <dgm:spPr/>
      <dgm:t>
        <a:bodyPr/>
        <a:lstStyle/>
        <a:p>
          <a:endParaRPr lang="hu-HU"/>
        </a:p>
      </dgm:t>
    </dgm:pt>
    <dgm:pt modelId="{E56241EA-75B2-4D5C-85A4-6DDFE71A2681}">
      <dgm:prSet/>
      <dgm:spPr/>
      <dgm:t>
        <a:bodyPr/>
        <a:lstStyle/>
        <a:p>
          <a:r>
            <a:rPr lang="en-GB" b="0" i="0"/>
            <a:t>The incident involved an npm account takeover causing the ‘coa’ and ‘rc’ packages to become hijacked in an effort to spread malware. These packages have been used by tech giants like Microsoft and Meta.</a:t>
          </a:r>
          <a:endParaRPr lang="hu-HU" dirty="0"/>
        </a:p>
      </dgm:t>
    </dgm:pt>
    <dgm:pt modelId="{4B9A7EAD-FDA2-4F2C-AEA5-F8CE85B11B33}" type="parTrans" cxnId="{AE4BA765-B1B5-4B64-910F-8760DA0196CA}">
      <dgm:prSet/>
      <dgm:spPr/>
      <dgm:t>
        <a:bodyPr/>
        <a:lstStyle/>
        <a:p>
          <a:endParaRPr lang="hu-HU"/>
        </a:p>
      </dgm:t>
    </dgm:pt>
    <dgm:pt modelId="{DAE50D25-1BB2-4D6E-AD07-DA4E624F6B4C}" type="sibTrans" cxnId="{AE4BA765-B1B5-4B64-910F-8760DA0196CA}">
      <dgm:prSet/>
      <dgm:spPr/>
      <dgm:t>
        <a:bodyPr/>
        <a:lstStyle/>
        <a:p>
          <a:endParaRPr lang="hu-HU"/>
        </a:p>
      </dgm:t>
    </dgm:pt>
    <dgm:pt modelId="{F00A18B6-7B8C-409D-8B26-C6D33F43A0DD}" type="pres">
      <dgm:prSet presAssocID="{4A73B8B5-071E-4EF1-BDAA-C7CBFA3C3EB8}" presName="linear" presStyleCnt="0">
        <dgm:presLayoutVars>
          <dgm:animLvl val="lvl"/>
          <dgm:resizeHandles val="exact"/>
        </dgm:presLayoutVars>
      </dgm:prSet>
      <dgm:spPr/>
    </dgm:pt>
    <dgm:pt modelId="{79C1ED5E-00C6-4B61-A100-8C15900BDBD9}" type="pres">
      <dgm:prSet presAssocID="{D36CCD6F-1793-46E0-99BF-8143C0290AD2}" presName="parentText" presStyleLbl="node1" presStyleIdx="0" presStyleCnt="7">
        <dgm:presLayoutVars>
          <dgm:chMax val="0"/>
          <dgm:bulletEnabled val="1"/>
        </dgm:presLayoutVars>
      </dgm:prSet>
      <dgm:spPr/>
    </dgm:pt>
    <dgm:pt modelId="{965DE798-F596-48BC-A731-F3CFC6854BB3}" type="pres">
      <dgm:prSet presAssocID="{7BA3AA4F-6C32-4F61-B8F8-2750B2BA9A9C}" presName="spacer" presStyleCnt="0"/>
      <dgm:spPr/>
    </dgm:pt>
    <dgm:pt modelId="{A36771BF-3C7A-49AF-A5DE-4D89A6157042}" type="pres">
      <dgm:prSet presAssocID="{A5AFA833-A133-482E-96F8-D35663CCF045}" presName="parentText" presStyleLbl="node1" presStyleIdx="1" presStyleCnt="7">
        <dgm:presLayoutVars>
          <dgm:chMax val="0"/>
          <dgm:bulletEnabled val="1"/>
        </dgm:presLayoutVars>
      </dgm:prSet>
      <dgm:spPr/>
    </dgm:pt>
    <dgm:pt modelId="{776D29D1-2148-438C-A7DC-FBE72BC15B85}" type="pres">
      <dgm:prSet presAssocID="{DB0F8260-9CE9-4DBE-BD61-AB344E193B07}" presName="spacer" presStyleCnt="0"/>
      <dgm:spPr/>
    </dgm:pt>
    <dgm:pt modelId="{180C7009-F26D-491E-AE1A-71182DBF742F}" type="pres">
      <dgm:prSet presAssocID="{23DD1E5D-CA2C-4879-8D8B-E9F5FCA7AD35}" presName="parentText" presStyleLbl="node1" presStyleIdx="2" presStyleCnt="7">
        <dgm:presLayoutVars>
          <dgm:chMax val="0"/>
          <dgm:bulletEnabled val="1"/>
        </dgm:presLayoutVars>
      </dgm:prSet>
      <dgm:spPr/>
    </dgm:pt>
    <dgm:pt modelId="{4C45A4D4-6ED8-463B-ADD5-C61C63ECD358}" type="pres">
      <dgm:prSet presAssocID="{82B9A04A-D3C1-40E6-9BA2-7ECCF31E7C1C}" presName="spacer" presStyleCnt="0"/>
      <dgm:spPr/>
    </dgm:pt>
    <dgm:pt modelId="{2EF93C83-1705-404E-9B9F-AD1AF0B0702C}" type="pres">
      <dgm:prSet presAssocID="{83BC8AD0-05A8-44FB-9F4C-392581FC871F}" presName="parentText" presStyleLbl="node1" presStyleIdx="3" presStyleCnt="7">
        <dgm:presLayoutVars>
          <dgm:chMax val="0"/>
          <dgm:bulletEnabled val="1"/>
        </dgm:presLayoutVars>
      </dgm:prSet>
      <dgm:spPr/>
    </dgm:pt>
    <dgm:pt modelId="{F1B6BDA8-0426-4B40-A974-C140F55191A7}" type="pres">
      <dgm:prSet presAssocID="{83BC8AD0-05A8-44FB-9F4C-392581FC871F}" presName="childText" presStyleLbl="revTx" presStyleIdx="0" presStyleCnt="2">
        <dgm:presLayoutVars>
          <dgm:bulletEnabled val="1"/>
        </dgm:presLayoutVars>
      </dgm:prSet>
      <dgm:spPr/>
    </dgm:pt>
    <dgm:pt modelId="{C7779E59-D9B9-49F2-A05D-207406F0F17A}" type="pres">
      <dgm:prSet presAssocID="{D8DD92DD-2757-4179-99E0-A50BF6181DB2}" presName="parentText" presStyleLbl="node1" presStyleIdx="4" presStyleCnt="7">
        <dgm:presLayoutVars>
          <dgm:chMax val="0"/>
          <dgm:bulletEnabled val="1"/>
        </dgm:presLayoutVars>
      </dgm:prSet>
      <dgm:spPr/>
    </dgm:pt>
    <dgm:pt modelId="{706AFB47-218D-4D77-BA61-1CDF7EDAB7F4}" type="pres">
      <dgm:prSet presAssocID="{41A268AA-9DA4-4902-B95E-C3C23A88ACC8}" presName="spacer" presStyleCnt="0"/>
      <dgm:spPr/>
    </dgm:pt>
    <dgm:pt modelId="{A6459770-1BD5-44CF-AA03-0CD3D2A94DA5}" type="pres">
      <dgm:prSet presAssocID="{AEBC5301-4C79-4ACE-9034-FEC873AF4F8D}" presName="parentText" presStyleLbl="node1" presStyleIdx="5" presStyleCnt="7">
        <dgm:presLayoutVars>
          <dgm:chMax val="0"/>
          <dgm:bulletEnabled val="1"/>
        </dgm:presLayoutVars>
      </dgm:prSet>
      <dgm:spPr/>
    </dgm:pt>
    <dgm:pt modelId="{221273FA-B175-4E4A-A8BB-6B32EFC6B0C8}" type="pres">
      <dgm:prSet presAssocID="{AEBC5301-4C79-4ACE-9034-FEC873AF4F8D}" presName="childText" presStyleLbl="revTx" presStyleIdx="1" presStyleCnt="2">
        <dgm:presLayoutVars>
          <dgm:bulletEnabled val="1"/>
        </dgm:presLayoutVars>
      </dgm:prSet>
      <dgm:spPr/>
    </dgm:pt>
    <dgm:pt modelId="{7F2DE021-0802-4D3C-90B8-E1423BD9501C}" type="pres">
      <dgm:prSet presAssocID="{6ADF230C-E0CA-4B8E-A174-99A9B8232999}" presName="parentText" presStyleLbl="node1" presStyleIdx="6" presStyleCnt="7">
        <dgm:presLayoutVars>
          <dgm:chMax val="0"/>
          <dgm:bulletEnabled val="1"/>
        </dgm:presLayoutVars>
      </dgm:prSet>
      <dgm:spPr/>
    </dgm:pt>
  </dgm:ptLst>
  <dgm:cxnLst>
    <dgm:cxn modelId="{5A9CD601-808C-4875-BE15-6FC2BFED7FAC}" type="presOf" srcId="{23DD1E5D-CA2C-4879-8D8B-E9F5FCA7AD35}" destId="{180C7009-F26D-491E-AE1A-71182DBF742F}" srcOrd="0" destOrd="0" presId="urn:microsoft.com/office/officeart/2005/8/layout/vList2"/>
    <dgm:cxn modelId="{DD4A171B-9406-4775-A816-840B5AFA2EAB}" type="presOf" srcId="{D8DD92DD-2757-4179-99E0-A50BF6181DB2}" destId="{C7779E59-D9B9-49F2-A05D-207406F0F17A}" srcOrd="0" destOrd="0" presId="urn:microsoft.com/office/officeart/2005/8/layout/vList2"/>
    <dgm:cxn modelId="{765E2424-9809-43CF-8134-C452C13C789C}" srcId="{4A73B8B5-071E-4EF1-BDAA-C7CBFA3C3EB8}" destId="{D36CCD6F-1793-46E0-99BF-8143C0290AD2}" srcOrd="0" destOrd="0" parTransId="{2F1FA77A-EE22-4DB3-8090-2A615ACA82C8}" sibTransId="{7BA3AA4F-6C32-4F61-B8F8-2750B2BA9A9C}"/>
    <dgm:cxn modelId="{33CE4A2A-ACCA-4031-AB11-7AFACA39C6C8}" srcId="{4A73B8B5-071E-4EF1-BDAA-C7CBFA3C3EB8}" destId="{A5AFA833-A133-482E-96F8-D35663CCF045}" srcOrd="1" destOrd="0" parTransId="{66A8823F-52D0-419D-9EC6-AB36B578E0B0}" sibTransId="{DB0F8260-9CE9-4DBE-BD61-AB344E193B07}"/>
    <dgm:cxn modelId="{83249231-1A65-4BB5-ADD1-4974888A869D}" type="presOf" srcId="{AEBC5301-4C79-4ACE-9034-FEC873AF4F8D}" destId="{A6459770-1BD5-44CF-AA03-0CD3D2A94DA5}" srcOrd="0" destOrd="0" presId="urn:microsoft.com/office/officeart/2005/8/layout/vList2"/>
    <dgm:cxn modelId="{AE4BA765-B1B5-4B64-910F-8760DA0196CA}" srcId="{AEBC5301-4C79-4ACE-9034-FEC873AF4F8D}" destId="{E56241EA-75B2-4D5C-85A4-6DDFE71A2681}" srcOrd="0" destOrd="0" parTransId="{4B9A7EAD-FDA2-4F2C-AEA5-F8CE85B11B33}" sibTransId="{DAE50D25-1BB2-4D6E-AD07-DA4E624F6B4C}"/>
    <dgm:cxn modelId="{21FC2948-2D01-4137-B5E2-4DCDDDD28168}" srcId="{4A73B8B5-071E-4EF1-BDAA-C7CBFA3C3EB8}" destId="{D8DD92DD-2757-4179-99E0-A50BF6181DB2}" srcOrd="4" destOrd="0" parTransId="{FD7FD4B1-2CD5-4C3B-AB83-871D75BB9D8E}" sibTransId="{41A268AA-9DA4-4902-B95E-C3C23A88ACC8}"/>
    <dgm:cxn modelId="{A240D24A-380E-42DE-9907-F1C7F5BB2C89}" type="presOf" srcId="{6ADF230C-E0CA-4B8E-A174-99A9B8232999}" destId="{7F2DE021-0802-4D3C-90B8-E1423BD9501C}" srcOrd="0" destOrd="0" presId="urn:microsoft.com/office/officeart/2005/8/layout/vList2"/>
    <dgm:cxn modelId="{9C1DEE53-BD78-4D80-AA4A-0DB51AEA009B}" type="presOf" srcId="{E56241EA-75B2-4D5C-85A4-6DDFE71A2681}" destId="{221273FA-B175-4E4A-A8BB-6B32EFC6B0C8}" srcOrd="0" destOrd="0" presId="urn:microsoft.com/office/officeart/2005/8/layout/vList2"/>
    <dgm:cxn modelId="{8BB9F87C-E51F-4920-923F-FFF271290552}" type="presOf" srcId="{83BC8AD0-05A8-44FB-9F4C-392581FC871F}" destId="{2EF93C83-1705-404E-9B9F-AD1AF0B0702C}" srcOrd="0" destOrd="0" presId="urn:microsoft.com/office/officeart/2005/8/layout/vList2"/>
    <dgm:cxn modelId="{ACA5548B-9360-4C1E-B3F6-DB8218D133B6}" type="presOf" srcId="{D36CCD6F-1793-46E0-99BF-8143C0290AD2}" destId="{79C1ED5E-00C6-4B61-A100-8C15900BDBD9}" srcOrd="0" destOrd="0" presId="urn:microsoft.com/office/officeart/2005/8/layout/vList2"/>
    <dgm:cxn modelId="{E0279590-9139-4AC6-9D55-3DF1E525455E}" srcId="{4A73B8B5-071E-4EF1-BDAA-C7CBFA3C3EB8}" destId="{83BC8AD0-05A8-44FB-9F4C-392581FC871F}" srcOrd="3" destOrd="0" parTransId="{36B367ED-2C2B-4CA6-83A6-85B14F0896E0}" sibTransId="{0029FE72-93E2-44BB-A1FA-724981A57649}"/>
    <dgm:cxn modelId="{4FD7109C-EF5C-4934-9F3A-31D86E7F6546}" srcId="{4A73B8B5-071E-4EF1-BDAA-C7CBFA3C3EB8}" destId="{23DD1E5D-CA2C-4879-8D8B-E9F5FCA7AD35}" srcOrd="2" destOrd="0" parTransId="{375A29EF-5597-4874-84C1-8D8C831FB7C2}" sibTransId="{82B9A04A-D3C1-40E6-9BA2-7ECCF31E7C1C}"/>
    <dgm:cxn modelId="{C7D111A5-D6E3-44F1-A076-64AB895BC739}" type="presOf" srcId="{A5AFA833-A133-482E-96F8-D35663CCF045}" destId="{A36771BF-3C7A-49AF-A5DE-4D89A6157042}" srcOrd="0" destOrd="0" presId="urn:microsoft.com/office/officeart/2005/8/layout/vList2"/>
    <dgm:cxn modelId="{84D23FB6-419B-4434-8164-D583483B3F0A}" srcId="{4A73B8B5-071E-4EF1-BDAA-C7CBFA3C3EB8}" destId="{6ADF230C-E0CA-4B8E-A174-99A9B8232999}" srcOrd="6" destOrd="0" parTransId="{9D4DEF4C-EDEA-4810-AB25-F8B2C94529B7}" sibTransId="{E2161E4B-D9FE-4B64-9F4F-C83823F772D2}"/>
    <dgm:cxn modelId="{457C97CB-6067-4216-B5C5-8E5359B1FEC1}" srcId="{4A73B8B5-071E-4EF1-BDAA-C7CBFA3C3EB8}" destId="{AEBC5301-4C79-4ACE-9034-FEC873AF4F8D}" srcOrd="5" destOrd="0" parTransId="{151A0A7C-51B8-43F1-94BC-16BF2E10D967}" sibTransId="{164B0252-233F-42D7-B86D-83E779F3E947}"/>
    <dgm:cxn modelId="{3679BFE7-2873-41E2-B4C6-55A11356E115}" srcId="{83BC8AD0-05A8-44FB-9F4C-392581FC871F}" destId="{718C6D98-870B-4ACD-B5EC-BF6C325333E2}" srcOrd="0" destOrd="0" parTransId="{57FB7FAC-791F-4562-9D86-AC094CCC3829}" sibTransId="{3AA0DCEF-C8A0-4F88-80C8-0D9D5036522A}"/>
    <dgm:cxn modelId="{02D3CAEB-1240-4925-A73E-D265E6BFC7C1}" type="presOf" srcId="{718C6D98-870B-4ACD-B5EC-BF6C325333E2}" destId="{F1B6BDA8-0426-4B40-A974-C140F55191A7}" srcOrd="0" destOrd="0" presId="urn:microsoft.com/office/officeart/2005/8/layout/vList2"/>
    <dgm:cxn modelId="{11B3B6FA-4B6E-4FBF-9B85-A7E3BD31EE3B}" type="presOf" srcId="{4A73B8B5-071E-4EF1-BDAA-C7CBFA3C3EB8}" destId="{F00A18B6-7B8C-409D-8B26-C6D33F43A0DD}" srcOrd="0" destOrd="0" presId="urn:microsoft.com/office/officeart/2005/8/layout/vList2"/>
    <dgm:cxn modelId="{25E517BE-A24B-4BD0-ADFC-719766DCBDD7}" type="presParOf" srcId="{F00A18B6-7B8C-409D-8B26-C6D33F43A0DD}" destId="{79C1ED5E-00C6-4B61-A100-8C15900BDBD9}" srcOrd="0" destOrd="0" presId="urn:microsoft.com/office/officeart/2005/8/layout/vList2"/>
    <dgm:cxn modelId="{68558E43-D339-4829-B6ED-19810C807D5C}" type="presParOf" srcId="{F00A18B6-7B8C-409D-8B26-C6D33F43A0DD}" destId="{965DE798-F596-48BC-A731-F3CFC6854BB3}" srcOrd="1" destOrd="0" presId="urn:microsoft.com/office/officeart/2005/8/layout/vList2"/>
    <dgm:cxn modelId="{FE2D492C-8D54-4F6D-BB64-12694BEE254E}" type="presParOf" srcId="{F00A18B6-7B8C-409D-8B26-C6D33F43A0DD}" destId="{A36771BF-3C7A-49AF-A5DE-4D89A6157042}" srcOrd="2" destOrd="0" presId="urn:microsoft.com/office/officeart/2005/8/layout/vList2"/>
    <dgm:cxn modelId="{66E7A3D1-C2CA-4DBB-A13F-C900846B94DF}" type="presParOf" srcId="{F00A18B6-7B8C-409D-8B26-C6D33F43A0DD}" destId="{776D29D1-2148-438C-A7DC-FBE72BC15B85}" srcOrd="3" destOrd="0" presId="urn:microsoft.com/office/officeart/2005/8/layout/vList2"/>
    <dgm:cxn modelId="{C605C555-C806-4DB9-BBBB-2BB21D9D940D}" type="presParOf" srcId="{F00A18B6-7B8C-409D-8B26-C6D33F43A0DD}" destId="{180C7009-F26D-491E-AE1A-71182DBF742F}" srcOrd="4" destOrd="0" presId="urn:microsoft.com/office/officeart/2005/8/layout/vList2"/>
    <dgm:cxn modelId="{638915E9-DFE9-4222-8036-DBDA5180572E}" type="presParOf" srcId="{F00A18B6-7B8C-409D-8B26-C6D33F43A0DD}" destId="{4C45A4D4-6ED8-463B-ADD5-C61C63ECD358}" srcOrd="5" destOrd="0" presId="urn:microsoft.com/office/officeart/2005/8/layout/vList2"/>
    <dgm:cxn modelId="{A0C13D79-16AE-4E0D-BC5A-FAD79B18A7F9}" type="presParOf" srcId="{F00A18B6-7B8C-409D-8B26-C6D33F43A0DD}" destId="{2EF93C83-1705-404E-9B9F-AD1AF0B0702C}" srcOrd="6" destOrd="0" presId="urn:microsoft.com/office/officeart/2005/8/layout/vList2"/>
    <dgm:cxn modelId="{B7904219-DD0B-4D42-88EA-4EDA2CFC28BC}" type="presParOf" srcId="{F00A18B6-7B8C-409D-8B26-C6D33F43A0DD}" destId="{F1B6BDA8-0426-4B40-A974-C140F55191A7}" srcOrd="7" destOrd="0" presId="urn:microsoft.com/office/officeart/2005/8/layout/vList2"/>
    <dgm:cxn modelId="{68BF05D0-4F6B-4306-BCB2-709B2B9C3891}" type="presParOf" srcId="{F00A18B6-7B8C-409D-8B26-C6D33F43A0DD}" destId="{C7779E59-D9B9-49F2-A05D-207406F0F17A}" srcOrd="8" destOrd="0" presId="urn:microsoft.com/office/officeart/2005/8/layout/vList2"/>
    <dgm:cxn modelId="{F5F99228-A3EE-458C-BF7B-D71C282EFC66}" type="presParOf" srcId="{F00A18B6-7B8C-409D-8B26-C6D33F43A0DD}" destId="{706AFB47-218D-4D77-BA61-1CDF7EDAB7F4}" srcOrd="9" destOrd="0" presId="urn:microsoft.com/office/officeart/2005/8/layout/vList2"/>
    <dgm:cxn modelId="{5E9D1857-4DBD-427B-8A21-44BD69366164}" type="presParOf" srcId="{F00A18B6-7B8C-409D-8B26-C6D33F43A0DD}" destId="{A6459770-1BD5-44CF-AA03-0CD3D2A94DA5}" srcOrd="10" destOrd="0" presId="urn:microsoft.com/office/officeart/2005/8/layout/vList2"/>
    <dgm:cxn modelId="{E21930EA-07A1-4323-9312-7E426C2348C5}" type="presParOf" srcId="{F00A18B6-7B8C-409D-8B26-C6D33F43A0DD}" destId="{221273FA-B175-4E4A-A8BB-6B32EFC6B0C8}" srcOrd="11" destOrd="0" presId="urn:microsoft.com/office/officeart/2005/8/layout/vList2"/>
    <dgm:cxn modelId="{D796EC55-839F-48D5-B872-E66674D4CC32}" type="presParOf" srcId="{F00A18B6-7B8C-409D-8B26-C6D33F43A0DD}" destId="{7F2DE021-0802-4D3C-90B8-E1423BD9501C}" srcOrd="1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4083A-7D51-421C-A818-92F364090A6C}">
      <dsp:nvSpPr>
        <dsp:cNvPr id="0" name=""/>
        <dsp:cNvSpPr/>
      </dsp:nvSpPr>
      <dsp:spPr>
        <a:xfrm>
          <a:off x="0" y="52163"/>
          <a:ext cx="11691996" cy="10073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hu-HU" sz="4200" kern="1200" dirty="0">
              <a:latin typeface="Calibri" pitchFamily="34" charset="0"/>
              <a:cs typeface="Calibri" pitchFamily="34" charset="0"/>
            </a:rPr>
            <a:t>Mintaszöveg</a:t>
          </a:r>
        </a:p>
      </dsp:txBody>
      <dsp:txXfrm>
        <a:off x="49176" y="101339"/>
        <a:ext cx="11593644" cy="909018"/>
      </dsp:txXfrm>
    </dsp:sp>
    <dsp:sp modelId="{59A792AD-AD53-4E00-B0CA-2A1BFDD15153}">
      <dsp:nvSpPr>
        <dsp:cNvPr id="0" name=""/>
        <dsp:cNvSpPr/>
      </dsp:nvSpPr>
      <dsp:spPr>
        <a:xfrm>
          <a:off x="0" y="1180493"/>
          <a:ext cx="11691996" cy="10073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hu-HU" sz="4200" kern="1200" dirty="0">
              <a:latin typeface="Calibri" pitchFamily="34" charset="0"/>
              <a:cs typeface="Calibri" pitchFamily="34" charset="0"/>
            </a:rPr>
            <a:t>Mintaszöveg</a:t>
          </a:r>
          <a:endParaRPr lang="hu-HU" sz="4200" kern="1200" dirty="0"/>
        </a:p>
      </dsp:txBody>
      <dsp:txXfrm>
        <a:off x="49176" y="1229669"/>
        <a:ext cx="11593644" cy="909018"/>
      </dsp:txXfrm>
    </dsp:sp>
    <dsp:sp modelId="{A018470A-AEF3-4781-BF3D-F2776DE0FF95}">
      <dsp:nvSpPr>
        <dsp:cNvPr id="0" name=""/>
        <dsp:cNvSpPr/>
      </dsp:nvSpPr>
      <dsp:spPr>
        <a:xfrm>
          <a:off x="0" y="2308822"/>
          <a:ext cx="11691996" cy="10073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hu-HU" sz="4200" kern="1200" dirty="0">
              <a:latin typeface="Calibri" pitchFamily="34" charset="0"/>
              <a:cs typeface="Calibri" pitchFamily="34" charset="0"/>
            </a:rPr>
            <a:t>Mintaszöveg</a:t>
          </a:r>
          <a:endParaRPr lang="hu-HU" sz="4200" kern="1200" dirty="0"/>
        </a:p>
      </dsp:txBody>
      <dsp:txXfrm>
        <a:off x="49176" y="2357998"/>
        <a:ext cx="11593644" cy="909018"/>
      </dsp:txXfrm>
    </dsp:sp>
    <dsp:sp modelId="{A9CC75AF-8849-4AB3-B5F2-C8FC8E432408}">
      <dsp:nvSpPr>
        <dsp:cNvPr id="0" name=""/>
        <dsp:cNvSpPr/>
      </dsp:nvSpPr>
      <dsp:spPr>
        <a:xfrm>
          <a:off x="0" y="3437153"/>
          <a:ext cx="11691996" cy="10073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hu-HU" sz="4200" kern="1200" dirty="0">
              <a:latin typeface="Calibri" pitchFamily="34" charset="0"/>
              <a:cs typeface="Calibri" pitchFamily="34" charset="0"/>
            </a:rPr>
            <a:t>Mintaszöveg</a:t>
          </a:r>
          <a:endParaRPr lang="hu-HU" sz="4200" kern="1200" dirty="0"/>
        </a:p>
      </dsp:txBody>
      <dsp:txXfrm>
        <a:off x="49176" y="3486329"/>
        <a:ext cx="11593644" cy="909018"/>
      </dsp:txXfrm>
    </dsp:sp>
    <dsp:sp modelId="{D0640FB5-C975-4272-8AFD-EE64117D6282}">
      <dsp:nvSpPr>
        <dsp:cNvPr id="0" name=""/>
        <dsp:cNvSpPr/>
      </dsp:nvSpPr>
      <dsp:spPr>
        <a:xfrm>
          <a:off x="0" y="4565483"/>
          <a:ext cx="11691996" cy="10073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hu-HU" sz="4200" kern="1200" dirty="0">
              <a:latin typeface="Calibri" pitchFamily="34" charset="0"/>
              <a:cs typeface="Calibri" pitchFamily="34" charset="0"/>
            </a:rPr>
            <a:t>Mintaszöveg</a:t>
          </a:r>
          <a:endParaRPr lang="hu-HU" sz="4200" kern="1200" dirty="0"/>
        </a:p>
      </dsp:txBody>
      <dsp:txXfrm>
        <a:off x="49176" y="4614659"/>
        <a:ext cx="11593644" cy="9090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D5B38-9D09-4419-A594-C0D51CECC7B4}">
      <dsp:nvSpPr>
        <dsp:cNvPr id="0" name=""/>
        <dsp:cNvSpPr/>
      </dsp:nvSpPr>
      <dsp:spPr>
        <a:xfrm>
          <a:off x="0" y="5784"/>
          <a:ext cx="9861780" cy="4180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u-HU" sz="1700" kern="1200" dirty="0"/>
            <a:t>Open </a:t>
          </a:r>
          <a:r>
            <a:rPr lang="hu-HU" sz="1700" kern="1200" dirty="0" err="1"/>
            <a:t>source</a:t>
          </a:r>
          <a:r>
            <a:rPr lang="hu-HU" sz="1700" kern="1200" dirty="0"/>
            <a:t> </a:t>
          </a:r>
          <a:r>
            <a:rPr lang="hu-HU" sz="1700" kern="1200" dirty="0" err="1"/>
            <a:t>projects</a:t>
          </a:r>
          <a:r>
            <a:rPr lang="hu-HU" sz="1700" kern="1200" dirty="0"/>
            <a:t> and version </a:t>
          </a:r>
          <a:r>
            <a:rPr lang="hu-HU" sz="1700" kern="1200" dirty="0" err="1"/>
            <a:t>growth</a:t>
          </a:r>
          <a:r>
            <a:rPr lang="hu-HU" sz="1700" kern="1200" dirty="0"/>
            <a:t> in 2022</a:t>
          </a:r>
        </a:p>
      </dsp:txBody>
      <dsp:txXfrm>
        <a:off x="20408" y="26192"/>
        <a:ext cx="9820964" cy="3772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D5B38-9D09-4419-A594-C0D51CECC7B4}">
      <dsp:nvSpPr>
        <dsp:cNvPr id="0" name=""/>
        <dsp:cNvSpPr/>
      </dsp:nvSpPr>
      <dsp:spPr>
        <a:xfrm>
          <a:off x="0" y="88149"/>
          <a:ext cx="11233248" cy="5896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u-HU" sz="2400" kern="1200" dirty="0"/>
            <a:t>Java (</a:t>
          </a:r>
          <a:r>
            <a:rPr lang="hu-HU" sz="2400" kern="1200" dirty="0" err="1"/>
            <a:t>Maven</a:t>
          </a:r>
          <a:r>
            <a:rPr lang="hu-HU" sz="2400" kern="1200" dirty="0"/>
            <a:t>) </a:t>
          </a:r>
          <a:r>
            <a:rPr lang="hu-HU" sz="2400" kern="1200" dirty="0" err="1"/>
            <a:t>by</a:t>
          </a:r>
          <a:r>
            <a:rPr lang="hu-HU" sz="2400" kern="1200" dirty="0"/>
            <a:t> </a:t>
          </a:r>
          <a:r>
            <a:rPr lang="hu-HU" sz="2400" kern="1200" dirty="0" err="1"/>
            <a:t>the</a:t>
          </a:r>
          <a:r>
            <a:rPr lang="hu-HU" sz="2400" kern="1200" dirty="0"/>
            <a:t> </a:t>
          </a:r>
          <a:r>
            <a:rPr lang="hu-HU" sz="2400" kern="1200" dirty="0" err="1"/>
            <a:t>numbers</a:t>
          </a:r>
          <a:r>
            <a:rPr lang="hu-HU" sz="2400" kern="1200" dirty="0"/>
            <a:t> </a:t>
          </a:r>
        </a:p>
      </dsp:txBody>
      <dsp:txXfrm>
        <a:off x="28786" y="116935"/>
        <a:ext cx="11175676" cy="532107"/>
      </dsp:txXfrm>
    </dsp:sp>
    <dsp:sp modelId="{0A724846-2B74-435A-AE61-87F74EF94CDA}">
      <dsp:nvSpPr>
        <dsp:cNvPr id="0" name=""/>
        <dsp:cNvSpPr/>
      </dsp:nvSpPr>
      <dsp:spPr>
        <a:xfrm>
          <a:off x="0" y="677829"/>
          <a:ext cx="11233248" cy="67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hu-HU" sz="1900" kern="1200" dirty="0"/>
            <a:t>675 </a:t>
          </a:r>
          <a:r>
            <a:rPr lang="hu-HU" sz="1900" kern="1200" dirty="0" err="1"/>
            <a:t>billion</a:t>
          </a:r>
          <a:r>
            <a:rPr lang="hu-HU" sz="1900" kern="1200" dirty="0"/>
            <a:t> </a:t>
          </a:r>
          <a:r>
            <a:rPr lang="hu-HU" sz="1900" kern="1200" dirty="0" err="1"/>
            <a:t>packages</a:t>
          </a:r>
          <a:r>
            <a:rPr lang="hu-HU" sz="1900" kern="1200" dirty="0"/>
            <a:t> – projected </a:t>
          </a:r>
          <a:r>
            <a:rPr lang="hu-HU" sz="1900" kern="1200" dirty="0" err="1"/>
            <a:t>request</a:t>
          </a:r>
          <a:r>
            <a:rPr lang="hu-HU" sz="1900" kern="1200" dirty="0"/>
            <a:t> </a:t>
          </a:r>
          <a:r>
            <a:rPr lang="hu-HU" sz="1900" kern="1200" dirty="0" err="1"/>
            <a:t>volume</a:t>
          </a:r>
          <a:endParaRPr lang="hu-HU" sz="1900" kern="1200" dirty="0"/>
        </a:p>
        <a:p>
          <a:pPr marL="171450" lvl="1" indent="-171450" algn="l" defTabSz="844550">
            <a:lnSpc>
              <a:spcPct val="90000"/>
            </a:lnSpc>
            <a:spcBef>
              <a:spcPct val="0"/>
            </a:spcBef>
            <a:spcAft>
              <a:spcPct val="20000"/>
            </a:spcAft>
            <a:buChar char="•"/>
          </a:pPr>
          <a:r>
            <a:rPr lang="hu-HU" sz="1900" kern="1200" dirty="0"/>
            <a:t>36% </a:t>
          </a:r>
          <a:r>
            <a:rPr lang="hu-HU" sz="1900" kern="1200" dirty="0" err="1"/>
            <a:t>YoY</a:t>
          </a:r>
          <a:r>
            <a:rPr lang="hu-HU" sz="1900" kern="1200" dirty="0"/>
            <a:t> (Year over Year) </a:t>
          </a:r>
          <a:r>
            <a:rPr lang="hu-HU" sz="1900" kern="1200" dirty="0" err="1"/>
            <a:t>growth</a:t>
          </a:r>
          <a:endParaRPr lang="hu-HU" sz="1900" kern="1200" dirty="0"/>
        </a:p>
      </dsp:txBody>
      <dsp:txXfrm>
        <a:off x="0" y="677829"/>
        <a:ext cx="11233248" cy="670680"/>
      </dsp:txXfrm>
    </dsp:sp>
    <dsp:sp modelId="{434DA854-AE5F-4B64-864F-C62686D87493}">
      <dsp:nvSpPr>
        <dsp:cNvPr id="0" name=""/>
        <dsp:cNvSpPr/>
      </dsp:nvSpPr>
      <dsp:spPr>
        <a:xfrm>
          <a:off x="0" y="1348509"/>
          <a:ext cx="11233248" cy="5896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u-HU" sz="2400" kern="1200" dirty="0"/>
            <a:t>JavaScript (</a:t>
          </a:r>
          <a:r>
            <a:rPr lang="hu-HU" sz="2400" kern="1200" dirty="0" err="1"/>
            <a:t>npmjs</a:t>
          </a:r>
          <a:r>
            <a:rPr lang="hu-HU" sz="2400" kern="1200" dirty="0"/>
            <a:t>) </a:t>
          </a:r>
          <a:r>
            <a:rPr lang="hu-HU" sz="2400" kern="1200" dirty="0" err="1"/>
            <a:t>by</a:t>
          </a:r>
          <a:r>
            <a:rPr lang="hu-HU" sz="2400" kern="1200" dirty="0"/>
            <a:t> </a:t>
          </a:r>
          <a:r>
            <a:rPr lang="hu-HU" sz="2400" kern="1200" dirty="0" err="1"/>
            <a:t>the</a:t>
          </a:r>
          <a:r>
            <a:rPr lang="hu-HU" sz="2400" kern="1200" dirty="0"/>
            <a:t> </a:t>
          </a:r>
          <a:r>
            <a:rPr lang="hu-HU" sz="2400" kern="1200" dirty="0" err="1"/>
            <a:t>numbers</a:t>
          </a:r>
          <a:endParaRPr lang="hu-HU" sz="2400" kern="1200" dirty="0"/>
        </a:p>
      </dsp:txBody>
      <dsp:txXfrm>
        <a:off x="28786" y="1377295"/>
        <a:ext cx="11175676" cy="532107"/>
      </dsp:txXfrm>
    </dsp:sp>
    <dsp:sp modelId="{2D4733A7-CEB9-4164-B27C-599CDCF1F6BE}">
      <dsp:nvSpPr>
        <dsp:cNvPr id="0" name=""/>
        <dsp:cNvSpPr/>
      </dsp:nvSpPr>
      <dsp:spPr>
        <a:xfrm>
          <a:off x="0" y="1938189"/>
          <a:ext cx="11233248" cy="67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hu-HU" sz="1900" kern="1200" dirty="0"/>
            <a:t>2.1 </a:t>
          </a:r>
          <a:r>
            <a:rPr lang="hu-HU" sz="1900" kern="1200" dirty="0" err="1"/>
            <a:t>trillion</a:t>
          </a:r>
          <a:r>
            <a:rPr lang="hu-HU" sz="1900" kern="1200" dirty="0"/>
            <a:t> </a:t>
          </a:r>
          <a:r>
            <a:rPr lang="hu-HU" sz="1900" kern="1200" dirty="0" err="1"/>
            <a:t>packages</a:t>
          </a:r>
          <a:r>
            <a:rPr lang="hu-HU" sz="1900" kern="1200" dirty="0"/>
            <a:t> – projected </a:t>
          </a:r>
          <a:r>
            <a:rPr lang="hu-HU" sz="1900" kern="1200" dirty="0" err="1"/>
            <a:t>download</a:t>
          </a:r>
          <a:r>
            <a:rPr lang="hu-HU" sz="1900" kern="1200" dirty="0"/>
            <a:t> </a:t>
          </a:r>
          <a:r>
            <a:rPr lang="hu-HU" sz="1900" kern="1200" dirty="0" err="1"/>
            <a:t>volume</a:t>
          </a:r>
          <a:endParaRPr lang="hu-HU" sz="1900" kern="1200" dirty="0"/>
        </a:p>
        <a:p>
          <a:pPr marL="171450" lvl="1" indent="-171450" algn="l" defTabSz="844550">
            <a:lnSpc>
              <a:spcPct val="90000"/>
            </a:lnSpc>
            <a:spcBef>
              <a:spcPct val="0"/>
            </a:spcBef>
            <a:spcAft>
              <a:spcPct val="20000"/>
            </a:spcAft>
            <a:buChar char="•"/>
          </a:pPr>
          <a:r>
            <a:rPr lang="hu-HU" sz="1900" kern="1200" dirty="0"/>
            <a:t>32% </a:t>
          </a:r>
          <a:r>
            <a:rPr lang="hu-HU" sz="1900" kern="1200" dirty="0" err="1"/>
            <a:t>YoY</a:t>
          </a:r>
          <a:r>
            <a:rPr lang="hu-HU" sz="1900" kern="1200" dirty="0"/>
            <a:t> </a:t>
          </a:r>
          <a:r>
            <a:rPr lang="hu-HU" sz="1900" kern="1200" dirty="0" err="1"/>
            <a:t>growth</a:t>
          </a:r>
          <a:endParaRPr lang="hu-HU" sz="1900" kern="1200" dirty="0"/>
        </a:p>
      </dsp:txBody>
      <dsp:txXfrm>
        <a:off x="0" y="1938189"/>
        <a:ext cx="11233248" cy="670680"/>
      </dsp:txXfrm>
    </dsp:sp>
    <dsp:sp modelId="{94BE8071-7919-47F2-8D97-DC34F27169A6}">
      <dsp:nvSpPr>
        <dsp:cNvPr id="0" name=""/>
        <dsp:cNvSpPr/>
      </dsp:nvSpPr>
      <dsp:spPr>
        <a:xfrm>
          <a:off x="0" y="2608869"/>
          <a:ext cx="11233248" cy="5896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u-HU" sz="2400" kern="1200" dirty="0"/>
            <a:t>Python (</a:t>
          </a:r>
          <a:r>
            <a:rPr lang="hu-HU" sz="2400" kern="1200" dirty="0" err="1"/>
            <a:t>PyPI</a:t>
          </a:r>
          <a:r>
            <a:rPr lang="hu-HU" sz="2400" kern="1200" dirty="0"/>
            <a:t>) </a:t>
          </a:r>
          <a:r>
            <a:rPr lang="hu-HU" sz="2400" kern="1200" dirty="0" err="1"/>
            <a:t>by</a:t>
          </a:r>
          <a:r>
            <a:rPr lang="hu-HU" sz="2400" kern="1200" dirty="0"/>
            <a:t> </a:t>
          </a:r>
          <a:r>
            <a:rPr lang="hu-HU" sz="2400" kern="1200" dirty="0" err="1"/>
            <a:t>the</a:t>
          </a:r>
          <a:r>
            <a:rPr lang="hu-HU" sz="2400" kern="1200" dirty="0"/>
            <a:t> </a:t>
          </a:r>
          <a:r>
            <a:rPr lang="hu-HU" sz="2400" kern="1200" dirty="0" err="1"/>
            <a:t>numbers</a:t>
          </a:r>
          <a:endParaRPr lang="hu-HU" sz="2400" kern="1200" dirty="0"/>
        </a:p>
      </dsp:txBody>
      <dsp:txXfrm>
        <a:off x="28786" y="2637655"/>
        <a:ext cx="11175676" cy="532107"/>
      </dsp:txXfrm>
    </dsp:sp>
    <dsp:sp modelId="{B435D61D-997D-458E-AFDD-06ACC8A192A6}">
      <dsp:nvSpPr>
        <dsp:cNvPr id="0" name=""/>
        <dsp:cNvSpPr/>
      </dsp:nvSpPr>
      <dsp:spPr>
        <a:xfrm>
          <a:off x="0" y="3198549"/>
          <a:ext cx="11233248" cy="67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hu-HU" sz="1900" kern="1200" dirty="0"/>
            <a:t>176 </a:t>
          </a:r>
          <a:r>
            <a:rPr lang="hu-HU" sz="1900" kern="1200" dirty="0" err="1"/>
            <a:t>billion</a:t>
          </a:r>
          <a:r>
            <a:rPr lang="hu-HU" sz="1900" kern="1200" dirty="0"/>
            <a:t> </a:t>
          </a:r>
          <a:r>
            <a:rPr lang="hu-HU" sz="1900" kern="1200" dirty="0" err="1"/>
            <a:t>packages</a:t>
          </a:r>
          <a:r>
            <a:rPr lang="hu-HU" sz="1900" kern="1200" dirty="0"/>
            <a:t> – projected </a:t>
          </a:r>
          <a:r>
            <a:rPr lang="hu-HU" sz="1900" kern="1200" dirty="0" err="1"/>
            <a:t>download</a:t>
          </a:r>
          <a:r>
            <a:rPr lang="hu-HU" sz="1900" kern="1200" dirty="0"/>
            <a:t> </a:t>
          </a:r>
          <a:r>
            <a:rPr lang="hu-HU" sz="1900" kern="1200" dirty="0" err="1"/>
            <a:t>volume</a:t>
          </a:r>
          <a:endParaRPr lang="hu-HU" sz="1900" kern="1200" dirty="0"/>
        </a:p>
        <a:p>
          <a:pPr marL="171450" lvl="1" indent="-171450" algn="l" defTabSz="844550">
            <a:lnSpc>
              <a:spcPct val="90000"/>
            </a:lnSpc>
            <a:spcBef>
              <a:spcPct val="0"/>
            </a:spcBef>
            <a:spcAft>
              <a:spcPct val="20000"/>
            </a:spcAft>
            <a:buChar char="•"/>
          </a:pPr>
          <a:r>
            <a:rPr lang="hu-HU" sz="1900" kern="1200" dirty="0"/>
            <a:t>41% </a:t>
          </a:r>
          <a:r>
            <a:rPr lang="hu-HU" sz="1900" kern="1200" dirty="0" err="1"/>
            <a:t>YoY</a:t>
          </a:r>
          <a:r>
            <a:rPr lang="hu-HU" sz="1900" kern="1200" dirty="0"/>
            <a:t> </a:t>
          </a:r>
          <a:r>
            <a:rPr lang="hu-HU" sz="1900" kern="1200" dirty="0" err="1"/>
            <a:t>growth</a:t>
          </a:r>
          <a:endParaRPr lang="hu-HU" sz="1900" kern="1200" dirty="0"/>
        </a:p>
      </dsp:txBody>
      <dsp:txXfrm>
        <a:off x="0" y="3198549"/>
        <a:ext cx="11233248" cy="670680"/>
      </dsp:txXfrm>
    </dsp:sp>
    <dsp:sp modelId="{FBF2C725-E0B5-43AE-879E-52E505D662D9}">
      <dsp:nvSpPr>
        <dsp:cNvPr id="0" name=""/>
        <dsp:cNvSpPr/>
      </dsp:nvSpPr>
      <dsp:spPr>
        <a:xfrm>
          <a:off x="0" y="3869229"/>
          <a:ext cx="11233248" cy="5896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hu-HU" sz="2400" kern="1200" dirty="0"/>
            <a:t>.NET (</a:t>
          </a:r>
          <a:r>
            <a:rPr lang="hu-HU" sz="2400" kern="1200" dirty="0" err="1"/>
            <a:t>NuGet</a:t>
          </a:r>
          <a:r>
            <a:rPr lang="hu-HU" sz="2400" kern="1200" dirty="0"/>
            <a:t>) </a:t>
          </a:r>
          <a:r>
            <a:rPr lang="hu-HU" sz="2400" kern="1200" dirty="0" err="1"/>
            <a:t>by</a:t>
          </a:r>
          <a:r>
            <a:rPr lang="hu-HU" sz="2400" kern="1200" dirty="0"/>
            <a:t> </a:t>
          </a:r>
          <a:r>
            <a:rPr lang="hu-HU" sz="2400" kern="1200" dirty="0" err="1"/>
            <a:t>the</a:t>
          </a:r>
          <a:r>
            <a:rPr lang="hu-HU" sz="2400" kern="1200" dirty="0"/>
            <a:t> </a:t>
          </a:r>
          <a:r>
            <a:rPr lang="hu-HU" sz="2400" kern="1200" dirty="0" err="1"/>
            <a:t>numbers</a:t>
          </a:r>
          <a:endParaRPr lang="hu-HU" sz="2400" kern="1200" dirty="0"/>
        </a:p>
      </dsp:txBody>
      <dsp:txXfrm>
        <a:off x="28786" y="3898015"/>
        <a:ext cx="11175676" cy="532107"/>
      </dsp:txXfrm>
    </dsp:sp>
    <dsp:sp modelId="{EF03DE6B-92BF-493C-86B2-3A41B7466912}">
      <dsp:nvSpPr>
        <dsp:cNvPr id="0" name=""/>
        <dsp:cNvSpPr/>
      </dsp:nvSpPr>
      <dsp:spPr>
        <a:xfrm>
          <a:off x="0" y="4458909"/>
          <a:ext cx="11233248" cy="67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hu-HU" sz="1900" kern="1200" dirty="0"/>
            <a:t>96 </a:t>
          </a:r>
          <a:r>
            <a:rPr lang="hu-HU" sz="1900" kern="1200" dirty="0" err="1"/>
            <a:t>billion</a:t>
          </a:r>
          <a:r>
            <a:rPr lang="hu-HU" sz="1900" kern="1200" dirty="0"/>
            <a:t> </a:t>
          </a:r>
          <a:r>
            <a:rPr lang="hu-HU" sz="1900" kern="1200" dirty="0" err="1"/>
            <a:t>packages</a:t>
          </a:r>
          <a:r>
            <a:rPr lang="hu-HU" sz="1900" kern="1200" dirty="0"/>
            <a:t> – projected </a:t>
          </a:r>
          <a:r>
            <a:rPr lang="hu-HU" sz="1900" kern="1200" dirty="0" err="1"/>
            <a:t>download</a:t>
          </a:r>
          <a:r>
            <a:rPr lang="hu-HU" sz="1900" kern="1200" dirty="0"/>
            <a:t> </a:t>
          </a:r>
          <a:r>
            <a:rPr lang="hu-HU" sz="1900" kern="1200" dirty="0" err="1"/>
            <a:t>volume</a:t>
          </a:r>
          <a:endParaRPr lang="hu-HU" sz="1900" kern="1200" dirty="0"/>
        </a:p>
        <a:p>
          <a:pPr marL="171450" lvl="1" indent="-171450" algn="l" defTabSz="844550">
            <a:lnSpc>
              <a:spcPct val="90000"/>
            </a:lnSpc>
            <a:spcBef>
              <a:spcPct val="0"/>
            </a:spcBef>
            <a:spcAft>
              <a:spcPct val="20000"/>
            </a:spcAft>
            <a:buChar char="•"/>
          </a:pPr>
          <a:r>
            <a:rPr lang="hu-HU" sz="1900" kern="1200" dirty="0"/>
            <a:t>23% </a:t>
          </a:r>
          <a:r>
            <a:rPr lang="hu-HU" sz="1900" kern="1200" dirty="0" err="1"/>
            <a:t>YoY</a:t>
          </a:r>
          <a:r>
            <a:rPr lang="hu-HU" sz="1900" kern="1200" dirty="0"/>
            <a:t> </a:t>
          </a:r>
          <a:r>
            <a:rPr lang="hu-HU" sz="1900" kern="1200" dirty="0" err="1"/>
            <a:t>growth</a:t>
          </a:r>
          <a:endParaRPr lang="hu-HU" sz="1900" kern="1200" dirty="0"/>
        </a:p>
      </dsp:txBody>
      <dsp:txXfrm>
        <a:off x="0" y="4458909"/>
        <a:ext cx="11233248" cy="6706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8FA75-7938-432A-B6FE-75CDB10A2BA8}">
      <dsp:nvSpPr>
        <dsp:cNvPr id="0" name=""/>
        <dsp:cNvSpPr/>
      </dsp:nvSpPr>
      <dsp:spPr>
        <a:xfrm>
          <a:off x="0" y="38796"/>
          <a:ext cx="7658612" cy="11875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hu-HU" sz="2900" kern="1200" dirty="0" err="1"/>
            <a:t>Malicious</a:t>
          </a:r>
          <a:r>
            <a:rPr lang="hu-HU" sz="2900" kern="1200" dirty="0"/>
            <a:t> software </a:t>
          </a:r>
          <a:r>
            <a:rPr lang="hu-HU" sz="2900" kern="1200" dirty="0" err="1"/>
            <a:t>supply</a:t>
          </a:r>
          <a:r>
            <a:rPr lang="hu-HU" sz="2900" kern="1200" dirty="0"/>
            <a:t> </a:t>
          </a:r>
          <a:r>
            <a:rPr lang="hu-HU" sz="2900" kern="1200" dirty="0" err="1"/>
            <a:t>chain</a:t>
          </a:r>
          <a:r>
            <a:rPr lang="hu-HU" sz="2900" kern="1200" dirty="0"/>
            <a:t> </a:t>
          </a:r>
          <a:r>
            <a:rPr lang="hu-HU" sz="2900" kern="1200" dirty="0" err="1"/>
            <a:t>attacks</a:t>
          </a:r>
          <a:r>
            <a:rPr lang="hu-HU" sz="2900" kern="1200" dirty="0"/>
            <a:t> </a:t>
          </a:r>
          <a:r>
            <a:rPr lang="hu-HU" sz="2900" kern="1200" dirty="0" err="1"/>
            <a:t>increase</a:t>
          </a:r>
          <a:r>
            <a:rPr lang="hu-HU" sz="2900" kern="1200" dirty="0"/>
            <a:t> </a:t>
          </a:r>
          <a:r>
            <a:rPr lang="hu-HU" sz="2900" kern="1200" dirty="0" err="1"/>
            <a:t>another</a:t>
          </a:r>
          <a:r>
            <a:rPr lang="hu-HU" sz="2900" kern="1200" dirty="0"/>
            <a:t> 633% </a:t>
          </a:r>
          <a:r>
            <a:rPr lang="hu-HU" sz="2900" kern="1200" dirty="0" err="1"/>
            <a:t>YoY</a:t>
          </a:r>
          <a:endParaRPr lang="hu-HU" sz="2900" kern="1200" dirty="0"/>
        </a:p>
      </dsp:txBody>
      <dsp:txXfrm>
        <a:off x="57971" y="96767"/>
        <a:ext cx="7542670" cy="1071608"/>
      </dsp:txXfrm>
    </dsp:sp>
    <dsp:sp modelId="{8FBD5B38-9D09-4419-A594-C0D51CECC7B4}">
      <dsp:nvSpPr>
        <dsp:cNvPr id="0" name=""/>
        <dsp:cNvSpPr/>
      </dsp:nvSpPr>
      <dsp:spPr>
        <a:xfrm>
          <a:off x="0" y="1309866"/>
          <a:ext cx="7658612" cy="11875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hu-HU" sz="2900" kern="1200" dirty="0"/>
            <a:t>97 337 </a:t>
          </a:r>
          <a:r>
            <a:rPr lang="hu-HU" sz="2900" kern="1200" dirty="0" err="1"/>
            <a:t>malicious</a:t>
          </a:r>
          <a:r>
            <a:rPr lang="hu-HU" sz="2900" kern="1200" dirty="0"/>
            <a:t> </a:t>
          </a:r>
          <a:r>
            <a:rPr lang="hu-HU" sz="2900" kern="1200" dirty="0" err="1"/>
            <a:t>packages</a:t>
          </a:r>
          <a:endParaRPr lang="hu-HU" sz="2900" kern="1200" dirty="0"/>
        </a:p>
      </dsp:txBody>
      <dsp:txXfrm>
        <a:off x="57971" y="1367837"/>
        <a:ext cx="7542670" cy="1071608"/>
      </dsp:txXfrm>
    </dsp:sp>
    <dsp:sp modelId="{6EDB83E7-31EE-4A26-B60D-39BBBF8D704B}">
      <dsp:nvSpPr>
        <dsp:cNvPr id="0" name=""/>
        <dsp:cNvSpPr/>
      </dsp:nvSpPr>
      <dsp:spPr>
        <a:xfrm>
          <a:off x="0" y="2580936"/>
          <a:ext cx="7658612" cy="11875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hu-HU" sz="2900" kern="1200" dirty="0" err="1"/>
            <a:t>Attack</a:t>
          </a:r>
          <a:r>
            <a:rPr lang="hu-HU" sz="2900" kern="1200" dirty="0"/>
            <a:t> </a:t>
          </a:r>
          <a:r>
            <a:rPr lang="hu-HU" sz="2900" kern="1200" dirty="0" err="1"/>
            <a:t>types</a:t>
          </a:r>
          <a:r>
            <a:rPr lang="hu-HU" sz="2900" kern="1200" dirty="0"/>
            <a:t>:</a:t>
          </a:r>
        </a:p>
      </dsp:txBody>
      <dsp:txXfrm>
        <a:off x="57971" y="2638907"/>
        <a:ext cx="7542670" cy="1071608"/>
      </dsp:txXfrm>
    </dsp:sp>
    <dsp:sp modelId="{4CD332A3-6C9C-4557-AD72-F0AD1B717C57}">
      <dsp:nvSpPr>
        <dsp:cNvPr id="0" name=""/>
        <dsp:cNvSpPr/>
      </dsp:nvSpPr>
      <dsp:spPr>
        <a:xfrm>
          <a:off x="0" y="3768486"/>
          <a:ext cx="7658612" cy="162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161"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hu-HU" sz="2300" kern="1200" dirty="0" err="1"/>
            <a:t>Dependency</a:t>
          </a:r>
          <a:r>
            <a:rPr lang="hu-HU" sz="2300" kern="1200" dirty="0"/>
            <a:t> </a:t>
          </a:r>
          <a:r>
            <a:rPr lang="hu-HU" sz="2300" kern="1200" dirty="0" err="1"/>
            <a:t>Confusion</a:t>
          </a:r>
          <a:endParaRPr lang="hu-HU" sz="2300" kern="1200" dirty="0"/>
        </a:p>
        <a:p>
          <a:pPr marL="228600" lvl="1" indent="-228600" algn="l" defTabSz="1022350">
            <a:lnSpc>
              <a:spcPct val="90000"/>
            </a:lnSpc>
            <a:spcBef>
              <a:spcPct val="0"/>
            </a:spcBef>
            <a:spcAft>
              <a:spcPct val="20000"/>
            </a:spcAft>
            <a:buChar char="•"/>
          </a:pPr>
          <a:r>
            <a:rPr lang="en-GB" sz="2300" b="1" i="0" kern="1200" dirty="0" err="1"/>
            <a:t>Typosquatting</a:t>
          </a:r>
          <a:r>
            <a:rPr lang="en-GB" sz="2300" b="1" i="0" kern="1200" dirty="0"/>
            <a:t> and its Cousin–Brandjacking</a:t>
          </a:r>
          <a:endParaRPr lang="hu-HU" sz="2300" kern="1200" dirty="0"/>
        </a:p>
        <a:p>
          <a:pPr marL="228600" lvl="1" indent="-228600" algn="l" defTabSz="1022350">
            <a:lnSpc>
              <a:spcPct val="90000"/>
            </a:lnSpc>
            <a:spcBef>
              <a:spcPct val="0"/>
            </a:spcBef>
            <a:spcAft>
              <a:spcPct val="20000"/>
            </a:spcAft>
            <a:buChar char="•"/>
          </a:pPr>
          <a:r>
            <a:rPr lang="hu-HU" sz="2300" b="1" i="0" kern="1200" dirty="0" err="1"/>
            <a:t>Malicious</a:t>
          </a:r>
          <a:r>
            <a:rPr lang="hu-HU" sz="2300" b="1" i="0" kern="1200" dirty="0"/>
            <a:t> </a:t>
          </a:r>
          <a:r>
            <a:rPr lang="hu-HU" sz="2300" b="1" i="0" kern="1200" dirty="0" err="1"/>
            <a:t>Code</a:t>
          </a:r>
          <a:r>
            <a:rPr lang="hu-HU" sz="2300" b="1" i="0" kern="1200" dirty="0"/>
            <a:t> </a:t>
          </a:r>
          <a:r>
            <a:rPr lang="hu-HU" sz="2300" b="1" i="0" kern="1200" dirty="0" err="1"/>
            <a:t>Injections</a:t>
          </a:r>
          <a:endParaRPr lang="hu-HU" sz="2300" kern="1200" dirty="0"/>
        </a:p>
        <a:p>
          <a:pPr marL="228600" lvl="1" indent="-228600" algn="l" defTabSz="1022350">
            <a:lnSpc>
              <a:spcPct val="90000"/>
            </a:lnSpc>
            <a:spcBef>
              <a:spcPct val="0"/>
            </a:spcBef>
            <a:spcAft>
              <a:spcPct val="20000"/>
            </a:spcAft>
            <a:buChar char="•"/>
          </a:pPr>
          <a:r>
            <a:rPr lang="hu-HU" sz="2300" b="1" i="0" kern="1200" dirty="0" err="1"/>
            <a:t>Protestware</a:t>
          </a:r>
          <a:endParaRPr lang="hu-HU" sz="2300" kern="1200" dirty="0"/>
        </a:p>
      </dsp:txBody>
      <dsp:txXfrm>
        <a:off x="0" y="3768486"/>
        <a:ext cx="7658612" cy="16208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B34CF-C9A9-4F87-8C6F-D183D85B8410}">
      <dsp:nvSpPr>
        <dsp:cNvPr id="0" name=""/>
        <dsp:cNvSpPr/>
      </dsp:nvSpPr>
      <dsp:spPr>
        <a:xfrm>
          <a:off x="0" y="4745"/>
          <a:ext cx="11589630" cy="761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hu-HU" sz="3100" kern="1200" dirty="0" err="1"/>
            <a:t>Dependency</a:t>
          </a:r>
          <a:r>
            <a:rPr lang="hu-HU" sz="3100" kern="1200" dirty="0"/>
            <a:t> </a:t>
          </a:r>
          <a:r>
            <a:rPr lang="hu-HU" sz="3100" kern="1200" dirty="0" err="1"/>
            <a:t>Confusion</a:t>
          </a:r>
          <a:endParaRPr lang="hu-HU" sz="3100" kern="1200" dirty="0"/>
        </a:p>
      </dsp:txBody>
      <dsp:txXfrm>
        <a:off x="37182" y="41927"/>
        <a:ext cx="11515266" cy="687306"/>
      </dsp:txXfrm>
    </dsp:sp>
    <dsp:sp modelId="{F16A0636-A4C6-4EE3-BBBB-49E9E0D40B2E}">
      <dsp:nvSpPr>
        <dsp:cNvPr id="0" name=""/>
        <dsp:cNvSpPr/>
      </dsp:nvSpPr>
      <dsp:spPr>
        <a:xfrm>
          <a:off x="0" y="766415"/>
          <a:ext cx="11589630" cy="77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97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hu-HU" sz="2400" b="0" i="0" kern="1200"/>
            <a:t>A</a:t>
          </a:r>
          <a:r>
            <a:rPr lang="en-GB" sz="2400" b="0" i="0" kern="1200"/>
            <a:t> form of attack relying on spoofing internal package names and publishing them to an open source registry with an abnormally high version number. </a:t>
          </a:r>
          <a:endParaRPr lang="hu-HU" sz="2400" kern="1200" dirty="0"/>
        </a:p>
      </dsp:txBody>
      <dsp:txXfrm>
        <a:off x="0" y="766415"/>
        <a:ext cx="11589630" cy="770040"/>
      </dsp:txXfrm>
    </dsp:sp>
    <dsp:sp modelId="{D90BD20F-7313-4998-AC2A-11CC84BC3D59}">
      <dsp:nvSpPr>
        <dsp:cNvPr id="0" name=""/>
        <dsp:cNvSpPr/>
      </dsp:nvSpPr>
      <dsp:spPr>
        <a:xfrm>
          <a:off x="0" y="1536455"/>
          <a:ext cx="11589630" cy="761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hu-HU" sz="3100" kern="1200" dirty="0" err="1"/>
            <a:t>Attacks</a:t>
          </a:r>
          <a:endParaRPr lang="hu-HU" sz="3100" kern="1200" dirty="0"/>
        </a:p>
      </dsp:txBody>
      <dsp:txXfrm>
        <a:off x="37182" y="1573637"/>
        <a:ext cx="11515266" cy="687306"/>
      </dsp:txXfrm>
    </dsp:sp>
    <dsp:sp modelId="{A6246F0F-DCFA-4F5A-B3C0-440C1534A491}">
      <dsp:nvSpPr>
        <dsp:cNvPr id="0" name=""/>
        <dsp:cNvSpPr/>
      </dsp:nvSpPr>
      <dsp:spPr>
        <a:xfrm>
          <a:off x="0" y="2298125"/>
          <a:ext cx="11589630" cy="269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97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GB" sz="2400" kern="1200" dirty="0"/>
            <a:t>A targeted campaign against </a:t>
          </a:r>
          <a:r>
            <a:rPr lang="en-GB" sz="2400" kern="1200" dirty="0" err="1"/>
            <a:t>karapace</a:t>
          </a:r>
          <a:r>
            <a:rPr lang="en-GB" sz="2400" kern="1200" dirty="0"/>
            <a:t>, a Apache Kafka implementation for Python</a:t>
          </a:r>
          <a:endParaRPr lang="hu-HU" sz="2400" kern="1200" dirty="0"/>
        </a:p>
        <a:p>
          <a:pPr marL="228600" lvl="1" indent="-228600" algn="l" defTabSz="1066800">
            <a:lnSpc>
              <a:spcPct val="90000"/>
            </a:lnSpc>
            <a:spcBef>
              <a:spcPct val="0"/>
            </a:spcBef>
            <a:spcAft>
              <a:spcPct val="20000"/>
            </a:spcAft>
            <a:buChar char="•"/>
          </a:pPr>
          <a:r>
            <a:rPr lang="hu-HU" sz="2400" kern="1200" dirty="0"/>
            <a:t>A </a:t>
          </a:r>
          <a:r>
            <a:rPr lang="hu-HU" sz="2400" kern="1200" dirty="0" err="1"/>
            <a:t>targeted</a:t>
          </a:r>
          <a:r>
            <a:rPr lang="hu-HU" sz="2400" kern="1200" dirty="0"/>
            <a:t> </a:t>
          </a:r>
          <a:r>
            <a:rPr lang="hu-HU" sz="2400" kern="1200" dirty="0" err="1"/>
            <a:t>campaign</a:t>
          </a:r>
          <a:r>
            <a:rPr lang="hu-HU" sz="2400" kern="1200" dirty="0"/>
            <a:t> </a:t>
          </a:r>
          <a:r>
            <a:rPr lang="hu-HU" sz="2400" kern="1200" dirty="0" err="1"/>
            <a:t>against</a:t>
          </a:r>
          <a:r>
            <a:rPr lang="hu-HU" sz="2400" kern="1200" dirty="0"/>
            <a:t> </a:t>
          </a:r>
          <a:r>
            <a:rPr lang="hu-HU" sz="2400" kern="1200" dirty="0" err="1"/>
            <a:t>VMware</a:t>
          </a:r>
          <a:r>
            <a:rPr lang="hu-HU" sz="2400" kern="1200" dirty="0"/>
            <a:t> </a:t>
          </a:r>
          <a:r>
            <a:rPr lang="hu-HU" sz="2400" kern="1200" dirty="0" err="1"/>
            <a:t>vSphere</a:t>
          </a:r>
          <a:r>
            <a:rPr lang="hu-HU" sz="2400" kern="1200" dirty="0"/>
            <a:t> - </a:t>
          </a:r>
          <a:r>
            <a:rPr lang="en-GB" sz="2400" b="0" i="0" kern="1200" dirty="0"/>
            <a:t>later revealed to be a bug bounty hunter</a:t>
          </a:r>
          <a:endParaRPr lang="hu-HU" sz="2400" kern="1200" dirty="0"/>
        </a:p>
        <a:p>
          <a:pPr marL="228600" lvl="1" indent="-228600" algn="l" defTabSz="1066800">
            <a:lnSpc>
              <a:spcPct val="90000"/>
            </a:lnSpc>
            <a:spcBef>
              <a:spcPct val="0"/>
            </a:spcBef>
            <a:spcAft>
              <a:spcPct val="20000"/>
            </a:spcAft>
            <a:buChar char="•"/>
          </a:pPr>
          <a:r>
            <a:rPr lang="en-GB" sz="2400" kern="1200" dirty="0"/>
            <a:t>A user uploading over 1,200 dependency confusion packages that exfiltrated sensitive system information aimed against many organizations including </a:t>
          </a:r>
          <a:r>
            <a:rPr lang="en-GB" sz="2400" kern="1200" dirty="0" err="1"/>
            <a:t>Sagepay</a:t>
          </a:r>
          <a:r>
            <a:rPr lang="en-GB" sz="2400" kern="1200" dirty="0"/>
            <a:t>, Apple and Google to name a few</a:t>
          </a:r>
          <a:endParaRPr lang="hu-HU" sz="2400" kern="1200" dirty="0"/>
        </a:p>
      </dsp:txBody>
      <dsp:txXfrm>
        <a:off x="0" y="2298125"/>
        <a:ext cx="11589630" cy="26951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C56BA-1FCB-4C69-A029-233B362D75C1}">
      <dsp:nvSpPr>
        <dsp:cNvPr id="0" name=""/>
        <dsp:cNvSpPr/>
      </dsp:nvSpPr>
      <dsp:spPr>
        <a:xfrm>
          <a:off x="0" y="365815"/>
          <a:ext cx="11589630" cy="761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b="1" i="0" kern="1200"/>
            <a:t>Typosquatting and its Cousin–Brandjacking</a:t>
          </a:r>
        </a:p>
      </dsp:txBody>
      <dsp:txXfrm>
        <a:off x="37182" y="402997"/>
        <a:ext cx="11515266" cy="687306"/>
      </dsp:txXfrm>
    </dsp:sp>
    <dsp:sp modelId="{FB10A43E-60CD-452A-BDB9-D07CA9FC253F}">
      <dsp:nvSpPr>
        <dsp:cNvPr id="0" name=""/>
        <dsp:cNvSpPr/>
      </dsp:nvSpPr>
      <dsp:spPr>
        <a:xfrm>
          <a:off x="0" y="1216765"/>
          <a:ext cx="11589630" cy="7616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hu-HU" sz="3100" b="1" i="0" kern="1200" dirty="0" err="1"/>
            <a:t>Attacks</a:t>
          </a:r>
          <a:r>
            <a:rPr lang="hu-HU" sz="3100" b="1" i="0" kern="1200" dirty="0"/>
            <a:t>:</a:t>
          </a:r>
          <a:endParaRPr lang="en-GB" sz="3100" b="1" i="0" kern="1200" dirty="0"/>
        </a:p>
      </dsp:txBody>
      <dsp:txXfrm>
        <a:off x="37182" y="1253947"/>
        <a:ext cx="11515266" cy="687306"/>
      </dsp:txXfrm>
    </dsp:sp>
    <dsp:sp modelId="{30AC168D-0A93-4F79-AD09-DC65708684E5}">
      <dsp:nvSpPr>
        <dsp:cNvPr id="0" name=""/>
        <dsp:cNvSpPr/>
      </dsp:nvSpPr>
      <dsp:spPr>
        <a:xfrm>
          <a:off x="0" y="1978435"/>
          <a:ext cx="11589630" cy="288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97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hu-HU" sz="2400" b="1" i="0" kern="1200" dirty="0" err="1"/>
            <a:t>Cryptominers</a:t>
          </a:r>
          <a:r>
            <a:rPr lang="hu-HU" sz="2400" b="1" i="0" kern="1200" dirty="0"/>
            <a:t> </a:t>
          </a:r>
          <a:r>
            <a:rPr lang="hu-HU" sz="2400" b="1" i="0" kern="1200" dirty="0" err="1"/>
            <a:t>distributed</a:t>
          </a:r>
          <a:r>
            <a:rPr lang="hu-HU" sz="2400" b="1" i="0" kern="1200" dirty="0"/>
            <a:t> </a:t>
          </a:r>
          <a:r>
            <a:rPr lang="hu-HU" sz="2400" b="1" i="0" kern="1200" dirty="0" err="1"/>
            <a:t>using</a:t>
          </a:r>
          <a:r>
            <a:rPr lang="hu-HU" sz="2400" b="1" i="0" kern="1200" dirty="0"/>
            <a:t> </a:t>
          </a:r>
          <a:r>
            <a:rPr lang="hu-HU" sz="2400" b="1" i="0" kern="1200" dirty="0" err="1"/>
            <a:t>typosquatting</a:t>
          </a:r>
          <a:endParaRPr lang="en-GB" sz="2400" b="1" i="0" kern="1200" dirty="0"/>
        </a:p>
        <a:p>
          <a:pPr marL="228600" lvl="1" indent="-228600" algn="l" defTabSz="1066800">
            <a:lnSpc>
              <a:spcPct val="90000"/>
            </a:lnSpc>
            <a:spcBef>
              <a:spcPct val="0"/>
            </a:spcBef>
            <a:spcAft>
              <a:spcPct val="20000"/>
            </a:spcAft>
            <a:buChar char="•"/>
          </a:pPr>
          <a:r>
            <a:rPr lang="hu-HU" sz="2400" b="1" i="0" kern="1200" dirty="0" err="1"/>
            <a:t>Requests</a:t>
          </a:r>
          <a:r>
            <a:rPr lang="hu-HU" sz="2400" b="1" i="0" kern="1200" dirty="0"/>
            <a:t> </a:t>
          </a:r>
          <a:r>
            <a:rPr lang="hu-HU" sz="2400" b="1" i="0" kern="1200" dirty="0" err="1"/>
            <a:t>typosquat</a:t>
          </a:r>
          <a:r>
            <a:rPr lang="hu-HU" sz="2400" b="1" i="0" kern="1200" dirty="0"/>
            <a:t> </a:t>
          </a:r>
          <a:r>
            <a:rPr lang="hu-HU" sz="2400" b="1" i="0" kern="1200" dirty="0" err="1"/>
            <a:t>installs</a:t>
          </a:r>
          <a:r>
            <a:rPr lang="hu-HU" sz="2400" b="1" i="0" kern="1200" dirty="0"/>
            <a:t> </a:t>
          </a:r>
          <a:r>
            <a:rPr lang="hu-HU" sz="2400" b="1" i="0" kern="1200" dirty="0" err="1"/>
            <a:t>malware</a:t>
          </a:r>
          <a:endParaRPr lang="en-GB" sz="2400" b="1" i="0" kern="1200" dirty="0"/>
        </a:p>
        <a:p>
          <a:pPr marL="228600" lvl="1" indent="-228600" algn="l" defTabSz="1066800">
            <a:lnSpc>
              <a:spcPct val="90000"/>
            </a:lnSpc>
            <a:spcBef>
              <a:spcPct val="0"/>
            </a:spcBef>
            <a:spcAft>
              <a:spcPct val="20000"/>
            </a:spcAft>
            <a:buChar char="•"/>
          </a:pPr>
          <a:r>
            <a:rPr lang="en-GB" sz="2400" b="1" i="0" kern="1200" dirty="0" err="1"/>
            <a:t>PyPI</a:t>
          </a:r>
          <a:r>
            <a:rPr lang="en-GB" sz="2400" b="1" i="0" kern="1200" dirty="0"/>
            <a:t> packages that stole authentication keys distributed using </a:t>
          </a:r>
          <a:r>
            <a:rPr lang="en-GB" sz="2400" b="1" i="0" kern="1200" dirty="0" err="1"/>
            <a:t>typosquatting</a:t>
          </a:r>
          <a:endParaRPr lang="en-GB" sz="2400" b="1" i="0" kern="1200" dirty="0"/>
        </a:p>
        <a:p>
          <a:pPr marL="228600" lvl="1" indent="-228600" algn="l" defTabSz="1066800">
            <a:lnSpc>
              <a:spcPct val="90000"/>
            </a:lnSpc>
            <a:spcBef>
              <a:spcPct val="0"/>
            </a:spcBef>
            <a:spcAft>
              <a:spcPct val="20000"/>
            </a:spcAft>
            <a:buChar char="•"/>
          </a:pPr>
          <a:r>
            <a:rPr lang="en-GB" sz="2400" b="1" i="0" kern="1200" dirty="0" err="1"/>
            <a:t>PyMafka</a:t>
          </a:r>
          <a:r>
            <a:rPr lang="en-GB" sz="2400" b="1" i="0" kern="1200" dirty="0"/>
            <a:t> - a </a:t>
          </a:r>
          <a:r>
            <a:rPr lang="en-GB" sz="2400" b="1" i="0" kern="1200" dirty="0" err="1"/>
            <a:t>typosquatted</a:t>
          </a:r>
          <a:r>
            <a:rPr lang="en-GB" sz="2400" b="1" i="0" kern="1200" dirty="0"/>
            <a:t> package that dropped Cobalt Strike as its payload</a:t>
          </a:r>
        </a:p>
        <a:p>
          <a:pPr marL="228600" lvl="1" indent="-228600" algn="l" defTabSz="1066800">
            <a:lnSpc>
              <a:spcPct val="90000"/>
            </a:lnSpc>
            <a:spcBef>
              <a:spcPct val="0"/>
            </a:spcBef>
            <a:spcAft>
              <a:spcPct val="20000"/>
            </a:spcAft>
            <a:buChar char="•"/>
          </a:pPr>
          <a:r>
            <a:rPr lang="en-GB" sz="2400" b="1" i="0" kern="1200" dirty="0" err="1"/>
            <a:t>rustdecimal</a:t>
          </a:r>
          <a:r>
            <a:rPr lang="en-GB" sz="2400" b="1" i="0" kern="1200" dirty="0"/>
            <a:t> - a Rust Crate found in crates.io named after the legitimate '</a:t>
          </a:r>
          <a:r>
            <a:rPr lang="en-GB" sz="2400" b="1" i="0" kern="1200" dirty="0" err="1"/>
            <a:t>rust_decimal</a:t>
          </a:r>
          <a:r>
            <a:rPr lang="en-GB" sz="2400" b="1" i="0" kern="1200" dirty="0"/>
            <a:t>'</a:t>
          </a:r>
        </a:p>
        <a:p>
          <a:pPr marL="228600" lvl="1" indent="-228600" algn="l" defTabSz="1066800">
            <a:lnSpc>
              <a:spcPct val="90000"/>
            </a:lnSpc>
            <a:spcBef>
              <a:spcPct val="0"/>
            </a:spcBef>
            <a:spcAft>
              <a:spcPct val="20000"/>
            </a:spcAft>
            <a:buChar char="•"/>
          </a:pPr>
          <a:r>
            <a:rPr lang="en-GB" sz="2400" b="1" i="0" kern="1200" dirty="0"/>
            <a:t>Multiple instances of </a:t>
          </a:r>
          <a:r>
            <a:rPr lang="en-GB" sz="2400" b="1" i="0" kern="1200" dirty="0" err="1"/>
            <a:t>typosquats</a:t>
          </a:r>
          <a:r>
            <a:rPr lang="en-GB" sz="2400" b="1" i="0" kern="1200" dirty="0"/>
            <a:t> against the popular "</a:t>
          </a:r>
          <a:r>
            <a:rPr lang="en-GB" sz="2400" b="1" i="0" kern="1200" dirty="0" err="1"/>
            <a:t>colors</a:t>
          </a:r>
          <a:r>
            <a:rPr lang="en-GB" sz="2400" b="1" i="0" kern="1200" dirty="0"/>
            <a:t>" -library on </a:t>
          </a:r>
          <a:r>
            <a:rPr lang="en-GB" sz="2400" b="1" i="0" kern="1200" dirty="0" err="1"/>
            <a:t>npmjs</a:t>
          </a:r>
          <a:endParaRPr lang="en-GB" sz="2400" b="1" i="0" kern="1200" dirty="0"/>
        </a:p>
      </dsp:txBody>
      <dsp:txXfrm>
        <a:off x="0" y="1978435"/>
        <a:ext cx="11589630" cy="288764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98C0A-45B3-4590-A579-C8BFBC711CF2}">
      <dsp:nvSpPr>
        <dsp:cNvPr id="0" name=""/>
        <dsp:cNvSpPr/>
      </dsp:nvSpPr>
      <dsp:spPr>
        <a:xfrm>
          <a:off x="0" y="45010"/>
          <a:ext cx="11589630" cy="66338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hu-HU" sz="2700" b="1" i="0" kern="1200"/>
            <a:t>Malicious Code Injections</a:t>
          </a:r>
        </a:p>
      </dsp:txBody>
      <dsp:txXfrm>
        <a:off x="32384" y="77394"/>
        <a:ext cx="11524862" cy="598621"/>
      </dsp:txXfrm>
    </dsp:sp>
    <dsp:sp modelId="{4B792ED4-C8D1-47BC-B8F0-A1462986AACB}">
      <dsp:nvSpPr>
        <dsp:cNvPr id="0" name=""/>
        <dsp:cNvSpPr/>
      </dsp:nvSpPr>
      <dsp:spPr>
        <a:xfrm>
          <a:off x="0" y="786160"/>
          <a:ext cx="11589630" cy="66338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hu-HU" sz="2700" b="1" i="0" kern="1200" dirty="0" err="1"/>
            <a:t>Attacks</a:t>
          </a:r>
          <a:r>
            <a:rPr lang="hu-HU" sz="2700" b="1" i="0" kern="1200" dirty="0"/>
            <a:t>:</a:t>
          </a:r>
        </a:p>
      </dsp:txBody>
      <dsp:txXfrm>
        <a:off x="32384" y="818544"/>
        <a:ext cx="11524862" cy="598621"/>
      </dsp:txXfrm>
    </dsp:sp>
    <dsp:sp modelId="{20E270E8-50D4-4B7B-A767-000CA003EC53}">
      <dsp:nvSpPr>
        <dsp:cNvPr id="0" name=""/>
        <dsp:cNvSpPr/>
      </dsp:nvSpPr>
      <dsp:spPr>
        <a:xfrm>
          <a:off x="0" y="1449550"/>
          <a:ext cx="11589630" cy="173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9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b="1" i="0" kern="1200" dirty="0"/>
            <a:t>3 million dollar crypto heist - leveraging access to a private GitHub repository</a:t>
          </a:r>
          <a:endParaRPr lang="hu-HU" sz="2100" b="1" i="0" kern="1200" dirty="0"/>
        </a:p>
        <a:p>
          <a:pPr marL="228600" lvl="1" indent="-228600" algn="l" defTabSz="933450">
            <a:lnSpc>
              <a:spcPct val="90000"/>
            </a:lnSpc>
            <a:spcBef>
              <a:spcPct val="0"/>
            </a:spcBef>
            <a:spcAft>
              <a:spcPct val="20000"/>
            </a:spcAft>
            <a:buChar char="•"/>
          </a:pPr>
          <a:r>
            <a:rPr lang="en-GB" sz="2100" b="1" i="0" kern="1200" dirty="0" err="1"/>
            <a:t>Coa</a:t>
          </a:r>
          <a:r>
            <a:rPr lang="en-GB" sz="2100" b="1" i="0" kern="1200" dirty="0"/>
            <a:t> - a very popular </a:t>
          </a:r>
          <a:r>
            <a:rPr lang="en-GB" sz="2100" b="1" i="0" kern="1200" dirty="0" err="1"/>
            <a:t>npm</a:t>
          </a:r>
          <a:r>
            <a:rPr lang="en-GB" sz="2100" b="1" i="0" kern="1200" dirty="0"/>
            <a:t> library is hijacked via an </a:t>
          </a:r>
          <a:r>
            <a:rPr lang="en-GB" sz="2100" b="1" i="0" kern="1200" dirty="0" err="1"/>
            <a:t>npm</a:t>
          </a:r>
          <a:r>
            <a:rPr lang="en-GB" sz="2100" b="1" i="0" kern="1200" dirty="0"/>
            <a:t> account takeover to distribute malware</a:t>
          </a:r>
          <a:endParaRPr lang="hu-HU" sz="2100" b="1" i="0" kern="1200" dirty="0"/>
        </a:p>
        <a:p>
          <a:pPr marL="228600" lvl="1" indent="-228600" algn="l" defTabSz="933450">
            <a:lnSpc>
              <a:spcPct val="90000"/>
            </a:lnSpc>
            <a:spcBef>
              <a:spcPct val="0"/>
            </a:spcBef>
            <a:spcAft>
              <a:spcPct val="20000"/>
            </a:spcAft>
            <a:buChar char="•"/>
          </a:pPr>
          <a:r>
            <a:rPr lang="en-GB" sz="2100" b="1" i="0" kern="1200" dirty="0" err="1"/>
            <a:t>Rc</a:t>
          </a:r>
          <a:r>
            <a:rPr lang="en-GB" sz="2100" b="1" i="0" kern="1200" dirty="0"/>
            <a:t> - another popular library is hijacked moments after </a:t>
          </a:r>
          <a:r>
            <a:rPr lang="en-GB" sz="2100" b="1" i="0" kern="1200" dirty="0" err="1"/>
            <a:t>coa</a:t>
          </a:r>
          <a:r>
            <a:rPr lang="en-GB" sz="2100" b="1" i="0" kern="1200" dirty="0"/>
            <a:t> in seemingly the same campaign</a:t>
          </a:r>
          <a:endParaRPr lang="hu-HU" sz="2100" b="1" i="0" kern="1200" dirty="0"/>
        </a:p>
      </dsp:txBody>
      <dsp:txXfrm>
        <a:off x="0" y="1449550"/>
        <a:ext cx="11589630" cy="1732590"/>
      </dsp:txXfrm>
    </dsp:sp>
    <dsp:sp modelId="{E2D79E1E-B519-46BA-95DD-8836BAF18BB0}">
      <dsp:nvSpPr>
        <dsp:cNvPr id="0" name=""/>
        <dsp:cNvSpPr/>
      </dsp:nvSpPr>
      <dsp:spPr>
        <a:xfrm>
          <a:off x="0" y="3182140"/>
          <a:ext cx="11589630" cy="66338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i="0" kern="1200" dirty="0"/>
            <a:t>Mitigating these types of campaigns requires two things:</a:t>
          </a:r>
          <a:endParaRPr lang="hu-HU" sz="2700" b="1" i="0" kern="1200" dirty="0"/>
        </a:p>
      </dsp:txBody>
      <dsp:txXfrm>
        <a:off x="32384" y="3214524"/>
        <a:ext cx="11524862" cy="598621"/>
      </dsp:txXfrm>
    </dsp:sp>
    <dsp:sp modelId="{CB6537FE-B0DE-4CD7-BD09-9CBC8B1CBCBB}">
      <dsp:nvSpPr>
        <dsp:cNvPr id="0" name=""/>
        <dsp:cNvSpPr/>
      </dsp:nvSpPr>
      <dsp:spPr>
        <a:xfrm>
          <a:off x="0" y="3845530"/>
          <a:ext cx="11589630" cy="13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97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b="1" i="0" kern="1200" dirty="0"/>
            <a:t>Awareness of what software components are integrated into software both directly and transitively (i.e., using an </a:t>
          </a:r>
          <a:r>
            <a:rPr lang="en-GB" sz="2100" b="1" i="0" kern="1200" dirty="0" err="1"/>
            <a:t>SBOM</a:t>
          </a:r>
          <a:r>
            <a:rPr lang="en-GB" sz="2100" b="1" i="0" kern="1200" dirty="0"/>
            <a:t>, or Software Bill of Materials).</a:t>
          </a:r>
          <a:endParaRPr lang="hu-HU" sz="2100" b="1" i="0" kern="1200" dirty="0"/>
        </a:p>
        <a:p>
          <a:pPr marL="228600" lvl="1" indent="-228600" algn="l" defTabSz="933450">
            <a:lnSpc>
              <a:spcPct val="90000"/>
            </a:lnSpc>
            <a:spcBef>
              <a:spcPct val="0"/>
            </a:spcBef>
            <a:spcAft>
              <a:spcPct val="20000"/>
            </a:spcAft>
            <a:buChar char="•"/>
          </a:pPr>
          <a:r>
            <a:rPr lang="en-GB" sz="2100" b="1" i="0" kern="1200" dirty="0"/>
            <a:t>The ability to execute changes at a rapid pace as soon as the corrupted release is discovered.</a:t>
          </a:r>
          <a:endParaRPr lang="hu-HU" sz="2100" b="1" i="0" kern="1200" dirty="0"/>
        </a:p>
      </dsp:txBody>
      <dsp:txXfrm>
        <a:off x="0" y="3845530"/>
        <a:ext cx="11589630" cy="134136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6F1E8-2A5E-4159-8FC3-1C6201B3BD2C}">
      <dsp:nvSpPr>
        <dsp:cNvPr id="0" name=""/>
        <dsp:cNvSpPr/>
      </dsp:nvSpPr>
      <dsp:spPr>
        <a:xfrm>
          <a:off x="0" y="8065"/>
          <a:ext cx="11589630" cy="6879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hu-HU" sz="2800" b="1" i="0" kern="1200" dirty="0" err="1"/>
            <a:t>Protestware</a:t>
          </a:r>
          <a:endParaRPr lang="hu-HU" sz="2800" b="1" i="0" kern="1200" dirty="0"/>
        </a:p>
      </dsp:txBody>
      <dsp:txXfrm>
        <a:off x="33583" y="41648"/>
        <a:ext cx="11522464" cy="620794"/>
      </dsp:txXfrm>
    </dsp:sp>
    <dsp:sp modelId="{81E7B200-F77F-4D2B-A66B-6B746A50B648}">
      <dsp:nvSpPr>
        <dsp:cNvPr id="0" name=""/>
        <dsp:cNvSpPr/>
      </dsp:nvSpPr>
      <dsp:spPr>
        <a:xfrm>
          <a:off x="0" y="696025"/>
          <a:ext cx="11589630" cy="71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97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b="0" i="0" kern="1200" dirty="0"/>
            <a:t>Another subvariant of malicious code injections that has been</a:t>
          </a:r>
          <a:r>
            <a:rPr lang="hu-HU" sz="2200" b="0" i="0" kern="1200" dirty="0"/>
            <a:t> </a:t>
          </a:r>
          <a:r>
            <a:rPr lang="hu-HU" sz="2200" b="0" i="0" kern="1200" dirty="0" err="1"/>
            <a:t>being</a:t>
          </a:r>
          <a:r>
            <a:rPr lang="en-GB" sz="2200" b="0" i="0" kern="1200" dirty="0"/>
            <a:t> </a:t>
          </a:r>
          <a:r>
            <a:rPr lang="hu-HU" sz="2200" b="0" i="0" kern="1200" dirty="0" err="1"/>
            <a:t>observed</a:t>
          </a:r>
          <a:r>
            <a:rPr lang="en-GB" sz="2200" b="0" i="0" kern="1200" dirty="0"/>
            <a:t> more of in the last 12 months</a:t>
          </a:r>
          <a:endParaRPr lang="hu-HU" sz="2200" b="1" i="0" kern="1200" dirty="0"/>
        </a:p>
      </dsp:txBody>
      <dsp:txXfrm>
        <a:off x="0" y="696025"/>
        <a:ext cx="11589630" cy="710010"/>
      </dsp:txXfrm>
    </dsp:sp>
    <dsp:sp modelId="{E92DFDA6-17EC-4A63-A361-FF60428EE6A9}">
      <dsp:nvSpPr>
        <dsp:cNvPr id="0" name=""/>
        <dsp:cNvSpPr/>
      </dsp:nvSpPr>
      <dsp:spPr>
        <a:xfrm>
          <a:off x="0" y="1406035"/>
          <a:ext cx="11589630" cy="6879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hu-HU" sz="2800" b="1" i="0" kern="1200" dirty="0" err="1"/>
            <a:t>Attacks</a:t>
          </a:r>
          <a:r>
            <a:rPr lang="hu-HU" sz="2800" b="1" i="0" kern="1200" dirty="0"/>
            <a:t>:</a:t>
          </a:r>
        </a:p>
      </dsp:txBody>
      <dsp:txXfrm>
        <a:off x="33583" y="1439618"/>
        <a:ext cx="11522464" cy="620794"/>
      </dsp:txXfrm>
    </dsp:sp>
    <dsp:sp modelId="{2E30A83F-E84D-42FA-BD03-DE22A838C4C3}">
      <dsp:nvSpPr>
        <dsp:cNvPr id="0" name=""/>
        <dsp:cNvSpPr/>
      </dsp:nvSpPr>
      <dsp:spPr>
        <a:xfrm>
          <a:off x="0" y="2093995"/>
          <a:ext cx="11589630"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97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b="1" i="0" kern="1200" dirty="0"/>
            <a:t>January 2022: Maintainer of popular '</a:t>
          </a:r>
          <a:r>
            <a:rPr lang="en-GB" sz="2200" b="1" i="0" kern="1200" dirty="0" err="1"/>
            <a:t>colors</a:t>
          </a:r>
          <a:r>
            <a:rPr lang="en-GB" sz="2200" b="1" i="0" kern="1200" dirty="0"/>
            <a:t>' and 'faker' libraries adds code to cause a Denial of Service in applications in protest of big corporations using open source but not contributing anything back to the community.</a:t>
          </a:r>
          <a:endParaRPr lang="hu-HU" sz="2200" b="1" i="0" kern="1200" dirty="0"/>
        </a:p>
        <a:p>
          <a:pPr marL="228600" lvl="1" indent="-228600" algn="l" defTabSz="977900">
            <a:lnSpc>
              <a:spcPct val="90000"/>
            </a:lnSpc>
            <a:spcBef>
              <a:spcPct val="0"/>
            </a:spcBef>
            <a:spcAft>
              <a:spcPct val="20000"/>
            </a:spcAft>
            <a:buChar char="•"/>
          </a:pPr>
          <a:r>
            <a:rPr lang="en-GB" sz="2200" b="1" i="0" kern="1200" dirty="0"/>
            <a:t>March 2022: 'node-</a:t>
          </a:r>
          <a:r>
            <a:rPr lang="en-GB" sz="2200" b="1" i="0" kern="1200" dirty="0" err="1"/>
            <a:t>ipc</a:t>
          </a:r>
          <a:r>
            <a:rPr lang="en-GB" sz="2200" b="1" i="0" kern="1200" dirty="0"/>
            <a:t>' project begins deleting data of users it suspects to be Russian or Belarusian. Any application using the library ends up overwriting Russian users' files with a '❤️' emoji.</a:t>
          </a:r>
          <a:endParaRPr lang="hu-HU" sz="2200" b="1" i="0" kern="1200" dirty="0"/>
        </a:p>
        <a:p>
          <a:pPr marL="228600" lvl="1" indent="-228600" algn="l" defTabSz="977900">
            <a:lnSpc>
              <a:spcPct val="90000"/>
            </a:lnSpc>
            <a:spcBef>
              <a:spcPct val="0"/>
            </a:spcBef>
            <a:spcAft>
              <a:spcPct val="20000"/>
            </a:spcAft>
            <a:buChar char="•"/>
          </a:pPr>
          <a:r>
            <a:rPr lang="en-GB" sz="2200" b="1" i="0" kern="1200" dirty="0"/>
            <a:t>March–April 2022: In days following the incident, maintainers behind </a:t>
          </a:r>
          <a:r>
            <a:rPr lang="en-GB" sz="2200" b="1" i="0" kern="1200" dirty="0" err="1"/>
            <a:t>npm</a:t>
          </a:r>
          <a:r>
            <a:rPr lang="en-GB" sz="2200" b="1" i="0" kern="1200" dirty="0"/>
            <a:t> libraries like 'event-source-</a:t>
          </a:r>
          <a:r>
            <a:rPr lang="en-GB" sz="2200" b="1" i="0" kern="1200" dirty="0" err="1"/>
            <a:t>polyfill</a:t>
          </a:r>
          <a:r>
            <a:rPr lang="en-GB" sz="2200" b="1" i="0" kern="1200" dirty="0"/>
            <a:t>', '</a:t>
          </a:r>
          <a:r>
            <a:rPr lang="en-GB" sz="2200" b="1" i="0" kern="1200" dirty="0" err="1"/>
            <a:t>es5-ext</a:t>
          </a:r>
          <a:r>
            <a:rPr lang="en-GB" sz="2200" b="1" i="0" kern="1200" dirty="0"/>
            <a:t>' and 'styled-components' add peaceful anti-war messages to their packages.</a:t>
          </a:r>
          <a:endParaRPr lang="hu-HU" sz="2200" b="1" i="0" kern="1200" dirty="0"/>
        </a:p>
      </dsp:txBody>
      <dsp:txXfrm>
        <a:off x="0" y="2093995"/>
        <a:ext cx="11589630" cy="31298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9D171-AC69-4A27-BE4D-4ED0B1526F2F}">
      <dsp:nvSpPr>
        <dsp:cNvPr id="0" name=""/>
        <dsp:cNvSpPr/>
      </dsp:nvSpPr>
      <dsp:spPr>
        <a:xfrm>
          <a:off x="0" y="12102"/>
          <a:ext cx="9505056" cy="5896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u-HU" sz="2400" kern="1200" dirty="0" err="1"/>
            <a:t>Highest</a:t>
          </a:r>
          <a:r>
            <a:rPr lang="hu-HU" sz="2400" kern="1200" dirty="0"/>
            <a:t> </a:t>
          </a:r>
          <a:r>
            <a:rPr lang="hu-HU" sz="2400" kern="1200" dirty="0" err="1"/>
            <a:t>profile</a:t>
          </a:r>
          <a:r>
            <a:rPr lang="hu-HU" sz="2400" kern="1200" dirty="0"/>
            <a:t> </a:t>
          </a:r>
          <a:r>
            <a:rPr lang="hu-HU" sz="2400" kern="1200" dirty="0" err="1"/>
            <a:t>vulnerabilities</a:t>
          </a:r>
          <a:r>
            <a:rPr lang="hu-HU" sz="2400" kern="1200" dirty="0"/>
            <a:t> and </a:t>
          </a:r>
          <a:r>
            <a:rPr lang="hu-HU" sz="2400" kern="1200" dirty="0" err="1"/>
            <a:t>attacks</a:t>
          </a:r>
          <a:r>
            <a:rPr lang="hu-HU" sz="2400" kern="1200" dirty="0"/>
            <a:t>, 2021-22</a:t>
          </a:r>
        </a:p>
      </dsp:txBody>
      <dsp:txXfrm>
        <a:off x="28786" y="40888"/>
        <a:ext cx="9447484" cy="53210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9D171-AC69-4A27-BE4D-4ED0B1526F2F}">
      <dsp:nvSpPr>
        <dsp:cNvPr id="0" name=""/>
        <dsp:cNvSpPr/>
      </dsp:nvSpPr>
      <dsp:spPr>
        <a:xfrm>
          <a:off x="0" y="0"/>
          <a:ext cx="11593287" cy="46683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hu-HU" sz="1900" kern="1200" dirty="0" err="1"/>
            <a:t>Adoption</a:t>
          </a:r>
          <a:r>
            <a:rPr lang="hu-HU" sz="1900" kern="1200" dirty="0"/>
            <a:t> of </a:t>
          </a:r>
          <a:r>
            <a:rPr lang="hu-HU" sz="1900" kern="1200" dirty="0" err="1"/>
            <a:t>Log4Shell</a:t>
          </a:r>
          <a:r>
            <a:rPr lang="hu-HU" sz="1900" kern="1200" dirty="0"/>
            <a:t> </a:t>
          </a:r>
          <a:r>
            <a:rPr lang="hu-HU" sz="1900" kern="1200" dirty="0" err="1"/>
            <a:t>releases</a:t>
          </a:r>
          <a:r>
            <a:rPr lang="hu-HU" sz="1900" kern="1200" dirty="0"/>
            <a:t> </a:t>
          </a:r>
          <a:r>
            <a:rPr lang="hu-HU" sz="1900" kern="1200" dirty="0" err="1"/>
            <a:t>from</a:t>
          </a:r>
          <a:r>
            <a:rPr lang="hu-HU" sz="1900" kern="1200" dirty="0"/>
            <a:t> August 2021 - August 2022</a:t>
          </a:r>
        </a:p>
      </dsp:txBody>
      <dsp:txXfrm>
        <a:off x="22789" y="22789"/>
        <a:ext cx="11547709" cy="42125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9D171-AC69-4A27-BE4D-4ED0B1526F2F}">
      <dsp:nvSpPr>
        <dsp:cNvPr id="0" name=""/>
        <dsp:cNvSpPr/>
      </dsp:nvSpPr>
      <dsp:spPr>
        <a:xfrm>
          <a:off x="0" y="354513"/>
          <a:ext cx="2880320" cy="400936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0" i="0" kern="1200" dirty="0"/>
            <a:t>The code that was implicated to cause </a:t>
          </a:r>
          <a:r>
            <a:rPr lang="en-GB" sz="2200" b="0" i="0" kern="1200" dirty="0" err="1"/>
            <a:t>Log4Shell</a:t>
          </a:r>
          <a:r>
            <a:rPr lang="en-GB" sz="2200" b="0" i="0" kern="1200" dirty="0"/>
            <a:t> in</a:t>
          </a:r>
          <a:r>
            <a:rPr lang="hu-HU" sz="2200" b="0" i="0" kern="1200" dirty="0"/>
            <a:t> </a:t>
          </a:r>
          <a:r>
            <a:rPr lang="hu-HU" sz="2000" b="0" i="1" kern="1200" dirty="0" err="1"/>
            <a:t>JndiManager.class</a:t>
          </a:r>
          <a:r>
            <a:rPr lang="hu-HU" sz="2000" b="0" i="1" kern="1200" dirty="0"/>
            <a:t> </a:t>
          </a:r>
          <a:r>
            <a:rPr lang="en-GB" sz="2200" b="0" i="0" kern="1200" dirty="0"/>
            <a:t>was borrowed by 783 other projects, being seen in over 19,562 individual components.</a:t>
          </a:r>
          <a:endParaRPr lang="hu-HU" sz="2200" kern="1200" dirty="0"/>
        </a:p>
      </dsp:txBody>
      <dsp:txXfrm>
        <a:off x="140606" y="495119"/>
        <a:ext cx="2599108" cy="372815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D618D-240F-46C5-8B15-006AA9DAB4CA}">
      <dsp:nvSpPr>
        <dsp:cNvPr id="0" name=""/>
        <dsp:cNvSpPr/>
      </dsp:nvSpPr>
      <dsp:spPr>
        <a:xfrm>
          <a:off x="0" y="92952"/>
          <a:ext cx="4900068" cy="29483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hu-HU" sz="1200" kern="1200" dirty="0" err="1"/>
            <a:t>Sources</a:t>
          </a:r>
          <a:r>
            <a:rPr lang="hu-HU" sz="1200" kern="1200" dirty="0"/>
            <a:t>: </a:t>
          </a:r>
        </a:p>
      </dsp:txBody>
      <dsp:txXfrm>
        <a:off x="14393" y="107345"/>
        <a:ext cx="4871282" cy="266053"/>
      </dsp:txXfrm>
    </dsp:sp>
    <dsp:sp modelId="{428A3F21-A75D-49FB-8A7B-6A326F9C002A}">
      <dsp:nvSpPr>
        <dsp:cNvPr id="0" name=""/>
        <dsp:cNvSpPr/>
      </dsp:nvSpPr>
      <dsp:spPr>
        <a:xfrm>
          <a:off x="0" y="387792"/>
          <a:ext cx="4900068"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577" tIns="15240" rIns="85344" bIns="15240" numCol="1" spcCol="1270" anchor="t" anchorCtr="0">
          <a:noAutofit/>
        </a:bodyPr>
        <a:lstStyle/>
        <a:p>
          <a:pPr marL="57150" lvl="1" indent="-57150" algn="l" defTabSz="400050">
            <a:lnSpc>
              <a:spcPct val="90000"/>
            </a:lnSpc>
            <a:spcBef>
              <a:spcPct val="0"/>
            </a:spcBef>
            <a:spcAft>
              <a:spcPct val="20000"/>
            </a:spcAft>
            <a:buFont typeface="Arial" panose="020B0604020202020204" pitchFamily="34" charset="0"/>
            <a:buChar char="•"/>
          </a:pPr>
          <a:r>
            <a:rPr lang="hu-HU" sz="900" kern="1200" dirty="0" err="1"/>
            <a:t>Sonatype</a:t>
          </a:r>
          <a:r>
            <a:rPr lang="hu-HU" sz="900" kern="1200" dirty="0"/>
            <a:t> - </a:t>
          </a:r>
          <a:r>
            <a:rPr lang="hu-HU" sz="900" kern="1200" dirty="0" err="1"/>
            <a:t>State</a:t>
          </a:r>
          <a:r>
            <a:rPr lang="hu-HU" sz="900" kern="1200" dirty="0"/>
            <a:t> of </a:t>
          </a:r>
          <a:r>
            <a:rPr lang="hu-HU" sz="900" kern="1200" dirty="0" err="1"/>
            <a:t>the</a:t>
          </a:r>
          <a:r>
            <a:rPr lang="hu-HU" sz="900" kern="1200" dirty="0"/>
            <a:t> software </a:t>
          </a:r>
          <a:r>
            <a:rPr lang="hu-HU" sz="900" kern="1200" dirty="0" err="1"/>
            <a:t>supply</a:t>
          </a:r>
          <a:r>
            <a:rPr lang="hu-HU" sz="900" kern="1200" dirty="0"/>
            <a:t> </a:t>
          </a:r>
          <a:r>
            <a:rPr lang="hu-HU" sz="900" kern="1200" dirty="0" err="1"/>
            <a:t>chain</a:t>
          </a:r>
          <a:r>
            <a:rPr lang="hu-HU" sz="900" kern="1200" dirty="0"/>
            <a:t> -  </a:t>
          </a:r>
          <a:r>
            <a:rPr lang="hu-HU" sz="900" kern="1200" dirty="0">
              <a:hlinkClick xmlns:r="http://schemas.openxmlformats.org/officeDocument/2006/relationships" r:id="rId1"/>
            </a:rPr>
            <a:t>https://www.sonatype.com/hubfs/Q3%202021-State%20of%20the%20Software%20Supply%20Chain-Report/SSSC-Report-2021_0913_PM_2.pdf?hsLang=en-us</a:t>
          </a:r>
          <a:endParaRPr lang="hu-HU" sz="900" kern="1200" dirty="0"/>
        </a:p>
        <a:p>
          <a:pPr marL="57150" lvl="1" indent="-57150" algn="l" defTabSz="400050">
            <a:lnSpc>
              <a:spcPct val="90000"/>
            </a:lnSpc>
            <a:spcBef>
              <a:spcPct val="0"/>
            </a:spcBef>
            <a:spcAft>
              <a:spcPct val="20000"/>
            </a:spcAft>
            <a:buFont typeface="Arial" panose="020B0604020202020204" pitchFamily="34" charset="0"/>
            <a:buChar char="•"/>
          </a:pPr>
          <a:r>
            <a:rPr lang="hu-HU" sz="900" kern="1200" dirty="0" err="1"/>
            <a:t>Sonatype</a:t>
          </a:r>
          <a:r>
            <a:rPr lang="hu-HU" sz="900" kern="1200" dirty="0"/>
            <a:t> - </a:t>
          </a:r>
          <a:r>
            <a:rPr lang="hu-HU" sz="900" kern="1200" dirty="0" err="1"/>
            <a:t>8th</a:t>
          </a:r>
          <a:r>
            <a:rPr lang="hu-HU" sz="900" kern="1200" dirty="0"/>
            <a:t> </a:t>
          </a:r>
          <a:r>
            <a:rPr lang="hu-HU" sz="900" kern="1200" dirty="0" err="1"/>
            <a:t>state</a:t>
          </a:r>
          <a:r>
            <a:rPr lang="hu-HU" sz="900" kern="1200" dirty="0"/>
            <a:t> of </a:t>
          </a:r>
          <a:r>
            <a:rPr lang="hu-HU" sz="900" kern="1200" dirty="0" err="1"/>
            <a:t>the</a:t>
          </a:r>
          <a:r>
            <a:rPr lang="hu-HU" sz="900" kern="1200" dirty="0"/>
            <a:t> software </a:t>
          </a:r>
          <a:r>
            <a:rPr lang="hu-HU" sz="900" kern="1200" dirty="0" err="1"/>
            <a:t>supply</a:t>
          </a:r>
          <a:r>
            <a:rPr lang="hu-HU" sz="900" kern="1200" dirty="0"/>
            <a:t> </a:t>
          </a:r>
          <a:r>
            <a:rPr lang="hu-HU" sz="900" kern="1200" dirty="0" err="1"/>
            <a:t>chain</a:t>
          </a:r>
          <a:r>
            <a:rPr lang="hu-HU" sz="900" kern="1200" dirty="0"/>
            <a:t> -  </a:t>
          </a:r>
          <a:r>
            <a:rPr lang="hu-HU" sz="900" kern="1200" dirty="0">
              <a:hlinkClick xmlns:r="http://schemas.openxmlformats.org/officeDocument/2006/relationships" r:id="rId2"/>
            </a:rPr>
            <a:t>https://www.sonatype.com/state-of-the-software-supply-chain/open-source-supply-demand-security</a:t>
          </a:r>
          <a:endParaRPr lang="hu-HU" sz="900" kern="1200" dirty="0"/>
        </a:p>
        <a:p>
          <a:pPr marL="57150" lvl="1" indent="-57150" algn="l" defTabSz="400050">
            <a:lnSpc>
              <a:spcPct val="90000"/>
            </a:lnSpc>
            <a:spcBef>
              <a:spcPct val="0"/>
            </a:spcBef>
            <a:spcAft>
              <a:spcPct val="20000"/>
            </a:spcAft>
            <a:buFont typeface="Arial" panose="020B0604020202020204" pitchFamily="34" charset="0"/>
            <a:buChar char="•"/>
          </a:pPr>
          <a:r>
            <a:rPr lang="hu-HU" sz="900" kern="1200" dirty="0" err="1"/>
            <a:t>ReversingLabs</a:t>
          </a:r>
          <a:r>
            <a:rPr lang="hu-HU" sz="900" kern="1200" dirty="0"/>
            <a:t> - A (</a:t>
          </a:r>
          <a:r>
            <a:rPr lang="hu-HU" sz="900" kern="1200" dirty="0" err="1"/>
            <a:t>Partial</a:t>
          </a:r>
          <a:r>
            <a:rPr lang="hu-HU" sz="900" kern="1200" dirty="0"/>
            <a:t>) </a:t>
          </a:r>
          <a:r>
            <a:rPr lang="hu-HU" sz="900" kern="1200" dirty="0" err="1"/>
            <a:t>History</a:t>
          </a:r>
          <a:r>
            <a:rPr lang="hu-HU" sz="900" kern="1200" dirty="0"/>
            <a:t> of Software </a:t>
          </a:r>
          <a:r>
            <a:rPr lang="hu-HU" sz="900" kern="1200" dirty="0" err="1"/>
            <a:t>Supply</a:t>
          </a:r>
          <a:r>
            <a:rPr lang="hu-HU" sz="900" kern="1200" dirty="0"/>
            <a:t> </a:t>
          </a:r>
          <a:r>
            <a:rPr lang="hu-HU" sz="900" kern="1200" dirty="0" err="1"/>
            <a:t>Chain</a:t>
          </a:r>
          <a:r>
            <a:rPr lang="hu-HU" sz="900" kern="1200" dirty="0"/>
            <a:t> </a:t>
          </a:r>
          <a:r>
            <a:rPr lang="hu-HU" sz="900" kern="1200" dirty="0" err="1"/>
            <a:t>Attacks</a:t>
          </a:r>
          <a:r>
            <a:rPr lang="hu-HU" sz="900" kern="1200" dirty="0"/>
            <a:t> - </a:t>
          </a:r>
          <a:r>
            <a:rPr lang="hu-HU" sz="900" kern="1200" dirty="0">
              <a:hlinkClick xmlns:r="http://schemas.openxmlformats.org/officeDocument/2006/relationships" r:id="rId3"/>
            </a:rPr>
            <a:t>https://blog.reversinglabs.com/blog/a-partial-history-of-software-supply-chain-attacks</a:t>
          </a:r>
          <a:endParaRPr lang="hu-HU" sz="900" kern="1200" dirty="0"/>
        </a:p>
      </dsp:txBody>
      <dsp:txXfrm>
        <a:off x="0" y="387792"/>
        <a:ext cx="4900068" cy="1142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BF760-4C51-47CA-BCEE-E9D7B5A0373E}">
      <dsp:nvSpPr>
        <dsp:cNvPr id="0" name=""/>
        <dsp:cNvSpPr/>
      </dsp:nvSpPr>
      <dsp:spPr>
        <a:xfrm>
          <a:off x="0" y="120430"/>
          <a:ext cx="10944097" cy="4176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b="0" i="0" kern="1200" dirty="0"/>
            <a:t>1982, </a:t>
          </a:r>
          <a:r>
            <a:rPr lang="hu-HU" sz="1700" b="0" i="0" kern="1200" dirty="0" err="1"/>
            <a:t>Russia</a:t>
          </a:r>
          <a:r>
            <a:rPr lang="hu-HU" sz="1700" b="0" i="0" kern="1200" dirty="0"/>
            <a:t> – </a:t>
          </a:r>
          <a:r>
            <a:rPr lang="hu-HU" sz="1700" b="0" i="0" kern="1200" dirty="0" err="1"/>
            <a:t>Trans-Siberian</a:t>
          </a:r>
          <a:r>
            <a:rPr lang="hu-HU" sz="1700" b="0" i="0" kern="1200" dirty="0"/>
            <a:t> </a:t>
          </a:r>
          <a:r>
            <a:rPr lang="hu-HU" sz="1700" b="0" i="0" kern="1200" dirty="0" err="1"/>
            <a:t>Pipeline</a:t>
          </a:r>
          <a:endParaRPr lang="hu-HU" sz="1700" kern="1200" dirty="0"/>
        </a:p>
      </dsp:txBody>
      <dsp:txXfrm>
        <a:off x="20390" y="140820"/>
        <a:ext cx="10903317" cy="376910"/>
      </dsp:txXfrm>
    </dsp:sp>
    <dsp:sp modelId="{EE509F0E-0F65-44A3-84ED-178C2FA174CF}">
      <dsp:nvSpPr>
        <dsp:cNvPr id="0" name=""/>
        <dsp:cNvSpPr/>
      </dsp:nvSpPr>
      <dsp:spPr>
        <a:xfrm>
          <a:off x="0" y="580089"/>
          <a:ext cx="10944097" cy="4176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kern="1200" dirty="0"/>
            <a:t>2013, South Korea – South </a:t>
          </a:r>
          <a:r>
            <a:rPr lang="hu-HU" sz="1700" kern="1200" dirty="0" err="1"/>
            <a:t>Korean</a:t>
          </a:r>
          <a:r>
            <a:rPr lang="hu-HU" sz="1700" kern="1200" dirty="0"/>
            <a:t> </a:t>
          </a:r>
          <a:r>
            <a:rPr lang="hu-HU" sz="1700" kern="1200" dirty="0" err="1"/>
            <a:t>government</a:t>
          </a:r>
          <a:r>
            <a:rPr lang="hu-HU" sz="1700" kern="1200" dirty="0"/>
            <a:t> and </a:t>
          </a:r>
          <a:r>
            <a:rPr lang="hu-HU" sz="1700" kern="1200" dirty="0" err="1"/>
            <a:t>news</a:t>
          </a:r>
          <a:r>
            <a:rPr lang="hu-HU" sz="1700" kern="1200" dirty="0"/>
            <a:t> </a:t>
          </a:r>
          <a:r>
            <a:rPr lang="hu-HU" sz="1700" kern="1200" dirty="0" err="1"/>
            <a:t>websites</a:t>
          </a:r>
          <a:endParaRPr lang="hu-HU" sz="1700" kern="1200" dirty="0"/>
        </a:p>
      </dsp:txBody>
      <dsp:txXfrm>
        <a:off x="20390" y="600479"/>
        <a:ext cx="10903317" cy="376910"/>
      </dsp:txXfrm>
    </dsp:sp>
    <dsp:sp modelId="{D6C184B0-A3B4-49B5-AF33-A9F24314139D}">
      <dsp:nvSpPr>
        <dsp:cNvPr id="0" name=""/>
        <dsp:cNvSpPr/>
      </dsp:nvSpPr>
      <dsp:spPr>
        <a:xfrm>
          <a:off x="0" y="1046739"/>
          <a:ext cx="10944097" cy="4176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kern="1200" dirty="0"/>
            <a:t>2017, </a:t>
          </a:r>
          <a:r>
            <a:rPr lang="hu-HU" sz="1700" kern="1200" dirty="0" err="1"/>
            <a:t>Canada</a:t>
          </a:r>
          <a:r>
            <a:rPr lang="hu-HU" sz="1700" kern="1200" dirty="0"/>
            <a:t> – Altair Technologies (a </a:t>
          </a:r>
          <a:r>
            <a:rPr lang="hu-HU" sz="1700" kern="1200" dirty="0" err="1"/>
            <a:t>cybersecutity</a:t>
          </a:r>
          <a:r>
            <a:rPr lang="hu-HU" sz="1700" kern="1200" dirty="0"/>
            <a:t> software and </a:t>
          </a:r>
          <a:r>
            <a:rPr lang="hu-HU" sz="1700" kern="1200" dirty="0" err="1"/>
            <a:t>services</a:t>
          </a:r>
          <a:r>
            <a:rPr lang="hu-HU" sz="1700" kern="1200" dirty="0"/>
            <a:t> </a:t>
          </a:r>
          <a:r>
            <a:rPr lang="hu-HU" sz="1700" kern="1200" dirty="0" err="1"/>
            <a:t>company</a:t>
          </a:r>
          <a:r>
            <a:rPr lang="hu-HU" sz="1700" kern="1200" dirty="0"/>
            <a:t>)</a:t>
          </a:r>
        </a:p>
      </dsp:txBody>
      <dsp:txXfrm>
        <a:off x="20390" y="1067129"/>
        <a:ext cx="10903317" cy="376910"/>
      </dsp:txXfrm>
    </dsp:sp>
    <dsp:sp modelId="{6913F91D-2728-4CF9-BFAF-F30C2391E2B4}">
      <dsp:nvSpPr>
        <dsp:cNvPr id="0" name=""/>
        <dsp:cNvSpPr/>
      </dsp:nvSpPr>
      <dsp:spPr>
        <a:xfrm>
          <a:off x="0" y="1513389"/>
          <a:ext cx="10944097" cy="4176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kern="1200" dirty="0"/>
            <a:t>2017, United </a:t>
          </a:r>
          <a:r>
            <a:rPr lang="hu-HU" sz="1700" kern="1200" dirty="0" err="1"/>
            <a:t>Kingdom</a:t>
          </a:r>
          <a:r>
            <a:rPr lang="hu-HU" sz="1700" kern="1200" dirty="0"/>
            <a:t> – </a:t>
          </a:r>
          <a:r>
            <a:rPr lang="hu-HU" sz="1700" kern="1200" dirty="0" err="1"/>
            <a:t>Ccleaner</a:t>
          </a:r>
          <a:endParaRPr lang="hu-HU" sz="1700" kern="1200" dirty="0"/>
        </a:p>
      </dsp:txBody>
      <dsp:txXfrm>
        <a:off x="20390" y="1533779"/>
        <a:ext cx="10903317" cy="376910"/>
      </dsp:txXfrm>
    </dsp:sp>
    <dsp:sp modelId="{6D88728D-B8A3-4E96-9483-0480795CDC18}">
      <dsp:nvSpPr>
        <dsp:cNvPr id="0" name=""/>
        <dsp:cNvSpPr/>
      </dsp:nvSpPr>
      <dsp:spPr>
        <a:xfrm>
          <a:off x="0" y="1980039"/>
          <a:ext cx="10944097" cy="4176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kern="1200" dirty="0"/>
            <a:t>2017, </a:t>
          </a:r>
          <a:r>
            <a:rPr lang="hu-HU" sz="1700" kern="1200" dirty="0" err="1"/>
            <a:t>Ukraine</a:t>
          </a:r>
          <a:r>
            <a:rPr lang="hu-HU" sz="1700" kern="1200" dirty="0"/>
            <a:t> – </a:t>
          </a:r>
          <a:r>
            <a:rPr lang="hu-HU" sz="1700" kern="1200" dirty="0" err="1"/>
            <a:t>ME</a:t>
          </a:r>
          <a:r>
            <a:rPr lang="hu-HU" sz="1700" kern="1200" dirty="0"/>
            <a:t> </a:t>
          </a:r>
          <a:r>
            <a:rPr lang="hu-HU" sz="1700" kern="1200" dirty="0" err="1"/>
            <a:t>Doc</a:t>
          </a:r>
          <a:endParaRPr lang="hu-HU" sz="1700" kern="1200" dirty="0"/>
        </a:p>
      </dsp:txBody>
      <dsp:txXfrm>
        <a:off x="20390" y="2000429"/>
        <a:ext cx="10903317" cy="376910"/>
      </dsp:txXfrm>
    </dsp:sp>
    <dsp:sp modelId="{F1CE7B80-B8AD-4B55-9464-93A4587B9801}">
      <dsp:nvSpPr>
        <dsp:cNvPr id="0" name=""/>
        <dsp:cNvSpPr/>
      </dsp:nvSpPr>
      <dsp:spPr>
        <a:xfrm>
          <a:off x="0" y="2397729"/>
          <a:ext cx="10944097" cy="422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47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hu-HU" sz="1300" kern="1200" dirty="0"/>
            <a:t>A </a:t>
          </a:r>
          <a:r>
            <a:rPr lang="en-GB" sz="1300" kern="1200" dirty="0"/>
            <a:t> compromise of the software update infrastructure of Kiev-based ME Doc, a maker of financial software for businesses, resulted in the </a:t>
          </a:r>
          <a:r>
            <a:rPr lang="en-GB" sz="1300" kern="1200" dirty="0" err="1"/>
            <a:t>NotPetya</a:t>
          </a:r>
          <a:r>
            <a:rPr lang="en-GB" sz="1300" kern="1200" dirty="0"/>
            <a:t> wiper</a:t>
          </a:r>
          <a:r>
            <a:rPr lang="hu-HU" sz="1300" kern="1200" dirty="0"/>
            <a:t> </a:t>
          </a:r>
          <a:r>
            <a:rPr lang="hu-HU" sz="1300" kern="1200" dirty="0" err="1"/>
            <a:t>malware</a:t>
          </a:r>
          <a:r>
            <a:rPr lang="en-GB" sz="1300" b="0" i="0" kern="1200" dirty="0"/>
            <a:t>being delivered to more than 12,000 systems in Ukraine and 80 victim organizations in 64 countries.</a:t>
          </a:r>
          <a:endParaRPr lang="hu-HU" sz="1300" kern="1200" dirty="0"/>
        </a:p>
      </dsp:txBody>
      <dsp:txXfrm>
        <a:off x="0" y="2397729"/>
        <a:ext cx="10944097" cy="422280"/>
      </dsp:txXfrm>
    </dsp:sp>
    <dsp:sp modelId="{6FBDCDE1-4A08-4322-A090-521AB41BBB4B}">
      <dsp:nvSpPr>
        <dsp:cNvPr id="0" name=""/>
        <dsp:cNvSpPr/>
      </dsp:nvSpPr>
      <dsp:spPr>
        <a:xfrm>
          <a:off x="0" y="2820009"/>
          <a:ext cx="10944097" cy="4176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kern="1200" dirty="0"/>
            <a:t>2018, „Global” – </a:t>
          </a:r>
          <a:r>
            <a:rPr lang="hu-HU" sz="1700" kern="1200" dirty="0" err="1"/>
            <a:t>VestaCP</a:t>
          </a:r>
          <a:r>
            <a:rPr lang="hu-HU" sz="1700" kern="1200" dirty="0"/>
            <a:t> (</a:t>
          </a:r>
          <a:r>
            <a:rPr lang="en-GB" sz="1700" b="0" i="0" kern="1200" dirty="0"/>
            <a:t>a control panel interface that system admins use to manage servers</a:t>
          </a:r>
          <a:r>
            <a:rPr lang="hu-HU" sz="1700" kern="1200" dirty="0"/>
            <a:t>)</a:t>
          </a:r>
        </a:p>
      </dsp:txBody>
      <dsp:txXfrm>
        <a:off x="20390" y="2840399"/>
        <a:ext cx="10903317" cy="376910"/>
      </dsp:txXfrm>
    </dsp:sp>
    <dsp:sp modelId="{9D80FB1E-F63F-4AD1-845A-CD460096C6FF}">
      <dsp:nvSpPr>
        <dsp:cNvPr id="0" name=""/>
        <dsp:cNvSpPr/>
      </dsp:nvSpPr>
      <dsp:spPr>
        <a:xfrm>
          <a:off x="0" y="3286659"/>
          <a:ext cx="10944097" cy="4176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kern="1200" dirty="0"/>
            <a:t>2018, „Global” – </a:t>
          </a:r>
          <a:r>
            <a:rPr lang="hu-HU" sz="1700" kern="1200" dirty="0" err="1"/>
            <a:t>Cryptocurrency</a:t>
          </a:r>
          <a:r>
            <a:rPr lang="hu-HU" sz="1700" kern="1200" dirty="0"/>
            <a:t> </a:t>
          </a:r>
          <a:r>
            <a:rPr lang="hu-HU" sz="1700" kern="1200" dirty="0" err="1"/>
            <a:t>users</a:t>
          </a:r>
          <a:endParaRPr lang="hu-HU" sz="1700" kern="1200" dirty="0"/>
        </a:p>
      </dsp:txBody>
      <dsp:txXfrm>
        <a:off x="20390" y="3307049"/>
        <a:ext cx="10903317" cy="376910"/>
      </dsp:txXfrm>
    </dsp:sp>
    <dsp:sp modelId="{999D8AFA-7ECE-499A-BF64-276A03395E97}">
      <dsp:nvSpPr>
        <dsp:cNvPr id="0" name=""/>
        <dsp:cNvSpPr/>
      </dsp:nvSpPr>
      <dsp:spPr>
        <a:xfrm>
          <a:off x="0" y="3753309"/>
          <a:ext cx="10944097" cy="4176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kern="1200" dirty="0"/>
            <a:t>2018, United </a:t>
          </a:r>
          <a:r>
            <a:rPr lang="hu-HU" sz="1700" kern="1200" dirty="0" err="1"/>
            <a:t>States</a:t>
          </a:r>
          <a:r>
            <a:rPr lang="hu-HU" sz="1700" kern="1200" dirty="0"/>
            <a:t> - </a:t>
          </a:r>
          <a:r>
            <a:rPr lang="en-GB" sz="1700" kern="1200" dirty="0" err="1"/>
            <a:t>Copay</a:t>
          </a:r>
          <a:r>
            <a:rPr lang="en-GB" sz="1700" kern="1200" dirty="0"/>
            <a:t> (now known as </a:t>
          </a:r>
          <a:r>
            <a:rPr lang="en-GB" sz="1700" kern="1200" dirty="0" err="1"/>
            <a:t>BitPay</a:t>
          </a:r>
          <a:r>
            <a:rPr lang="hu-HU" sz="1700" kern="1200" dirty="0"/>
            <a:t>)</a:t>
          </a:r>
        </a:p>
      </dsp:txBody>
      <dsp:txXfrm>
        <a:off x="20390" y="3773699"/>
        <a:ext cx="10903317" cy="376910"/>
      </dsp:txXfrm>
    </dsp:sp>
    <dsp:sp modelId="{0EA2664E-46E6-409D-B020-35CBAC400141}">
      <dsp:nvSpPr>
        <dsp:cNvPr id="0" name=""/>
        <dsp:cNvSpPr/>
      </dsp:nvSpPr>
      <dsp:spPr>
        <a:xfrm>
          <a:off x="0" y="4219959"/>
          <a:ext cx="10944097" cy="4176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kern="1200" dirty="0"/>
            <a:t>2019, United </a:t>
          </a:r>
          <a:r>
            <a:rPr lang="hu-HU" sz="1700" kern="1200" dirty="0" err="1"/>
            <a:t>States</a:t>
          </a:r>
          <a:r>
            <a:rPr lang="hu-HU" sz="1700" kern="1200" dirty="0"/>
            <a:t> - </a:t>
          </a:r>
          <a:r>
            <a:rPr lang="hu-HU" sz="1700" kern="1200" dirty="0" err="1"/>
            <a:t>Agma</a:t>
          </a:r>
          <a:r>
            <a:rPr lang="hu-HU" sz="1700" kern="1200" dirty="0"/>
            <a:t> </a:t>
          </a:r>
          <a:r>
            <a:rPr lang="hu-HU" sz="1700" kern="1200" dirty="0" err="1"/>
            <a:t>cryptocurrency</a:t>
          </a:r>
          <a:endParaRPr lang="hu-HU" sz="1700" kern="1200" dirty="0"/>
        </a:p>
      </dsp:txBody>
      <dsp:txXfrm>
        <a:off x="20390" y="4240349"/>
        <a:ext cx="10903317" cy="376910"/>
      </dsp:txXfrm>
    </dsp:sp>
    <dsp:sp modelId="{0C71234D-F383-4219-94F5-94C89025D164}">
      <dsp:nvSpPr>
        <dsp:cNvPr id="0" name=""/>
        <dsp:cNvSpPr/>
      </dsp:nvSpPr>
      <dsp:spPr>
        <a:xfrm>
          <a:off x="0" y="4686609"/>
          <a:ext cx="10944097" cy="4176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hu-HU" sz="1700" kern="1200" dirty="0"/>
            <a:t>2019, </a:t>
          </a:r>
          <a:r>
            <a:rPr lang="hu-HU" sz="1700" kern="1200" dirty="0" err="1"/>
            <a:t>Taiwan</a:t>
          </a:r>
          <a:r>
            <a:rPr lang="hu-HU" sz="1700" kern="1200" dirty="0"/>
            <a:t> - </a:t>
          </a:r>
          <a:r>
            <a:rPr lang="hu-HU" sz="1700" kern="1200" dirty="0" err="1"/>
            <a:t>ASUSTeK</a:t>
          </a:r>
          <a:r>
            <a:rPr lang="hu-HU" sz="1700" kern="1200" dirty="0"/>
            <a:t> (</a:t>
          </a:r>
          <a:r>
            <a:rPr lang="hu-HU" sz="1700" kern="1200" dirty="0" err="1"/>
            <a:t>Shadow</a:t>
          </a:r>
          <a:r>
            <a:rPr lang="hu-HU" sz="1700" kern="1200" dirty="0"/>
            <a:t> Hammer)</a:t>
          </a:r>
        </a:p>
      </dsp:txBody>
      <dsp:txXfrm>
        <a:off x="20390" y="4706999"/>
        <a:ext cx="10903317" cy="37691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9D171-AC69-4A27-BE4D-4ED0B1526F2F}">
      <dsp:nvSpPr>
        <dsp:cNvPr id="0" name=""/>
        <dsp:cNvSpPr/>
      </dsp:nvSpPr>
      <dsp:spPr>
        <a:xfrm>
          <a:off x="0" y="0"/>
          <a:ext cx="11593287" cy="159705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hu-HU" sz="6500" kern="1200" dirty="0" err="1"/>
            <a:t>Examples</a:t>
          </a:r>
          <a:endParaRPr lang="hu-HU" sz="6500" kern="1200" dirty="0"/>
        </a:p>
      </dsp:txBody>
      <dsp:txXfrm>
        <a:off x="77962" y="77962"/>
        <a:ext cx="11437363" cy="1441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BF760-4C51-47CA-BCEE-E9D7B5A0373E}">
      <dsp:nvSpPr>
        <dsp:cNvPr id="0" name=""/>
        <dsp:cNvSpPr/>
      </dsp:nvSpPr>
      <dsp:spPr>
        <a:xfrm>
          <a:off x="0" y="106094"/>
          <a:ext cx="10944097" cy="491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u-HU" sz="2000" kern="1200" dirty="0"/>
            <a:t>2020, United </a:t>
          </a:r>
          <a:r>
            <a:rPr lang="hu-HU" sz="2000" kern="1200" dirty="0" err="1"/>
            <a:t>States</a:t>
          </a:r>
          <a:r>
            <a:rPr lang="hu-HU" sz="2000" kern="1200" dirty="0"/>
            <a:t> - </a:t>
          </a:r>
          <a:r>
            <a:rPr lang="en-GB" sz="2000" kern="1200" dirty="0"/>
            <a:t>U.S. Government program for low-income Americans</a:t>
          </a:r>
          <a:endParaRPr lang="hu-HU" sz="2000" kern="1200" dirty="0"/>
        </a:p>
      </dsp:txBody>
      <dsp:txXfrm>
        <a:off x="23988" y="130082"/>
        <a:ext cx="10896121" cy="443424"/>
      </dsp:txXfrm>
    </dsp:sp>
    <dsp:sp modelId="{6798257C-DA76-4A17-9813-68251F064F20}">
      <dsp:nvSpPr>
        <dsp:cNvPr id="0" name=""/>
        <dsp:cNvSpPr/>
      </dsp:nvSpPr>
      <dsp:spPr>
        <a:xfrm>
          <a:off x="0" y="646869"/>
          <a:ext cx="10944097" cy="491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u-HU" sz="2000" kern="1200" dirty="0"/>
            <a:t>2020, „Global” - </a:t>
          </a:r>
          <a:r>
            <a:rPr lang="hu-HU" sz="2000" b="0" i="0" kern="1200" dirty="0" err="1"/>
            <a:t>NetBeans</a:t>
          </a:r>
          <a:r>
            <a:rPr lang="hu-HU" sz="2000" b="0" i="0" kern="1200" dirty="0"/>
            <a:t> </a:t>
          </a:r>
          <a:r>
            <a:rPr lang="hu-HU" sz="2000" b="0" i="0" kern="1200" dirty="0" err="1"/>
            <a:t>Projects</a:t>
          </a:r>
          <a:endParaRPr lang="hu-HU" sz="2000" kern="1200" dirty="0"/>
        </a:p>
      </dsp:txBody>
      <dsp:txXfrm>
        <a:off x="23988" y="670857"/>
        <a:ext cx="10896121" cy="443424"/>
      </dsp:txXfrm>
    </dsp:sp>
    <dsp:sp modelId="{58604679-F559-403F-B6DF-70FE6C14C6EA}">
      <dsp:nvSpPr>
        <dsp:cNvPr id="0" name=""/>
        <dsp:cNvSpPr/>
      </dsp:nvSpPr>
      <dsp:spPr>
        <a:xfrm>
          <a:off x="0" y="1195869"/>
          <a:ext cx="10944097" cy="491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u-HU" sz="2000" kern="1200" dirty="0"/>
            <a:t>2020, </a:t>
          </a:r>
          <a:r>
            <a:rPr lang="hu-HU" sz="2000" kern="1200" dirty="0" err="1"/>
            <a:t>Mongolia</a:t>
          </a:r>
          <a:r>
            <a:rPr lang="hu-HU" sz="2000" kern="1200" dirty="0"/>
            <a:t> - </a:t>
          </a:r>
          <a:r>
            <a:rPr lang="hu-HU" sz="2000" b="0" i="0" kern="1200" dirty="0" err="1"/>
            <a:t>Able</a:t>
          </a:r>
          <a:r>
            <a:rPr lang="hu-HU" sz="2000" b="0" i="0" kern="1200" dirty="0"/>
            <a:t> </a:t>
          </a:r>
          <a:r>
            <a:rPr lang="hu-HU" sz="2000" b="0" i="0" kern="1200" dirty="0" err="1"/>
            <a:t>Desktop</a:t>
          </a:r>
          <a:endParaRPr lang="hu-HU" sz="2000" kern="1200" dirty="0"/>
        </a:p>
      </dsp:txBody>
      <dsp:txXfrm>
        <a:off x="23988" y="1219857"/>
        <a:ext cx="10896121" cy="443424"/>
      </dsp:txXfrm>
    </dsp:sp>
    <dsp:sp modelId="{3706EE67-DE87-4C9C-A279-C0D6ADDB79AF}">
      <dsp:nvSpPr>
        <dsp:cNvPr id="0" name=""/>
        <dsp:cNvSpPr/>
      </dsp:nvSpPr>
      <dsp:spPr>
        <a:xfrm>
          <a:off x="0" y="1744869"/>
          <a:ext cx="10944097" cy="491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u-HU" sz="2000" kern="1200" dirty="0"/>
            <a:t>2020, „Global” – </a:t>
          </a:r>
          <a:r>
            <a:rPr lang="hu-HU" sz="2000" b="0" i="0" kern="1200" dirty="0" err="1"/>
            <a:t>Aisino</a:t>
          </a:r>
          <a:r>
            <a:rPr lang="hu-HU" sz="2000" b="0" i="0" kern="1200" dirty="0"/>
            <a:t> (</a:t>
          </a:r>
          <a:r>
            <a:rPr lang="hu-HU" sz="2000" b="0" i="0" kern="1200" dirty="0" err="1"/>
            <a:t>China</a:t>
          </a:r>
          <a:r>
            <a:rPr lang="hu-HU" sz="2000" b="0" i="0" kern="1200" dirty="0"/>
            <a:t> </a:t>
          </a:r>
          <a:r>
            <a:rPr lang="hu-HU" sz="2000" b="0" i="0" kern="1200" dirty="0" err="1"/>
            <a:t>based</a:t>
          </a:r>
          <a:r>
            <a:rPr lang="hu-HU" sz="2000" b="0" i="0" kern="1200" dirty="0"/>
            <a:t> </a:t>
          </a:r>
          <a:r>
            <a:rPr lang="hu-HU" sz="2000" b="0" i="0" kern="1200" dirty="0" err="1"/>
            <a:t>tax</a:t>
          </a:r>
          <a:r>
            <a:rPr lang="hu-HU" sz="2000" b="0" i="0" kern="1200" dirty="0"/>
            <a:t> software)</a:t>
          </a:r>
          <a:endParaRPr lang="hu-HU" sz="2000" kern="1200" dirty="0"/>
        </a:p>
      </dsp:txBody>
      <dsp:txXfrm>
        <a:off x="23988" y="1768857"/>
        <a:ext cx="10896121" cy="443424"/>
      </dsp:txXfrm>
    </dsp:sp>
    <dsp:sp modelId="{DF7F70AF-6848-4099-8B30-E18A67CC9810}">
      <dsp:nvSpPr>
        <dsp:cNvPr id="0" name=""/>
        <dsp:cNvSpPr/>
      </dsp:nvSpPr>
      <dsp:spPr>
        <a:xfrm>
          <a:off x="0" y="2293869"/>
          <a:ext cx="10944097" cy="491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u-HU" sz="2000" kern="1200" dirty="0"/>
            <a:t>2020, South Korea - </a:t>
          </a:r>
          <a:r>
            <a:rPr lang="hu-HU" sz="2000" b="0" i="0" kern="1200" dirty="0" err="1"/>
            <a:t>WIZVERA</a:t>
          </a:r>
          <a:r>
            <a:rPr lang="hu-HU" sz="2000" b="0" i="0" kern="1200" dirty="0"/>
            <a:t> </a:t>
          </a:r>
          <a:r>
            <a:rPr lang="hu-HU" sz="2000" b="0" i="0" kern="1200" dirty="0" err="1"/>
            <a:t>VeraPort</a:t>
          </a:r>
          <a:endParaRPr lang="hu-HU" sz="2000" kern="1200" dirty="0"/>
        </a:p>
      </dsp:txBody>
      <dsp:txXfrm>
        <a:off x="23988" y="2317857"/>
        <a:ext cx="10896121" cy="443424"/>
      </dsp:txXfrm>
    </dsp:sp>
    <dsp:sp modelId="{0F40FFDF-70FA-4E71-BC05-93ECABCF0AF9}">
      <dsp:nvSpPr>
        <dsp:cNvPr id="0" name=""/>
        <dsp:cNvSpPr/>
      </dsp:nvSpPr>
      <dsp:spPr>
        <a:xfrm>
          <a:off x="0" y="2842869"/>
          <a:ext cx="10944097" cy="491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u-HU" sz="2000" kern="1200"/>
            <a:t>2020, United States – SolarWinds</a:t>
          </a:r>
          <a:endParaRPr lang="hu-HU" sz="2000" kern="1200" dirty="0"/>
        </a:p>
      </dsp:txBody>
      <dsp:txXfrm>
        <a:off x="23988" y="2866857"/>
        <a:ext cx="10896121" cy="443424"/>
      </dsp:txXfrm>
    </dsp:sp>
    <dsp:sp modelId="{2F47EA51-8070-47ED-B564-4AFAFB6B8929}">
      <dsp:nvSpPr>
        <dsp:cNvPr id="0" name=""/>
        <dsp:cNvSpPr/>
      </dsp:nvSpPr>
      <dsp:spPr>
        <a:xfrm>
          <a:off x="0" y="3334269"/>
          <a:ext cx="10944097"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475"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b="0" i="0" kern="1200" dirty="0"/>
            <a:t>Attackers believed to be working for the government of Russia compromised the software build system for SolarWinds Orion Network Management System software and distributed malicious code in the form of a SolarWinds Orion software update to around 18,000 customers. </a:t>
          </a:r>
          <a:endParaRPr lang="hu-HU" sz="1600" kern="1200" dirty="0"/>
        </a:p>
      </dsp:txBody>
      <dsp:txXfrm>
        <a:off x="0" y="3334269"/>
        <a:ext cx="10944097" cy="745200"/>
      </dsp:txXfrm>
    </dsp:sp>
    <dsp:sp modelId="{B8DD0A76-EB3E-44BD-BC7F-1EA46D2F689C}">
      <dsp:nvSpPr>
        <dsp:cNvPr id="0" name=""/>
        <dsp:cNvSpPr/>
      </dsp:nvSpPr>
      <dsp:spPr>
        <a:xfrm>
          <a:off x="0" y="4079469"/>
          <a:ext cx="10944097" cy="491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u-HU" sz="2000" kern="1200" dirty="0"/>
            <a:t>2020, Vietnam - </a:t>
          </a:r>
          <a:r>
            <a:rPr lang="hu-HU" sz="2000" b="0" i="0" kern="1200" dirty="0"/>
            <a:t>Vietnam </a:t>
          </a:r>
          <a:r>
            <a:rPr lang="hu-HU" sz="2000" b="0" i="0" kern="1200" dirty="0" err="1"/>
            <a:t>VCGA</a:t>
          </a:r>
          <a:r>
            <a:rPr lang="hu-HU" sz="2000" b="0" i="0" kern="1200" dirty="0"/>
            <a:t> (</a:t>
          </a:r>
          <a:r>
            <a:rPr lang="hu-HU" sz="2000" b="0" i="0" kern="1200" dirty="0" err="1"/>
            <a:t>SignSight</a:t>
          </a:r>
          <a:r>
            <a:rPr lang="hu-HU" sz="2000" b="0" i="0" kern="1200" dirty="0"/>
            <a:t>)</a:t>
          </a:r>
          <a:endParaRPr lang="hu-HU" sz="2000" kern="1200" dirty="0"/>
        </a:p>
      </dsp:txBody>
      <dsp:txXfrm>
        <a:off x="23988" y="4103457"/>
        <a:ext cx="10896121" cy="443424"/>
      </dsp:txXfrm>
    </dsp:sp>
    <dsp:sp modelId="{84979648-D6C1-401F-ABE7-4BDC3CBB810F}">
      <dsp:nvSpPr>
        <dsp:cNvPr id="0" name=""/>
        <dsp:cNvSpPr/>
      </dsp:nvSpPr>
      <dsp:spPr>
        <a:xfrm>
          <a:off x="0" y="4628469"/>
          <a:ext cx="10944097" cy="491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u-HU" sz="2000" kern="1200" dirty="0"/>
            <a:t>2020, United </a:t>
          </a:r>
          <a:r>
            <a:rPr lang="hu-HU" sz="2000" kern="1200" dirty="0" err="1"/>
            <a:t>States</a:t>
          </a:r>
          <a:r>
            <a:rPr lang="hu-HU" sz="2000" kern="1200" dirty="0"/>
            <a:t> – </a:t>
          </a:r>
          <a:r>
            <a:rPr lang="hu-HU" sz="2000" b="0" i="0" kern="1200" dirty="0" err="1"/>
            <a:t>Twilio</a:t>
          </a:r>
          <a:endParaRPr lang="hu-HU" sz="2000" kern="1200" dirty="0"/>
        </a:p>
      </dsp:txBody>
      <dsp:txXfrm>
        <a:off x="23988" y="4652457"/>
        <a:ext cx="10896121" cy="4434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0FE61-E284-486C-B8CD-B2D0DA40491D}">
      <dsp:nvSpPr>
        <dsp:cNvPr id="0" name=""/>
        <dsp:cNvSpPr/>
      </dsp:nvSpPr>
      <dsp:spPr>
        <a:xfrm>
          <a:off x="0" y="48796"/>
          <a:ext cx="10944097" cy="5651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u-HU" sz="2300" kern="1200" dirty="0"/>
            <a:t>2021, United </a:t>
          </a:r>
          <a:r>
            <a:rPr lang="hu-HU" sz="2300" kern="1200" dirty="0" err="1"/>
            <a:t>Kingdom</a:t>
          </a:r>
          <a:r>
            <a:rPr lang="hu-HU" sz="2300" kern="1200" dirty="0"/>
            <a:t> – </a:t>
          </a:r>
          <a:r>
            <a:rPr lang="hu-HU" sz="2300" b="0" i="0" kern="1200" dirty="0" err="1"/>
            <a:t>Mimecast</a:t>
          </a:r>
          <a:endParaRPr lang="hu-HU" sz="2300" kern="1200" dirty="0"/>
        </a:p>
      </dsp:txBody>
      <dsp:txXfrm>
        <a:off x="27586" y="76382"/>
        <a:ext cx="10888925" cy="509938"/>
      </dsp:txXfrm>
    </dsp:sp>
    <dsp:sp modelId="{87B4B00D-CCBF-4CFA-AD8B-0BFA218A9A12}">
      <dsp:nvSpPr>
        <dsp:cNvPr id="0" name=""/>
        <dsp:cNvSpPr/>
      </dsp:nvSpPr>
      <dsp:spPr>
        <a:xfrm>
          <a:off x="0" y="680146"/>
          <a:ext cx="10944097" cy="5651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u-HU" sz="2300" kern="1200" dirty="0"/>
            <a:t>2021, „Global” - </a:t>
          </a:r>
          <a:r>
            <a:rPr lang="hu-HU" sz="2300" b="0" i="0" kern="1200" dirty="0"/>
            <a:t>Stock </a:t>
          </a:r>
          <a:r>
            <a:rPr lang="hu-HU" sz="2300" b="0" i="0" kern="1200" dirty="0" err="1"/>
            <a:t>investment</a:t>
          </a:r>
          <a:r>
            <a:rPr lang="hu-HU" sz="2300" b="0" i="0" kern="1200" dirty="0"/>
            <a:t> platform</a:t>
          </a:r>
          <a:endParaRPr lang="hu-HU" sz="2300" kern="1200" dirty="0"/>
        </a:p>
      </dsp:txBody>
      <dsp:txXfrm>
        <a:off x="27586" y="707732"/>
        <a:ext cx="10888925" cy="509938"/>
      </dsp:txXfrm>
    </dsp:sp>
    <dsp:sp modelId="{50B298E7-1F86-4469-A7EA-01F9F1CDF590}">
      <dsp:nvSpPr>
        <dsp:cNvPr id="0" name=""/>
        <dsp:cNvSpPr/>
      </dsp:nvSpPr>
      <dsp:spPr>
        <a:xfrm>
          <a:off x="0" y="1311497"/>
          <a:ext cx="10944097" cy="5651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u-HU" sz="2300" kern="1200" dirty="0"/>
            <a:t>2021, Hong Kong – </a:t>
          </a:r>
          <a:r>
            <a:rPr lang="hu-HU" sz="2300" b="0" i="0" kern="1200" dirty="0" err="1"/>
            <a:t>BigNox</a:t>
          </a:r>
          <a:endParaRPr lang="hu-HU" sz="2300" kern="1200" dirty="0"/>
        </a:p>
      </dsp:txBody>
      <dsp:txXfrm>
        <a:off x="27586" y="1339083"/>
        <a:ext cx="10888925" cy="509938"/>
      </dsp:txXfrm>
    </dsp:sp>
    <dsp:sp modelId="{0C1CAF12-9BA0-4E6B-8C77-405CD647DFB8}">
      <dsp:nvSpPr>
        <dsp:cNvPr id="0" name=""/>
        <dsp:cNvSpPr/>
      </dsp:nvSpPr>
      <dsp:spPr>
        <a:xfrm>
          <a:off x="0" y="1942847"/>
          <a:ext cx="10944097" cy="5651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u-HU" sz="2300" kern="1200" dirty="0"/>
            <a:t>2021, „Global” – </a:t>
          </a:r>
          <a:r>
            <a:rPr lang="hu-HU" sz="2300" b="0" i="0" kern="1200" dirty="0" err="1"/>
            <a:t>Various</a:t>
          </a:r>
          <a:endParaRPr lang="hu-HU" sz="2300" kern="1200" dirty="0"/>
        </a:p>
      </dsp:txBody>
      <dsp:txXfrm>
        <a:off x="27586" y="1970433"/>
        <a:ext cx="10888925" cy="509938"/>
      </dsp:txXfrm>
    </dsp:sp>
    <dsp:sp modelId="{6F670F87-4411-44A0-A9C4-2B1EDBCB9F30}">
      <dsp:nvSpPr>
        <dsp:cNvPr id="0" name=""/>
        <dsp:cNvSpPr/>
      </dsp:nvSpPr>
      <dsp:spPr>
        <a:xfrm>
          <a:off x="0" y="2507957"/>
          <a:ext cx="10944097"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475"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b="0" i="0" kern="1200"/>
            <a:t>“A researcher (Alex Birsan) managed to breach over 35 major companies' internal systems, including Microsoft, Apple, PayPal, Shopify, Netflix, Yelp, Tesla, and Uber, in a novel dependency confusion supply chain attack.” </a:t>
          </a:r>
          <a:endParaRPr lang="hu-HU" sz="1800" kern="1200" dirty="0"/>
        </a:p>
      </dsp:txBody>
      <dsp:txXfrm>
        <a:off x="0" y="2507957"/>
        <a:ext cx="10944097" cy="833175"/>
      </dsp:txXfrm>
    </dsp:sp>
    <dsp:sp modelId="{D1570E74-88C6-4133-9E11-C53CCDAA09D2}">
      <dsp:nvSpPr>
        <dsp:cNvPr id="0" name=""/>
        <dsp:cNvSpPr/>
      </dsp:nvSpPr>
      <dsp:spPr>
        <a:xfrm>
          <a:off x="0" y="3341132"/>
          <a:ext cx="10944097" cy="5651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u-HU" sz="2300" kern="1200" dirty="0"/>
            <a:t>2021, </a:t>
          </a:r>
          <a:r>
            <a:rPr lang="hu-HU" sz="2300" kern="1200" dirty="0" err="1"/>
            <a:t>Mongolia</a:t>
          </a:r>
          <a:r>
            <a:rPr lang="hu-HU" sz="2300" kern="1200" dirty="0"/>
            <a:t> – </a:t>
          </a:r>
          <a:r>
            <a:rPr lang="hu-HU" sz="2300" b="0" i="0" kern="1200" dirty="0" err="1"/>
            <a:t>MonPass</a:t>
          </a:r>
          <a:endParaRPr lang="hu-HU" sz="2300" kern="1200" dirty="0"/>
        </a:p>
      </dsp:txBody>
      <dsp:txXfrm>
        <a:off x="27586" y="3368718"/>
        <a:ext cx="10888925" cy="509938"/>
      </dsp:txXfrm>
    </dsp:sp>
    <dsp:sp modelId="{21E2CA66-EE11-47BB-B2AA-A9F3692E9935}">
      <dsp:nvSpPr>
        <dsp:cNvPr id="0" name=""/>
        <dsp:cNvSpPr/>
      </dsp:nvSpPr>
      <dsp:spPr>
        <a:xfrm>
          <a:off x="0" y="3972482"/>
          <a:ext cx="10944097" cy="5651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u-HU" sz="2300" kern="1200" dirty="0"/>
            <a:t>2021, </a:t>
          </a:r>
          <a:r>
            <a:rPr lang="hu-HU" sz="2300" kern="1200" dirty="0" err="1"/>
            <a:t>Unired</a:t>
          </a:r>
          <a:r>
            <a:rPr lang="hu-HU" sz="2300" kern="1200" dirty="0"/>
            <a:t> </a:t>
          </a:r>
          <a:r>
            <a:rPr lang="hu-HU" sz="2300" kern="1200" dirty="0" err="1"/>
            <a:t>States</a:t>
          </a:r>
          <a:r>
            <a:rPr lang="hu-HU" sz="2300" kern="1200" dirty="0"/>
            <a:t> – </a:t>
          </a:r>
          <a:r>
            <a:rPr lang="hu-HU" sz="2300" b="0" i="0" kern="1200" dirty="0" err="1"/>
            <a:t>Xcode</a:t>
          </a:r>
          <a:endParaRPr lang="hu-HU" sz="2300" kern="1200" dirty="0"/>
        </a:p>
      </dsp:txBody>
      <dsp:txXfrm>
        <a:off x="27586" y="4000068"/>
        <a:ext cx="10888925" cy="509938"/>
      </dsp:txXfrm>
    </dsp:sp>
    <dsp:sp modelId="{BCEA958C-3612-4C6E-B89E-18578421C91E}">
      <dsp:nvSpPr>
        <dsp:cNvPr id="0" name=""/>
        <dsp:cNvSpPr/>
      </dsp:nvSpPr>
      <dsp:spPr>
        <a:xfrm>
          <a:off x="0" y="4603832"/>
          <a:ext cx="10944097" cy="5651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u-HU" sz="2300" kern="1200" dirty="0"/>
            <a:t>2021, </a:t>
          </a:r>
          <a:r>
            <a:rPr lang="hu-HU" sz="2300" kern="1200" dirty="0" err="1"/>
            <a:t>Australia</a:t>
          </a:r>
          <a:r>
            <a:rPr lang="hu-HU" sz="2300" kern="1200" dirty="0"/>
            <a:t> - </a:t>
          </a:r>
          <a:r>
            <a:rPr lang="hu-HU" sz="2300" b="0" i="0" kern="1200" dirty="0" err="1"/>
            <a:t>Click</a:t>
          </a:r>
          <a:r>
            <a:rPr lang="hu-HU" sz="2300" b="0" i="0" kern="1200" dirty="0"/>
            <a:t> </a:t>
          </a:r>
          <a:r>
            <a:rPr lang="hu-HU" sz="2300" b="0" i="0" kern="1200" dirty="0" err="1"/>
            <a:t>Studios</a:t>
          </a:r>
          <a:r>
            <a:rPr lang="hu-HU" sz="2300" b="0" i="0" kern="1200" dirty="0"/>
            <a:t> (</a:t>
          </a:r>
          <a:r>
            <a:rPr lang="hu-HU" sz="2300" b="0" i="0" kern="1200" dirty="0" err="1"/>
            <a:t>Passwordstate</a:t>
          </a:r>
          <a:r>
            <a:rPr lang="hu-HU" sz="2300" b="0" i="0" kern="1200" dirty="0"/>
            <a:t>)</a:t>
          </a:r>
          <a:endParaRPr lang="hu-HU" sz="2300" kern="1200" dirty="0"/>
        </a:p>
      </dsp:txBody>
      <dsp:txXfrm>
        <a:off x="27586" y="4631418"/>
        <a:ext cx="10888925" cy="509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1ED5E-00C6-4B61-A100-8C15900BDBD9}">
      <dsp:nvSpPr>
        <dsp:cNvPr id="0" name=""/>
        <dsp:cNvSpPr/>
      </dsp:nvSpPr>
      <dsp:spPr>
        <a:xfrm>
          <a:off x="0" y="40831"/>
          <a:ext cx="10944097" cy="5159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hu-HU" sz="2100" kern="1200" dirty="0"/>
            <a:t>2021, United </a:t>
          </a:r>
          <a:r>
            <a:rPr lang="hu-HU" sz="2100" kern="1200" dirty="0" err="1"/>
            <a:t>States</a:t>
          </a:r>
          <a:r>
            <a:rPr lang="hu-HU" sz="2100" kern="1200" dirty="0"/>
            <a:t> – </a:t>
          </a:r>
          <a:r>
            <a:rPr lang="hu-HU" sz="2100" b="0" i="0" kern="1200" dirty="0" err="1"/>
            <a:t>CodeCov</a:t>
          </a:r>
          <a:endParaRPr lang="hu-HU" sz="2100" kern="1200" dirty="0"/>
        </a:p>
      </dsp:txBody>
      <dsp:txXfrm>
        <a:off x="25188" y="66019"/>
        <a:ext cx="10893721" cy="465594"/>
      </dsp:txXfrm>
    </dsp:sp>
    <dsp:sp modelId="{A36771BF-3C7A-49AF-A5DE-4D89A6157042}">
      <dsp:nvSpPr>
        <dsp:cNvPr id="0" name=""/>
        <dsp:cNvSpPr/>
      </dsp:nvSpPr>
      <dsp:spPr>
        <a:xfrm>
          <a:off x="0" y="617281"/>
          <a:ext cx="10944097" cy="5159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hu-HU" sz="2100" kern="1200" dirty="0"/>
            <a:t>2021, „Global” - </a:t>
          </a:r>
          <a:r>
            <a:rPr lang="hu-HU" sz="2100" b="0" i="0" kern="1200" dirty="0" err="1"/>
            <a:t>Ledger</a:t>
          </a:r>
          <a:r>
            <a:rPr lang="hu-HU" sz="2100" b="0" i="0" kern="1200" dirty="0"/>
            <a:t> (</a:t>
          </a:r>
          <a:r>
            <a:rPr lang="hu-HU" sz="2100" b="0" i="0" kern="1200" dirty="0" err="1"/>
            <a:t>Nano</a:t>
          </a:r>
          <a:r>
            <a:rPr lang="hu-HU" sz="2100" b="0" i="0" kern="1200" dirty="0"/>
            <a:t> X </a:t>
          </a:r>
          <a:r>
            <a:rPr lang="hu-HU" sz="2100" b="0" i="0" kern="1200" dirty="0" err="1"/>
            <a:t>Wallet</a:t>
          </a:r>
          <a:r>
            <a:rPr lang="hu-HU" sz="2100" b="0" i="0" kern="1200" dirty="0"/>
            <a:t>)</a:t>
          </a:r>
          <a:endParaRPr lang="hu-HU" sz="2100" kern="1200" dirty="0"/>
        </a:p>
      </dsp:txBody>
      <dsp:txXfrm>
        <a:off x="25188" y="642469"/>
        <a:ext cx="10893721" cy="465594"/>
      </dsp:txXfrm>
    </dsp:sp>
    <dsp:sp modelId="{180C7009-F26D-491E-AE1A-71182DBF742F}">
      <dsp:nvSpPr>
        <dsp:cNvPr id="0" name=""/>
        <dsp:cNvSpPr/>
      </dsp:nvSpPr>
      <dsp:spPr>
        <a:xfrm>
          <a:off x="0" y="1193731"/>
          <a:ext cx="10944097" cy="5159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hu-HU" sz="2100" kern="1200" dirty="0"/>
            <a:t>2021, </a:t>
          </a:r>
          <a:r>
            <a:rPr lang="hu-HU" sz="2100" kern="1200" dirty="0" err="1"/>
            <a:t>Myanmar</a:t>
          </a:r>
          <a:r>
            <a:rPr lang="hu-HU" sz="2100" kern="1200" dirty="0"/>
            <a:t> - </a:t>
          </a:r>
          <a:r>
            <a:rPr lang="hu-HU" sz="2100" b="0" i="0" kern="1200" dirty="0" err="1"/>
            <a:t>Myanmar</a:t>
          </a:r>
          <a:r>
            <a:rPr lang="hu-HU" sz="2100" b="0" i="0" kern="1200" dirty="0"/>
            <a:t> </a:t>
          </a:r>
          <a:r>
            <a:rPr lang="hu-HU" sz="2100" b="0" i="0" kern="1200" dirty="0" err="1"/>
            <a:t>Presidential</a:t>
          </a:r>
          <a:r>
            <a:rPr lang="hu-HU" sz="2100" b="0" i="0" kern="1200" dirty="0"/>
            <a:t> Website</a:t>
          </a:r>
          <a:endParaRPr lang="hu-HU" sz="2100" kern="1200" dirty="0"/>
        </a:p>
      </dsp:txBody>
      <dsp:txXfrm>
        <a:off x="25188" y="1218919"/>
        <a:ext cx="10893721" cy="465594"/>
      </dsp:txXfrm>
    </dsp:sp>
    <dsp:sp modelId="{2EF93C83-1705-404E-9B9F-AD1AF0B0702C}">
      <dsp:nvSpPr>
        <dsp:cNvPr id="0" name=""/>
        <dsp:cNvSpPr/>
      </dsp:nvSpPr>
      <dsp:spPr>
        <a:xfrm>
          <a:off x="0" y="1770182"/>
          <a:ext cx="10944097" cy="5159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hu-HU" sz="2100" kern="1200" dirty="0"/>
            <a:t>2021, United </a:t>
          </a:r>
          <a:r>
            <a:rPr lang="hu-HU" sz="2100" kern="1200" dirty="0" err="1"/>
            <a:t>States</a:t>
          </a:r>
          <a:r>
            <a:rPr lang="hu-HU" sz="2100" kern="1200" dirty="0"/>
            <a:t> – </a:t>
          </a:r>
          <a:r>
            <a:rPr lang="hu-HU" sz="2100" b="0" i="0" kern="1200" dirty="0" err="1"/>
            <a:t>SYNNEX</a:t>
          </a:r>
          <a:endParaRPr lang="hu-HU" sz="2100" kern="1200" dirty="0"/>
        </a:p>
      </dsp:txBody>
      <dsp:txXfrm>
        <a:off x="25188" y="1795370"/>
        <a:ext cx="10893721" cy="465594"/>
      </dsp:txXfrm>
    </dsp:sp>
    <dsp:sp modelId="{F1B6BDA8-0426-4B40-A974-C140F55191A7}">
      <dsp:nvSpPr>
        <dsp:cNvPr id="0" name=""/>
        <dsp:cNvSpPr/>
      </dsp:nvSpPr>
      <dsp:spPr>
        <a:xfrm>
          <a:off x="0" y="2286152"/>
          <a:ext cx="10944097"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47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b="0" i="0" kern="1200"/>
            <a:t>SYNNEX, a technology distributor, had its systems and Microsoft accounts attacked, which caused the Republican National Committee (one of its clients) to have a security incident. APT29 (also known as Cozy Bear) are the suspected attackers.</a:t>
          </a:r>
          <a:endParaRPr lang="hu-HU" sz="1600" kern="1200" dirty="0"/>
        </a:p>
      </dsp:txBody>
      <dsp:txXfrm>
        <a:off x="0" y="2286152"/>
        <a:ext cx="10944097" cy="760725"/>
      </dsp:txXfrm>
    </dsp:sp>
    <dsp:sp modelId="{C7779E59-D9B9-49F2-A05D-207406F0F17A}">
      <dsp:nvSpPr>
        <dsp:cNvPr id="0" name=""/>
        <dsp:cNvSpPr/>
      </dsp:nvSpPr>
      <dsp:spPr>
        <a:xfrm>
          <a:off x="0" y="3046877"/>
          <a:ext cx="10944097" cy="5159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hu-HU" sz="2100" kern="1200" dirty="0"/>
            <a:t>2021, „Global” - </a:t>
          </a:r>
          <a:r>
            <a:rPr lang="hu-HU" sz="2100" b="0" i="0" kern="1200" dirty="0" err="1"/>
            <a:t>SushiSwap’s</a:t>
          </a:r>
          <a:r>
            <a:rPr lang="hu-HU" sz="2100" b="0" i="0" kern="1200" dirty="0"/>
            <a:t> </a:t>
          </a:r>
          <a:r>
            <a:rPr lang="hu-HU" sz="2100" b="0" i="0" kern="1200" dirty="0" err="1"/>
            <a:t>MISO</a:t>
          </a:r>
          <a:r>
            <a:rPr lang="hu-HU" sz="2100" b="0" i="0" kern="1200" dirty="0"/>
            <a:t> </a:t>
          </a:r>
          <a:r>
            <a:rPr lang="hu-HU" sz="2100" b="0" i="0" kern="1200" dirty="0" err="1"/>
            <a:t>cryptocurrency</a:t>
          </a:r>
          <a:r>
            <a:rPr lang="hu-HU" sz="2100" b="0" i="0" kern="1200" dirty="0"/>
            <a:t> platform</a:t>
          </a:r>
          <a:endParaRPr lang="hu-HU" sz="2100" kern="1200" dirty="0"/>
        </a:p>
      </dsp:txBody>
      <dsp:txXfrm>
        <a:off x="25188" y="3072065"/>
        <a:ext cx="10893721" cy="465594"/>
      </dsp:txXfrm>
    </dsp:sp>
    <dsp:sp modelId="{A6459770-1BD5-44CF-AA03-0CD3D2A94DA5}">
      <dsp:nvSpPr>
        <dsp:cNvPr id="0" name=""/>
        <dsp:cNvSpPr/>
      </dsp:nvSpPr>
      <dsp:spPr>
        <a:xfrm>
          <a:off x="0" y="3623327"/>
          <a:ext cx="10944097" cy="5159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hu-HU" sz="2100" kern="1200" dirty="0"/>
            <a:t>2021, „Global” - </a:t>
          </a:r>
          <a:r>
            <a:rPr lang="en-GB" sz="2100" b="0" i="0" kern="1200" dirty="0" err="1"/>
            <a:t>npm</a:t>
          </a:r>
          <a:r>
            <a:rPr lang="en-GB" sz="2100" b="0" i="0" kern="1200" dirty="0"/>
            <a:t> '</a:t>
          </a:r>
          <a:r>
            <a:rPr lang="en-GB" sz="2100" b="0" i="0" kern="1200" dirty="0" err="1"/>
            <a:t>coa</a:t>
          </a:r>
          <a:r>
            <a:rPr lang="en-GB" sz="2100" b="0" i="0" kern="1200" dirty="0"/>
            <a:t>' and '</a:t>
          </a:r>
          <a:r>
            <a:rPr lang="en-GB" sz="2100" b="0" i="0" kern="1200" dirty="0" err="1"/>
            <a:t>rc</a:t>
          </a:r>
          <a:r>
            <a:rPr lang="en-GB" sz="2100" b="0" i="0" kern="1200" dirty="0"/>
            <a:t>' packages</a:t>
          </a:r>
          <a:endParaRPr lang="hu-HU" sz="2100" kern="1200" dirty="0"/>
        </a:p>
      </dsp:txBody>
      <dsp:txXfrm>
        <a:off x="25188" y="3648515"/>
        <a:ext cx="10893721" cy="465594"/>
      </dsp:txXfrm>
    </dsp:sp>
    <dsp:sp modelId="{221273FA-B175-4E4A-A8BB-6B32EFC6B0C8}">
      <dsp:nvSpPr>
        <dsp:cNvPr id="0" name=""/>
        <dsp:cNvSpPr/>
      </dsp:nvSpPr>
      <dsp:spPr>
        <a:xfrm>
          <a:off x="0" y="4139297"/>
          <a:ext cx="10944097" cy="52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47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b="0" i="0" kern="1200"/>
            <a:t>The incident involved an npm account takeover causing the ‘coa’ and ‘rc’ packages to become hijacked in an effort to spread malware. These packages have been used by tech giants like Microsoft and Meta.</a:t>
          </a:r>
          <a:endParaRPr lang="hu-HU" sz="1600" kern="1200" dirty="0"/>
        </a:p>
      </dsp:txBody>
      <dsp:txXfrm>
        <a:off x="0" y="4139297"/>
        <a:ext cx="10944097" cy="521640"/>
      </dsp:txXfrm>
    </dsp:sp>
    <dsp:sp modelId="{7F2DE021-0802-4D3C-90B8-E1423BD9501C}">
      <dsp:nvSpPr>
        <dsp:cNvPr id="0" name=""/>
        <dsp:cNvSpPr/>
      </dsp:nvSpPr>
      <dsp:spPr>
        <a:xfrm>
          <a:off x="0" y="4660937"/>
          <a:ext cx="10944097" cy="5159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hu-HU" sz="2100" kern="1200" dirty="0"/>
            <a:t>2022, „Global” - </a:t>
          </a:r>
          <a:r>
            <a:rPr lang="hu-HU" sz="2100" b="0" i="0" kern="1200" dirty="0" err="1"/>
            <a:t>Several</a:t>
          </a:r>
          <a:r>
            <a:rPr lang="hu-HU" sz="2100" b="0" i="0" kern="1200" dirty="0"/>
            <a:t> </a:t>
          </a:r>
          <a:r>
            <a:rPr lang="hu-HU" sz="2100" b="0" i="0" kern="1200" dirty="0" err="1"/>
            <a:t>well-known</a:t>
          </a:r>
          <a:r>
            <a:rPr lang="hu-HU" sz="2100" b="0" i="0" kern="1200" dirty="0"/>
            <a:t> </a:t>
          </a:r>
          <a:r>
            <a:rPr lang="hu-HU" sz="2100" b="0" i="0" kern="1200" dirty="0" err="1"/>
            <a:t>OSS</a:t>
          </a:r>
          <a:r>
            <a:rPr lang="hu-HU" sz="2100" b="0" i="0" kern="1200" dirty="0"/>
            <a:t> </a:t>
          </a:r>
          <a:r>
            <a:rPr lang="hu-HU" sz="2100" b="0" i="0" kern="1200" dirty="0" err="1"/>
            <a:t>projects</a:t>
          </a:r>
          <a:endParaRPr lang="hu-HU" sz="2100" kern="1200" dirty="0"/>
        </a:p>
      </dsp:txBody>
      <dsp:txXfrm>
        <a:off x="25188" y="4686125"/>
        <a:ext cx="10893721" cy="4655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hu-HU" dirty="0"/>
          </a:p>
        </p:txBody>
      </p:sp>
      <p:sp>
        <p:nvSpPr>
          <p:cNvPr id="3" name="Dátum helye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20EA5F0D-C1DC-412F-A146-DDB3A74B588F}" type="datetimeFigureOut">
              <a:rPr lang="hu-HU" smtClean="0"/>
              <a:pPr/>
              <a:t>2022. 10. 26.</a:t>
            </a:fld>
            <a:endParaRPr lang="hu-HU" dirty="0"/>
          </a:p>
        </p:txBody>
      </p:sp>
      <p:sp>
        <p:nvSpPr>
          <p:cNvPr id="4" name="Élőláb helye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hu-HU" dirty="0"/>
          </a:p>
        </p:txBody>
      </p:sp>
      <p:sp>
        <p:nvSpPr>
          <p:cNvPr id="5" name="Dia számának helye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7BAE14B8-3CC9-472D-9BC5-A84D80684DE2}" type="slidenum">
              <a:rPr lang="hu-HU" smtClean="0"/>
              <a:pPr/>
              <a:t>‹#›</a:t>
            </a:fld>
            <a:endParaRPr lang="hu-HU"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hu-HU" dirty="0"/>
          </a:p>
        </p:txBody>
      </p:sp>
      <p:sp>
        <p:nvSpPr>
          <p:cNvPr id="3" name="Dátum hely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8CDE508-72C8-4AB5-AA9C-1584D31690E0}" type="datetimeFigureOut">
              <a:rPr lang="hu-HU" smtClean="0"/>
              <a:pPr/>
              <a:t>2022. 10. 26.</a:t>
            </a:fld>
            <a:endParaRPr lang="hu-HU" dirty="0"/>
          </a:p>
        </p:txBody>
      </p:sp>
      <p:sp>
        <p:nvSpPr>
          <p:cNvPr id="4" name="Diakép helye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hu-HU" dirty="0"/>
          </a:p>
        </p:txBody>
      </p:sp>
      <p:sp>
        <p:nvSpPr>
          <p:cNvPr id="5" name="Jegyzetek helye 4"/>
          <p:cNvSpPr>
            <a:spLocks noGrp="1"/>
          </p:cNvSpPr>
          <p:nvPr>
            <p:ph type="body" sz="quarter" idx="3"/>
          </p:nvPr>
        </p:nvSpPr>
        <p:spPr>
          <a:xfrm>
            <a:off x="710407" y="4925407"/>
            <a:ext cx="5683250" cy="3454182"/>
          </a:xfrm>
          <a:prstGeom prst="rect">
            <a:avLst/>
          </a:prstGeom>
        </p:spPr>
        <p:txBody>
          <a:bodyPr vert="horz" lIns="99075" tIns="49538" rIns="99075" bIns="49538" rtlCol="0"/>
          <a:lstStyle/>
          <a:p>
            <a:pPr lvl="0"/>
            <a:r>
              <a:rPr lang="hu-HU" dirty="0"/>
              <a:t>Mintaszöveg szerkesztése</a:t>
            </a:r>
          </a:p>
          <a:p>
            <a:pPr lvl="1"/>
            <a:r>
              <a:rPr lang="hu-HU" dirty="0"/>
              <a:t>Második szint</a:t>
            </a:r>
          </a:p>
          <a:p>
            <a:pPr lvl="2"/>
            <a:r>
              <a:rPr lang="hu-HU" noProof="0" dirty="0"/>
              <a:t>Harmadik</a:t>
            </a:r>
            <a:r>
              <a:rPr lang="hu-HU" dirty="0"/>
              <a:t> szint</a:t>
            </a:r>
          </a:p>
          <a:p>
            <a:pPr lvl="3"/>
            <a:r>
              <a:rPr lang="hu-HU" dirty="0"/>
              <a:t>Negyedik szint</a:t>
            </a:r>
          </a:p>
          <a:p>
            <a:pPr lvl="4"/>
            <a:r>
              <a:rPr lang="hu-HU" dirty="0"/>
              <a:t>Ötödik szint</a:t>
            </a:r>
          </a:p>
        </p:txBody>
      </p:sp>
      <p:sp>
        <p:nvSpPr>
          <p:cNvPr id="6" name="Élőláb hely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hu-HU" dirty="0"/>
          </a:p>
        </p:txBody>
      </p:sp>
      <p:sp>
        <p:nvSpPr>
          <p:cNvPr id="7" name="Dia számának hely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7FB667E1-E601-4AAF-B95C-B25720D70A60}" type="slidenum">
              <a:rPr lang="hu-HU" smtClean="0"/>
              <a:pPr/>
              <a:t>‹#›</a:t>
            </a:fld>
            <a:endParaRPr lang="hu-HU"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2353088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Source</a:t>
            </a:r>
            <a:r>
              <a:rPr lang="hu-HU" dirty="0"/>
              <a:t>: </a:t>
            </a:r>
            <a:r>
              <a:rPr lang="hu-HU" dirty="0" err="1"/>
              <a:t>Sonatype</a:t>
            </a:r>
            <a:r>
              <a:rPr lang="hu-HU" dirty="0"/>
              <a:t> - </a:t>
            </a:r>
            <a:r>
              <a:rPr lang="hu-HU" dirty="0" err="1"/>
              <a:t>8th</a:t>
            </a:r>
            <a:r>
              <a:rPr lang="hu-HU" dirty="0"/>
              <a:t> </a:t>
            </a:r>
            <a:r>
              <a:rPr lang="hu-HU" dirty="0" err="1"/>
              <a:t>State</a:t>
            </a:r>
            <a:r>
              <a:rPr lang="hu-HU" dirty="0"/>
              <a:t> of </a:t>
            </a:r>
            <a:r>
              <a:rPr lang="hu-HU" dirty="0" err="1"/>
              <a:t>the</a:t>
            </a:r>
            <a:r>
              <a:rPr lang="hu-HU" dirty="0"/>
              <a:t> Software </a:t>
            </a:r>
            <a:r>
              <a:rPr lang="hu-HU" dirty="0" err="1"/>
              <a:t>Supply</a:t>
            </a:r>
            <a:r>
              <a:rPr lang="hu-HU" dirty="0"/>
              <a:t> </a:t>
            </a:r>
            <a:r>
              <a:rPr lang="hu-HU" dirty="0" err="1"/>
              <a:t>Chain</a:t>
            </a:r>
            <a:endParaRPr lang="hu-HU" dirty="0"/>
          </a:p>
          <a:p>
            <a:r>
              <a:rPr lang="en-US" dirty="0"/>
              <a:t>https://www.sonatype.com/state-of-the-software-supply-chain/open-source-supply-demand-security</a:t>
            </a:r>
            <a:endParaRPr lang="hu-HU"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hu-HU" b="0" dirty="0"/>
          </a:p>
        </p:txBody>
      </p:sp>
    </p:spTree>
    <p:extLst>
      <p:ext uri="{BB962C8B-B14F-4D97-AF65-F5344CB8AC3E}">
        <p14:creationId xmlns:p14="http://schemas.microsoft.com/office/powerpoint/2010/main" val="498572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Source</a:t>
            </a:r>
            <a:r>
              <a:rPr lang="hu-HU" dirty="0"/>
              <a:t>: </a:t>
            </a:r>
            <a:r>
              <a:rPr lang="hu-HU" dirty="0" err="1"/>
              <a:t>Sonatype</a:t>
            </a:r>
            <a:r>
              <a:rPr lang="hu-HU" dirty="0"/>
              <a:t> - </a:t>
            </a:r>
            <a:r>
              <a:rPr lang="hu-HU" dirty="0" err="1"/>
              <a:t>8th</a:t>
            </a:r>
            <a:r>
              <a:rPr lang="hu-HU" dirty="0"/>
              <a:t> </a:t>
            </a:r>
            <a:r>
              <a:rPr lang="hu-HU" dirty="0" err="1"/>
              <a:t>State</a:t>
            </a:r>
            <a:r>
              <a:rPr lang="hu-HU" dirty="0"/>
              <a:t> of </a:t>
            </a:r>
            <a:r>
              <a:rPr lang="hu-HU" dirty="0" err="1"/>
              <a:t>the</a:t>
            </a:r>
            <a:r>
              <a:rPr lang="hu-HU" dirty="0"/>
              <a:t> Software </a:t>
            </a:r>
            <a:r>
              <a:rPr lang="hu-HU" dirty="0" err="1"/>
              <a:t>Supply</a:t>
            </a:r>
            <a:r>
              <a:rPr lang="hu-HU" dirty="0"/>
              <a:t> </a:t>
            </a:r>
            <a:r>
              <a:rPr lang="hu-HU" dirty="0" err="1"/>
              <a:t>Chain</a:t>
            </a:r>
            <a:endParaRPr lang="hu-HU" dirty="0"/>
          </a:p>
          <a:p>
            <a:r>
              <a:rPr lang="en-US" dirty="0"/>
              <a:t>https://www.sonatype.com/state-of-the-software-supply-chain/open-source-supply-demand-security</a:t>
            </a:r>
            <a:endParaRPr lang="hu-HU"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hu-HU" b="0" dirty="0"/>
          </a:p>
        </p:txBody>
      </p:sp>
    </p:spTree>
    <p:extLst>
      <p:ext uri="{BB962C8B-B14F-4D97-AF65-F5344CB8AC3E}">
        <p14:creationId xmlns:p14="http://schemas.microsoft.com/office/powerpoint/2010/main" val="344386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Source</a:t>
            </a:r>
            <a:r>
              <a:rPr lang="hu-HU" dirty="0"/>
              <a:t>: </a:t>
            </a:r>
            <a:r>
              <a:rPr lang="hu-HU" dirty="0" err="1"/>
              <a:t>Sonatype</a:t>
            </a:r>
            <a:r>
              <a:rPr lang="hu-HU" dirty="0"/>
              <a:t> - </a:t>
            </a:r>
            <a:r>
              <a:rPr lang="hu-HU" dirty="0" err="1"/>
              <a:t>8th</a:t>
            </a:r>
            <a:r>
              <a:rPr lang="hu-HU" dirty="0"/>
              <a:t> </a:t>
            </a:r>
            <a:r>
              <a:rPr lang="hu-HU" dirty="0" err="1"/>
              <a:t>State</a:t>
            </a:r>
            <a:r>
              <a:rPr lang="hu-HU" dirty="0"/>
              <a:t> of </a:t>
            </a:r>
            <a:r>
              <a:rPr lang="hu-HU" dirty="0" err="1"/>
              <a:t>the</a:t>
            </a:r>
            <a:r>
              <a:rPr lang="hu-HU" dirty="0"/>
              <a:t> Software </a:t>
            </a:r>
            <a:r>
              <a:rPr lang="hu-HU" dirty="0" err="1"/>
              <a:t>Supply</a:t>
            </a:r>
            <a:r>
              <a:rPr lang="hu-HU" dirty="0"/>
              <a:t> </a:t>
            </a:r>
            <a:r>
              <a:rPr lang="hu-HU" dirty="0" err="1"/>
              <a:t>Chain</a:t>
            </a:r>
            <a:endParaRPr lang="hu-HU" dirty="0"/>
          </a:p>
          <a:p>
            <a:r>
              <a:rPr lang="en-US" dirty="0"/>
              <a:t>https://www.sonatype.com/state-of-the-software-supply-chain/open-source-supply-demand-security</a:t>
            </a:r>
            <a:endParaRPr lang="hu-HU" dirty="0"/>
          </a:p>
          <a:p>
            <a:endParaRPr lang="hu-HU" dirty="0"/>
          </a:p>
          <a:p>
            <a:r>
              <a:rPr lang="hu-HU" sz="1400" b="1" dirty="0">
                <a:solidFill>
                  <a:srgbClr val="FF0000"/>
                </a:solidFill>
              </a:rPr>
              <a:t>Java (</a:t>
            </a:r>
            <a:r>
              <a:rPr lang="hu-HU" sz="1400" b="1" dirty="0" err="1">
                <a:solidFill>
                  <a:srgbClr val="FF0000"/>
                </a:solidFill>
              </a:rPr>
              <a:t>Maven</a:t>
            </a:r>
            <a:r>
              <a:rPr lang="hu-HU" sz="1400" b="1" dirty="0">
                <a:solidFill>
                  <a:srgbClr val="FF0000"/>
                </a:solidFill>
              </a:rPr>
              <a:t>)</a:t>
            </a:r>
          </a:p>
          <a:p>
            <a:pPr algn="l"/>
            <a:r>
              <a:rPr lang="en-GB" b="0" i="0" dirty="0">
                <a:solidFill>
                  <a:srgbClr val="000000"/>
                </a:solidFill>
                <a:effectLst/>
                <a:latin typeface="Proxima Nova"/>
              </a:rPr>
              <a:t>Through the first 4.5 months of 2022, 244 billion Java components were downloaded from the Maven Central Repository following 497 billion downloads in 2021 - nearly 9% above original estimates. At this rate, the volume for 2022 is projected to be over 675 billion, a 36% YoY increase. These overshoots can be explained by the relative stability of Maven Central as the focused ecosystem of the Java Virtual Machine (JVM) world, which reflects the organic growth. It also may be tied to the significant consolidation event linked to </a:t>
            </a:r>
            <a:r>
              <a:rPr lang="en-GB" b="0" i="0" dirty="0" err="1">
                <a:solidFill>
                  <a:srgbClr val="000000"/>
                </a:solidFill>
                <a:effectLst/>
                <a:latin typeface="Proxima Nova"/>
              </a:rPr>
              <a:t>JCenter</a:t>
            </a:r>
            <a:r>
              <a:rPr lang="en-GB" b="0" i="0" dirty="0">
                <a:solidFill>
                  <a:srgbClr val="000000"/>
                </a:solidFill>
                <a:effectLst/>
                <a:latin typeface="Proxima Nova"/>
              </a:rPr>
              <a:t>, a popular open source registry closing down, and as a result, has led to projects migrating to The Maven Central Repository.</a:t>
            </a:r>
          </a:p>
          <a:p>
            <a:pPr algn="l"/>
            <a:endParaRPr lang="hu-HU" b="0" i="0" dirty="0">
              <a:solidFill>
                <a:srgbClr val="000000"/>
              </a:solidFill>
              <a:effectLst/>
              <a:latin typeface="Proxima Nova"/>
            </a:endParaRPr>
          </a:p>
          <a:p>
            <a:pPr algn="l"/>
            <a:r>
              <a:rPr lang="en-GB" b="0" i="0" dirty="0">
                <a:solidFill>
                  <a:srgbClr val="000000"/>
                </a:solidFill>
                <a:effectLst/>
                <a:latin typeface="Proxima Nova"/>
              </a:rPr>
              <a:t>The impact of the activity surrounding </a:t>
            </a:r>
            <a:r>
              <a:rPr lang="en-GB" b="0" i="0" dirty="0" err="1">
                <a:solidFill>
                  <a:srgbClr val="000000"/>
                </a:solidFill>
                <a:effectLst/>
                <a:latin typeface="Proxima Nova"/>
              </a:rPr>
              <a:t>Log4shell</a:t>
            </a:r>
            <a:r>
              <a:rPr lang="en-GB" b="0" i="0" dirty="0">
                <a:solidFill>
                  <a:srgbClr val="000000"/>
                </a:solidFill>
                <a:effectLst/>
                <a:latin typeface="Proxima Nova"/>
              </a:rPr>
              <a:t> also cannot be discounted from the final figures, inflating the download statistics in December, which were well above normal.</a:t>
            </a:r>
            <a:endParaRPr lang="hu-HU" b="0" i="0" dirty="0">
              <a:solidFill>
                <a:srgbClr val="000000"/>
              </a:solidFill>
              <a:effectLst/>
              <a:latin typeface="Proxima Nova"/>
            </a:endParaRPr>
          </a:p>
          <a:p>
            <a:pPr algn="l"/>
            <a:endParaRPr lang="hu-HU" b="0" i="0" dirty="0">
              <a:solidFill>
                <a:srgbClr val="000000"/>
              </a:solidFill>
              <a:effectLst/>
              <a:latin typeface="Proxima Nova"/>
            </a:endParaRPr>
          </a:p>
          <a:p>
            <a:pPr algn="l"/>
            <a:r>
              <a:rPr lang="hu-HU" sz="1400" b="1" i="0" dirty="0">
                <a:solidFill>
                  <a:srgbClr val="FF0000"/>
                </a:solidFill>
                <a:effectLst/>
                <a:latin typeface="Proxima Nova"/>
              </a:rPr>
              <a:t>JavaScript (</a:t>
            </a:r>
            <a:r>
              <a:rPr lang="hu-HU" sz="1400" b="1" i="0" dirty="0" err="1">
                <a:solidFill>
                  <a:srgbClr val="FF0000"/>
                </a:solidFill>
                <a:effectLst/>
                <a:latin typeface="Proxima Nova"/>
              </a:rPr>
              <a:t>npmjs</a:t>
            </a:r>
            <a:r>
              <a:rPr lang="hu-HU" sz="1400" b="1" i="0" dirty="0">
                <a:solidFill>
                  <a:srgbClr val="FF0000"/>
                </a:solidFill>
                <a:effectLst/>
                <a:latin typeface="Proxima Nova"/>
              </a:rPr>
              <a:t>)</a:t>
            </a:r>
          </a:p>
          <a:p>
            <a:pPr algn="l"/>
            <a:r>
              <a:rPr lang="en-GB" b="0" i="0" dirty="0" err="1">
                <a:solidFill>
                  <a:srgbClr val="000000"/>
                </a:solidFill>
                <a:effectLst/>
                <a:latin typeface="Proxima Nova"/>
              </a:rPr>
              <a:t>Npmjs</a:t>
            </a:r>
            <a:r>
              <a:rPr lang="en-GB" b="0" i="0" dirty="0">
                <a:solidFill>
                  <a:srgbClr val="000000"/>
                </a:solidFill>
                <a:effectLst/>
                <a:latin typeface="Proxima Nova"/>
              </a:rPr>
              <a:t> continues to be the largest open source ecosystem measured by download volume. In 2021, JavaScript developers requested 1.5 trillion packages from </a:t>
            </a:r>
            <a:r>
              <a:rPr lang="en-GB" b="0" i="0" dirty="0" err="1">
                <a:solidFill>
                  <a:srgbClr val="000000"/>
                </a:solidFill>
                <a:effectLst/>
                <a:latin typeface="Proxima Nova"/>
              </a:rPr>
              <a:t>npmjs</a:t>
            </a:r>
            <a:r>
              <a:rPr lang="en-GB" b="0" i="0" dirty="0">
                <a:solidFill>
                  <a:srgbClr val="000000"/>
                </a:solidFill>
                <a:effectLst/>
                <a:latin typeface="Proxima Nova"/>
              </a:rPr>
              <a:t> - beating estimates by a substantial 40%. Since JavaScript is the most popular programming language, the ecosystem’s distribution is much more networked, with functional packages designed to be distributed with great agility and fit for purpose, compared to the larger collected libraries seen in the other ecosystems.</a:t>
            </a:r>
          </a:p>
          <a:p>
            <a:pPr algn="l"/>
            <a:endParaRPr lang="hu-HU" b="0" i="0" dirty="0">
              <a:solidFill>
                <a:srgbClr val="000000"/>
              </a:solidFill>
              <a:effectLst/>
              <a:latin typeface="Proxima Nova"/>
            </a:endParaRPr>
          </a:p>
          <a:p>
            <a:pPr algn="l"/>
            <a:r>
              <a:rPr lang="en-GB" b="0" i="0" dirty="0">
                <a:solidFill>
                  <a:srgbClr val="000000"/>
                </a:solidFill>
                <a:effectLst/>
                <a:latin typeface="Proxima Nova"/>
              </a:rPr>
              <a:t>All told, the total volume for 2022 is estimated to approximate 2.1 trillion, representing 32% annual growth. Significantly, the volumes served by </a:t>
            </a:r>
            <a:r>
              <a:rPr lang="en-GB" b="0" i="0" dirty="0" err="1">
                <a:solidFill>
                  <a:srgbClr val="000000"/>
                </a:solidFill>
                <a:effectLst/>
                <a:latin typeface="Proxima Nova"/>
              </a:rPr>
              <a:t>npmjs</a:t>
            </a:r>
            <a:r>
              <a:rPr lang="en-GB" b="0" i="0" dirty="0">
                <a:solidFill>
                  <a:srgbClr val="000000"/>
                </a:solidFill>
                <a:effectLst/>
                <a:latin typeface="Proxima Nova"/>
              </a:rPr>
              <a:t> tally as many packages as all four registries combined in 2021.</a:t>
            </a:r>
            <a:endParaRPr lang="hu-HU" b="0" i="0" dirty="0">
              <a:solidFill>
                <a:srgbClr val="000000"/>
              </a:solidFill>
              <a:effectLst/>
              <a:latin typeface="Proxima Nova"/>
            </a:endParaRPr>
          </a:p>
          <a:p>
            <a:pPr algn="l"/>
            <a:endParaRPr lang="hu-HU" b="0" i="0" dirty="0">
              <a:solidFill>
                <a:srgbClr val="000000"/>
              </a:solidFill>
              <a:effectLst/>
              <a:latin typeface="Proxima Nova"/>
            </a:endParaRPr>
          </a:p>
          <a:p>
            <a:pPr algn="l"/>
            <a:r>
              <a:rPr lang="hu-HU" sz="1400" b="1" i="0" dirty="0">
                <a:solidFill>
                  <a:srgbClr val="FF0000"/>
                </a:solidFill>
                <a:effectLst/>
                <a:latin typeface="Proxima Nova"/>
              </a:rPr>
              <a:t>Python (</a:t>
            </a:r>
            <a:r>
              <a:rPr lang="hu-HU" sz="1400" b="1" i="0" dirty="0" err="1">
                <a:solidFill>
                  <a:srgbClr val="FF0000"/>
                </a:solidFill>
                <a:effectLst/>
                <a:latin typeface="Proxima Nova"/>
              </a:rPr>
              <a:t>PyPI</a:t>
            </a:r>
            <a:r>
              <a:rPr lang="hu-HU" sz="1400" b="1" i="0" dirty="0">
                <a:solidFill>
                  <a:srgbClr val="FF0000"/>
                </a:solidFill>
                <a:effectLst/>
                <a:latin typeface="Proxima Nova"/>
              </a:rPr>
              <a:t>)</a:t>
            </a:r>
          </a:p>
          <a:p>
            <a:pPr algn="l"/>
            <a:r>
              <a:rPr lang="en-GB" b="0" i="0" dirty="0">
                <a:solidFill>
                  <a:srgbClr val="000000"/>
                </a:solidFill>
                <a:effectLst/>
                <a:latin typeface="Proxima Nova"/>
              </a:rPr>
              <a:t>Python and its package registry </a:t>
            </a:r>
            <a:r>
              <a:rPr lang="en-GB" b="0" i="0" dirty="0" err="1">
                <a:solidFill>
                  <a:srgbClr val="000000"/>
                </a:solidFill>
                <a:effectLst/>
                <a:latin typeface="Proxima Nova"/>
              </a:rPr>
              <a:t>PyPI</a:t>
            </a:r>
            <a:r>
              <a:rPr lang="en-GB" b="0" i="0" dirty="0">
                <a:solidFill>
                  <a:srgbClr val="000000"/>
                </a:solidFill>
                <a:effectLst/>
                <a:latin typeface="Proxima Nova"/>
              </a:rPr>
              <a:t> continues to be the fastest growing software ecosystem for the second year running. In 2021, </a:t>
            </a:r>
            <a:r>
              <a:rPr lang="en-GB" b="0" i="0" dirty="0" err="1">
                <a:solidFill>
                  <a:srgbClr val="000000"/>
                </a:solidFill>
                <a:effectLst/>
                <a:latin typeface="Proxima Nova"/>
              </a:rPr>
              <a:t>PyPI</a:t>
            </a:r>
            <a:r>
              <a:rPr lang="en-GB" b="0" i="0" dirty="0">
                <a:solidFill>
                  <a:srgbClr val="000000"/>
                </a:solidFill>
                <a:effectLst/>
                <a:latin typeface="Proxima Nova"/>
              </a:rPr>
              <a:t> served nearly 127 billion packages. In 2022, </a:t>
            </a:r>
            <a:r>
              <a:rPr lang="en-GB" b="0" i="0" dirty="0" err="1">
                <a:solidFill>
                  <a:srgbClr val="000000"/>
                </a:solidFill>
                <a:effectLst/>
                <a:latin typeface="Proxima Nova"/>
              </a:rPr>
              <a:t>PyPI</a:t>
            </a:r>
            <a:r>
              <a:rPr lang="en-GB" b="0" i="0" dirty="0">
                <a:solidFill>
                  <a:srgbClr val="000000"/>
                </a:solidFill>
                <a:effectLst/>
                <a:latin typeface="Proxima Nova"/>
              </a:rPr>
              <a:t> download volume is estimated to hit 179 billion packages. YoY growth of </a:t>
            </a:r>
            <a:r>
              <a:rPr lang="en-GB" b="0" i="0" dirty="0" err="1">
                <a:solidFill>
                  <a:srgbClr val="000000"/>
                </a:solidFill>
                <a:effectLst/>
                <a:latin typeface="Proxima Nova"/>
              </a:rPr>
              <a:t>PyPI</a:t>
            </a:r>
            <a:r>
              <a:rPr lang="en-GB" b="0" i="0" dirty="0">
                <a:solidFill>
                  <a:srgbClr val="000000"/>
                </a:solidFill>
                <a:effectLst/>
                <a:latin typeface="Proxima Nova"/>
              </a:rPr>
              <a:t> download volume is estimated at 41%.</a:t>
            </a:r>
            <a:endParaRPr lang="hu-HU" b="0" i="0" dirty="0">
              <a:solidFill>
                <a:srgbClr val="000000"/>
              </a:solidFill>
              <a:effectLst/>
              <a:latin typeface="Proxima Nova"/>
            </a:endParaRPr>
          </a:p>
          <a:p>
            <a:pPr algn="l"/>
            <a:endParaRPr lang="hu-HU" b="0" i="0" dirty="0">
              <a:solidFill>
                <a:srgbClr val="000000"/>
              </a:solidFill>
              <a:effectLst/>
              <a:latin typeface="Proxima Nova"/>
            </a:endParaRPr>
          </a:p>
          <a:p>
            <a:pPr algn="l"/>
            <a:r>
              <a:rPr lang="hu-HU" sz="1400" b="1" i="0" dirty="0">
                <a:solidFill>
                  <a:srgbClr val="FF0000"/>
                </a:solidFill>
                <a:effectLst/>
                <a:latin typeface="Proxima Nova"/>
              </a:rPr>
              <a:t>.NET (</a:t>
            </a:r>
            <a:r>
              <a:rPr lang="hu-HU" sz="1400" b="1" i="0" dirty="0" err="1">
                <a:solidFill>
                  <a:srgbClr val="FF0000"/>
                </a:solidFill>
                <a:effectLst/>
                <a:latin typeface="Proxima Nova"/>
              </a:rPr>
              <a:t>NuGet</a:t>
            </a:r>
            <a:r>
              <a:rPr lang="hu-HU" sz="1400" b="1" i="0" dirty="0">
                <a:solidFill>
                  <a:srgbClr val="FF0000"/>
                </a:solidFill>
                <a:effectLst/>
                <a:latin typeface="Proxima Nova"/>
              </a:rPr>
              <a:t>)</a:t>
            </a:r>
          </a:p>
          <a:p>
            <a:pPr algn="l"/>
            <a:r>
              <a:rPr lang="en-GB" b="0" i="0" dirty="0">
                <a:solidFill>
                  <a:srgbClr val="000000"/>
                </a:solidFill>
                <a:effectLst/>
                <a:latin typeface="Proxima Nova"/>
              </a:rPr>
              <a:t>NuGet is the chosen ecosystem of the .NET family of languages and continues to serve engineers working with the ever-growing Microsoft technologies. Developers downloaded 78 billion NuGet packages in 2021. In 2022, estimates peg volume at over 96 billion packages, representing 23% YoY growth.</a:t>
            </a:r>
          </a:p>
          <a:p>
            <a:pPr algn="l"/>
            <a:endParaRPr lang="en-GB" b="0" i="0" dirty="0">
              <a:solidFill>
                <a:srgbClr val="000000"/>
              </a:solidFill>
              <a:effectLst/>
              <a:latin typeface="Proxima Nova"/>
            </a:endParaRPr>
          </a:p>
          <a:p>
            <a:endParaRPr lang="en-US" dirty="0"/>
          </a:p>
        </p:txBody>
      </p:sp>
    </p:spTree>
    <p:extLst>
      <p:ext uri="{BB962C8B-B14F-4D97-AF65-F5344CB8AC3E}">
        <p14:creationId xmlns:p14="http://schemas.microsoft.com/office/powerpoint/2010/main" val="169897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Source</a:t>
            </a:r>
            <a:r>
              <a:rPr lang="hu-HU" dirty="0"/>
              <a:t>: </a:t>
            </a:r>
            <a:r>
              <a:rPr lang="hu-HU" dirty="0" err="1"/>
              <a:t>Sonatype</a:t>
            </a:r>
            <a:r>
              <a:rPr lang="hu-HU" dirty="0"/>
              <a:t> - </a:t>
            </a:r>
            <a:r>
              <a:rPr lang="hu-HU" dirty="0" err="1"/>
              <a:t>8th</a:t>
            </a:r>
            <a:r>
              <a:rPr lang="hu-HU" dirty="0"/>
              <a:t> </a:t>
            </a:r>
            <a:r>
              <a:rPr lang="hu-HU" dirty="0" err="1"/>
              <a:t>State</a:t>
            </a:r>
            <a:r>
              <a:rPr lang="hu-HU" dirty="0"/>
              <a:t> of </a:t>
            </a:r>
            <a:r>
              <a:rPr lang="hu-HU" dirty="0" err="1"/>
              <a:t>the</a:t>
            </a:r>
            <a:r>
              <a:rPr lang="hu-HU" dirty="0"/>
              <a:t> Software </a:t>
            </a:r>
            <a:r>
              <a:rPr lang="hu-HU" dirty="0" err="1"/>
              <a:t>Supply</a:t>
            </a:r>
            <a:r>
              <a:rPr lang="hu-HU" dirty="0"/>
              <a:t> </a:t>
            </a:r>
            <a:r>
              <a:rPr lang="hu-HU" dirty="0" err="1"/>
              <a:t>Chain</a:t>
            </a:r>
            <a:endParaRPr lang="hu-HU" dirty="0"/>
          </a:p>
          <a:p>
            <a:r>
              <a:rPr lang="en-US" dirty="0"/>
              <a:t>https://www.sonatype.com/state-of-the-software-supply-chain/open-source-supply-demand-security</a:t>
            </a:r>
            <a:endParaRPr lang="hu-HU" dirty="0"/>
          </a:p>
          <a:p>
            <a:endParaRPr lang="hu-HU" dirty="0"/>
          </a:p>
          <a:p>
            <a:endParaRPr lang="hu-HU" dirty="0"/>
          </a:p>
          <a:p>
            <a:endParaRPr lang="en-US" dirty="0"/>
          </a:p>
        </p:txBody>
      </p:sp>
    </p:spTree>
    <p:extLst>
      <p:ext uri="{BB962C8B-B14F-4D97-AF65-F5344CB8AC3E}">
        <p14:creationId xmlns:p14="http://schemas.microsoft.com/office/powerpoint/2010/main" val="97104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Source</a:t>
            </a:r>
            <a:r>
              <a:rPr lang="hu-HU" dirty="0"/>
              <a:t>: </a:t>
            </a:r>
            <a:r>
              <a:rPr lang="hu-HU" dirty="0" err="1"/>
              <a:t>Sonatype</a:t>
            </a:r>
            <a:r>
              <a:rPr lang="hu-HU" dirty="0"/>
              <a:t> - </a:t>
            </a:r>
            <a:r>
              <a:rPr lang="hu-HU" dirty="0" err="1"/>
              <a:t>8th</a:t>
            </a:r>
            <a:r>
              <a:rPr lang="hu-HU" dirty="0"/>
              <a:t> </a:t>
            </a:r>
            <a:r>
              <a:rPr lang="hu-HU" dirty="0" err="1"/>
              <a:t>State</a:t>
            </a:r>
            <a:r>
              <a:rPr lang="hu-HU" dirty="0"/>
              <a:t> of </a:t>
            </a:r>
            <a:r>
              <a:rPr lang="hu-HU" dirty="0" err="1"/>
              <a:t>the</a:t>
            </a:r>
            <a:r>
              <a:rPr lang="hu-HU" dirty="0"/>
              <a:t> Software </a:t>
            </a:r>
            <a:r>
              <a:rPr lang="hu-HU" dirty="0" err="1"/>
              <a:t>Supply</a:t>
            </a:r>
            <a:r>
              <a:rPr lang="hu-HU" dirty="0"/>
              <a:t> </a:t>
            </a:r>
            <a:r>
              <a:rPr lang="hu-HU" dirty="0" err="1"/>
              <a:t>Chain</a:t>
            </a:r>
            <a:endParaRPr lang="hu-HU" dirty="0"/>
          </a:p>
          <a:p>
            <a:r>
              <a:rPr lang="en-US" dirty="0"/>
              <a:t>https://www.sonatype.com/state-of-the-software-supply-chain/open-source-supply-demand-security</a:t>
            </a:r>
            <a:endParaRPr lang="hu-HU" dirty="0"/>
          </a:p>
          <a:p>
            <a:endParaRPr lang="hu-HU" dirty="0"/>
          </a:p>
          <a:p>
            <a:r>
              <a:rPr lang="en-GB" b="0" i="0" dirty="0">
                <a:solidFill>
                  <a:srgbClr val="000000"/>
                </a:solidFill>
                <a:effectLst/>
                <a:latin typeface="Proxima Nova"/>
              </a:rPr>
              <a:t>Dependency confusion, a form of attack relying on spoofing internal package names and publishing them to an open source registry with an abnormally high version number. This continues to be one of the most numerous types of attacks observed. This intrusion reflects a highly targeted approach and is </a:t>
            </a:r>
            <a:r>
              <a:rPr lang="en-GB" b="0" i="0" dirty="0" err="1">
                <a:solidFill>
                  <a:srgbClr val="000000"/>
                </a:solidFill>
                <a:effectLst/>
                <a:latin typeface="Proxima Nova"/>
              </a:rPr>
              <a:t>favored</a:t>
            </a:r>
            <a:r>
              <a:rPr lang="en-GB" b="0" i="0" dirty="0">
                <a:solidFill>
                  <a:srgbClr val="000000"/>
                </a:solidFill>
                <a:effectLst/>
                <a:latin typeface="Proxima Nova"/>
              </a:rPr>
              <a:t> by both security researchers doing legitimate penetration testing, as well as adversaries seeking entry into a given organization.</a:t>
            </a:r>
            <a:endParaRPr lang="hu-HU" b="0" i="0" dirty="0">
              <a:solidFill>
                <a:srgbClr val="000000"/>
              </a:solidFill>
              <a:effectLst/>
              <a:latin typeface="Proxima Nova"/>
            </a:endParaRPr>
          </a:p>
          <a:p>
            <a:endParaRPr lang="hu-HU" b="0" i="0" dirty="0">
              <a:solidFill>
                <a:srgbClr val="000000"/>
              </a:solidFill>
              <a:effectLst/>
              <a:latin typeface="Proxima Nova"/>
            </a:endParaRPr>
          </a:p>
          <a:p>
            <a:r>
              <a:rPr lang="en-GB" b="0" i="0" dirty="0">
                <a:solidFill>
                  <a:srgbClr val="000000"/>
                </a:solidFill>
                <a:effectLst/>
                <a:latin typeface="Proxima Nova"/>
              </a:rPr>
              <a:t>The type of </a:t>
            </a:r>
            <a:r>
              <a:rPr lang="en-GB" b="0" i="0" dirty="0" err="1">
                <a:solidFill>
                  <a:srgbClr val="000000"/>
                </a:solidFill>
                <a:effectLst/>
                <a:latin typeface="Proxima Nova"/>
              </a:rPr>
              <a:t>defense</a:t>
            </a:r>
            <a:r>
              <a:rPr lang="en-GB" b="0" i="0" dirty="0">
                <a:solidFill>
                  <a:srgbClr val="000000"/>
                </a:solidFill>
                <a:effectLst/>
                <a:latin typeface="Proxima Nova"/>
              </a:rPr>
              <a:t> that can be applied against dependency confusion exists in both upstream and downstream scenarios. Ultimately, these attacks rely on the fact that an organization will not register its internal package names in the upstream repositories.</a:t>
            </a:r>
            <a:endParaRPr lang="hu-HU" b="0" i="0" dirty="0">
              <a:solidFill>
                <a:srgbClr val="000000"/>
              </a:solidFill>
              <a:effectLst/>
              <a:latin typeface="Proxima Nova"/>
            </a:endParaRPr>
          </a:p>
          <a:p>
            <a:endParaRPr lang="hu-HU" b="0" i="0" dirty="0">
              <a:solidFill>
                <a:srgbClr val="000000"/>
              </a:solidFill>
              <a:effectLst/>
              <a:latin typeface="Proxima Nova"/>
            </a:endParaRPr>
          </a:p>
          <a:p>
            <a:r>
              <a:rPr lang="en-GB" b="0" i="0" dirty="0">
                <a:solidFill>
                  <a:srgbClr val="000000"/>
                </a:solidFill>
                <a:effectLst/>
                <a:latin typeface="Proxima Nova"/>
              </a:rPr>
              <a:t>Some registries such as the Maven Central Repository require mandatory organizational verification and a </a:t>
            </a:r>
            <a:r>
              <a:rPr lang="en-GB" b="0" i="0" dirty="0" err="1">
                <a:solidFill>
                  <a:srgbClr val="000000"/>
                </a:solidFill>
                <a:effectLst/>
                <a:latin typeface="Proxima Nova"/>
              </a:rPr>
              <a:t>namespaced</a:t>
            </a:r>
            <a:r>
              <a:rPr lang="en-GB" b="0" i="0" dirty="0">
                <a:solidFill>
                  <a:srgbClr val="000000"/>
                </a:solidFill>
                <a:effectLst/>
                <a:latin typeface="Proxima Nova"/>
              </a:rPr>
              <a:t> coordinate system to help avert this type of attack. Other registries take an open door policy to package registrations, requiring measures downstream such as auditing incoming packages against designated package names. The simplest mitigation for these types of attacks is to use </a:t>
            </a:r>
            <a:r>
              <a:rPr lang="en-GB" b="0" i="0" dirty="0" err="1">
                <a:solidFill>
                  <a:srgbClr val="000000"/>
                </a:solidFill>
                <a:effectLst/>
                <a:latin typeface="Proxima Nova"/>
              </a:rPr>
              <a:t>namespaced</a:t>
            </a:r>
            <a:r>
              <a:rPr lang="en-GB" b="0" i="0" dirty="0">
                <a:solidFill>
                  <a:srgbClr val="000000"/>
                </a:solidFill>
                <a:effectLst/>
                <a:latin typeface="Proxima Nova"/>
              </a:rPr>
              <a:t> coordinates whenever possible and claim your organization’s namespace upstream early.</a:t>
            </a:r>
            <a:endParaRPr lang="hu-HU" dirty="0"/>
          </a:p>
          <a:p>
            <a:endParaRPr lang="hu-HU" dirty="0"/>
          </a:p>
          <a:p>
            <a:endParaRPr lang="hu-HU" dirty="0"/>
          </a:p>
          <a:p>
            <a:endParaRPr lang="en-US" dirty="0"/>
          </a:p>
        </p:txBody>
      </p:sp>
    </p:spTree>
    <p:extLst>
      <p:ext uri="{BB962C8B-B14F-4D97-AF65-F5344CB8AC3E}">
        <p14:creationId xmlns:p14="http://schemas.microsoft.com/office/powerpoint/2010/main" val="1473970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Source</a:t>
            </a:r>
            <a:r>
              <a:rPr lang="hu-HU" dirty="0"/>
              <a:t>: </a:t>
            </a:r>
            <a:r>
              <a:rPr lang="hu-HU" dirty="0" err="1"/>
              <a:t>Sonatype</a:t>
            </a:r>
            <a:r>
              <a:rPr lang="hu-HU" dirty="0"/>
              <a:t> - </a:t>
            </a:r>
            <a:r>
              <a:rPr lang="hu-HU" dirty="0" err="1"/>
              <a:t>8th</a:t>
            </a:r>
            <a:r>
              <a:rPr lang="hu-HU" dirty="0"/>
              <a:t> </a:t>
            </a:r>
            <a:r>
              <a:rPr lang="hu-HU" dirty="0" err="1"/>
              <a:t>State</a:t>
            </a:r>
            <a:r>
              <a:rPr lang="hu-HU" dirty="0"/>
              <a:t> of </a:t>
            </a:r>
            <a:r>
              <a:rPr lang="hu-HU" dirty="0" err="1"/>
              <a:t>the</a:t>
            </a:r>
            <a:r>
              <a:rPr lang="hu-HU" dirty="0"/>
              <a:t> Software </a:t>
            </a:r>
            <a:r>
              <a:rPr lang="hu-HU" dirty="0" err="1"/>
              <a:t>Supply</a:t>
            </a:r>
            <a:r>
              <a:rPr lang="hu-HU" dirty="0"/>
              <a:t> </a:t>
            </a:r>
            <a:r>
              <a:rPr lang="hu-HU" dirty="0" err="1"/>
              <a:t>Chain</a:t>
            </a:r>
            <a:endParaRPr lang="hu-HU" dirty="0"/>
          </a:p>
          <a:p>
            <a:r>
              <a:rPr lang="en-US" dirty="0"/>
              <a:t>https://www.sonatype.com/state-of-the-software-supply-chain/open-source-supply-demand-security</a:t>
            </a:r>
            <a:endParaRPr lang="hu-HU" dirty="0"/>
          </a:p>
          <a:p>
            <a:endParaRPr lang="hu-HU" dirty="0"/>
          </a:p>
          <a:p>
            <a:r>
              <a:rPr lang="en-GB" b="0" i="0" dirty="0" err="1">
                <a:solidFill>
                  <a:srgbClr val="000000"/>
                </a:solidFill>
                <a:effectLst/>
                <a:latin typeface="Proxima Nova"/>
              </a:rPr>
              <a:t>Typosquatting</a:t>
            </a:r>
            <a:r>
              <a:rPr lang="en-GB" b="0" i="0" dirty="0">
                <a:solidFill>
                  <a:srgbClr val="000000"/>
                </a:solidFill>
                <a:effectLst/>
                <a:latin typeface="Proxima Nova"/>
              </a:rPr>
              <a:t> continues to be a popular approach for executing software supply chain attacks and relies on a deceptively simple technique. Pick a popular component, misspell the name slightly, and rely on the assumption that some developers will make a mistake in adding a component. Software development is ultimately a very repetitive form of writing. With millions of pairs of hands typing ‘</a:t>
            </a:r>
            <a:r>
              <a:rPr lang="en-GB" b="0" i="0" dirty="0" err="1">
                <a:solidFill>
                  <a:srgbClr val="000000"/>
                </a:solidFill>
                <a:effectLst/>
                <a:latin typeface="Proxima Nova"/>
              </a:rPr>
              <a:t>npm</a:t>
            </a:r>
            <a:r>
              <a:rPr lang="en-GB" b="0" i="0" dirty="0">
                <a:solidFill>
                  <a:srgbClr val="000000"/>
                </a:solidFill>
                <a:effectLst/>
                <a:latin typeface="Proxima Nova"/>
              </a:rPr>
              <a:t> install’, or editing requirements.txt on millions of keyboards, inevitably, mistakes will happen. There is also a variation on this theme or type of attack called “brandjacking”. In this variant, a known name is taken over or spoofed closely to bait developers into accidentally integrating these packages instead of the legitimate component they were expecting.</a:t>
            </a:r>
            <a:endParaRPr lang="hu-HU" b="0" i="0" dirty="0">
              <a:solidFill>
                <a:srgbClr val="000000"/>
              </a:solidFill>
              <a:effectLst/>
              <a:latin typeface="Proxima Nova"/>
            </a:endParaRPr>
          </a:p>
          <a:p>
            <a:endParaRPr lang="hu-HU" b="0" i="0" dirty="0">
              <a:solidFill>
                <a:srgbClr val="000000"/>
              </a:solidFill>
              <a:effectLst/>
              <a:latin typeface="Proxima Nova"/>
            </a:endParaRPr>
          </a:p>
          <a:p>
            <a:r>
              <a:rPr lang="en-GB" b="0" i="0" dirty="0">
                <a:solidFill>
                  <a:srgbClr val="000000"/>
                </a:solidFill>
                <a:effectLst/>
                <a:latin typeface="Proxima Nova"/>
              </a:rPr>
              <a:t>An example seen in real life is a campaign against the </a:t>
            </a:r>
            <a:r>
              <a:rPr lang="en-GB" b="0" i="0" dirty="0" err="1">
                <a:solidFill>
                  <a:srgbClr val="000000"/>
                </a:solidFill>
                <a:effectLst/>
                <a:latin typeface="Proxima Nova"/>
              </a:rPr>
              <a:t>colors</a:t>
            </a:r>
            <a:r>
              <a:rPr lang="en-GB" b="0" i="0" dirty="0">
                <a:solidFill>
                  <a:srgbClr val="000000"/>
                </a:solidFill>
                <a:effectLst/>
                <a:latin typeface="Proxima Nova"/>
              </a:rPr>
              <a:t> library, with adversaries naming their packages “</a:t>
            </a:r>
            <a:r>
              <a:rPr lang="en-GB" b="0" i="0" dirty="0" err="1">
                <a:solidFill>
                  <a:srgbClr val="000000"/>
                </a:solidFill>
                <a:effectLst/>
                <a:latin typeface="Proxima Nova"/>
              </a:rPr>
              <a:t>colors</a:t>
            </a:r>
            <a:r>
              <a:rPr lang="en-GB" b="0" i="0" dirty="0">
                <a:solidFill>
                  <a:srgbClr val="000000"/>
                </a:solidFill>
                <a:effectLst/>
                <a:latin typeface="Proxima Nova"/>
              </a:rPr>
              <a:t>-2.0” or “</a:t>
            </a:r>
            <a:r>
              <a:rPr lang="en-GB" b="0" i="0" dirty="0" err="1">
                <a:solidFill>
                  <a:srgbClr val="000000"/>
                </a:solidFill>
                <a:effectLst/>
                <a:latin typeface="Proxima Nova"/>
              </a:rPr>
              <a:t>colors</a:t>
            </a:r>
            <a:r>
              <a:rPr lang="en-GB" b="0" i="0" dirty="0">
                <a:solidFill>
                  <a:srgbClr val="000000"/>
                </a:solidFill>
                <a:effectLst/>
                <a:latin typeface="Proxima Nova"/>
              </a:rPr>
              <a:t>-helper” and so on.</a:t>
            </a:r>
            <a:endParaRPr lang="hu-HU" b="0" i="0" dirty="0">
              <a:solidFill>
                <a:srgbClr val="000000"/>
              </a:solidFill>
              <a:effectLst/>
              <a:latin typeface="Proxima Nova"/>
            </a:endParaRPr>
          </a:p>
          <a:p>
            <a:endParaRPr lang="hu-HU" b="0" i="0" dirty="0">
              <a:solidFill>
                <a:srgbClr val="000000"/>
              </a:solidFill>
              <a:effectLst/>
              <a:latin typeface="Proxima Nova"/>
            </a:endParaRPr>
          </a:p>
          <a:p>
            <a:r>
              <a:rPr lang="en-GB" b="0" i="0" dirty="0">
                <a:solidFill>
                  <a:srgbClr val="000000"/>
                </a:solidFill>
                <a:effectLst/>
                <a:latin typeface="Proxima Nova"/>
              </a:rPr>
              <a:t>These techniques are often combined with a malicious payload that executes immediately using the built-in functionality of the developer's build tool. Most current build utilities such as </a:t>
            </a:r>
            <a:r>
              <a:rPr lang="en-GB" b="0" i="0" dirty="0" err="1">
                <a:solidFill>
                  <a:srgbClr val="000000"/>
                </a:solidFill>
                <a:effectLst/>
                <a:latin typeface="Proxima Nova"/>
              </a:rPr>
              <a:t>npm</a:t>
            </a:r>
            <a:r>
              <a:rPr lang="en-GB" b="0" i="0" dirty="0">
                <a:solidFill>
                  <a:srgbClr val="000000"/>
                </a:solidFill>
                <a:effectLst/>
                <a:latin typeface="Proxima Nova"/>
              </a:rPr>
              <a:t>, cargo, </a:t>
            </a:r>
            <a:r>
              <a:rPr lang="en-GB" b="0" i="0" dirty="0" err="1">
                <a:solidFill>
                  <a:srgbClr val="000000"/>
                </a:solidFill>
                <a:effectLst/>
                <a:latin typeface="Proxima Nova"/>
              </a:rPr>
              <a:t>pip3</a:t>
            </a:r>
            <a:r>
              <a:rPr lang="en-GB" b="0" i="0" dirty="0">
                <a:solidFill>
                  <a:srgbClr val="000000"/>
                </a:solidFill>
                <a:effectLst/>
                <a:latin typeface="Proxima Nova"/>
              </a:rPr>
              <a:t>, etc. allow the package maintainer to execute some sort of setup script during package installation. There are many legitimate uses for such functionality, such as compiling native libraries for use or preparing a directory structure. Unfortunately, as there is usually no user interaction when executing this step, this same mechanism can be used to fetch malicious payloads from a command and control server, which is then automatically installed and executed without the user’s awareness.</a:t>
            </a:r>
            <a:endParaRPr lang="hu-HU" b="0" i="0" dirty="0">
              <a:solidFill>
                <a:srgbClr val="000000"/>
              </a:solidFill>
              <a:effectLst/>
              <a:latin typeface="Proxima Nova"/>
            </a:endParaRPr>
          </a:p>
          <a:p>
            <a:endParaRPr lang="hu-HU" b="0" i="0" dirty="0">
              <a:solidFill>
                <a:srgbClr val="000000"/>
              </a:solidFill>
              <a:effectLst/>
              <a:latin typeface="Proxima Nova"/>
            </a:endParaRPr>
          </a:p>
          <a:p>
            <a:r>
              <a:rPr lang="en-GB" b="0" i="0" dirty="0">
                <a:solidFill>
                  <a:srgbClr val="000000"/>
                </a:solidFill>
                <a:effectLst/>
                <a:latin typeface="Proxima Nova"/>
              </a:rPr>
              <a:t>The most common types of payloads include installing malware and exfiltrating system credentials and tokens, as well as other system information.</a:t>
            </a:r>
            <a:endParaRPr lang="hu-HU" b="0" i="0" dirty="0">
              <a:solidFill>
                <a:srgbClr val="000000"/>
              </a:solidFill>
              <a:effectLst/>
              <a:latin typeface="Proxima Nova"/>
            </a:endParaRPr>
          </a:p>
          <a:p>
            <a:endParaRPr lang="hu-HU" b="0" i="0" dirty="0">
              <a:solidFill>
                <a:srgbClr val="000000"/>
              </a:solidFill>
              <a:effectLst/>
              <a:latin typeface="Proxima Nova"/>
            </a:endParaRPr>
          </a:p>
          <a:p>
            <a:r>
              <a:rPr lang="en-GB" b="0" i="0" dirty="0">
                <a:solidFill>
                  <a:srgbClr val="000000"/>
                </a:solidFill>
                <a:effectLst/>
                <a:latin typeface="Proxima Nova"/>
              </a:rPr>
              <a:t>What is common with these types of packages is that they operate much like phishing scams, duplicating the README sections of their chosen targets closely. Take a closer look at the code that’s published though, and you’ll see that they rarely work like the original, and instead will cause build failures. By the time the developer notices something is amiss, it is already too late — the damage has been done by the malicious payload executed via the build automation. The developer has probably not given much thought to this occurrence and likely believes that they just encountered a harmless typo.</a:t>
            </a:r>
            <a:endParaRPr lang="hu-HU" b="0" i="0" dirty="0">
              <a:solidFill>
                <a:srgbClr val="000000"/>
              </a:solidFill>
              <a:effectLst/>
              <a:latin typeface="Proxima Nova"/>
            </a:endParaRPr>
          </a:p>
          <a:p>
            <a:endParaRPr lang="hu-HU" b="0" i="0" dirty="0">
              <a:solidFill>
                <a:srgbClr val="000000"/>
              </a:solidFill>
              <a:effectLst/>
              <a:latin typeface="Proxima Nova"/>
            </a:endParaRPr>
          </a:p>
          <a:p>
            <a:r>
              <a:rPr lang="en-GB" b="0" i="0" dirty="0">
                <a:solidFill>
                  <a:srgbClr val="000000"/>
                </a:solidFill>
                <a:effectLst/>
                <a:latin typeface="Proxima Nova"/>
              </a:rPr>
              <a:t>Mitigating these types of attacks unfortunately is not possible without some level of automated verification that looks at the newly acquired dependencies against known malware signatures or other suspicious signs. Due diligence at the keyboard will certainly help alleviate errors, but we all have a tendency to make typos so organizations should be cognizant of this reality in their approach.</a:t>
            </a:r>
            <a:endParaRPr lang="hu-HU" b="0" i="0" dirty="0">
              <a:solidFill>
                <a:srgbClr val="000000"/>
              </a:solidFill>
              <a:effectLst/>
              <a:latin typeface="Proxima Nova"/>
            </a:endParaRPr>
          </a:p>
          <a:p>
            <a:endParaRPr lang="hu-HU" dirty="0"/>
          </a:p>
          <a:p>
            <a:endParaRPr lang="en-US" dirty="0"/>
          </a:p>
        </p:txBody>
      </p:sp>
    </p:spTree>
    <p:extLst>
      <p:ext uri="{BB962C8B-B14F-4D97-AF65-F5344CB8AC3E}">
        <p14:creationId xmlns:p14="http://schemas.microsoft.com/office/powerpoint/2010/main" val="215434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Source</a:t>
            </a:r>
            <a:r>
              <a:rPr lang="hu-HU" dirty="0"/>
              <a:t>: </a:t>
            </a:r>
            <a:r>
              <a:rPr lang="hu-HU" dirty="0" err="1"/>
              <a:t>Sonatype</a:t>
            </a:r>
            <a:r>
              <a:rPr lang="hu-HU" dirty="0"/>
              <a:t> - </a:t>
            </a:r>
            <a:r>
              <a:rPr lang="hu-HU" dirty="0" err="1"/>
              <a:t>8th</a:t>
            </a:r>
            <a:r>
              <a:rPr lang="hu-HU" dirty="0"/>
              <a:t> </a:t>
            </a:r>
            <a:r>
              <a:rPr lang="hu-HU" dirty="0" err="1"/>
              <a:t>State</a:t>
            </a:r>
            <a:r>
              <a:rPr lang="hu-HU" dirty="0"/>
              <a:t> of </a:t>
            </a:r>
            <a:r>
              <a:rPr lang="hu-HU" dirty="0" err="1"/>
              <a:t>the</a:t>
            </a:r>
            <a:r>
              <a:rPr lang="hu-HU" dirty="0"/>
              <a:t> Software </a:t>
            </a:r>
            <a:r>
              <a:rPr lang="hu-HU" dirty="0" err="1"/>
              <a:t>Supply</a:t>
            </a:r>
            <a:r>
              <a:rPr lang="hu-HU" dirty="0"/>
              <a:t> </a:t>
            </a:r>
            <a:r>
              <a:rPr lang="hu-HU" dirty="0" err="1"/>
              <a:t>Chain</a:t>
            </a:r>
            <a:endParaRPr lang="hu-HU" dirty="0"/>
          </a:p>
          <a:p>
            <a:r>
              <a:rPr lang="en-US" dirty="0"/>
              <a:t>https://www.sonatype.com/state-of-the-software-supply-chain/open-source-supply-demand-security</a:t>
            </a:r>
            <a:endParaRPr lang="hu-HU" dirty="0"/>
          </a:p>
          <a:p>
            <a:endParaRPr lang="hu-HU" dirty="0"/>
          </a:p>
          <a:p>
            <a:r>
              <a:rPr lang="en-GB" b="0" i="0" dirty="0">
                <a:solidFill>
                  <a:srgbClr val="000000"/>
                </a:solidFill>
                <a:effectLst/>
                <a:latin typeface="Proxima Nova"/>
              </a:rPr>
              <a:t>Malicious Source Code Injections are another type of attack that poses a very real risk to developers of popular libraries but, due to the highly targeted nature of these attacks, are less numerous than the ‘mass attack’ types noted above. This form of attack however is no less destructive, leveraging a popular component as a vector for a malicious payload.</a:t>
            </a:r>
            <a:endParaRPr lang="hu-HU" b="0" i="0" dirty="0">
              <a:solidFill>
                <a:srgbClr val="000000"/>
              </a:solidFill>
              <a:effectLst/>
              <a:latin typeface="Proxima Nova"/>
            </a:endParaRPr>
          </a:p>
          <a:p>
            <a:endParaRPr lang="hu-HU" b="0" i="0" dirty="0">
              <a:solidFill>
                <a:srgbClr val="000000"/>
              </a:solidFill>
              <a:effectLst/>
              <a:latin typeface="Proxima Nova"/>
            </a:endParaRPr>
          </a:p>
          <a:p>
            <a:r>
              <a:rPr lang="en-GB" dirty="0"/>
              <a:t>The attack design relies on an adversary gaining access to the source code of a library, either through a compromise (as seen in the </a:t>
            </a:r>
            <a:r>
              <a:rPr lang="en-GB" dirty="0" err="1"/>
              <a:t>codecov</a:t>
            </a:r>
            <a:r>
              <a:rPr lang="en-GB" dirty="0"/>
              <a:t> and SolarWinds cases), or by pretending initially to be a benevolent open source committer. Once they have access, some of the code is modified, often hidden in what may otherwise appear as harmless code changes. This payload is then distributed to users of the library and continues with its nefarious objective. At its simplest, it may just be another credential exfiltration, but it was also observed in the sophisticated crypto heist that stole cryptocurrency worth over $3 million USD. The attack used compromised access to a private GitHub repository of a crypto auction site’s front-end.</a:t>
            </a:r>
            <a:endParaRPr lang="hu-HU" dirty="0"/>
          </a:p>
          <a:p>
            <a:endParaRPr lang="hu-HU" dirty="0"/>
          </a:p>
          <a:p>
            <a:r>
              <a:rPr lang="en-GB" dirty="0"/>
              <a:t>An encouraging aspect of the open source community is that code can be scrutinized, so many of these campaigns are uncovered swiftly.</a:t>
            </a:r>
            <a:endParaRPr lang="en-US" dirty="0"/>
          </a:p>
        </p:txBody>
      </p:sp>
    </p:spTree>
    <p:extLst>
      <p:ext uri="{BB962C8B-B14F-4D97-AF65-F5344CB8AC3E}">
        <p14:creationId xmlns:p14="http://schemas.microsoft.com/office/powerpoint/2010/main" val="1066059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Source</a:t>
            </a:r>
            <a:r>
              <a:rPr lang="hu-HU" dirty="0"/>
              <a:t>: </a:t>
            </a:r>
            <a:r>
              <a:rPr lang="hu-HU" dirty="0" err="1"/>
              <a:t>Sonatype</a:t>
            </a:r>
            <a:r>
              <a:rPr lang="hu-HU" dirty="0"/>
              <a:t> - </a:t>
            </a:r>
            <a:r>
              <a:rPr lang="hu-HU" dirty="0" err="1"/>
              <a:t>8th</a:t>
            </a:r>
            <a:r>
              <a:rPr lang="hu-HU" dirty="0"/>
              <a:t> </a:t>
            </a:r>
            <a:r>
              <a:rPr lang="hu-HU" dirty="0" err="1"/>
              <a:t>State</a:t>
            </a:r>
            <a:r>
              <a:rPr lang="hu-HU" dirty="0"/>
              <a:t> of </a:t>
            </a:r>
            <a:r>
              <a:rPr lang="hu-HU" dirty="0" err="1"/>
              <a:t>the</a:t>
            </a:r>
            <a:r>
              <a:rPr lang="hu-HU" dirty="0"/>
              <a:t> Software </a:t>
            </a:r>
            <a:r>
              <a:rPr lang="hu-HU" dirty="0" err="1"/>
              <a:t>Supply</a:t>
            </a:r>
            <a:r>
              <a:rPr lang="hu-HU" dirty="0"/>
              <a:t> </a:t>
            </a:r>
            <a:r>
              <a:rPr lang="hu-HU" dirty="0" err="1"/>
              <a:t>Chain</a:t>
            </a:r>
            <a:endParaRPr lang="hu-HU" dirty="0"/>
          </a:p>
          <a:p>
            <a:r>
              <a:rPr lang="en-US" dirty="0"/>
              <a:t>https://www.sonatype.com/state-of-the-software-supply-chain/open-source-supply-demand-security</a:t>
            </a:r>
            <a:endParaRPr lang="hu-HU" dirty="0"/>
          </a:p>
          <a:p>
            <a:endParaRPr lang="hu-HU" dirty="0"/>
          </a:p>
          <a:p>
            <a:r>
              <a:rPr lang="en-GB" dirty="0"/>
              <a:t>Another subvariant of malicious code injections that the team has been observing more of in the last 12 months is </a:t>
            </a:r>
            <a:r>
              <a:rPr lang="en-GB" dirty="0" err="1"/>
              <a:t>protestware</a:t>
            </a:r>
            <a:r>
              <a:rPr lang="en-GB" dirty="0"/>
              <a:t>. In this scenario, an incident occurs when a maintainer deliberately sabotages their own project to cause harm or malfunction in ways that disrupt its adopters’ work.</a:t>
            </a:r>
            <a:endParaRPr lang="hu-HU" dirty="0"/>
          </a:p>
          <a:p>
            <a:endParaRPr lang="hu-HU" dirty="0"/>
          </a:p>
          <a:p>
            <a:r>
              <a:rPr lang="en-GB" b="0" i="0" dirty="0">
                <a:solidFill>
                  <a:srgbClr val="000000"/>
                </a:solidFill>
                <a:effectLst/>
                <a:latin typeface="Proxima Nova"/>
              </a:rPr>
              <a:t>The emergence of these types of campaigns open the door to an interesting dialogue about what constitutes reckless irresponsibility versus a seemingly harmless functionality change by a developer. While technically it is the maintainer’s right to do whatever they want with their code, as all open source code is delivered </a:t>
            </a:r>
            <a:r>
              <a:rPr lang="en-GB" b="0" i="1" dirty="0">
                <a:solidFill>
                  <a:srgbClr val="000000"/>
                </a:solidFill>
                <a:effectLst/>
                <a:latin typeface="Proxima Nova"/>
              </a:rPr>
              <a:t>as-is</a:t>
            </a:r>
            <a:r>
              <a:rPr lang="en-GB" b="0" i="0" dirty="0">
                <a:solidFill>
                  <a:srgbClr val="000000"/>
                </a:solidFill>
                <a:effectLst/>
                <a:latin typeface="Proxima Nova"/>
              </a:rPr>
              <a:t>. The consequent disruption caused to users, inflicting significant harm and delay, may not necessarily have been the intended outcome. The emergence of these types of self-imploding protest releases has caused healthy debate, as they are often performed in support of causes such as the illegal war in Ukraine, or due to the maintainer feeling that they are not adequately compensated for their efforts. Whether the cause is legitimate or not, it highlights the need for consumers of open source to be ready for this eventuality.</a:t>
            </a:r>
            <a:endParaRPr lang="hu-HU" b="0" i="0" dirty="0">
              <a:solidFill>
                <a:srgbClr val="000000"/>
              </a:solidFill>
              <a:effectLst/>
              <a:latin typeface="Proxima Nova"/>
            </a:endParaRPr>
          </a:p>
          <a:p>
            <a:endParaRPr lang="hu-HU" b="0" i="0" dirty="0">
              <a:solidFill>
                <a:srgbClr val="000000"/>
              </a:solidFill>
              <a:effectLst/>
              <a:latin typeface="Proxima Nova"/>
            </a:endParaRPr>
          </a:p>
          <a:p>
            <a:r>
              <a:rPr lang="en-GB" b="0" i="0" dirty="0">
                <a:solidFill>
                  <a:srgbClr val="000000"/>
                </a:solidFill>
                <a:effectLst/>
                <a:latin typeface="Proxima Nova"/>
              </a:rPr>
              <a:t>Though these types of events are not currently very numerous, due to their highly unpredictable and disruptive nature, they underscore the need to build in a response procedure inside organizations that adopt open source. Whether it’s </a:t>
            </a:r>
            <a:r>
              <a:rPr lang="en-GB" b="0" i="0" dirty="0" err="1">
                <a:solidFill>
                  <a:srgbClr val="000000"/>
                </a:solidFill>
                <a:effectLst/>
                <a:latin typeface="Proxima Nova"/>
              </a:rPr>
              <a:t>Log4Shell</a:t>
            </a:r>
            <a:r>
              <a:rPr lang="en-GB" b="0" i="0" dirty="0">
                <a:solidFill>
                  <a:srgbClr val="000000"/>
                </a:solidFill>
                <a:effectLst/>
                <a:latin typeface="Proxima Nova"/>
              </a:rPr>
              <a:t> or components going rogue or some other malicious attack, dependencies will require replacing at a rapid pace — something that organizations need to prepare for. We explore possible strategies for this later in the Report in the section, </a:t>
            </a:r>
            <a:r>
              <a:rPr lang="en-GB" b="0" i="1" dirty="0">
                <a:solidFill>
                  <a:srgbClr val="000000"/>
                </a:solidFill>
                <a:effectLst/>
                <a:latin typeface="Proxima Nova"/>
              </a:rPr>
              <a:t>Open Source Dependency Management: Trends and Recommendations.</a:t>
            </a:r>
            <a:endParaRPr lang="hu-HU" dirty="0"/>
          </a:p>
        </p:txBody>
      </p:sp>
    </p:spTree>
    <p:extLst>
      <p:ext uri="{BB962C8B-B14F-4D97-AF65-F5344CB8AC3E}">
        <p14:creationId xmlns:p14="http://schemas.microsoft.com/office/powerpoint/2010/main" val="3347494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Source</a:t>
            </a:r>
            <a:r>
              <a:rPr lang="hu-HU" dirty="0"/>
              <a:t>: </a:t>
            </a:r>
            <a:r>
              <a:rPr lang="hu-HU" dirty="0" err="1"/>
              <a:t>Sonatype</a:t>
            </a:r>
            <a:r>
              <a:rPr lang="hu-HU" dirty="0"/>
              <a:t> - </a:t>
            </a:r>
            <a:r>
              <a:rPr lang="hu-HU" dirty="0" err="1"/>
              <a:t>8th</a:t>
            </a:r>
            <a:r>
              <a:rPr lang="hu-HU" dirty="0"/>
              <a:t> </a:t>
            </a:r>
            <a:r>
              <a:rPr lang="hu-HU" dirty="0" err="1"/>
              <a:t>State</a:t>
            </a:r>
            <a:r>
              <a:rPr lang="hu-HU" dirty="0"/>
              <a:t> of </a:t>
            </a:r>
            <a:r>
              <a:rPr lang="hu-HU" dirty="0" err="1"/>
              <a:t>the</a:t>
            </a:r>
            <a:r>
              <a:rPr lang="hu-HU" dirty="0"/>
              <a:t> Software </a:t>
            </a:r>
            <a:r>
              <a:rPr lang="hu-HU" dirty="0" err="1"/>
              <a:t>Supply</a:t>
            </a:r>
            <a:r>
              <a:rPr lang="hu-HU" dirty="0"/>
              <a:t> </a:t>
            </a:r>
            <a:r>
              <a:rPr lang="hu-HU" dirty="0" err="1"/>
              <a:t>Chain</a:t>
            </a:r>
            <a:endParaRPr lang="hu-HU" dirty="0"/>
          </a:p>
          <a:p>
            <a:r>
              <a:rPr lang="en-US" dirty="0"/>
              <a:t>https://www.sonatype.com/state-of-the-software-supply-chain/open-source-supply-demand-security</a:t>
            </a:r>
            <a:endParaRPr lang="hu-HU" dirty="0"/>
          </a:p>
          <a:p>
            <a:endParaRPr lang="hu-HU" dirty="0"/>
          </a:p>
        </p:txBody>
      </p:sp>
    </p:spTree>
    <p:extLst>
      <p:ext uri="{BB962C8B-B14F-4D97-AF65-F5344CB8AC3E}">
        <p14:creationId xmlns:p14="http://schemas.microsoft.com/office/powerpoint/2010/main" val="1359425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Source</a:t>
            </a:r>
            <a:r>
              <a:rPr lang="hu-HU" dirty="0"/>
              <a:t>: </a:t>
            </a:r>
            <a:r>
              <a:rPr lang="hu-HU" dirty="0" err="1"/>
              <a:t>Sonatype</a:t>
            </a:r>
            <a:r>
              <a:rPr lang="hu-HU" dirty="0"/>
              <a:t> - </a:t>
            </a:r>
            <a:r>
              <a:rPr lang="hu-HU" dirty="0" err="1"/>
              <a:t>8th</a:t>
            </a:r>
            <a:r>
              <a:rPr lang="hu-HU" dirty="0"/>
              <a:t> </a:t>
            </a:r>
            <a:r>
              <a:rPr lang="hu-HU" dirty="0" err="1"/>
              <a:t>State</a:t>
            </a:r>
            <a:r>
              <a:rPr lang="hu-HU" dirty="0"/>
              <a:t> of </a:t>
            </a:r>
            <a:r>
              <a:rPr lang="hu-HU" dirty="0" err="1"/>
              <a:t>the</a:t>
            </a:r>
            <a:r>
              <a:rPr lang="hu-HU" dirty="0"/>
              <a:t> Software </a:t>
            </a:r>
            <a:r>
              <a:rPr lang="hu-HU" dirty="0" err="1"/>
              <a:t>Supply</a:t>
            </a:r>
            <a:r>
              <a:rPr lang="hu-HU" dirty="0"/>
              <a:t> </a:t>
            </a:r>
            <a:r>
              <a:rPr lang="hu-HU" dirty="0" err="1"/>
              <a:t>Chain</a:t>
            </a:r>
            <a:endParaRPr lang="hu-HU" dirty="0"/>
          </a:p>
          <a:p>
            <a:r>
              <a:rPr lang="en-US" dirty="0"/>
              <a:t>https://www.sonatype.com/state-of-the-software-supply-chain/open-source-supply-demand-security</a:t>
            </a:r>
            <a:endParaRPr lang="hu-HU" dirty="0"/>
          </a:p>
          <a:p>
            <a:endParaRPr lang="hu-HU" dirty="0"/>
          </a:p>
          <a:p>
            <a:r>
              <a:rPr lang="en-GB" b="0" i="0" dirty="0">
                <a:solidFill>
                  <a:srgbClr val="000000"/>
                </a:solidFill>
                <a:effectLst/>
                <a:latin typeface="Proxima Nova"/>
              </a:rPr>
              <a:t>The amount of third-party code flowing through software supply chains occurs on a massive scale. Yet published code accrues technical debt over time, creating the potential for compounded security vulnerabilities, if not kept up to date.</a:t>
            </a:r>
            <a:endParaRPr lang="hu-HU" b="0" i="0" dirty="0">
              <a:solidFill>
                <a:srgbClr val="000000"/>
              </a:solidFill>
              <a:effectLst/>
              <a:latin typeface="Proxima Nova"/>
            </a:endParaRPr>
          </a:p>
          <a:p>
            <a:endParaRPr lang="hu-HU" b="0" i="0" dirty="0">
              <a:solidFill>
                <a:srgbClr val="000000"/>
              </a:solidFill>
              <a:effectLst/>
              <a:latin typeface="Proxima Nova"/>
            </a:endParaRPr>
          </a:p>
          <a:p>
            <a:r>
              <a:rPr lang="en-GB" b="0" i="0" dirty="0">
                <a:solidFill>
                  <a:srgbClr val="000000"/>
                </a:solidFill>
                <a:effectLst/>
                <a:latin typeface="Proxima Nova"/>
              </a:rPr>
              <a:t>In 2021, the State of the Software Supply Chain Report revealed that the top 10% most popular open source projects, as measured by download volume, contain the most security vulnerabilities as currently identified. These vulnerabilities were most present in the </a:t>
            </a:r>
            <a:r>
              <a:rPr lang="en-GB" b="0" i="0" dirty="0" err="1">
                <a:solidFill>
                  <a:srgbClr val="000000"/>
                </a:solidFill>
                <a:effectLst/>
                <a:latin typeface="Proxima Nova"/>
              </a:rPr>
              <a:t>Log4j</a:t>
            </a:r>
            <a:r>
              <a:rPr lang="en-GB" b="0" i="0" dirty="0">
                <a:solidFill>
                  <a:srgbClr val="000000"/>
                </a:solidFill>
                <a:effectLst/>
                <a:latin typeface="Proxima Nova"/>
              </a:rPr>
              <a:t> project and </a:t>
            </a:r>
            <a:r>
              <a:rPr lang="en-GB" b="0" i="0" dirty="0" err="1">
                <a:solidFill>
                  <a:srgbClr val="000000"/>
                </a:solidFill>
                <a:effectLst/>
                <a:latin typeface="Proxima Nova"/>
              </a:rPr>
              <a:t>Log4j</a:t>
            </a:r>
            <a:r>
              <a:rPr lang="en-GB" b="0" i="0" dirty="0">
                <a:solidFill>
                  <a:srgbClr val="000000"/>
                </a:solidFill>
                <a:effectLst/>
                <a:latin typeface="Proxima Nova"/>
              </a:rPr>
              <a:t>-core package that contained the now-famous </a:t>
            </a:r>
            <a:r>
              <a:rPr lang="en-GB" b="0" i="0" dirty="0" err="1">
                <a:solidFill>
                  <a:srgbClr val="000000"/>
                </a:solidFill>
                <a:effectLst/>
                <a:latin typeface="Proxima Nova"/>
              </a:rPr>
              <a:t>Log4Shell</a:t>
            </a:r>
            <a:r>
              <a:rPr lang="en-GB" b="0" i="0" dirty="0">
                <a:solidFill>
                  <a:srgbClr val="000000"/>
                </a:solidFill>
                <a:effectLst/>
                <a:latin typeface="Proxima Nova"/>
              </a:rPr>
              <a:t> security vulnerability. </a:t>
            </a:r>
            <a:r>
              <a:rPr lang="en-GB" b="0" i="0" dirty="0" err="1">
                <a:solidFill>
                  <a:srgbClr val="000000"/>
                </a:solidFill>
                <a:effectLst/>
                <a:latin typeface="Proxima Nova"/>
              </a:rPr>
              <a:t>Analyzing</a:t>
            </a:r>
            <a:r>
              <a:rPr lang="en-GB" b="0" i="0" dirty="0">
                <a:solidFill>
                  <a:srgbClr val="000000"/>
                </a:solidFill>
                <a:effectLst/>
                <a:latin typeface="Proxima Nova"/>
              </a:rPr>
              <a:t> this incident provided an unprecedented view into the adoption of new fixes and a glimpse of how the industry tends to utilize fixes. </a:t>
            </a:r>
            <a:r>
              <a:rPr lang="en-GB" b="1" i="0" dirty="0">
                <a:solidFill>
                  <a:srgbClr val="000000"/>
                </a:solidFill>
                <a:effectLst/>
                <a:latin typeface="Proxima Nova"/>
              </a:rPr>
              <a:t>Figure 1.5</a:t>
            </a:r>
            <a:r>
              <a:rPr lang="en-GB" b="0" i="0" dirty="0">
                <a:solidFill>
                  <a:srgbClr val="000000"/>
                </a:solidFill>
                <a:effectLst/>
                <a:latin typeface="Proxima Nova"/>
              </a:rPr>
              <a:t> illustrates the relative adoption rates of </a:t>
            </a:r>
            <a:r>
              <a:rPr lang="en-GB" b="0" i="0" dirty="0" err="1">
                <a:solidFill>
                  <a:srgbClr val="000000"/>
                </a:solidFill>
                <a:effectLst/>
                <a:latin typeface="Proxima Nova"/>
              </a:rPr>
              <a:t>Log4j</a:t>
            </a:r>
            <a:r>
              <a:rPr lang="en-GB" b="0" i="0" dirty="0">
                <a:solidFill>
                  <a:srgbClr val="000000"/>
                </a:solidFill>
                <a:effectLst/>
                <a:latin typeface="Proxima Nova"/>
              </a:rPr>
              <a:t>-core, with subsequent releases addressing issues outside the original issue.</a:t>
            </a:r>
            <a:endParaRPr lang="hu-HU" b="0" i="0" dirty="0">
              <a:solidFill>
                <a:srgbClr val="000000"/>
              </a:solidFill>
              <a:effectLst/>
              <a:latin typeface="Proxima Nova"/>
            </a:endParaRPr>
          </a:p>
          <a:p>
            <a:endParaRPr lang="hu-HU" b="0" i="0" dirty="0">
              <a:solidFill>
                <a:srgbClr val="000000"/>
              </a:solidFill>
              <a:effectLst/>
              <a:latin typeface="Proxima Nova"/>
            </a:endParaRPr>
          </a:p>
          <a:p>
            <a:r>
              <a:rPr lang="en-GB" b="0" i="0" dirty="0">
                <a:solidFill>
                  <a:srgbClr val="000000"/>
                </a:solidFill>
                <a:effectLst/>
                <a:latin typeface="Proxima Nova"/>
              </a:rPr>
              <a:t>As we can observe in Figure 1.5, the fix-adoption rate stabilizes around 65% and, at the time of writing, hovers between 65-70% with significant differences between different countries. A deeper look at </a:t>
            </a:r>
            <a:r>
              <a:rPr lang="en-GB" b="0" i="0" dirty="0" err="1">
                <a:solidFill>
                  <a:srgbClr val="000000"/>
                </a:solidFill>
                <a:effectLst/>
                <a:latin typeface="Proxima Nova"/>
              </a:rPr>
              <a:t>Log4shell</a:t>
            </a:r>
            <a:r>
              <a:rPr lang="en-GB" b="0" i="0" dirty="0">
                <a:solidFill>
                  <a:srgbClr val="000000"/>
                </a:solidFill>
                <a:effectLst/>
                <a:latin typeface="Proxima Nova"/>
              </a:rPr>
              <a:t> is captured in the Open Source Management section, but its occurrence is a significant case study for research and how the industry can identify better practices adopting newer versions–faster.</a:t>
            </a:r>
            <a:endParaRPr lang="hu-HU" b="0" i="0" dirty="0">
              <a:solidFill>
                <a:srgbClr val="000000"/>
              </a:solidFill>
              <a:effectLst/>
              <a:latin typeface="Proxima Nova"/>
            </a:endParaRPr>
          </a:p>
          <a:p>
            <a:endParaRPr lang="hu-HU" b="0" i="0" dirty="0">
              <a:solidFill>
                <a:srgbClr val="000000"/>
              </a:solidFill>
              <a:effectLst/>
              <a:latin typeface="Proxima Nova"/>
            </a:endParaRPr>
          </a:p>
          <a:p>
            <a:r>
              <a:rPr lang="en-GB" b="0" i="0" dirty="0">
                <a:solidFill>
                  <a:srgbClr val="000000"/>
                </a:solidFill>
                <a:effectLst/>
                <a:latin typeface="Proxima Nova"/>
              </a:rPr>
              <a:t>Unfortunately, </a:t>
            </a:r>
            <a:r>
              <a:rPr lang="en-GB" b="0" i="0" dirty="0" err="1">
                <a:solidFill>
                  <a:srgbClr val="000000"/>
                </a:solidFill>
                <a:effectLst/>
                <a:latin typeface="Proxima Nova"/>
              </a:rPr>
              <a:t>Log4Shell</a:t>
            </a:r>
            <a:r>
              <a:rPr lang="en-GB" b="0" i="0" dirty="0">
                <a:solidFill>
                  <a:srgbClr val="000000"/>
                </a:solidFill>
                <a:effectLst/>
                <a:latin typeface="Proxima Nova"/>
              </a:rPr>
              <a:t> taught us another lesson about the security vulnerabilities in dependencies–it’s not only the direct inclusion of the code that matters, but also indirect inclusion of all kinds. Dependencies may be pulled in as a part of a transitive dependency chain for a given program, as well as embedded into other software that might be used. This last characteristic is what makes the event so menacing: it is not enough to know where developers are using </a:t>
            </a:r>
            <a:r>
              <a:rPr lang="en-GB" b="0" i="0" dirty="0" err="1">
                <a:solidFill>
                  <a:srgbClr val="000000"/>
                </a:solidFill>
                <a:effectLst/>
                <a:latin typeface="Proxima Nova"/>
              </a:rPr>
              <a:t>Log4j</a:t>
            </a:r>
            <a:r>
              <a:rPr lang="en-GB" b="0" i="0" dirty="0">
                <a:solidFill>
                  <a:srgbClr val="000000"/>
                </a:solidFill>
                <a:effectLst/>
                <a:latin typeface="Proxima Nova"/>
              </a:rPr>
              <a:t>-core, organizations have to know all software that uses </a:t>
            </a:r>
            <a:r>
              <a:rPr lang="en-GB" b="0" i="0" dirty="0" err="1">
                <a:solidFill>
                  <a:srgbClr val="000000"/>
                </a:solidFill>
                <a:effectLst/>
                <a:latin typeface="Proxima Nova"/>
              </a:rPr>
              <a:t>Log4j</a:t>
            </a:r>
            <a:r>
              <a:rPr lang="en-GB" b="0" i="0" dirty="0">
                <a:solidFill>
                  <a:srgbClr val="000000"/>
                </a:solidFill>
                <a:effectLst/>
                <a:latin typeface="Proxima Nova"/>
              </a:rPr>
              <a:t>.</a:t>
            </a:r>
            <a:endParaRPr lang="hu-HU" b="0" i="0" dirty="0">
              <a:solidFill>
                <a:srgbClr val="000000"/>
              </a:solidFill>
              <a:effectLst/>
              <a:latin typeface="Proxima Nova"/>
            </a:endParaRPr>
          </a:p>
          <a:p>
            <a:endParaRPr lang="hu-HU" b="0" i="0" dirty="0">
              <a:solidFill>
                <a:srgbClr val="000000"/>
              </a:solidFill>
              <a:effectLst/>
              <a:latin typeface="Proxima Nova"/>
            </a:endParaRPr>
          </a:p>
          <a:p>
            <a:r>
              <a:rPr lang="en-GB" b="0" i="0" dirty="0">
                <a:solidFill>
                  <a:srgbClr val="000000"/>
                </a:solidFill>
                <a:effectLst/>
                <a:latin typeface="Proxima Nova"/>
              </a:rPr>
              <a:t>Digging further, the </a:t>
            </a:r>
            <a:r>
              <a:rPr lang="en-GB" b="0" i="0" dirty="0" err="1">
                <a:solidFill>
                  <a:srgbClr val="000000"/>
                </a:solidFill>
                <a:effectLst/>
                <a:latin typeface="Proxima Nova"/>
              </a:rPr>
              <a:t>Log4Shell</a:t>
            </a:r>
            <a:r>
              <a:rPr lang="en-GB" b="0" i="0" dirty="0">
                <a:solidFill>
                  <a:srgbClr val="000000"/>
                </a:solidFill>
                <a:effectLst/>
                <a:latin typeface="Proxima Nova"/>
              </a:rPr>
              <a:t> vulnerability is introduced by the </a:t>
            </a:r>
            <a:r>
              <a:rPr lang="en-GB" b="0" i="0" dirty="0" err="1">
                <a:solidFill>
                  <a:srgbClr val="000000"/>
                </a:solidFill>
                <a:effectLst/>
                <a:latin typeface="Proxima Nova"/>
              </a:rPr>
              <a:t>JndiManager</a:t>
            </a:r>
            <a:r>
              <a:rPr lang="en-GB" b="0" i="0" dirty="0">
                <a:solidFill>
                  <a:srgbClr val="000000"/>
                </a:solidFill>
                <a:effectLst/>
                <a:latin typeface="Proxima Nova"/>
              </a:rPr>
              <a:t> class that exists inside the </a:t>
            </a:r>
            <a:r>
              <a:rPr lang="en-GB" b="0" i="0" dirty="0" err="1">
                <a:solidFill>
                  <a:srgbClr val="000000"/>
                </a:solidFill>
                <a:effectLst/>
                <a:latin typeface="Proxima Nova"/>
              </a:rPr>
              <a:t>Log4j</a:t>
            </a:r>
            <a:r>
              <a:rPr lang="en-GB" b="0" i="0" dirty="0">
                <a:solidFill>
                  <a:srgbClr val="000000"/>
                </a:solidFill>
                <a:effectLst/>
                <a:latin typeface="Proxima Nova"/>
              </a:rPr>
              <a:t>-core artifact. Matching versions of this affected class exists inside 783 other projects with a total of 19,562 versions. Tooling that only relies on the vulnerability disclosure and doesn't look deeper will miss these existing use cases, leading to false negatives and a false sense of security.</a:t>
            </a:r>
            <a:endParaRPr lang="hu-HU" b="0" i="0" dirty="0">
              <a:solidFill>
                <a:srgbClr val="000000"/>
              </a:solidFill>
              <a:effectLst/>
              <a:latin typeface="Proxima Nova"/>
            </a:endParaRPr>
          </a:p>
          <a:p>
            <a:endParaRPr lang="hu-HU" b="0" i="0" dirty="0">
              <a:solidFill>
                <a:srgbClr val="000000"/>
              </a:solidFill>
              <a:effectLst/>
              <a:latin typeface="Proxima Nova"/>
            </a:endParaRPr>
          </a:p>
          <a:p>
            <a:r>
              <a:rPr lang="en-GB" b="0" i="0" dirty="0">
                <a:solidFill>
                  <a:srgbClr val="000000"/>
                </a:solidFill>
                <a:effectLst/>
                <a:latin typeface="Proxima Nova"/>
              </a:rPr>
              <a:t>The networked nature of dependencies highlights the importance of having visibility and awareness about these complex supply chains. These dependencies impact our software so having an understanding of their origins is critical to vulnerability response. Many organizations did not have the needed visibility and continued their incident response procedures for </a:t>
            </a:r>
            <a:r>
              <a:rPr lang="en-GB" b="0" i="0" dirty="0" err="1">
                <a:solidFill>
                  <a:srgbClr val="000000"/>
                </a:solidFill>
                <a:effectLst/>
                <a:latin typeface="Proxima Nova"/>
              </a:rPr>
              <a:t>Log4Shell</a:t>
            </a:r>
            <a:r>
              <a:rPr lang="en-GB" b="0" i="0" dirty="0">
                <a:solidFill>
                  <a:srgbClr val="000000"/>
                </a:solidFill>
                <a:effectLst/>
                <a:latin typeface="Proxima Nova"/>
              </a:rPr>
              <a:t> well beyond the summer of 2022 as a result.</a:t>
            </a:r>
            <a:endParaRPr lang="hu-HU" b="0" i="0" dirty="0">
              <a:solidFill>
                <a:srgbClr val="000000"/>
              </a:solidFill>
              <a:effectLst/>
              <a:latin typeface="Proxima Nova"/>
            </a:endParaRPr>
          </a:p>
          <a:p>
            <a:endParaRPr lang="hu-HU" b="0" i="0" dirty="0">
              <a:solidFill>
                <a:srgbClr val="000000"/>
              </a:solidFill>
              <a:effectLst/>
              <a:latin typeface="Proxima Nova"/>
            </a:endParaRPr>
          </a:p>
          <a:p>
            <a:endParaRPr lang="hu-HU" b="0" i="0" dirty="0">
              <a:solidFill>
                <a:srgbClr val="000000"/>
              </a:solidFill>
              <a:effectLst/>
              <a:latin typeface="Proxima Nova"/>
            </a:endParaRPr>
          </a:p>
          <a:p>
            <a:endParaRPr lang="hu-HU" dirty="0"/>
          </a:p>
        </p:txBody>
      </p:sp>
    </p:spTree>
    <p:extLst>
      <p:ext uri="{BB962C8B-B14F-4D97-AF65-F5344CB8AC3E}">
        <p14:creationId xmlns:p14="http://schemas.microsoft.com/office/powerpoint/2010/main" val="388948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Source</a:t>
            </a:r>
            <a:r>
              <a:rPr lang="hu-HU" dirty="0"/>
              <a:t>: https://blog.reversinglabs.com/blog/a-partial-history-of-software-supply-chain-attacks</a:t>
            </a:r>
            <a:endParaRPr lang="en-US" dirty="0"/>
          </a:p>
        </p:txBody>
      </p:sp>
    </p:spTree>
    <p:extLst>
      <p:ext uri="{BB962C8B-B14F-4D97-AF65-F5344CB8AC3E}">
        <p14:creationId xmlns:p14="http://schemas.microsoft.com/office/powerpoint/2010/main" val="1888071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362440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1269414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Source</a:t>
            </a:r>
            <a:r>
              <a:rPr lang="hu-HU" dirty="0"/>
              <a:t>: https://blog.reversinglabs.com/blog/a-partial-history-of-software-supply-chain-attacks</a:t>
            </a:r>
            <a:endParaRPr lang="en-US" dirty="0"/>
          </a:p>
        </p:txBody>
      </p:sp>
    </p:spTree>
    <p:extLst>
      <p:ext uri="{BB962C8B-B14F-4D97-AF65-F5344CB8AC3E}">
        <p14:creationId xmlns:p14="http://schemas.microsoft.com/office/powerpoint/2010/main" val="2421945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Source</a:t>
            </a:r>
            <a:r>
              <a:rPr lang="hu-HU" dirty="0"/>
              <a:t>: https://blog.reversinglabs.com/blog/a-partial-history-of-software-supply-chain-attacks</a:t>
            </a:r>
            <a:endParaRPr lang="en-US" dirty="0"/>
          </a:p>
        </p:txBody>
      </p:sp>
    </p:spTree>
    <p:extLst>
      <p:ext uri="{BB962C8B-B14F-4D97-AF65-F5344CB8AC3E}">
        <p14:creationId xmlns:p14="http://schemas.microsoft.com/office/powerpoint/2010/main" val="3218471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Source</a:t>
            </a:r>
            <a:r>
              <a:rPr lang="hu-HU" dirty="0"/>
              <a:t>: https://blog.reversinglabs.com/blog/a-partial-history-of-software-supply-chain-attacks</a:t>
            </a:r>
            <a:endParaRPr lang="en-US" dirty="0"/>
          </a:p>
        </p:txBody>
      </p:sp>
    </p:spTree>
    <p:extLst>
      <p:ext uri="{BB962C8B-B14F-4D97-AF65-F5344CB8AC3E}">
        <p14:creationId xmlns:p14="http://schemas.microsoft.com/office/powerpoint/2010/main" val="234815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hu-HU" b="0" dirty="0" err="1"/>
              <a:t>Source</a:t>
            </a:r>
            <a:r>
              <a:rPr lang="hu-HU" b="0" dirty="0"/>
              <a:t>: </a:t>
            </a:r>
            <a:r>
              <a:rPr lang="hu-HU" b="0" dirty="0" err="1"/>
              <a:t>Sonatype</a:t>
            </a:r>
            <a:r>
              <a:rPr lang="hu-HU" b="0" dirty="0"/>
              <a:t> - </a:t>
            </a:r>
            <a:r>
              <a:rPr lang="hu-HU" b="0" dirty="0" err="1"/>
              <a:t>State</a:t>
            </a:r>
            <a:r>
              <a:rPr lang="hu-HU" b="0" dirty="0"/>
              <a:t> of Software </a:t>
            </a:r>
            <a:r>
              <a:rPr lang="hu-HU" b="0" dirty="0" err="1"/>
              <a:t>Supply</a:t>
            </a:r>
            <a:r>
              <a:rPr lang="hu-HU" b="0" dirty="0"/>
              <a:t> </a:t>
            </a:r>
            <a:r>
              <a:rPr lang="hu-HU" b="0" dirty="0" err="1"/>
              <a:t>Chain</a:t>
            </a:r>
            <a:r>
              <a:rPr lang="hu-HU" b="0" dirty="0"/>
              <a:t> 2021</a:t>
            </a:r>
            <a:endParaRPr lang="en-US" b="0" dirty="0"/>
          </a:p>
          <a:p>
            <a:pPr marL="0" lvl="1"/>
            <a:r>
              <a:rPr lang="hu-HU" b="0" dirty="0"/>
              <a:t>https://www.sonatype.com/hubfs/Q3%202021-State%20of%20the%20Software%20Supply%20Chain-Report/SSSC-Report-2021_0913_PM_2.pdf?hsLang=en-us</a:t>
            </a:r>
          </a:p>
          <a:p>
            <a:pPr marL="0" lvl="1"/>
            <a:endParaRPr lang="en-US" b="0" dirty="0"/>
          </a:p>
        </p:txBody>
      </p:sp>
    </p:spTree>
    <p:extLst>
      <p:ext uri="{BB962C8B-B14F-4D97-AF65-F5344CB8AC3E}">
        <p14:creationId xmlns:p14="http://schemas.microsoft.com/office/powerpoint/2010/main" val="3467249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hu-HU" b="0" dirty="0" err="1"/>
              <a:t>Source</a:t>
            </a:r>
            <a:r>
              <a:rPr lang="hu-HU" b="0" dirty="0"/>
              <a:t>: </a:t>
            </a:r>
            <a:r>
              <a:rPr lang="hu-HU" b="0" dirty="0" err="1"/>
              <a:t>Sonatype</a:t>
            </a:r>
            <a:r>
              <a:rPr lang="hu-HU" b="0" dirty="0"/>
              <a:t> - </a:t>
            </a:r>
            <a:r>
              <a:rPr lang="hu-HU" b="0" dirty="0" err="1"/>
              <a:t>State</a:t>
            </a:r>
            <a:r>
              <a:rPr lang="hu-HU" b="0" dirty="0"/>
              <a:t> of Software </a:t>
            </a:r>
            <a:r>
              <a:rPr lang="hu-HU" b="0" dirty="0" err="1"/>
              <a:t>Supply</a:t>
            </a:r>
            <a:r>
              <a:rPr lang="hu-HU" b="0" dirty="0"/>
              <a:t> </a:t>
            </a:r>
            <a:r>
              <a:rPr lang="hu-HU" b="0" dirty="0" err="1"/>
              <a:t>Chain</a:t>
            </a:r>
            <a:r>
              <a:rPr lang="hu-HU" b="0" dirty="0"/>
              <a:t> 2021</a:t>
            </a:r>
            <a:endParaRPr lang="en-US" b="0" dirty="0"/>
          </a:p>
          <a:p>
            <a:pPr marL="0" lvl="1"/>
            <a:r>
              <a:rPr lang="hu-HU" b="0" dirty="0"/>
              <a:t>https://www.sonatype.com/hubfs/Q3%202021-State%20of%20the%20Software%20Supply%20Chain-Report/SSSC-Report-2021_0913_PM_2.pdf?hsLang=en-us</a:t>
            </a:r>
          </a:p>
          <a:p>
            <a:pPr marL="0" lvl="1"/>
            <a:endParaRPr lang="en-US" b="0" dirty="0"/>
          </a:p>
        </p:txBody>
      </p:sp>
    </p:spTree>
    <p:extLst>
      <p:ext uri="{BB962C8B-B14F-4D97-AF65-F5344CB8AC3E}">
        <p14:creationId xmlns:p14="http://schemas.microsoft.com/office/powerpoint/2010/main" val="3362309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hu-HU" b="0" dirty="0" err="1"/>
              <a:t>Source</a:t>
            </a:r>
            <a:r>
              <a:rPr lang="hu-HU" b="0" dirty="0"/>
              <a:t>: </a:t>
            </a:r>
            <a:r>
              <a:rPr lang="hu-HU" b="0" dirty="0" err="1"/>
              <a:t>Sonatype</a:t>
            </a:r>
            <a:r>
              <a:rPr lang="hu-HU" b="0" dirty="0"/>
              <a:t> - </a:t>
            </a:r>
            <a:r>
              <a:rPr lang="hu-HU" b="0" dirty="0" err="1"/>
              <a:t>State</a:t>
            </a:r>
            <a:r>
              <a:rPr lang="hu-HU" b="0" dirty="0"/>
              <a:t> of Software </a:t>
            </a:r>
            <a:r>
              <a:rPr lang="hu-HU" b="0" dirty="0" err="1"/>
              <a:t>Supply</a:t>
            </a:r>
            <a:r>
              <a:rPr lang="hu-HU" b="0" dirty="0"/>
              <a:t> </a:t>
            </a:r>
            <a:r>
              <a:rPr lang="hu-HU" b="0" dirty="0" err="1"/>
              <a:t>Chain</a:t>
            </a:r>
            <a:r>
              <a:rPr lang="hu-HU" b="0" dirty="0"/>
              <a:t> 2021</a:t>
            </a:r>
            <a:endParaRPr lang="en-US" b="0" dirty="0"/>
          </a:p>
          <a:p>
            <a:pPr marL="0" lvl="1"/>
            <a:r>
              <a:rPr lang="hu-HU" b="0" dirty="0"/>
              <a:t>https://www.sonatype.com/hubfs/Q3%202021-State%20of%20the%20Software%20Supply%20Chain-Report/SSSC-Report-2021_0913_PM_2.pdf?hsLang=en-us</a:t>
            </a:r>
          </a:p>
          <a:p>
            <a:pPr marL="0" lvl="1"/>
            <a:endParaRPr lang="en-US" b="0" dirty="0"/>
          </a:p>
        </p:txBody>
      </p:sp>
    </p:spTree>
    <p:extLst>
      <p:ext uri="{BB962C8B-B14F-4D97-AF65-F5344CB8AC3E}">
        <p14:creationId xmlns:p14="http://schemas.microsoft.com/office/powerpoint/2010/main" val="827810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hu-HU" b="0" dirty="0" err="1"/>
              <a:t>Source</a:t>
            </a:r>
            <a:r>
              <a:rPr lang="hu-HU" b="0" dirty="0"/>
              <a:t>: </a:t>
            </a:r>
            <a:r>
              <a:rPr lang="hu-HU" b="0" dirty="0" err="1"/>
              <a:t>Sonatype</a:t>
            </a:r>
            <a:r>
              <a:rPr lang="hu-HU" b="0" dirty="0"/>
              <a:t> - </a:t>
            </a:r>
            <a:r>
              <a:rPr lang="hu-HU" b="0" dirty="0" err="1"/>
              <a:t>State</a:t>
            </a:r>
            <a:r>
              <a:rPr lang="hu-HU" b="0" dirty="0"/>
              <a:t> of Software </a:t>
            </a:r>
            <a:r>
              <a:rPr lang="hu-HU" b="0" dirty="0" err="1"/>
              <a:t>Supply</a:t>
            </a:r>
            <a:r>
              <a:rPr lang="hu-HU" b="0" dirty="0"/>
              <a:t> </a:t>
            </a:r>
            <a:r>
              <a:rPr lang="hu-HU" b="0" dirty="0" err="1"/>
              <a:t>Chain</a:t>
            </a:r>
            <a:r>
              <a:rPr lang="hu-HU" b="0" dirty="0"/>
              <a:t> 2021</a:t>
            </a:r>
            <a:endParaRPr lang="en-US" b="0" dirty="0"/>
          </a:p>
          <a:p>
            <a:pPr marL="0" lvl="1"/>
            <a:r>
              <a:rPr lang="hu-HU" b="0" dirty="0"/>
              <a:t>https://www.sonatype.com/hubfs/Q3%202021-State%20of%20the%20Software%20Supply%20Chain-Report/SSSC-Report-2021_0913_PM_2.pdf?hsLang=en-us</a:t>
            </a:r>
          </a:p>
        </p:txBody>
      </p:sp>
    </p:spTree>
    <p:extLst>
      <p:ext uri="{BB962C8B-B14F-4D97-AF65-F5344CB8AC3E}">
        <p14:creationId xmlns:p14="http://schemas.microsoft.com/office/powerpoint/2010/main" val="1895857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Téglalap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dirty="0">
              <a:ln>
                <a:noFill/>
              </a:ln>
              <a:solidFill>
                <a:prstClr val="white"/>
              </a:solidFill>
              <a:effectLst/>
              <a:uLnTx/>
              <a:uFillTx/>
              <a:latin typeface="Euphemia"/>
              <a:ea typeface="+mn-ea"/>
              <a:cs typeface="+mn-cs"/>
            </a:endParaRPr>
          </a:p>
        </p:txBody>
      </p:sp>
      <p:sp>
        <p:nvSpPr>
          <p:cNvPr id="6" name="Téglalap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2" name="Cím 1"/>
          <p:cNvSpPr>
            <a:spLocks noGrp="1"/>
          </p:cNvSpPr>
          <p:nvPr>
            <p:ph type="ctrTitle"/>
          </p:nvPr>
        </p:nvSpPr>
        <p:spPr>
          <a:xfrm>
            <a:off x="1523999" y="4800600"/>
            <a:ext cx="9144002" cy="1143000"/>
          </a:xfrm>
        </p:spPr>
        <p:txBody>
          <a:bodyPr anchor="b">
            <a:normAutofit/>
          </a:bodyPr>
          <a:lstStyle>
            <a:lvl1pPr algn="ctr">
              <a:defRPr sz="4800">
                <a:solidFill>
                  <a:schemeClr val="bg1"/>
                </a:solidFill>
                <a:latin typeface="Calibri Light" panose="020F0302020204030204" pitchFamily="34" charset="0"/>
              </a:defRPr>
            </a:lvl1pPr>
          </a:lstStyle>
          <a:p>
            <a:r>
              <a:rPr lang="hu-HU" dirty="0"/>
              <a:t>Mintacím szerkesztése</a:t>
            </a:r>
          </a:p>
        </p:txBody>
      </p:sp>
      <p:sp>
        <p:nvSpPr>
          <p:cNvPr id="3" name="Alcím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b="1" cap="none" baseline="0">
                <a:solidFill>
                  <a:schemeClr val="bg1"/>
                </a:solidFill>
                <a:latin typeface="Calibri" panose="020F05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dirty="0"/>
              <a:t>Alcím mintájának szerkesztése</a:t>
            </a:r>
          </a:p>
        </p:txBody>
      </p:sp>
      <p:pic>
        <p:nvPicPr>
          <p:cNvPr id="8" name="Kép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4724400"/>
          </a:xfrm>
          <a:prstGeom prst="rect">
            <a:avLst/>
          </a:prstGeom>
        </p:spPr>
      </p:pic>
      <p:pic>
        <p:nvPicPr>
          <p:cNvPr id="7" name="Kép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595274" y="1000108"/>
            <a:ext cx="11144328" cy="4733148"/>
          </a:xfrm>
        </p:spPr>
        <p:txBody>
          <a:bodyPr>
            <a:normAutofit/>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vl6pPr>
              <a:defRPr/>
            </a:lvl6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endParaRPr lang="hu-HU" dirty="0"/>
          </a:p>
        </p:txBody>
      </p:sp>
      <p:sp>
        <p:nvSpPr>
          <p:cNvPr id="5" name="Élőláb helye 4"/>
          <p:cNvSpPr>
            <a:spLocks noGrp="1"/>
          </p:cNvSpPr>
          <p:nvPr>
            <p:ph type="ftr" sz="quarter" idx="11"/>
          </p:nvPr>
        </p:nvSpPr>
        <p:spPr>
          <a:xfrm>
            <a:off x="595274" y="6601968"/>
            <a:ext cx="7905598" cy="256032"/>
          </a:xfrm>
        </p:spPr>
        <p:txBody>
          <a:bodyPr/>
          <a:lstStyle/>
          <a:p>
            <a:endParaRPr lang="hu-HU" dirty="0"/>
          </a:p>
        </p:txBody>
      </p:sp>
      <p:sp>
        <p:nvSpPr>
          <p:cNvPr id="6" name="Dia számának helye 5"/>
          <p:cNvSpPr>
            <a:spLocks noGrp="1"/>
          </p:cNvSpPr>
          <p:nvPr>
            <p:ph type="sldNum" sz="quarter" idx="12"/>
          </p:nvPr>
        </p:nvSpPr>
        <p:spPr/>
        <p:txBody>
          <a:bodyPr/>
          <a:lstStyle/>
          <a:p>
            <a:fld id="{CA8D9AD5-F248-4919-864A-CFD76CC027D6}" type="slidenum">
              <a:rPr lang="hu-HU" smtClean="0"/>
              <a:pPr/>
              <a:t>‹#›</a:t>
            </a:fld>
            <a:endParaRPr lang="hu-HU" dirty="0"/>
          </a:p>
        </p:txBody>
      </p:sp>
      <p:pic>
        <p:nvPicPr>
          <p:cNvPr id="7" name="Kép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8" name="Téglalap 7"/>
          <p:cNvSpPr/>
          <p:nvPr userDrawn="1"/>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0" name="Cím 1"/>
          <p:cNvSpPr>
            <a:spLocks noGrp="1"/>
          </p:cNvSpPr>
          <p:nvPr>
            <p:ph type="title"/>
          </p:nvPr>
        </p:nvSpPr>
        <p:spPr>
          <a:xfrm>
            <a:off x="2309786" y="142852"/>
            <a:ext cx="9509760" cy="486362"/>
          </a:xfrm>
        </p:spPr>
        <p:txBody>
          <a:bodyPr>
            <a:normAutofit/>
          </a:bodyPr>
          <a:lstStyle>
            <a:lvl1pPr algn="r">
              <a:defRPr sz="2800">
                <a:latin typeface="Calibri" pitchFamily="34" charset="0"/>
                <a:cs typeface="Calibri" pitchFamily="34" charset="0"/>
              </a:defRPr>
            </a:lvl1pPr>
          </a:lstStyle>
          <a:p>
            <a:r>
              <a:rPr lang="hu-HU" dirty="0"/>
              <a:t>Mintacím szerkesztése</a:t>
            </a: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ím és tartalom">
    <p:spTree>
      <p:nvGrpSpPr>
        <p:cNvPr id="1" name=""/>
        <p:cNvGrpSpPr/>
        <p:nvPr/>
      </p:nvGrpSpPr>
      <p:grpSpPr>
        <a:xfrm>
          <a:off x="0" y="0"/>
          <a:ext cx="0" cy="0"/>
          <a:chOff x="0" y="0"/>
          <a:chExt cx="0" cy="0"/>
        </a:xfrm>
      </p:grpSpPr>
      <p:sp>
        <p:nvSpPr>
          <p:cNvPr id="4" name="Dátum helye 3"/>
          <p:cNvSpPr>
            <a:spLocks noGrp="1"/>
          </p:cNvSpPr>
          <p:nvPr>
            <p:ph type="dt" sz="half" idx="10"/>
          </p:nvPr>
        </p:nvSpPr>
        <p:spPr/>
        <p:txBody>
          <a:bodyPr/>
          <a:lstStyle/>
          <a:p>
            <a:endParaRPr lang="hu-HU" dirty="0"/>
          </a:p>
        </p:txBody>
      </p:sp>
      <p:sp>
        <p:nvSpPr>
          <p:cNvPr id="5" name="Élőláb helye 4"/>
          <p:cNvSpPr>
            <a:spLocks noGrp="1"/>
          </p:cNvSpPr>
          <p:nvPr>
            <p:ph type="ftr" sz="quarter" idx="11"/>
          </p:nvPr>
        </p:nvSpPr>
        <p:spPr>
          <a:xfrm>
            <a:off x="595274" y="6601968"/>
            <a:ext cx="7905598" cy="256032"/>
          </a:xfrm>
        </p:spPr>
        <p:txBody>
          <a:bodyPr/>
          <a:lstStyle/>
          <a:p>
            <a:endParaRPr lang="hu-HU" dirty="0"/>
          </a:p>
        </p:txBody>
      </p:sp>
      <p:sp>
        <p:nvSpPr>
          <p:cNvPr id="6" name="Dia számának helye 5"/>
          <p:cNvSpPr>
            <a:spLocks noGrp="1"/>
          </p:cNvSpPr>
          <p:nvPr>
            <p:ph type="sldNum" sz="quarter" idx="12"/>
          </p:nvPr>
        </p:nvSpPr>
        <p:spPr/>
        <p:txBody>
          <a:bodyPr/>
          <a:lstStyle/>
          <a:p>
            <a:fld id="{CA8D9AD5-F248-4919-864A-CFD76CC027D6}" type="slidenum">
              <a:rPr lang="hu-HU" smtClean="0"/>
              <a:pPr/>
              <a:t>‹#›</a:t>
            </a:fld>
            <a:endParaRPr lang="hu-HU" dirty="0"/>
          </a:p>
        </p:txBody>
      </p:sp>
      <p:pic>
        <p:nvPicPr>
          <p:cNvPr id="7" name="Kép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8" name="Téglalap 7"/>
          <p:cNvSpPr/>
          <p:nvPr userDrawn="1"/>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graphicFrame>
        <p:nvGraphicFramePr>
          <p:cNvPr id="10" name="Diagram 9"/>
          <p:cNvGraphicFramePr/>
          <p:nvPr userDrawn="1">
            <p:extLst>
              <p:ext uri="{D42A27DB-BD31-4B8C-83A1-F6EECF244321}">
                <p14:modId xmlns:p14="http://schemas.microsoft.com/office/powerpoint/2010/main" val="4178942229"/>
              </p:ext>
            </p:extLst>
          </p:nvPr>
        </p:nvGraphicFramePr>
        <p:xfrm>
          <a:off x="263352" y="828320"/>
          <a:ext cx="11691996" cy="5625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ím 1"/>
          <p:cNvSpPr>
            <a:spLocks noGrp="1"/>
          </p:cNvSpPr>
          <p:nvPr>
            <p:ph type="title"/>
          </p:nvPr>
        </p:nvSpPr>
        <p:spPr>
          <a:xfrm>
            <a:off x="2309786" y="142852"/>
            <a:ext cx="9509760" cy="486362"/>
          </a:xfrm>
        </p:spPr>
        <p:txBody>
          <a:bodyPr>
            <a:normAutofit/>
          </a:bodyPr>
          <a:lstStyle>
            <a:lvl1pPr algn="r">
              <a:defRPr sz="2800">
                <a:latin typeface="Calibri" pitchFamily="34" charset="0"/>
                <a:cs typeface="Calibri" pitchFamily="34" charset="0"/>
              </a:defRPr>
            </a:lvl1pPr>
          </a:lstStyle>
          <a:p>
            <a:r>
              <a:rPr lang="hu-HU" dirty="0"/>
              <a:t>Mintacím szerkesztése</a:t>
            </a: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Téglalap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hu-HU" b="0" i="0" u="none" strike="noStrike" kern="0" cap="none" spc="0" normalizeH="0" baseline="0" dirty="0">
              <a:ln>
                <a:noFill/>
              </a:ln>
              <a:solidFill>
                <a:prstClr val="white"/>
              </a:solidFill>
              <a:effectLst/>
              <a:uLnTx/>
              <a:uFillTx/>
              <a:latin typeface="Euphemia"/>
            </a:endParaRPr>
          </a:p>
        </p:txBody>
      </p:sp>
      <p:sp>
        <p:nvSpPr>
          <p:cNvPr id="8" name="Téglalap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2" name="Cím helye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hu-HU" dirty="0"/>
              <a:t>Mintacím szerkesztése</a:t>
            </a:r>
          </a:p>
        </p:txBody>
      </p:sp>
      <p:sp>
        <p:nvSpPr>
          <p:cNvPr id="3" name="Szöveg helye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a:p>
            <a:pPr lvl="5"/>
            <a:r>
              <a:rPr lang="hu-HU" dirty="0"/>
              <a:t>Hatodik</a:t>
            </a:r>
          </a:p>
          <a:p>
            <a:pPr lvl="6"/>
            <a:r>
              <a:rPr lang="hu-HU" dirty="0"/>
              <a:t>Hetedik</a:t>
            </a:r>
          </a:p>
          <a:p>
            <a:pPr lvl="7"/>
            <a:r>
              <a:rPr lang="hu-HU" dirty="0"/>
              <a:t>Nyolcadik</a:t>
            </a:r>
          </a:p>
          <a:p>
            <a:pPr lvl="8"/>
            <a:r>
              <a:rPr lang="hu-HU" dirty="0"/>
              <a:t>Kilencedik</a:t>
            </a:r>
          </a:p>
        </p:txBody>
      </p:sp>
      <p:sp>
        <p:nvSpPr>
          <p:cNvPr id="4" name="Dátum helye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endParaRPr lang="hu-HU" dirty="0"/>
          </a:p>
        </p:txBody>
      </p:sp>
      <p:sp>
        <p:nvSpPr>
          <p:cNvPr id="5" name="Élőláb helye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lang="hu-HU" dirty="0"/>
          </a:p>
        </p:txBody>
      </p:sp>
      <p:sp>
        <p:nvSpPr>
          <p:cNvPr id="6" name="Dia számának helye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lang="hu-HU" smtClean="0"/>
              <a:pPr/>
              <a:t>‹#›</a:t>
            </a:fld>
            <a:endParaRPr lang="hu-HU" dirty="0"/>
          </a:p>
        </p:txBody>
      </p:sp>
      <p:sp>
        <p:nvSpPr>
          <p:cNvPr id="11" name="MSIPCMContentMarking" descr="{&quot;HashCode&quot;:1160864150,&quot;Placement&quot;:&quot;Footer&quot;,&quot;Top&quot;:519.343,&quot;Left&quot;:354.8359,&quot;SlideWidth&quot;:960,&quot;SlideHeight&quot;:540}">
            <a:extLst>
              <a:ext uri="{FF2B5EF4-FFF2-40B4-BE49-F238E27FC236}">
                <a16:creationId xmlns:a16="http://schemas.microsoft.com/office/drawing/2014/main" id="{38038086-0C3C-42D7-8247-0783AD8D77C5}"/>
              </a:ext>
            </a:extLst>
          </p:cNvPr>
          <p:cNvSpPr txBox="1"/>
          <p:nvPr userDrawn="1"/>
        </p:nvSpPr>
        <p:spPr>
          <a:xfrm>
            <a:off x="4506416" y="6595656"/>
            <a:ext cx="3179169" cy="262344"/>
          </a:xfrm>
          <a:prstGeom prst="rect">
            <a:avLst/>
          </a:prstGeom>
        </p:spPr>
        <p:txBody>
          <a:bodyPr vert="horz" wrap="square" lIns="0" tIns="0" rIns="0" bIns="0" rtlCol="0" anchor="ctr" anchorCtr="1">
            <a:noAutofit/>
          </a:bodyPr>
          <a:lstStyle/>
          <a:p>
            <a:pPr algn="ctr">
              <a:spcBef>
                <a:spcPts val="0"/>
              </a:spcBef>
              <a:spcAft>
                <a:spcPts val="0"/>
              </a:spcAft>
            </a:pPr>
            <a:r>
              <a:rPr lang="en-GB" sz="1000">
                <a:solidFill>
                  <a:srgbClr val="0078D7"/>
                </a:solidFill>
                <a:latin typeface="Calibri" panose="020F0502020204030204" pitchFamily="34" charset="0"/>
              </a:rPr>
              <a:t>Cyber Services üzleti információ / business information</a:t>
            </a:r>
            <a:endParaRPr lang="en-GB" sz="1000" dirty="0">
              <a:solidFill>
                <a:srgbClr val="0078D7"/>
              </a:solidFill>
              <a:latin typeface="Calibri" panose="020F0502020204030204" pitchFamily="34" charset="0"/>
            </a:endParaRPr>
          </a:p>
        </p:txBody>
      </p:sp>
      <p:sp>
        <p:nvSpPr>
          <p:cNvPr id="12" name="MSIPCMContentMarking" descr="{&quot;HashCode&quot;:1136726581,&quot;Placement&quot;:&quot;Header&quot;,&quot;Top&quot;:0.0,&quot;Left&quot;:354.8359,&quot;SlideWidth&quot;:960,&quot;SlideHeight&quot;:540}">
            <a:extLst>
              <a:ext uri="{FF2B5EF4-FFF2-40B4-BE49-F238E27FC236}">
                <a16:creationId xmlns:a16="http://schemas.microsoft.com/office/drawing/2014/main" id="{163EADF6-5075-4E39-A89D-CEF4CFB440EA}"/>
              </a:ext>
            </a:extLst>
          </p:cNvPr>
          <p:cNvSpPr txBox="1"/>
          <p:nvPr userDrawn="1"/>
        </p:nvSpPr>
        <p:spPr>
          <a:xfrm>
            <a:off x="4506416" y="0"/>
            <a:ext cx="3179169" cy="262344"/>
          </a:xfrm>
          <a:prstGeom prst="rect">
            <a:avLst/>
          </a:prstGeom>
        </p:spPr>
        <p:txBody>
          <a:bodyPr vert="horz" wrap="square" lIns="0" tIns="0" rIns="0" bIns="0" rtlCol="0" anchor="ctr" anchorCtr="1">
            <a:noAutofit/>
          </a:bodyPr>
          <a:lstStyle/>
          <a:p>
            <a:pPr algn="ctr">
              <a:spcBef>
                <a:spcPts val="0"/>
              </a:spcBef>
              <a:spcAft>
                <a:spcPts val="0"/>
              </a:spcAft>
            </a:pPr>
            <a:r>
              <a:rPr lang="en-GB" sz="1000">
                <a:solidFill>
                  <a:srgbClr val="0078D7"/>
                </a:solidFill>
                <a:latin typeface="Calibri" panose="020F0502020204030204" pitchFamily="34" charset="0"/>
              </a:rPr>
              <a:t>Cyber Services üzleti információ / business information</a:t>
            </a:r>
            <a:endParaRPr lang="en-GB" sz="1000" dirty="0">
              <a:solidFill>
                <a:srgbClr val="0078D7"/>
              </a:solidFill>
              <a:latin typeface="Calibri" panose="020F0502020204030204" pitchFamily="34" charset="0"/>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2.png"/><Relationship Id="rId7" Type="http://schemas.openxmlformats.org/officeDocument/2006/relationships/diagramQuickStyle" Target="../diagrams/quickStyle10.xml"/><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0.xml"/><Relationship Id="rId11" Type="http://schemas.openxmlformats.org/officeDocument/2006/relationships/image" Target="../media/image16.png"/><Relationship Id="rId5" Type="http://schemas.openxmlformats.org/officeDocument/2006/relationships/diagramData" Target="../diagrams/data10.xml"/><Relationship Id="rId10" Type="http://schemas.openxmlformats.org/officeDocument/2006/relationships/image" Target="../media/image15.png"/><Relationship Id="rId4" Type="http://schemas.openxmlformats.org/officeDocument/2006/relationships/image" Target="../media/image14.png"/><Relationship Id="rId9" Type="http://schemas.microsoft.com/office/2007/relationships/diagramDrawing" Target="../diagrams/drawing10.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0" Type="http://schemas.openxmlformats.org/officeDocument/2006/relationships/diagramLayout" Target="../diagrams/layout12.xml"/><Relationship Id="rId4" Type="http://schemas.openxmlformats.org/officeDocument/2006/relationships/diagramData" Target="../diagrams/data11.xml"/><Relationship Id="rId9"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3" Type="http://schemas.openxmlformats.org/officeDocument/2006/relationships/image" Target="../media/image2.png"/><Relationship Id="rId7" Type="http://schemas.openxmlformats.org/officeDocument/2006/relationships/diagramColors" Target="../diagrams/colors13.xml"/><Relationship Id="rId12" Type="http://schemas.openxmlformats.org/officeDocument/2006/relationships/diagramColors" Target="../diagrams/colors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0" Type="http://schemas.openxmlformats.org/officeDocument/2006/relationships/diagramLayout" Target="../diagrams/layout14.xml"/><Relationship Id="rId4" Type="http://schemas.openxmlformats.org/officeDocument/2006/relationships/diagramData" Target="../diagrams/data13.xml"/><Relationship Id="rId9" Type="http://schemas.openxmlformats.org/officeDocument/2006/relationships/diagramData" Target="../diagrams/data14.xml"/><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microsoft.com/office/2007/relationships/diagramDrawing" Target="../diagrams/drawing15.xml"/><Relationship Id="rId13" Type="http://schemas.microsoft.com/office/2007/relationships/diagramDrawing" Target="../diagrams/drawing16.xml"/><Relationship Id="rId3" Type="http://schemas.openxmlformats.org/officeDocument/2006/relationships/image" Target="../media/image2.png"/><Relationship Id="rId7" Type="http://schemas.openxmlformats.org/officeDocument/2006/relationships/diagramColors" Target="../diagrams/colors15.xml"/><Relationship Id="rId12" Type="http://schemas.openxmlformats.org/officeDocument/2006/relationships/diagramColors" Target="../diagrams/colors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5.xml"/><Relationship Id="rId11" Type="http://schemas.openxmlformats.org/officeDocument/2006/relationships/diagramQuickStyle" Target="../diagrams/quickStyle16.xml"/><Relationship Id="rId5" Type="http://schemas.openxmlformats.org/officeDocument/2006/relationships/diagramLayout" Target="../diagrams/layout15.xml"/><Relationship Id="rId10" Type="http://schemas.openxmlformats.org/officeDocument/2006/relationships/diagramLayout" Target="../diagrams/layout16.xml"/><Relationship Id="rId4" Type="http://schemas.openxmlformats.org/officeDocument/2006/relationships/diagramData" Target="../diagrams/data15.xml"/><Relationship Id="rId9" Type="http://schemas.openxmlformats.org/officeDocument/2006/relationships/diagramData" Target="../diagrams/data16.xml"/></Relationships>
</file>

<file path=ppt/slides/_rels/slide15.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3" Type="http://schemas.openxmlformats.org/officeDocument/2006/relationships/image" Target="../media/image2.png"/><Relationship Id="rId7" Type="http://schemas.openxmlformats.org/officeDocument/2006/relationships/diagramColors" Target="../diagrams/colors17.xml"/><Relationship Id="rId12" Type="http://schemas.openxmlformats.org/officeDocument/2006/relationships/diagramColors" Target="../diagrams/colors1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s>
</file>

<file path=ppt/slides/_rels/slide16.xml.rels><?xml version="1.0" encoding="UTF-8" standalone="yes"?>
<Relationships xmlns="http://schemas.openxmlformats.org/package/2006/relationships"><Relationship Id="rId8" Type="http://schemas.microsoft.com/office/2007/relationships/diagramDrawing" Target="../diagrams/drawing19.xml"/><Relationship Id="rId13" Type="http://schemas.microsoft.com/office/2007/relationships/diagramDrawing" Target="../diagrams/drawing20.xml"/><Relationship Id="rId3" Type="http://schemas.openxmlformats.org/officeDocument/2006/relationships/image" Target="../media/image2.png"/><Relationship Id="rId7" Type="http://schemas.openxmlformats.org/officeDocument/2006/relationships/diagramColors" Target="../diagrams/colors19.xml"/><Relationship Id="rId12" Type="http://schemas.openxmlformats.org/officeDocument/2006/relationships/diagramColors" Target="../diagrams/colors2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9.xml"/><Relationship Id="rId11" Type="http://schemas.openxmlformats.org/officeDocument/2006/relationships/diagramQuickStyle" Target="../diagrams/quickStyle20.xml"/><Relationship Id="rId5" Type="http://schemas.openxmlformats.org/officeDocument/2006/relationships/diagramLayout" Target="../diagrams/layout19.xml"/><Relationship Id="rId10" Type="http://schemas.openxmlformats.org/officeDocument/2006/relationships/diagramLayout" Target="../diagrams/layout20.xml"/><Relationship Id="rId4" Type="http://schemas.openxmlformats.org/officeDocument/2006/relationships/diagramData" Target="../diagrams/data19.xml"/><Relationship Id="rId9" Type="http://schemas.openxmlformats.org/officeDocument/2006/relationships/diagramData" Target="../diagrams/data20.xml"/></Relationships>
</file>

<file path=ppt/slides/_rels/slide17.xml.rels><?xml version="1.0" encoding="UTF-8" standalone="yes"?>
<Relationships xmlns="http://schemas.openxmlformats.org/package/2006/relationships"><Relationship Id="rId8" Type="http://schemas.microsoft.com/office/2007/relationships/diagramDrawing" Target="../diagrams/drawing21.xml"/><Relationship Id="rId13"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Colors" Target="../diagrams/colors21.xml"/><Relationship Id="rId12" Type="http://schemas.openxmlformats.org/officeDocument/2006/relationships/diagramColors" Target="../diagrams/colors2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1.xml"/><Relationship Id="rId11" Type="http://schemas.openxmlformats.org/officeDocument/2006/relationships/diagramQuickStyle" Target="../diagrams/quickStyle22.xml"/><Relationship Id="rId5" Type="http://schemas.openxmlformats.org/officeDocument/2006/relationships/diagramLayout" Target="../diagrams/layout21.xml"/><Relationship Id="rId10" Type="http://schemas.openxmlformats.org/officeDocument/2006/relationships/diagramLayout" Target="../diagrams/layout22.xml"/><Relationship Id="rId4" Type="http://schemas.openxmlformats.org/officeDocument/2006/relationships/diagramData" Target="../diagrams/data21.xml"/><Relationship Id="rId9" Type="http://schemas.openxmlformats.org/officeDocument/2006/relationships/diagramData" Target="../diagrams/data22.xml"/></Relationships>
</file>

<file path=ppt/slides/_rels/slide18.xml.rels><?xml version="1.0" encoding="UTF-8" standalone="yes"?>
<Relationships xmlns="http://schemas.openxmlformats.org/package/2006/relationships"><Relationship Id="rId8" Type="http://schemas.microsoft.com/office/2007/relationships/diagramDrawing" Target="../diagrams/drawing23.xml"/><Relationship Id="rId13" Type="http://schemas.microsoft.com/office/2007/relationships/diagramDrawing" Target="../diagrams/drawing24.xml"/><Relationship Id="rId3" Type="http://schemas.openxmlformats.org/officeDocument/2006/relationships/image" Target="../media/image2.png"/><Relationship Id="rId7" Type="http://schemas.openxmlformats.org/officeDocument/2006/relationships/diagramColors" Target="../diagrams/colors23.xml"/><Relationship Id="rId12" Type="http://schemas.openxmlformats.org/officeDocument/2006/relationships/diagramColors" Target="../diagrams/colors2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3.xml"/><Relationship Id="rId11" Type="http://schemas.openxmlformats.org/officeDocument/2006/relationships/diagramQuickStyle" Target="../diagrams/quickStyle24.xml"/><Relationship Id="rId5" Type="http://schemas.openxmlformats.org/officeDocument/2006/relationships/diagramLayout" Target="../diagrams/layout23.xml"/><Relationship Id="rId10" Type="http://schemas.openxmlformats.org/officeDocument/2006/relationships/diagramLayout" Target="../diagrams/layout24.xml"/><Relationship Id="rId4" Type="http://schemas.openxmlformats.org/officeDocument/2006/relationships/diagramData" Target="../diagrams/data23.xml"/><Relationship Id="rId9" Type="http://schemas.openxmlformats.org/officeDocument/2006/relationships/diagramData" Target="../diagrams/data24.xml"/><Relationship Id="rId1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microsoft.com/office/2007/relationships/diagramDrawing" Target="../diagrams/drawing25.xml"/><Relationship Id="rId13" Type="http://schemas.microsoft.com/office/2007/relationships/diagramDrawing" Target="../diagrams/drawing26.xml"/><Relationship Id="rId18" Type="http://schemas.openxmlformats.org/officeDocument/2006/relationships/diagramColors" Target="../diagrams/colors27.xml"/><Relationship Id="rId3" Type="http://schemas.openxmlformats.org/officeDocument/2006/relationships/image" Target="../media/image2.png"/><Relationship Id="rId7" Type="http://schemas.openxmlformats.org/officeDocument/2006/relationships/diagramColors" Target="../diagrams/colors25.xml"/><Relationship Id="rId12" Type="http://schemas.openxmlformats.org/officeDocument/2006/relationships/diagramColors" Target="../diagrams/colors26.xml"/><Relationship Id="rId17" Type="http://schemas.openxmlformats.org/officeDocument/2006/relationships/diagramQuickStyle" Target="../diagrams/quickStyle27.xml"/><Relationship Id="rId2" Type="http://schemas.openxmlformats.org/officeDocument/2006/relationships/notesSlide" Target="../notesSlides/notesSlide19.xml"/><Relationship Id="rId16" Type="http://schemas.openxmlformats.org/officeDocument/2006/relationships/diagramLayout" Target="../diagrams/layout27.xml"/><Relationship Id="rId1" Type="http://schemas.openxmlformats.org/officeDocument/2006/relationships/slideLayout" Target="../slideLayouts/slideLayout2.xml"/><Relationship Id="rId6" Type="http://schemas.openxmlformats.org/officeDocument/2006/relationships/diagramQuickStyle" Target="../diagrams/quickStyle25.xml"/><Relationship Id="rId11" Type="http://schemas.openxmlformats.org/officeDocument/2006/relationships/diagramQuickStyle" Target="../diagrams/quickStyle26.xml"/><Relationship Id="rId5" Type="http://schemas.openxmlformats.org/officeDocument/2006/relationships/diagramLayout" Target="../diagrams/layout25.xml"/><Relationship Id="rId15" Type="http://schemas.openxmlformats.org/officeDocument/2006/relationships/diagramData" Target="../diagrams/data27.xml"/><Relationship Id="rId10" Type="http://schemas.openxmlformats.org/officeDocument/2006/relationships/diagramLayout" Target="../diagrams/layout26.xml"/><Relationship Id="rId19" Type="http://schemas.microsoft.com/office/2007/relationships/diagramDrawing" Target="../diagrams/drawing27.xml"/><Relationship Id="rId4" Type="http://schemas.openxmlformats.org/officeDocument/2006/relationships/diagramData" Target="../diagrams/data25.xml"/><Relationship Id="rId9" Type="http://schemas.openxmlformats.org/officeDocument/2006/relationships/diagramData" Target="../diagrams/data26.xml"/><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20.xml.rels><?xml version="1.0" encoding="UTF-8" standalone="yes"?>
<Relationships xmlns="http://schemas.openxmlformats.org/package/2006/relationships"><Relationship Id="rId8" Type="http://schemas.microsoft.com/office/2007/relationships/diagramDrawing" Target="../diagrams/drawing28.xml"/><Relationship Id="rId13" Type="http://schemas.microsoft.com/office/2007/relationships/diagramDrawing" Target="../diagrams/drawing29.xml"/><Relationship Id="rId18" Type="http://schemas.microsoft.com/office/2007/relationships/diagramDrawing" Target="../diagrams/drawing30.xml"/><Relationship Id="rId3" Type="http://schemas.openxmlformats.org/officeDocument/2006/relationships/image" Target="../media/image2.png"/><Relationship Id="rId7" Type="http://schemas.openxmlformats.org/officeDocument/2006/relationships/diagramColors" Target="../diagrams/colors28.xml"/><Relationship Id="rId12" Type="http://schemas.openxmlformats.org/officeDocument/2006/relationships/diagramColors" Target="../diagrams/colors29.xml"/><Relationship Id="rId17" Type="http://schemas.openxmlformats.org/officeDocument/2006/relationships/diagramColors" Target="../diagrams/colors30.xml"/><Relationship Id="rId2" Type="http://schemas.openxmlformats.org/officeDocument/2006/relationships/notesSlide" Target="../notesSlides/notesSlide20.xml"/><Relationship Id="rId16" Type="http://schemas.openxmlformats.org/officeDocument/2006/relationships/diagramQuickStyle" Target="../diagrams/quickStyle30.xml"/><Relationship Id="rId1" Type="http://schemas.openxmlformats.org/officeDocument/2006/relationships/slideLayout" Target="../slideLayouts/slideLayout2.xml"/><Relationship Id="rId6" Type="http://schemas.openxmlformats.org/officeDocument/2006/relationships/diagramQuickStyle" Target="../diagrams/quickStyle28.xml"/><Relationship Id="rId11" Type="http://schemas.openxmlformats.org/officeDocument/2006/relationships/diagramQuickStyle" Target="../diagrams/quickStyle29.xml"/><Relationship Id="rId5" Type="http://schemas.openxmlformats.org/officeDocument/2006/relationships/diagramLayout" Target="../diagrams/layout28.xml"/><Relationship Id="rId15" Type="http://schemas.openxmlformats.org/officeDocument/2006/relationships/diagramLayout" Target="../diagrams/layout30.xml"/><Relationship Id="rId10" Type="http://schemas.openxmlformats.org/officeDocument/2006/relationships/diagramLayout" Target="../diagrams/layout29.xml"/><Relationship Id="rId4" Type="http://schemas.openxmlformats.org/officeDocument/2006/relationships/diagramData" Target="../diagrams/data28.xml"/><Relationship Id="rId9" Type="http://schemas.openxmlformats.org/officeDocument/2006/relationships/diagramData" Target="../diagrams/data29.xml"/><Relationship Id="rId14" Type="http://schemas.openxmlformats.org/officeDocument/2006/relationships/diagramData" Target="../diagrams/data3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4.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5.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487488" y="5013176"/>
            <a:ext cx="9144002" cy="1728192"/>
          </a:xfrm>
        </p:spPr>
        <p:txBody>
          <a:bodyPr>
            <a:noAutofit/>
          </a:bodyPr>
          <a:lstStyle/>
          <a:p>
            <a:pPr>
              <a:spcBef>
                <a:spcPts val="0"/>
              </a:spcBef>
            </a:pPr>
            <a:r>
              <a:rPr lang="hu-HU" sz="3000" b="0" i="0" dirty="0">
                <a:solidFill>
                  <a:schemeClr val="bg1"/>
                </a:solidFill>
                <a:latin typeface="+mn-lt"/>
                <a:ea typeface="+mj-ea"/>
                <a:cs typeface="+mj-cs"/>
              </a:rPr>
              <a:t>Frész Ferenc</a:t>
            </a:r>
            <a:br>
              <a:rPr lang="hu-HU" sz="3000" b="0" i="0" dirty="0">
                <a:solidFill>
                  <a:schemeClr val="bg1"/>
                </a:solidFill>
                <a:latin typeface="+mn-lt"/>
                <a:ea typeface="+mj-ea"/>
                <a:cs typeface="+mj-cs"/>
              </a:rPr>
            </a:br>
            <a:r>
              <a:rPr lang="hu-HU" sz="3000" b="0" i="0" dirty="0">
                <a:solidFill>
                  <a:schemeClr val="bg1"/>
                </a:solidFill>
                <a:latin typeface="+mn-lt"/>
                <a:ea typeface="+mj-ea"/>
                <a:cs typeface="+mj-cs"/>
              </a:rPr>
              <a:t>Cyber </a:t>
            </a:r>
            <a:r>
              <a:rPr lang="hu-HU" sz="3000" b="0" i="0" dirty="0" err="1">
                <a:solidFill>
                  <a:schemeClr val="bg1"/>
                </a:solidFill>
                <a:latin typeface="+mn-lt"/>
                <a:ea typeface="+mj-ea"/>
                <a:cs typeface="+mj-cs"/>
              </a:rPr>
              <a:t>Services</a:t>
            </a:r>
            <a:r>
              <a:rPr lang="hu-HU" sz="3000" b="0" i="0" dirty="0">
                <a:solidFill>
                  <a:schemeClr val="bg1"/>
                </a:solidFill>
                <a:latin typeface="+mn-lt"/>
                <a:ea typeface="+mj-ea"/>
                <a:cs typeface="+mj-cs"/>
              </a:rPr>
              <a:t> Zrt</a:t>
            </a:r>
          </a:p>
        </p:txBody>
      </p:sp>
      <p:sp>
        <p:nvSpPr>
          <p:cNvPr id="4" name="Cím 1">
            <a:extLst>
              <a:ext uri="{FF2B5EF4-FFF2-40B4-BE49-F238E27FC236}">
                <a16:creationId xmlns:a16="http://schemas.microsoft.com/office/drawing/2014/main" id="{36D4E6F6-FFD1-4D45-8E84-BDB6D1709860}"/>
              </a:ext>
            </a:extLst>
          </p:cNvPr>
          <p:cNvSpPr txBox="1">
            <a:spLocks/>
          </p:cNvSpPr>
          <p:nvPr/>
        </p:nvSpPr>
        <p:spPr>
          <a:xfrm>
            <a:off x="1415480" y="1811671"/>
            <a:ext cx="9216010" cy="2016224"/>
          </a:xfrm>
          <a:prstGeom prst="rect">
            <a:avLst/>
          </a:prstGeom>
        </p:spPr>
        <p:txBody>
          <a:bodyPr vert="horz" lIns="91440" tIns="45720" rIns="91440" bIns="45720" rtlCol="0" anchor="b">
            <a:normAutofit fontScale="97500"/>
          </a:bodyPr>
          <a:lstStyle>
            <a:lvl1pPr marL="0" indent="0" algn="ctr" defTabSz="914400" rtl="0" eaLnBrk="1" latinLnBrk="0" hangingPunct="1">
              <a:lnSpc>
                <a:spcPct val="90000"/>
              </a:lnSpc>
              <a:spcBef>
                <a:spcPct val="0"/>
              </a:spcBef>
              <a:buFont typeface="Arial" pitchFamily="34" charset="0"/>
              <a:buNone/>
              <a:defRPr sz="4800" kern="1200">
                <a:solidFill>
                  <a:schemeClr val="bg1"/>
                </a:solidFill>
                <a:latin typeface="Calibri Light" panose="020F0302020204030204" pitchFamily="34" charset="0"/>
                <a:ea typeface="+mj-ea"/>
                <a:cs typeface="+mj-cs"/>
              </a:defRPr>
            </a:lvl1pPr>
          </a:lstStyle>
          <a:p>
            <a:pPr>
              <a:spcBef>
                <a:spcPts val="0"/>
              </a:spcBef>
            </a:pPr>
            <a:r>
              <a:rPr lang="hu-HU" sz="5300" dirty="0">
                <a:latin typeface="+mj-lt"/>
              </a:rPr>
              <a:t>Rosszindulatú csomagok és konténerek</a:t>
            </a:r>
            <a:endParaRPr lang="hu-HU" sz="3100" dirty="0"/>
          </a:p>
        </p:txBody>
      </p:sp>
      <p:sp>
        <p:nvSpPr>
          <p:cNvPr id="3" name="Szövegdoboz 2">
            <a:extLst>
              <a:ext uri="{FF2B5EF4-FFF2-40B4-BE49-F238E27FC236}">
                <a16:creationId xmlns:a16="http://schemas.microsoft.com/office/drawing/2014/main" id="{BD63BD82-5110-FC15-DAC4-DB12D73EB1B2}"/>
              </a:ext>
            </a:extLst>
          </p:cNvPr>
          <p:cNvSpPr txBox="1"/>
          <p:nvPr/>
        </p:nvSpPr>
        <p:spPr>
          <a:xfrm>
            <a:off x="11496600" y="6387224"/>
            <a:ext cx="543739" cy="369332"/>
          </a:xfrm>
          <a:prstGeom prst="rect">
            <a:avLst/>
          </a:prstGeom>
          <a:noFill/>
        </p:spPr>
        <p:txBody>
          <a:bodyPr wrap="none" rtlCol="0">
            <a:spAutoFit/>
          </a:bodyPr>
          <a:lstStyle/>
          <a:p>
            <a:fld id="{625C7586-6A81-4607-8FB8-C3B4164FE70E}" type="slidenum">
              <a:rPr lang="hu-HU" smtClean="0">
                <a:solidFill>
                  <a:schemeClr val="bg1"/>
                </a:solidFill>
              </a:rPr>
              <a:t>1</a:t>
            </a:fld>
            <a:r>
              <a:rPr lang="hu-HU" dirty="0">
                <a:solidFill>
                  <a:schemeClr val="bg1"/>
                </a:solidFill>
              </a:rPr>
              <a:t>/2</a:t>
            </a:r>
            <a:fld id="{C117750A-EA1A-4881-92C7-56D4ACDCCCF6}" type="slidenum">
              <a:rPr lang="hu-HU" smtClean="0">
                <a:solidFill>
                  <a:schemeClr val="bg1"/>
                </a:solidFill>
              </a:rPr>
              <a:t>1</a:t>
            </a:fld>
            <a:endParaRPr lang="hu-HU" dirty="0">
              <a:solidFill>
                <a:schemeClr val="bg1"/>
              </a:solidFill>
            </a:endParaRP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729687" cy="369332"/>
          </a:xfrm>
          <a:prstGeom prst="rect">
            <a:avLst/>
          </a:prstGeom>
          <a:noFill/>
        </p:spPr>
        <p:txBody>
          <a:bodyPr wrap="none" rtlCol="0">
            <a:spAutoFit/>
          </a:bodyPr>
          <a:lstStyle/>
          <a:p>
            <a:fld id="{625C7586-6A81-4607-8FB8-C3B4164FE70E}" type="slidenum">
              <a:rPr lang="hu-HU" smtClean="0">
                <a:solidFill>
                  <a:schemeClr val="tx2"/>
                </a:solidFill>
              </a:rPr>
              <a:t>10</a:t>
            </a:fld>
            <a:r>
              <a:rPr lang="hu-HU" dirty="0">
                <a:solidFill>
                  <a:schemeClr val="tx2"/>
                </a:solidFill>
              </a:rPr>
              <a:t>/21</a:t>
            </a:r>
          </a:p>
        </p:txBody>
      </p:sp>
      <p:sp>
        <p:nvSpPr>
          <p:cNvPr id="6" name="Cím 1">
            <a:extLst>
              <a:ext uri="{FF2B5EF4-FFF2-40B4-BE49-F238E27FC236}">
                <a16:creationId xmlns:a16="http://schemas.microsoft.com/office/drawing/2014/main" id="{53D54D5C-05C6-4381-B45D-BACAC90BA5F5}"/>
              </a:ext>
            </a:extLst>
          </p:cNvPr>
          <p:cNvSpPr txBox="1">
            <a:spLocks/>
          </p:cNvSpPr>
          <p:nvPr/>
        </p:nvSpPr>
        <p:spPr>
          <a:xfrm>
            <a:off x="2418888" y="268590"/>
            <a:ext cx="9509760" cy="339072"/>
          </a:xfrm>
          <a:prstGeom prst="rect">
            <a:avLst/>
          </a:prstGeom>
        </p:spPr>
        <p:txBody>
          <a:bodyPr vert="horz" lIns="91440" tIns="45720" rIns="91440" bIns="45720" rtlCol="0" anchor="b">
            <a:normAutofit fontScale="2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en-GB" b="0" i="0" dirty="0">
                <a:solidFill>
                  <a:srgbClr val="FFFFFF"/>
                </a:solidFill>
                <a:effectLst/>
                <a:latin typeface="Montserrat"/>
              </a:rPr>
              <a:t>Top Cyber Security Risks In Healthcare</a:t>
            </a:r>
          </a:p>
          <a:p>
            <a:pPr algn="r">
              <a:spcBef>
                <a:spcPts val="0"/>
              </a:spcBef>
            </a:pPr>
            <a:r>
              <a:rPr lang="hu-HU" sz="8400" dirty="0">
                <a:solidFill>
                  <a:srgbClr val="002060"/>
                </a:solidFill>
              </a:rPr>
              <a:t>Software </a:t>
            </a:r>
            <a:r>
              <a:rPr lang="hu-HU" sz="8400" dirty="0" err="1">
                <a:solidFill>
                  <a:srgbClr val="002060"/>
                </a:solidFill>
              </a:rPr>
              <a:t>Supply</a:t>
            </a:r>
            <a:r>
              <a:rPr lang="hu-HU" sz="8400" dirty="0">
                <a:solidFill>
                  <a:srgbClr val="002060"/>
                </a:solidFill>
              </a:rPr>
              <a:t> </a:t>
            </a:r>
            <a:r>
              <a:rPr lang="hu-HU" sz="8400" dirty="0" err="1">
                <a:solidFill>
                  <a:srgbClr val="002060"/>
                </a:solidFill>
              </a:rPr>
              <a:t>Chain</a:t>
            </a:r>
            <a:r>
              <a:rPr lang="hu-HU" sz="8400" dirty="0">
                <a:solidFill>
                  <a:srgbClr val="002060"/>
                </a:solidFill>
              </a:rPr>
              <a:t> - 2022</a:t>
            </a:r>
          </a:p>
        </p:txBody>
      </p:sp>
      <p:pic>
        <p:nvPicPr>
          <p:cNvPr id="3" name="Kép 2">
            <a:extLst>
              <a:ext uri="{FF2B5EF4-FFF2-40B4-BE49-F238E27FC236}">
                <a16:creationId xmlns:a16="http://schemas.microsoft.com/office/drawing/2014/main" id="{0D085268-C37E-346B-94B5-2064C9B7DF27}"/>
              </a:ext>
            </a:extLst>
          </p:cNvPr>
          <p:cNvPicPr>
            <a:picLocks noChangeAspect="1"/>
          </p:cNvPicPr>
          <p:nvPr/>
        </p:nvPicPr>
        <p:blipFill>
          <a:blip r:embed="rId4"/>
          <a:stretch>
            <a:fillRect/>
          </a:stretch>
        </p:blipFill>
        <p:spPr>
          <a:xfrm>
            <a:off x="263352" y="1726753"/>
            <a:ext cx="7670258" cy="3540118"/>
          </a:xfrm>
          <a:prstGeom prst="rect">
            <a:avLst/>
          </a:prstGeom>
        </p:spPr>
      </p:pic>
      <p:pic>
        <p:nvPicPr>
          <p:cNvPr id="11" name="Kép 10">
            <a:extLst>
              <a:ext uri="{FF2B5EF4-FFF2-40B4-BE49-F238E27FC236}">
                <a16:creationId xmlns:a16="http://schemas.microsoft.com/office/drawing/2014/main" id="{98360B90-B5C9-65DA-DC43-A64F74EB1F95}"/>
              </a:ext>
            </a:extLst>
          </p:cNvPr>
          <p:cNvPicPr>
            <a:picLocks noChangeAspect="1"/>
          </p:cNvPicPr>
          <p:nvPr/>
        </p:nvPicPr>
        <p:blipFill>
          <a:blip r:embed="rId5"/>
          <a:stretch>
            <a:fillRect/>
          </a:stretch>
        </p:blipFill>
        <p:spPr>
          <a:xfrm>
            <a:off x="7937006" y="2368835"/>
            <a:ext cx="3991642" cy="2304262"/>
          </a:xfrm>
          <a:prstGeom prst="rect">
            <a:avLst/>
          </a:prstGeom>
        </p:spPr>
      </p:pic>
    </p:spTree>
    <p:extLst>
      <p:ext uri="{BB962C8B-B14F-4D97-AF65-F5344CB8AC3E}">
        <p14:creationId xmlns:p14="http://schemas.microsoft.com/office/powerpoint/2010/main" val="68477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611065" cy="369332"/>
          </a:xfrm>
          <a:prstGeom prst="rect">
            <a:avLst/>
          </a:prstGeom>
          <a:noFill/>
        </p:spPr>
        <p:txBody>
          <a:bodyPr wrap="none" rtlCol="0">
            <a:spAutoFit/>
          </a:bodyPr>
          <a:lstStyle/>
          <a:p>
            <a:fld id="{625C7586-6A81-4607-8FB8-C3B4164FE70E}" type="slidenum">
              <a:rPr lang="hu-HU" smtClean="0">
                <a:solidFill>
                  <a:schemeClr val="tx2"/>
                </a:solidFill>
              </a:rPr>
              <a:t>11</a:t>
            </a:fld>
            <a:r>
              <a:rPr lang="hu-HU" dirty="0">
                <a:solidFill>
                  <a:schemeClr val="tx2"/>
                </a:solidFill>
              </a:rPr>
              <a:t>/21</a:t>
            </a:r>
          </a:p>
        </p:txBody>
      </p:sp>
      <p:sp>
        <p:nvSpPr>
          <p:cNvPr id="6" name="Cím 1">
            <a:extLst>
              <a:ext uri="{FF2B5EF4-FFF2-40B4-BE49-F238E27FC236}">
                <a16:creationId xmlns:a16="http://schemas.microsoft.com/office/drawing/2014/main" id="{53D54D5C-05C6-4381-B45D-BACAC90BA5F5}"/>
              </a:ext>
            </a:extLst>
          </p:cNvPr>
          <p:cNvSpPr txBox="1">
            <a:spLocks/>
          </p:cNvSpPr>
          <p:nvPr/>
        </p:nvSpPr>
        <p:spPr>
          <a:xfrm>
            <a:off x="2418888" y="268590"/>
            <a:ext cx="9509760" cy="339072"/>
          </a:xfrm>
          <a:prstGeom prst="rect">
            <a:avLst/>
          </a:prstGeom>
        </p:spPr>
        <p:txBody>
          <a:bodyPr vert="horz" lIns="91440" tIns="45720" rIns="91440" bIns="45720" rtlCol="0" anchor="b">
            <a:normAutofit fontScale="2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en-GB" b="0" i="0" dirty="0">
                <a:solidFill>
                  <a:srgbClr val="FFFFFF"/>
                </a:solidFill>
                <a:effectLst/>
                <a:latin typeface="Montserrat"/>
              </a:rPr>
              <a:t>Top Cyber Security Risks In Healthcare</a:t>
            </a:r>
          </a:p>
          <a:p>
            <a:pPr algn="r">
              <a:spcBef>
                <a:spcPts val="0"/>
              </a:spcBef>
            </a:pPr>
            <a:r>
              <a:rPr lang="hu-HU" sz="8400" dirty="0">
                <a:solidFill>
                  <a:srgbClr val="002060"/>
                </a:solidFill>
              </a:rPr>
              <a:t>Software </a:t>
            </a:r>
            <a:r>
              <a:rPr lang="hu-HU" sz="8400" dirty="0" err="1">
                <a:solidFill>
                  <a:srgbClr val="002060"/>
                </a:solidFill>
              </a:rPr>
              <a:t>Supply</a:t>
            </a:r>
            <a:r>
              <a:rPr lang="hu-HU" sz="8400" dirty="0">
                <a:solidFill>
                  <a:srgbClr val="002060"/>
                </a:solidFill>
              </a:rPr>
              <a:t> </a:t>
            </a:r>
            <a:r>
              <a:rPr lang="hu-HU" sz="8400" dirty="0" err="1">
                <a:solidFill>
                  <a:srgbClr val="002060"/>
                </a:solidFill>
              </a:rPr>
              <a:t>Chain</a:t>
            </a:r>
            <a:r>
              <a:rPr lang="hu-HU" sz="8400" dirty="0">
                <a:solidFill>
                  <a:srgbClr val="002060"/>
                </a:solidFill>
              </a:rPr>
              <a:t> - 2022</a:t>
            </a:r>
          </a:p>
        </p:txBody>
      </p:sp>
      <p:pic>
        <p:nvPicPr>
          <p:cNvPr id="9" name="Kép 8">
            <a:extLst>
              <a:ext uri="{FF2B5EF4-FFF2-40B4-BE49-F238E27FC236}">
                <a16:creationId xmlns:a16="http://schemas.microsoft.com/office/drawing/2014/main" id="{19C0EDD3-078F-9FD5-FF46-9841744B1A4D}"/>
              </a:ext>
            </a:extLst>
          </p:cNvPr>
          <p:cNvPicPr>
            <a:picLocks noChangeAspect="1"/>
          </p:cNvPicPr>
          <p:nvPr/>
        </p:nvPicPr>
        <p:blipFill>
          <a:blip r:embed="rId4"/>
          <a:stretch>
            <a:fillRect/>
          </a:stretch>
        </p:blipFill>
        <p:spPr>
          <a:xfrm>
            <a:off x="1127448" y="1138619"/>
            <a:ext cx="4032448" cy="2755458"/>
          </a:xfrm>
          <a:prstGeom prst="rect">
            <a:avLst/>
          </a:prstGeom>
        </p:spPr>
      </p:pic>
      <p:graphicFrame>
        <p:nvGraphicFramePr>
          <p:cNvPr id="12" name="Tartalom helye 6">
            <a:extLst>
              <a:ext uri="{FF2B5EF4-FFF2-40B4-BE49-F238E27FC236}">
                <a16:creationId xmlns:a16="http://schemas.microsoft.com/office/drawing/2014/main" id="{6C068210-0DF1-41E4-2558-5EF79416B1BA}"/>
              </a:ext>
            </a:extLst>
          </p:cNvPr>
          <p:cNvGraphicFramePr>
            <a:graphicFrameLocks noGrp="1"/>
          </p:cNvGraphicFramePr>
          <p:nvPr>
            <p:ph idx="1"/>
            <p:extLst>
              <p:ext uri="{D42A27DB-BD31-4B8C-83A1-F6EECF244321}">
                <p14:modId xmlns:p14="http://schemas.microsoft.com/office/powerpoint/2010/main" val="1631001987"/>
              </p:ext>
            </p:extLst>
          </p:nvPr>
        </p:nvGraphicFramePr>
        <p:xfrm>
          <a:off x="1127448" y="772917"/>
          <a:ext cx="9861780" cy="4238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Kép 6">
            <a:extLst>
              <a:ext uri="{FF2B5EF4-FFF2-40B4-BE49-F238E27FC236}">
                <a16:creationId xmlns:a16="http://schemas.microsoft.com/office/drawing/2014/main" id="{08BE93BF-20DE-8D7D-91DE-37133490FC29}"/>
              </a:ext>
            </a:extLst>
          </p:cNvPr>
          <p:cNvPicPr>
            <a:picLocks noChangeAspect="1"/>
          </p:cNvPicPr>
          <p:nvPr/>
        </p:nvPicPr>
        <p:blipFill>
          <a:blip r:embed="rId10"/>
          <a:stretch>
            <a:fillRect/>
          </a:stretch>
        </p:blipFill>
        <p:spPr>
          <a:xfrm>
            <a:off x="6694907" y="1293158"/>
            <a:ext cx="4294321" cy="2551861"/>
          </a:xfrm>
          <a:prstGeom prst="rect">
            <a:avLst/>
          </a:prstGeom>
        </p:spPr>
      </p:pic>
      <p:pic>
        <p:nvPicPr>
          <p:cNvPr id="10" name="Kép 9">
            <a:extLst>
              <a:ext uri="{FF2B5EF4-FFF2-40B4-BE49-F238E27FC236}">
                <a16:creationId xmlns:a16="http://schemas.microsoft.com/office/drawing/2014/main" id="{E552DB3B-7B9E-7A9F-6F5E-9809C013FDCD}"/>
              </a:ext>
            </a:extLst>
          </p:cNvPr>
          <p:cNvPicPr>
            <a:picLocks noChangeAspect="1"/>
          </p:cNvPicPr>
          <p:nvPr/>
        </p:nvPicPr>
        <p:blipFill>
          <a:blip r:embed="rId11"/>
          <a:stretch>
            <a:fillRect/>
          </a:stretch>
        </p:blipFill>
        <p:spPr>
          <a:xfrm>
            <a:off x="1127448" y="3894077"/>
            <a:ext cx="4032449" cy="2455453"/>
          </a:xfrm>
          <a:prstGeom prst="rect">
            <a:avLst/>
          </a:prstGeom>
        </p:spPr>
      </p:pic>
      <p:pic>
        <p:nvPicPr>
          <p:cNvPr id="15" name="Kép 14">
            <a:extLst>
              <a:ext uri="{FF2B5EF4-FFF2-40B4-BE49-F238E27FC236}">
                <a16:creationId xmlns:a16="http://schemas.microsoft.com/office/drawing/2014/main" id="{02227DF5-2D3A-3612-B387-7F812D7FCB3D}"/>
              </a:ext>
            </a:extLst>
          </p:cNvPr>
          <p:cNvPicPr>
            <a:picLocks noChangeAspect="1"/>
          </p:cNvPicPr>
          <p:nvPr/>
        </p:nvPicPr>
        <p:blipFill>
          <a:blip r:embed="rId12"/>
          <a:stretch>
            <a:fillRect/>
          </a:stretch>
        </p:blipFill>
        <p:spPr>
          <a:xfrm>
            <a:off x="6725424" y="3845019"/>
            <a:ext cx="4233289" cy="2504511"/>
          </a:xfrm>
          <a:prstGeom prst="rect">
            <a:avLst/>
          </a:prstGeom>
        </p:spPr>
      </p:pic>
    </p:spTree>
    <p:extLst>
      <p:ext uri="{BB962C8B-B14F-4D97-AF65-F5344CB8AC3E}">
        <p14:creationId xmlns:p14="http://schemas.microsoft.com/office/powerpoint/2010/main" val="90934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667170" cy="369332"/>
          </a:xfrm>
          <a:prstGeom prst="rect">
            <a:avLst/>
          </a:prstGeom>
          <a:noFill/>
        </p:spPr>
        <p:txBody>
          <a:bodyPr wrap="none" rtlCol="0">
            <a:spAutoFit/>
          </a:bodyPr>
          <a:lstStyle/>
          <a:p>
            <a:fld id="{625C7586-6A81-4607-8FB8-C3B4164FE70E}" type="slidenum">
              <a:rPr lang="hu-HU" smtClean="0">
                <a:solidFill>
                  <a:schemeClr val="tx2"/>
                </a:solidFill>
              </a:rPr>
              <a:t>12</a:t>
            </a:fld>
            <a:r>
              <a:rPr lang="hu-HU" dirty="0">
                <a:solidFill>
                  <a:schemeClr val="tx2"/>
                </a:solidFill>
              </a:rPr>
              <a:t>/21</a:t>
            </a:r>
          </a:p>
        </p:txBody>
      </p:sp>
      <p:sp>
        <p:nvSpPr>
          <p:cNvPr id="8" name="Cím 1">
            <a:extLst>
              <a:ext uri="{FF2B5EF4-FFF2-40B4-BE49-F238E27FC236}">
                <a16:creationId xmlns:a16="http://schemas.microsoft.com/office/drawing/2014/main" id="{3F9F5D1B-B6A0-43B3-956F-26BF57B8C830}"/>
              </a:ext>
            </a:extLst>
          </p:cNvPr>
          <p:cNvSpPr txBox="1">
            <a:spLocks/>
          </p:cNvSpPr>
          <p:nvPr/>
        </p:nvSpPr>
        <p:spPr>
          <a:xfrm>
            <a:off x="2567608" y="316625"/>
            <a:ext cx="9509760" cy="339072"/>
          </a:xfrm>
          <a:prstGeom prst="rect">
            <a:avLst/>
          </a:prstGeom>
        </p:spPr>
        <p:txBody>
          <a:bodyPr vert="horz" lIns="91440" tIns="45720" rIns="91440" bIns="45720" rtlCol="0" anchor="b">
            <a:normAutofit fontScale="5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hu-HU" sz="3600" dirty="0">
                <a:solidFill>
                  <a:srgbClr val="002060"/>
                </a:solidFill>
              </a:rPr>
              <a:t>Software </a:t>
            </a:r>
            <a:r>
              <a:rPr lang="hu-HU" sz="3600" dirty="0" err="1">
                <a:solidFill>
                  <a:srgbClr val="002060"/>
                </a:solidFill>
              </a:rPr>
              <a:t>Supply</a:t>
            </a:r>
            <a:r>
              <a:rPr lang="hu-HU" sz="3600" dirty="0">
                <a:solidFill>
                  <a:srgbClr val="002060"/>
                </a:solidFill>
              </a:rPr>
              <a:t> </a:t>
            </a:r>
            <a:r>
              <a:rPr lang="hu-HU" sz="3600" dirty="0" err="1">
                <a:solidFill>
                  <a:srgbClr val="002060"/>
                </a:solidFill>
              </a:rPr>
              <a:t>Chain</a:t>
            </a:r>
            <a:r>
              <a:rPr lang="hu-HU" sz="3600" dirty="0">
                <a:solidFill>
                  <a:srgbClr val="002060"/>
                </a:solidFill>
              </a:rPr>
              <a:t> - 2022</a:t>
            </a:r>
          </a:p>
        </p:txBody>
      </p:sp>
      <p:graphicFrame>
        <p:nvGraphicFramePr>
          <p:cNvPr id="15" name="Diagram 14">
            <a:extLst>
              <a:ext uri="{FF2B5EF4-FFF2-40B4-BE49-F238E27FC236}">
                <a16:creationId xmlns:a16="http://schemas.microsoft.com/office/drawing/2014/main" id="{FF594BE3-3D74-49FC-9B50-2DDE3B80E638}"/>
              </a:ext>
            </a:extLst>
          </p:cNvPr>
          <p:cNvGraphicFramePr/>
          <p:nvPr/>
        </p:nvGraphicFramePr>
        <p:xfrm>
          <a:off x="4825179" y="718212"/>
          <a:ext cx="2592287"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rtalom helye 6">
            <a:extLst>
              <a:ext uri="{FF2B5EF4-FFF2-40B4-BE49-F238E27FC236}">
                <a16:creationId xmlns:a16="http://schemas.microsoft.com/office/drawing/2014/main" id="{8F024967-70C0-4A72-974C-66AE870A7AB7}"/>
              </a:ext>
            </a:extLst>
          </p:cNvPr>
          <p:cNvGraphicFramePr>
            <a:graphicFrameLocks noGrp="1"/>
          </p:cNvGraphicFramePr>
          <p:nvPr>
            <p:ph idx="1"/>
            <p:extLst>
              <p:ext uri="{D42A27DB-BD31-4B8C-83A1-F6EECF244321}">
                <p14:modId xmlns:p14="http://schemas.microsoft.com/office/powerpoint/2010/main" val="10465199"/>
              </p:ext>
            </p:extLst>
          </p:nvPr>
        </p:nvGraphicFramePr>
        <p:xfrm>
          <a:off x="477789" y="1019573"/>
          <a:ext cx="11233248" cy="52177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81853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660758" cy="369332"/>
          </a:xfrm>
          <a:prstGeom prst="rect">
            <a:avLst/>
          </a:prstGeom>
          <a:noFill/>
        </p:spPr>
        <p:txBody>
          <a:bodyPr wrap="none" rtlCol="0">
            <a:spAutoFit/>
          </a:bodyPr>
          <a:lstStyle/>
          <a:p>
            <a:fld id="{625C7586-6A81-4607-8FB8-C3B4164FE70E}" type="slidenum">
              <a:rPr lang="hu-HU" smtClean="0">
                <a:solidFill>
                  <a:schemeClr val="tx2"/>
                </a:solidFill>
              </a:rPr>
              <a:t>13</a:t>
            </a:fld>
            <a:r>
              <a:rPr lang="hu-HU" dirty="0">
                <a:solidFill>
                  <a:schemeClr val="tx2"/>
                </a:solidFill>
              </a:rPr>
              <a:t>/21</a:t>
            </a:r>
          </a:p>
        </p:txBody>
      </p:sp>
      <p:sp>
        <p:nvSpPr>
          <p:cNvPr id="8" name="Cím 1">
            <a:extLst>
              <a:ext uri="{FF2B5EF4-FFF2-40B4-BE49-F238E27FC236}">
                <a16:creationId xmlns:a16="http://schemas.microsoft.com/office/drawing/2014/main" id="{3F9F5D1B-B6A0-43B3-956F-26BF57B8C830}"/>
              </a:ext>
            </a:extLst>
          </p:cNvPr>
          <p:cNvSpPr txBox="1">
            <a:spLocks/>
          </p:cNvSpPr>
          <p:nvPr/>
        </p:nvSpPr>
        <p:spPr>
          <a:xfrm>
            <a:off x="2567608" y="316625"/>
            <a:ext cx="9509760" cy="339072"/>
          </a:xfrm>
          <a:prstGeom prst="rect">
            <a:avLst/>
          </a:prstGeom>
        </p:spPr>
        <p:txBody>
          <a:bodyPr vert="horz" lIns="91440" tIns="45720" rIns="91440" bIns="45720" rtlCol="0" anchor="b">
            <a:normAutofit fontScale="5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hu-HU" sz="3600" dirty="0">
                <a:solidFill>
                  <a:srgbClr val="002060"/>
                </a:solidFill>
              </a:rPr>
              <a:t>Software </a:t>
            </a:r>
            <a:r>
              <a:rPr lang="hu-HU" sz="3600" dirty="0" err="1">
                <a:solidFill>
                  <a:srgbClr val="002060"/>
                </a:solidFill>
              </a:rPr>
              <a:t>Supply</a:t>
            </a:r>
            <a:r>
              <a:rPr lang="hu-HU" sz="3600" dirty="0">
                <a:solidFill>
                  <a:srgbClr val="002060"/>
                </a:solidFill>
              </a:rPr>
              <a:t> </a:t>
            </a:r>
            <a:r>
              <a:rPr lang="hu-HU" sz="3600" dirty="0" err="1">
                <a:solidFill>
                  <a:srgbClr val="002060"/>
                </a:solidFill>
              </a:rPr>
              <a:t>Chain</a:t>
            </a:r>
            <a:r>
              <a:rPr lang="hu-HU" sz="3600" dirty="0">
                <a:solidFill>
                  <a:srgbClr val="002060"/>
                </a:solidFill>
              </a:rPr>
              <a:t> </a:t>
            </a:r>
            <a:r>
              <a:rPr lang="hu-HU" sz="3600" dirty="0" err="1">
                <a:solidFill>
                  <a:srgbClr val="002060"/>
                </a:solidFill>
              </a:rPr>
              <a:t>Attacks</a:t>
            </a:r>
            <a:r>
              <a:rPr lang="hu-HU" sz="3600" dirty="0">
                <a:solidFill>
                  <a:srgbClr val="002060"/>
                </a:solidFill>
              </a:rPr>
              <a:t> - 2022</a:t>
            </a:r>
          </a:p>
        </p:txBody>
      </p:sp>
      <p:graphicFrame>
        <p:nvGraphicFramePr>
          <p:cNvPr id="15" name="Diagram 14">
            <a:extLst>
              <a:ext uri="{FF2B5EF4-FFF2-40B4-BE49-F238E27FC236}">
                <a16:creationId xmlns:a16="http://schemas.microsoft.com/office/drawing/2014/main" id="{FF594BE3-3D74-49FC-9B50-2DDE3B80E638}"/>
              </a:ext>
            </a:extLst>
          </p:cNvPr>
          <p:cNvGraphicFramePr/>
          <p:nvPr/>
        </p:nvGraphicFramePr>
        <p:xfrm>
          <a:off x="4825179" y="718212"/>
          <a:ext cx="2592287"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rtalom helye 6">
            <a:extLst>
              <a:ext uri="{FF2B5EF4-FFF2-40B4-BE49-F238E27FC236}">
                <a16:creationId xmlns:a16="http://schemas.microsoft.com/office/drawing/2014/main" id="{8F024967-70C0-4A72-974C-66AE870A7AB7}"/>
              </a:ext>
            </a:extLst>
          </p:cNvPr>
          <p:cNvGraphicFramePr>
            <a:graphicFrameLocks noGrp="1"/>
          </p:cNvGraphicFramePr>
          <p:nvPr>
            <p:ph idx="1"/>
            <p:extLst>
              <p:ext uri="{D42A27DB-BD31-4B8C-83A1-F6EECF244321}">
                <p14:modId xmlns:p14="http://schemas.microsoft.com/office/powerpoint/2010/main" val="3607383948"/>
              </p:ext>
            </p:extLst>
          </p:nvPr>
        </p:nvGraphicFramePr>
        <p:xfrm>
          <a:off x="381604" y="949044"/>
          <a:ext cx="7658612" cy="54280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Kép 2">
            <a:extLst>
              <a:ext uri="{FF2B5EF4-FFF2-40B4-BE49-F238E27FC236}">
                <a16:creationId xmlns:a16="http://schemas.microsoft.com/office/drawing/2014/main" id="{6A3A2B90-4A3F-AFF9-32F2-A41F7CEC391D}"/>
              </a:ext>
            </a:extLst>
          </p:cNvPr>
          <p:cNvPicPr>
            <a:picLocks noChangeAspect="1"/>
          </p:cNvPicPr>
          <p:nvPr/>
        </p:nvPicPr>
        <p:blipFill>
          <a:blip r:embed="rId14"/>
          <a:stretch>
            <a:fillRect/>
          </a:stretch>
        </p:blipFill>
        <p:spPr>
          <a:xfrm>
            <a:off x="8112224" y="2114918"/>
            <a:ext cx="3819107" cy="3096344"/>
          </a:xfrm>
          <a:prstGeom prst="rect">
            <a:avLst/>
          </a:prstGeom>
        </p:spPr>
      </p:pic>
    </p:spTree>
    <p:extLst>
      <p:ext uri="{BB962C8B-B14F-4D97-AF65-F5344CB8AC3E}">
        <p14:creationId xmlns:p14="http://schemas.microsoft.com/office/powerpoint/2010/main" val="148544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676788" cy="369332"/>
          </a:xfrm>
          <a:prstGeom prst="rect">
            <a:avLst/>
          </a:prstGeom>
          <a:noFill/>
        </p:spPr>
        <p:txBody>
          <a:bodyPr wrap="none" rtlCol="0">
            <a:spAutoFit/>
          </a:bodyPr>
          <a:lstStyle/>
          <a:p>
            <a:fld id="{625C7586-6A81-4607-8FB8-C3B4164FE70E}" type="slidenum">
              <a:rPr lang="hu-HU" smtClean="0">
                <a:solidFill>
                  <a:schemeClr val="tx2"/>
                </a:solidFill>
              </a:rPr>
              <a:t>14</a:t>
            </a:fld>
            <a:r>
              <a:rPr lang="hu-HU" dirty="0">
                <a:solidFill>
                  <a:schemeClr val="tx2"/>
                </a:solidFill>
              </a:rPr>
              <a:t>/21</a:t>
            </a:r>
          </a:p>
        </p:txBody>
      </p:sp>
      <p:sp>
        <p:nvSpPr>
          <p:cNvPr id="8" name="Cím 1">
            <a:extLst>
              <a:ext uri="{FF2B5EF4-FFF2-40B4-BE49-F238E27FC236}">
                <a16:creationId xmlns:a16="http://schemas.microsoft.com/office/drawing/2014/main" id="{3F9F5D1B-B6A0-43B3-956F-26BF57B8C830}"/>
              </a:ext>
            </a:extLst>
          </p:cNvPr>
          <p:cNvSpPr txBox="1">
            <a:spLocks/>
          </p:cNvSpPr>
          <p:nvPr/>
        </p:nvSpPr>
        <p:spPr>
          <a:xfrm>
            <a:off x="2567608" y="316625"/>
            <a:ext cx="9509760" cy="339072"/>
          </a:xfrm>
          <a:prstGeom prst="rect">
            <a:avLst/>
          </a:prstGeom>
        </p:spPr>
        <p:txBody>
          <a:bodyPr vert="horz" lIns="91440" tIns="45720" rIns="91440" bIns="45720" rtlCol="0" anchor="b">
            <a:normAutofit fontScale="5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hu-HU" sz="3600" dirty="0">
                <a:solidFill>
                  <a:srgbClr val="002060"/>
                </a:solidFill>
              </a:rPr>
              <a:t>Software </a:t>
            </a:r>
            <a:r>
              <a:rPr lang="hu-HU" sz="3600" dirty="0" err="1">
                <a:solidFill>
                  <a:srgbClr val="002060"/>
                </a:solidFill>
              </a:rPr>
              <a:t>Supply</a:t>
            </a:r>
            <a:r>
              <a:rPr lang="hu-HU" sz="3600" dirty="0">
                <a:solidFill>
                  <a:srgbClr val="002060"/>
                </a:solidFill>
              </a:rPr>
              <a:t> </a:t>
            </a:r>
            <a:r>
              <a:rPr lang="hu-HU" sz="3600" dirty="0" err="1">
                <a:solidFill>
                  <a:srgbClr val="002060"/>
                </a:solidFill>
              </a:rPr>
              <a:t>Chain</a:t>
            </a:r>
            <a:r>
              <a:rPr lang="hu-HU" sz="3600" dirty="0">
                <a:solidFill>
                  <a:srgbClr val="002060"/>
                </a:solidFill>
              </a:rPr>
              <a:t> </a:t>
            </a:r>
            <a:r>
              <a:rPr lang="hu-HU" sz="3600" dirty="0" err="1">
                <a:solidFill>
                  <a:srgbClr val="002060"/>
                </a:solidFill>
              </a:rPr>
              <a:t>Attacks</a:t>
            </a:r>
            <a:r>
              <a:rPr lang="hu-HU" sz="3600" dirty="0">
                <a:solidFill>
                  <a:srgbClr val="002060"/>
                </a:solidFill>
              </a:rPr>
              <a:t> - 2022</a:t>
            </a:r>
          </a:p>
        </p:txBody>
      </p:sp>
      <p:graphicFrame>
        <p:nvGraphicFramePr>
          <p:cNvPr id="15" name="Diagram 14">
            <a:extLst>
              <a:ext uri="{FF2B5EF4-FFF2-40B4-BE49-F238E27FC236}">
                <a16:creationId xmlns:a16="http://schemas.microsoft.com/office/drawing/2014/main" id="{FF594BE3-3D74-49FC-9B50-2DDE3B80E638}"/>
              </a:ext>
            </a:extLst>
          </p:cNvPr>
          <p:cNvGraphicFramePr/>
          <p:nvPr/>
        </p:nvGraphicFramePr>
        <p:xfrm>
          <a:off x="4825179" y="718212"/>
          <a:ext cx="2592287"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rtalom helye 6">
            <a:extLst>
              <a:ext uri="{FF2B5EF4-FFF2-40B4-BE49-F238E27FC236}">
                <a16:creationId xmlns:a16="http://schemas.microsoft.com/office/drawing/2014/main" id="{8F024967-70C0-4A72-974C-66AE870A7AB7}"/>
              </a:ext>
            </a:extLst>
          </p:cNvPr>
          <p:cNvGraphicFramePr>
            <a:graphicFrameLocks noGrp="1"/>
          </p:cNvGraphicFramePr>
          <p:nvPr>
            <p:ph idx="1"/>
            <p:extLst>
              <p:ext uri="{D42A27DB-BD31-4B8C-83A1-F6EECF244321}">
                <p14:modId xmlns:p14="http://schemas.microsoft.com/office/powerpoint/2010/main" val="891479954"/>
              </p:ext>
            </p:extLst>
          </p:nvPr>
        </p:nvGraphicFramePr>
        <p:xfrm>
          <a:off x="275901" y="1179877"/>
          <a:ext cx="11589630" cy="499801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2275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651140" cy="369332"/>
          </a:xfrm>
          <a:prstGeom prst="rect">
            <a:avLst/>
          </a:prstGeom>
          <a:noFill/>
        </p:spPr>
        <p:txBody>
          <a:bodyPr wrap="none" rtlCol="0">
            <a:spAutoFit/>
          </a:bodyPr>
          <a:lstStyle/>
          <a:p>
            <a:fld id="{625C7586-6A81-4607-8FB8-C3B4164FE70E}" type="slidenum">
              <a:rPr lang="hu-HU" smtClean="0">
                <a:solidFill>
                  <a:schemeClr val="tx2"/>
                </a:solidFill>
              </a:rPr>
              <a:t>15</a:t>
            </a:fld>
            <a:r>
              <a:rPr lang="hu-HU" dirty="0">
                <a:solidFill>
                  <a:schemeClr val="tx2"/>
                </a:solidFill>
              </a:rPr>
              <a:t>/21</a:t>
            </a:r>
          </a:p>
        </p:txBody>
      </p:sp>
      <p:sp>
        <p:nvSpPr>
          <p:cNvPr id="8" name="Cím 1">
            <a:extLst>
              <a:ext uri="{FF2B5EF4-FFF2-40B4-BE49-F238E27FC236}">
                <a16:creationId xmlns:a16="http://schemas.microsoft.com/office/drawing/2014/main" id="{3F9F5D1B-B6A0-43B3-956F-26BF57B8C830}"/>
              </a:ext>
            </a:extLst>
          </p:cNvPr>
          <p:cNvSpPr txBox="1">
            <a:spLocks/>
          </p:cNvSpPr>
          <p:nvPr/>
        </p:nvSpPr>
        <p:spPr>
          <a:xfrm>
            <a:off x="2567608" y="316625"/>
            <a:ext cx="9509760" cy="339072"/>
          </a:xfrm>
          <a:prstGeom prst="rect">
            <a:avLst/>
          </a:prstGeom>
        </p:spPr>
        <p:txBody>
          <a:bodyPr vert="horz" lIns="91440" tIns="45720" rIns="91440" bIns="45720" rtlCol="0" anchor="b">
            <a:normAutofit fontScale="5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hu-HU" sz="3600" dirty="0">
                <a:solidFill>
                  <a:srgbClr val="002060"/>
                </a:solidFill>
              </a:rPr>
              <a:t>Software </a:t>
            </a:r>
            <a:r>
              <a:rPr lang="hu-HU" sz="3600" dirty="0" err="1">
                <a:solidFill>
                  <a:srgbClr val="002060"/>
                </a:solidFill>
              </a:rPr>
              <a:t>Supply</a:t>
            </a:r>
            <a:r>
              <a:rPr lang="hu-HU" sz="3600" dirty="0">
                <a:solidFill>
                  <a:srgbClr val="002060"/>
                </a:solidFill>
              </a:rPr>
              <a:t> </a:t>
            </a:r>
            <a:r>
              <a:rPr lang="hu-HU" sz="3600" dirty="0" err="1">
                <a:solidFill>
                  <a:srgbClr val="002060"/>
                </a:solidFill>
              </a:rPr>
              <a:t>Chain</a:t>
            </a:r>
            <a:r>
              <a:rPr lang="hu-HU" sz="3600" dirty="0">
                <a:solidFill>
                  <a:srgbClr val="002060"/>
                </a:solidFill>
              </a:rPr>
              <a:t> </a:t>
            </a:r>
            <a:r>
              <a:rPr lang="hu-HU" sz="3600" dirty="0" err="1">
                <a:solidFill>
                  <a:srgbClr val="002060"/>
                </a:solidFill>
              </a:rPr>
              <a:t>Attacks</a:t>
            </a:r>
            <a:r>
              <a:rPr lang="hu-HU" sz="3600" dirty="0">
                <a:solidFill>
                  <a:srgbClr val="002060"/>
                </a:solidFill>
              </a:rPr>
              <a:t> - 2022</a:t>
            </a:r>
          </a:p>
        </p:txBody>
      </p:sp>
      <p:graphicFrame>
        <p:nvGraphicFramePr>
          <p:cNvPr id="15" name="Diagram 14">
            <a:extLst>
              <a:ext uri="{FF2B5EF4-FFF2-40B4-BE49-F238E27FC236}">
                <a16:creationId xmlns:a16="http://schemas.microsoft.com/office/drawing/2014/main" id="{FF594BE3-3D74-49FC-9B50-2DDE3B80E638}"/>
              </a:ext>
            </a:extLst>
          </p:cNvPr>
          <p:cNvGraphicFramePr/>
          <p:nvPr/>
        </p:nvGraphicFramePr>
        <p:xfrm>
          <a:off x="4825179" y="718212"/>
          <a:ext cx="2592287"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rtalom helye 6">
            <a:extLst>
              <a:ext uri="{FF2B5EF4-FFF2-40B4-BE49-F238E27FC236}">
                <a16:creationId xmlns:a16="http://schemas.microsoft.com/office/drawing/2014/main" id="{8F024967-70C0-4A72-974C-66AE870A7AB7}"/>
              </a:ext>
            </a:extLst>
          </p:cNvPr>
          <p:cNvGraphicFramePr>
            <a:graphicFrameLocks noGrp="1"/>
          </p:cNvGraphicFramePr>
          <p:nvPr>
            <p:ph idx="1"/>
            <p:extLst>
              <p:ext uri="{D42A27DB-BD31-4B8C-83A1-F6EECF244321}">
                <p14:modId xmlns:p14="http://schemas.microsoft.com/office/powerpoint/2010/main" val="388597618"/>
              </p:ext>
            </p:extLst>
          </p:nvPr>
        </p:nvGraphicFramePr>
        <p:xfrm>
          <a:off x="259959" y="904796"/>
          <a:ext cx="11589630" cy="52319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29849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671979" cy="369332"/>
          </a:xfrm>
          <a:prstGeom prst="rect">
            <a:avLst/>
          </a:prstGeom>
          <a:noFill/>
        </p:spPr>
        <p:txBody>
          <a:bodyPr wrap="none" rtlCol="0">
            <a:spAutoFit/>
          </a:bodyPr>
          <a:lstStyle/>
          <a:p>
            <a:fld id="{625C7586-6A81-4607-8FB8-C3B4164FE70E}" type="slidenum">
              <a:rPr lang="hu-HU" smtClean="0">
                <a:solidFill>
                  <a:schemeClr val="tx2"/>
                </a:solidFill>
              </a:rPr>
              <a:t>16</a:t>
            </a:fld>
            <a:r>
              <a:rPr lang="hu-HU" dirty="0">
                <a:solidFill>
                  <a:schemeClr val="tx2"/>
                </a:solidFill>
              </a:rPr>
              <a:t>/21</a:t>
            </a:r>
          </a:p>
        </p:txBody>
      </p:sp>
      <p:sp>
        <p:nvSpPr>
          <p:cNvPr id="8" name="Cím 1">
            <a:extLst>
              <a:ext uri="{FF2B5EF4-FFF2-40B4-BE49-F238E27FC236}">
                <a16:creationId xmlns:a16="http://schemas.microsoft.com/office/drawing/2014/main" id="{3F9F5D1B-B6A0-43B3-956F-26BF57B8C830}"/>
              </a:ext>
            </a:extLst>
          </p:cNvPr>
          <p:cNvSpPr txBox="1">
            <a:spLocks/>
          </p:cNvSpPr>
          <p:nvPr/>
        </p:nvSpPr>
        <p:spPr>
          <a:xfrm>
            <a:off x="2567608" y="316625"/>
            <a:ext cx="9509760" cy="339072"/>
          </a:xfrm>
          <a:prstGeom prst="rect">
            <a:avLst/>
          </a:prstGeom>
        </p:spPr>
        <p:txBody>
          <a:bodyPr vert="horz" lIns="91440" tIns="45720" rIns="91440" bIns="45720" rtlCol="0" anchor="b">
            <a:normAutofit fontScale="5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hu-HU" sz="3600" dirty="0">
                <a:solidFill>
                  <a:srgbClr val="002060"/>
                </a:solidFill>
              </a:rPr>
              <a:t>Software </a:t>
            </a:r>
            <a:r>
              <a:rPr lang="hu-HU" sz="3600" dirty="0" err="1">
                <a:solidFill>
                  <a:srgbClr val="002060"/>
                </a:solidFill>
              </a:rPr>
              <a:t>Supply</a:t>
            </a:r>
            <a:r>
              <a:rPr lang="hu-HU" sz="3600" dirty="0">
                <a:solidFill>
                  <a:srgbClr val="002060"/>
                </a:solidFill>
              </a:rPr>
              <a:t> </a:t>
            </a:r>
            <a:r>
              <a:rPr lang="hu-HU" sz="3600" dirty="0" err="1">
                <a:solidFill>
                  <a:srgbClr val="002060"/>
                </a:solidFill>
              </a:rPr>
              <a:t>Chain</a:t>
            </a:r>
            <a:r>
              <a:rPr lang="hu-HU" sz="3600" dirty="0">
                <a:solidFill>
                  <a:srgbClr val="002060"/>
                </a:solidFill>
              </a:rPr>
              <a:t> </a:t>
            </a:r>
            <a:r>
              <a:rPr lang="hu-HU" sz="3600" dirty="0" err="1">
                <a:solidFill>
                  <a:srgbClr val="002060"/>
                </a:solidFill>
              </a:rPr>
              <a:t>Attacks</a:t>
            </a:r>
            <a:r>
              <a:rPr lang="hu-HU" sz="3600" dirty="0">
                <a:solidFill>
                  <a:srgbClr val="002060"/>
                </a:solidFill>
              </a:rPr>
              <a:t> - 2022</a:t>
            </a:r>
          </a:p>
        </p:txBody>
      </p:sp>
      <p:graphicFrame>
        <p:nvGraphicFramePr>
          <p:cNvPr id="15" name="Diagram 14">
            <a:extLst>
              <a:ext uri="{FF2B5EF4-FFF2-40B4-BE49-F238E27FC236}">
                <a16:creationId xmlns:a16="http://schemas.microsoft.com/office/drawing/2014/main" id="{FF594BE3-3D74-49FC-9B50-2DDE3B80E638}"/>
              </a:ext>
            </a:extLst>
          </p:cNvPr>
          <p:cNvGraphicFramePr/>
          <p:nvPr/>
        </p:nvGraphicFramePr>
        <p:xfrm>
          <a:off x="4825179" y="718212"/>
          <a:ext cx="2592287"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rtalom helye 6">
            <a:extLst>
              <a:ext uri="{FF2B5EF4-FFF2-40B4-BE49-F238E27FC236}">
                <a16:creationId xmlns:a16="http://schemas.microsoft.com/office/drawing/2014/main" id="{8F024967-70C0-4A72-974C-66AE870A7AB7}"/>
              </a:ext>
            </a:extLst>
          </p:cNvPr>
          <p:cNvGraphicFramePr>
            <a:graphicFrameLocks noGrp="1"/>
          </p:cNvGraphicFramePr>
          <p:nvPr>
            <p:ph idx="1"/>
            <p:extLst>
              <p:ext uri="{D42A27DB-BD31-4B8C-83A1-F6EECF244321}">
                <p14:modId xmlns:p14="http://schemas.microsoft.com/office/powerpoint/2010/main" val="936941144"/>
              </p:ext>
            </p:extLst>
          </p:nvPr>
        </p:nvGraphicFramePr>
        <p:xfrm>
          <a:off x="259959" y="904796"/>
          <a:ext cx="11589630" cy="52319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2697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655949" cy="369332"/>
          </a:xfrm>
          <a:prstGeom prst="rect">
            <a:avLst/>
          </a:prstGeom>
          <a:noFill/>
        </p:spPr>
        <p:txBody>
          <a:bodyPr wrap="none" rtlCol="0">
            <a:spAutoFit/>
          </a:bodyPr>
          <a:lstStyle/>
          <a:p>
            <a:fld id="{625C7586-6A81-4607-8FB8-C3B4164FE70E}" type="slidenum">
              <a:rPr lang="hu-HU" smtClean="0">
                <a:solidFill>
                  <a:schemeClr val="tx2"/>
                </a:solidFill>
              </a:rPr>
              <a:t>17</a:t>
            </a:fld>
            <a:r>
              <a:rPr lang="hu-HU" dirty="0">
                <a:solidFill>
                  <a:schemeClr val="tx2"/>
                </a:solidFill>
              </a:rPr>
              <a:t>/21</a:t>
            </a:r>
          </a:p>
        </p:txBody>
      </p:sp>
      <p:sp>
        <p:nvSpPr>
          <p:cNvPr id="8" name="Cím 1">
            <a:extLst>
              <a:ext uri="{FF2B5EF4-FFF2-40B4-BE49-F238E27FC236}">
                <a16:creationId xmlns:a16="http://schemas.microsoft.com/office/drawing/2014/main" id="{3F9F5D1B-B6A0-43B3-956F-26BF57B8C830}"/>
              </a:ext>
            </a:extLst>
          </p:cNvPr>
          <p:cNvSpPr txBox="1">
            <a:spLocks/>
          </p:cNvSpPr>
          <p:nvPr/>
        </p:nvSpPr>
        <p:spPr>
          <a:xfrm>
            <a:off x="2567608" y="316625"/>
            <a:ext cx="9509760" cy="339072"/>
          </a:xfrm>
          <a:prstGeom prst="rect">
            <a:avLst/>
          </a:prstGeom>
        </p:spPr>
        <p:txBody>
          <a:bodyPr vert="horz" lIns="91440" tIns="45720" rIns="91440" bIns="45720" rtlCol="0" anchor="b">
            <a:normAutofit fontScale="5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hu-HU" sz="3600" dirty="0">
                <a:solidFill>
                  <a:srgbClr val="002060"/>
                </a:solidFill>
              </a:rPr>
              <a:t>Software </a:t>
            </a:r>
            <a:r>
              <a:rPr lang="hu-HU" sz="3600" dirty="0" err="1">
                <a:solidFill>
                  <a:srgbClr val="002060"/>
                </a:solidFill>
              </a:rPr>
              <a:t>Supply</a:t>
            </a:r>
            <a:r>
              <a:rPr lang="hu-HU" sz="3600" dirty="0">
                <a:solidFill>
                  <a:srgbClr val="002060"/>
                </a:solidFill>
              </a:rPr>
              <a:t> </a:t>
            </a:r>
            <a:r>
              <a:rPr lang="hu-HU" sz="3600" dirty="0" err="1">
                <a:solidFill>
                  <a:srgbClr val="002060"/>
                </a:solidFill>
              </a:rPr>
              <a:t>Chain</a:t>
            </a:r>
            <a:r>
              <a:rPr lang="hu-HU" sz="3600" dirty="0">
                <a:solidFill>
                  <a:srgbClr val="002060"/>
                </a:solidFill>
              </a:rPr>
              <a:t> </a:t>
            </a:r>
            <a:r>
              <a:rPr lang="hu-HU" sz="3600" dirty="0" err="1">
                <a:solidFill>
                  <a:srgbClr val="002060"/>
                </a:solidFill>
              </a:rPr>
              <a:t>Attacks</a:t>
            </a:r>
            <a:r>
              <a:rPr lang="hu-HU" sz="3600" dirty="0">
                <a:solidFill>
                  <a:srgbClr val="002060"/>
                </a:solidFill>
              </a:rPr>
              <a:t> - 2022</a:t>
            </a:r>
          </a:p>
        </p:txBody>
      </p:sp>
      <p:graphicFrame>
        <p:nvGraphicFramePr>
          <p:cNvPr id="15" name="Diagram 14">
            <a:extLst>
              <a:ext uri="{FF2B5EF4-FFF2-40B4-BE49-F238E27FC236}">
                <a16:creationId xmlns:a16="http://schemas.microsoft.com/office/drawing/2014/main" id="{FF594BE3-3D74-49FC-9B50-2DDE3B80E638}"/>
              </a:ext>
            </a:extLst>
          </p:cNvPr>
          <p:cNvGraphicFramePr/>
          <p:nvPr/>
        </p:nvGraphicFramePr>
        <p:xfrm>
          <a:off x="4825179" y="718212"/>
          <a:ext cx="2592287"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rtalom helye 6">
            <a:extLst>
              <a:ext uri="{FF2B5EF4-FFF2-40B4-BE49-F238E27FC236}">
                <a16:creationId xmlns:a16="http://schemas.microsoft.com/office/drawing/2014/main" id="{8F024967-70C0-4A72-974C-66AE870A7AB7}"/>
              </a:ext>
            </a:extLst>
          </p:cNvPr>
          <p:cNvGraphicFramePr>
            <a:graphicFrameLocks noGrp="1"/>
          </p:cNvGraphicFramePr>
          <p:nvPr>
            <p:ph idx="1"/>
            <p:extLst>
              <p:ext uri="{D42A27DB-BD31-4B8C-83A1-F6EECF244321}">
                <p14:modId xmlns:p14="http://schemas.microsoft.com/office/powerpoint/2010/main" val="2886128648"/>
              </p:ext>
            </p:extLst>
          </p:nvPr>
        </p:nvGraphicFramePr>
        <p:xfrm>
          <a:off x="259959" y="904796"/>
          <a:ext cx="11589630" cy="52319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1382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667170" cy="369332"/>
          </a:xfrm>
          <a:prstGeom prst="rect">
            <a:avLst/>
          </a:prstGeom>
          <a:noFill/>
        </p:spPr>
        <p:txBody>
          <a:bodyPr wrap="none" rtlCol="0">
            <a:spAutoFit/>
          </a:bodyPr>
          <a:lstStyle/>
          <a:p>
            <a:fld id="{625C7586-6A81-4607-8FB8-C3B4164FE70E}" type="slidenum">
              <a:rPr lang="hu-HU" smtClean="0">
                <a:solidFill>
                  <a:schemeClr val="tx2"/>
                </a:solidFill>
              </a:rPr>
              <a:t>18</a:t>
            </a:fld>
            <a:r>
              <a:rPr lang="hu-HU" dirty="0">
                <a:solidFill>
                  <a:schemeClr val="tx2"/>
                </a:solidFill>
              </a:rPr>
              <a:t>/21</a:t>
            </a:r>
          </a:p>
        </p:txBody>
      </p:sp>
      <p:sp>
        <p:nvSpPr>
          <p:cNvPr id="8" name="Cím 1">
            <a:extLst>
              <a:ext uri="{FF2B5EF4-FFF2-40B4-BE49-F238E27FC236}">
                <a16:creationId xmlns:a16="http://schemas.microsoft.com/office/drawing/2014/main" id="{3F9F5D1B-B6A0-43B3-956F-26BF57B8C830}"/>
              </a:ext>
            </a:extLst>
          </p:cNvPr>
          <p:cNvSpPr txBox="1">
            <a:spLocks/>
          </p:cNvSpPr>
          <p:nvPr/>
        </p:nvSpPr>
        <p:spPr>
          <a:xfrm>
            <a:off x="2567608" y="316625"/>
            <a:ext cx="9509760" cy="339072"/>
          </a:xfrm>
          <a:prstGeom prst="rect">
            <a:avLst/>
          </a:prstGeom>
        </p:spPr>
        <p:txBody>
          <a:bodyPr vert="horz" lIns="91440" tIns="45720" rIns="91440" bIns="45720" rtlCol="0" anchor="b">
            <a:normAutofit fontScale="5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hu-HU" sz="3600" dirty="0">
                <a:solidFill>
                  <a:srgbClr val="002060"/>
                </a:solidFill>
              </a:rPr>
              <a:t>Software </a:t>
            </a:r>
            <a:r>
              <a:rPr lang="hu-HU" sz="3600" dirty="0" err="1">
                <a:solidFill>
                  <a:srgbClr val="002060"/>
                </a:solidFill>
              </a:rPr>
              <a:t>Supply</a:t>
            </a:r>
            <a:r>
              <a:rPr lang="hu-HU" sz="3600" dirty="0">
                <a:solidFill>
                  <a:srgbClr val="002060"/>
                </a:solidFill>
              </a:rPr>
              <a:t> </a:t>
            </a:r>
            <a:r>
              <a:rPr lang="hu-HU" sz="3600" dirty="0" err="1">
                <a:solidFill>
                  <a:srgbClr val="002060"/>
                </a:solidFill>
              </a:rPr>
              <a:t>Chain</a:t>
            </a:r>
            <a:r>
              <a:rPr lang="hu-HU" sz="3600" dirty="0">
                <a:solidFill>
                  <a:srgbClr val="002060"/>
                </a:solidFill>
              </a:rPr>
              <a:t> </a:t>
            </a:r>
            <a:r>
              <a:rPr lang="hu-HU" sz="3600" dirty="0" err="1">
                <a:solidFill>
                  <a:srgbClr val="002060"/>
                </a:solidFill>
              </a:rPr>
              <a:t>Attacks</a:t>
            </a:r>
            <a:r>
              <a:rPr lang="hu-HU" sz="3600" dirty="0">
                <a:solidFill>
                  <a:srgbClr val="002060"/>
                </a:solidFill>
              </a:rPr>
              <a:t> - 2022</a:t>
            </a:r>
          </a:p>
        </p:txBody>
      </p:sp>
      <p:graphicFrame>
        <p:nvGraphicFramePr>
          <p:cNvPr id="15" name="Diagram 14">
            <a:extLst>
              <a:ext uri="{FF2B5EF4-FFF2-40B4-BE49-F238E27FC236}">
                <a16:creationId xmlns:a16="http://schemas.microsoft.com/office/drawing/2014/main" id="{FF594BE3-3D74-49FC-9B50-2DDE3B80E638}"/>
              </a:ext>
            </a:extLst>
          </p:cNvPr>
          <p:cNvGraphicFramePr/>
          <p:nvPr>
            <p:extLst>
              <p:ext uri="{D42A27DB-BD31-4B8C-83A1-F6EECF244321}">
                <p14:modId xmlns:p14="http://schemas.microsoft.com/office/powerpoint/2010/main" val="769925898"/>
              </p:ext>
            </p:extLst>
          </p:nvPr>
        </p:nvGraphicFramePr>
        <p:xfrm>
          <a:off x="4295800" y="727705"/>
          <a:ext cx="2592287"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rtalom helye 6">
            <a:extLst>
              <a:ext uri="{FF2B5EF4-FFF2-40B4-BE49-F238E27FC236}">
                <a16:creationId xmlns:a16="http://schemas.microsoft.com/office/drawing/2014/main" id="{8F024967-70C0-4A72-974C-66AE870A7AB7}"/>
              </a:ext>
            </a:extLst>
          </p:cNvPr>
          <p:cNvGraphicFramePr>
            <a:graphicFrameLocks noGrp="1"/>
          </p:cNvGraphicFramePr>
          <p:nvPr>
            <p:ph idx="1"/>
            <p:extLst>
              <p:ext uri="{D42A27DB-BD31-4B8C-83A1-F6EECF244321}">
                <p14:modId xmlns:p14="http://schemas.microsoft.com/office/powerpoint/2010/main" val="1523725881"/>
              </p:ext>
            </p:extLst>
          </p:nvPr>
        </p:nvGraphicFramePr>
        <p:xfrm>
          <a:off x="1266169" y="926888"/>
          <a:ext cx="9505056" cy="6138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Kép 2">
            <a:extLst>
              <a:ext uri="{FF2B5EF4-FFF2-40B4-BE49-F238E27FC236}">
                <a16:creationId xmlns:a16="http://schemas.microsoft.com/office/drawing/2014/main" id="{1063DC65-2AAC-93FD-F07E-DCB7881668C0}"/>
              </a:ext>
            </a:extLst>
          </p:cNvPr>
          <p:cNvPicPr>
            <a:picLocks noChangeAspect="1"/>
          </p:cNvPicPr>
          <p:nvPr/>
        </p:nvPicPr>
        <p:blipFill>
          <a:blip r:embed="rId14"/>
          <a:stretch>
            <a:fillRect/>
          </a:stretch>
        </p:blipFill>
        <p:spPr>
          <a:xfrm>
            <a:off x="1188374" y="1675569"/>
            <a:ext cx="9660646" cy="4472900"/>
          </a:xfrm>
          <a:prstGeom prst="rect">
            <a:avLst/>
          </a:prstGeom>
        </p:spPr>
      </p:pic>
    </p:spTree>
    <p:extLst>
      <p:ext uri="{BB962C8B-B14F-4D97-AF65-F5344CB8AC3E}">
        <p14:creationId xmlns:p14="http://schemas.microsoft.com/office/powerpoint/2010/main" val="93972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671979" cy="369332"/>
          </a:xfrm>
          <a:prstGeom prst="rect">
            <a:avLst/>
          </a:prstGeom>
          <a:noFill/>
        </p:spPr>
        <p:txBody>
          <a:bodyPr wrap="none" rtlCol="0">
            <a:spAutoFit/>
          </a:bodyPr>
          <a:lstStyle/>
          <a:p>
            <a:fld id="{625C7586-6A81-4607-8FB8-C3B4164FE70E}" type="slidenum">
              <a:rPr lang="hu-HU" smtClean="0">
                <a:solidFill>
                  <a:schemeClr val="tx2"/>
                </a:solidFill>
              </a:rPr>
              <a:t>19</a:t>
            </a:fld>
            <a:r>
              <a:rPr lang="hu-HU" dirty="0">
                <a:solidFill>
                  <a:schemeClr val="tx2"/>
                </a:solidFill>
              </a:rPr>
              <a:t>/21</a:t>
            </a:r>
          </a:p>
        </p:txBody>
      </p:sp>
      <p:sp>
        <p:nvSpPr>
          <p:cNvPr id="8" name="Cím 1">
            <a:extLst>
              <a:ext uri="{FF2B5EF4-FFF2-40B4-BE49-F238E27FC236}">
                <a16:creationId xmlns:a16="http://schemas.microsoft.com/office/drawing/2014/main" id="{3F9F5D1B-B6A0-43B3-956F-26BF57B8C830}"/>
              </a:ext>
            </a:extLst>
          </p:cNvPr>
          <p:cNvSpPr txBox="1">
            <a:spLocks/>
          </p:cNvSpPr>
          <p:nvPr/>
        </p:nvSpPr>
        <p:spPr>
          <a:xfrm>
            <a:off x="2567608" y="316625"/>
            <a:ext cx="9509760" cy="339072"/>
          </a:xfrm>
          <a:prstGeom prst="rect">
            <a:avLst/>
          </a:prstGeom>
        </p:spPr>
        <p:txBody>
          <a:bodyPr vert="horz" lIns="91440" tIns="45720" rIns="91440" bIns="45720" rtlCol="0" anchor="b">
            <a:normAutofit fontScale="5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hu-HU" sz="3600" dirty="0">
                <a:solidFill>
                  <a:srgbClr val="002060"/>
                </a:solidFill>
              </a:rPr>
              <a:t>Software </a:t>
            </a:r>
            <a:r>
              <a:rPr lang="hu-HU" sz="3600" dirty="0" err="1">
                <a:solidFill>
                  <a:srgbClr val="002060"/>
                </a:solidFill>
              </a:rPr>
              <a:t>Supply</a:t>
            </a:r>
            <a:r>
              <a:rPr lang="hu-HU" sz="3600" dirty="0">
                <a:solidFill>
                  <a:srgbClr val="002060"/>
                </a:solidFill>
              </a:rPr>
              <a:t> </a:t>
            </a:r>
            <a:r>
              <a:rPr lang="hu-HU" sz="3600" dirty="0" err="1">
                <a:solidFill>
                  <a:srgbClr val="002060"/>
                </a:solidFill>
              </a:rPr>
              <a:t>Chain</a:t>
            </a:r>
            <a:r>
              <a:rPr lang="hu-HU" sz="3600" dirty="0">
                <a:solidFill>
                  <a:srgbClr val="002060"/>
                </a:solidFill>
              </a:rPr>
              <a:t> </a:t>
            </a:r>
            <a:r>
              <a:rPr lang="hu-HU" sz="3600" dirty="0" err="1">
                <a:solidFill>
                  <a:srgbClr val="002060"/>
                </a:solidFill>
              </a:rPr>
              <a:t>Attacks</a:t>
            </a:r>
            <a:r>
              <a:rPr lang="hu-HU" sz="3600" dirty="0">
                <a:solidFill>
                  <a:srgbClr val="002060"/>
                </a:solidFill>
              </a:rPr>
              <a:t> - 2022</a:t>
            </a:r>
          </a:p>
        </p:txBody>
      </p:sp>
      <p:graphicFrame>
        <p:nvGraphicFramePr>
          <p:cNvPr id="15" name="Diagram 14">
            <a:extLst>
              <a:ext uri="{FF2B5EF4-FFF2-40B4-BE49-F238E27FC236}">
                <a16:creationId xmlns:a16="http://schemas.microsoft.com/office/drawing/2014/main" id="{FF594BE3-3D74-49FC-9B50-2DDE3B80E638}"/>
              </a:ext>
            </a:extLst>
          </p:cNvPr>
          <p:cNvGraphicFramePr/>
          <p:nvPr/>
        </p:nvGraphicFramePr>
        <p:xfrm>
          <a:off x="4295800" y="727705"/>
          <a:ext cx="2592287"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rtalom helye 6">
            <a:extLst>
              <a:ext uri="{FF2B5EF4-FFF2-40B4-BE49-F238E27FC236}">
                <a16:creationId xmlns:a16="http://schemas.microsoft.com/office/drawing/2014/main" id="{8F024967-70C0-4A72-974C-66AE870A7AB7}"/>
              </a:ext>
            </a:extLst>
          </p:cNvPr>
          <p:cNvGraphicFramePr>
            <a:graphicFrameLocks noGrp="1"/>
          </p:cNvGraphicFramePr>
          <p:nvPr>
            <p:ph idx="1"/>
            <p:extLst>
              <p:ext uri="{D42A27DB-BD31-4B8C-83A1-F6EECF244321}">
                <p14:modId xmlns:p14="http://schemas.microsoft.com/office/powerpoint/2010/main" val="4069935532"/>
              </p:ext>
            </p:extLst>
          </p:nvPr>
        </p:nvGraphicFramePr>
        <p:xfrm>
          <a:off x="263352" y="926889"/>
          <a:ext cx="11593288" cy="47601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Kép 5">
            <a:extLst>
              <a:ext uri="{FF2B5EF4-FFF2-40B4-BE49-F238E27FC236}">
                <a16:creationId xmlns:a16="http://schemas.microsoft.com/office/drawing/2014/main" id="{8F1F9CC8-5814-0D67-5D9B-BE6EFE8A948E}"/>
              </a:ext>
            </a:extLst>
          </p:cNvPr>
          <p:cNvPicPr>
            <a:picLocks noChangeAspect="1"/>
          </p:cNvPicPr>
          <p:nvPr/>
        </p:nvPicPr>
        <p:blipFill>
          <a:blip r:embed="rId14"/>
          <a:stretch>
            <a:fillRect/>
          </a:stretch>
        </p:blipFill>
        <p:spPr>
          <a:xfrm>
            <a:off x="263352" y="1484784"/>
            <a:ext cx="8712968" cy="4847079"/>
          </a:xfrm>
          <a:prstGeom prst="rect">
            <a:avLst/>
          </a:prstGeom>
        </p:spPr>
      </p:pic>
      <p:graphicFrame>
        <p:nvGraphicFramePr>
          <p:cNvPr id="17" name="Tartalom helye 6">
            <a:extLst>
              <a:ext uri="{FF2B5EF4-FFF2-40B4-BE49-F238E27FC236}">
                <a16:creationId xmlns:a16="http://schemas.microsoft.com/office/drawing/2014/main" id="{505E057F-7197-B6F3-5230-F347A5E1DFF8}"/>
              </a:ext>
            </a:extLst>
          </p:cNvPr>
          <p:cNvGraphicFramePr>
            <a:graphicFrameLocks/>
          </p:cNvGraphicFramePr>
          <p:nvPr>
            <p:extLst>
              <p:ext uri="{D42A27DB-BD31-4B8C-83A1-F6EECF244321}">
                <p14:modId xmlns:p14="http://schemas.microsoft.com/office/powerpoint/2010/main" val="1390186003"/>
              </p:ext>
            </p:extLst>
          </p:nvPr>
        </p:nvGraphicFramePr>
        <p:xfrm>
          <a:off x="9048328" y="1573483"/>
          <a:ext cx="2880320" cy="436388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221952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8" name="Cím 1">
            <a:extLst>
              <a:ext uri="{FF2B5EF4-FFF2-40B4-BE49-F238E27FC236}">
                <a16:creationId xmlns:a16="http://schemas.microsoft.com/office/drawing/2014/main" id="{3F9F5D1B-B6A0-43B3-956F-26BF57B8C830}"/>
              </a:ext>
            </a:extLst>
          </p:cNvPr>
          <p:cNvSpPr txBox="1">
            <a:spLocks/>
          </p:cNvSpPr>
          <p:nvPr/>
        </p:nvSpPr>
        <p:spPr>
          <a:xfrm>
            <a:off x="2567608" y="316625"/>
            <a:ext cx="9509760" cy="339072"/>
          </a:xfrm>
          <a:prstGeom prst="rect">
            <a:avLst/>
          </a:prstGeom>
        </p:spPr>
        <p:txBody>
          <a:bodyPr vert="horz" lIns="91440" tIns="45720" rIns="91440" bIns="45720" rtlCol="0" anchor="b">
            <a:normAutofit fontScale="5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hu-HU" sz="3600" dirty="0">
                <a:solidFill>
                  <a:srgbClr val="002060"/>
                </a:solidFill>
              </a:rPr>
              <a:t>(</a:t>
            </a:r>
            <a:r>
              <a:rPr lang="hu-HU" sz="3600" dirty="0" err="1">
                <a:solidFill>
                  <a:srgbClr val="002060"/>
                </a:solidFill>
              </a:rPr>
              <a:t>Partial</a:t>
            </a:r>
            <a:r>
              <a:rPr lang="hu-HU" sz="3600" dirty="0">
                <a:solidFill>
                  <a:srgbClr val="002060"/>
                </a:solidFill>
              </a:rPr>
              <a:t>) </a:t>
            </a:r>
            <a:r>
              <a:rPr lang="hu-HU" sz="3600" dirty="0" err="1">
                <a:solidFill>
                  <a:srgbClr val="002060"/>
                </a:solidFill>
              </a:rPr>
              <a:t>History</a:t>
            </a:r>
            <a:r>
              <a:rPr lang="hu-HU" sz="3600" dirty="0">
                <a:solidFill>
                  <a:srgbClr val="002060"/>
                </a:solidFill>
              </a:rPr>
              <a:t> of Software </a:t>
            </a:r>
            <a:r>
              <a:rPr lang="hu-HU" sz="3600" dirty="0" err="1">
                <a:solidFill>
                  <a:srgbClr val="002060"/>
                </a:solidFill>
              </a:rPr>
              <a:t>Supply</a:t>
            </a:r>
            <a:r>
              <a:rPr lang="hu-HU" sz="3600" dirty="0">
                <a:solidFill>
                  <a:srgbClr val="002060"/>
                </a:solidFill>
              </a:rPr>
              <a:t> </a:t>
            </a:r>
            <a:r>
              <a:rPr lang="hu-HU" sz="3600" dirty="0" err="1">
                <a:solidFill>
                  <a:srgbClr val="002060"/>
                </a:solidFill>
              </a:rPr>
              <a:t>Chain</a:t>
            </a:r>
            <a:r>
              <a:rPr lang="hu-HU" sz="3600" dirty="0">
                <a:solidFill>
                  <a:srgbClr val="002060"/>
                </a:solidFill>
              </a:rPr>
              <a:t> </a:t>
            </a:r>
            <a:r>
              <a:rPr lang="hu-HU" sz="3600" dirty="0" err="1">
                <a:solidFill>
                  <a:srgbClr val="002060"/>
                </a:solidFill>
              </a:rPr>
              <a:t>Attacks</a:t>
            </a:r>
            <a:endParaRPr lang="hu-HU" sz="3600" dirty="0">
              <a:solidFill>
                <a:srgbClr val="002060"/>
              </a:solidFill>
            </a:endParaRPr>
          </a:p>
        </p:txBody>
      </p:sp>
      <p:graphicFrame>
        <p:nvGraphicFramePr>
          <p:cNvPr id="15" name="Diagram 14">
            <a:extLst>
              <a:ext uri="{FF2B5EF4-FFF2-40B4-BE49-F238E27FC236}">
                <a16:creationId xmlns:a16="http://schemas.microsoft.com/office/drawing/2014/main" id="{FF594BE3-3D74-49FC-9B50-2DDE3B80E638}"/>
              </a:ext>
            </a:extLst>
          </p:cNvPr>
          <p:cNvGraphicFramePr/>
          <p:nvPr/>
        </p:nvGraphicFramePr>
        <p:xfrm>
          <a:off x="4825179" y="718212"/>
          <a:ext cx="2592287"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rtalom helye 6">
            <a:extLst>
              <a:ext uri="{FF2B5EF4-FFF2-40B4-BE49-F238E27FC236}">
                <a16:creationId xmlns:a16="http://schemas.microsoft.com/office/drawing/2014/main" id="{8F024967-70C0-4A72-974C-66AE870A7AB7}"/>
              </a:ext>
            </a:extLst>
          </p:cNvPr>
          <p:cNvGraphicFramePr>
            <a:graphicFrameLocks noGrp="1"/>
          </p:cNvGraphicFramePr>
          <p:nvPr>
            <p:ph idx="1"/>
            <p:extLst>
              <p:ext uri="{D42A27DB-BD31-4B8C-83A1-F6EECF244321}">
                <p14:modId xmlns:p14="http://schemas.microsoft.com/office/powerpoint/2010/main" val="958483776"/>
              </p:ext>
            </p:extLst>
          </p:nvPr>
        </p:nvGraphicFramePr>
        <p:xfrm>
          <a:off x="552503" y="1019572"/>
          <a:ext cx="10944097" cy="52177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Szövegdoboz 5">
            <a:extLst>
              <a:ext uri="{FF2B5EF4-FFF2-40B4-BE49-F238E27FC236}">
                <a16:creationId xmlns:a16="http://schemas.microsoft.com/office/drawing/2014/main" id="{994CE802-10F9-1EF9-7FE7-05E9A1F7C383}"/>
              </a:ext>
            </a:extLst>
          </p:cNvPr>
          <p:cNvSpPr txBox="1"/>
          <p:nvPr/>
        </p:nvSpPr>
        <p:spPr>
          <a:xfrm>
            <a:off x="11496600" y="6237312"/>
            <a:ext cx="599844" cy="369332"/>
          </a:xfrm>
          <a:prstGeom prst="rect">
            <a:avLst/>
          </a:prstGeom>
          <a:noFill/>
        </p:spPr>
        <p:txBody>
          <a:bodyPr wrap="none" rtlCol="0">
            <a:spAutoFit/>
          </a:bodyPr>
          <a:lstStyle/>
          <a:p>
            <a:fld id="{625C7586-6A81-4607-8FB8-C3B4164FE70E}" type="slidenum">
              <a:rPr lang="hu-HU" smtClean="0">
                <a:solidFill>
                  <a:schemeClr val="tx2"/>
                </a:solidFill>
              </a:rPr>
              <a:t>2</a:t>
            </a:fld>
            <a:r>
              <a:rPr lang="hu-HU" dirty="0">
                <a:solidFill>
                  <a:schemeClr val="tx2"/>
                </a:solidFill>
              </a:rPr>
              <a:t>/21</a:t>
            </a:r>
          </a:p>
        </p:txBody>
      </p:sp>
    </p:spTree>
    <p:extLst>
      <p:ext uri="{BB962C8B-B14F-4D97-AF65-F5344CB8AC3E}">
        <p14:creationId xmlns:p14="http://schemas.microsoft.com/office/powerpoint/2010/main" val="288346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785793" cy="369332"/>
          </a:xfrm>
          <a:prstGeom prst="rect">
            <a:avLst/>
          </a:prstGeom>
          <a:noFill/>
        </p:spPr>
        <p:txBody>
          <a:bodyPr wrap="none" rtlCol="0">
            <a:spAutoFit/>
          </a:bodyPr>
          <a:lstStyle/>
          <a:p>
            <a:fld id="{625C7586-6A81-4607-8FB8-C3B4164FE70E}" type="slidenum">
              <a:rPr lang="hu-HU" smtClean="0">
                <a:solidFill>
                  <a:schemeClr val="tx2"/>
                </a:solidFill>
              </a:rPr>
              <a:t>20</a:t>
            </a:fld>
            <a:r>
              <a:rPr lang="hu-HU" dirty="0">
                <a:solidFill>
                  <a:schemeClr val="tx2"/>
                </a:solidFill>
              </a:rPr>
              <a:t>/21</a:t>
            </a:r>
          </a:p>
        </p:txBody>
      </p:sp>
      <p:sp>
        <p:nvSpPr>
          <p:cNvPr id="8" name="Cím 1">
            <a:extLst>
              <a:ext uri="{FF2B5EF4-FFF2-40B4-BE49-F238E27FC236}">
                <a16:creationId xmlns:a16="http://schemas.microsoft.com/office/drawing/2014/main" id="{3F9F5D1B-B6A0-43B3-956F-26BF57B8C830}"/>
              </a:ext>
            </a:extLst>
          </p:cNvPr>
          <p:cNvSpPr txBox="1">
            <a:spLocks/>
          </p:cNvSpPr>
          <p:nvPr/>
        </p:nvSpPr>
        <p:spPr>
          <a:xfrm>
            <a:off x="2567608" y="316625"/>
            <a:ext cx="9509760" cy="339072"/>
          </a:xfrm>
          <a:prstGeom prst="rect">
            <a:avLst/>
          </a:prstGeom>
        </p:spPr>
        <p:txBody>
          <a:bodyPr vert="horz" lIns="91440" tIns="45720" rIns="91440" bIns="45720" rtlCol="0" anchor="b">
            <a:normAutofit fontScale="5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hu-HU" sz="3600" dirty="0">
                <a:solidFill>
                  <a:srgbClr val="002060"/>
                </a:solidFill>
              </a:rPr>
              <a:t>Software </a:t>
            </a:r>
            <a:r>
              <a:rPr lang="hu-HU" sz="3600" dirty="0" err="1">
                <a:solidFill>
                  <a:srgbClr val="002060"/>
                </a:solidFill>
              </a:rPr>
              <a:t>Supply</a:t>
            </a:r>
            <a:r>
              <a:rPr lang="hu-HU" sz="3600" dirty="0">
                <a:solidFill>
                  <a:srgbClr val="002060"/>
                </a:solidFill>
              </a:rPr>
              <a:t> </a:t>
            </a:r>
            <a:r>
              <a:rPr lang="hu-HU" sz="3600" dirty="0" err="1">
                <a:solidFill>
                  <a:srgbClr val="002060"/>
                </a:solidFill>
              </a:rPr>
              <a:t>Chain</a:t>
            </a:r>
            <a:r>
              <a:rPr lang="hu-HU" sz="3600" dirty="0">
                <a:solidFill>
                  <a:srgbClr val="002060"/>
                </a:solidFill>
              </a:rPr>
              <a:t> </a:t>
            </a:r>
            <a:r>
              <a:rPr lang="hu-HU" sz="3600" dirty="0" err="1">
                <a:solidFill>
                  <a:srgbClr val="002060"/>
                </a:solidFill>
              </a:rPr>
              <a:t>Attacks</a:t>
            </a:r>
            <a:r>
              <a:rPr lang="hu-HU" sz="3600" dirty="0">
                <a:solidFill>
                  <a:srgbClr val="002060"/>
                </a:solidFill>
              </a:rPr>
              <a:t> - 2022</a:t>
            </a:r>
          </a:p>
        </p:txBody>
      </p:sp>
      <p:graphicFrame>
        <p:nvGraphicFramePr>
          <p:cNvPr id="15" name="Diagram 14">
            <a:extLst>
              <a:ext uri="{FF2B5EF4-FFF2-40B4-BE49-F238E27FC236}">
                <a16:creationId xmlns:a16="http://schemas.microsoft.com/office/drawing/2014/main" id="{FF594BE3-3D74-49FC-9B50-2DDE3B80E638}"/>
              </a:ext>
            </a:extLst>
          </p:cNvPr>
          <p:cNvGraphicFramePr/>
          <p:nvPr/>
        </p:nvGraphicFramePr>
        <p:xfrm>
          <a:off x="4295800" y="727705"/>
          <a:ext cx="2592287"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rtalom helye 6">
            <a:extLst>
              <a:ext uri="{FF2B5EF4-FFF2-40B4-BE49-F238E27FC236}">
                <a16:creationId xmlns:a16="http://schemas.microsoft.com/office/drawing/2014/main" id="{8F024967-70C0-4A72-974C-66AE870A7AB7}"/>
              </a:ext>
            </a:extLst>
          </p:cNvPr>
          <p:cNvGraphicFramePr>
            <a:graphicFrameLocks noGrp="1"/>
          </p:cNvGraphicFramePr>
          <p:nvPr>
            <p:ph idx="1"/>
            <p:extLst>
              <p:ext uri="{D42A27DB-BD31-4B8C-83A1-F6EECF244321}">
                <p14:modId xmlns:p14="http://schemas.microsoft.com/office/powerpoint/2010/main" val="978042151"/>
              </p:ext>
            </p:extLst>
          </p:nvPr>
        </p:nvGraphicFramePr>
        <p:xfrm>
          <a:off x="338094" y="4506909"/>
          <a:ext cx="4900068" cy="16233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 name="Tartalom helye 6">
            <a:extLst>
              <a:ext uri="{FF2B5EF4-FFF2-40B4-BE49-F238E27FC236}">
                <a16:creationId xmlns:a16="http://schemas.microsoft.com/office/drawing/2014/main" id="{01E59FCB-04F4-DF2A-C7E2-43E7F5ABF1D4}"/>
              </a:ext>
            </a:extLst>
          </p:cNvPr>
          <p:cNvGraphicFramePr>
            <a:graphicFrameLocks/>
          </p:cNvGraphicFramePr>
          <p:nvPr>
            <p:extLst>
              <p:ext uri="{D42A27DB-BD31-4B8C-83A1-F6EECF244321}">
                <p14:modId xmlns:p14="http://schemas.microsoft.com/office/powerpoint/2010/main" val="2012283870"/>
              </p:ext>
            </p:extLst>
          </p:nvPr>
        </p:nvGraphicFramePr>
        <p:xfrm>
          <a:off x="338094" y="1340768"/>
          <a:ext cx="11593288" cy="176706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69304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3968" y="5214950"/>
            <a:ext cx="9144002" cy="1143000"/>
          </a:xfrm>
        </p:spPr>
        <p:txBody>
          <a:bodyPr>
            <a:normAutofit fontScale="90000"/>
          </a:bodyPr>
          <a:lstStyle/>
          <a:p>
            <a:r>
              <a:rPr lang="hu-HU" dirty="0">
                <a:latin typeface="Calibri" pitchFamily="34" charset="0"/>
                <a:cs typeface="Calibri" pitchFamily="34" charset="0"/>
              </a:rPr>
              <a:t>Köszön</a:t>
            </a:r>
            <a:r>
              <a:rPr lang="en-GB" dirty="0" err="1">
                <a:latin typeface="Calibri" pitchFamily="34" charset="0"/>
                <a:cs typeface="Calibri" pitchFamily="34" charset="0"/>
              </a:rPr>
              <a:t>öm</a:t>
            </a:r>
            <a:r>
              <a:rPr lang="en-GB" dirty="0">
                <a:latin typeface="Calibri" pitchFamily="34" charset="0"/>
                <a:cs typeface="Calibri" pitchFamily="34" charset="0"/>
              </a:rPr>
              <a:t> a</a:t>
            </a:r>
            <a:r>
              <a:rPr lang="hu-HU" dirty="0">
                <a:latin typeface="Calibri" pitchFamily="34" charset="0"/>
                <a:cs typeface="Calibri" pitchFamily="34" charset="0"/>
              </a:rPr>
              <a:t> figyelmet!</a:t>
            </a:r>
            <a:br>
              <a:rPr lang="hu-HU" dirty="0">
                <a:latin typeface="Calibri" pitchFamily="34" charset="0"/>
                <a:cs typeface="Calibri" pitchFamily="34" charset="0"/>
              </a:rPr>
            </a:br>
            <a:r>
              <a:rPr lang="hu-HU" sz="3600" dirty="0" err="1">
                <a:latin typeface="Calibri" pitchFamily="34" charset="0"/>
                <a:cs typeface="Calibri" pitchFamily="34" charset="0"/>
              </a:rPr>
              <a:t>www.cyber.services</a:t>
            </a:r>
            <a:endParaRPr lang="hu-HU" sz="3600" dirty="0">
              <a:latin typeface="Calibri" pitchFamily="34" charset="0"/>
              <a:cs typeface="Calibri" pitchFamily="34" charset="0"/>
            </a:endParaRPr>
          </a:p>
        </p:txBody>
      </p:sp>
      <p:pic>
        <p:nvPicPr>
          <p:cNvPr id="3" name="Kép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Szövegdoboz 4"/>
          <p:cNvSpPr txBox="1"/>
          <p:nvPr/>
        </p:nvSpPr>
        <p:spPr>
          <a:xfrm>
            <a:off x="1127448" y="476672"/>
            <a:ext cx="1440160" cy="215444"/>
          </a:xfrm>
          <a:prstGeom prst="rect">
            <a:avLst/>
          </a:prstGeom>
          <a:noFill/>
        </p:spPr>
        <p:txBody>
          <a:bodyPr wrap="square" rtlCol="0">
            <a:spAutoFit/>
          </a:bodyPr>
          <a:lstStyle/>
          <a:p>
            <a:r>
              <a:rPr lang="hu-HU" sz="800" dirty="0">
                <a:solidFill>
                  <a:schemeClr val="tx2"/>
                </a:solidFill>
              </a:rPr>
              <a:t>WE ESTABLISH ORDER</a:t>
            </a:r>
          </a:p>
        </p:txBody>
      </p:sp>
      <p:sp>
        <p:nvSpPr>
          <p:cNvPr id="6" name="Szövegdoboz 5"/>
          <p:cNvSpPr txBox="1"/>
          <p:nvPr/>
        </p:nvSpPr>
        <p:spPr>
          <a:xfrm>
            <a:off x="11496600" y="6587094"/>
            <a:ext cx="561372" cy="307777"/>
          </a:xfrm>
          <a:prstGeom prst="rect">
            <a:avLst/>
          </a:prstGeom>
          <a:noFill/>
        </p:spPr>
        <p:txBody>
          <a:bodyPr wrap="none" rtlCol="0">
            <a:spAutoFit/>
          </a:bodyPr>
          <a:lstStyle/>
          <a:p>
            <a:fld id="{625C7586-6A81-4607-8FB8-C3B4164FE70E}" type="slidenum">
              <a:rPr lang="hu-HU" sz="1400" smtClean="0">
                <a:solidFill>
                  <a:schemeClr val="bg1"/>
                </a:solidFill>
              </a:rPr>
              <a:pPr/>
              <a:t>21</a:t>
            </a:fld>
            <a:r>
              <a:rPr lang="hu-HU" sz="1400" dirty="0">
                <a:solidFill>
                  <a:schemeClr val="bg1"/>
                </a:solidFill>
              </a:rPr>
              <a:t>/21</a:t>
            </a:r>
          </a:p>
        </p:txBody>
      </p:sp>
    </p:spTree>
    <p:extLst>
      <p:ext uri="{BB962C8B-B14F-4D97-AF65-F5344CB8AC3E}">
        <p14:creationId xmlns:p14="http://schemas.microsoft.com/office/powerpoint/2010/main" val="420335140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593432" cy="369332"/>
          </a:xfrm>
          <a:prstGeom prst="rect">
            <a:avLst/>
          </a:prstGeom>
          <a:noFill/>
        </p:spPr>
        <p:txBody>
          <a:bodyPr wrap="none" rtlCol="0">
            <a:spAutoFit/>
          </a:bodyPr>
          <a:lstStyle/>
          <a:p>
            <a:fld id="{625C7586-6A81-4607-8FB8-C3B4164FE70E}" type="slidenum">
              <a:rPr lang="hu-HU" smtClean="0">
                <a:solidFill>
                  <a:schemeClr val="tx2"/>
                </a:solidFill>
              </a:rPr>
              <a:t>3</a:t>
            </a:fld>
            <a:r>
              <a:rPr lang="hu-HU" dirty="0">
                <a:solidFill>
                  <a:schemeClr val="tx2"/>
                </a:solidFill>
              </a:rPr>
              <a:t>/21</a:t>
            </a:r>
          </a:p>
        </p:txBody>
      </p:sp>
      <p:sp>
        <p:nvSpPr>
          <p:cNvPr id="8" name="Cím 1">
            <a:extLst>
              <a:ext uri="{FF2B5EF4-FFF2-40B4-BE49-F238E27FC236}">
                <a16:creationId xmlns:a16="http://schemas.microsoft.com/office/drawing/2014/main" id="{3F9F5D1B-B6A0-43B3-956F-26BF57B8C830}"/>
              </a:ext>
            </a:extLst>
          </p:cNvPr>
          <p:cNvSpPr txBox="1">
            <a:spLocks/>
          </p:cNvSpPr>
          <p:nvPr/>
        </p:nvSpPr>
        <p:spPr>
          <a:xfrm>
            <a:off x="2567608" y="316625"/>
            <a:ext cx="9509760" cy="339072"/>
          </a:xfrm>
          <a:prstGeom prst="rect">
            <a:avLst/>
          </a:prstGeom>
        </p:spPr>
        <p:txBody>
          <a:bodyPr vert="horz" lIns="91440" tIns="45720" rIns="91440" bIns="45720" rtlCol="0" anchor="b">
            <a:normAutofit fontScale="5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hu-HU" sz="3600" dirty="0">
                <a:solidFill>
                  <a:srgbClr val="002060"/>
                </a:solidFill>
              </a:rPr>
              <a:t>(</a:t>
            </a:r>
            <a:r>
              <a:rPr lang="hu-HU" sz="3600" dirty="0" err="1">
                <a:solidFill>
                  <a:srgbClr val="002060"/>
                </a:solidFill>
              </a:rPr>
              <a:t>Partial</a:t>
            </a:r>
            <a:r>
              <a:rPr lang="hu-HU" sz="3600" dirty="0">
                <a:solidFill>
                  <a:srgbClr val="002060"/>
                </a:solidFill>
              </a:rPr>
              <a:t>) </a:t>
            </a:r>
            <a:r>
              <a:rPr lang="hu-HU" sz="3600" dirty="0" err="1">
                <a:solidFill>
                  <a:srgbClr val="002060"/>
                </a:solidFill>
              </a:rPr>
              <a:t>History</a:t>
            </a:r>
            <a:r>
              <a:rPr lang="hu-HU" sz="3600" dirty="0">
                <a:solidFill>
                  <a:srgbClr val="002060"/>
                </a:solidFill>
              </a:rPr>
              <a:t> of Software </a:t>
            </a:r>
            <a:r>
              <a:rPr lang="hu-HU" sz="3600" dirty="0" err="1">
                <a:solidFill>
                  <a:srgbClr val="002060"/>
                </a:solidFill>
              </a:rPr>
              <a:t>Supply</a:t>
            </a:r>
            <a:r>
              <a:rPr lang="hu-HU" sz="3600" dirty="0">
                <a:solidFill>
                  <a:srgbClr val="002060"/>
                </a:solidFill>
              </a:rPr>
              <a:t> </a:t>
            </a:r>
            <a:r>
              <a:rPr lang="hu-HU" sz="3600" dirty="0" err="1">
                <a:solidFill>
                  <a:srgbClr val="002060"/>
                </a:solidFill>
              </a:rPr>
              <a:t>Chain</a:t>
            </a:r>
            <a:r>
              <a:rPr lang="hu-HU" sz="3600" dirty="0">
                <a:solidFill>
                  <a:srgbClr val="002060"/>
                </a:solidFill>
              </a:rPr>
              <a:t> </a:t>
            </a:r>
            <a:r>
              <a:rPr lang="hu-HU" sz="3600" dirty="0" err="1">
                <a:solidFill>
                  <a:srgbClr val="002060"/>
                </a:solidFill>
              </a:rPr>
              <a:t>Attacks</a:t>
            </a:r>
            <a:endParaRPr lang="hu-HU" sz="3600" dirty="0">
              <a:solidFill>
                <a:srgbClr val="002060"/>
              </a:solidFill>
            </a:endParaRPr>
          </a:p>
        </p:txBody>
      </p:sp>
      <p:graphicFrame>
        <p:nvGraphicFramePr>
          <p:cNvPr id="15" name="Diagram 14">
            <a:extLst>
              <a:ext uri="{FF2B5EF4-FFF2-40B4-BE49-F238E27FC236}">
                <a16:creationId xmlns:a16="http://schemas.microsoft.com/office/drawing/2014/main" id="{FF594BE3-3D74-49FC-9B50-2DDE3B80E638}"/>
              </a:ext>
            </a:extLst>
          </p:cNvPr>
          <p:cNvGraphicFramePr/>
          <p:nvPr/>
        </p:nvGraphicFramePr>
        <p:xfrm>
          <a:off x="4825179" y="718212"/>
          <a:ext cx="2592287"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rtalom helye 6">
            <a:extLst>
              <a:ext uri="{FF2B5EF4-FFF2-40B4-BE49-F238E27FC236}">
                <a16:creationId xmlns:a16="http://schemas.microsoft.com/office/drawing/2014/main" id="{8F024967-70C0-4A72-974C-66AE870A7AB7}"/>
              </a:ext>
            </a:extLst>
          </p:cNvPr>
          <p:cNvGraphicFramePr>
            <a:graphicFrameLocks noGrp="1"/>
          </p:cNvGraphicFramePr>
          <p:nvPr>
            <p:ph idx="1"/>
            <p:extLst>
              <p:ext uri="{D42A27DB-BD31-4B8C-83A1-F6EECF244321}">
                <p14:modId xmlns:p14="http://schemas.microsoft.com/office/powerpoint/2010/main" val="2040731419"/>
              </p:ext>
            </p:extLst>
          </p:nvPr>
        </p:nvGraphicFramePr>
        <p:xfrm>
          <a:off x="552503" y="1019572"/>
          <a:ext cx="10944097" cy="52177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4932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609462" cy="369332"/>
          </a:xfrm>
          <a:prstGeom prst="rect">
            <a:avLst/>
          </a:prstGeom>
          <a:noFill/>
        </p:spPr>
        <p:txBody>
          <a:bodyPr wrap="none" rtlCol="0">
            <a:spAutoFit/>
          </a:bodyPr>
          <a:lstStyle/>
          <a:p>
            <a:fld id="{625C7586-6A81-4607-8FB8-C3B4164FE70E}" type="slidenum">
              <a:rPr lang="hu-HU" smtClean="0">
                <a:solidFill>
                  <a:schemeClr val="tx2"/>
                </a:solidFill>
              </a:rPr>
              <a:t>4</a:t>
            </a:fld>
            <a:r>
              <a:rPr lang="hu-HU" dirty="0">
                <a:solidFill>
                  <a:schemeClr val="tx2"/>
                </a:solidFill>
              </a:rPr>
              <a:t>/21</a:t>
            </a:r>
          </a:p>
        </p:txBody>
      </p:sp>
      <p:sp>
        <p:nvSpPr>
          <p:cNvPr id="8" name="Cím 1">
            <a:extLst>
              <a:ext uri="{FF2B5EF4-FFF2-40B4-BE49-F238E27FC236}">
                <a16:creationId xmlns:a16="http://schemas.microsoft.com/office/drawing/2014/main" id="{3F9F5D1B-B6A0-43B3-956F-26BF57B8C830}"/>
              </a:ext>
            </a:extLst>
          </p:cNvPr>
          <p:cNvSpPr txBox="1">
            <a:spLocks/>
          </p:cNvSpPr>
          <p:nvPr/>
        </p:nvSpPr>
        <p:spPr>
          <a:xfrm>
            <a:off x="2567608" y="316625"/>
            <a:ext cx="9509760" cy="339072"/>
          </a:xfrm>
          <a:prstGeom prst="rect">
            <a:avLst/>
          </a:prstGeom>
        </p:spPr>
        <p:txBody>
          <a:bodyPr vert="horz" lIns="91440" tIns="45720" rIns="91440" bIns="45720" rtlCol="0" anchor="b">
            <a:normAutofit fontScale="5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hu-HU" sz="3600" dirty="0">
                <a:solidFill>
                  <a:srgbClr val="002060"/>
                </a:solidFill>
              </a:rPr>
              <a:t>(</a:t>
            </a:r>
            <a:r>
              <a:rPr lang="hu-HU" sz="3600" dirty="0" err="1">
                <a:solidFill>
                  <a:srgbClr val="002060"/>
                </a:solidFill>
              </a:rPr>
              <a:t>Partial</a:t>
            </a:r>
            <a:r>
              <a:rPr lang="hu-HU" sz="3600" dirty="0">
                <a:solidFill>
                  <a:srgbClr val="002060"/>
                </a:solidFill>
              </a:rPr>
              <a:t>) </a:t>
            </a:r>
            <a:r>
              <a:rPr lang="hu-HU" sz="3600" dirty="0" err="1">
                <a:solidFill>
                  <a:srgbClr val="002060"/>
                </a:solidFill>
              </a:rPr>
              <a:t>History</a:t>
            </a:r>
            <a:r>
              <a:rPr lang="hu-HU" sz="3600" dirty="0">
                <a:solidFill>
                  <a:srgbClr val="002060"/>
                </a:solidFill>
              </a:rPr>
              <a:t> of Software </a:t>
            </a:r>
            <a:r>
              <a:rPr lang="hu-HU" sz="3600" dirty="0" err="1">
                <a:solidFill>
                  <a:srgbClr val="002060"/>
                </a:solidFill>
              </a:rPr>
              <a:t>Supply</a:t>
            </a:r>
            <a:r>
              <a:rPr lang="hu-HU" sz="3600" dirty="0">
                <a:solidFill>
                  <a:srgbClr val="002060"/>
                </a:solidFill>
              </a:rPr>
              <a:t> </a:t>
            </a:r>
            <a:r>
              <a:rPr lang="hu-HU" sz="3600" dirty="0" err="1">
                <a:solidFill>
                  <a:srgbClr val="002060"/>
                </a:solidFill>
              </a:rPr>
              <a:t>Chain</a:t>
            </a:r>
            <a:r>
              <a:rPr lang="hu-HU" sz="3600" dirty="0">
                <a:solidFill>
                  <a:srgbClr val="002060"/>
                </a:solidFill>
              </a:rPr>
              <a:t> </a:t>
            </a:r>
            <a:r>
              <a:rPr lang="hu-HU" sz="3600" dirty="0" err="1">
                <a:solidFill>
                  <a:srgbClr val="002060"/>
                </a:solidFill>
              </a:rPr>
              <a:t>Attacks</a:t>
            </a:r>
            <a:endParaRPr lang="hu-HU" sz="3600" dirty="0">
              <a:solidFill>
                <a:srgbClr val="002060"/>
              </a:solidFill>
            </a:endParaRPr>
          </a:p>
        </p:txBody>
      </p:sp>
      <p:graphicFrame>
        <p:nvGraphicFramePr>
          <p:cNvPr id="15" name="Diagram 14">
            <a:extLst>
              <a:ext uri="{FF2B5EF4-FFF2-40B4-BE49-F238E27FC236}">
                <a16:creationId xmlns:a16="http://schemas.microsoft.com/office/drawing/2014/main" id="{FF594BE3-3D74-49FC-9B50-2DDE3B80E638}"/>
              </a:ext>
            </a:extLst>
          </p:cNvPr>
          <p:cNvGraphicFramePr/>
          <p:nvPr/>
        </p:nvGraphicFramePr>
        <p:xfrm>
          <a:off x="4825179" y="718212"/>
          <a:ext cx="2592287"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rtalom helye 6">
            <a:extLst>
              <a:ext uri="{FF2B5EF4-FFF2-40B4-BE49-F238E27FC236}">
                <a16:creationId xmlns:a16="http://schemas.microsoft.com/office/drawing/2014/main" id="{8F024967-70C0-4A72-974C-66AE870A7AB7}"/>
              </a:ext>
            </a:extLst>
          </p:cNvPr>
          <p:cNvGraphicFramePr>
            <a:graphicFrameLocks noGrp="1"/>
          </p:cNvGraphicFramePr>
          <p:nvPr>
            <p:ph idx="1"/>
            <p:extLst>
              <p:ext uri="{D42A27DB-BD31-4B8C-83A1-F6EECF244321}">
                <p14:modId xmlns:p14="http://schemas.microsoft.com/office/powerpoint/2010/main" val="1656712497"/>
              </p:ext>
            </p:extLst>
          </p:nvPr>
        </p:nvGraphicFramePr>
        <p:xfrm>
          <a:off x="552503" y="1019572"/>
          <a:ext cx="10944097" cy="52177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2779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583814" cy="369332"/>
          </a:xfrm>
          <a:prstGeom prst="rect">
            <a:avLst/>
          </a:prstGeom>
          <a:noFill/>
        </p:spPr>
        <p:txBody>
          <a:bodyPr wrap="none" rtlCol="0">
            <a:spAutoFit/>
          </a:bodyPr>
          <a:lstStyle/>
          <a:p>
            <a:fld id="{625C7586-6A81-4607-8FB8-C3B4164FE70E}" type="slidenum">
              <a:rPr lang="hu-HU" smtClean="0">
                <a:solidFill>
                  <a:schemeClr val="tx2"/>
                </a:solidFill>
              </a:rPr>
              <a:t>5</a:t>
            </a:fld>
            <a:r>
              <a:rPr lang="hu-HU" dirty="0">
                <a:solidFill>
                  <a:schemeClr val="tx2"/>
                </a:solidFill>
              </a:rPr>
              <a:t>/21</a:t>
            </a:r>
          </a:p>
        </p:txBody>
      </p:sp>
      <p:sp>
        <p:nvSpPr>
          <p:cNvPr id="8" name="Cím 1">
            <a:extLst>
              <a:ext uri="{FF2B5EF4-FFF2-40B4-BE49-F238E27FC236}">
                <a16:creationId xmlns:a16="http://schemas.microsoft.com/office/drawing/2014/main" id="{3F9F5D1B-B6A0-43B3-956F-26BF57B8C830}"/>
              </a:ext>
            </a:extLst>
          </p:cNvPr>
          <p:cNvSpPr txBox="1">
            <a:spLocks/>
          </p:cNvSpPr>
          <p:nvPr/>
        </p:nvSpPr>
        <p:spPr>
          <a:xfrm>
            <a:off x="2567608" y="316625"/>
            <a:ext cx="9509760" cy="339072"/>
          </a:xfrm>
          <a:prstGeom prst="rect">
            <a:avLst/>
          </a:prstGeom>
        </p:spPr>
        <p:txBody>
          <a:bodyPr vert="horz" lIns="91440" tIns="45720" rIns="91440" bIns="45720" rtlCol="0" anchor="b">
            <a:normAutofit fontScale="5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hu-HU" sz="3600" dirty="0">
                <a:solidFill>
                  <a:srgbClr val="002060"/>
                </a:solidFill>
              </a:rPr>
              <a:t>(</a:t>
            </a:r>
            <a:r>
              <a:rPr lang="hu-HU" sz="3600" dirty="0" err="1">
                <a:solidFill>
                  <a:srgbClr val="002060"/>
                </a:solidFill>
              </a:rPr>
              <a:t>Partial</a:t>
            </a:r>
            <a:r>
              <a:rPr lang="hu-HU" sz="3600" dirty="0">
                <a:solidFill>
                  <a:srgbClr val="002060"/>
                </a:solidFill>
              </a:rPr>
              <a:t>) </a:t>
            </a:r>
            <a:r>
              <a:rPr lang="hu-HU" sz="3600" dirty="0" err="1">
                <a:solidFill>
                  <a:srgbClr val="002060"/>
                </a:solidFill>
              </a:rPr>
              <a:t>History</a:t>
            </a:r>
            <a:r>
              <a:rPr lang="hu-HU" sz="3600" dirty="0">
                <a:solidFill>
                  <a:srgbClr val="002060"/>
                </a:solidFill>
              </a:rPr>
              <a:t> of Software </a:t>
            </a:r>
            <a:r>
              <a:rPr lang="hu-HU" sz="3600" dirty="0" err="1">
                <a:solidFill>
                  <a:srgbClr val="002060"/>
                </a:solidFill>
              </a:rPr>
              <a:t>Supply</a:t>
            </a:r>
            <a:r>
              <a:rPr lang="hu-HU" sz="3600" dirty="0">
                <a:solidFill>
                  <a:srgbClr val="002060"/>
                </a:solidFill>
              </a:rPr>
              <a:t> </a:t>
            </a:r>
            <a:r>
              <a:rPr lang="hu-HU" sz="3600" dirty="0" err="1">
                <a:solidFill>
                  <a:srgbClr val="002060"/>
                </a:solidFill>
              </a:rPr>
              <a:t>Chain</a:t>
            </a:r>
            <a:r>
              <a:rPr lang="hu-HU" sz="3600" dirty="0">
                <a:solidFill>
                  <a:srgbClr val="002060"/>
                </a:solidFill>
              </a:rPr>
              <a:t> </a:t>
            </a:r>
            <a:r>
              <a:rPr lang="hu-HU" sz="3600" dirty="0" err="1">
                <a:solidFill>
                  <a:srgbClr val="002060"/>
                </a:solidFill>
              </a:rPr>
              <a:t>Attacks</a:t>
            </a:r>
            <a:endParaRPr lang="hu-HU" sz="3600" dirty="0">
              <a:solidFill>
                <a:srgbClr val="002060"/>
              </a:solidFill>
            </a:endParaRPr>
          </a:p>
        </p:txBody>
      </p:sp>
      <p:graphicFrame>
        <p:nvGraphicFramePr>
          <p:cNvPr id="15" name="Diagram 14">
            <a:extLst>
              <a:ext uri="{FF2B5EF4-FFF2-40B4-BE49-F238E27FC236}">
                <a16:creationId xmlns:a16="http://schemas.microsoft.com/office/drawing/2014/main" id="{FF594BE3-3D74-49FC-9B50-2DDE3B80E638}"/>
              </a:ext>
            </a:extLst>
          </p:cNvPr>
          <p:cNvGraphicFramePr/>
          <p:nvPr/>
        </p:nvGraphicFramePr>
        <p:xfrm>
          <a:off x="4825179" y="718212"/>
          <a:ext cx="2592287" cy="461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rtalom helye 6">
            <a:extLst>
              <a:ext uri="{FF2B5EF4-FFF2-40B4-BE49-F238E27FC236}">
                <a16:creationId xmlns:a16="http://schemas.microsoft.com/office/drawing/2014/main" id="{8F024967-70C0-4A72-974C-66AE870A7AB7}"/>
              </a:ext>
            </a:extLst>
          </p:cNvPr>
          <p:cNvGraphicFramePr>
            <a:graphicFrameLocks noGrp="1"/>
          </p:cNvGraphicFramePr>
          <p:nvPr>
            <p:ph idx="1"/>
            <p:extLst>
              <p:ext uri="{D42A27DB-BD31-4B8C-83A1-F6EECF244321}">
                <p14:modId xmlns:p14="http://schemas.microsoft.com/office/powerpoint/2010/main" val="3898851788"/>
              </p:ext>
            </p:extLst>
          </p:nvPr>
        </p:nvGraphicFramePr>
        <p:xfrm>
          <a:off x="552503" y="1019572"/>
          <a:ext cx="10944097" cy="52177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9320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604653" cy="369332"/>
          </a:xfrm>
          <a:prstGeom prst="rect">
            <a:avLst/>
          </a:prstGeom>
          <a:noFill/>
        </p:spPr>
        <p:txBody>
          <a:bodyPr wrap="none" rtlCol="0">
            <a:spAutoFit/>
          </a:bodyPr>
          <a:lstStyle/>
          <a:p>
            <a:fld id="{625C7586-6A81-4607-8FB8-C3B4164FE70E}" type="slidenum">
              <a:rPr lang="hu-HU" smtClean="0">
                <a:solidFill>
                  <a:schemeClr val="tx2"/>
                </a:solidFill>
              </a:rPr>
              <a:t>6</a:t>
            </a:fld>
            <a:r>
              <a:rPr lang="hu-HU" dirty="0">
                <a:solidFill>
                  <a:schemeClr val="tx2"/>
                </a:solidFill>
              </a:rPr>
              <a:t>/21</a:t>
            </a:r>
          </a:p>
        </p:txBody>
      </p:sp>
      <p:sp>
        <p:nvSpPr>
          <p:cNvPr id="6" name="Cím 1">
            <a:extLst>
              <a:ext uri="{FF2B5EF4-FFF2-40B4-BE49-F238E27FC236}">
                <a16:creationId xmlns:a16="http://schemas.microsoft.com/office/drawing/2014/main" id="{53D54D5C-05C6-4381-B45D-BACAC90BA5F5}"/>
              </a:ext>
            </a:extLst>
          </p:cNvPr>
          <p:cNvSpPr txBox="1">
            <a:spLocks/>
          </p:cNvSpPr>
          <p:nvPr/>
        </p:nvSpPr>
        <p:spPr>
          <a:xfrm>
            <a:off x="2418888" y="268590"/>
            <a:ext cx="9509760" cy="339072"/>
          </a:xfrm>
          <a:prstGeom prst="rect">
            <a:avLst/>
          </a:prstGeom>
        </p:spPr>
        <p:txBody>
          <a:bodyPr vert="horz" lIns="91440" tIns="45720" rIns="91440" bIns="45720" rtlCol="0" anchor="b">
            <a:normAutofit fontScale="2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en-GB" b="0" i="0" dirty="0">
                <a:solidFill>
                  <a:srgbClr val="FFFFFF"/>
                </a:solidFill>
                <a:effectLst/>
                <a:latin typeface="Montserrat"/>
              </a:rPr>
              <a:t>Top Cyber Security Risks In Healthcare</a:t>
            </a:r>
          </a:p>
          <a:p>
            <a:pPr algn="r">
              <a:spcBef>
                <a:spcPts val="0"/>
              </a:spcBef>
            </a:pPr>
            <a:r>
              <a:rPr lang="hu-HU" sz="8400" dirty="0">
                <a:solidFill>
                  <a:srgbClr val="002060"/>
                </a:solidFill>
              </a:rPr>
              <a:t>Software </a:t>
            </a:r>
            <a:r>
              <a:rPr lang="hu-HU" sz="8400" dirty="0" err="1">
                <a:solidFill>
                  <a:srgbClr val="002060"/>
                </a:solidFill>
              </a:rPr>
              <a:t>Supply</a:t>
            </a:r>
            <a:r>
              <a:rPr lang="hu-HU" sz="8400" dirty="0">
                <a:solidFill>
                  <a:srgbClr val="002060"/>
                </a:solidFill>
              </a:rPr>
              <a:t> </a:t>
            </a:r>
            <a:r>
              <a:rPr lang="hu-HU" sz="8400" dirty="0" err="1">
                <a:solidFill>
                  <a:srgbClr val="002060"/>
                </a:solidFill>
              </a:rPr>
              <a:t>Chain</a:t>
            </a:r>
            <a:r>
              <a:rPr lang="hu-HU" sz="8400" dirty="0">
                <a:solidFill>
                  <a:srgbClr val="002060"/>
                </a:solidFill>
              </a:rPr>
              <a:t> - 2021</a:t>
            </a:r>
          </a:p>
        </p:txBody>
      </p:sp>
      <p:pic>
        <p:nvPicPr>
          <p:cNvPr id="3" name="Kép 2">
            <a:extLst>
              <a:ext uri="{FF2B5EF4-FFF2-40B4-BE49-F238E27FC236}">
                <a16:creationId xmlns:a16="http://schemas.microsoft.com/office/drawing/2014/main" id="{3122C9B9-E67D-554A-26EB-74F44617EB48}"/>
              </a:ext>
            </a:extLst>
          </p:cNvPr>
          <p:cNvPicPr>
            <a:picLocks noChangeAspect="1"/>
          </p:cNvPicPr>
          <p:nvPr/>
        </p:nvPicPr>
        <p:blipFill>
          <a:blip r:embed="rId4"/>
          <a:stretch>
            <a:fillRect/>
          </a:stretch>
        </p:blipFill>
        <p:spPr>
          <a:xfrm>
            <a:off x="767408" y="828320"/>
            <a:ext cx="4536504" cy="5350362"/>
          </a:xfrm>
          <a:prstGeom prst="rect">
            <a:avLst/>
          </a:prstGeom>
        </p:spPr>
      </p:pic>
      <p:pic>
        <p:nvPicPr>
          <p:cNvPr id="8" name="Kép 7">
            <a:extLst>
              <a:ext uri="{FF2B5EF4-FFF2-40B4-BE49-F238E27FC236}">
                <a16:creationId xmlns:a16="http://schemas.microsoft.com/office/drawing/2014/main" id="{8B4C0777-74CF-BB0D-88FD-E2C262ABE14A}"/>
              </a:ext>
            </a:extLst>
          </p:cNvPr>
          <p:cNvPicPr>
            <a:picLocks noChangeAspect="1"/>
          </p:cNvPicPr>
          <p:nvPr/>
        </p:nvPicPr>
        <p:blipFill>
          <a:blip r:embed="rId5"/>
          <a:stretch>
            <a:fillRect/>
          </a:stretch>
        </p:blipFill>
        <p:spPr>
          <a:xfrm>
            <a:off x="5591944" y="828320"/>
            <a:ext cx="5976664" cy="3209060"/>
          </a:xfrm>
          <a:prstGeom prst="rect">
            <a:avLst/>
          </a:prstGeom>
        </p:spPr>
      </p:pic>
      <p:pic>
        <p:nvPicPr>
          <p:cNvPr id="10" name="Kép 9">
            <a:extLst>
              <a:ext uri="{FF2B5EF4-FFF2-40B4-BE49-F238E27FC236}">
                <a16:creationId xmlns:a16="http://schemas.microsoft.com/office/drawing/2014/main" id="{63E892FE-AFDA-7AF6-421E-40C6746FF8E8}"/>
              </a:ext>
            </a:extLst>
          </p:cNvPr>
          <p:cNvPicPr>
            <a:picLocks noChangeAspect="1"/>
          </p:cNvPicPr>
          <p:nvPr/>
        </p:nvPicPr>
        <p:blipFill>
          <a:blip r:embed="rId6"/>
          <a:stretch>
            <a:fillRect/>
          </a:stretch>
        </p:blipFill>
        <p:spPr>
          <a:xfrm>
            <a:off x="7752184" y="4109388"/>
            <a:ext cx="2315101" cy="2145066"/>
          </a:xfrm>
          <a:prstGeom prst="rect">
            <a:avLst/>
          </a:prstGeom>
        </p:spPr>
      </p:pic>
    </p:spTree>
    <p:extLst>
      <p:ext uri="{BB962C8B-B14F-4D97-AF65-F5344CB8AC3E}">
        <p14:creationId xmlns:p14="http://schemas.microsoft.com/office/powerpoint/2010/main" val="231149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588623" cy="369332"/>
          </a:xfrm>
          <a:prstGeom prst="rect">
            <a:avLst/>
          </a:prstGeom>
          <a:noFill/>
        </p:spPr>
        <p:txBody>
          <a:bodyPr wrap="none" rtlCol="0">
            <a:spAutoFit/>
          </a:bodyPr>
          <a:lstStyle/>
          <a:p>
            <a:fld id="{625C7586-6A81-4607-8FB8-C3B4164FE70E}" type="slidenum">
              <a:rPr lang="hu-HU" smtClean="0">
                <a:solidFill>
                  <a:schemeClr val="tx2"/>
                </a:solidFill>
              </a:rPr>
              <a:t>7</a:t>
            </a:fld>
            <a:r>
              <a:rPr lang="hu-HU" dirty="0">
                <a:solidFill>
                  <a:schemeClr val="tx2"/>
                </a:solidFill>
              </a:rPr>
              <a:t>/21</a:t>
            </a:r>
          </a:p>
        </p:txBody>
      </p:sp>
      <p:sp>
        <p:nvSpPr>
          <p:cNvPr id="6" name="Cím 1">
            <a:extLst>
              <a:ext uri="{FF2B5EF4-FFF2-40B4-BE49-F238E27FC236}">
                <a16:creationId xmlns:a16="http://schemas.microsoft.com/office/drawing/2014/main" id="{53D54D5C-05C6-4381-B45D-BACAC90BA5F5}"/>
              </a:ext>
            </a:extLst>
          </p:cNvPr>
          <p:cNvSpPr txBox="1">
            <a:spLocks/>
          </p:cNvSpPr>
          <p:nvPr/>
        </p:nvSpPr>
        <p:spPr>
          <a:xfrm>
            <a:off x="2418888" y="268590"/>
            <a:ext cx="9509760" cy="339072"/>
          </a:xfrm>
          <a:prstGeom prst="rect">
            <a:avLst/>
          </a:prstGeom>
        </p:spPr>
        <p:txBody>
          <a:bodyPr vert="horz" lIns="91440" tIns="45720" rIns="91440" bIns="45720" rtlCol="0" anchor="b">
            <a:normAutofit fontScale="2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en-GB" b="0" i="0" dirty="0">
                <a:solidFill>
                  <a:srgbClr val="FFFFFF"/>
                </a:solidFill>
                <a:effectLst/>
                <a:latin typeface="Montserrat"/>
              </a:rPr>
              <a:t>Top Cyber Security Risks In Healthcare</a:t>
            </a:r>
          </a:p>
          <a:p>
            <a:pPr algn="r">
              <a:spcBef>
                <a:spcPts val="0"/>
              </a:spcBef>
            </a:pPr>
            <a:r>
              <a:rPr lang="hu-HU" sz="8400" dirty="0">
                <a:solidFill>
                  <a:srgbClr val="002060"/>
                </a:solidFill>
              </a:rPr>
              <a:t>Software </a:t>
            </a:r>
            <a:r>
              <a:rPr lang="hu-HU" sz="8400" dirty="0" err="1">
                <a:solidFill>
                  <a:srgbClr val="002060"/>
                </a:solidFill>
              </a:rPr>
              <a:t>Supply</a:t>
            </a:r>
            <a:r>
              <a:rPr lang="hu-HU" sz="8400" dirty="0">
                <a:solidFill>
                  <a:srgbClr val="002060"/>
                </a:solidFill>
              </a:rPr>
              <a:t> </a:t>
            </a:r>
            <a:r>
              <a:rPr lang="hu-HU" sz="8400" dirty="0" err="1">
                <a:solidFill>
                  <a:srgbClr val="002060"/>
                </a:solidFill>
              </a:rPr>
              <a:t>Chain</a:t>
            </a:r>
            <a:r>
              <a:rPr lang="hu-HU" sz="8400" dirty="0">
                <a:solidFill>
                  <a:srgbClr val="002060"/>
                </a:solidFill>
              </a:rPr>
              <a:t> - 2021</a:t>
            </a:r>
          </a:p>
        </p:txBody>
      </p:sp>
      <p:pic>
        <p:nvPicPr>
          <p:cNvPr id="7" name="Kép 6">
            <a:extLst>
              <a:ext uri="{FF2B5EF4-FFF2-40B4-BE49-F238E27FC236}">
                <a16:creationId xmlns:a16="http://schemas.microsoft.com/office/drawing/2014/main" id="{FB46649D-4C20-3ED5-0682-A474EE60E8A7}"/>
              </a:ext>
            </a:extLst>
          </p:cNvPr>
          <p:cNvPicPr>
            <a:picLocks noChangeAspect="1"/>
          </p:cNvPicPr>
          <p:nvPr/>
        </p:nvPicPr>
        <p:blipFill>
          <a:blip r:embed="rId4"/>
          <a:stretch>
            <a:fillRect/>
          </a:stretch>
        </p:blipFill>
        <p:spPr>
          <a:xfrm>
            <a:off x="119336" y="1013620"/>
            <a:ext cx="6677105" cy="2415380"/>
          </a:xfrm>
          <a:prstGeom prst="rect">
            <a:avLst/>
          </a:prstGeom>
        </p:spPr>
      </p:pic>
      <p:pic>
        <p:nvPicPr>
          <p:cNvPr id="11" name="Kép 10">
            <a:extLst>
              <a:ext uri="{FF2B5EF4-FFF2-40B4-BE49-F238E27FC236}">
                <a16:creationId xmlns:a16="http://schemas.microsoft.com/office/drawing/2014/main" id="{D3CE6C9A-AF72-B441-C4D2-BCAA5F420CA3}"/>
              </a:ext>
            </a:extLst>
          </p:cNvPr>
          <p:cNvPicPr>
            <a:picLocks noChangeAspect="1"/>
          </p:cNvPicPr>
          <p:nvPr/>
        </p:nvPicPr>
        <p:blipFill>
          <a:blip r:embed="rId5"/>
          <a:stretch>
            <a:fillRect/>
          </a:stretch>
        </p:blipFill>
        <p:spPr>
          <a:xfrm>
            <a:off x="6842360" y="1007758"/>
            <a:ext cx="4425347" cy="2272592"/>
          </a:xfrm>
          <a:prstGeom prst="rect">
            <a:avLst/>
          </a:prstGeom>
        </p:spPr>
      </p:pic>
      <p:pic>
        <p:nvPicPr>
          <p:cNvPr id="14" name="Kép 13">
            <a:extLst>
              <a:ext uri="{FF2B5EF4-FFF2-40B4-BE49-F238E27FC236}">
                <a16:creationId xmlns:a16="http://schemas.microsoft.com/office/drawing/2014/main" id="{8033DA1A-0662-E01A-F917-17DAB58FF2FA}"/>
              </a:ext>
            </a:extLst>
          </p:cNvPr>
          <p:cNvPicPr>
            <a:picLocks noChangeAspect="1"/>
          </p:cNvPicPr>
          <p:nvPr/>
        </p:nvPicPr>
        <p:blipFill>
          <a:blip r:embed="rId6"/>
          <a:stretch>
            <a:fillRect/>
          </a:stretch>
        </p:blipFill>
        <p:spPr>
          <a:xfrm>
            <a:off x="2567608" y="3429000"/>
            <a:ext cx="6768752" cy="2835558"/>
          </a:xfrm>
          <a:prstGeom prst="rect">
            <a:avLst/>
          </a:prstGeom>
        </p:spPr>
      </p:pic>
    </p:spTree>
    <p:extLst>
      <p:ext uri="{BB962C8B-B14F-4D97-AF65-F5344CB8AC3E}">
        <p14:creationId xmlns:p14="http://schemas.microsoft.com/office/powerpoint/2010/main" val="17000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599844" cy="369332"/>
          </a:xfrm>
          <a:prstGeom prst="rect">
            <a:avLst/>
          </a:prstGeom>
          <a:noFill/>
        </p:spPr>
        <p:txBody>
          <a:bodyPr wrap="none" rtlCol="0">
            <a:spAutoFit/>
          </a:bodyPr>
          <a:lstStyle/>
          <a:p>
            <a:fld id="{625C7586-6A81-4607-8FB8-C3B4164FE70E}" type="slidenum">
              <a:rPr lang="hu-HU" smtClean="0">
                <a:solidFill>
                  <a:schemeClr val="tx2"/>
                </a:solidFill>
              </a:rPr>
              <a:t>8</a:t>
            </a:fld>
            <a:r>
              <a:rPr lang="hu-HU" dirty="0">
                <a:solidFill>
                  <a:schemeClr val="tx2"/>
                </a:solidFill>
              </a:rPr>
              <a:t>/21</a:t>
            </a:r>
          </a:p>
        </p:txBody>
      </p:sp>
      <p:sp>
        <p:nvSpPr>
          <p:cNvPr id="6" name="Cím 1">
            <a:extLst>
              <a:ext uri="{FF2B5EF4-FFF2-40B4-BE49-F238E27FC236}">
                <a16:creationId xmlns:a16="http://schemas.microsoft.com/office/drawing/2014/main" id="{53D54D5C-05C6-4381-B45D-BACAC90BA5F5}"/>
              </a:ext>
            </a:extLst>
          </p:cNvPr>
          <p:cNvSpPr txBox="1">
            <a:spLocks/>
          </p:cNvSpPr>
          <p:nvPr/>
        </p:nvSpPr>
        <p:spPr>
          <a:xfrm>
            <a:off x="2418888" y="268590"/>
            <a:ext cx="9509760" cy="339072"/>
          </a:xfrm>
          <a:prstGeom prst="rect">
            <a:avLst/>
          </a:prstGeom>
        </p:spPr>
        <p:txBody>
          <a:bodyPr vert="horz" lIns="91440" tIns="45720" rIns="91440" bIns="45720" rtlCol="0" anchor="b">
            <a:normAutofit fontScale="2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en-GB" b="0" i="0" dirty="0">
                <a:solidFill>
                  <a:srgbClr val="FFFFFF"/>
                </a:solidFill>
                <a:effectLst/>
                <a:latin typeface="Montserrat"/>
              </a:rPr>
              <a:t>Top Cyber Security Risks In Healthcare</a:t>
            </a:r>
          </a:p>
          <a:p>
            <a:pPr algn="r">
              <a:spcBef>
                <a:spcPts val="0"/>
              </a:spcBef>
            </a:pPr>
            <a:r>
              <a:rPr lang="hu-HU" sz="8400" dirty="0">
                <a:solidFill>
                  <a:srgbClr val="002060"/>
                </a:solidFill>
              </a:rPr>
              <a:t>Software </a:t>
            </a:r>
            <a:r>
              <a:rPr lang="hu-HU" sz="8400" dirty="0" err="1">
                <a:solidFill>
                  <a:srgbClr val="002060"/>
                </a:solidFill>
              </a:rPr>
              <a:t>Supply</a:t>
            </a:r>
            <a:r>
              <a:rPr lang="hu-HU" sz="8400" dirty="0">
                <a:solidFill>
                  <a:srgbClr val="002060"/>
                </a:solidFill>
              </a:rPr>
              <a:t> </a:t>
            </a:r>
            <a:r>
              <a:rPr lang="hu-HU" sz="8400" dirty="0" err="1">
                <a:solidFill>
                  <a:srgbClr val="002060"/>
                </a:solidFill>
              </a:rPr>
              <a:t>Chain</a:t>
            </a:r>
            <a:r>
              <a:rPr lang="hu-HU" sz="8400" dirty="0">
                <a:solidFill>
                  <a:srgbClr val="002060"/>
                </a:solidFill>
              </a:rPr>
              <a:t> - 2021</a:t>
            </a:r>
          </a:p>
        </p:txBody>
      </p:sp>
      <p:pic>
        <p:nvPicPr>
          <p:cNvPr id="9" name="Kép 8">
            <a:extLst>
              <a:ext uri="{FF2B5EF4-FFF2-40B4-BE49-F238E27FC236}">
                <a16:creationId xmlns:a16="http://schemas.microsoft.com/office/drawing/2014/main" id="{E007CF57-FAEF-E36D-5DC1-3C56A08A34A5}"/>
              </a:ext>
            </a:extLst>
          </p:cNvPr>
          <p:cNvPicPr>
            <a:picLocks noChangeAspect="1"/>
          </p:cNvPicPr>
          <p:nvPr/>
        </p:nvPicPr>
        <p:blipFill>
          <a:blip r:embed="rId4"/>
          <a:stretch>
            <a:fillRect/>
          </a:stretch>
        </p:blipFill>
        <p:spPr>
          <a:xfrm>
            <a:off x="119336" y="2625453"/>
            <a:ext cx="5883917" cy="3479302"/>
          </a:xfrm>
          <a:prstGeom prst="rect">
            <a:avLst/>
          </a:prstGeom>
        </p:spPr>
      </p:pic>
      <p:pic>
        <p:nvPicPr>
          <p:cNvPr id="12" name="Kép 11">
            <a:extLst>
              <a:ext uri="{FF2B5EF4-FFF2-40B4-BE49-F238E27FC236}">
                <a16:creationId xmlns:a16="http://schemas.microsoft.com/office/drawing/2014/main" id="{0C8E5C03-3D35-D670-31E8-BC627B189D98}"/>
              </a:ext>
            </a:extLst>
          </p:cNvPr>
          <p:cNvPicPr>
            <a:picLocks noChangeAspect="1"/>
          </p:cNvPicPr>
          <p:nvPr/>
        </p:nvPicPr>
        <p:blipFill>
          <a:blip r:embed="rId5"/>
          <a:stretch>
            <a:fillRect/>
          </a:stretch>
        </p:blipFill>
        <p:spPr>
          <a:xfrm>
            <a:off x="5990532" y="957810"/>
            <a:ext cx="6034232" cy="3335286"/>
          </a:xfrm>
          <a:prstGeom prst="rect">
            <a:avLst/>
          </a:prstGeom>
        </p:spPr>
      </p:pic>
    </p:spTree>
    <p:extLst>
      <p:ext uri="{BB962C8B-B14F-4D97-AF65-F5344CB8AC3E}">
        <p14:creationId xmlns:p14="http://schemas.microsoft.com/office/powerpoint/2010/main" val="132684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116632"/>
            <a:ext cx="1993076" cy="491472"/>
          </a:xfrm>
          <a:prstGeom prst="rect">
            <a:avLst/>
          </a:prstGeom>
        </p:spPr>
      </p:pic>
      <p:sp>
        <p:nvSpPr>
          <p:cNvPr id="5" name="Téglalap 4"/>
          <p:cNvSpPr/>
          <p:nvPr/>
        </p:nvSpPr>
        <p:spPr bwMode="white">
          <a:xfrm>
            <a:off x="0" y="680112"/>
            <a:ext cx="12188826"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u-HU" dirty="0"/>
          </a:p>
        </p:txBody>
      </p:sp>
      <p:sp>
        <p:nvSpPr>
          <p:cNvPr id="13" name="Szövegdoboz 12"/>
          <p:cNvSpPr txBox="1"/>
          <p:nvPr/>
        </p:nvSpPr>
        <p:spPr>
          <a:xfrm>
            <a:off x="11496600" y="6237312"/>
            <a:ext cx="604653" cy="369332"/>
          </a:xfrm>
          <a:prstGeom prst="rect">
            <a:avLst/>
          </a:prstGeom>
          <a:noFill/>
        </p:spPr>
        <p:txBody>
          <a:bodyPr wrap="none" rtlCol="0">
            <a:spAutoFit/>
          </a:bodyPr>
          <a:lstStyle/>
          <a:p>
            <a:fld id="{625C7586-6A81-4607-8FB8-C3B4164FE70E}" type="slidenum">
              <a:rPr lang="hu-HU" smtClean="0">
                <a:solidFill>
                  <a:schemeClr val="tx2"/>
                </a:solidFill>
              </a:rPr>
              <a:t>9</a:t>
            </a:fld>
            <a:r>
              <a:rPr lang="hu-HU" dirty="0">
                <a:solidFill>
                  <a:schemeClr val="tx2"/>
                </a:solidFill>
              </a:rPr>
              <a:t>/21</a:t>
            </a:r>
          </a:p>
        </p:txBody>
      </p:sp>
      <p:sp>
        <p:nvSpPr>
          <p:cNvPr id="6" name="Cím 1">
            <a:extLst>
              <a:ext uri="{FF2B5EF4-FFF2-40B4-BE49-F238E27FC236}">
                <a16:creationId xmlns:a16="http://schemas.microsoft.com/office/drawing/2014/main" id="{53D54D5C-05C6-4381-B45D-BACAC90BA5F5}"/>
              </a:ext>
            </a:extLst>
          </p:cNvPr>
          <p:cNvSpPr txBox="1">
            <a:spLocks/>
          </p:cNvSpPr>
          <p:nvPr/>
        </p:nvSpPr>
        <p:spPr>
          <a:xfrm>
            <a:off x="2418888" y="268590"/>
            <a:ext cx="9509760" cy="339072"/>
          </a:xfrm>
          <a:prstGeom prst="rect">
            <a:avLst/>
          </a:prstGeom>
        </p:spPr>
        <p:txBody>
          <a:bodyPr vert="horz" lIns="91440" tIns="45720" rIns="91440" bIns="45720" rtlCol="0" anchor="b">
            <a:normAutofit fontScale="2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gn="r">
              <a:spcBef>
                <a:spcPts val="0"/>
              </a:spcBef>
            </a:pPr>
            <a:r>
              <a:rPr lang="en-GB" b="0" i="0" dirty="0">
                <a:solidFill>
                  <a:srgbClr val="FFFFFF"/>
                </a:solidFill>
                <a:effectLst/>
                <a:latin typeface="Montserrat"/>
              </a:rPr>
              <a:t>Top Cyber Security Risks In Healthcare</a:t>
            </a:r>
          </a:p>
          <a:p>
            <a:pPr algn="r">
              <a:spcBef>
                <a:spcPts val="0"/>
              </a:spcBef>
            </a:pPr>
            <a:r>
              <a:rPr lang="hu-HU" sz="8400" dirty="0">
                <a:solidFill>
                  <a:srgbClr val="002060"/>
                </a:solidFill>
              </a:rPr>
              <a:t>Software </a:t>
            </a:r>
            <a:r>
              <a:rPr lang="hu-HU" sz="8400" dirty="0" err="1">
                <a:solidFill>
                  <a:srgbClr val="002060"/>
                </a:solidFill>
              </a:rPr>
              <a:t>Supply</a:t>
            </a:r>
            <a:r>
              <a:rPr lang="hu-HU" sz="8400" dirty="0">
                <a:solidFill>
                  <a:srgbClr val="002060"/>
                </a:solidFill>
              </a:rPr>
              <a:t> </a:t>
            </a:r>
            <a:r>
              <a:rPr lang="hu-HU" sz="8400" dirty="0" err="1">
                <a:solidFill>
                  <a:srgbClr val="002060"/>
                </a:solidFill>
              </a:rPr>
              <a:t>Chain</a:t>
            </a:r>
            <a:r>
              <a:rPr lang="hu-HU" sz="8400" dirty="0">
                <a:solidFill>
                  <a:srgbClr val="002060"/>
                </a:solidFill>
              </a:rPr>
              <a:t> - 2021</a:t>
            </a:r>
          </a:p>
        </p:txBody>
      </p:sp>
      <p:pic>
        <p:nvPicPr>
          <p:cNvPr id="7" name="Kép 6">
            <a:extLst>
              <a:ext uri="{FF2B5EF4-FFF2-40B4-BE49-F238E27FC236}">
                <a16:creationId xmlns:a16="http://schemas.microsoft.com/office/drawing/2014/main" id="{D7F76B1A-B93C-D426-54A7-D324623EF8E4}"/>
              </a:ext>
            </a:extLst>
          </p:cNvPr>
          <p:cNvPicPr>
            <a:picLocks noChangeAspect="1"/>
          </p:cNvPicPr>
          <p:nvPr/>
        </p:nvPicPr>
        <p:blipFill>
          <a:blip r:embed="rId4"/>
          <a:stretch>
            <a:fillRect/>
          </a:stretch>
        </p:blipFill>
        <p:spPr>
          <a:xfrm>
            <a:off x="411567" y="1556792"/>
            <a:ext cx="11368866" cy="3888432"/>
          </a:xfrm>
          <a:prstGeom prst="rect">
            <a:avLst/>
          </a:prstGeom>
        </p:spPr>
      </p:pic>
    </p:spTree>
    <p:extLst>
      <p:ext uri="{BB962C8B-B14F-4D97-AF65-F5344CB8AC3E}">
        <p14:creationId xmlns:p14="http://schemas.microsoft.com/office/powerpoint/2010/main" val="154300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1. egyéni séma">
      <a:majorFont>
        <a:latin typeface="Marcellus SC"/>
        <a:ea typeface=""/>
        <a:cs typeface=""/>
      </a:majorFont>
      <a:minorFont>
        <a:latin typeface="Marcellus"/>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lnDef>
      <a:spPr>
        <a:ln w="50800">
          <a:solidFill>
            <a:schemeClr val="tx2">
              <a:lumMod val="60000"/>
              <a:lumOff val="40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vert="horz" lIns="91440" tIns="45720" rIns="91440" bIns="45720" rtlCol="0" anchor="b">
        <a:noAutofit/>
      </a:bodyPr>
      <a:lstStyle>
        <a:defPPr algn="r">
          <a:spcBef>
            <a:spcPts val="0"/>
          </a:spcBef>
          <a:defRPr sz="2800" dirty="0" smtClean="0">
            <a:solidFill>
              <a:srgbClr val="00206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0680FA12A0D245AD4C459A0970193A" ma:contentTypeVersion="4" ma:contentTypeDescription="Create a new document." ma:contentTypeScope="" ma:versionID="c943a0766cfb8be7b943665220a33071">
  <xsd:schema xmlns:xsd="http://www.w3.org/2001/XMLSchema" xmlns:xs="http://www.w3.org/2001/XMLSchema" xmlns:p="http://schemas.microsoft.com/office/2006/metadata/properties" xmlns:ns2="eb2b66b5-082b-4338-857d-c422a1ca3e79" xmlns:ns3="9985cf64-ca3b-4f5b-abf0-bbbf697d77a0" targetNamespace="http://schemas.microsoft.com/office/2006/metadata/properties" ma:root="true" ma:fieldsID="4860b6c83eb2fbf2a1b635a752589c6d" ns2:_="" ns3:_="">
    <xsd:import namespace="eb2b66b5-082b-4338-857d-c422a1ca3e79"/>
    <xsd:import namespace="9985cf64-ca3b-4f5b-abf0-bbbf697d77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2b66b5-082b-4338-857d-c422a1ca3e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85cf64-ca3b-4f5b-abf0-bbbf697d77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985cf64-ca3b-4f5b-abf0-bbbf697d77a0">
      <UserInfo>
        <DisplayName>Gergely Takács</DisplayName>
        <AccountId>6</AccountId>
        <AccountType/>
      </UserInfo>
      <UserInfo>
        <DisplayName>Dániel Göttler</DisplayName>
        <AccountId>13</AccountId>
        <AccountType/>
      </UserInfo>
      <UserInfo>
        <DisplayName>Ferenc Frész</DisplayName>
        <AccountId>20</AccountId>
        <AccountType/>
      </UserInfo>
      <UserInfo>
        <DisplayName>Anett Mádi-Nátor</DisplayName>
        <AccountId>19</AccountId>
        <AccountType/>
      </UserInfo>
    </SharedWithUsers>
  </documentManagement>
</p:properties>
</file>

<file path=customXml/itemProps1.xml><?xml version="1.0" encoding="utf-8"?>
<ds:datastoreItem xmlns:ds="http://schemas.openxmlformats.org/officeDocument/2006/customXml" ds:itemID="{E48466C3-75DA-4CB5-85C9-B7D8783EBC65}">
  <ds:schemaRefs>
    <ds:schemaRef ds:uri="http://schemas.microsoft.com/sharepoint/v3/contenttype/forms"/>
  </ds:schemaRefs>
</ds:datastoreItem>
</file>

<file path=customXml/itemProps2.xml><?xml version="1.0" encoding="utf-8"?>
<ds:datastoreItem xmlns:ds="http://schemas.openxmlformats.org/officeDocument/2006/customXml" ds:itemID="{338C0587-11B4-4427-B701-AC3D2A077B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2b66b5-082b-4338-857d-c422a1ca3e79"/>
    <ds:schemaRef ds:uri="9985cf64-ca3b-4f5b-abf0-bbbf697d77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4961C9-0941-44B8-93DA-F1A05BCBB5B4}">
  <ds:schemaRefs>
    <ds:schemaRef ds:uri="http://schemas.microsoft.com/office/2006/documentManagement/types"/>
    <ds:schemaRef ds:uri="http://purl.org/dc/terms/"/>
    <ds:schemaRef ds:uri="http://schemas.microsoft.com/office/2006/metadata/properties"/>
    <ds:schemaRef ds:uri="9985cf64-ca3b-4f5b-abf0-bbbf697d77a0"/>
    <ds:schemaRef ds:uri="http://purl.org/dc/dcmitype/"/>
    <ds:schemaRef ds:uri="http://purl.org/dc/elements/1.1/"/>
    <ds:schemaRef ds:uri="eb2b66b5-082b-4338-857d-c422a1ca3e79"/>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Üzleti projektterv bemutatója (szélesvásznú)</Template>
  <TotalTime>0</TotalTime>
  <Words>3778</Words>
  <Application>Microsoft Office PowerPoint</Application>
  <PresentationFormat>Szélesvásznú</PresentationFormat>
  <Paragraphs>236</Paragraphs>
  <Slides>21</Slides>
  <Notes>21</Notes>
  <HiddenSlides>0</HiddenSlides>
  <MMClips>0</MMClips>
  <ScaleCrop>false</ScaleCrop>
  <HeadingPairs>
    <vt:vector size="6" baseType="variant">
      <vt:variant>
        <vt:lpstr>Használt betűtípusok</vt:lpstr>
      </vt:variant>
      <vt:variant>
        <vt:i4>10</vt:i4>
      </vt:variant>
      <vt:variant>
        <vt:lpstr>Téma</vt:lpstr>
      </vt:variant>
      <vt:variant>
        <vt:i4>1</vt:i4>
      </vt:variant>
      <vt:variant>
        <vt:lpstr>Diacímek</vt:lpstr>
      </vt:variant>
      <vt:variant>
        <vt:i4>21</vt:i4>
      </vt:variant>
    </vt:vector>
  </HeadingPairs>
  <TitlesOfParts>
    <vt:vector size="32" baseType="lpstr">
      <vt:lpstr>Arial</vt:lpstr>
      <vt:lpstr>Calibri</vt:lpstr>
      <vt:lpstr>Calibri Light</vt:lpstr>
      <vt:lpstr>Corbel</vt:lpstr>
      <vt:lpstr>Euphemia</vt:lpstr>
      <vt:lpstr>Marcellus</vt:lpstr>
      <vt:lpstr>Marcellus SC</vt:lpstr>
      <vt:lpstr>Montserrat</vt:lpstr>
      <vt:lpstr>Proxima Nova</vt:lpstr>
      <vt:lpstr>Wingdings</vt:lpstr>
      <vt:lpstr>Banded Design Blue 16x9</vt:lpstr>
      <vt:lpstr>Frész Ferenc Cyber Services Zrt</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Köszönöm a figyelmet! www.cyber.services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Certified Security Specialist</dc:title>
  <dc:creator/>
  <cp:lastModifiedBy/>
  <cp:revision>2</cp:revision>
  <dcterms:created xsi:type="dcterms:W3CDTF">2015-08-31T06:35:37Z</dcterms:created>
  <dcterms:modified xsi:type="dcterms:W3CDTF">2022-10-26T15:28:36Z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TC034172719991</vt:lpwstr>
  </property>
  <property fmtid="{D5CDD505-2E9C-101B-9397-08002B2CF9AE}" pid="3" name="ContentTypeId">
    <vt:lpwstr>0x010100DD0680FA12A0D245AD4C459A0970193A</vt:lpwstr>
  </property>
  <property fmtid="{D5CDD505-2E9C-101B-9397-08002B2CF9AE}" pid="4" name="MSIP_Label_aa892dc9-7120-4302-85fc-c7fd1b34739f_Enabled">
    <vt:lpwstr>true</vt:lpwstr>
  </property>
  <property fmtid="{D5CDD505-2E9C-101B-9397-08002B2CF9AE}" pid="5" name="MSIP_Label_aa892dc9-7120-4302-85fc-c7fd1b34739f_SetDate">
    <vt:lpwstr>2021-05-27T10:01:18Z</vt:lpwstr>
  </property>
  <property fmtid="{D5CDD505-2E9C-101B-9397-08002B2CF9AE}" pid="6" name="MSIP_Label_aa892dc9-7120-4302-85fc-c7fd1b34739f_Method">
    <vt:lpwstr>Standard</vt:lpwstr>
  </property>
  <property fmtid="{D5CDD505-2E9C-101B-9397-08002B2CF9AE}" pid="7" name="MSIP_Label_aa892dc9-7120-4302-85fc-c7fd1b34739f_Name">
    <vt:lpwstr>aa892dc9-7120-4302-85fc-c7fd1b34739f</vt:lpwstr>
  </property>
  <property fmtid="{D5CDD505-2E9C-101B-9397-08002B2CF9AE}" pid="8" name="MSIP_Label_aa892dc9-7120-4302-85fc-c7fd1b34739f_SiteId">
    <vt:lpwstr>71f57ae4-31e6-4d1f-adbd-8d0f5409cfb4</vt:lpwstr>
  </property>
  <property fmtid="{D5CDD505-2E9C-101B-9397-08002B2CF9AE}" pid="9" name="MSIP_Label_aa892dc9-7120-4302-85fc-c7fd1b34739f_ContentBits">
    <vt:lpwstr>3</vt:lpwstr>
  </property>
</Properties>
</file>