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29"/>
  </p:notesMasterIdLst>
  <p:sldIdLst>
    <p:sldId id="256" r:id="rId2"/>
    <p:sldId id="258" r:id="rId3"/>
    <p:sldId id="294" r:id="rId4"/>
    <p:sldId id="312" r:id="rId5"/>
    <p:sldId id="322" r:id="rId6"/>
    <p:sldId id="317" r:id="rId7"/>
    <p:sldId id="318" r:id="rId8"/>
    <p:sldId id="319" r:id="rId9"/>
    <p:sldId id="313" r:id="rId10"/>
    <p:sldId id="321" r:id="rId11"/>
    <p:sldId id="314" r:id="rId12"/>
    <p:sldId id="316" r:id="rId13"/>
    <p:sldId id="335" r:id="rId14"/>
    <p:sldId id="323" r:id="rId15"/>
    <p:sldId id="330" r:id="rId16"/>
    <p:sldId id="324" r:id="rId17"/>
    <p:sldId id="331" r:id="rId18"/>
    <p:sldId id="325" r:id="rId19"/>
    <p:sldId id="332" r:id="rId20"/>
    <p:sldId id="326" r:id="rId21"/>
    <p:sldId id="333" r:id="rId22"/>
    <p:sldId id="327" r:id="rId23"/>
    <p:sldId id="328" r:id="rId24"/>
    <p:sldId id="329" r:id="rId25"/>
    <p:sldId id="334" r:id="rId26"/>
    <p:sldId id="278" r:id="rId27"/>
    <p:sldId id="315" r:id="rId28"/>
  </p:sldIdLst>
  <p:sldSz cx="9144000" cy="5143500" type="screen16x9"/>
  <p:notesSz cx="6858000" cy="9144000"/>
  <p:embeddedFontLst>
    <p:embeddedFont>
      <p:font typeface="Lato" panose="020F0502020204030203" pitchFamily="34" charset="0"/>
      <p:regular r:id="rId30"/>
      <p:bold r:id="rId31"/>
      <p:italic r:id="rId32"/>
      <p:boldItalic r:id="rId33"/>
    </p:embeddedFont>
    <p:embeddedFont>
      <p:font typeface="Raleway" pitchFamily="2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98665B7-6574-423E-A4B5-A6C020D860FF}">
  <a:tblStyle styleId="{C98665B7-6574-423E-A4B5-A6C020D860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1A8698C-63BC-4B6A-AE92-7E62379B444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82"/>
    <p:restoredTop sz="92584"/>
  </p:normalViewPr>
  <p:slideViewPr>
    <p:cSldViewPr snapToGrid="0">
      <p:cViewPr varScale="1">
        <p:scale>
          <a:sx n="177" d="100"/>
          <a:sy n="177" d="100"/>
        </p:scale>
        <p:origin x="208" y="1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5137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2069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8690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45225" y="2762725"/>
            <a:ext cx="67365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938246" y="2533163"/>
            <a:ext cx="7218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659861" y="2533163"/>
            <a:ext cx="7218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1" y="2533163"/>
            <a:ext cx="7218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21425" y="2533163"/>
            <a:ext cx="52167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0"/>
            <a:ext cx="9144000" cy="399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3047704" y="3992850"/>
            <a:ext cx="3047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6096271" y="3992850"/>
            <a:ext cx="3047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1" y="3992850"/>
            <a:ext cx="3047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-125" y="4830281"/>
            <a:ext cx="91440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▷"/>
              <a:defRPr>
                <a:solidFill>
                  <a:schemeClr val="dk1"/>
                </a:solidFill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0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0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0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>
  <p:cSld name="BLANK_1">
    <p:bg>
      <p:bgPr>
        <a:solidFill>
          <a:schemeClr val="accent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1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1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1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Char char="▷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6" r:id="rId4"/>
    <p:sldLayoutId id="2147483657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agikazarmark.h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hello@sagikazarmark.hu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sagikazarmark.hu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hyperlink" Target="mailto:hello@sagikazarmark.hu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mkdev.me/posts/dockerless-part-1-which-tools-to-replace-docker-with-and-why" TargetMode="External"/><Relationship Id="rId7" Type="http://schemas.openxmlformats.org/officeDocument/2006/relationships/hyperlink" Target="https://unit42.paloaltonetworks.com/making-containers-more-isolated-an-overview-of-sandboxed-container-technologies/" TargetMode="External"/><Relationship Id="rId2" Type="http://schemas.openxmlformats.org/officeDocument/2006/relationships/hyperlink" Target="https://iximiuz.com/en/posts/journey-from-containerization-to-orchestration-and-beyond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kubernetes.io/blog/2016/12/container-runtime-interface-cri-in-kubernetes/" TargetMode="External"/><Relationship Id="rId5" Type="http://schemas.openxmlformats.org/officeDocument/2006/relationships/hyperlink" Target="https://twitter.com/iximiuz/status/1433694551940681754" TargetMode="External"/><Relationship Id="rId4" Type="http://schemas.openxmlformats.org/officeDocument/2006/relationships/hyperlink" Target="https://iximiuz.com/en/posts/implementing-container-runtime-shim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 txBox="1">
            <a:spLocks noGrp="1"/>
          </p:cNvSpPr>
          <p:nvPr>
            <p:ph type="ctrTitle"/>
          </p:nvPr>
        </p:nvSpPr>
        <p:spPr>
          <a:xfrm>
            <a:off x="112644" y="2729594"/>
            <a:ext cx="749161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docker run vs. </a:t>
            </a:r>
            <a:r>
              <a:rPr lang="en" dirty="0" err="1"/>
              <a:t>kubectl</a:t>
            </a:r>
            <a:r>
              <a:rPr lang="en" dirty="0"/>
              <a:t> apply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B1916A6-4C31-B2CB-E63C-580BE2156F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1801533D-64A0-5582-94D6-F390F085A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697" y="66533"/>
            <a:ext cx="7014606" cy="501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07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>
            <a:extLst>
              <a:ext uri="{FF2B5EF4-FFF2-40B4-BE49-F238E27FC236}">
                <a16:creationId xmlns:a16="http://schemas.microsoft.com/office/drawing/2014/main" id="{9416D2DA-BB07-D05E-3410-E249636F0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Pods</a:t>
            </a:r>
            <a:r>
              <a:rPr lang="hu-HU" dirty="0"/>
              <a:t> </a:t>
            </a:r>
            <a:r>
              <a:rPr lang="hu-HU" dirty="0" err="1"/>
              <a:t>vs</a:t>
            </a:r>
            <a:r>
              <a:rPr lang="hu-HU" dirty="0"/>
              <a:t> </a:t>
            </a:r>
            <a:r>
              <a:rPr lang="hu-HU" dirty="0" err="1"/>
              <a:t>containers</a:t>
            </a:r>
            <a:endParaRPr lang="hu-HU" dirty="0"/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E093FD18-B7FF-52E4-0032-D22896F8BC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hu-HU" dirty="0" err="1"/>
              <a:t>Smallest</a:t>
            </a:r>
            <a:r>
              <a:rPr lang="hu-HU" dirty="0"/>
              <a:t> </a:t>
            </a:r>
            <a:r>
              <a:rPr lang="hu-HU" dirty="0" err="1"/>
              <a:t>deployable</a:t>
            </a:r>
            <a:r>
              <a:rPr lang="hu-HU" dirty="0"/>
              <a:t> unit</a:t>
            </a:r>
          </a:p>
          <a:p>
            <a:pPr>
              <a:lnSpc>
                <a:spcPct val="150000"/>
              </a:lnSpc>
            </a:pPr>
            <a:r>
              <a:rPr lang="hu-HU" dirty="0" err="1"/>
              <a:t>One</a:t>
            </a:r>
            <a:r>
              <a:rPr lang="hu-HU" dirty="0"/>
              <a:t> </a:t>
            </a:r>
            <a:r>
              <a:rPr lang="hu-HU" dirty="0" err="1"/>
              <a:t>or</a:t>
            </a:r>
            <a:r>
              <a:rPr lang="hu-HU" dirty="0"/>
              <a:t> more </a:t>
            </a:r>
            <a:r>
              <a:rPr lang="hu-HU" dirty="0" err="1"/>
              <a:t>containers</a:t>
            </a:r>
            <a:endParaRPr lang="hu-HU" dirty="0"/>
          </a:p>
          <a:p>
            <a:pPr>
              <a:lnSpc>
                <a:spcPct val="150000"/>
              </a:lnSpc>
            </a:pPr>
            <a:r>
              <a:rPr lang="hu-HU" dirty="0" err="1"/>
              <a:t>Shared</a:t>
            </a:r>
            <a:r>
              <a:rPr lang="hu-HU" dirty="0"/>
              <a:t> </a:t>
            </a:r>
            <a:r>
              <a:rPr lang="hu-HU" dirty="0" err="1"/>
              <a:t>storage</a:t>
            </a:r>
            <a:r>
              <a:rPr lang="hu-HU" dirty="0"/>
              <a:t> and </a:t>
            </a:r>
            <a:r>
              <a:rPr lang="hu-HU" dirty="0" err="1"/>
              <a:t>networking</a:t>
            </a:r>
            <a:endParaRPr lang="hu-HU" dirty="0"/>
          </a:p>
          <a:p>
            <a:pPr>
              <a:lnSpc>
                <a:spcPct val="150000"/>
              </a:lnSpc>
            </a:pPr>
            <a:r>
              <a:rPr lang="hu-HU" dirty="0" err="1"/>
              <a:t>Scaling</a:t>
            </a:r>
            <a:r>
              <a:rPr lang="hu-HU" dirty="0"/>
              <a:t> unit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D5A2D24-AA81-66BA-67CA-424A5CA6B8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30108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091CDF0-0A68-BFAD-A27B-49AC2A2ECD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E227C2DD-8842-155D-6027-647D5677D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57" y="1040702"/>
            <a:ext cx="8905485" cy="306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45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4C43418-EA48-6791-4F46-BAB878E284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88117B3-6988-83E1-2BE9-3F934266A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247" y="66533"/>
            <a:ext cx="5845505" cy="501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58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70EF41D-FF82-8003-B795-F030B3E02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Kubernetes</a:t>
            </a:r>
            <a:r>
              <a:rPr lang="hu-HU" dirty="0"/>
              <a:t> API server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7ADEF66-575A-9A21-5FBC-07320CD8F6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hu-HU" dirty="0" err="1"/>
              <a:t>Control</a:t>
            </a:r>
            <a:r>
              <a:rPr lang="hu-HU" dirty="0"/>
              <a:t> </a:t>
            </a:r>
            <a:r>
              <a:rPr lang="hu-HU" dirty="0" err="1"/>
              <a:t>plane</a:t>
            </a:r>
            <a:r>
              <a:rPr lang="hu-HU" dirty="0"/>
              <a:t> frontend</a:t>
            </a:r>
          </a:p>
          <a:p>
            <a:pPr>
              <a:lnSpc>
                <a:spcPct val="150000"/>
              </a:lnSpc>
            </a:pPr>
            <a:r>
              <a:rPr lang="hu-HU" dirty="0" err="1"/>
              <a:t>Stores</a:t>
            </a:r>
            <a:r>
              <a:rPr lang="hu-HU" dirty="0"/>
              <a:t> </a:t>
            </a:r>
            <a:r>
              <a:rPr lang="hu-HU" dirty="0" err="1"/>
              <a:t>desired</a:t>
            </a:r>
            <a:r>
              <a:rPr lang="hu-HU" dirty="0"/>
              <a:t> </a:t>
            </a:r>
            <a:r>
              <a:rPr lang="hu-HU" dirty="0" err="1"/>
              <a:t>state</a:t>
            </a:r>
            <a:endParaRPr lang="hu-HU" dirty="0"/>
          </a:p>
          <a:p>
            <a:pPr>
              <a:lnSpc>
                <a:spcPct val="150000"/>
              </a:lnSpc>
            </a:pPr>
            <a:r>
              <a:rPr lang="hu-HU" dirty="0" err="1"/>
              <a:t>Tracks</a:t>
            </a:r>
            <a:r>
              <a:rPr lang="hu-HU" dirty="0"/>
              <a:t> </a:t>
            </a:r>
            <a:r>
              <a:rPr lang="hu-HU" dirty="0" err="1"/>
              <a:t>actual</a:t>
            </a:r>
            <a:r>
              <a:rPr lang="hu-HU" dirty="0"/>
              <a:t> </a:t>
            </a:r>
            <a:r>
              <a:rPr lang="hu-HU" dirty="0" err="1"/>
              <a:t>state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A0BD481-3E5C-9A13-5BCE-96CFAC4ED4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72869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00D1B80-ADCE-555B-5706-D442EE76444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9258C288-934E-2EB8-DC15-5A975136D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247" y="66533"/>
            <a:ext cx="5845505" cy="501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61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5B25900-7F39-D72A-8622-9C662586F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Scheduler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983C0F7-F9BF-FD5E-409F-C3DF2F4FF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3700" y="1373588"/>
            <a:ext cx="6867900" cy="35523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u-HU" dirty="0" err="1"/>
              <a:t>Finds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best</a:t>
            </a:r>
            <a:r>
              <a:rPr lang="hu-HU" dirty="0"/>
              <a:t> </a:t>
            </a:r>
            <a:r>
              <a:rPr lang="hu-HU" dirty="0" err="1"/>
              <a:t>Node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run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Pod</a:t>
            </a:r>
            <a:r>
              <a:rPr lang="hu-HU" dirty="0"/>
              <a:t> </a:t>
            </a:r>
            <a:r>
              <a:rPr lang="hu-HU" dirty="0" err="1"/>
              <a:t>on</a:t>
            </a:r>
            <a:endParaRPr lang="hu-HU" dirty="0"/>
          </a:p>
          <a:p>
            <a:pPr>
              <a:lnSpc>
                <a:spcPct val="150000"/>
              </a:lnSpc>
            </a:pPr>
            <a:r>
              <a:rPr lang="hu-HU" dirty="0" err="1"/>
              <a:t>Scheduling</a:t>
            </a:r>
            <a:r>
              <a:rPr lang="hu-HU" dirty="0"/>
              <a:t> </a:t>
            </a:r>
            <a:r>
              <a:rPr lang="hu-HU" dirty="0" err="1"/>
              <a:t>operation</a:t>
            </a:r>
            <a:r>
              <a:rPr lang="hu-HU" dirty="0"/>
              <a:t>:</a:t>
            </a:r>
          </a:p>
          <a:p>
            <a:pPr lvl="1">
              <a:lnSpc>
                <a:spcPct val="150000"/>
              </a:lnSpc>
            </a:pPr>
            <a:r>
              <a:rPr lang="hu-HU" dirty="0"/>
              <a:t>Filtering</a:t>
            </a:r>
          </a:p>
          <a:p>
            <a:pPr lvl="1">
              <a:lnSpc>
                <a:spcPct val="150000"/>
              </a:lnSpc>
            </a:pPr>
            <a:r>
              <a:rPr lang="hu-HU" dirty="0" err="1"/>
              <a:t>Scoring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7319FD3-34F6-0830-E5BF-60186F7D02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86455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11AB66D-B834-FE58-E6CA-0675463E37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06FED347-DE8F-1DB2-9028-957090964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247" y="66533"/>
            <a:ext cx="5845505" cy="501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76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8391897-A9DE-4F00-5CA3-BA32F3062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Kubelet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88663C1-CECA-B887-3387-9B5B52C5D0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hu-HU" dirty="0" err="1"/>
              <a:t>Node</a:t>
            </a:r>
            <a:r>
              <a:rPr lang="hu-HU" dirty="0"/>
              <a:t> </a:t>
            </a:r>
            <a:r>
              <a:rPr lang="hu-HU" dirty="0" err="1"/>
              <a:t>agent</a:t>
            </a:r>
            <a:endParaRPr lang="hu-HU" dirty="0"/>
          </a:p>
          <a:p>
            <a:pPr>
              <a:lnSpc>
                <a:spcPct val="150000"/>
              </a:lnSpc>
            </a:pPr>
            <a:r>
              <a:rPr lang="hu-HU" dirty="0" err="1"/>
              <a:t>Gets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list</a:t>
            </a:r>
            <a:r>
              <a:rPr lang="hu-HU" dirty="0"/>
              <a:t> of </a:t>
            </a:r>
            <a:r>
              <a:rPr lang="hu-HU" dirty="0" err="1"/>
              <a:t>Pods</a:t>
            </a:r>
            <a:r>
              <a:rPr lang="hu-HU" dirty="0"/>
              <a:t> </a:t>
            </a:r>
            <a:r>
              <a:rPr lang="hu-HU" dirty="0" err="1"/>
              <a:t>from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API server</a:t>
            </a:r>
          </a:p>
          <a:p>
            <a:pPr>
              <a:lnSpc>
                <a:spcPct val="150000"/>
              </a:lnSpc>
            </a:pPr>
            <a:r>
              <a:rPr lang="hu-HU" dirty="0" err="1"/>
              <a:t>Ensures</a:t>
            </a:r>
            <a:r>
              <a:rPr lang="hu-HU" dirty="0"/>
              <a:t> </a:t>
            </a:r>
            <a:r>
              <a:rPr lang="hu-HU" dirty="0" err="1"/>
              <a:t>that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containers</a:t>
            </a:r>
            <a:r>
              <a:rPr lang="hu-HU" dirty="0"/>
              <a:t> in </a:t>
            </a:r>
            <a:r>
              <a:rPr lang="hu-HU" dirty="0" err="1"/>
              <a:t>Pods</a:t>
            </a:r>
            <a:r>
              <a:rPr lang="hu-HU" dirty="0"/>
              <a:t> </a:t>
            </a:r>
            <a:r>
              <a:rPr lang="hu-HU" dirty="0" err="1"/>
              <a:t>are</a:t>
            </a:r>
            <a:r>
              <a:rPr lang="hu-HU" dirty="0"/>
              <a:t> </a:t>
            </a:r>
            <a:r>
              <a:rPr lang="hu-HU" dirty="0" err="1"/>
              <a:t>running</a:t>
            </a:r>
            <a:r>
              <a:rPr lang="hu-HU" dirty="0"/>
              <a:t> and </a:t>
            </a:r>
            <a:r>
              <a:rPr lang="hu-HU" dirty="0" err="1"/>
              <a:t>healthy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F5AF129-E3DA-86FC-FD0F-F7CE511879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07567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A09C17D-EF7D-1987-700A-535420746D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1949531-7E54-D177-E9E3-84262E8CE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247" y="66533"/>
            <a:ext cx="5845505" cy="501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98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 txBox="1">
            <a:spLocks noGrp="1"/>
          </p:cNvSpPr>
          <p:nvPr>
            <p:ph type="ctrTitle" idx="4294967295"/>
          </p:nvPr>
        </p:nvSpPr>
        <p:spPr>
          <a:xfrm>
            <a:off x="916025" y="440344"/>
            <a:ext cx="5561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accent2"/>
                </a:solidFill>
              </a:rPr>
              <a:t>Hello!</a:t>
            </a:r>
            <a:endParaRPr sz="6000" dirty="0">
              <a:solidFill>
                <a:schemeClr val="accent2"/>
              </a:solidFill>
            </a:endParaRPr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4294967295"/>
          </p:nvPr>
        </p:nvSpPr>
        <p:spPr>
          <a:xfrm>
            <a:off x="916024" y="1468463"/>
            <a:ext cx="5961854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chemeClr val="accent1"/>
                </a:solidFill>
              </a:rPr>
              <a:t>I am </a:t>
            </a:r>
            <a:r>
              <a:rPr lang="en" sz="4800" b="1" dirty="0" err="1">
                <a:solidFill>
                  <a:schemeClr val="accent1"/>
                </a:solidFill>
              </a:rPr>
              <a:t>Márk</a:t>
            </a:r>
            <a:r>
              <a:rPr lang="en" sz="4800" b="1" dirty="0">
                <a:solidFill>
                  <a:schemeClr val="accent1"/>
                </a:solidFill>
              </a:rPr>
              <a:t> </a:t>
            </a:r>
            <a:r>
              <a:rPr lang="en" sz="4800" b="1" dirty="0" err="1">
                <a:solidFill>
                  <a:schemeClr val="accent1"/>
                </a:solidFill>
              </a:rPr>
              <a:t>Sági-Kazár</a:t>
            </a:r>
            <a:endParaRPr sz="4800" b="1" dirty="0">
              <a:solidFill>
                <a:schemeClr val="accent1"/>
              </a:solidFill>
            </a:endParaRPr>
          </a:p>
        </p:txBody>
      </p:sp>
      <p:sp>
        <p:nvSpPr>
          <p:cNvPr id="104" name="Google Shape;104;p14"/>
          <p:cNvSpPr txBox="1">
            <a:spLocks noGrp="1"/>
          </p:cNvSpPr>
          <p:nvPr>
            <p:ph type="body" idx="4294967295"/>
          </p:nvPr>
        </p:nvSpPr>
        <p:spPr>
          <a:xfrm>
            <a:off x="916025" y="2473256"/>
            <a:ext cx="5561100" cy="24300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u-HU" sz="2400" i="1" dirty="0"/>
              <a:t>SRE </a:t>
            </a:r>
            <a:r>
              <a:rPr lang="hu-HU" sz="2400" i="1" dirty="0" err="1"/>
              <a:t>Tech</a:t>
            </a:r>
            <a:r>
              <a:rPr lang="hu-HU" sz="2400" i="1" dirty="0"/>
              <a:t> Lead @ Cisco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hu-HU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u-HU" sz="2400" dirty="0"/>
              <a:t>@</a:t>
            </a:r>
            <a:r>
              <a:rPr lang="hu-HU" sz="2400" dirty="0" err="1"/>
              <a:t>sagikazarmark</a:t>
            </a:r>
            <a:endParaRPr lang="hu-HU" sz="2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u-HU" dirty="0">
                <a:hlinkClick r:id="rId3"/>
              </a:rPr>
              <a:t>https://sagikazarmark.hu</a:t>
            </a:r>
            <a:endParaRPr lang="hu-HU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u-HU" dirty="0">
                <a:hlinkClick r:id="rId4"/>
              </a:rPr>
              <a:t>hello@sagikazarmark.hu</a:t>
            </a:r>
            <a:endParaRPr lang="hu-HU" dirty="0"/>
          </a:p>
        </p:txBody>
      </p:sp>
      <p:sp>
        <p:nvSpPr>
          <p:cNvPr id="106" name="Google Shape;106;p14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C85D19C-AC83-F3CC-E68D-A207448F0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CRI: </a:t>
            </a:r>
            <a:r>
              <a:rPr lang="hu-HU" dirty="0" err="1"/>
              <a:t>Container</a:t>
            </a:r>
            <a:r>
              <a:rPr lang="hu-HU" dirty="0"/>
              <a:t> </a:t>
            </a:r>
            <a:r>
              <a:rPr lang="hu-HU" dirty="0" err="1"/>
              <a:t>Runtime</a:t>
            </a:r>
            <a:r>
              <a:rPr lang="hu-HU" dirty="0"/>
              <a:t> </a:t>
            </a:r>
            <a:r>
              <a:rPr lang="hu-HU" dirty="0" err="1"/>
              <a:t>Interface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8D2B284-B008-0648-0C6B-63D66EFD94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hu-HU" dirty="0" err="1"/>
              <a:t>gRPC</a:t>
            </a:r>
            <a:r>
              <a:rPr lang="hu-HU" dirty="0"/>
              <a:t> API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managing</a:t>
            </a:r>
            <a:r>
              <a:rPr lang="hu-HU" dirty="0"/>
              <a:t> </a:t>
            </a:r>
            <a:r>
              <a:rPr lang="hu-HU" dirty="0" err="1"/>
              <a:t>containers</a:t>
            </a:r>
            <a:endParaRPr lang="hu-HU" dirty="0"/>
          </a:p>
          <a:p>
            <a:pPr>
              <a:lnSpc>
                <a:spcPct val="150000"/>
              </a:lnSpc>
            </a:pPr>
            <a:r>
              <a:rPr lang="hu-HU" dirty="0" err="1"/>
              <a:t>Runtimes</a:t>
            </a:r>
            <a:r>
              <a:rPr lang="hu-HU" dirty="0"/>
              <a:t>: </a:t>
            </a:r>
            <a:r>
              <a:rPr lang="hu-HU" dirty="0" err="1"/>
              <a:t>containerd</a:t>
            </a:r>
            <a:r>
              <a:rPr lang="hu-HU" dirty="0"/>
              <a:t>, </a:t>
            </a:r>
            <a:r>
              <a:rPr lang="hu-HU" dirty="0" err="1"/>
              <a:t>cri-o</a:t>
            </a:r>
            <a:endParaRPr lang="hu-HU" dirty="0"/>
          </a:p>
          <a:p>
            <a:pPr>
              <a:lnSpc>
                <a:spcPct val="150000"/>
              </a:lnSpc>
            </a:pPr>
            <a:r>
              <a:rPr lang="hu-HU" dirty="0" err="1"/>
              <a:t>Remember</a:t>
            </a:r>
            <a:r>
              <a:rPr lang="hu-HU" dirty="0"/>
              <a:t> </a:t>
            </a:r>
            <a:r>
              <a:rPr lang="hu-HU" dirty="0" err="1"/>
              <a:t>dockershim</a:t>
            </a:r>
            <a:r>
              <a:rPr lang="hu-HU" dirty="0"/>
              <a:t>?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05FEEAA-820D-8E9E-A060-ECF420FF9A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05291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53C6A6C-2C64-89AD-311F-F3BA4E1D01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748BEE0C-1D7B-A1E0-B32E-A0B25C7AD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247" y="66533"/>
            <a:ext cx="5845505" cy="501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56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5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accent2"/>
                </a:solidFill>
              </a:rPr>
              <a:t>3.</a:t>
            </a:r>
            <a:endParaRPr sz="7200" dirty="0">
              <a:solidFill>
                <a:schemeClr val="accen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Summary</a:t>
            </a:r>
            <a:endParaRPr dirty="0"/>
          </a:p>
        </p:txBody>
      </p: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-125" y="4830281"/>
            <a:ext cx="91440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965DB89-F927-466B-40BF-CEE3FDF695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3229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>
            <a:extLst>
              <a:ext uri="{FF2B5EF4-FFF2-40B4-BE49-F238E27FC236}">
                <a16:creationId xmlns:a16="http://schemas.microsoft.com/office/drawing/2014/main" id="{F5D0F2F6-6AA2-3EF8-69BD-E3A108C98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Differences</a:t>
            </a:r>
            <a:endParaRPr lang="hu-HU" dirty="0"/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D456E0BF-AF56-F7D6-62A1-038D7F900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3700" y="1373588"/>
            <a:ext cx="7393500" cy="3552300"/>
          </a:xfrm>
        </p:spPr>
        <p:txBody>
          <a:bodyPr/>
          <a:lstStyle/>
          <a:p>
            <a:r>
              <a:rPr lang="hu-HU" dirty="0"/>
              <a:t>Docker: </a:t>
            </a:r>
            <a:r>
              <a:rPr lang="hu-HU" dirty="0" err="1"/>
              <a:t>manage</a:t>
            </a:r>
            <a:r>
              <a:rPr lang="hu-HU" dirty="0"/>
              <a:t> </a:t>
            </a:r>
            <a:r>
              <a:rPr lang="hu-HU" dirty="0" err="1"/>
              <a:t>containers</a:t>
            </a:r>
            <a:r>
              <a:rPr lang="hu-HU" dirty="0"/>
              <a:t> </a:t>
            </a:r>
            <a:r>
              <a:rPr lang="hu-HU" dirty="0" err="1"/>
              <a:t>directly</a:t>
            </a:r>
            <a:r>
              <a:rPr lang="hu-HU" dirty="0"/>
              <a:t> (</a:t>
            </a:r>
            <a:r>
              <a:rPr lang="hu-HU" i="1" dirty="0" err="1"/>
              <a:t>well</a:t>
            </a:r>
            <a:r>
              <a:rPr lang="hu-HU" i="1" dirty="0"/>
              <a:t>...</a:t>
            </a:r>
            <a:r>
              <a:rPr lang="hu-HU" i="1" dirty="0" err="1"/>
              <a:t>usually</a:t>
            </a:r>
            <a:r>
              <a:rPr lang="hu-HU" dirty="0"/>
              <a:t>)</a:t>
            </a:r>
          </a:p>
          <a:p>
            <a:r>
              <a:rPr lang="hu-HU" dirty="0" err="1"/>
              <a:t>Kube</a:t>
            </a:r>
            <a:r>
              <a:rPr lang="hu-HU" dirty="0"/>
              <a:t>: </a:t>
            </a:r>
            <a:r>
              <a:rPr lang="hu-HU" dirty="0" err="1"/>
              <a:t>configure</a:t>
            </a:r>
            <a:r>
              <a:rPr lang="hu-HU" dirty="0"/>
              <a:t> </a:t>
            </a:r>
            <a:r>
              <a:rPr lang="hu-HU" dirty="0" err="1"/>
              <a:t>desired</a:t>
            </a:r>
            <a:r>
              <a:rPr lang="hu-HU" dirty="0"/>
              <a:t> </a:t>
            </a:r>
            <a:r>
              <a:rPr lang="hu-HU" dirty="0" err="1"/>
              <a:t>state</a:t>
            </a:r>
            <a:r>
              <a:rPr lang="hu-HU" dirty="0"/>
              <a:t>, </a:t>
            </a:r>
            <a:r>
              <a:rPr lang="hu-HU" dirty="0" err="1"/>
              <a:t>Kubernetes</a:t>
            </a:r>
            <a:r>
              <a:rPr lang="hu-HU" dirty="0"/>
              <a:t> „</a:t>
            </a:r>
            <a:r>
              <a:rPr lang="hu-HU" dirty="0" err="1"/>
              <a:t>makes</a:t>
            </a:r>
            <a:r>
              <a:rPr lang="hu-HU" dirty="0"/>
              <a:t> </a:t>
            </a:r>
            <a:r>
              <a:rPr lang="hu-HU" dirty="0" err="1"/>
              <a:t>it</a:t>
            </a:r>
            <a:r>
              <a:rPr lang="hu-HU" dirty="0"/>
              <a:t> </a:t>
            </a:r>
            <a:r>
              <a:rPr lang="hu-HU" dirty="0" err="1"/>
              <a:t>happen</a:t>
            </a:r>
            <a:r>
              <a:rPr lang="hu-HU" dirty="0"/>
              <a:t>”</a:t>
            </a:r>
          </a:p>
          <a:p>
            <a:endParaRPr lang="hu-HU" dirty="0"/>
          </a:p>
          <a:p>
            <a:r>
              <a:rPr lang="hu-HU" dirty="0"/>
              <a:t>Docker: </a:t>
            </a:r>
            <a:r>
              <a:rPr lang="hu-HU" dirty="0" err="1"/>
              <a:t>containerd+runc</a:t>
            </a:r>
            <a:endParaRPr lang="hu-HU" dirty="0"/>
          </a:p>
          <a:p>
            <a:r>
              <a:rPr lang="hu-HU" dirty="0" err="1"/>
              <a:t>Kube</a:t>
            </a:r>
            <a:r>
              <a:rPr lang="hu-HU" dirty="0"/>
              <a:t>: CRI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F4F2804-A922-3FFC-880E-4EED226ADD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82166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BDB7717-9284-620B-BE4F-D6B06D56C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Similarities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576DAFD-7246-4283-3135-0E15EFFFE0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hu-HU" dirty="0" err="1"/>
              <a:t>Generally</a:t>
            </a:r>
            <a:r>
              <a:rPr lang="hu-HU" dirty="0"/>
              <a:t> </a:t>
            </a:r>
            <a:r>
              <a:rPr lang="hu-HU" dirty="0" err="1"/>
              <a:t>both</a:t>
            </a:r>
            <a:r>
              <a:rPr lang="hu-HU" dirty="0"/>
              <a:t> </a:t>
            </a:r>
            <a:r>
              <a:rPr lang="hu-HU" dirty="0" err="1"/>
              <a:t>uses</a:t>
            </a:r>
            <a:r>
              <a:rPr lang="hu-HU" dirty="0"/>
              <a:t> OCI</a:t>
            </a:r>
          </a:p>
          <a:p>
            <a:pPr>
              <a:lnSpc>
                <a:spcPct val="150000"/>
              </a:lnSpc>
            </a:pPr>
            <a:r>
              <a:rPr lang="hu-HU" dirty="0" err="1"/>
              <a:t>Containerd</a:t>
            </a:r>
            <a:r>
              <a:rPr lang="hu-HU" dirty="0"/>
              <a:t> is </a:t>
            </a:r>
            <a:r>
              <a:rPr lang="hu-HU" dirty="0" err="1"/>
              <a:t>the</a:t>
            </a:r>
            <a:r>
              <a:rPr lang="hu-HU" dirty="0"/>
              <a:t> most </a:t>
            </a:r>
            <a:r>
              <a:rPr lang="hu-HU" dirty="0" err="1"/>
              <a:t>common</a:t>
            </a:r>
            <a:r>
              <a:rPr lang="hu-HU" dirty="0"/>
              <a:t> </a:t>
            </a:r>
            <a:r>
              <a:rPr lang="hu-HU" dirty="0" err="1"/>
              <a:t>runtime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7AC6153-613C-F035-7E34-DA53952A68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3643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9601D3F-F79D-4708-354A-B2A30B1D82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568BD0AA-67F6-4244-BB99-B6B14CDFD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77334"/>
            <a:ext cx="7772400" cy="441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111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4"/>
          <p:cNvSpPr txBox="1">
            <a:spLocks noGrp="1"/>
          </p:cNvSpPr>
          <p:nvPr>
            <p:ph type="ctrTitle" idx="4294967295"/>
          </p:nvPr>
        </p:nvSpPr>
        <p:spPr>
          <a:xfrm>
            <a:off x="916025" y="726094"/>
            <a:ext cx="5561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accent2"/>
                </a:solidFill>
              </a:rPr>
              <a:t>Thanks!</a:t>
            </a:r>
            <a:endParaRPr sz="6000" dirty="0">
              <a:solidFill>
                <a:schemeClr val="accent2"/>
              </a:solidFill>
            </a:endParaRPr>
          </a:p>
        </p:txBody>
      </p:sp>
      <p:sp>
        <p:nvSpPr>
          <p:cNvPr id="357" name="Google Shape;357;p34"/>
          <p:cNvSpPr txBox="1">
            <a:spLocks noGrp="1"/>
          </p:cNvSpPr>
          <p:nvPr>
            <p:ph type="subTitle" idx="4294967295"/>
          </p:nvPr>
        </p:nvSpPr>
        <p:spPr>
          <a:xfrm>
            <a:off x="916025" y="1754213"/>
            <a:ext cx="5561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chemeClr val="lt1"/>
                </a:solidFill>
              </a:rPr>
              <a:t>Any questions?</a:t>
            </a:r>
            <a:endParaRPr sz="4800" b="1">
              <a:solidFill>
                <a:schemeClr val="lt1"/>
              </a:solidFill>
            </a:endParaRPr>
          </a:p>
        </p:txBody>
      </p:sp>
      <p:sp>
        <p:nvSpPr>
          <p:cNvPr id="358" name="Google Shape;358;p34"/>
          <p:cNvSpPr txBox="1">
            <a:spLocks noGrp="1"/>
          </p:cNvSpPr>
          <p:nvPr>
            <p:ph type="body" idx="4294967295"/>
          </p:nvPr>
        </p:nvSpPr>
        <p:spPr>
          <a:xfrm>
            <a:off x="916025" y="2759006"/>
            <a:ext cx="5561100" cy="1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u-HU" sz="2400" dirty="0">
                <a:solidFill>
                  <a:schemeClr val="bg1"/>
                </a:solidFill>
              </a:rPr>
              <a:t>@</a:t>
            </a:r>
            <a:r>
              <a:rPr lang="hu-HU" sz="2400" dirty="0" err="1">
                <a:solidFill>
                  <a:schemeClr val="bg1"/>
                </a:solidFill>
              </a:rPr>
              <a:t>sagikazarmark</a:t>
            </a:r>
            <a:endParaRPr lang="hu-HU" sz="2400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u-HU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https://sagikazarmark.hu</a:t>
            </a:r>
            <a:endParaRPr lang="hu-HU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u-HU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hello@sagikazarmark.hu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359" name="Google Shape;359;p34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D9C09158-9FFF-BCA5-FFF4-B406CDEF7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96" y="217612"/>
            <a:ext cx="7217152" cy="612813"/>
          </a:xfrm>
        </p:spPr>
        <p:txBody>
          <a:bodyPr/>
          <a:lstStyle/>
          <a:p>
            <a:r>
              <a:rPr lang="hu-HU" dirty="0"/>
              <a:t>Read more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C0120C2-460E-1F11-E264-F116B3E44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895" y="883256"/>
            <a:ext cx="8806069" cy="386102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u-HU" sz="1400" dirty="0">
                <a:hlinkClick r:id="rId2"/>
              </a:rPr>
              <a:t>https://iximiuz.com/en/posts/journey-from-containerization-to-orchestration-and-beyond/</a:t>
            </a:r>
            <a:endParaRPr lang="hu-HU" sz="1400" dirty="0"/>
          </a:p>
          <a:p>
            <a:pPr>
              <a:lnSpc>
                <a:spcPct val="150000"/>
              </a:lnSpc>
            </a:pPr>
            <a:r>
              <a:rPr lang="hu-HU" sz="1400" dirty="0">
                <a:hlinkClick r:id="rId3"/>
              </a:rPr>
              <a:t>https://mkdev.me/posts/dockerless-part-1-which-tools-to-replace-docker-with-and-why</a:t>
            </a:r>
            <a:endParaRPr lang="hu-HU" sz="1400" dirty="0"/>
          </a:p>
          <a:p>
            <a:pPr>
              <a:lnSpc>
                <a:spcPct val="150000"/>
              </a:lnSpc>
            </a:pPr>
            <a:r>
              <a:rPr lang="hu-HU" sz="1400" dirty="0">
                <a:hlinkClick r:id="rId4"/>
              </a:rPr>
              <a:t>https://iximiuz.com/en/posts/implementing-container-runtime-shim/</a:t>
            </a:r>
            <a:endParaRPr lang="hu-HU" sz="1400" dirty="0"/>
          </a:p>
          <a:p>
            <a:pPr>
              <a:lnSpc>
                <a:spcPct val="150000"/>
              </a:lnSpc>
            </a:pPr>
            <a:r>
              <a:rPr lang="hu-HU" sz="1400" dirty="0">
                <a:hlinkClick r:id="rId5"/>
              </a:rPr>
              <a:t>https://twitter.com/iximiuz/status/1433694551940681754</a:t>
            </a:r>
            <a:endParaRPr lang="hu-HU" sz="1400" dirty="0"/>
          </a:p>
          <a:p>
            <a:pPr>
              <a:lnSpc>
                <a:spcPct val="150000"/>
              </a:lnSpc>
            </a:pPr>
            <a:r>
              <a:rPr lang="hu-HU" sz="1400" dirty="0">
                <a:hlinkClick r:id="rId6"/>
              </a:rPr>
              <a:t>https://kubernetes.io/blog/2016/12/container-runtime-interface-cri-in-kubernetes/</a:t>
            </a:r>
            <a:endParaRPr lang="hu-HU" sz="1400" dirty="0"/>
          </a:p>
          <a:p>
            <a:pPr>
              <a:lnSpc>
                <a:spcPct val="150000"/>
              </a:lnSpc>
            </a:pPr>
            <a:r>
              <a:rPr lang="hu-HU" sz="1400" dirty="0">
                <a:hlinkClick r:id="rId7"/>
              </a:rPr>
              <a:t>https://unit42.paloaltonetworks.com/making-containers-more-isolated-an-overview-of-sandboxed-container-technologies/</a:t>
            </a:r>
            <a:endParaRPr lang="hu-HU" sz="1400" dirty="0"/>
          </a:p>
          <a:p>
            <a:pPr>
              <a:lnSpc>
                <a:spcPct val="150000"/>
              </a:lnSpc>
            </a:pPr>
            <a:endParaRPr lang="hu-HU" sz="1400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3D032FE2-B335-2A4F-93C7-6847420694C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03397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B7D1E901-E8B0-AA7E-2C1A-8125AF7AC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67" y="341454"/>
            <a:ext cx="4152433" cy="857400"/>
          </a:xfrm>
        </p:spPr>
        <p:txBody>
          <a:bodyPr/>
          <a:lstStyle/>
          <a:p>
            <a:r>
              <a:rPr lang="hu-HU" dirty="0"/>
              <a:t>Agenda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F5B2C50-E5D3-BD87-EFCD-9D0C0E233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766" y="1311838"/>
            <a:ext cx="4296367" cy="35523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u-HU" dirty="0"/>
              <a:t>Docker</a:t>
            </a:r>
          </a:p>
          <a:p>
            <a:pPr>
              <a:lnSpc>
                <a:spcPct val="150000"/>
              </a:lnSpc>
            </a:pPr>
            <a:r>
              <a:rPr lang="hu-HU" dirty="0" err="1"/>
              <a:t>Kubernetes</a:t>
            </a:r>
            <a:endParaRPr lang="hu-HU" dirty="0"/>
          </a:p>
          <a:p>
            <a:pPr>
              <a:lnSpc>
                <a:spcPct val="150000"/>
              </a:lnSpc>
            </a:pPr>
            <a:r>
              <a:rPr lang="hu-HU" dirty="0" err="1"/>
              <a:t>Summary</a:t>
            </a:r>
            <a:endParaRPr lang="hu-HU" dirty="0"/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7B57F535-6F74-831A-FB92-0B91EE41EBB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587335C3-593E-5742-B6E1-55C043379B55}"/>
              </a:ext>
            </a:extLst>
          </p:cNvPr>
          <p:cNvSpPr/>
          <p:nvPr/>
        </p:nvSpPr>
        <p:spPr>
          <a:xfrm>
            <a:off x="4991567" y="0"/>
            <a:ext cx="415243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47409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5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accent2"/>
                </a:solidFill>
              </a:rPr>
              <a:t>1.</a:t>
            </a:r>
            <a:endParaRPr sz="7200" dirty="0">
              <a:solidFill>
                <a:schemeClr val="accen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Docker</a:t>
            </a:r>
            <a:endParaRPr dirty="0"/>
          </a:p>
        </p:txBody>
      </p: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-125" y="4830281"/>
            <a:ext cx="91440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965DB89-F927-466B-40BF-CEE3FDF695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3285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7AA810-A609-3260-ADD4-83F55737F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Docker </a:t>
            </a:r>
            <a:r>
              <a:rPr lang="hu-HU" dirty="0" err="1"/>
              <a:t>environments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81A4B95-3917-BBA6-FABB-A241614E6E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hu-HU" b="1" dirty="0"/>
              <a:t>Docker </a:t>
            </a:r>
            <a:r>
              <a:rPr lang="hu-HU" b="1" dirty="0" err="1"/>
              <a:t>Engine</a:t>
            </a:r>
            <a:endParaRPr lang="hu-HU" b="1" dirty="0"/>
          </a:p>
          <a:p>
            <a:pPr>
              <a:lnSpc>
                <a:spcPct val="150000"/>
              </a:lnSpc>
            </a:pPr>
            <a:r>
              <a:rPr lang="hu-HU" dirty="0"/>
              <a:t>Docker </a:t>
            </a:r>
            <a:r>
              <a:rPr lang="hu-HU" dirty="0" err="1"/>
              <a:t>Swarm</a:t>
            </a:r>
            <a:endParaRPr lang="hu-HU" dirty="0"/>
          </a:p>
          <a:p>
            <a:pPr>
              <a:lnSpc>
                <a:spcPct val="150000"/>
              </a:lnSpc>
            </a:pPr>
            <a:r>
              <a:rPr lang="hu-HU" dirty="0"/>
              <a:t>Docker </a:t>
            </a:r>
            <a:r>
              <a:rPr lang="hu-HU" dirty="0" err="1"/>
              <a:t>Desktop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39A5695-4E5D-618C-0991-6FC9CB8BDF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87795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4531E9C-F927-F1B1-3B76-C33184498CB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9440631-66F3-9615-D768-CC1811C93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380" y="504425"/>
            <a:ext cx="8457239" cy="413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78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6BF5512-26C9-CD16-C25E-0EF95549CE5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B0B53FDA-C731-01E8-E83C-BE840FF18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053" y="63795"/>
            <a:ext cx="5939894" cy="501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92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C5C05FB-A3DF-BDAF-94F2-35A6AAFD14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9926661B-C4D1-10D7-B763-90A2E9D24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929" y="66533"/>
            <a:ext cx="4254142" cy="501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258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5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accent2"/>
                </a:solidFill>
              </a:rPr>
              <a:t>2.</a:t>
            </a:r>
            <a:endParaRPr sz="7200" dirty="0">
              <a:solidFill>
                <a:schemeClr val="accen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Kubernetes</a:t>
            </a:r>
            <a:endParaRPr dirty="0"/>
          </a:p>
        </p:txBody>
      </p: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-125" y="4830281"/>
            <a:ext cx="91440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965DB89-F927-466B-40BF-CEE3FDF695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8272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heme/theme1.xml><?xml version="1.0" encoding="utf-8"?>
<a:theme xmlns:a="http://schemas.openxmlformats.org/drawingml/2006/main" name="Antonio template">
  <a:themeElements>
    <a:clrScheme name="Custom 347">
      <a:dk1>
        <a:srgbClr val="677480"/>
      </a:dk1>
      <a:lt1>
        <a:srgbClr val="FFFFFF"/>
      </a:lt1>
      <a:dk2>
        <a:srgbClr val="2185C5"/>
      </a:dk2>
      <a:lt2>
        <a:srgbClr val="DEE2E6"/>
      </a:lt2>
      <a:accent1>
        <a:srgbClr val="2185C5"/>
      </a:accent1>
      <a:accent2>
        <a:srgbClr val="7ECEFD"/>
      </a:accent2>
      <a:accent3>
        <a:srgbClr val="F20253"/>
      </a:accent3>
      <a:accent4>
        <a:srgbClr val="FF9715"/>
      </a:accent4>
      <a:accent5>
        <a:srgbClr val="1C3AA9"/>
      </a:accent5>
      <a:accent6>
        <a:srgbClr val="97ABBC"/>
      </a:accent6>
      <a:hlink>
        <a:srgbClr val="2185C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3045</TotalTime>
  <Words>286</Words>
  <Application>Microsoft Macintosh PowerPoint</Application>
  <PresentationFormat>Diavetítés a képernyőre (16:9 oldalarány)</PresentationFormat>
  <Paragraphs>92</Paragraphs>
  <Slides>27</Slides>
  <Notes>6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27</vt:i4>
      </vt:variant>
    </vt:vector>
  </HeadingPairs>
  <TitlesOfParts>
    <vt:vector size="31" baseType="lpstr">
      <vt:lpstr>Lato</vt:lpstr>
      <vt:lpstr>Arial</vt:lpstr>
      <vt:lpstr>Raleway</vt:lpstr>
      <vt:lpstr>Antonio template</vt:lpstr>
      <vt:lpstr>docker run vs. kubectl apply</vt:lpstr>
      <vt:lpstr>Hello!</vt:lpstr>
      <vt:lpstr>Agenda</vt:lpstr>
      <vt:lpstr>1. Docker</vt:lpstr>
      <vt:lpstr>Docker environments</vt:lpstr>
      <vt:lpstr>PowerPoint-bemutató</vt:lpstr>
      <vt:lpstr>PowerPoint-bemutató</vt:lpstr>
      <vt:lpstr>PowerPoint-bemutató</vt:lpstr>
      <vt:lpstr>2. Kubernetes</vt:lpstr>
      <vt:lpstr>PowerPoint-bemutató</vt:lpstr>
      <vt:lpstr>Pods vs containers</vt:lpstr>
      <vt:lpstr>PowerPoint-bemutató</vt:lpstr>
      <vt:lpstr>PowerPoint-bemutató</vt:lpstr>
      <vt:lpstr>Kubernetes API server</vt:lpstr>
      <vt:lpstr>PowerPoint-bemutató</vt:lpstr>
      <vt:lpstr>Scheduler</vt:lpstr>
      <vt:lpstr>PowerPoint-bemutató</vt:lpstr>
      <vt:lpstr>Kubelet</vt:lpstr>
      <vt:lpstr>PowerPoint-bemutató</vt:lpstr>
      <vt:lpstr>CRI: Container Runtime Interface</vt:lpstr>
      <vt:lpstr>PowerPoint-bemutató</vt:lpstr>
      <vt:lpstr>3. Summary</vt:lpstr>
      <vt:lpstr>Differences</vt:lpstr>
      <vt:lpstr>Similarities</vt:lpstr>
      <vt:lpstr>PowerPoint-bemutató</vt:lpstr>
      <vt:lpstr>Thanks!</vt:lpstr>
      <vt:lpstr>Read more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cp:lastModifiedBy>Márk Sági-Kazár (marksk)</cp:lastModifiedBy>
  <cp:revision>17</cp:revision>
  <dcterms:modified xsi:type="dcterms:W3CDTF">2022-10-19T15:40:57Z</dcterms:modified>
</cp:coreProperties>
</file>