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84" r:id="rId3"/>
    <p:sldId id="408" r:id="rId4"/>
    <p:sldId id="406" r:id="rId5"/>
    <p:sldId id="423" r:id="rId6"/>
    <p:sldId id="422" r:id="rId7"/>
    <p:sldId id="424" r:id="rId8"/>
    <p:sldId id="425" r:id="rId9"/>
    <p:sldId id="426" r:id="rId10"/>
    <p:sldId id="433" r:id="rId11"/>
    <p:sldId id="429" r:id="rId12"/>
    <p:sldId id="428" r:id="rId13"/>
    <p:sldId id="427" r:id="rId14"/>
    <p:sldId id="434" r:id="rId15"/>
    <p:sldId id="435" r:id="rId16"/>
    <p:sldId id="431" r:id="rId17"/>
    <p:sldId id="432" r:id="rId18"/>
    <p:sldId id="430" r:id="rId19"/>
    <p:sldId id="43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Dávid" initials="SzD" lastIdx="1" clrIdx="0">
    <p:extLst>
      <p:ext uri="{19B8F6BF-5375-455C-9EA6-DF929625EA0E}">
        <p15:presenceInfo xmlns:p15="http://schemas.microsoft.com/office/powerpoint/2012/main" userId="SzDá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9C6"/>
    <a:srgbClr val="385D8A"/>
    <a:srgbClr val="226CB3"/>
    <a:srgbClr val="887D75"/>
    <a:srgbClr val="942825"/>
    <a:srgbClr val="4F81BD"/>
    <a:srgbClr val="326CE5"/>
    <a:srgbClr val="FF5A5F"/>
    <a:srgbClr val="404040"/>
    <a:srgbClr val="933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12" autoAdjust="0"/>
  </p:normalViewPr>
  <p:slideViewPr>
    <p:cSldViewPr>
      <p:cViewPr varScale="1">
        <p:scale>
          <a:sx n="74" d="100"/>
          <a:sy n="74" d="100"/>
        </p:scale>
        <p:origin x="922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55A7-1E0B-4F5A-B620-13F3945A856E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88CC-9452-4C98-93D8-9DBF751661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63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84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42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73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76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581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63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71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700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Data </a:t>
            </a:r>
            <a:r>
              <a:rPr lang="hu-HU" dirty="0" err="1" smtClean="0"/>
              <a:t>Plane</a:t>
            </a:r>
            <a:r>
              <a:rPr lang="hu-HU" dirty="0" smtClean="0"/>
              <a:t> vs.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smtClean="0"/>
              <a:t>Plane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35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45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Data </a:t>
            </a:r>
            <a:r>
              <a:rPr lang="hu-HU" dirty="0" err="1" smtClean="0"/>
              <a:t>Plane</a:t>
            </a:r>
            <a:r>
              <a:rPr lang="hu-HU" dirty="0" smtClean="0"/>
              <a:t> vs.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smtClean="0"/>
              <a:t>Plane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25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9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9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73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0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336" y="1052737"/>
            <a:ext cx="11953328" cy="53036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7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7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4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8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04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7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>
  <p:cSld name="1_Cím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/>
              <a:pPr/>
              <a:t>2022. 10. 20.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10382280" y="6572272"/>
            <a:ext cx="1809720" cy="285728"/>
          </a:xfrm>
          <a:prstGeom prst="rect">
            <a:avLst/>
          </a:prstGeom>
          <a:solidFill>
            <a:srgbClr val="226CB3"/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www.leannet.eu</a:t>
            </a:r>
            <a:endParaRPr kumimoji="0" lang="hu-H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6567559"/>
            <a:ext cx="1440160" cy="66674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6601816"/>
            <a:ext cx="64830" cy="2411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49331" r="29316"/>
          <a:stretch/>
        </p:blipFill>
        <p:spPr>
          <a:xfrm>
            <a:off x="1415480" y="6597352"/>
            <a:ext cx="720081" cy="337834"/>
          </a:xfrm>
          <a:prstGeom prst="rect">
            <a:avLst/>
          </a:prstGeom>
        </p:spPr>
      </p:pic>
      <p:cxnSp>
        <p:nvCxnSpPr>
          <p:cNvPr id="19" name="Egyenes összekötő 18"/>
          <p:cNvCxnSpPr>
            <a:stCxn id="16" idx="0"/>
            <a:endCxn id="16" idx="0"/>
          </p:cNvCxnSpPr>
          <p:nvPr userDrawn="1"/>
        </p:nvCxnSpPr>
        <p:spPr>
          <a:xfrm>
            <a:off x="1303879" y="6601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6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2022. 10. 20.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10382280" y="6572272"/>
            <a:ext cx="1809720" cy="285728"/>
          </a:xfrm>
          <a:prstGeom prst="rect">
            <a:avLst/>
          </a:prstGeom>
          <a:solidFill>
            <a:srgbClr val="226CB3"/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u-HU" dirty="0" err="1" smtClean="0">
                <a:solidFill>
                  <a:prstClr val="white"/>
                </a:solidFill>
              </a:rPr>
              <a:t>www.leannet.eu</a:t>
            </a:r>
            <a:endParaRPr lang="hu-HU" dirty="0" smtClean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6567559"/>
            <a:ext cx="1440160" cy="66674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6601816"/>
            <a:ext cx="64830" cy="2411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49331" r="29316"/>
          <a:stretch/>
        </p:blipFill>
        <p:spPr>
          <a:xfrm>
            <a:off x="1415480" y="6597352"/>
            <a:ext cx="720081" cy="337834"/>
          </a:xfrm>
          <a:prstGeom prst="rect">
            <a:avLst/>
          </a:prstGeom>
        </p:spPr>
      </p:pic>
      <p:cxnSp>
        <p:nvCxnSpPr>
          <p:cNvPr id="19" name="Egyenes összekötő 18"/>
          <p:cNvCxnSpPr>
            <a:stCxn id="16" idx="0"/>
            <a:endCxn id="16" idx="0"/>
          </p:cNvCxnSpPr>
          <p:nvPr userDrawn="1"/>
        </p:nvCxnSpPr>
        <p:spPr>
          <a:xfrm>
            <a:off x="1303879" y="6601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hristianposta.com/microservices/do-i-need-an-api-gateway-if-i-have-a-service-mesh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hyperlink" Target="https://konghq.com/blog/the-difference-between-api-gateways-and-service-mes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eshery.io/concepts/architecture/adapt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415480" y="548680"/>
            <a:ext cx="9361040" cy="237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Directions in the </a:t>
            </a:r>
            <a:br>
              <a:rPr lang="en-US" dirty="0" smtClean="0"/>
            </a:br>
            <a:r>
              <a:rPr lang="en-US" dirty="0" smtClean="0"/>
              <a:t>Service Mesh Space</a:t>
            </a:r>
            <a:endParaRPr lang="hu-HU" dirty="0"/>
          </a:p>
        </p:txBody>
      </p:sp>
      <p:pic>
        <p:nvPicPr>
          <p:cNvPr id="7" name="Picture 2" descr="Image result for servic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78" y="2708920"/>
            <a:ext cx="5288644" cy="34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en-US" dirty="0">
                <a:solidFill>
                  <a:srgbClr val="FAFBF9"/>
                </a:solidFill>
              </a:rPr>
              <a:t>1</a:t>
            </a:r>
            <a:r>
              <a:rPr lang="en-US" sz="2800" dirty="0" smtClean="0">
                <a:solidFill>
                  <a:srgbClr val="FAFBF9"/>
                </a:solidFill>
              </a:rPr>
              <a:t>: </a:t>
            </a:r>
            <a:r>
              <a:rPr lang="hu-HU" sz="2800" dirty="0" smtClean="0">
                <a:solidFill>
                  <a:srgbClr val="FAFBF9"/>
                </a:solidFill>
              </a:rPr>
              <a:t>AWS </a:t>
            </a:r>
            <a:r>
              <a:rPr lang="hu-HU" sz="2800" dirty="0" err="1" smtClean="0">
                <a:solidFill>
                  <a:srgbClr val="FAFBF9"/>
                </a:solidFill>
              </a:rPr>
              <a:t>App</a:t>
            </a:r>
            <a:r>
              <a:rPr lang="hu-HU" sz="2800" dirty="0" smtClean="0">
                <a:solidFill>
                  <a:srgbClr val="FAFBF9"/>
                </a:solidFill>
              </a:rPr>
              <a:t> </a:t>
            </a:r>
            <a:r>
              <a:rPr lang="hu-HU" sz="2800" dirty="0" err="1" smtClean="0">
                <a:solidFill>
                  <a:srgbClr val="FAFBF9"/>
                </a:solidFill>
              </a:rPr>
              <a:t>Mesh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Alcím 2"/>
          <p:cNvSpPr txBox="1">
            <a:spLocks/>
          </p:cNvSpPr>
          <p:nvPr/>
        </p:nvSpPr>
        <p:spPr>
          <a:xfrm>
            <a:off x="214282" y="928670"/>
            <a:ext cx="11210310" cy="581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/>
              <a:t>AWS </a:t>
            </a:r>
            <a:r>
              <a:rPr lang="hu-HU" sz="2400" dirty="0" err="1" smtClean="0"/>
              <a:t>specific</a:t>
            </a:r>
            <a:r>
              <a:rPr lang="hu-HU" sz="2400" dirty="0" smtClean="0"/>
              <a:t> </a:t>
            </a:r>
            <a:r>
              <a:rPr lang="en-US" sz="2400" dirty="0" smtClean="0"/>
              <a:t>service </a:t>
            </a:r>
            <a:r>
              <a:rPr lang="en-US" sz="2400" dirty="0"/>
              <a:t>mesh that makes it easy to monitor and control </a:t>
            </a:r>
            <a:r>
              <a:rPr lang="en-US" sz="2400" dirty="0" smtClean="0"/>
              <a:t>services</a:t>
            </a:r>
            <a:endParaRPr lang="hu-HU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dirty="0" smtClean="0"/>
              <a:t>Works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en-US" dirty="0"/>
              <a:t>Amazon EC2, Amazon ECS, Amazon EKS, and AWS </a:t>
            </a:r>
            <a:r>
              <a:rPr lang="en-US" dirty="0" err="1"/>
              <a:t>Fargate</a:t>
            </a:r>
            <a:endParaRPr lang="en-US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b="1" dirty="0" err="1" smtClean="0"/>
              <a:t>Envoy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dataplane</a:t>
            </a: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</p:txBody>
      </p:sp>
      <p:pic>
        <p:nvPicPr>
          <p:cNvPr id="2050" name="Picture 2" descr="image (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4" y="2162229"/>
            <a:ext cx="8568952" cy="42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hu-HU" sz="2800" dirty="0" smtClean="0">
                <a:solidFill>
                  <a:srgbClr val="FAFBF9"/>
                </a:solidFill>
              </a:rPr>
              <a:t>2</a:t>
            </a:r>
            <a:r>
              <a:rPr lang="en-US" sz="2800" dirty="0" smtClean="0">
                <a:solidFill>
                  <a:srgbClr val="FAFBF9"/>
                </a:solidFill>
              </a:rPr>
              <a:t>: Open Service Mesh 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Alcím 2"/>
          <p:cNvSpPr txBox="1">
            <a:spLocks/>
          </p:cNvSpPr>
          <p:nvPr/>
        </p:nvSpPr>
        <p:spPr>
          <a:xfrm>
            <a:off x="214282" y="928670"/>
            <a:ext cx="11210310" cy="581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OSM </a:t>
            </a:r>
            <a:r>
              <a:rPr lang="en-US" sz="2400" dirty="0"/>
              <a:t>is a lightweight and extensible cloud native service mesh</a:t>
            </a: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Originally created by </a:t>
            </a:r>
            <a:r>
              <a:rPr lang="hu-HU" b="1" dirty="0" smtClean="0"/>
              <a:t>Microsoft</a:t>
            </a:r>
            <a:r>
              <a:rPr lang="hu-HU" dirty="0" smtClean="0"/>
              <a:t> (</a:t>
            </a:r>
            <a:r>
              <a:rPr lang="hu-HU" dirty="0" err="1" smtClean="0"/>
              <a:t>supported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AKS)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dirty="0" smtClean="0"/>
              <a:t>CNCF </a:t>
            </a:r>
            <a:r>
              <a:rPr lang="hu-HU" dirty="0" err="1"/>
              <a:t>sandbox</a:t>
            </a:r>
            <a:r>
              <a:rPr lang="hu-HU" dirty="0"/>
              <a:t> project</a:t>
            </a:r>
            <a:endParaRPr lang="en-US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b="1" dirty="0" err="1" smtClean="0"/>
              <a:t>Envoy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dataplane</a:t>
            </a:r>
            <a:r>
              <a:rPr lang="hu-HU" dirty="0" smtClean="0"/>
              <a:t>,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r>
              <a:rPr lang="hu-HU" dirty="0" smtClean="0"/>
              <a:t> w</a:t>
            </a:r>
            <a:r>
              <a:rPr lang="en-US" dirty="0" err="1" smtClean="0"/>
              <a:t>ritten</a:t>
            </a:r>
            <a:r>
              <a:rPr lang="en-US" dirty="0" smtClean="0"/>
              <a:t> in </a:t>
            </a:r>
            <a:r>
              <a:rPr lang="hu-HU" b="1" dirty="0" smtClean="0"/>
              <a:t>Go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dirty="0" smtClean="0"/>
              <a:t>C</a:t>
            </a:r>
            <a:r>
              <a:rPr lang="it-IT" dirty="0" smtClean="0"/>
              <a:t>onfigure </a:t>
            </a:r>
            <a:r>
              <a:rPr lang="it-IT" dirty="0"/>
              <a:t>via </a:t>
            </a:r>
            <a:r>
              <a:rPr lang="it-IT" b="1" dirty="0"/>
              <a:t>Service Mesh Interface </a:t>
            </a:r>
            <a:r>
              <a:rPr lang="it-IT" dirty="0"/>
              <a:t>(SMI</a:t>
            </a:r>
            <a:r>
              <a:rPr lang="it-IT" dirty="0" smtClean="0"/>
              <a:t>)</a:t>
            </a:r>
            <a:endParaRPr lang="hu-HU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hu-HU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Features include</a:t>
            </a:r>
            <a:endParaRPr lang="en-US" sz="2400" i="1" dirty="0" smtClean="0">
              <a:solidFill>
                <a:prstClr val="black"/>
              </a:solidFill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Easily and transparently configure traffic shifting </a:t>
            </a:r>
            <a:endParaRPr lang="hu-HU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Secure </a:t>
            </a:r>
            <a:r>
              <a:rPr lang="en-US" dirty="0"/>
              <a:t>end-to-end </a:t>
            </a:r>
            <a:r>
              <a:rPr lang="en-US" dirty="0" smtClean="0"/>
              <a:t>communication </a:t>
            </a:r>
            <a:r>
              <a:rPr lang="en-US" dirty="0"/>
              <a:t>by enabling </a:t>
            </a:r>
            <a:r>
              <a:rPr lang="en-US" dirty="0" err="1"/>
              <a:t>mTLS</a:t>
            </a:r>
            <a:endParaRPr lang="en-US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dirty="0" smtClean="0"/>
              <a:t>F</a:t>
            </a:r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/>
              <a:t>grained access control policies for services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Observability and insights into application metrics for debugging and monitoring services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Integrate with external certificate management services/solutions with a pluggable interface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Onboard applications onto the mesh by enabling automatic sidecar injection of Envoy proxy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Flexible enough to handle both simple and complex scenarios through SMI and Envoy XDS APIs</a:t>
            </a:r>
            <a:endParaRPr lang="en-US" dirty="0" smtClean="0">
              <a:solidFill>
                <a:prstClr val="black"/>
              </a:solidFill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</p:txBody>
      </p:sp>
      <p:pic>
        <p:nvPicPr>
          <p:cNvPr id="1026" name="Picture 2" descr="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31" y="1412776"/>
            <a:ext cx="6116069" cy="35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en-US" dirty="0">
                <a:solidFill>
                  <a:srgbClr val="FAFBF9"/>
                </a:solidFill>
              </a:rPr>
              <a:t>3</a:t>
            </a:r>
            <a:r>
              <a:rPr lang="en-US" sz="2800" dirty="0" smtClean="0">
                <a:solidFill>
                  <a:srgbClr val="FAFBF9"/>
                </a:solidFill>
              </a:rPr>
              <a:t>: Service Mesh </a:t>
            </a:r>
            <a:r>
              <a:rPr lang="en-US" dirty="0" smtClean="0">
                <a:solidFill>
                  <a:srgbClr val="FAFBF9"/>
                </a:solidFill>
              </a:rPr>
              <a:t>Interface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Alcím 2"/>
          <p:cNvSpPr txBox="1">
            <a:spLocks/>
          </p:cNvSpPr>
          <p:nvPr/>
        </p:nvSpPr>
        <p:spPr>
          <a:xfrm>
            <a:off x="214282" y="928670"/>
            <a:ext cx="11210310" cy="581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/>
              <a:t>A standard interface for service meshes on </a:t>
            </a:r>
            <a:r>
              <a:rPr lang="en-US" sz="2400" dirty="0" smtClean="0"/>
              <a:t>Kubernetes</a:t>
            </a: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A basic feature set for the most common service mesh use cases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Flexibility to support new service mesh capabilities over time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Space for the ecosystem to innovate with service mesh technology</a:t>
            </a:r>
            <a:endParaRPr lang="hu-HU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lvl="0">
              <a:spcBef>
                <a:spcPts val="600"/>
              </a:spcBef>
            </a:pPr>
            <a:r>
              <a:rPr lang="hu-HU" sz="2400" dirty="0" err="1" smtClean="0">
                <a:solidFill>
                  <a:prstClr val="black"/>
                </a:solidFill>
              </a:rPr>
              <a:t>Ecosystem</a:t>
            </a:r>
            <a:endParaRPr lang="en-US" sz="2400" i="1" dirty="0" smtClean="0">
              <a:solidFill>
                <a:prstClr val="black"/>
              </a:solidFill>
            </a:endParaRP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 err="1"/>
              <a:t>Linkerd</a:t>
            </a:r>
            <a:r>
              <a:rPr lang="en-US" dirty="0"/>
              <a:t>: ultralight service </a:t>
            </a:r>
            <a:r>
              <a:rPr lang="en-US" dirty="0" smtClean="0"/>
              <a:t>mesh</a:t>
            </a:r>
            <a:endParaRPr lang="en-US" dirty="0"/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/>
              <a:t>Open Service Mesh</a:t>
            </a:r>
            <a:r>
              <a:rPr lang="en-US" dirty="0"/>
              <a:t>: lightweight and extensible cloud native service </a:t>
            </a:r>
            <a:r>
              <a:rPr lang="en-US" dirty="0" smtClean="0"/>
              <a:t>mesh</a:t>
            </a:r>
            <a:endParaRPr lang="en-US" dirty="0"/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 err="1" smtClean="0"/>
              <a:t>Traefik</a:t>
            </a:r>
            <a:r>
              <a:rPr lang="en-US" b="1" dirty="0" smtClean="0"/>
              <a:t> </a:t>
            </a:r>
            <a:r>
              <a:rPr lang="en-US" b="1" dirty="0"/>
              <a:t>Mesh</a:t>
            </a:r>
            <a:r>
              <a:rPr lang="en-US" dirty="0"/>
              <a:t>: simpler service </a:t>
            </a:r>
            <a:r>
              <a:rPr lang="en-US" dirty="0" smtClean="0"/>
              <a:t>mesh</a:t>
            </a:r>
            <a:endParaRPr lang="en-US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 err="1" smtClean="0"/>
              <a:t>Gloo</a:t>
            </a:r>
            <a:r>
              <a:rPr lang="en-US" b="1" dirty="0" smtClean="0"/>
              <a:t> </a:t>
            </a:r>
            <a:r>
              <a:rPr lang="en-US" b="1" dirty="0"/>
              <a:t>Mesh</a:t>
            </a:r>
            <a:r>
              <a:rPr lang="en-US" dirty="0"/>
              <a:t>: Multi-cluster service mesh management </a:t>
            </a:r>
            <a:r>
              <a:rPr lang="en-US" dirty="0" smtClean="0"/>
              <a:t>plane</a:t>
            </a:r>
            <a:endParaRPr lang="hu-HU" dirty="0" smtClean="0"/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 err="1"/>
              <a:t>Meshery</a:t>
            </a:r>
            <a:r>
              <a:rPr lang="en-US" dirty="0"/>
              <a:t>: the service mesh management </a:t>
            </a:r>
            <a:r>
              <a:rPr lang="en-US" dirty="0" smtClean="0"/>
              <a:t>plane</a:t>
            </a:r>
            <a:endParaRPr lang="en-US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/>
              <a:t>Flagger</a:t>
            </a:r>
            <a:r>
              <a:rPr lang="en-US" dirty="0"/>
              <a:t>: progressive delivery operator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/>
              <a:t>Argo Rollouts</a:t>
            </a:r>
            <a:r>
              <a:rPr lang="en-US" dirty="0"/>
              <a:t>: advanced deployment &amp; progressive delivery controller</a:t>
            </a:r>
            <a:endParaRPr lang="en-US" sz="1600" i="1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 err="1" smtClean="0"/>
              <a:t>Istio</a:t>
            </a:r>
            <a:r>
              <a:rPr lang="en-US" dirty="0"/>
              <a:t>*: connect, secure, control, </a:t>
            </a:r>
            <a:r>
              <a:rPr lang="en-US" dirty="0" smtClean="0"/>
              <a:t>observe</a:t>
            </a:r>
            <a:endParaRPr lang="hu-HU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b="1" dirty="0" smtClean="0"/>
              <a:t>Consul </a:t>
            </a:r>
            <a:r>
              <a:rPr lang="en-US" b="1" dirty="0"/>
              <a:t>Connect</a:t>
            </a:r>
            <a:r>
              <a:rPr lang="en-US" dirty="0"/>
              <a:t>*: service segmentation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06" y="928670"/>
            <a:ext cx="4486275" cy="389572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0684646" y="6093296"/>
            <a:ext cx="141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via adaptor</a:t>
            </a:r>
          </a:p>
        </p:txBody>
      </p:sp>
    </p:spTree>
    <p:extLst>
      <p:ext uri="{BB962C8B-B14F-4D97-AF65-F5344CB8AC3E}">
        <p14:creationId xmlns:p14="http://schemas.microsoft.com/office/powerpoint/2010/main" val="20572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en-US" dirty="0">
                <a:solidFill>
                  <a:srgbClr val="FAFBF9"/>
                </a:solidFill>
              </a:rPr>
              <a:t>4</a:t>
            </a:r>
            <a:r>
              <a:rPr lang="en-US" sz="2800" dirty="0" smtClean="0">
                <a:solidFill>
                  <a:srgbClr val="FAFBF9"/>
                </a:solidFill>
              </a:rPr>
              <a:t>: Cilium Service Mesh with </a:t>
            </a:r>
            <a:r>
              <a:rPr lang="en-US" sz="2800" dirty="0" err="1" smtClean="0">
                <a:solidFill>
                  <a:srgbClr val="FAFBF9"/>
                </a:solidFill>
              </a:rPr>
              <a:t>eBPF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sidecar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64" y="90872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52" y="3573016"/>
            <a:ext cx="6046352" cy="27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en-US" dirty="0" smtClean="0">
                <a:solidFill>
                  <a:srgbClr val="FAFBF9"/>
                </a:solidFill>
              </a:rPr>
              <a:t>5</a:t>
            </a:r>
            <a:r>
              <a:rPr lang="en-US" sz="2800" dirty="0" smtClean="0">
                <a:solidFill>
                  <a:srgbClr val="FAFBF9"/>
                </a:solidFill>
              </a:rPr>
              <a:t>: Even More Tools </a:t>
            </a:r>
            <a:r>
              <a:rPr lang="en-US" sz="2800" dirty="0" smtClean="0">
                <a:solidFill>
                  <a:srgbClr val="FAFBF9"/>
                </a:solidFill>
                <a:sym typeface="Wingdings" panose="05000000000000000000" pitchFamily="2" charset="2"/>
              </a:rPr>
              <a:t> 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852936"/>
            <a:ext cx="2970528" cy="1255894"/>
          </a:xfrm>
          <a:prstGeom prst="rect">
            <a:avLst/>
          </a:prstGeom>
        </p:spPr>
      </p:pic>
      <p:pic>
        <p:nvPicPr>
          <p:cNvPr id="3074" name="Picture 2" descr="GitHub - kumahq/kuma: 🐻 The multi-zone service mesh for containers,  Kubernetes and VMs. Built with Envoy. CNCF Sandbox Projec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402188"/>
            <a:ext cx="3420145" cy="17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386" y="1988840"/>
            <a:ext cx="3207445" cy="11982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386" y="3909086"/>
            <a:ext cx="37528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en-US" dirty="0">
                <a:solidFill>
                  <a:srgbClr val="FAFBF9"/>
                </a:solidFill>
              </a:rPr>
              <a:t>6</a:t>
            </a:r>
            <a:r>
              <a:rPr lang="en-US" sz="2800" dirty="0" smtClean="0">
                <a:solidFill>
                  <a:srgbClr val="FAFBF9"/>
                </a:solidFill>
              </a:rPr>
              <a:t>: </a:t>
            </a:r>
            <a:r>
              <a:rPr lang="hu-HU" sz="2800" dirty="0" smtClean="0">
                <a:solidFill>
                  <a:srgbClr val="FAFBF9"/>
                </a:solidFill>
              </a:rPr>
              <a:t>Service </a:t>
            </a:r>
            <a:r>
              <a:rPr lang="hu-HU" sz="2800" dirty="0" err="1" smtClean="0">
                <a:solidFill>
                  <a:srgbClr val="FAFBF9"/>
                </a:solidFill>
              </a:rPr>
              <a:t>Mesh</a:t>
            </a:r>
            <a:r>
              <a:rPr lang="hu-HU" sz="2800" dirty="0" smtClean="0">
                <a:solidFill>
                  <a:srgbClr val="FAFBF9"/>
                </a:solidFill>
              </a:rPr>
              <a:t> vs. API </a:t>
            </a:r>
            <a:r>
              <a:rPr lang="hu-HU" sz="2800" dirty="0" err="1" smtClean="0">
                <a:solidFill>
                  <a:srgbClr val="FAFBF9"/>
                </a:solidFill>
              </a:rPr>
              <a:t>Gateways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Alcím 2"/>
          <p:cNvSpPr txBox="1">
            <a:spLocks/>
          </p:cNvSpPr>
          <p:nvPr/>
        </p:nvSpPr>
        <p:spPr>
          <a:xfrm>
            <a:off x="214282" y="928670"/>
            <a:ext cx="11858382" cy="4444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Many features of the Service Mesh and API Gateways seems overlapping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Telemetry collection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Distributed tracing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Service discovery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Load balancing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TLS termination/origination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JWT validation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Request routing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Traffic splitting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Canary releasing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Traffic shadowing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Rate limiting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900" dirty="0" smtClean="0"/>
          </a:p>
          <a:p>
            <a:pPr lvl="0">
              <a:spcBef>
                <a:spcPts val="600"/>
              </a:spcBef>
            </a:pP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</p:txBody>
      </p:sp>
      <p:sp>
        <p:nvSpPr>
          <p:cNvPr id="8" name="Téglalap 7"/>
          <p:cNvSpPr/>
          <p:nvPr/>
        </p:nvSpPr>
        <p:spPr>
          <a:xfrm>
            <a:off x="245152" y="5661248"/>
            <a:ext cx="94399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Good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read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>
                <a:hlinkClick r:id="rId3"/>
              </a:rPr>
              <a:t>https://blog.christianposta.com/microservices/do-i-need-an-api-gateway-if-i-have-a-service-mesh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konghq.com/blog/the-difference-between-api-gateways-and-service-mesh</a:t>
            </a:r>
            <a:endParaRPr lang="hu-HU" dirty="0" smtClean="0"/>
          </a:p>
          <a:p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4" y="1484784"/>
            <a:ext cx="5529574" cy="344229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951984" y="5051015"/>
            <a:ext cx="175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296135" y="5051015"/>
            <a:ext cx="192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stio's move to the Open Usage Commons: What really matters is community  and trust - Tet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685675"/>
            <a:ext cx="4656351" cy="16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en-US" dirty="0">
                <a:solidFill>
                  <a:srgbClr val="FAFBF9"/>
                </a:solidFill>
              </a:rPr>
              <a:t>7</a:t>
            </a:r>
            <a:r>
              <a:rPr lang="en-US" sz="2800" dirty="0" smtClean="0">
                <a:solidFill>
                  <a:srgbClr val="FAFBF9"/>
                </a:solidFill>
              </a:rPr>
              <a:t>: </a:t>
            </a:r>
            <a:r>
              <a:rPr lang="hu-HU" sz="2800" dirty="0" err="1" smtClean="0">
                <a:solidFill>
                  <a:srgbClr val="FAFBF9"/>
                </a:solidFill>
              </a:rPr>
              <a:t>Kubernetes</a:t>
            </a:r>
            <a:r>
              <a:rPr lang="hu-HU" sz="2800" dirty="0" smtClean="0">
                <a:solidFill>
                  <a:srgbClr val="FAFBF9"/>
                </a:solidFill>
              </a:rPr>
              <a:t> </a:t>
            </a:r>
            <a:r>
              <a:rPr lang="hu-HU" sz="2800" dirty="0" err="1" smtClean="0">
                <a:solidFill>
                  <a:srgbClr val="FAFBF9"/>
                </a:solidFill>
              </a:rPr>
              <a:t>Gateway</a:t>
            </a:r>
            <a:r>
              <a:rPr lang="hu-HU" sz="2800" dirty="0" smtClean="0">
                <a:solidFill>
                  <a:srgbClr val="FAFBF9"/>
                </a:solidFill>
              </a:rPr>
              <a:t> API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Alcím 2"/>
          <p:cNvSpPr txBox="1">
            <a:spLocks/>
          </p:cNvSpPr>
          <p:nvPr/>
        </p:nvSpPr>
        <p:spPr>
          <a:xfrm>
            <a:off x="214282" y="928670"/>
            <a:ext cx="11858382" cy="364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The Kubernetes Ingress resource seems to be limited for API Gateway use</a:t>
            </a:r>
            <a:r>
              <a:rPr lang="hu-HU" sz="2400" dirty="0" smtClean="0"/>
              <a:t>-</a:t>
            </a:r>
            <a:r>
              <a:rPr lang="en-US" sz="2400" dirty="0" smtClean="0"/>
              <a:t>cases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Very similar CRDs appeared for ingress controllers (including service mesh ingresses)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Ingress annotations are overloaded, and very vendor specific</a:t>
            </a:r>
          </a:p>
          <a:p>
            <a:pPr marL="708025" lvl="1">
              <a:spcBef>
                <a:spcPts val="600"/>
              </a:spcBef>
              <a:buSzPct val="100000"/>
            </a:pPr>
            <a:endParaRPr lang="en-US" sz="1900" dirty="0" smtClean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Gateway API (currently in </a:t>
            </a:r>
            <a:r>
              <a:rPr lang="en-US" sz="2400" i="1" dirty="0" smtClean="0"/>
              <a:t>v1beta1</a:t>
            </a:r>
            <a:r>
              <a:rPr lang="en-US" sz="2400" dirty="0" smtClean="0"/>
              <a:t> status):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Standardize underlying route matching, traffic management, and service exposure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Represent L4/L7 routing and traffic management through common core API resources</a:t>
            </a:r>
          </a:p>
          <a:p>
            <a:pPr marL="45720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Provide extensibility for more complex capabilities in a way that does not sacrifice the user experience of the core API</a:t>
            </a:r>
            <a:endParaRPr lang="en-US" sz="1900" dirty="0" smtClean="0"/>
          </a:p>
          <a:p>
            <a:pPr marL="250825" lvl="0">
              <a:spcBef>
                <a:spcPts val="600"/>
              </a:spcBef>
              <a:buSzPct val="100000"/>
            </a:pPr>
            <a:endParaRPr lang="en-US" sz="1600" i="1" baseline="0" dirty="0" smtClean="0"/>
          </a:p>
        </p:txBody>
      </p:sp>
      <p:sp>
        <p:nvSpPr>
          <p:cNvPr id="3" name="AutoShape 2" descr="Con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14" y="4576212"/>
            <a:ext cx="2636602" cy="7639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15" y="5445224"/>
            <a:ext cx="2636602" cy="752671"/>
          </a:xfrm>
          <a:prstGeom prst="rect">
            <a:avLst/>
          </a:prstGeom>
        </p:spPr>
      </p:pic>
      <p:sp>
        <p:nvSpPr>
          <p:cNvPr id="6" name="Jobb oldali kapcsos zárójel 5"/>
          <p:cNvSpPr/>
          <p:nvPr/>
        </p:nvSpPr>
        <p:spPr>
          <a:xfrm>
            <a:off x="2846116" y="4653136"/>
            <a:ext cx="585588" cy="1584176"/>
          </a:xfrm>
          <a:prstGeom prst="rightBrace">
            <a:avLst>
              <a:gd name="adj1" fmla="val 3339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Guidance for Building a Control Plane to Manage Envoy Proxy at the edge, as  a gateway, or in a mesh – Software Blo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221088"/>
            <a:ext cx="3379833" cy="18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212331" y="5447189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 smtClean="0">
                <a:solidFill>
                  <a:srgbClr val="492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endParaRPr lang="en-US" sz="3600" dirty="0">
              <a:solidFill>
                <a:srgbClr val="492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043" y="5078049"/>
            <a:ext cx="2203436" cy="65520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088" y="5733256"/>
            <a:ext cx="2265611" cy="770896"/>
          </a:xfrm>
          <a:prstGeom prst="rect">
            <a:avLst/>
          </a:prstGeom>
        </p:spPr>
      </p:pic>
      <p:pic>
        <p:nvPicPr>
          <p:cNvPr id="9228" name="Picture 12" descr="Dealing with a Google Kubernetes Engine Cluster Outage - DEV Communit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781" y="4377145"/>
            <a:ext cx="3560778" cy="1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Honorable Mentions </a:t>
            </a:r>
            <a:r>
              <a:rPr lang="en-US" dirty="0">
                <a:solidFill>
                  <a:srgbClr val="FAFBF9"/>
                </a:solidFill>
              </a:rPr>
              <a:t>8</a:t>
            </a:r>
            <a:r>
              <a:rPr lang="en-US" sz="2800" dirty="0" smtClean="0">
                <a:solidFill>
                  <a:srgbClr val="FAFBF9"/>
                </a:solidFill>
              </a:rPr>
              <a:t>: </a:t>
            </a:r>
            <a:r>
              <a:rPr lang="hu-HU" sz="2800" dirty="0" smtClean="0">
                <a:solidFill>
                  <a:srgbClr val="FAFBF9"/>
                </a:solidFill>
              </a:rPr>
              <a:t>Service </a:t>
            </a:r>
            <a:r>
              <a:rPr lang="en-US" sz="2800" dirty="0" smtClean="0">
                <a:solidFill>
                  <a:srgbClr val="FAFBF9"/>
                </a:solidFill>
              </a:rPr>
              <a:t>Mesh Managers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Alcím 2"/>
          <p:cNvSpPr txBox="1">
            <a:spLocks/>
          </p:cNvSpPr>
          <p:nvPr/>
        </p:nvSpPr>
        <p:spPr>
          <a:xfrm>
            <a:off x="214282" y="928670"/>
            <a:ext cx="11858382" cy="221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Management plane that enables the adoption, operation, and management of service mesh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Typical features: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Lifecycle management (e.g. version upgrades)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Multi-cluster management and hybrid (non-Kubernetes) deployments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Multi-tenancy and self-service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1900" dirty="0" smtClean="0"/>
              <a:t>Enhanced security (e.g. access control, cert management)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900" dirty="0" smtClean="0"/>
          </a:p>
          <a:p>
            <a:pPr lvl="0">
              <a:spcBef>
                <a:spcPts val="600"/>
              </a:spcBef>
            </a:pP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</p:txBody>
      </p:sp>
      <p:sp>
        <p:nvSpPr>
          <p:cNvPr id="4" name="Téglalap 3"/>
          <p:cNvSpPr/>
          <p:nvPr/>
        </p:nvSpPr>
        <p:spPr>
          <a:xfrm>
            <a:off x="189720" y="5298013"/>
            <a:ext cx="554624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Created by </a:t>
            </a:r>
            <a:r>
              <a:rPr lang="hu-HU" b="1" dirty="0" err="1" smtClean="0"/>
              <a:t>Solo.io</a:t>
            </a:r>
            <a:endParaRPr lang="en-US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Supports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Istio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6456039" y="5298012"/>
            <a:ext cx="56166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/>
              <a:t>Created by </a:t>
            </a:r>
            <a:r>
              <a:rPr lang="hu-HU" b="1" dirty="0" smtClean="0"/>
              <a:t>Layer5.io</a:t>
            </a:r>
            <a:endParaRPr lang="en-US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dirty="0" err="1" smtClean="0">
                <a:hlinkClick r:id="rId3"/>
              </a:rPr>
              <a:t>Many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supported</a:t>
            </a:r>
            <a:r>
              <a:rPr lang="hu-HU" dirty="0" smtClean="0">
                <a:hlinkClick r:id="rId3"/>
              </a:rPr>
              <a:t> service </a:t>
            </a:r>
            <a:r>
              <a:rPr lang="hu-HU" dirty="0" err="1" smtClean="0">
                <a:hlinkClick r:id="rId3"/>
              </a:rPr>
              <a:t>mesh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solutions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815163"/>
            <a:ext cx="4572000" cy="12668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6039" y="3949365"/>
            <a:ext cx="48672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Okay, But Should I Use a Service Mesh???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214282" y="928670"/>
            <a:ext cx="11570350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It depends…</a:t>
            </a:r>
            <a:endParaRPr lang="en-US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Not a good reason:</a:t>
            </a:r>
            <a:endParaRPr lang="en-US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I’ve heard it’s cool since Google made this!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Want to be cloud native so I must use this new stuff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/>
              <a:t>My boss told me…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But definitely use it if: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You have micro(</a:t>
            </a:r>
            <a:r>
              <a:rPr lang="en-US" dirty="0" err="1" smtClean="0">
                <a:solidFill>
                  <a:prstClr val="black"/>
                </a:solidFill>
              </a:rPr>
              <a:t>ish</a:t>
            </a:r>
            <a:r>
              <a:rPr lang="en-US" dirty="0" smtClean="0">
                <a:solidFill>
                  <a:prstClr val="black"/>
                </a:solidFill>
              </a:rPr>
              <a:t>)services environment,  written in multiple languages, and you need consistent telemetry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You need </a:t>
            </a:r>
            <a:r>
              <a:rPr lang="en-US" dirty="0" err="1" smtClean="0">
                <a:solidFill>
                  <a:prstClr val="black"/>
                </a:solidFill>
              </a:rPr>
              <a:t>mTLS</a:t>
            </a:r>
            <a:r>
              <a:rPr lang="en-US" dirty="0" smtClean="0">
                <a:solidFill>
                  <a:prstClr val="black"/>
                </a:solidFill>
              </a:rPr>
              <a:t> for every service-to-service communication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You have a </a:t>
            </a:r>
            <a:r>
              <a:rPr lang="en-US" dirty="0" err="1" smtClean="0">
                <a:solidFill>
                  <a:prstClr val="black"/>
                </a:solidFill>
              </a:rPr>
              <a:t>microservices</a:t>
            </a:r>
            <a:r>
              <a:rPr lang="en-US" dirty="0" smtClean="0">
                <a:solidFill>
                  <a:prstClr val="black"/>
                </a:solidFill>
              </a:rPr>
              <a:t> environment where some service are failing, and you can’t figure out which one of them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You need to apply more advance deployment patterns (e.g. canary, blue/green), since you current one is too slow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600" i="1" baseline="0" dirty="0" smtClean="0"/>
          </a:p>
        </p:txBody>
      </p:sp>
      <p:pic>
        <p:nvPicPr>
          <p:cNvPr id="4" name="Picture 2" descr="Mobilizing the Military: Enlistment Posters in World War I | Behind The  Sc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21" y="785795"/>
            <a:ext cx="2503251" cy="33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468350" y="3306075"/>
            <a:ext cx="1448708" cy="576064"/>
          </a:xfrm>
          <a:prstGeom prst="rect">
            <a:avLst/>
          </a:prstGeom>
          <a:solidFill>
            <a:srgbClr val="EED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890706" y="3607402"/>
            <a:ext cx="1448708" cy="306275"/>
          </a:xfrm>
          <a:prstGeom prst="rect">
            <a:avLst/>
          </a:prstGeom>
          <a:solidFill>
            <a:srgbClr val="EED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21" y="3324508"/>
            <a:ext cx="1306477" cy="60485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917" y="928670"/>
            <a:ext cx="3786978" cy="1636234"/>
          </a:xfrm>
          <a:prstGeom prst="rect">
            <a:avLst/>
          </a:prstGeom>
        </p:spPr>
      </p:pic>
      <p:pic>
        <p:nvPicPr>
          <p:cNvPr id="1026" name="Picture 2" descr="Dominik Tásk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75" y="2588638"/>
            <a:ext cx="3057395" cy="17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oking for a job amid the COVID-19 outbreak? Check this list | News  Headlines | kmov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79" y="2650629"/>
            <a:ext cx="4072069" cy="22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AFBF9"/>
                </a:solidFill>
              </a:rPr>
              <a:t>Who am I?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639616" y="856662"/>
            <a:ext cx="8424936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400" dirty="0" smtClean="0"/>
              <a:t>Co-founder &amp; CTO @ </a:t>
            </a:r>
            <a:r>
              <a:rPr lang="en-US" sz="2400" dirty="0" err="1" smtClean="0"/>
              <a:t>LeanNet</a:t>
            </a:r>
            <a:r>
              <a:rPr lang="en-US" sz="2400" dirty="0" smtClean="0"/>
              <a:t> Ltd.</a:t>
            </a:r>
            <a:endParaRPr lang="en-US" sz="2400" i="1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Consulting, training, implementing</a:t>
            </a:r>
            <a:endParaRPr lang="hu-HU" sz="24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1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Cloud Native, Kubernetes, </a:t>
            </a:r>
            <a:r>
              <a:rPr lang="en-US" sz="2400" dirty="0" err="1" smtClean="0"/>
              <a:t>Microservices</a:t>
            </a:r>
            <a:r>
              <a:rPr lang="en-US" sz="2400" dirty="0" smtClean="0"/>
              <a:t>, DevOps</a:t>
            </a:r>
            <a:endParaRPr lang="hu-HU" sz="24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hu-HU" sz="11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sz="2400" dirty="0" err="1" smtClean="0"/>
              <a:t>Now</a:t>
            </a:r>
            <a:r>
              <a:rPr lang="hu-HU" sz="2400" dirty="0" smtClean="0"/>
              <a:t> part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endParaRPr lang="en-US" sz="24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400" dirty="0" smtClean="0"/>
          </a:p>
          <a:p>
            <a:pPr marL="250825" lvl="0">
              <a:spcBef>
                <a:spcPts val="600"/>
              </a:spcBef>
              <a:buSzPct val="100000"/>
            </a:pPr>
            <a:endParaRPr lang="en-US" sz="2400" dirty="0" smtClean="0"/>
          </a:p>
        </p:txBody>
      </p:sp>
      <p:pic>
        <p:nvPicPr>
          <p:cNvPr id="2050" name="Picture 2" descr="Image result for ma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01" y="4513991"/>
            <a:ext cx="678287" cy="6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382" y="5298971"/>
            <a:ext cx="566323" cy="464675"/>
          </a:xfrm>
          <a:prstGeom prst="rect">
            <a:avLst/>
          </a:prstGeom>
        </p:spPr>
      </p:pic>
      <p:pic>
        <p:nvPicPr>
          <p:cNvPr id="2054" name="Picture 6" descr="http://leannet.eu/img/linked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26" y="5936265"/>
            <a:ext cx="589079" cy="5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359696" y="4658006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megyesi@leannet.eu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59696" y="5306078"/>
            <a:ext cx="19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twitter.com/M3gy0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324128" y="6026158"/>
            <a:ext cx="246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linkedin.com</a:t>
            </a:r>
            <a:r>
              <a:rPr lang="hu-HU" dirty="0" smtClean="0"/>
              <a:t>/</a:t>
            </a:r>
            <a:r>
              <a:rPr lang="hu-HU" dirty="0" err="1" smtClean="0"/>
              <a:t>in</a:t>
            </a:r>
            <a:r>
              <a:rPr lang="hu-HU" dirty="0" smtClean="0"/>
              <a:t>/M3gy0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56662"/>
            <a:ext cx="2572482" cy="2672472"/>
          </a:xfrm>
          <a:prstGeom prst="rect">
            <a:avLst/>
          </a:prstGeom>
        </p:spPr>
      </p:pic>
      <p:pic>
        <p:nvPicPr>
          <p:cNvPr id="3" name="Picture 2" descr="adesso | Impress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476500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Check Out My </a:t>
            </a:r>
            <a:r>
              <a:rPr lang="en-US" sz="2800" dirty="0" err="1" smtClean="0">
                <a:solidFill>
                  <a:srgbClr val="FAFBF9"/>
                </a:solidFill>
              </a:rPr>
              <a:t>Serivce</a:t>
            </a:r>
            <a:r>
              <a:rPr lang="en-US" sz="2800" dirty="0" smtClean="0">
                <a:solidFill>
                  <a:srgbClr val="FAFBF9"/>
                </a:solidFill>
              </a:rPr>
              <a:t> Mesh Basics Video on YouTube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878312"/>
            <a:ext cx="7200800" cy="56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The Basics Very Quickly…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487488" y="1340768"/>
            <a:ext cx="2232248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079776" y="1340768"/>
            <a:ext cx="2232248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6672064" y="1340768"/>
            <a:ext cx="2232248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2172243" y="3261219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404040"/>
                </a:solidFill>
              </a:rPr>
              <a:t>Node</a:t>
            </a:r>
            <a:r>
              <a:rPr lang="hu-HU" dirty="0" smtClean="0">
                <a:solidFill>
                  <a:srgbClr val="404040"/>
                </a:solidFill>
              </a:rPr>
              <a:t> 1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764531" y="327803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404040"/>
                </a:solidFill>
              </a:rPr>
              <a:t>Node</a:t>
            </a:r>
            <a:r>
              <a:rPr lang="hu-HU" dirty="0" smtClean="0">
                <a:solidFill>
                  <a:srgbClr val="404040"/>
                </a:solidFill>
              </a:rPr>
              <a:t> 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356819" y="327803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404040"/>
                </a:solidFill>
              </a:rPr>
              <a:t>Node</a:t>
            </a:r>
            <a:r>
              <a:rPr lang="hu-HU" dirty="0" smtClean="0">
                <a:solidFill>
                  <a:srgbClr val="404040"/>
                </a:solidFill>
              </a:rPr>
              <a:t> 3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667507" y="1473042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747627" y="1473042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kerekített téglalap 11"/>
          <p:cNvSpPr/>
          <p:nvPr/>
        </p:nvSpPr>
        <p:spPr>
          <a:xfrm>
            <a:off x="1667507" y="2420888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kerekített téglalap 12"/>
          <p:cNvSpPr/>
          <p:nvPr/>
        </p:nvSpPr>
        <p:spPr>
          <a:xfrm>
            <a:off x="2747627" y="2420888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kerekített téglalap 13"/>
          <p:cNvSpPr/>
          <p:nvPr/>
        </p:nvSpPr>
        <p:spPr>
          <a:xfrm>
            <a:off x="4260475" y="1473042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kerekített téglalap 14"/>
          <p:cNvSpPr/>
          <p:nvPr/>
        </p:nvSpPr>
        <p:spPr>
          <a:xfrm>
            <a:off x="5340595" y="1473042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kerekített téglalap 15"/>
          <p:cNvSpPr/>
          <p:nvPr/>
        </p:nvSpPr>
        <p:spPr>
          <a:xfrm>
            <a:off x="4260475" y="2420888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kerekített téglalap 16"/>
          <p:cNvSpPr/>
          <p:nvPr/>
        </p:nvSpPr>
        <p:spPr>
          <a:xfrm>
            <a:off x="5340595" y="2420888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kerekített téglalap 17"/>
          <p:cNvSpPr/>
          <p:nvPr/>
        </p:nvSpPr>
        <p:spPr>
          <a:xfrm>
            <a:off x="6848547" y="1473042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kerekített téglalap 18"/>
          <p:cNvSpPr/>
          <p:nvPr/>
        </p:nvSpPr>
        <p:spPr>
          <a:xfrm>
            <a:off x="7928667" y="1473042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kerekített téglalap 19"/>
          <p:cNvSpPr/>
          <p:nvPr/>
        </p:nvSpPr>
        <p:spPr>
          <a:xfrm>
            <a:off x="6848547" y="2420888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kerekített téglalap 20"/>
          <p:cNvSpPr/>
          <p:nvPr/>
        </p:nvSpPr>
        <p:spPr>
          <a:xfrm>
            <a:off x="7928667" y="2420888"/>
            <a:ext cx="828093" cy="86409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31" y="1505893"/>
            <a:ext cx="485532" cy="4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86" y="2445519"/>
            <a:ext cx="485532" cy="4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04" y="2466743"/>
            <a:ext cx="485532" cy="4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yth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90" y="1544648"/>
            <a:ext cx="408806" cy="4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java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64" y="2497645"/>
            <a:ext cx="400351" cy="4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Image result for pytho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13" y="4765335"/>
            <a:ext cx="78678" cy="7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Image result for java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9" y="1534192"/>
            <a:ext cx="400351" cy="4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pyth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90" y="2498676"/>
            <a:ext cx="408806" cy="4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++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9" y="2480013"/>
            <a:ext cx="455828" cy="4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Image result for c++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79" y="1478715"/>
            <a:ext cx="455828" cy="4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Image result for c++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26" y="1489171"/>
            <a:ext cx="455828" cy="4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865" y="2480013"/>
            <a:ext cx="660847" cy="39029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977" y="1519795"/>
            <a:ext cx="660847" cy="390299"/>
          </a:xfrm>
          <a:prstGeom prst="rect">
            <a:avLst/>
          </a:prstGeom>
        </p:spPr>
      </p:pic>
      <p:sp>
        <p:nvSpPr>
          <p:cNvPr id="38" name="Téglalap 37"/>
          <p:cNvSpPr/>
          <p:nvPr/>
        </p:nvSpPr>
        <p:spPr>
          <a:xfrm>
            <a:off x="1764093" y="2955493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39" name="Téglalap 38"/>
          <p:cNvSpPr/>
          <p:nvPr/>
        </p:nvSpPr>
        <p:spPr>
          <a:xfrm>
            <a:off x="1764093" y="2011300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0" name="Téglalap 39"/>
          <p:cNvSpPr/>
          <p:nvPr/>
        </p:nvSpPr>
        <p:spPr>
          <a:xfrm>
            <a:off x="2829257" y="2955493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1" name="Téglalap 40"/>
          <p:cNvSpPr/>
          <p:nvPr/>
        </p:nvSpPr>
        <p:spPr>
          <a:xfrm>
            <a:off x="2829257" y="2011300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2" name="Téglalap 41"/>
          <p:cNvSpPr/>
          <p:nvPr/>
        </p:nvSpPr>
        <p:spPr>
          <a:xfrm>
            <a:off x="4357672" y="2955493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3" name="Téglalap 42"/>
          <p:cNvSpPr/>
          <p:nvPr/>
        </p:nvSpPr>
        <p:spPr>
          <a:xfrm>
            <a:off x="4357672" y="2011300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4" name="Téglalap 43"/>
          <p:cNvSpPr/>
          <p:nvPr/>
        </p:nvSpPr>
        <p:spPr>
          <a:xfrm>
            <a:off x="5422836" y="2955493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5" name="Téglalap 44"/>
          <p:cNvSpPr/>
          <p:nvPr/>
        </p:nvSpPr>
        <p:spPr>
          <a:xfrm>
            <a:off x="5422836" y="2011300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6" name="Téglalap 45"/>
          <p:cNvSpPr/>
          <p:nvPr/>
        </p:nvSpPr>
        <p:spPr>
          <a:xfrm>
            <a:off x="6936642" y="2955493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7" name="Téglalap 46"/>
          <p:cNvSpPr/>
          <p:nvPr/>
        </p:nvSpPr>
        <p:spPr>
          <a:xfrm>
            <a:off x="6936642" y="2011300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8" name="Téglalap 47"/>
          <p:cNvSpPr/>
          <p:nvPr/>
        </p:nvSpPr>
        <p:spPr>
          <a:xfrm>
            <a:off x="8001806" y="2955493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sp>
        <p:nvSpPr>
          <p:cNvPr id="49" name="Téglalap 48"/>
          <p:cNvSpPr/>
          <p:nvPr/>
        </p:nvSpPr>
        <p:spPr>
          <a:xfrm>
            <a:off x="8001806" y="2011300"/>
            <a:ext cx="655690" cy="271993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Proxy</a:t>
            </a:r>
            <a:endParaRPr lang="en-US" sz="16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432" y="1714944"/>
            <a:ext cx="1723291" cy="1661429"/>
          </a:xfrm>
          <a:prstGeom prst="rect">
            <a:avLst/>
          </a:prstGeom>
        </p:spPr>
      </p:pic>
      <p:cxnSp>
        <p:nvCxnSpPr>
          <p:cNvPr id="26" name="Szögletes összekötő 25"/>
          <p:cNvCxnSpPr>
            <a:stCxn id="7" idx="0"/>
            <a:endCxn id="15" idx="0"/>
          </p:cNvCxnSpPr>
          <p:nvPr/>
        </p:nvCxnSpPr>
        <p:spPr>
          <a:xfrm rot="5400000" flipH="1" flipV="1">
            <a:off x="3918098" y="-363502"/>
            <a:ext cx="12700" cy="3673088"/>
          </a:xfrm>
          <a:prstGeom prst="bentConnector3">
            <a:avLst>
              <a:gd name="adj1" fmla="val 3342858"/>
            </a:avLst>
          </a:prstGeom>
          <a:ln w="381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Kereszt 49"/>
          <p:cNvSpPr/>
          <p:nvPr/>
        </p:nvSpPr>
        <p:spPr>
          <a:xfrm rot="18888007">
            <a:off x="3767660" y="921059"/>
            <a:ext cx="313574" cy="288032"/>
          </a:xfrm>
          <a:prstGeom prst="plus">
            <a:avLst>
              <a:gd name="adj" fmla="val 37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abadkézi sokszög 52"/>
          <p:cNvSpPr/>
          <p:nvPr/>
        </p:nvSpPr>
        <p:spPr>
          <a:xfrm>
            <a:off x="1991544" y="1803696"/>
            <a:ext cx="3916293" cy="689200"/>
          </a:xfrm>
          <a:custGeom>
            <a:avLst/>
            <a:gdLst>
              <a:gd name="connsiteX0" fmla="*/ 173983 w 3916293"/>
              <a:gd name="connsiteY0" fmla="*/ 0 h 689200"/>
              <a:gd name="connsiteX1" fmla="*/ 239297 w 3916293"/>
              <a:gd name="connsiteY1" fmla="*/ 522514 h 689200"/>
              <a:gd name="connsiteX2" fmla="*/ 2492640 w 3916293"/>
              <a:gd name="connsiteY2" fmla="*/ 685800 h 689200"/>
              <a:gd name="connsiteX3" fmla="*/ 3820697 w 3916293"/>
              <a:gd name="connsiteY3" fmla="*/ 587828 h 689200"/>
              <a:gd name="connsiteX4" fmla="*/ 3809811 w 3916293"/>
              <a:gd name="connsiteY4" fmla="*/ 97971 h 6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6293" h="689200">
                <a:moveTo>
                  <a:pt x="173983" y="0"/>
                </a:moveTo>
                <a:cubicBezTo>
                  <a:pt x="13418" y="204107"/>
                  <a:pt x="-147146" y="408214"/>
                  <a:pt x="239297" y="522514"/>
                </a:cubicBezTo>
                <a:cubicBezTo>
                  <a:pt x="625740" y="636814"/>
                  <a:pt x="1895740" y="674914"/>
                  <a:pt x="2492640" y="685800"/>
                </a:cubicBezTo>
                <a:cubicBezTo>
                  <a:pt x="3089540" y="696686"/>
                  <a:pt x="3601169" y="685800"/>
                  <a:pt x="3820697" y="587828"/>
                </a:cubicBezTo>
                <a:cubicBezTo>
                  <a:pt x="4040226" y="489857"/>
                  <a:pt x="3813439" y="224971"/>
                  <a:pt x="3809811" y="97971"/>
                </a:cubicBezTo>
              </a:path>
            </a:pathLst>
          </a:custGeom>
          <a:noFill/>
          <a:ln w="38100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/>
          <p:cNvSpPr/>
          <p:nvPr/>
        </p:nvSpPr>
        <p:spPr>
          <a:xfrm>
            <a:off x="8818846" y="4000414"/>
            <a:ext cx="2821770" cy="399166"/>
          </a:xfrm>
          <a:prstGeom prst="rect">
            <a:avLst/>
          </a:prstGeom>
          <a:solidFill>
            <a:srgbClr val="00B0F0"/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 Mesh Control Plane</a:t>
            </a:r>
            <a:endParaRPr lang="en-US" sz="1600" dirty="0"/>
          </a:p>
        </p:txBody>
      </p:sp>
      <p:cxnSp>
        <p:nvCxnSpPr>
          <p:cNvPr id="55" name="Egyenes összekötő nyíllal 54"/>
          <p:cNvCxnSpPr>
            <a:endCxn id="59" idx="1"/>
          </p:cNvCxnSpPr>
          <p:nvPr/>
        </p:nvCxnSpPr>
        <p:spPr>
          <a:xfrm>
            <a:off x="2094487" y="4192429"/>
            <a:ext cx="6724359" cy="7568"/>
          </a:xfrm>
          <a:prstGeom prst="straightConnector1">
            <a:avLst/>
          </a:prstGeom>
          <a:ln w="381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>
            <a:endCxn id="38" idx="2"/>
          </p:cNvCxnSpPr>
          <p:nvPr/>
        </p:nvCxnSpPr>
        <p:spPr>
          <a:xfrm flipH="1" flipV="1">
            <a:off x="2091938" y="3227486"/>
            <a:ext cx="5099" cy="972511"/>
          </a:xfrm>
          <a:prstGeom prst="straightConnector1">
            <a:avLst/>
          </a:prstGeom>
          <a:ln w="381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flipH="1" flipV="1">
            <a:off x="3195935" y="3227486"/>
            <a:ext cx="5099" cy="972511"/>
          </a:xfrm>
          <a:prstGeom prst="straightConnector1">
            <a:avLst/>
          </a:prstGeom>
          <a:ln w="381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 flipH="1" flipV="1">
            <a:off x="4704912" y="3227486"/>
            <a:ext cx="5099" cy="972511"/>
          </a:xfrm>
          <a:prstGeom prst="straightConnector1">
            <a:avLst/>
          </a:prstGeom>
          <a:ln w="381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/>
          <p:cNvCxnSpPr/>
          <p:nvPr/>
        </p:nvCxnSpPr>
        <p:spPr>
          <a:xfrm flipH="1" flipV="1">
            <a:off x="5766201" y="3219918"/>
            <a:ext cx="5099" cy="972511"/>
          </a:xfrm>
          <a:prstGeom prst="straightConnector1">
            <a:avLst/>
          </a:prstGeom>
          <a:ln w="381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/>
          <p:cNvCxnSpPr/>
          <p:nvPr/>
        </p:nvCxnSpPr>
        <p:spPr>
          <a:xfrm flipH="1" flipV="1">
            <a:off x="7304935" y="3227486"/>
            <a:ext cx="5099" cy="972511"/>
          </a:xfrm>
          <a:prstGeom prst="straightConnector1">
            <a:avLst/>
          </a:prstGeom>
          <a:ln w="381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/>
          <p:cNvCxnSpPr/>
          <p:nvPr/>
        </p:nvCxnSpPr>
        <p:spPr>
          <a:xfrm flipH="1" flipV="1">
            <a:off x="8334489" y="3219918"/>
            <a:ext cx="5099" cy="972511"/>
          </a:xfrm>
          <a:prstGeom prst="straightConnector1">
            <a:avLst/>
          </a:prstGeom>
          <a:ln w="381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lcím 2"/>
          <p:cNvSpPr txBox="1">
            <a:spLocks/>
          </p:cNvSpPr>
          <p:nvPr/>
        </p:nvSpPr>
        <p:spPr>
          <a:xfrm>
            <a:off x="214282" y="4569844"/>
            <a:ext cx="2968147" cy="181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Dynamic service discovery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Load </a:t>
            </a:r>
            <a:r>
              <a:rPr lang="en-US" sz="1600" dirty="0" smtClean="0"/>
              <a:t>balancing</a:t>
            </a:r>
            <a:endParaRPr lang="hu-HU" sz="16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Health </a:t>
            </a:r>
            <a:r>
              <a:rPr lang="en-US" sz="1600" dirty="0" smtClean="0"/>
              <a:t>checks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Timeouts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Retries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Circuit breakers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73" name="Alcím 2"/>
          <p:cNvSpPr txBox="1">
            <a:spLocks/>
          </p:cNvSpPr>
          <p:nvPr/>
        </p:nvSpPr>
        <p:spPr>
          <a:xfrm>
            <a:off x="3071664" y="4569844"/>
            <a:ext cx="3096344" cy="181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Traffic encryption (</a:t>
            </a:r>
            <a:r>
              <a:rPr lang="en-US" sz="1600" dirty="0" err="1" smtClean="0"/>
              <a:t>mTLS</a:t>
            </a:r>
            <a:r>
              <a:rPr lang="en-US" sz="16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Fine-grained access control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Access auditing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Rate limiting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R</a:t>
            </a:r>
            <a:r>
              <a:rPr lang="hu-HU" sz="1600" dirty="0" err="1" smtClean="0"/>
              <a:t>ewrites</a:t>
            </a:r>
            <a:r>
              <a:rPr lang="hu-HU" sz="1600" dirty="0" smtClean="0"/>
              <a:t> </a:t>
            </a:r>
            <a:r>
              <a:rPr lang="hu-HU" sz="1600" dirty="0"/>
              <a:t>and </a:t>
            </a:r>
            <a:r>
              <a:rPr lang="hu-HU" sz="1600" dirty="0" err="1"/>
              <a:t>redirects</a:t>
            </a:r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74" name="Alcím 2"/>
          <p:cNvSpPr txBox="1">
            <a:spLocks/>
          </p:cNvSpPr>
          <p:nvPr/>
        </p:nvSpPr>
        <p:spPr>
          <a:xfrm>
            <a:off x="5951984" y="4569844"/>
            <a:ext cx="3096344" cy="181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Consistent metrics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Access logs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Distributed tracing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Fault injection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75" name="Alcím 2"/>
          <p:cNvSpPr txBox="1">
            <a:spLocks/>
          </p:cNvSpPr>
          <p:nvPr/>
        </p:nvSpPr>
        <p:spPr>
          <a:xfrm>
            <a:off x="8328248" y="4569845"/>
            <a:ext cx="3096344" cy="181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Lots of resources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C000"/>
                </a:solidFill>
              </a:rPr>
              <a:t>Added latency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Operational overhead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C000"/>
                </a:solidFill>
              </a:rPr>
              <a:t>HTTP focused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645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9" grpId="0" animBg="1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Sidecar </a:t>
            </a:r>
            <a:r>
              <a:rPr lang="en-US" dirty="0" err="1" smtClean="0"/>
              <a:t>Unjection</a:t>
            </a:r>
            <a:r>
              <a:rPr lang="en-US" dirty="0" smtClean="0"/>
              <a:t>: Using the Mutating </a:t>
            </a:r>
            <a:r>
              <a:rPr lang="en-US" dirty="0" err="1" smtClean="0"/>
              <a:t>Webhook</a:t>
            </a:r>
            <a:r>
              <a:rPr lang="en-US" dirty="0" smtClean="0"/>
              <a:t> of the API Server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D62FCAFF-7D7E-488D-B8A2-7457F37B0E1E}"/>
              </a:ext>
            </a:extLst>
          </p:cNvPr>
          <p:cNvSpPr/>
          <p:nvPr/>
        </p:nvSpPr>
        <p:spPr>
          <a:xfrm>
            <a:off x="8288291" y="2993294"/>
            <a:ext cx="1192306" cy="686007"/>
          </a:xfrm>
          <a:prstGeom prst="rect">
            <a:avLst/>
          </a:prstGeom>
          <a:solidFill>
            <a:srgbClr val="0054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0FD8857E-FE0B-46A0-83C4-E16A1A85DDBE}"/>
              </a:ext>
            </a:extLst>
          </p:cNvPr>
          <p:cNvSpPr/>
          <p:nvPr/>
        </p:nvSpPr>
        <p:spPr>
          <a:xfrm>
            <a:off x="8095106" y="3227343"/>
            <a:ext cx="1192306" cy="686007"/>
          </a:xfrm>
          <a:prstGeom prst="rect">
            <a:avLst/>
          </a:prstGeom>
          <a:solidFill>
            <a:srgbClr val="0054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48DB80BD-70E7-4F89-AA14-1AE93A6E5954}"/>
              </a:ext>
            </a:extLst>
          </p:cNvPr>
          <p:cNvSpPr/>
          <p:nvPr/>
        </p:nvSpPr>
        <p:spPr>
          <a:xfrm>
            <a:off x="1551428" y="1196752"/>
            <a:ext cx="1131528" cy="1030940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</a:p>
          <a:p>
            <a:pPr algn="ctr"/>
            <a:r>
              <a:rPr lang="hu-HU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HTTP</a:t>
            </a:r>
          </a:p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handler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B41EA390-2B76-4F7C-907B-90BEAD7A94CC}"/>
              </a:ext>
            </a:extLst>
          </p:cNvPr>
          <p:cNvSpPr/>
          <p:nvPr/>
        </p:nvSpPr>
        <p:spPr>
          <a:xfrm>
            <a:off x="3026657" y="1196752"/>
            <a:ext cx="1671384" cy="1023619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Authentication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Authorization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2A122D13-CD1C-40C2-98DC-5D1A791D7AE5}"/>
              </a:ext>
            </a:extLst>
          </p:cNvPr>
          <p:cNvSpPr/>
          <p:nvPr/>
        </p:nvSpPr>
        <p:spPr>
          <a:xfrm>
            <a:off x="5041742" y="1196752"/>
            <a:ext cx="1192306" cy="1023619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Mutating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admission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="" xmlns:a16="http://schemas.microsoft.com/office/drawing/2014/main" id="{6AEAE27F-B299-43D3-BC20-2AFCD3893E37}"/>
              </a:ext>
            </a:extLst>
          </p:cNvPr>
          <p:cNvCxnSpPr/>
          <p:nvPr/>
        </p:nvCxnSpPr>
        <p:spPr>
          <a:xfrm>
            <a:off x="372035" y="1792905"/>
            <a:ext cx="1183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26C44B1D-3847-43E6-A1C1-52CDE90E3540}"/>
              </a:ext>
            </a:extLst>
          </p:cNvPr>
          <p:cNvSpPr txBox="1"/>
          <p:nvPr/>
        </p:nvSpPr>
        <p:spPr>
          <a:xfrm>
            <a:off x="336177" y="1423573"/>
            <a:ext cx="134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j-lt"/>
              </a:rPr>
              <a:t>API </a:t>
            </a:r>
            <a:r>
              <a:rPr lang="hu-HU" dirty="0" err="1">
                <a:latin typeface="+mj-lt"/>
              </a:rPr>
              <a:t>request</a:t>
            </a:r>
            <a:endParaRPr lang="hu-HU" dirty="0">
              <a:latin typeface="+mj-lt"/>
            </a:endParaRP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="" xmlns:a16="http://schemas.microsoft.com/office/drawing/2014/main" id="{DB6F54D8-00BC-4F92-A2D5-FC00EAD4F1B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682956" y="1708562"/>
            <a:ext cx="343701" cy="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B62B11CB-93BD-4E09-979F-E90F41322760}"/>
              </a:ext>
            </a:extLst>
          </p:cNvPr>
          <p:cNvSpPr/>
          <p:nvPr/>
        </p:nvSpPr>
        <p:spPr>
          <a:xfrm>
            <a:off x="6577749" y="1196752"/>
            <a:ext cx="1192306" cy="1023619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Object</a:t>
            </a:r>
            <a:r>
              <a:rPr lang="hu-HU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Schema</a:t>
            </a:r>
            <a:r>
              <a:rPr lang="hu-HU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Validation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="" xmlns:a16="http://schemas.microsoft.com/office/drawing/2014/main" id="{68B26E0B-26BC-44D8-9093-CDC6AD2181EB}"/>
              </a:ext>
            </a:extLst>
          </p:cNvPr>
          <p:cNvSpPr/>
          <p:nvPr/>
        </p:nvSpPr>
        <p:spPr>
          <a:xfrm>
            <a:off x="8113756" y="1196752"/>
            <a:ext cx="1192306" cy="1023619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Validating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admission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="" xmlns:a16="http://schemas.microsoft.com/office/drawing/2014/main" id="{B290CA47-50B9-43EE-AFF6-1EC018C81062}"/>
              </a:ext>
            </a:extLst>
          </p:cNvPr>
          <p:cNvSpPr/>
          <p:nvPr/>
        </p:nvSpPr>
        <p:spPr>
          <a:xfrm>
            <a:off x="9649763" y="1196752"/>
            <a:ext cx="1192306" cy="1023619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Persisted</a:t>
            </a:r>
            <a:r>
              <a:rPr lang="hu-HU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hu-HU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etcd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="" xmlns:a16="http://schemas.microsoft.com/office/drawing/2014/main" id="{B5B87F80-634C-481F-A309-7ADD38D8A50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698041" y="1708562"/>
            <a:ext cx="343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="" xmlns:a16="http://schemas.microsoft.com/office/drawing/2014/main" id="{35CCB2A7-A6D8-4262-BB76-91B6F7E86D30}"/>
              </a:ext>
            </a:extLst>
          </p:cNvPr>
          <p:cNvCxnSpPr>
            <a:cxnSpLocks/>
          </p:cNvCxnSpPr>
          <p:nvPr/>
        </p:nvCxnSpPr>
        <p:spPr>
          <a:xfrm>
            <a:off x="6234048" y="1708562"/>
            <a:ext cx="343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="" xmlns:a16="http://schemas.microsoft.com/office/drawing/2014/main" id="{B05BC133-7CA7-4BDF-8F64-8C255DD7DE20}"/>
              </a:ext>
            </a:extLst>
          </p:cNvPr>
          <p:cNvCxnSpPr>
            <a:cxnSpLocks/>
          </p:cNvCxnSpPr>
          <p:nvPr/>
        </p:nvCxnSpPr>
        <p:spPr>
          <a:xfrm>
            <a:off x="7770055" y="1708562"/>
            <a:ext cx="343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="" xmlns:a16="http://schemas.microsoft.com/office/drawing/2014/main" id="{A441246D-866D-473C-8025-43D0E8BA97D3}"/>
              </a:ext>
            </a:extLst>
          </p:cNvPr>
          <p:cNvCxnSpPr>
            <a:cxnSpLocks/>
          </p:cNvCxnSpPr>
          <p:nvPr/>
        </p:nvCxnSpPr>
        <p:spPr>
          <a:xfrm>
            <a:off x="9306062" y="1708562"/>
            <a:ext cx="343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="" xmlns:a16="http://schemas.microsoft.com/office/drawing/2014/main" id="{740ED7C8-544E-49EB-B323-26748A30E066}"/>
              </a:ext>
            </a:extLst>
          </p:cNvPr>
          <p:cNvSpPr/>
          <p:nvPr/>
        </p:nvSpPr>
        <p:spPr>
          <a:xfrm>
            <a:off x="4374230" y="3445252"/>
            <a:ext cx="1192306" cy="686007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Webhook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églalap 20">
            <a:extLst>
              <a:ext uri="{FF2B5EF4-FFF2-40B4-BE49-F238E27FC236}">
                <a16:creationId xmlns="" xmlns:a16="http://schemas.microsoft.com/office/drawing/2014/main" id="{8A4CB5E4-0263-4791-BF70-67F13977D36C}"/>
              </a:ext>
            </a:extLst>
          </p:cNvPr>
          <p:cNvSpPr/>
          <p:nvPr/>
        </p:nvSpPr>
        <p:spPr>
          <a:xfrm>
            <a:off x="5747642" y="3445252"/>
            <a:ext cx="1192306" cy="686007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Webhook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="" xmlns:a16="http://schemas.microsoft.com/office/drawing/2014/main" id="{438E76C4-F646-4396-8CD1-299EF7AD1109}"/>
              </a:ext>
            </a:extLst>
          </p:cNvPr>
          <p:cNvSpPr/>
          <p:nvPr/>
        </p:nvSpPr>
        <p:spPr>
          <a:xfrm>
            <a:off x="7923256" y="3445252"/>
            <a:ext cx="1192306" cy="686007"/>
          </a:xfrm>
          <a:prstGeom prst="rect">
            <a:avLst/>
          </a:prstGeom>
          <a:solidFill>
            <a:srgbClr val="0054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Webhook</a:t>
            </a:r>
            <a:endParaRPr lang="hu-HU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="" xmlns:a16="http://schemas.microsoft.com/office/drawing/2014/main" id="{5B8BB663-7029-4900-8153-4BB59AB14DD8}"/>
              </a:ext>
            </a:extLst>
          </p:cNvPr>
          <p:cNvCxnSpPr>
            <a:cxnSpLocks/>
          </p:cNvCxnSpPr>
          <p:nvPr/>
        </p:nvCxnSpPr>
        <p:spPr>
          <a:xfrm flipV="1">
            <a:off x="5162407" y="2220370"/>
            <a:ext cx="0" cy="122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="" xmlns:a16="http://schemas.microsoft.com/office/drawing/2014/main" id="{AA322712-4B61-44DB-9FB5-9CA94C4F0A5B}"/>
              </a:ext>
            </a:extLst>
          </p:cNvPr>
          <p:cNvCxnSpPr>
            <a:cxnSpLocks/>
          </p:cNvCxnSpPr>
          <p:nvPr/>
        </p:nvCxnSpPr>
        <p:spPr>
          <a:xfrm flipV="1">
            <a:off x="5337286" y="2220370"/>
            <a:ext cx="0" cy="122488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="" xmlns:a16="http://schemas.microsoft.com/office/drawing/2014/main" id="{5B2D392E-4D23-438A-91E3-6C21D6896933}"/>
              </a:ext>
            </a:extLst>
          </p:cNvPr>
          <p:cNvCxnSpPr>
            <a:cxnSpLocks/>
          </p:cNvCxnSpPr>
          <p:nvPr/>
        </p:nvCxnSpPr>
        <p:spPr>
          <a:xfrm flipV="1">
            <a:off x="5893927" y="2220370"/>
            <a:ext cx="0" cy="122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="" xmlns:a16="http://schemas.microsoft.com/office/drawing/2014/main" id="{9A4C3794-92E1-4592-809F-198F45C8587A}"/>
              </a:ext>
            </a:extLst>
          </p:cNvPr>
          <p:cNvCxnSpPr>
            <a:cxnSpLocks/>
          </p:cNvCxnSpPr>
          <p:nvPr/>
        </p:nvCxnSpPr>
        <p:spPr>
          <a:xfrm flipV="1">
            <a:off x="6070622" y="2220370"/>
            <a:ext cx="0" cy="122488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="" xmlns:a16="http://schemas.microsoft.com/office/drawing/2014/main" id="{F5F3108D-12AB-4CC6-9217-3D08EA375FC9}"/>
              </a:ext>
            </a:extLst>
          </p:cNvPr>
          <p:cNvCxnSpPr>
            <a:cxnSpLocks/>
          </p:cNvCxnSpPr>
          <p:nvPr/>
        </p:nvCxnSpPr>
        <p:spPr>
          <a:xfrm flipV="1">
            <a:off x="8210407" y="2220370"/>
            <a:ext cx="0" cy="122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="" xmlns:a16="http://schemas.microsoft.com/office/drawing/2014/main" id="{F729029A-3B7B-4ABA-898C-EA3F63D6DE50}"/>
              </a:ext>
            </a:extLst>
          </p:cNvPr>
          <p:cNvCxnSpPr>
            <a:cxnSpLocks/>
          </p:cNvCxnSpPr>
          <p:nvPr/>
        </p:nvCxnSpPr>
        <p:spPr>
          <a:xfrm flipV="1">
            <a:off x="8713195" y="2220370"/>
            <a:ext cx="0" cy="122488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="" xmlns:a16="http://schemas.microsoft.com/office/drawing/2014/main" id="{09A0003F-4850-4B72-9A38-815261FE61A2}"/>
              </a:ext>
            </a:extLst>
          </p:cNvPr>
          <p:cNvCxnSpPr>
            <a:cxnSpLocks/>
          </p:cNvCxnSpPr>
          <p:nvPr/>
        </p:nvCxnSpPr>
        <p:spPr>
          <a:xfrm flipV="1">
            <a:off x="8391382" y="2220370"/>
            <a:ext cx="0" cy="1006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="" xmlns:a16="http://schemas.microsoft.com/office/drawing/2014/main" id="{3FD5B612-0435-4314-A1BD-730DBA600141}"/>
              </a:ext>
            </a:extLst>
          </p:cNvPr>
          <p:cNvCxnSpPr>
            <a:cxnSpLocks/>
          </p:cNvCxnSpPr>
          <p:nvPr/>
        </p:nvCxnSpPr>
        <p:spPr>
          <a:xfrm flipV="1">
            <a:off x="8591407" y="2220370"/>
            <a:ext cx="0" cy="772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="" xmlns:a16="http://schemas.microsoft.com/office/drawing/2014/main" id="{1F66B0AF-B361-462B-90BA-1B7B931E551A}"/>
              </a:ext>
            </a:extLst>
          </p:cNvPr>
          <p:cNvCxnSpPr>
            <a:cxnSpLocks/>
          </p:cNvCxnSpPr>
          <p:nvPr/>
        </p:nvCxnSpPr>
        <p:spPr>
          <a:xfrm flipV="1">
            <a:off x="8879579" y="2220370"/>
            <a:ext cx="0" cy="100697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="" xmlns:a16="http://schemas.microsoft.com/office/drawing/2014/main" id="{1A5A1762-2E93-4371-9EAB-2873B843BBB8}"/>
              </a:ext>
            </a:extLst>
          </p:cNvPr>
          <p:cNvCxnSpPr>
            <a:cxnSpLocks/>
          </p:cNvCxnSpPr>
          <p:nvPr/>
        </p:nvCxnSpPr>
        <p:spPr>
          <a:xfrm flipV="1">
            <a:off x="9074944" y="2220371"/>
            <a:ext cx="0" cy="77292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zabadkézi sokszög 2"/>
          <p:cNvSpPr/>
          <p:nvPr/>
        </p:nvSpPr>
        <p:spPr>
          <a:xfrm>
            <a:off x="511629" y="1213318"/>
            <a:ext cx="10482942" cy="3413797"/>
          </a:xfrm>
          <a:custGeom>
            <a:avLst/>
            <a:gdLst>
              <a:gd name="connsiteX0" fmla="*/ 0 w 10482942"/>
              <a:gd name="connsiteY0" fmla="*/ 152643 h 3413797"/>
              <a:gd name="connsiteX1" fmla="*/ 3037114 w 10482942"/>
              <a:gd name="connsiteY1" fmla="*/ 228843 h 3413797"/>
              <a:gd name="connsiteX2" fmla="*/ 4659085 w 10482942"/>
              <a:gd name="connsiteY2" fmla="*/ 207072 h 3413797"/>
              <a:gd name="connsiteX3" fmla="*/ 4865914 w 10482942"/>
              <a:gd name="connsiteY3" fmla="*/ 3124443 h 3413797"/>
              <a:gd name="connsiteX4" fmla="*/ 5061857 w 10482942"/>
              <a:gd name="connsiteY4" fmla="*/ 3048243 h 3413797"/>
              <a:gd name="connsiteX5" fmla="*/ 5127171 w 10482942"/>
              <a:gd name="connsiteY5" fmla="*/ 827557 h 3413797"/>
              <a:gd name="connsiteX6" fmla="*/ 6749142 w 10482942"/>
              <a:gd name="connsiteY6" fmla="*/ 914643 h 3413797"/>
              <a:gd name="connsiteX7" fmla="*/ 10482942 w 10482942"/>
              <a:gd name="connsiteY7" fmla="*/ 838443 h 341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2942" h="3413797">
                <a:moveTo>
                  <a:pt x="0" y="152643"/>
                </a:moveTo>
                <a:lnTo>
                  <a:pt x="3037114" y="228843"/>
                </a:lnTo>
                <a:cubicBezTo>
                  <a:pt x="3813628" y="237914"/>
                  <a:pt x="4354285" y="-275528"/>
                  <a:pt x="4659085" y="207072"/>
                </a:cubicBezTo>
                <a:cubicBezTo>
                  <a:pt x="4963885" y="689672"/>
                  <a:pt x="4798785" y="2650915"/>
                  <a:pt x="4865914" y="3124443"/>
                </a:cubicBezTo>
                <a:cubicBezTo>
                  <a:pt x="4933043" y="3597971"/>
                  <a:pt x="5018314" y="3431057"/>
                  <a:pt x="5061857" y="3048243"/>
                </a:cubicBezTo>
                <a:cubicBezTo>
                  <a:pt x="5105400" y="2665429"/>
                  <a:pt x="4845957" y="1183157"/>
                  <a:pt x="5127171" y="827557"/>
                </a:cubicBezTo>
                <a:cubicBezTo>
                  <a:pt x="5408385" y="471957"/>
                  <a:pt x="5856514" y="912829"/>
                  <a:pt x="6749142" y="914643"/>
                </a:cubicBezTo>
                <a:cubicBezTo>
                  <a:pt x="7641770" y="916457"/>
                  <a:pt x="9691913" y="709629"/>
                  <a:pt x="10482942" y="838443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Alcím 2"/>
          <p:cNvSpPr txBox="1">
            <a:spLocks/>
          </p:cNvSpPr>
          <p:nvPr/>
        </p:nvSpPr>
        <p:spPr>
          <a:xfrm>
            <a:off x="214282" y="4569844"/>
            <a:ext cx="6019766" cy="181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/>
              <a:t>Happens on pod level if annotation is present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Namespace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Pod controller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Deployment, </a:t>
            </a:r>
            <a:r>
              <a:rPr lang="en-US" dirty="0" err="1" smtClean="0"/>
              <a:t>ReplicaSet</a:t>
            </a:r>
            <a:r>
              <a:rPr lang="en-US" dirty="0" smtClean="0"/>
              <a:t>, </a:t>
            </a:r>
            <a:r>
              <a:rPr lang="en-US" dirty="0" err="1" smtClean="0"/>
              <a:t>DaemonSet</a:t>
            </a:r>
            <a:r>
              <a:rPr lang="en-US" dirty="0" smtClean="0"/>
              <a:t>, </a:t>
            </a:r>
            <a:r>
              <a:rPr lang="en-US" dirty="0" err="1" smtClean="0"/>
              <a:t>StatefulSet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Pod itself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36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Big Players</a:t>
            </a:r>
            <a:endParaRPr lang="hu-HU" dirty="0"/>
          </a:p>
        </p:txBody>
      </p:sp>
      <p:pic>
        <p:nvPicPr>
          <p:cNvPr id="4" name="Picture 2" descr="Image result for isti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015201"/>
            <a:ext cx="2088232" cy="10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inke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03" y="1207785"/>
            <a:ext cx="3202049" cy="7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99456" y="2410628"/>
            <a:ext cx="531254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Somewhat easy to install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Hard to operate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Heavy control plane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Advanced data plane (Envoy)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Has a built in ingress (and egress) controller (Envoy)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B050"/>
                </a:solidFill>
              </a:rPr>
              <a:t>Kiali</a:t>
            </a:r>
            <a:r>
              <a:rPr lang="en-US" dirty="0" smtClean="0">
                <a:solidFill>
                  <a:srgbClr val="00B050"/>
                </a:solidFill>
              </a:rPr>
              <a:t> as dashboard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Monitoring: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Service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S2S latency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Response codes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Jaeger Tracing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Advanced HTTP routing: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Blue/Green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Canary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Dark launch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125219" y="2411010"/>
            <a:ext cx="32344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Very easy to install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Easy to operate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Light control plane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Very light data plane (in Rust)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</a:rPr>
              <a:t>No ingress included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Has a dashboard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Monitoring: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Service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S2S latency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Response codes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 tracing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Very basic HTTP routing: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 Blue/Green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Canary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 dark launch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Buzz Around </a:t>
            </a:r>
            <a:r>
              <a:rPr lang="en-US" dirty="0" err="1" smtClean="0"/>
              <a:t>Istio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1178396"/>
            <a:ext cx="84010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Buzz Around </a:t>
            </a:r>
            <a:r>
              <a:rPr lang="en-US" dirty="0" err="1" smtClean="0"/>
              <a:t>Istio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95" y="1052736"/>
            <a:ext cx="5783621" cy="5229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196752"/>
            <a:ext cx="482494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Buzz Around </a:t>
            </a:r>
            <a:r>
              <a:rPr lang="en-US" dirty="0" err="1" smtClean="0"/>
              <a:t>Istio</a:t>
            </a:r>
            <a:r>
              <a:rPr lang="en-US" dirty="0" smtClean="0"/>
              <a:t>: Ambient Mesh</a:t>
            </a:r>
            <a:endParaRPr lang="hu-HU" dirty="0"/>
          </a:p>
        </p:txBody>
      </p:sp>
      <p:pic>
        <p:nvPicPr>
          <p:cNvPr id="1026" name="Picture 2" descr="Istio / Introducing Ambient Me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3" y="1340768"/>
            <a:ext cx="1112243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926</Words>
  <Application>Microsoft Office PowerPoint</Application>
  <PresentationFormat>Szélesvásznú</PresentationFormat>
  <Paragraphs>221</Paragraphs>
  <Slides>18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Open Sans</vt:lpstr>
      <vt:lpstr>Wingdings</vt:lpstr>
      <vt:lpstr>Office-téma</vt:lpstr>
      <vt:lpstr>1_Office-téma</vt:lpstr>
      <vt:lpstr>PowerPoint bemutató</vt:lpstr>
      <vt:lpstr>Who am I?</vt:lpstr>
      <vt:lpstr>Check Out My Serivce Mesh Basics Video on YouTube</vt:lpstr>
      <vt:lpstr>The Basics Very Quickly…</vt:lpstr>
      <vt:lpstr>Sidecar Unjection: Using the Mutating Webhook of the API Server</vt:lpstr>
      <vt:lpstr>The Two Big Players</vt:lpstr>
      <vt:lpstr>The Buzz Around Istio</vt:lpstr>
      <vt:lpstr>The Buzz Around Istio</vt:lpstr>
      <vt:lpstr>The Buzz Around Istio: Ambient Mesh</vt:lpstr>
      <vt:lpstr>Honorable Mentions 1: AWS App Mesh</vt:lpstr>
      <vt:lpstr>Honorable Mentions 2: Open Service Mesh </vt:lpstr>
      <vt:lpstr>Honorable Mentions 3: Service Mesh Interface</vt:lpstr>
      <vt:lpstr>Honorable Mentions 4: Cilium Service Mesh with eBPF</vt:lpstr>
      <vt:lpstr>Honorable Mentions 5: Even More Tools  </vt:lpstr>
      <vt:lpstr>Honorable Mentions 6: Service Mesh vs. API Gateways</vt:lpstr>
      <vt:lpstr>Honorable Mentions 7: Kubernetes Gateway API</vt:lpstr>
      <vt:lpstr>Honorable Mentions 8: Service Mesh Managers</vt:lpstr>
      <vt:lpstr>Okay, But Should I Use a Service Mesh???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David</dc:creator>
  <cp:lastModifiedBy>Megyesi, Péter</cp:lastModifiedBy>
  <cp:revision>1129</cp:revision>
  <dcterms:created xsi:type="dcterms:W3CDTF">2016-11-11T16:11:17Z</dcterms:created>
  <dcterms:modified xsi:type="dcterms:W3CDTF">2022-10-20T08:14:38Z</dcterms:modified>
</cp:coreProperties>
</file>