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78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78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4ba0942e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14ba0942ea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4ba0942ea0_0_1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4ba0942ea0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4ba0942ea0_0_1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4ba0942ea0_0_1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4ba0942ea0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4ba0942ea0_0_1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4ba0942ea0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4ba0942ea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4ba0942ea0_0_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597061cfdc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597061cfd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1597061cfdc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ba0942ea0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ba0942ea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14ba0942ea0_0_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ba0942ea0_0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4ba0942ea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14ba0942ea0_0_10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ba0942ea0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ba0942ea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14ba0942ea0_0_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ba0942ea0_0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4ba0942ea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4ba0942ea0_0_1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ba0942ea0_0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4ba0942ea0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4ba0942ea0_0_1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ba0942ea0_0_1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4ba0942ea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4ba0942ea0_0_1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4ba0942ea0_0_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4ba0942ea0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4ba0942ea0_0_1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JEGYZÉK">
  <p:cSld name="TARTALOMJEGYZÉ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-62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Munka\04 - ARCHIVALNI\neuron_solutions_logo_201811_tervek\neuron_solutions_logo_201811bw.png"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30" y="3172619"/>
            <a:ext cx="3746500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5787B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 Layout 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2"/>
          <p:cNvCxnSpPr/>
          <p:nvPr/>
        </p:nvCxnSpPr>
        <p:spPr>
          <a:xfrm flipH="1" rot="10800000">
            <a:off x="-7025" y="6802575"/>
            <a:ext cx="12376800" cy="21200"/>
          </a:xfrm>
          <a:prstGeom prst="straightConnector1">
            <a:avLst/>
          </a:prstGeom>
          <a:noFill/>
          <a:ln cap="flat" cmpd="sng" w="228600">
            <a:solidFill>
              <a:srgbClr val="183C7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ÁLTALÁNOS SZÖVEGES">
  <p:cSld name="3_ÁLTALÁNOS SZÖVEGE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-620" y="6290258"/>
            <a:ext cx="12192000" cy="58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-620" y="-6995"/>
            <a:ext cx="12192000" cy="12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1214967" y="1304975"/>
            <a:ext cx="97770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rtl="0" algn="l">
              <a:spcBef>
                <a:spcPts val="1500"/>
              </a:spcBef>
              <a:spcAft>
                <a:spcPts val="0"/>
              </a:spcAft>
              <a:buSzPts val="2800"/>
              <a:buChar char="•"/>
              <a:defRPr>
                <a:solidFill>
                  <a:srgbClr val="75787B"/>
                </a:solidFill>
              </a:defRPr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rgbClr val="75787B"/>
              </a:buClr>
              <a:buSzPts val="2800"/>
              <a:buChar char="–"/>
              <a:defRPr>
                <a:solidFill>
                  <a:srgbClr val="75787B"/>
                </a:solidFill>
              </a:defRPr>
            </a:lvl2pPr>
            <a:lvl3pPr indent="-406400" lvl="2" marL="1371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  <a:defRPr>
                <a:solidFill>
                  <a:srgbClr val="75787B"/>
                </a:solidFill>
              </a:defRPr>
            </a:lvl3pPr>
            <a:lvl4pPr indent="-406400" lvl="3" marL="1828800" rtl="0" algn="l">
              <a:spcBef>
                <a:spcPts val="560"/>
              </a:spcBef>
              <a:spcAft>
                <a:spcPts val="0"/>
              </a:spcAft>
              <a:buClr>
                <a:srgbClr val="75787B"/>
              </a:buClr>
              <a:buSzPts val="2800"/>
              <a:buChar char="–"/>
              <a:defRPr>
                <a:solidFill>
                  <a:srgbClr val="75787B"/>
                </a:solidFill>
              </a:defRPr>
            </a:lvl4pPr>
            <a:lvl5pPr indent="-406400" lvl="4" marL="2286000" rtl="0" algn="l">
              <a:spcBef>
                <a:spcPts val="560"/>
              </a:spcBef>
              <a:spcAft>
                <a:spcPts val="0"/>
              </a:spcAft>
              <a:buClr>
                <a:srgbClr val="75787B"/>
              </a:buClr>
              <a:buSzPts val="2800"/>
              <a:buChar char="»"/>
              <a:defRPr>
                <a:solidFill>
                  <a:srgbClr val="75787B"/>
                </a:solidFill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type="title"/>
          </p:nvPr>
        </p:nvSpPr>
        <p:spPr>
          <a:xfrm>
            <a:off x="575295" y="368610"/>
            <a:ext cx="110415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75787B"/>
              </a:buClr>
              <a:buSzPts val="2900"/>
              <a:buFont typeface="Arial"/>
              <a:buNone/>
              <a:defRPr>
                <a:solidFill>
                  <a:srgbClr val="75787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D:\Munka\04 - ARCHIVALNI\neuron_solutions_logo_201811_tervek\neuron_solutions_logo_201811bw.png" id="76" name="Google Shape;7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7922" y="6447738"/>
            <a:ext cx="2145412" cy="29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LAP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62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99991" y="1196752"/>
            <a:ext cx="7200800" cy="54051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575295" y="908677"/>
            <a:ext cx="11041411" cy="1620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575296" y="2181637"/>
            <a:ext cx="9787905" cy="1594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1500"/>
              </a:spcBef>
              <a:spcAft>
                <a:spcPts val="0"/>
              </a:spcAft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"/>
          <p:cNvSpPr/>
          <p:nvPr/>
        </p:nvSpPr>
        <p:spPr>
          <a:xfrm>
            <a:off x="-620" y="6290258"/>
            <a:ext cx="12192000" cy="56774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</a:rPr>
              <a:t>Company: neuronsolutions.hu  Talk: tinyurl.com/recent-timeseries</a:t>
            </a: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Munka\04 - ARCHIVALNI\neuron_solutions_logo_201811_tervek\neuron_solutions_logo_201811bw.png"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922" y="6453337"/>
            <a:ext cx="1968309" cy="269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ÁLTALÁNOS SZÖVEGES">
  <p:cSld name="ÁLTALÁNOS SZÖVEGE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620" y="6290245"/>
            <a:ext cx="12192000" cy="58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</a:rPr>
              <a:t>Company: neuronsolutions.hu  Talk: tinyurl.com/recent-timeseries           </a:t>
            </a: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Munka\04 - ARCHIVALNI\neuron_solutions_logo_201811_tervek\neuron_solutions_logo_201811bw.png"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7922" y="6447738"/>
            <a:ext cx="1968309" cy="26939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/>
        </p:nvSpPr>
        <p:spPr>
          <a:xfrm>
            <a:off x="-620" y="-6995"/>
            <a:ext cx="12192000" cy="12362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575295" y="368610"/>
            <a:ext cx="11041411" cy="720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5787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574670" y="1088702"/>
            <a:ext cx="11041500" cy="46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" name="Google Shape;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5525" y="5846913"/>
            <a:ext cx="1009650" cy="3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/>
        </p:nvSpPr>
        <p:spPr>
          <a:xfrm>
            <a:off x="11004525" y="5790750"/>
            <a:ext cx="11640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900">
                <a:solidFill>
                  <a:srgbClr val="75787B"/>
                </a:solidFill>
                <a:latin typeface="Verdana"/>
                <a:ea typeface="Verdana"/>
                <a:cs typeface="Verdana"/>
                <a:sym typeface="Verdana"/>
              </a:rPr>
              <a:t>Powered by</a:t>
            </a:r>
            <a:endParaRPr b="1" sz="900">
              <a:solidFill>
                <a:srgbClr val="7578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ÁLTALÁNOS SZÖVEGES">
  <p:cSld name="1_ÁLTALÁNOS SZÖVEGE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Munka\02 - LEVILLANTAS - KEPEK\logo_motivum_feher_alapra.png"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9937" y="1572705"/>
            <a:ext cx="7505700" cy="56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/>
          <p:nvPr/>
        </p:nvSpPr>
        <p:spPr>
          <a:xfrm>
            <a:off x="-620" y="6290258"/>
            <a:ext cx="12192000" cy="5843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</a:rPr>
              <a:t>Company: neuronsolutions.hu  Talk: tinyurl.com/recent-timeseries           </a:t>
            </a: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Munka\04 - ARCHIVALNI\neuron_solutions_logo_201811_tervek\neuron_solutions_logo_201811bw.png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922" y="6447738"/>
            <a:ext cx="1968309" cy="26939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/>
          <p:nvPr/>
        </p:nvSpPr>
        <p:spPr>
          <a:xfrm>
            <a:off x="-620" y="-6995"/>
            <a:ext cx="12192000" cy="12362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75295" y="368610"/>
            <a:ext cx="11041411" cy="720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5787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575295" y="1088702"/>
            <a:ext cx="11041411" cy="4680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5525" y="5846913"/>
            <a:ext cx="1009650" cy="3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/>
        </p:nvSpPr>
        <p:spPr>
          <a:xfrm>
            <a:off x="11004525" y="5790750"/>
            <a:ext cx="11640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900">
                <a:solidFill>
                  <a:srgbClr val="75787B"/>
                </a:solidFill>
                <a:latin typeface="Verdana"/>
                <a:ea typeface="Verdana"/>
                <a:cs typeface="Verdana"/>
                <a:sym typeface="Verdana"/>
              </a:rPr>
              <a:t>Powered by</a:t>
            </a:r>
            <a:endParaRPr b="1" sz="900">
              <a:solidFill>
                <a:srgbClr val="7578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ÁLTALÁNOS SZÖVEGES">
  <p:cSld name="4_ÁLTALÁNOS SZÖVEGE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Munka\02 - LEVILLANTAS - KEPEK\logo_motivum_feher_alapra.png" id="40" name="Google Shape;4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9937" y="1572705"/>
            <a:ext cx="7505700" cy="56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/>
          <p:nvPr/>
        </p:nvSpPr>
        <p:spPr>
          <a:xfrm>
            <a:off x="-620" y="6290258"/>
            <a:ext cx="12192000" cy="5843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</a:rPr>
              <a:t>Company: neuronsolutions.hu  Talk: tinyurl.com/recent-timeseries           </a:t>
            </a: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Munka\04 - ARCHIVALNI\neuron_solutions_logo_201811_tervek\neuron_solutions_logo_201811bw.png" id="42" name="Google Shape;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922" y="6447738"/>
            <a:ext cx="1968309" cy="26939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/>
          <p:nvPr/>
        </p:nvSpPr>
        <p:spPr>
          <a:xfrm>
            <a:off x="-620" y="-6995"/>
            <a:ext cx="12192000" cy="12362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5525" y="5846913"/>
            <a:ext cx="1009650" cy="3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/>
        </p:nvSpPr>
        <p:spPr>
          <a:xfrm>
            <a:off x="11004525" y="5790750"/>
            <a:ext cx="11640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900">
                <a:solidFill>
                  <a:srgbClr val="75787B"/>
                </a:solidFill>
                <a:latin typeface="Verdana"/>
                <a:ea typeface="Verdana"/>
                <a:cs typeface="Verdana"/>
                <a:sym typeface="Verdana"/>
              </a:rPr>
              <a:t>Powered by</a:t>
            </a:r>
            <a:endParaRPr b="1" sz="900">
              <a:solidFill>
                <a:srgbClr val="7578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LÉRHETŐSÉGEK">
  <p:cSld name="ELÉRHETŐSÉGE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2886834"/>
            <a:ext cx="12192000" cy="39711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575296" y="3717033"/>
            <a:ext cx="6960889" cy="12061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/>
          <p:nvPr/>
        </p:nvSpPr>
        <p:spPr>
          <a:xfrm>
            <a:off x="0" y="0"/>
            <a:ext cx="12192000" cy="548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6859" y="6309320"/>
            <a:ext cx="12192000" cy="548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Munka\02 - LEVILLANTAS - KEPEK\neuron_solutions_logo_RGB_1200px.png" id="51" name="Google Shape;5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038" y="1340768"/>
            <a:ext cx="5236945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/>
        </p:nvSpPr>
        <p:spPr>
          <a:xfrm>
            <a:off x="5615948" y="6305216"/>
            <a:ext cx="6328081" cy="508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www.neuronsolutions.hu</a:t>
            </a:r>
            <a:endParaRPr/>
          </a:p>
        </p:txBody>
      </p:sp>
      <p:pic>
        <p:nvPicPr>
          <p:cNvPr descr="Földgömb Európa-Afrika"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224" y="6406170"/>
            <a:ext cx="473307" cy="354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ARTALOMJEGYZÉK">
  <p:cSld name="1_TARTALOMJEGYZÉ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-62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Munka\04 - ARCHIVALNI\neuron_solutions_logo_201811_tervek\neuron_solutions_logo_201811bw.png" id="56" name="Google Shape;5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130" y="620688"/>
            <a:ext cx="3746500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ÁLTALÁNOS SZÖVEGES">
  <p:cSld name="2_ÁLTALÁNOS SZÖVEGE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-620" y="6290258"/>
            <a:ext cx="12192000" cy="5843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</a:rPr>
              <a:t>Company: neuronsolutions.hu  Talk: tinyurl.com/recent-timeseries           </a:t>
            </a: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Munka\04 - ARCHIVALNI\neuron_solutions_logo_201811_tervek\neuron_solutions_logo_201811bw.png" id="59" name="Google Shape;5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7922" y="6447738"/>
            <a:ext cx="1968309" cy="26939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/>
          <p:nvPr/>
        </p:nvSpPr>
        <p:spPr>
          <a:xfrm>
            <a:off x="-620" y="-6995"/>
            <a:ext cx="12192000" cy="12362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5787B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75295" y="368610"/>
            <a:ext cx="11041411" cy="720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75787B"/>
              </a:buClr>
              <a:buSzPts val="2900"/>
              <a:buFont typeface="Arial"/>
              <a:buNone/>
              <a:defRPr b="1" i="0" sz="29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75295" y="1088702"/>
            <a:ext cx="11041411" cy="4680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hyperlink" Target="https://arxiv.org/abs/1905.10437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researchgate.net/publication/356945141_Transfer_Learning_With_Time_Series_Data_A_Systematic_Mapping_Study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hyperlink" Target="https://www.researchgate.net/publication/357756884_M5_accuracy_competition_Results_findings_and_conclusions" TargetMode="External"/><Relationship Id="rId5" Type="http://schemas.openxmlformats.org/officeDocument/2006/relationships/hyperlink" Target="https://www.researchgate.net/publication/357756884_M5_accuracy_competition_Results_findings_and_conclusion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eng.uber.com/m4-forecasting-competition/" TargetMode="External"/><Relationship Id="rId4" Type="http://schemas.openxmlformats.org/officeDocument/2006/relationships/hyperlink" Target="https://eng.uber.com/m4-forecasting-competition/" TargetMode="External"/><Relationship Id="rId5" Type="http://schemas.openxmlformats.org/officeDocument/2006/relationships/hyperlink" Target="https://arxiv.org/abs/2112.08618" TargetMode="External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deepmind.com/blog/wavenet-a-generative-model-for-raw-audio" TargetMode="External"/><Relationship Id="rId4" Type="http://schemas.openxmlformats.org/officeDocument/2006/relationships/hyperlink" Target="https://www.theaidream.com/post/introduction-to-rnn-and-lstm" TargetMode="External"/><Relationship Id="rId5" Type="http://schemas.openxmlformats.org/officeDocument/2006/relationships/image" Target="../media/image16.gif"/><Relationship Id="rId6" Type="http://schemas.openxmlformats.org/officeDocument/2006/relationships/image" Target="../media/image20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aperswithcode.com/paper/self-attention-for-raw-optical-satellite-time" TargetMode="External"/><Relationship Id="rId4" Type="http://schemas.openxmlformats.org/officeDocument/2006/relationships/image" Target="../media/image1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owardsdatascience.com/master-positional-encoding-part-i-63c05d90a0c3" TargetMode="External"/><Relationship Id="rId4" Type="http://schemas.openxmlformats.org/officeDocument/2006/relationships/hyperlink" Target="https://arxiv.org/abs/1907.00235" TargetMode="External"/><Relationship Id="rId5" Type="http://schemas.openxmlformats.org/officeDocument/2006/relationships/hyperlink" Target="https://arxiv.org/abs/1907.05321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rxiv.org/abs/1907.00235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651500" y="375275"/>
            <a:ext cx="11023500" cy="16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hu-HU" sz="4600"/>
              <a:t>Mi újság az előrejelzés világában? </a:t>
            </a:r>
            <a:endParaRPr sz="4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4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hu-HU" sz="3000"/>
              <a:t>Új deep learning technikák az idősoros predikcióban</a:t>
            </a:r>
            <a:endParaRPr sz="3000"/>
          </a:p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651500" y="3295850"/>
            <a:ext cx="8465100" cy="1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hu-HU" sz="2900"/>
              <a:t>HWSW Meetup</a:t>
            </a:r>
            <a:endParaRPr b="0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hu-HU" sz="2300"/>
              <a:t>2022 Október 19.</a:t>
            </a:r>
            <a:endParaRPr b="0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sz="2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idx="4294967295" type="title"/>
          </p:nvPr>
        </p:nvSpPr>
        <p:spPr>
          <a:xfrm>
            <a:off x="422900" y="368600"/>
            <a:ext cx="116166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Ha nem, akkor</a:t>
            </a:r>
            <a:r>
              <a:rPr lang="hu-HU"/>
              <a:t>? - “Specializált” architektúrák</a:t>
            </a:r>
            <a:endParaRPr/>
          </a:p>
        </p:txBody>
      </p:sp>
      <p:sp>
        <p:nvSpPr>
          <p:cNvPr id="173" name="Google Shape;173;p24"/>
          <p:cNvSpPr txBox="1"/>
          <p:nvPr/>
        </p:nvSpPr>
        <p:spPr>
          <a:xfrm>
            <a:off x="5888675" y="1181975"/>
            <a:ext cx="62493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Egyszerre végez előrejelzést és bemeneti adat rekonstrukciót</a:t>
            </a:r>
            <a:endParaRPr/>
          </a:p>
          <a:p>
            <a:pPr indent="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Additív az előrejelzésben, szubsztraktív a rekonstrukcióban</a:t>
            </a:r>
            <a:endParaRPr/>
          </a:p>
          <a:p>
            <a:pPr indent="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Evvel tulajdonképp egy tanult, nem lineáris, rétegenkénti dekompozíciót tanul az idősorra</a:t>
            </a:r>
            <a:endParaRPr/>
          </a:p>
          <a:p>
            <a:pPr indent="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Kizárólag igen egyszerű, “szokásos” feedforward rétegeket használ</a:t>
            </a:r>
            <a:endParaRPr/>
          </a:p>
          <a:p>
            <a:pPr indent="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“Utólag” megnyerte az M4 versenyt és láthatóan az M5-ön is erősen szerepelt</a:t>
            </a: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41000"/>
            <a:ext cx="5914000" cy="40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2623575" y="5913475"/>
            <a:ext cx="7135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dk1"/>
                </a:solidFill>
              </a:rPr>
              <a:t>Forrás: </a:t>
            </a:r>
            <a:r>
              <a:rPr lang="hu-HU" sz="1100" u="sng">
                <a:solidFill>
                  <a:schemeClr val="hlink"/>
                </a:solidFill>
                <a:hlinkClick r:id="rId4"/>
              </a:rPr>
              <a:t>N-BEATS: Neural basis expansion analysis for interpretable time series forecasting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idx="4294967295" type="title"/>
          </p:nvPr>
        </p:nvSpPr>
        <p:spPr>
          <a:xfrm>
            <a:off x="422900" y="368600"/>
            <a:ext cx="116166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Mi lesz a jövő?</a:t>
            </a:r>
            <a:endParaRPr/>
          </a:p>
        </p:txBody>
      </p:sp>
      <p:sp>
        <p:nvSpPr>
          <p:cNvPr id="182" name="Google Shape;182;p25"/>
          <p:cNvSpPr txBox="1"/>
          <p:nvPr/>
        </p:nvSpPr>
        <p:spPr>
          <a:xfrm>
            <a:off x="249875" y="3391775"/>
            <a:ext cx="5960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A eltérő alapintuíciók a “klasszikus” idősoros technikákból visszaköszönnek a modern neurális architektúrákben</a:t>
            </a:r>
            <a:endParaRPr/>
          </a:p>
          <a:p>
            <a:pPr indent="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Még nem tudni, melyik lesz a domináns megközelítés</a:t>
            </a:r>
            <a:endParaRPr/>
          </a:p>
          <a:p>
            <a:pPr indent="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Cél és ígéret: Transzfer tanulás!!!</a:t>
            </a:r>
            <a:endParaRPr/>
          </a:p>
        </p:txBody>
      </p:sp>
      <p:sp>
        <p:nvSpPr>
          <p:cNvPr id="183" name="Google Shape;183;p25"/>
          <p:cNvSpPr txBox="1"/>
          <p:nvPr/>
        </p:nvSpPr>
        <p:spPr>
          <a:xfrm>
            <a:off x="2623575" y="5913475"/>
            <a:ext cx="7135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dk1"/>
                </a:solidFill>
              </a:rPr>
              <a:t>Forrás: </a:t>
            </a:r>
            <a:r>
              <a:rPr lang="hu-HU" sz="1100" u="sng">
                <a:solidFill>
                  <a:schemeClr val="hlink"/>
                </a:solidFill>
                <a:hlinkClick r:id="rId3"/>
              </a:rPr>
              <a:t>Transfer Learning With Time Series Data A Systematic Mapping Study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84" name="Google Shape;184;p25"/>
          <p:cNvPicPr preferRelativeResize="0"/>
          <p:nvPr/>
        </p:nvPicPr>
        <p:blipFill rotWithShape="1">
          <a:blip r:embed="rId4">
            <a:alphaModFix/>
          </a:blip>
          <a:srcRect b="2714" l="0" r="6829" t="0"/>
          <a:stretch/>
        </p:blipFill>
        <p:spPr>
          <a:xfrm>
            <a:off x="6781800" y="2460200"/>
            <a:ext cx="5273750" cy="32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/>
          <p:nvPr/>
        </p:nvSpPr>
        <p:spPr>
          <a:xfrm>
            <a:off x="11939475" y="3745325"/>
            <a:ext cx="182400" cy="354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150" y="1292950"/>
            <a:ext cx="7784426" cy="165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575296" y="4555233"/>
            <a:ext cx="6960900" cy="120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/>
              <a:t>Levente Szabados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hu-HU" sz="1800"/>
              <a:t>LinkedIn</a:t>
            </a:r>
            <a:r>
              <a:rPr b="0" lang="hu-HU" sz="1800"/>
              <a:t>: www.linkedin.com/in/levente-szabados-ai/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hu-HU" sz="1800"/>
              <a:t>Company</a:t>
            </a:r>
            <a:r>
              <a:rPr b="0" lang="hu-HU" sz="1800"/>
              <a:t>: neuronsolutions.hu  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1" lang="hu-HU" sz="1800"/>
              <a:t>Talk</a:t>
            </a:r>
            <a:r>
              <a:rPr b="0" lang="hu-HU" sz="1800"/>
              <a:t>: tinyurl.com/recent-timeseries           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6675" y="2907749"/>
            <a:ext cx="2549125" cy="33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4294967295" type="title"/>
          </p:nvPr>
        </p:nvSpPr>
        <p:spPr>
          <a:xfrm>
            <a:off x="575295" y="368610"/>
            <a:ext cx="110415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Ki vagyok? 		Miről lesz szó?		Hol vannak a részletek?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1425" y="1218477"/>
            <a:ext cx="3734525" cy="37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7534525" y="5385475"/>
            <a:ext cx="363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https://tinyurl.com/recent-timeseries</a:t>
            </a:r>
            <a:endParaRPr b="1"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900" y="970200"/>
            <a:ext cx="2132225" cy="28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741025" y="4081000"/>
            <a:ext cx="2628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Szabados Levente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Frankfurt School of Finance and Management Docens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Neuron Solutions vezető tanácsadó</a:t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3467175" y="1011100"/>
            <a:ext cx="33093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hu-HU" sz="1600"/>
              <a:t>Alapprobléma: Hol marad a forradalom az idősorokban?</a:t>
            </a:r>
            <a:endParaRPr sz="1600"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hu-HU" sz="1600"/>
              <a:t>Hibrid modellek</a:t>
            </a:r>
            <a:endParaRPr sz="1600"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hu-HU" sz="1600"/>
              <a:t>Vajon a transzformerek itt is dominálni fognak?</a:t>
            </a:r>
            <a:endParaRPr sz="1600"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hu-HU" sz="1600"/>
              <a:t>Az egyszerűbb néha jobb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4294967295" type="title"/>
          </p:nvPr>
        </p:nvSpPr>
        <p:spPr>
          <a:xfrm>
            <a:off x="575295" y="368610"/>
            <a:ext cx="110415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Valami furcsa! Hol van itt a Deep Learning?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25" y="1644300"/>
            <a:ext cx="6057174" cy="2594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48650" y="4631275"/>
            <a:ext cx="647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Képfeldolgozásban, hangfelismerésben, szövegfeldolgozásban teljes a Deep Learning dominancia.</a:t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5432800" y="2492750"/>
            <a:ext cx="206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3400"/>
              <a:t>VS</a:t>
            </a:r>
            <a:endParaRPr b="1" sz="3400"/>
          </a:p>
        </p:txBody>
      </p:sp>
      <p:sp>
        <p:nvSpPr>
          <p:cNvPr id="103" name="Google Shape;103;p17"/>
          <p:cNvSpPr txBox="1"/>
          <p:nvPr/>
        </p:nvSpPr>
        <p:spPr>
          <a:xfrm>
            <a:off x="22600" y="5461700"/>
            <a:ext cx="805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Forrás: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 </a:t>
            </a:r>
            <a:r>
              <a:rPr lang="hu-HU" u="sng">
                <a:solidFill>
                  <a:schemeClr val="hlink"/>
                </a:solidFill>
                <a:hlinkClick r:id="rId4"/>
              </a:rPr>
              <a:t>M</a:t>
            </a:r>
            <a:r>
              <a:rPr lang="hu-HU" u="sng">
                <a:solidFill>
                  <a:schemeClr val="hlink"/>
                </a:solidFill>
                <a:hlinkClick r:id="rId5"/>
              </a:rPr>
              <a:t>5 accuracy competition: Results, findings, and conclusions (January 2022)</a:t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7166400" y="1091350"/>
            <a:ext cx="48369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“</a:t>
            </a:r>
            <a:r>
              <a:rPr b="1" lang="hu-HU">
                <a:solidFill>
                  <a:schemeClr val="dk1"/>
                </a:solidFill>
              </a:rPr>
              <a:t>First place (YJ STU; YeonJun In)</a:t>
            </a:r>
            <a:r>
              <a:rPr lang="hu-HU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The winner of the competition, a senior undergraduate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student at Kyung Hee University, South Korea, considered an equal weighted combination (arithmetic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mean) of various LightGBM models…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1"/>
                </a:solidFill>
              </a:rPr>
              <a:t>Second place (Matthias; Matthias Anderer):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This method was also based on an equally weighted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combination of various LightGBM models, however, was externally adjusted through multipliers ac-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cording to the forecasts produced by N-BEATS…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1"/>
                </a:solidFill>
              </a:rPr>
              <a:t>Third place (mf; Yunho Jeon &amp; Sihyeon Seong):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This method involved an equally weighted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combination of 43 deep-learning NNs (Salinas et al., 2020), each consisting of multiple LSTM layers…”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idx="4294967295" type="title"/>
          </p:nvPr>
        </p:nvSpPr>
        <p:spPr>
          <a:xfrm>
            <a:off x="575295" y="368610"/>
            <a:ext cx="110415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Mik a trendek?</a:t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7166400" y="1091350"/>
            <a:ext cx="48369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“</a:t>
            </a:r>
            <a:r>
              <a:rPr b="1" lang="hu-HU">
                <a:solidFill>
                  <a:schemeClr val="dk1"/>
                </a:solidFill>
              </a:rPr>
              <a:t>First place (YJ STU; YeonJun In)</a:t>
            </a:r>
            <a:r>
              <a:rPr lang="hu-HU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The winner of the competition, a senior undergraduate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student at Kyung Hee University, South Korea, considered an equal weighted combination (arithmetic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mean) of various LightGBM models…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1"/>
                </a:solidFill>
              </a:rPr>
              <a:t>Second place (Matthias; Matthias Anderer):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This method was also based on an equally weighted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combination of various LightGBM models, however, was externally adjusted through multipliers ac-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cording to the forecasts produced by N-BEATS…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1"/>
                </a:solidFill>
              </a:rPr>
              <a:t>Third place (mf; Yunho Jeon &amp; Sihyeon Seong):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This method involved an equally weighted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combination of 43 deep-learning NNs (Salinas et al., 2020), each consisting of multiple LSTM layers…”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501125" y="2032300"/>
            <a:ext cx="50022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hu-HU" sz="1700"/>
              <a:t>Ensemble modellek</a:t>
            </a:r>
            <a:endParaRPr sz="1700"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hu-HU" sz="1700"/>
              <a:t>Hibrid neurális modellek</a:t>
            </a:r>
            <a:endParaRPr sz="1700"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hu-HU" sz="1700"/>
              <a:t>Specializált deep learning architektúrák</a:t>
            </a:r>
            <a:endParaRPr sz="1700"/>
          </a:p>
        </p:txBody>
      </p:sp>
      <p:cxnSp>
        <p:nvCxnSpPr>
          <p:cNvPr id="113" name="Google Shape;113;p18"/>
          <p:cNvCxnSpPr/>
          <p:nvPr/>
        </p:nvCxnSpPr>
        <p:spPr>
          <a:xfrm flipH="1" rot="10800000">
            <a:off x="3647750" y="1772225"/>
            <a:ext cx="3402000" cy="484200"/>
          </a:xfrm>
          <a:prstGeom prst="straightConnector1">
            <a:avLst/>
          </a:prstGeom>
          <a:noFill/>
          <a:ln cap="flat" cmpd="sng" w="28575">
            <a:solidFill>
              <a:srgbClr val="88888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4" name="Google Shape;114;p18"/>
          <p:cNvCxnSpPr/>
          <p:nvPr/>
        </p:nvCxnSpPr>
        <p:spPr>
          <a:xfrm>
            <a:off x="3647750" y="2332625"/>
            <a:ext cx="3388800" cy="905400"/>
          </a:xfrm>
          <a:prstGeom prst="straightConnector1">
            <a:avLst/>
          </a:prstGeom>
          <a:noFill/>
          <a:ln cap="flat" cmpd="sng" w="28575">
            <a:solidFill>
              <a:srgbClr val="88888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3647750" y="2408825"/>
            <a:ext cx="3469200" cy="2537100"/>
          </a:xfrm>
          <a:prstGeom prst="straightConnector1">
            <a:avLst/>
          </a:prstGeom>
          <a:noFill/>
          <a:ln cap="flat" cmpd="sng" w="28575">
            <a:solidFill>
              <a:srgbClr val="88888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3701525" y="3318725"/>
            <a:ext cx="3267600" cy="40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18"/>
          <p:cNvCxnSpPr/>
          <p:nvPr/>
        </p:nvCxnSpPr>
        <p:spPr>
          <a:xfrm flipH="1" rot="10800000">
            <a:off x="5010350" y="3480225"/>
            <a:ext cx="1918500" cy="878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4294967295" type="title"/>
          </p:nvPr>
        </p:nvSpPr>
        <p:spPr>
          <a:xfrm>
            <a:off x="575295" y="368610"/>
            <a:ext cx="110415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Hibridek - már-már hagyomány (M4)</a:t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2623575" y="5913475"/>
            <a:ext cx="657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dk1"/>
                </a:solidFill>
              </a:rPr>
              <a:t>Forrás:</a:t>
            </a:r>
            <a:r>
              <a:rPr lang="hu-HU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hu-HU" sz="1100" u="sng">
                <a:solidFill>
                  <a:schemeClr val="hlink"/>
                </a:solidFill>
                <a:hlinkClick r:id="rId4"/>
              </a:rPr>
              <a:t>M4 Forecasting Competition: Introducing a New Hybrid ES-RNN Model</a:t>
            </a:r>
            <a:r>
              <a:rPr lang="hu-HU"/>
              <a:t> és </a:t>
            </a:r>
            <a:r>
              <a:rPr lang="hu-HU" sz="1100" u="sng">
                <a:solidFill>
                  <a:schemeClr val="hlink"/>
                </a:solidFill>
                <a:hlinkClick r:id="rId5"/>
              </a:rPr>
              <a:t>MES-RNN</a:t>
            </a:r>
            <a:r>
              <a:rPr lang="hu-HU" sz="11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164801"/>
            <a:ext cx="7134101" cy="39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7105650" y="1135025"/>
            <a:ext cx="49500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hu-HU" sz="1500"/>
              <a:t>Hagyományos idősoros dekompozíció “utóda”, az adatot szezonális és trend komponensekre bontja</a:t>
            </a:r>
            <a:endParaRPr sz="1500"/>
          </a:p>
          <a:p>
            <a:pPr indent="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hu-HU" sz="1500"/>
              <a:t>A szezonalitást hagyományos exponenciális simítás modellre bízza</a:t>
            </a:r>
            <a:endParaRPr sz="1500"/>
          </a:p>
          <a:p>
            <a:pPr indent="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hu-HU" sz="1500"/>
              <a:t>A (nem lineáris) trend komponensre pedig egy LSTM modellt tanul</a:t>
            </a:r>
            <a:endParaRPr sz="1500"/>
          </a:p>
          <a:p>
            <a:pPr indent="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hu-HU" sz="1500"/>
              <a:t>ES és LSTM modellek hibride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idx="4294967295" type="title"/>
          </p:nvPr>
        </p:nvSpPr>
        <p:spPr>
          <a:xfrm>
            <a:off x="575295" y="368610"/>
            <a:ext cx="110415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Nade miért (nem) transzformerek? - Motiváció</a:t>
            </a:r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2623575" y="5913475"/>
            <a:ext cx="6579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dk1"/>
                </a:solidFill>
              </a:rPr>
              <a:t>Forrás: </a:t>
            </a:r>
            <a:r>
              <a:rPr lang="hu-HU" sz="1100" u="sng">
                <a:solidFill>
                  <a:schemeClr val="hlink"/>
                </a:solidFill>
                <a:hlinkClick r:id="rId3"/>
              </a:rPr>
              <a:t>WaveNet: A generative model for raw audio</a:t>
            </a:r>
            <a:r>
              <a:rPr lang="hu-HU" sz="1100">
                <a:solidFill>
                  <a:schemeClr val="dk1"/>
                </a:solidFill>
              </a:rPr>
              <a:t> és </a:t>
            </a:r>
            <a:r>
              <a:rPr lang="hu-HU" sz="1100" u="sng">
                <a:solidFill>
                  <a:schemeClr val="hlink"/>
                </a:solidFill>
                <a:hlinkClick r:id="rId4"/>
              </a:rPr>
              <a:t>Introduction to RNN and LSTM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241010"/>
            <a:ext cx="54292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4050" y="1241010"/>
            <a:ext cx="6305551" cy="246265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21275" y="4229975"/>
            <a:ext cx="5103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Konvolúciós hálók “lokális” figyelmet tudnak csak szimulálni</a:t>
            </a:r>
            <a:endParaRPr/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Kis léptékű, szomszédos elemekből álló mintafelismerők</a:t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5812475" y="4229975"/>
            <a:ext cx="5103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LSTM / RNN hálók “kumulatív” emlékezetet szimulálják, </a:t>
            </a:r>
            <a:endParaRPr/>
          </a:p>
          <a:p>
            <a:pPr indent="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így a trend modellezésében erősek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idx="4294967295" type="title"/>
          </p:nvPr>
        </p:nvSpPr>
        <p:spPr>
          <a:xfrm>
            <a:off x="575295" y="368610"/>
            <a:ext cx="110415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Nade a transzformerek! - Motiváció</a:t>
            </a:r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2623575" y="5913475"/>
            <a:ext cx="6579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dk1"/>
                </a:solidFill>
              </a:rPr>
              <a:t>Forrás: </a:t>
            </a:r>
            <a:r>
              <a:rPr lang="hu-HU" sz="1100" u="sng">
                <a:solidFill>
                  <a:schemeClr val="hlink"/>
                </a:solidFill>
                <a:hlinkClick r:id="rId3"/>
              </a:rPr>
              <a:t>Self-attention for raw optical Satellite Time Series Classification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3145475" y="4382375"/>
            <a:ext cx="5936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Képesek “pontszerű” figyelemre</a:t>
            </a:r>
            <a:endParaRPr/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Távoli összefüggések modellezésére</a:t>
            </a:r>
            <a:endParaRPr/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Komputációs előnyük van az RNN architektúrákkal szemben</a:t>
            </a: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400" y="1241010"/>
            <a:ext cx="7875639" cy="2836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idx="4294967295" type="title"/>
          </p:nvPr>
        </p:nvSpPr>
        <p:spPr>
          <a:xfrm>
            <a:off x="422900" y="368600"/>
            <a:ext cx="116166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Nade miért mégsem transzformerek? - Problémák és megoldások</a:t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114875" y="3686275"/>
            <a:ext cx="5511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A figyelmi mechanizmusnak fogalma sincs az egyes adatpontok időbeli viszonyairól</a:t>
            </a:r>
            <a:endParaRPr/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Releváns időbeli periodicitás jelölése az adatban nem egyszerű </a:t>
            </a:r>
            <a:endParaRPr/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Megoldás lehet a time2vec jellegű tanult időreprezentáció</a:t>
            </a:r>
            <a:endParaRPr/>
          </a:p>
        </p:txBody>
      </p:sp>
      <p:sp>
        <p:nvSpPr>
          <p:cNvPr id="154" name="Google Shape;154;p22"/>
          <p:cNvSpPr txBox="1"/>
          <p:nvPr/>
        </p:nvSpPr>
        <p:spPr>
          <a:xfrm>
            <a:off x="5812475" y="3696575"/>
            <a:ext cx="6003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A figyelmi mechanizmus erőforrás igénye négyzetes léptékben függ a bemenő adat hosszától </a:t>
            </a:r>
            <a:endParaRPr/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Hosszú időablakok modellezése komoly erőforrást igényelhet</a:t>
            </a:r>
            <a:endParaRPr/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Megoldást jelenthet a teljes figyelmi mechanizmus közelítése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2623575" y="5913475"/>
            <a:ext cx="6579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dk1"/>
                </a:solidFill>
              </a:rPr>
              <a:t>Forrás: </a:t>
            </a:r>
            <a:r>
              <a:rPr lang="hu-HU" sz="1100" u="sng">
                <a:solidFill>
                  <a:schemeClr val="hlink"/>
                </a:solidFill>
                <a:hlinkClick r:id="rId3"/>
              </a:rPr>
              <a:t>Master positional encoding</a:t>
            </a:r>
            <a:r>
              <a:rPr lang="hu-HU" sz="1100">
                <a:solidFill>
                  <a:schemeClr val="dk1"/>
                </a:solidFill>
              </a:rPr>
              <a:t>, </a:t>
            </a:r>
            <a:r>
              <a:rPr lang="hu-HU" sz="1100" u="sng">
                <a:solidFill>
                  <a:schemeClr val="hlink"/>
                </a:solidFill>
                <a:hlinkClick r:id="rId4"/>
              </a:rPr>
              <a:t>LogSparse Transformer</a:t>
            </a:r>
            <a:r>
              <a:rPr lang="hu-HU" sz="1100">
                <a:solidFill>
                  <a:schemeClr val="dk1"/>
                </a:solidFill>
              </a:rPr>
              <a:t> és </a:t>
            </a:r>
            <a:r>
              <a:rPr lang="hu-HU" sz="1100" u="sng">
                <a:solidFill>
                  <a:schemeClr val="hlink"/>
                </a:solidFill>
                <a:hlinkClick r:id="rId5"/>
              </a:rPr>
              <a:t>time2vec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75" y="1403150"/>
            <a:ext cx="6003299" cy="217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76974" y="1317200"/>
            <a:ext cx="5862626" cy="214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idx="4294967295" type="title"/>
          </p:nvPr>
        </p:nvSpPr>
        <p:spPr>
          <a:xfrm>
            <a:off x="349100" y="368600"/>
            <a:ext cx="117225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Szóval</a:t>
            </a:r>
            <a:r>
              <a:rPr lang="hu-HU"/>
              <a:t> a transzformerek! - Transzformer is lehet </a:t>
            </a:r>
            <a:r>
              <a:rPr lang="hu-HU">
                <a:solidFill>
                  <a:schemeClr val="lt2"/>
                </a:solidFill>
              </a:rPr>
              <a:t>(másként)</a:t>
            </a:r>
            <a:r>
              <a:rPr lang="hu-HU"/>
              <a:t> hibrid</a:t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2623575" y="5913475"/>
            <a:ext cx="7135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>
                <a:solidFill>
                  <a:schemeClr val="dk1"/>
                </a:solidFill>
              </a:rPr>
              <a:t>Forrás: </a:t>
            </a:r>
            <a:r>
              <a:rPr lang="hu-HU" sz="1100" u="sng">
                <a:solidFill>
                  <a:schemeClr val="hlink"/>
                </a:solidFill>
                <a:hlinkClick r:id="rId3"/>
              </a:rPr>
              <a:t>Enhancing the Locality and Breaking the Memory Bottleneck of Transformer on Time Series Forecasting</a:t>
            </a:r>
            <a:r>
              <a:rPr lang="hu-HU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6269675" y="1791575"/>
            <a:ext cx="5936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Konvolúciós réttegekkel segíti a lokális mintázatok felismerését az idősorokban</a:t>
            </a:r>
            <a:endParaRPr/>
          </a:p>
          <a:p>
            <a:pPr indent="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Bevezeti a fent bemutatott időkódolást</a:t>
            </a:r>
            <a:endParaRPr/>
          </a:p>
          <a:p>
            <a:pPr indent="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-HU"/>
              <a:t>Kísérletet tesz a négyzetes arányú számatási igény visszaszorítására</a:t>
            </a:r>
            <a:endParaRPr/>
          </a:p>
          <a:p>
            <a:pPr indent="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698210"/>
            <a:ext cx="6213361" cy="2988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fogroup_ppt_template">
  <a:themeElements>
    <a:clrScheme name="Neuron Solutions - színek">
      <a:dk1>
        <a:srgbClr val="000000"/>
      </a:dk1>
      <a:lt1>
        <a:srgbClr val="FFFFFF"/>
      </a:lt1>
      <a:dk2>
        <a:srgbClr val="00A3E0"/>
      </a:dk2>
      <a:lt2>
        <a:srgbClr val="75787B"/>
      </a:lt2>
      <a:accent1>
        <a:srgbClr val="A2CCAC"/>
      </a:accent1>
      <a:accent2>
        <a:srgbClr val="C9E0B1"/>
      </a:accent2>
      <a:accent3>
        <a:srgbClr val="E7F0E0"/>
      </a:accent3>
      <a:accent4>
        <a:srgbClr val="F4AE30"/>
      </a:accent4>
      <a:accent5>
        <a:srgbClr val="C00000"/>
      </a:accent5>
      <a:accent6>
        <a:srgbClr val="4BACC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