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367" r:id="rId2"/>
    <p:sldId id="371" r:id="rId3"/>
    <p:sldId id="256" r:id="rId4"/>
    <p:sldId id="377" r:id="rId5"/>
    <p:sldId id="378" r:id="rId6"/>
    <p:sldId id="368" r:id="rId7"/>
    <p:sldId id="376" r:id="rId8"/>
    <p:sldId id="370" r:id="rId9"/>
    <p:sldId id="369" r:id="rId10"/>
    <p:sldId id="372" r:id="rId11"/>
    <p:sldId id="373" r:id="rId12"/>
    <p:sldId id="374" r:id="rId13"/>
    <p:sldId id="375" r:id="rId14"/>
    <p:sldId id="293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33"/>
    <p:restoredTop sz="96098"/>
  </p:normalViewPr>
  <p:slideViewPr>
    <p:cSldViewPr snapToGrid="0" snapToObjects="1">
      <p:cViewPr varScale="1">
        <p:scale>
          <a:sx n="108" d="100"/>
          <a:sy n="108" d="100"/>
        </p:scale>
        <p:origin x="20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E33ED-1F24-E24D-9915-FD74E34B0FC5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7502D1-2CA1-8A47-9C76-8A02BD8922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4658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51" name="Google Shape;75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445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7ee64c20b5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7ee64c20b5_0_5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FA29278-7BA0-D7E6-D0D9-222C68F1D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C580C03-33E2-010C-FE12-AFD37F17A7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28CD85B-8B52-C6B6-2592-F3B6FB76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2AB3-D59B-F343-8504-36984558F6AA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2559592-358C-3B94-1B18-2C2AA26E0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A9BA4A2-01FB-6CA7-3C87-F1DCAF2D9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7FE2-60AF-4641-AF9E-5B1142DE56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719146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4A11851-E449-7D2C-AEA0-37BAC747B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B848A84-BFA2-CE7B-FD48-58A631C3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A43578F-5C16-E4C8-4F75-F39B5235F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2AB3-D59B-F343-8504-36984558F6AA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CE9797C-8281-012A-56E6-891F851A9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5C231EF-E689-AA1C-F01F-A7C769EE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7FE2-60AF-4641-AF9E-5B1142DE56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1936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A8C26AE4-D932-78A9-9624-EF9D0D27CB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54F9CB36-654E-40D4-CD5A-45E4E1C7DA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5E1321E-5B2D-4C9C-1EA5-BD903C790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2AB3-D59B-F343-8504-36984558F6AA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F2C92D6-BD53-1918-D1C0-5045B02FE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0E7C931-DEAB-59E7-93D0-2CCA9891D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7FE2-60AF-4641-AF9E-5B1142DE56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74248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 1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03498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2"/>
          <p:cNvSpPr txBox="1">
            <a:spLocks noGrp="1"/>
          </p:cNvSpPr>
          <p:nvPr>
            <p:ph type="title" hasCustomPrompt="1"/>
          </p:nvPr>
        </p:nvSpPr>
        <p:spPr>
          <a:xfrm>
            <a:off x="415600" y="431276"/>
            <a:ext cx="11360800" cy="628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2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Title</a:t>
            </a:r>
            <a:br>
              <a:rPr lang="en-US" dirty="0"/>
            </a:br>
            <a:endParaRPr dirty="0"/>
          </a:p>
        </p:txBody>
      </p:sp>
      <p:pic>
        <p:nvPicPr>
          <p:cNvPr id="17" name="Google Shape;1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547833" y="6257659"/>
            <a:ext cx="1339368" cy="3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B6EB56-8711-1B4A-AD68-733885E755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85725" y="1545135"/>
            <a:ext cx="3591076" cy="2655471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002060"/>
              </a:buClr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1921029-34C2-F048-9631-B4EBDB11F5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7617" y="1545134"/>
            <a:ext cx="3591076" cy="2655471"/>
          </a:xfrm>
          <a:prstGeom prst="rect">
            <a:avLst/>
          </a:prstGeom>
        </p:spPr>
        <p:txBody>
          <a:bodyPr/>
          <a:lstStyle>
            <a:lvl1pPr marL="380990" indent="-380990">
              <a:buClr>
                <a:srgbClr val="002060"/>
              </a:buClr>
              <a:buFont typeface="Arial" panose="020B0604020202020204" pitchFamily="34" charset="0"/>
              <a:buChar char="•"/>
              <a:defRPr sz="2400">
                <a:solidFill>
                  <a:srgbClr val="002060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4043635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BB27CE5-C5E0-5BA9-ADC2-35E6AEAB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0FA6F8B-4DAB-28DE-C3D9-DB4051E90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5CB08DD-E7A0-1852-073D-DFA4FBD30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2AB3-D59B-F343-8504-36984558F6AA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755EE5D-AFCD-F9E8-C6C4-D9C8E1CBA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07DDECD-4AF5-775E-0C4A-DEE64A50A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7FE2-60AF-4641-AF9E-5B1142DE56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6588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2898D66-908F-B117-FBF9-8368BA87B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AEB46A0-FC69-7244-06ED-F865D8BC05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A5C6D5E-C293-2849-4BAF-7FBF2BCA9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2AB3-D59B-F343-8504-36984558F6AA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9A29E2F-E86B-B2E6-8787-4F80E826E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068E0A2-FB8E-B1E9-2074-CA1432779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7FE2-60AF-4641-AF9E-5B1142DE56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673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83A4C2F-5CA5-A5A9-3034-F16CDBAFA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BEA4CCE0-64E5-778A-3130-C45851B8D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B83A17F-E69F-5DA4-48AE-340B6D95C0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E60D07A-E810-1F43-B6CF-029AD97A3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2AB3-D59B-F343-8504-36984558F6AA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F5CB719E-84D4-F548-5905-3E29884D9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1C859E6D-CE24-631A-0AA8-955B89E90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7FE2-60AF-4641-AF9E-5B1142DE56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4378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9902F23-2087-148C-C1F4-1C24869DD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89A66289-BBDF-E207-007C-C756B9837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0D24A50E-3B7D-3D4D-2F76-B37672BB4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58DC4BD7-6119-3158-C05A-47603BC30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9CB5A457-D88C-0439-7341-0CD65FBB0D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537778C-DB67-EE2C-E28A-0F3036FA8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2AB3-D59B-F343-8504-36984558F6AA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D3CF9C7A-7662-D0EF-6F3E-87141A2E7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4BBD2210-C478-B3A3-7316-AD4AC319E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7FE2-60AF-4641-AF9E-5B1142DE56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1210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6CA3502-102F-5A33-D91C-3797665DD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E806D7C-D4C1-9E39-F064-7CF9AEBD9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2AB3-D59B-F343-8504-36984558F6AA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FB5047D-40D7-14D5-FC93-E3F4E2916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5C8A053-F516-38F2-9A0E-130C8AB60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7FE2-60AF-4641-AF9E-5B1142DE56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8677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8F09AED5-5B36-4D3E-B922-1C2121AAF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2AB3-D59B-F343-8504-36984558F6AA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CCD54A9-4CAE-4B2A-FEAA-76D125F0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262EC20-B237-27AC-469D-4D161541E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7FE2-60AF-4641-AF9E-5B1142DE56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2285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5F129F6-6764-36DD-BDC9-C4E50C268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F77DB90-687F-5558-730E-42C14C5510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4DB2FEC9-5DA5-C9D3-0D9B-CB4769A2A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DA4450F-8A6C-7F03-EBED-5D8D8467A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2AB3-D59B-F343-8504-36984558F6AA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817A32B-3B56-C424-1AEF-99581868C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7C2FAD54-AB9F-0C1D-C53B-04713F197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7FE2-60AF-4641-AF9E-5B1142DE56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405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97862D-98C6-DD55-51DB-3C05A4BAF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3EEED05-F0EE-B99B-5855-C65DB4DA8D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A6266EB-F04A-8353-40D9-28AED8CCC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ECD8DD0-0C59-0925-1067-FCCA51FFD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E42AB3-D59B-F343-8504-36984558F6AA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BD72B44-31E2-7582-7532-1DF9DB6BB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68099883-CC58-7D7C-4F00-946B63D72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47FE2-60AF-4641-AF9E-5B1142DE56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4130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287E0EC3-5871-7D15-0553-863C66EFB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ADCF156-B3CD-54B5-9468-C63D22A58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9A7EA491-ACAC-E855-CFE3-6775F2FA63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42AB3-D59B-F343-8504-36984558F6AA}" type="datetimeFigureOut">
              <a:rPr lang="hu-HU" smtClean="0"/>
              <a:t>2022. 10. 18.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C9009C0-88DC-95F2-631C-AEBF817389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1FBCC88-1CBC-CA41-ED37-C2E20AED8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47FE2-60AF-4641-AF9E-5B1142DE567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142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marcio.avillez@cujo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F7BC48-45BE-A1D8-B71D-B67238D3B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" y="-39023"/>
            <a:ext cx="12215708" cy="6911891"/>
          </a:xfrm>
          <a:prstGeom prst="rect">
            <a:avLst/>
          </a:prstGeom>
        </p:spPr>
      </p:pic>
      <p:pic>
        <p:nvPicPr>
          <p:cNvPr id="754" name="Google Shape;75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0" y="1"/>
            <a:ext cx="8906171" cy="69143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6435E7">
                <a:alpha val="27058"/>
              </a:srgbClr>
            </a:outerShdw>
          </a:effectLst>
        </p:spPr>
      </p:pic>
      <p:sp>
        <p:nvSpPr>
          <p:cNvPr id="7" name="Google Shape;74;p1">
            <a:extLst>
              <a:ext uri="{FF2B5EF4-FFF2-40B4-BE49-F238E27FC236}">
                <a16:creationId xmlns:a16="http://schemas.microsoft.com/office/drawing/2014/main" id="{4B9B9627-96DB-AAF7-8E05-4E449F9CBF6F}"/>
              </a:ext>
            </a:extLst>
          </p:cNvPr>
          <p:cNvSpPr txBox="1"/>
          <p:nvPr/>
        </p:nvSpPr>
        <p:spPr>
          <a:xfrm>
            <a:off x="710664" y="3527800"/>
            <a:ext cx="6625600" cy="1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222222"/>
              </a:buClr>
              <a:buSzPts val="2700"/>
            </a:pPr>
            <a:r>
              <a:rPr lang="hu-HU" sz="3200" b="1" dirty="0">
                <a:solidFill>
                  <a:srgbClr val="FFFFFF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AI-alapú Browser </a:t>
            </a:r>
            <a:r>
              <a:rPr lang="hu-HU" sz="3200" b="1" dirty="0" err="1">
                <a:solidFill>
                  <a:srgbClr val="FFFFFF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Fingerprinting</a:t>
            </a:r>
            <a:r>
              <a:rPr lang="hu-HU" sz="3200" b="1" dirty="0">
                <a:solidFill>
                  <a:srgbClr val="FFFFFF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Detektálás</a:t>
            </a:r>
            <a:endParaRPr sz="3200" b="1" dirty="0">
              <a:solidFill>
                <a:srgbClr val="FFFFFF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pic>
        <p:nvPicPr>
          <p:cNvPr id="8" name="Google Shape;75;p1">
            <a:extLst>
              <a:ext uri="{FF2B5EF4-FFF2-40B4-BE49-F238E27FC236}">
                <a16:creationId xmlns:a16="http://schemas.microsoft.com/office/drawing/2014/main" id="{99B52356-91AA-AFC8-E54F-1C35308FDFE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1998" y="1152901"/>
            <a:ext cx="2209793" cy="220979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76;p1">
            <a:extLst>
              <a:ext uri="{FF2B5EF4-FFF2-40B4-BE49-F238E27FC236}">
                <a16:creationId xmlns:a16="http://schemas.microsoft.com/office/drawing/2014/main" id="{E9AC12EB-80CF-EE2C-1FD0-DA9F2C1AAE2A}"/>
              </a:ext>
            </a:extLst>
          </p:cNvPr>
          <p:cNvSpPr txBox="1"/>
          <p:nvPr/>
        </p:nvSpPr>
        <p:spPr>
          <a:xfrm>
            <a:off x="711197" y="4692200"/>
            <a:ext cx="6625600" cy="1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>
              <a:lnSpc>
                <a:spcPct val="115000"/>
              </a:lnSpc>
              <a:buClr>
                <a:srgbClr val="222222"/>
              </a:buClr>
              <a:buSzPts val="2700"/>
            </a:pPr>
            <a:r>
              <a:rPr lang="en" sz="1600" b="1" dirty="0">
                <a:solidFill>
                  <a:srgbClr val="FFFFFF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Kiss-</a:t>
            </a:r>
            <a:r>
              <a:rPr lang="en" sz="1600" b="1" dirty="0" err="1">
                <a:solidFill>
                  <a:srgbClr val="FFFFFF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Tóth</a:t>
            </a:r>
            <a:r>
              <a:rPr lang="en" sz="1600" b="1" dirty="0">
                <a:solidFill>
                  <a:srgbClr val="FFFFFF"/>
                </a:solidFill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Christian</a:t>
            </a:r>
            <a:endParaRPr sz="1600" b="1" dirty="0">
              <a:solidFill>
                <a:srgbClr val="FFFFFF"/>
              </a:solidFill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658197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E898468E-CCAD-CCEE-96C8-83C5D2314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52" y="1678488"/>
            <a:ext cx="10045148" cy="3579312"/>
          </a:xfrm>
        </p:spPr>
        <p:txBody>
          <a:bodyPr>
            <a:norm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 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dinamikus modelljeink számára 116 </a:t>
            </a: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feature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-t nyertünk ki a scriptekből:</a:t>
            </a:r>
          </a:p>
          <a:p>
            <a:pPr algn="just"/>
            <a:endParaRPr lang="hu-HU" dirty="0">
              <a:solidFill>
                <a:srgbClr val="1D275F"/>
              </a:solidFill>
              <a:highlight>
                <a:srgbClr val="FFFFFF"/>
              </a:highlight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window.navigator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</a:t>
            </a: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featureök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 (43): </a:t>
            </a: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plugins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javaEnabled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, ...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windows.screen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featureök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 (33): </a:t>
            </a: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availHeight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availWidth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colorDepth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, ...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canva</a:t>
            </a: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s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 </a:t>
            </a: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featureök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 (23): </a:t>
            </a: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fillRect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, </a:t>
            </a: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toDataUrl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Wingdings" pitchFamily="2" charset="2"/>
              </a:rPr>
              <a:t>, ...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audio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</a:t>
            </a: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featureök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(6): </a:t>
            </a: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createOscillator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, </a:t>
            </a: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createDynamicsCompressor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, ...</a:t>
            </a:r>
          </a:p>
          <a:p>
            <a:pPr lvl="1" algn="just"/>
            <a:endParaRPr lang="hu-HU" i="0" u="none" strike="noStrike" cap="none" dirty="0">
              <a:solidFill>
                <a:srgbClr val="1D275F"/>
              </a:solidFill>
              <a:highlight>
                <a:srgbClr val="FFFFFF"/>
              </a:highlight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hu-HU" i="0" u="none" strike="noStrike" cap="none" dirty="0">
              <a:solidFill>
                <a:srgbClr val="1D275F"/>
              </a:solidFill>
              <a:highlight>
                <a:srgbClr val="FFFFFF"/>
              </a:highlight>
              <a:latin typeface="+mj-lt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C7ED95-0D14-1531-C5DA-40B056CA262B}"/>
              </a:ext>
            </a:extLst>
          </p:cNvPr>
          <p:cNvSpPr txBox="1">
            <a:spLocks/>
          </p:cNvSpPr>
          <p:nvPr/>
        </p:nvSpPr>
        <p:spPr>
          <a:xfrm>
            <a:off x="391213" y="429474"/>
            <a:ext cx="8646770" cy="617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Engineering</a:t>
            </a:r>
          </a:p>
        </p:txBody>
      </p:sp>
    </p:spTree>
    <p:extLst>
      <p:ext uri="{BB962C8B-B14F-4D97-AF65-F5344CB8AC3E}">
        <p14:creationId xmlns:p14="http://schemas.microsoft.com/office/powerpoint/2010/main" val="3372095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E898468E-CCAD-CCEE-96C8-83C5D2314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52" y="1678488"/>
            <a:ext cx="10045148" cy="3579312"/>
          </a:xfrm>
        </p:spPr>
        <p:txBody>
          <a:bodyPr>
            <a:normAutofit/>
          </a:bodyPr>
          <a:lstStyle/>
          <a:p>
            <a:pPr lvl="1" algn="just"/>
            <a:endParaRPr lang="hu-HU" i="0" u="none" strike="noStrike" cap="none" dirty="0">
              <a:solidFill>
                <a:srgbClr val="1D275F"/>
              </a:solidFill>
              <a:highlight>
                <a:srgbClr val="FFFFFF"/>
              </a:highlight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hu-HU" i="0" u="none" strike="noStrike" cap="none" dirty="0">
              <a:solidFill>
                <a:srgbClr val="1D275F"/>
              </a:solidFill>
              <a:highlight>
                <a:srgbClr val="FFFFFF"/>
              </a:highlight>
              <a:latin typeface="+mj-lt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C7ED95-0D14-1531-C5DA-40B056CA262B}"/>
              </a:ext>
            </a:extLst>
          </p:cNvPr>
          <p:cNvSpPr txBox="1">
            <a:spLocks/>
          </p:cNvSpPr>
          <p:nvPr/>
        </p:nvSpPr>
        <p:spPr>
          <a:xfrm>
            <a:off x="391213" y="429474"/>
            <a:ext cx="8646770" cy="617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Eredmények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áblázat 3">
            <a:extLst>
              <a:ext uri="{FF2B5EF4-FFF2-40B4-BE49-F238E27FC236}">
                <a16:creationId xmlns:a16="http://schemas.microsoft.com/office/drawing/2014/main" id="{082016A1-84F5-6E36-7A08-A4936B4B4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455970"/>
              </p:ext>
            </p:extLst>
          </p:nvPr>
        </p:nvGraphicFramePr>
        <p:xfrm>
          <a:off x="1245737" y="1600200"/>
          <a:ext cx="8430525" cy="3657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8232">
                  <a:extLst>
                    <a:ext uri="{9D8B030D-6E8A-4147-A177-3AD203B41FA5}">
                      <a16:colId xmlns:a16="http://schemas.microsoft.com/office/drawing/2014/main" val="2809498055"/>
                    </a:ext>
                  </a:extLst>
                </a:gridCol>
                <a:gridCol w="3569726">
                  <a:extLst>
                    <a:ext uri="{9D8B030D-6E8A-4147-A177-3AD203B41FA5}">
                      <a16:colId xmlns:a16="http://schemas.microsoft.com/office/drawing/2014/main" val="2885207347"/>
                    </a:ext>
                  </a:extLst>
                </a:gridCol>
                <a:gridCol w="2388358">
                  <a:extLst>
                    <a:ext uri="{9D8B030D-6E8A-4147-A177-3AD203B41FA5}">
                      <a16:colId xmlns:a16="http://schemas.microsoft.com/office/drawing/2014/main" val="1843963376"/>
                    </a:ext>
                  </a:extLst>
                </a:gridCol>
                <a:gridCol w="1774209">
                  <a:extLst>
                    <a:ext uri="{9D8B030D-6E8A-4147-A177-3AD203B41FA5}">
                      <a16:colId xmlns:a16="http://schemas.microsoft.com/office/drawing/2014/main" val="1178841235"/>
                    </a:ext>
                  </a:extLst>
                </a:gridCol>
              </a:tblGrid>
              <a:tr h="447414">
                <a:tc>
                  <a:txBody>
                    <a:bodyPr/>
                    <a:lstStyle/>
                    <a:p>
                      <a:pPr algn="ctr"/>
                      <a:endParaRPr lang="hu-H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Algoritmus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Paraméterek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Pontosság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13923"/>
                  </a:ext>
                </a:extLst>
              </a:tr>
              <a:tr h="447414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Logisztikus Regresszió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 = 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96.04%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786684"/>
                  </a:ext>
                </a:extLst>
              </a:tr>
              <a:tr h="447414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Döntési 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max_depth</a:t>
                      </a:r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929259"/>
                  </a:ext>
                </a:extLst>
              </a:tr>
              <a:tr h="447414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Döntési 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max_depth</a:t>
                      </a:r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12686"/>
                  </a:ext>
                </a:extLst>
              </a:tr>
              <a:tr h="447414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Döntési Fa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max_depth</a:t>
                      </a:r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95.09%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636331"/>
                  </a:ext>
                </a:extLst>
              </a:tr>
              <a:tr h="447414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</a:t>
                      </a:r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Boosting</a:t>
                      </a:r>
                      <a:endParaRPr lang="hu-H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max_depth</a:t>
                      </a:r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57537"/>
                  </a:ext>
                </a:extLst>
              </a:tr>
              <a:tr h="447414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</a:t>
                      </a:r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Boosting</a:t>
                      </a:r>
                      <a:endParaRPr lang="hu-H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max_depth</a:t>
                      </a:r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2022328"/>
                  </a:ext>
                </a:extLst>
              </a:tr>
              <a:tr h="447414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Gradient</a:t>
                      </a:r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Boosting</a:t>
                      </a:r>
                      <a:endParaRPr lang="hu-H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max_depth</a:t>
                      </a:r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=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98.77%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23528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5525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E898468E-CCAD-CCEE-96C8-83C5D2314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52" y="1678488"/>
            <a:ext cx="10045148" cy="3579312"/>
          </a:xfrm>
        </p:spPr>
        <p:txBody>
          <a:bodyPr>
            <a:normAutofit/>
          </a:bodyPr>
          <a:lstStyle/>
          <a:p>
            <a:pPr lvl="1" algn="just"/>
            <a:endParaRPr lang="hu-HU" i="0" u="none" strike="noStrike" cap="none" dirty="0">
              <a:solidFill>
                <a:srgbClr val="1D275F"/>
              </a:solidFill>
              <a:highlight>
                <a:srgbClr val="FFFFFF"/>
              </a:highlight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hu-HU" i="0" u="none" strike="noStrike" cap="none" dirty="0">
              <a:solidFill>
                <a:srgbClr val="1D275F"/>
              </a:solidFill>
              <a:highlight>
                <a:srgbClr val="FFFFFF"/>
              </a:highlight>
              <a:latin typeface="+mj-lt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C7ED95-0D14-1531-C5DA-40B056CA262B}"/>
              </a:ext>
            </a:extLst>
          </p:cNvPr>
          <p:cNvSpPr txBox="1">
            <a:spLocks/>
          </p:cNvSpPr>
          <p:nvPr/>
        </p:nvSpPr>
        <p:spPr>
          <a:xfrm>
            <a:off x="391213" y="429474"/>
            <a:ext cx="8646770" cy="617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Elemzés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áblázat 3">
            <a:extLst>
              <a:ext uri="{FF2B5EF4-FFF2-40B4-BE49-F238E27FC236}">
                <a16:creationId xmlns:a16="http://schemas.microsoft.com/office/drawing/2014/main" id="{082016A1-84F5-6E36-7A08-A4936B4B41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4958792"/>
              </p:ext>
            </p:extLst>
          </p:nvPr>
        </p:nvGraphicFramePr>
        <p:xfrm>
          <a:off x="959135" y="2138169"/>
          <a:ext cx="3885820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283">
                  <a:extLst>
                    <a:ext uri="{9D8B030D-6E8A-4147-A177-3AD203B41FA5}">
                      <a16:colId xmlns:a16="http://schemas.microsoft.com/office/drawing/2014/main" val="2885207347"/>
                    </a:ext>
                  </a:extLst>
                </a:gridCol>
                <a:gridCol w="1849537">
                  <a:extLst>
                    <a:ext uri="{9D8B030D-6E8A-4147-A177-3AD203B41FA5}">
                      <a16:colId xmlns:a16="http://schemas.microsoft.com/office/drawing/2014/main" val="1843963376"/>
                    </a:ext>
                  </a:extLst>
                </a:gridCol>
              </a:tblGrid>
              <a:tr h="260773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Feature</a:t>
                      </a:r>
                      <a:endParaRPr lang="hu-H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Fontosság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713923"/>
                  </a:ext>
                </a:extLst>
              </a:tr>
              <a:tr h="260773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cpuClass</a:t>
                      </a:r>
                      <a:endParaRPr lang="hu-H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0.672275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6786684"/>
                  </a:ext>
                </a:extLst>
              </a:tr>
              <a:tr h="260773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fillRect</a:t>
                      </a:r>
                      <a:endParaRPr lang="hu-H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0.159097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1929259"/>
                  </a:ext>
                </a:extLst>
              </a:tr>
              <a:tr h="260773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availLeft</a:t>
                      </a:r>
                      <a:endParaRPr lang="hu-H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0.033080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12686"/>
                  </a:ext>
                </a:extLst>
              </a:tr>
              <a:tr h="260773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plugins</a:t>
                      </a:r>
                      <a:endParaRPr lang="hu-H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0.031156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2636331"/>
                  </a:ext>
                </a:extLst>
              </a:tr>
              <a:tr h="260773">
                <a:tc>
                  <a:txBody>
                    <a:bodyPr/>
                    <a:lstStyle/>
                    <a:p>
                      <a:pPr algn="ctr"/>
                      <a:r>
                        <a:rPr lang="hu-HU" sz="2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geolocation</a:t>
                      </a:r>
                      <a:endParaRPr lang="hu-H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0.021606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557537"/>
                  </a:ext>
                </a:extLst>
              </a:tr>
            </a:tbl>
          </a:graphicData>
        </a:graphic>
      </p:graphicFrame>
      <p:pic>
        <p:nvPicPr>
          <p:cNvPr id="5" name="Kép 4">
            <a:extLst>
              <a:ext uri="{FF2B5EF4-FFF2-40B4-BE49-F238E27FC236}">
                <a16:creationId xmlns:a16="http://schemas.microsoft.com/office/drawing/2014/main" id="{9CD6A75A-E50C-812F-B882-60BA5B3403E0}"/>
              </a:ext>
            </a:extLst>
          </p:cNvPr>
          <p:cNvPicPr/>
          <p:nvPr/>
        </p:nvPicPr>
        <p:blipFill>
          <a:blip r:embed="rId2">
            <a:lum contrast="-10000"/>
          </a:blip>
          <a:stretch/>
        </p:blipFill>
        <p:spPr>
          <a:xfrm>
            <a:off x="5845593" y="1737745"/>
            <a:ext cx="4822407" cy="3382510"/>
          </a:xfrm>
          <a:prstGeom prst="rect">
            <a:avLst/>
          </a:prstGeom>
          <a:ln w="19080" cap="rnd">
            <a:solidFill>
              <a:srgbClr val="B2B2B2"/>
            </a:solidFill>
            <a:custDash>
              <a:ds d="300000" sp="300000"/>
            </a:custDash>
            <a:round/>
          </a:ln>
        </p:spPr>
      </p:pic>
    </p:spTree>
    <p:extLst>
      <p:ext uri="{BB962C8B-B14F-4D97-AF65-F5344CB8AC3E}">
        <p14:creationId xmlns:p14="http://schemas.microsoft.com/office/powerpoint/2010/main" val="12466963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E898468E-CCAD-CCEE-96C8-83C5D2314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709" y="1891145"/>
            <a:ext cx="6157001" cy="3759027"/>
          </a:xfrm>
        </p:spPr>
        <p:txBody>
          <a:bodyPr>
            <a:normAutofit fontScale="925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800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Egy keretrendszer folyamatosan böngészi az internetet </a:t>
            </a:r>
            <a:r>
              <a:rPr lang="hu-HU" sz="2800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fingerprinting</a:t>
            </a:r>
            <a:r>
              <a:rPr lang="hu-HU" sz="2800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tevékenység után kutatva.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Minden jelölt esetén megvizsgáljuk hogy biztonságosan blokkolható-e.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sz="2800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 blokkolható URL-ek bekerülnek a produkciós adatbázisunkba és ezáltal javul a felhasználók </a:t>
            </a:r>
            <a:r>
              <a:rPr lang="hu-HU" sz="280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böngészési élménye.</a:t>
            </a:r>
            <a:endParaRPr lang="hu-HU" sz="2800" i="0" u="none" strike="noStrike" cap="none" dirty="0">
              <a:solidFill>
                <a:srgbClr val="1D275F"/>
              </a:solidFill>
              <a:highlight>
                <a:srgbClr val="FFFFFF"/>
              </a:highlight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C7ED95-0D14-1531-C5DA-40B056CA262B}"/>
              </a:ext>
            </a:extLst>
          </p:cNvPr>
          <p:cNvSpPr txBox="1">
            <a:spLocks/>
          </p:cNvSpPr>
          <p:nvPr/>
        </p:nvSpPr>
        <p:spPr>
          <a:xfrm>
            <a:off x="391213" y="429474"/>
            <a:ext cx="8646770" cy="617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Követés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Blokkolás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BB57D48-23C9-239B-AEA5-B9B0BCB8955E}"/>
              </a:ext>
            </a:extLst>
          </p:cNvPr>
          <p:cNvPicPr/>
          <p:nvPr/>
        </p:nvPicPr>
        <p:blipFill>
          <a:blip r:embed="rId2">
            <a:lum contrast="-10000"/>
          </a:blip>
          <a:stretch/>
        </p:blipFill>
        <p:spPr>
          <a:xfrm>
            <a:off x="7445475" y="1724891"/>
            <a:ext cx="3714361" cy="3122111"/>
          </a:xfrm>
          <a:prstGeom prst="rect">
            <a:avLst/>
          </a:prstGeom>
          <a:ln w="19080" cap="rnd">
            <a:solidFill>
              <a:srgbClr val="B2B2B2"/>
            </a:solidFill>
            <a:custDash>
              <a:ds d="300000" sp="300000"/>
            </a:custDash>
            <a:round/>
          </a:ln>
        </p:spPr>
      </p:pic>
    </p:spTree>
    <p:extLst>
      <p:ext uri="{BB962C8B-B14F-4D97-AF65-F5344CB8AC3E}">
        <p14:creationId xmlns:p14="http://schemas.microsoft.com/office/powerpoint/2010/main" val="1680213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55"/>
          <p:cNvSpPr txBox="1"/>
          <p:nvPr/>
        </p:nvSpPr>
        <p:spPr>
          <a:xfrm>
            <a:off x="2363099" y="3232624"/>
            <a:ext cx="7477600" cy="11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5700" tIns="35700" rIns="35700" bIns="35700" anchor="ctr" anchorCtr="0">
            <a:noAutofit/>
          </a:bodyPr>
          <a:lstStyle/>
          <a:p>
            <a:pPr algn="ctr">
              <a:lnSpc>
                <a:spcPct val="110000"/>
              </a:lnSpc>
              <a:buClr>
                <a:srgbClr val="FFFFFF"/>
              </a:buClr>
              <a:buSzPts val="1700"/>
            </a:pPr>
            <a:r>
              <a:rPr lang="en" sz="2267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Kestas Pakalniskis</a:t>
            </a:r>
            <a:endParaRPr sz="667"/>
          </a:p>
          <a:p>
            <a:pPr algn="ctr">
              <a:lnSpc>
                <a:spcPct val="110000"/>
              </a:lnSpc>
              <a:buClr>
                <a:srgbClr val="FFFFFF"/>
              </a:buClr>
              <a:buSzPts val="1700"/>
            </a:pPr>
            <a:r>
              <a:rPr lang="en" sz="2267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Co-founder, VP of Product Quality</a:t>
            </a:r>
            <a:endParaRPr sz="667"/>
          </a:p>
          <a:p>
            <a:pPr algn="ctr">
              <a:lnSpc>
                <a:spcPct val="110000"/>
              </a:lnSpc>
              <a:buClr>
                <a:srgbClr val="FFFFFF"/>
              </a:buClr>
              <a:buSzPts val="1700"/>
            </a:pPr>
            <a:r>
              <a:rPr lang="en" sz="2267" u="sng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kestas@cujo.com</a:t>
            </a:r>
            <a:endParaRPr sz="667">
              <a:solidFill>
                <a:srgbClr val="FFFFFF"/>
              </a:solidFill>
            </a:endParaRPr>
          </a:p>
        </p:txBody>
      </p:sp>
      <p:pic>
        <p:nvPicPr>
          <p:cNvPr id="619" name="Google Shape;619;p55" descr="image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11751" y="2456669"/>
            <a:ext cx="1968499" cy="452755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55"/>
          <p:cNvSpPr/>
          <p:nvPr/>
        </p:nvSpPr>
        <p:spPr>
          <a:xfrm>
            <a:off x="-53688" y="-80525"/>
            <a:ext cx="12259200" cy="6938400"/>
          </a:xfrm>
          <a:prstGeom prst="rect">
            <a:avLst/>
          </a:prstGeom>
          <a:solidFill>
            <a:srgbClr val="1D275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endParaRPr sz="2400">
              <a:solidFill>
                <a:srgbClr val="182371"/>
              </a:solidFill>
            </a:endParaRPr>
          </a:p>
        </p:txBody>
      </p:sp>
      <p:pic>
        <p:nvPicPr>
          <p:cNvPr id="621" name="Google Shape;621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2698" y="1764683"/>
            <a:ext cx="2246431" cy="3247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3">
            <a:extLst>
              <a:ext uri="{FF2B5EF4-FFF2-40B4-BE49-F238E27FC236}">
                <a16:creationId xmlns:a16="http://schemas.microsoft.com/office/drawing/2014/main" id="{E5FFD540-C305-A38E-11CC-26D4942E1B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283201" y="1676622"/>
            <a:ext cx="4964383" cy="1574578"/>
          </a:xfrm>
        </p:spPr>
        <p:txBody>
          <a:bodyPr/>
          <a:lstStyle/>
          <a:p>
            <a:pPr marL="0" indent="0">
              <a:buNone/>
            </a:pPr>
            <a:r>
              <a:rPr lang="hu-HU" b="1" dirty="0"/>
              <a:t>Kiss-Tóth Christian</a:t>
            </a:r>
          </a:p>
          <a:p>
            <a:pPr marL="0" indent="0">
              <a:buNone/>
            </a:pPr>
            <a:r>
              <a:rPr lang="hu-HU" b="1" dirty="0"/>
              <a:t>Csapatvezető </a:t>
            </a:r>
            <a:r>
              <a:rPr lang="hu-HU" b="1" dirty="0" err="1"/>
              <a:t>Senior</a:t>
            </a:r>
            <a:r>
              <a:rPr lang="hu-HU" b="1" dirty="0"/>
              <a:t> Adatbányász</a:t>
            </a:r>
          </a:p>
          <a:p>
            <a:pPr marL="0" indent="0">
              <a:buNone/>
            </a:pPr>
            <a:r>
              <a:rPr lang="hu-HU" b="1" dirty="0"/>
              <a:t>CUJO AI</a:t>
            </a:r>
          </a:p>
        </p:txBody>
      </p:sp>
      <p:sp>
        <p:nvSpPr>
          <p:cNvPr id="6" name="Szöveg helye 3">
            <a:extLst>
              <a:ext uri="{FF2B5EF4-FFF2-40B4-BE49-F238E27FC236}">
                <a16:creationId xmlns:a16="http://schemas.microsoft.com/office/drawing/2014/main" id="{81478E57-3261-6A2C-4209-82950AEF6ACE}"/>
              </a:ext>
            </a:extLst>
          </p:cNvPr>
          <p:cNvSpPr txBox="1">
            <a:spLocks/>
          </p:cNvSpPr>
          <p:nvPr/>
        </p:nvSpPr>
        <p:spPr>
          <a:xfrm>
            <a:off x="5283201" y="3512066"/>
            <a:ext cx="5587999" cy="18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80990" indent="-38099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002060"/>
              </a:buClr>
              <a:buFont typeface="Arial" panose="020B0604020202020204" pitchFamily="34" charset="0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/>
              <a:t>2011-ben szereztem matematikus diplomát az ELTE Természettudományi Karán, és néhány felsőoktatásban eltöltött év után csatlakoztam a CUJO AI adatbányász csapatához, amelyet 2020 óta vezetek.</a:t>
            </a:r>
          </a:p>
        </p:txBody>
      </p:sp>
      <p:pic>
        <p:nvPicPr>
          <p:cNvPr id="11" name="Kép 10" descr="A képen személy, öltöny, fa, férfi látható&#10;&#10;Automatikusan generált leírás">
            <a:extLst>
              <a:ext uri="{FF2B5EF4-FFF2-40B4-BE49-F238E27FC236}">
                <a16:creationId xmlns:a16="http://schemas.microsoft.com/office/drawing/2014/main" id="{A64ABE7C-F4EF-56BA-F817-44F2B8C80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799" y="1676622"/>
            <a:ext cx="3437351" cy="36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47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2C7ED95-0D14-1531-C5DA-40B056CA262B}"/>
              </a:ext>
            </a:extLst>
          </p:cNvPr>
          <p:cNvSpPr txBox="1">
            <a:spLocks/>
          </p:cNvSpPr>
          <p:nvPr/>
        </p:nvSpPr>
        <p:spPr>
          <a:xfrm>
            <a:off x="391213" y="429474"/>
            <a:ext cx="8646770" cy="617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Alapú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Azonosítás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D8E606ED-154D-DF4B-9260-E88F04FE26DB}"/>
              </a:ext>
            </a:extLst>
          </p:cNvPr>
          <p:cNvSpPr/>
          <p:nvPr/>
        </p:nvSpPr>
        <p:spPr>
          <a:xfrm>
            <a:off x="5997928" y="1578754"/>
            <a:ext cx="4020714" cy="3568086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 w="19080" cap="rnd">
            <a:solidFill>
              <a:srgbClr val="808080"/>
            </a:solidFill>
            <a:custDash>
              <a:ds d="3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3rd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party</a:t>
            </a:r>
            <a:r>
              <a:rPr lang="hu-H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cookie</a:t>
            </a:r>
            <a:endParaRPr lang="hu-HU" sz="1800" b="0" strike="noStrike" spc="-1" dirty="0">
              <a:latin typeface="Arial"/>
            </a:endParaRPr>
          </a:p>
        </p:txBody>
      </p:sp>
      <p:sp>
        <p:nvSpPr>
          <p:cNvPr id="15" name="CustomShape 3">
            <a:extLst>
              <a:ext uri="{FF2B5EF4-FFF2-40B4-BE49-F238E27FC236}">
                <a16:creationId xmlns:a16="http://schemas.microsoft.com/office/drawing/2014/main" id="{8BC8A7D5-DB32-58AE-EE9D-90FE82DF91B9}"/>
              </a:ext>
            </a:extLst>
          </p:cNvPr>
          <p:cNvSpPr/>
          <p:nvPr/>
        </p:nvSpPr>
        <p:spPr>
          <a:xfrm>
            <a:off x="1340129" y="1573755"/>
            <a:ext cx="3708948" cy="356808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19080" cap="rnd">
            <a:solidFill>
              <a:srgbClr val="808080"/>
            </a:solidFill>
            <a:custDash>
              <a:ds d="3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1st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party</a:t>
            </a:r>
            <a:r>
              <a:rPr lang="hu-H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cookie</a:t>
            </a:r>
            <a:endParaRPr lang="hu-HU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28548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2C7ED95-0D14-1531-C5DA-40B056CA262B}"/>
              </a:ext>
            </a:extLst>
          </p:cNvPr>
          <p:cNvSpPr txBox="1">
            <a:spLocks/>
          </p:cNvSpPr>
          <p:nvPr/>
        </p:nvSpPr>
        <p:spPr>
          <a:xfrm>
            <a:off x="391213" y="429474"/>
            <a:ext cx="8646770" cy="617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Alapú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Azonosítás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D8E606ED-154D-DF4B-9260-E88F04FE26DB}"/>
              </a:ext>
            </a:extLst>
          </p:cNvPr>
          <p:cNvSpPr/>
          <p:nvPr/>
        </p:nvSpPr>
        <p:spPr>
          <a:xfrm>
            <a:off x="5997928" y="1578754"/>
            <a:ext cx="4020714" cy="3568086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  <a:ln w="19080" cap="rnd">
            <a:solidFill>
              <a:srgbClr val="808080"/>
            </a:solidFill>
            <a:custDash>
              <a:ds d="3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3rd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party</a:t>
            </a:r>
            <a:r>
              <a:rPr lang="hu-H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cookie</a:t>
            </a:r>
            <a:endParaRPr lang="hu-HU" sz="1800" b="0" strike="noStrike" spc="-1" dirty="0">
              <a:latin typeface="Arial"/>
            </a:endParaRPr>
          </a:p>
        </p:txBody>
      </p:sp>
      <p:sp>
        <p:nvSpPr>
          <p:cNvPr id="15" name="CustomShape 3">
            <a:extLst>
              <a:ext uri="{FF2B5EF4-FFF2-40B4-BE49-F238E27FC236}">
                <a16:creationId xmlns:a16="http://schemas.microsoft.com/office/drawing/2014/main" id="{8BC8A7D5-DB32-58AE-EE9D-90FE82DF91B9}"/>
              </a:ext>
            </a:extLst>
          </p:cNvPr>
          <p:cNvSpPr/>
          <p:nvPr/>
        </p:nvSpPr>
        <p:spPr>
          <a:xfrm>
            <a:off x="1352004" y="1573755"/>
            <a:ext cx="3708948" cy="3568087"/>
          </a:xfrm>
          <a:prstGeom prst="rect">
            <a:avLst/>
          </a:prstGeom>
          <a:blipFill rotWithShape="0">
            <a:blip r:embed="rId3">
              <a:alphaModFix/>
              <a:duotone>
                <a:prstClr val="black"/>
                <a:schemeClr val="accent6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19080" cap="rnd">
            <a:solidFill>
              <a:srgbClr val="808080"/>
            </a:solidFill>
            <a:custDash>
              <a:ds d="300000" sp="300000"/>
            </a:custDash>
            <a:round/>
          </a:ln>
          <a:effectLst>
            <a:glow rad="1150684">
              <a:schemeClr val="accent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1st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party</a:t>
            </a:r>
            <a:r>
              <a:rPr lang="hu-H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cookie</a:t>
            </a:r>
            <a:endParaRPr lang="hu-HU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3121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2C7ED95-0D14-1531-C5DA-40B056CA262B}"/>
              </a:ext>
            </a:extLst>
          </p:cNvPr>
          <p:cNvSpPr txBox="1">
            <a:spLocks/>
          </p:cNvSpPr>
          <p:nvPr/>
        </p:nvSpPr>
        <p:spPr>
          <a:xfrm>
            <a:off x="391213" y="429474"/>
            <a:ext cx="8646770" cy="617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Cookie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Alapú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Azonosítás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stomShape 2">
            <a:extLst>
              <a:ext uri="{FF2B5EF4-FFF2-40B4-BE49-F238E27FC236}">
                <a16:creationId xmlns:a16="http://schemas.microsoft.com/office/drawing/2014/main" id="{D8E606ED-154D-DF4B-9260-E88F04FE26DB}"/>
              </a:ext>
            </a:extLst>
          </p:cNvPr>
          <p:cNvSpPr/>
          <p:nvPr/>
        </p:nvSpPr>
        <p:spPr>
          <a:xfrm>
            <a:off x="5997928" y="1578754"/>
            <a:ext cx="4020714" cy="3568086"/>
          </a:xfrm>
          <a:prstGeom prst="rect">
            <a:avLst/>
          </a:prstGeom>
          <a:blipFill rotWithShape="0">
            <a:blip r:embed="rId2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a:blipFill>
          <a:ln w="19080" cap="rnd">
            <a:solidFill>
              <a:srgbClr val="808080"/>
            </a:solidFill>
            <a:custDash>
              <a:ds d="300000" sp="300000"/>
            </a:custDash>
            <a:round/>
          </a:ln>
          <a:effectLst>
            <a:glow rad="1155316">
              <a:schemeClr val="accent1"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3rd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party</a:t>
            </a:r>
            <a:r>
              <a:rPr lang="hu-H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cookie</a:t>
            </a:r>
            <a:endParaRPr lang="hu-HU" sz="1800" b="0" strike="noStrike" spc="-1" dirty="0">
              <a:latin typeface="Arial"/>
            </a:endParaRPr>
          </a:p>
        </p:txBody>
      </p:sp>
      <p:sp>
        <p:nvSpPr>
          <p:cNvPr id="15" name="CustomShape 3">
            <a:extLst>
              <a:ext uri="{FF2B5EF4-FFF2-40B4-BE49-F238E27FC236}">
                <a16:creationId xmlns:a16="http://schemas.microsoft.com/office/drawing/2014/main" id="{8BC8A7D5-DB32-58AE-EE9D-90FE82DF91B9}"/>
              </a:ext>
            </a:extLst>
          </p:cNvPr>
          <p:cNvSpPr/>
          <p:nvPr/>
        </p:nvSpPr>
        <p:spPr>
          <a:xfrm>
            <a:off x="1340129" y="1573755"/>
            <a:ext cx="3708948" cy="3568087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  <a:ln w="19080" cap="rnd">
            <a:solidFill>
              <a:srgbClr val="808080"/>
            </a:solidFill>
            <a:custDash>
              <a:ds d="300000" sp="3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hu-H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hu-H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1st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party</a:t>
            </a:r>
            <a:r>
              <a:rPr lang="hu-H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hu-H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cookie</a:t>
            </a:r>
            <a:endParaRPr lang="hu-HU" sz="1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3071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E898468E-CCAD-CCEE-96C8-83C5D2314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51" y="1272210"/>
            <a:ext cx="10614991" cy="1338468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3rd </a:t>
            </a: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party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</a:t>
            </a: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cookie-k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a főbb böngészőkben (Firefox, </a:t>
            </a: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Safari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) tiltásra kerültek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 felhasználók követése elmozdult a browser </a:t>
            </a: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fingerprinting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alapú azonosítás irányába</a:t>
            </a:r>
            <a:endParaRPr lang="hu-HU" i="0" u="none" strike="noStrike" cap="none" dirty="0">
              <a:solidFill>
                <a:srgbClr val="1D275F"/>
              </a:solidFill>
              <a:highlight>
                <a:srgbClr val="FFFFFF"/>
              </a:highlight>
              <a:latin typeface="+mj-lt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C7ED95-0D14-1531-C5DA-40B056CA262B}"/>
              </a:ext>
            </a:extLst>
          </p:cNvPr>
          <p:cNvSpPr txBox="1">
            <a:spLocks/>
          </p:cNvSpPr>
          <p:nvPr/>
        </p:nvSpPr>
        <p:spPr>
          <a:xfrm>
            <a:off x="391213" y="429474"/>
            <a:ext cx="8646770" cy="617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Browser Fingerprinting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81092D7-CC19-7607-2ED5-C6311CEF21E0}"/>
              </a:ext>
            </a:extLst>
          </p:cNvPr>
          <p:cNvPicPr/>
          <p:nvPr/>
        </p:nvPicPr>
        <p:blipFill>
          <a:blip r:embed="rId2">
            <a:lum contrast="-10000"/>
          </a:blip>
          <a:stretch/>
        </p:blipFill>
        <p:spPr>
          <a:xfrm>
            <a:off x="6433553" y="3073426"/>
            <a:ext cx="2455577" cy="2110964"/>
          </a:xfrm>
          <a:prstGeom prst="rect">
            <a:avLst/>
          </a:prstGeom>
          <a:ln w="19080" cap="rnd">
            <a:solidFill>
              <a:srgbClr val="808080"/>
            </a:solidFill>
            <a:custDash>
              <a:ds d="300000" sp="300000"/>
            </a:custDash>
            <a:round/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CD04B59-B4C5-D2B8-4BFC-FB1CF13255D1}"/>
              </a:ext>
            </a:extLst>
          </p:cNvPr>
          <p:cNvPicPr/>
          <p:nvPr/>
        </p:nvPicPr>
        <p:blipFill>
          <a:blip r:embed="rId3">
            <a:lum contrast="-10000"/>
          </a:blip>
          <a:stretch/>
        </p:blipFill>
        <p:spPr>
          <a:xfrm>
            <a:off x="2034632" y="2996119"/>
            <a:ext cx="3500661" cy="2589671"/>
          </a:xfrm>
          <a:prstGeom prst="rect">
            <a:avLst/>
          </a:prstGeom>
          <a:ln w="19080" cap="rnd">
            <a:solidFill>
              <a:srgbClr val="808080"/>
            </a:solidFill>
            <a:custDash>
              <a:ds d="300000" sp="300000"/>
            </a:custDash>
            <a:round/>
          </a:ln>
        </p:spPr>
      </p:pic>
    </p:spTree>
    <p:extLst>
      <p:ext uri="{BB962C8B-B14F-4D97-AF65-F5344CB8AC3E}">
        <p14:creationId xmlns:p14="http://schemas.microsoft.com/office/powerpoint/2010/main" val="1227680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E4BFB90-DE1B-4BE2-4E89-D48057373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</a:t>
            </a:r>
            <a:endParaRPr lang="hu-HU" dirty="0"/>
          </a:p>
        </p:txBody>
      </p:sp>
      <p:pic>
        <p:nvPicPr>
          <p:cNvPr id="10" name="demo_small.mp4" descr="demo_small.mp4">
            <a:hlinkClick r:id="" action="ppaction://media"/>
            <a:extLst>
              <a:ext uri="{FF2B5EF4-FFF2-40B4-BE49-F238E27FC236}">
                <a16:creationId xmlns:a16="http://schemas.microsoft.com/office/drawing/2014/main" id="{9EA5FA53-A7D7-928F-6311-1C7E83B4D5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29354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E898468E-CCAD-CCEE-96C8-83C5D2314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51" y="1272210"/>
            <a:ext cx="10614991" cy="887894"/>
          </a:xfrm>
        </p:spPr>
        <p:txBody>
          <a:bodyPr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b="1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Statikus megközelítés: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az algoritmus kizárólag az oldal forráskódját használja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b="1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Dinamikus megközelítés: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az oldal viselkedését is figyelembe veszi a döntésnél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C7ED95-0D14-1531-C5DA-40B056CA262B}"/>
              </a:ext>
            </a:extLst>
          </p:cNvPr>
          <p:cNvSpPr txBox="1">
            <a:spLocks/>
          </p:cNvSpPr>
          <p:nvPr/>
        </p:nvSpPr>
        <p:spPr>
          <a:xfrm>
            <a:off x="391213" y="429474"/>
            <a:ext cx="8646770" cy="617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Detektálási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stratégiák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72B39CEB-4DCD-9EA2-31B9-91952F6DF66F}"/>
              </a:ext>
            </a:extLst>
          </p:cNvPr>
          <p:cNvPicPr/>
          <p:nvPr/>
        </p:nvPicPr>
        <p:blipFill>
          <a:blip r:embed="rId2">
            <a:lum contrast="-10000"/>
          </a:blip>
          <a:stretch/>
        </p:blipFill>
        <p:spPr>
          <a:xfrm>
            <a:off x="1579451" y="3092833"/>
            <a:ext cx="3992609" cy="2901514"/>
          </a:xfrm>
          <a:prstGeom prst="rect">
            <a:avLst/>
          </a:prstGeom>
          <a:ln w="19080" cap="rnd">
            <a:solidFill>
              <a:srgbClr val="808080"/>
            </a:solidFill>
            <a:custDash>
              <a:ds d="300000" sp="300000"/>
            </a:custDash>
            <a:round/>
          </a:ln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3CBC8005-33E0-B925-273C-85ECA468E3E0}"/>
              </a:ext>
            </a:extLst>
          </p:cNvPr>
          <p:cNvPicPr/>
          <p:nvPr/>
        </p:nvPicPr>
        <p:blipFill>
          <a:blip r:embed="rId3">
            <a:lum contrast="-10000"/>
          </a:blip>
          <a:stretch/>
        </p:blipFill>
        <p:spPr>
          <a:xfrm>
            <a:off x="6324607" y="3092833"/>
            <a:ext cx="3286319" cy="1605064"/>
          </a:xfrm>
          <a:prstGeom prst="rect">
            <a:avLst/>
          </a:prstGeom>
          <a:ln w="19080" cap="rnd">
            <a:solidFill>
              <a:srgbClr val="808080"/>
            </a:solidFill>
            <a:custDash>
              <a:ds d="300000" sp="300000"/>
            </a:custDash>
            <a:round/>
          </a:ln>
        </p:spPr>
      </p:pic>
    </p:spTree>
    <p:extLst>
      <p:ext uri="{BB962C8B-B14F-4D97-AF65-F5344CB8AC3E}">
        <p14:creationId xmlns:p14="http://schemas.microsoft.com/office/powerpoint/2010/main" val="3136975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E898468E-CCAD-CCEE-96C8-83C5D23144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52" y="1272209"/>
            <a:ext cx="10045148" cy="3985591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Különböző heurisztikák alapján meglátogattunk különböző weboldalakat és feljegyeztük az összes 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JavaScript 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függvényhívást.</a:t>
            </a:r>
          </a:p>
          <a:p>
            <a:pPr algn="just"/>
            <a:endParaRPr lang="hu-HU" i="0" u="none" strike="noStrike" cap="none" dirty="0">
              <a:solidFill>
                <a:srgbClr val="1D275F"/>
              </a:solidFill>
              <a:highlight>
                <a:srgbClr val="FFFFFF"/>
              </a:highlight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Az adatpontok a különböző JavaScript fileok. Egy script: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b="1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pozitív</a:t>
            </a:r>
            <a:r>
              <a:rPr lang="hu-HU" b="1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címkét kapott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, ha egy elemző megerősítette a </a:t>
            </a:r>
            <a:r>
              <a:rPr lang="hu-HU" i="0" u="none" strike="noStrike" cap="none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fingerprintingelés</a:t>
            </a:r>
            <a:r>
              <a:rPr lang="hu-HU" i="0" u="none" strike="noStrike" cap="none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tényét,</a:t>
            </a: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negatív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címkét kapott, ha nem találtunk </a:t>
            </a: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fingerprintingre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utaló nyomot a forráskódban.</a:t>
            </a:r>
          </a:p>
          <a:p>
            <a:pPr algn="just"/>
            <a:endParaRPr lang="hu-HU" dirty="0">
              <a:solidFill>
                <a:srgbClr val="1D275F"/>
              </a:solidFill>
              <a:highlight>
                <a:srgbClr val="FFFFFF"/>
              </a:highlight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Összessen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 </a:t>
            </a:r>
            <a:r>
              <a:rPr lang="hu-HU" b="1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409 címkézett adatpontunk volt</a:t>
            </a:r>
            <a:r>
              <a:rPr lang="hu-HU" dirty="0">
                <a:solidFill>
                  <a:srgbClr val="1D275F"/>
                </a:solidFill>
                <a:highlight>
                  <a:srgbClr val="FFFFFF"/>
                </a:highlight>
                <a:latin typeface="Arial" panose="020B0604020202020204" pitchFamily="34" charset="0"/>
                <a:ea typeface="Lato"/>
                <a:cs typeface="Arial" panose="020B0604020202020204" pitchFamily="34" charset="0"/>
                <a:sym typeface="Lato"/>
              </a:rPr>
              <a:t>, amelyből 258 (63%) negatív, 151 pedig pozitív címkét kapott.</a:t>
            </a:r>
            <a:endParaRPr lang="hu-HU" i="0" u="none" strike="noStrike" cap="none" dirty="0">
              <a:solidFill>
                <a:srgbClr val="1D275F"/>
              </a:solidFill>
              <a:highlight>
                <a:srgbClr val="FFFFFF"/>
              </a:highlight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lvl="1" algn="just"/>
            <a:endParaRPr lang="hu-HU" i="0" u="none" strike="noStrike" cap="none" dirty="0">
              <a:solidFill>
                <a:srgbClr val="1D275F"/>
              </a:solidFill>
              <a:highlight>
                <a:srgbClr val="FFFFFF"/>
              </a:highlight>
              <a:latin typeface="Arial" panose="020B0604020202020204" pitchFamily="34" charset="0"/>
              <a:ea typeface="Lato"/>
              <a:cs typeface="Arial" panose="020B0604020202020204" pitchFamily="34" charset="0"/>
              <a:sym typeface="Lato"/>
            </a:endParaRPr>
          </a:p>
          <a:p>
            <a:pPr marL="800100" lvl="1" indent="-342900" algn="just">
              <a:buFont typeface="Arial" panose="020B0604020202020204" pitchFamily="34" charset="0"/>
              <a:buChar char="•"/>
            </a:pPr>
            <a:endParaRPr lang="hu-HU" i="0" u="none" strike="noStrike" cap="none" dirty="0">
              <a:solidFill>
                <a:srgbClr val="1D275F"/>
              </a:solidFill>
              <a:highlight>
                <a:srgbClr val="FFFFFF"/>
              </a:highlight>
              <a:latin typeface="+mj-lt"/>
              <a:ea typeface="Lato"/>
              <a:cs typeface="Arial" panose="020B0604020202020204" pitchFamily="34" charset="0"/>
              <a:sym typeface="Lato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C7ED95-0D14-1531-C5DA-40B056CA262B}"/>
              </a:ext>
            </a:extLst>
          </p:cNvPr>
          <p:cNvSpPr txBox="1">
            <a:spLocks/>
          </p:cNvSpPr>
          <p:nvPr/>
        </p:nvSpPr>
        <p:spPr>
          <a:xfrm>
            <a:off x="391213" y="429474"/>
            <a:ext cx="8646770" cy="6174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Cimkézett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Adathalmaz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5011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386</Words>
  <Application>Microsoft Macintosh PowerPoint</Application>
  <PresentationFormat>Szélesvásznú</PresentationFormat>
  <Paragraphs>167</Paragraphs>
  <Slides>14</Slides>
  <Notes>2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Helvetica Neue</vt:lpstr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Demo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Christian Kiss-Toth</dc:creator>
  <cp:lastModifiedBy>Christian Kiss-Toth</cp:lastModifiedBy>
  <cp:revision>18</cp:revision>
  <dcterms:created xsi:type="dcterms:W3CDTF">2022-10-17T09:54:03Z</dcterms:created>
  <dcterms:modified xsi:type="dcterms:W3CDTF">2022-10-17T23:08:18Z</dcterms:modified>
</cp:coreProperties>
</file>