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7" r:id="rId2"/>
    <p:sldId id="272" r:id="rId3"/>
    <p:sldId id="302" r:id="rId4"/>
    <p:sldId id="303" r:id="rId5"/>
    <p:sldId id="301" r:id="rId6"/>
    <p:sldId id="304" r:id="rId7"/>
    <p:sldId id="299" r:id="rId8"/>
    <p:sldId id="298" r:id="rId9"/>
    <p:sldId id="268" r:id="rId10"/>
    <p:sldId id="297" r:id="rId11"/>
    <p:sldId id="295" r:id="rId12"/>
    <p:sldId id="269" r:id="rId13"/>
    <p:sldId id="284" r:id="rId14"/>
    <p:sldId id="296" r:id="rId15"/>
    <p:sldId id="286" r:id="rId16"/>
    <p:sldId id="287" r:id="rId17"/>
    <p:sldId id="288" r:id="rId18"/>
    <p:sldId id="270" r:id="rId19"/>
    <p:sldId id="285" r:id="rId20"/>
    <p:sldId id="277" r:id="rId21"/>
    <p:sldId id="271" r:id="rId22"/>
    <p:sldId id="282" r:id="rId23"/>
    <p:sldId id="293" r:id="rId24"/>
    <p:sldId id="289" r:id="rId25"/>
    <p:sldId id="279" r:id="rId26"/>
    <p:sldId id="290" r:id="rId27"/>
    <p:sldId id="292" r:id="rId28"/>
    <p:sldId id="291" r:id="rId29"/>
    <p:sldId id="294" r:id="rId30"/>
  </p:sldIdLst>
  <p:sldSz cx="9144000" cy="5143500" type="screen16x9"/>
  <p:notesSz cx="6858000" cy="9144000"/>
  <p:defaultText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459"/>
    <a:srgbClr val="29AAE1"/>
    <a:srgbClr val="14AC9A"/>
    <a:srgbClr val="4C97FE"/>
    <a:srgbClr val="001741"/>
    <a:srgbClr val="EEF5FF"/>
    <a:srgbClr val="173F6C"/>
    <a:srgbClr val="ACEAE1"/>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4414-B183-D45D-8732-3C90DB085C6F}" v="541" dt="2022-07-14T14:50:14.627"/>
    <p1510:client id="{54B74AAF-A2AE-B4E2-91DC-69F980EC74F9}" v="14" dt="2022-07-14T13:52:21.966"/>
    <p1510:client id="{9E6B7354-D5C3-4E7B-B403-AD0969A8FFDF}" v="194" dt="2022-07-15T08:11:13.201"/>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BB9F1528-5E4C-4CCA-A0E7-00BCDBA512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69320D4A-EB59-4D96-A28E-34483B45B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51D260-A8E3-4B74-BCF8-956438FD7E75}" type="datetimeFigureOut">
              <a:rPr lang="hu-HU" smtClean="0"/>
              <a:t>2022. 07. 15.</a:t>
            </a:fld>
            <a:endParaRPr lang="hu-HU"/>
          </a:p>
        </p:txBody>
      </p:sp>
      <p:sp>
        <p:nvSpPr>
          <p:cNvPr id="4" name="Élőláb helye 3">
            <a:extLst>
              <a:ext uri="{FF2B5EF4-FFF2-40B4-BE49-F238E27FC236}">
                <a16:creationId xmlns:a16="http://schemas.microsoft.com/office/drawing/2014/main" id="{F05D7445-306D-45FD-91A8-B6B54F868D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6FDF84EA-7AA3-4D56-BCCB-D94397A447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5DD19-9861-4698-9861-27C4BA0478C9}" type="slidenum">
              <a:rPr lang="hu-HU" smtClean="0"/>
              <a:t>‹#›</a:t>
            </a:fld>
            <a:endParaRPr lang="hu-HU"/>
          </a:p>
        </p:txBody>
      </p:sp>
    </p:spTree>
    <p:extLst>
      <p:ext uri="{BB962C8B-B14F-4D97-AF65-F5344CB8AC3E}">
        <p14:creationId xmlns:p14="http://schemas.microsoft.com/office/powerpoint/2010/main" val="187396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4749C-0501-44D5-A350-2E874BF138A2}" type="datetimeFigureOut">
              <a:rPr lang="hu-HU" smtClean="0"/>
              <a:t>2022. 07. 15.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76F23-4F52-4569-8484-DB4921982FBF}" type="slidenum">
              <a:rPr lang="hu-HU" smtClean="0"/>
              <a:t>‹#›</a:t>
            </a:fld>
            <a:endParaRPr lang="hu-HU"/>
          </a:p>
        </p:txBody>
      </p:sp>
    </p:spTree>
    <p:extLst>
      <p:ext uri="{BB962C8B-B14F-4D97-AF65-F5344CB8AC3E}">
        <p14:creationId xmlns:p14="http://schemas.microsoft.com/office/powerpoint/2010/main" val="32049528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IPv6" TargetMode="External"/><Relationship Id="rId7" Type="http://schemas.openxmlformats.org/officeDocument/2006/relationships/hyperlink" Target="https://www.hitechwhizz.com/2020/08/6-advantages-and-disadvantages-drawbacks-benefits-of-ipv6.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greengarageblog.org/5-pros-and-cons-of-ipv6" TargetMode="External"/><Relationship Id="rId5" Type="http://schemas.openxmlformats.org/officeDocument/2006/relationships/hyperlink" Target="https://wisdomplexus.com/blogs/pros-cons-ipv6/" TargetMode="External"/><Relationship Id="rId4" Type="http://schemas.openxmlformats.org/officeDocument/2006/relationships/hyperlink" Target="https://www.hpc.mil/images/hpcdocs/ipv6/ipv6-security-guide-04-2008.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Cryptographically_Generated_Address" TargetMode="External"/><Relationship Id="rId3" Type="http://schemas.openxmlformats.org/officeDocument/2006/relationships/hyperlink" Target="https://en.wikipedia.org/wiki/IPsec" TargetMode="External"/><Relationship Id="rId7" Type="http://schemas.openxmlformats.org/officeDocument/2006/relationships/hyperlink" Target="https://www.redhat.com/sysadmin/ipv6-packets-and-ipsec"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ipv6now.com.au/primers/IPv6PacketSecurity.php" TargetMode="External"/><Relationship Id="rId11" Type="http://schemas.openxmlformats.org/officeDocument/2006/relationships/hyperlink" Target="https://www.rfc-editor.org/rfc/rfc4025.html" TargetMode="External"/><Relationship Id="rId5" Type="http://schemas.openxmlformats.org/officeDocument/2006/relationships/hyperlink" Target="https://semiengineering.com/ipsec-security-in-ipv6/" TargetMode="External"/><Relationship Id="rId10" Type="http://schemas.openxmlformats.org/officeDocument/2006/relationships/hyperlink" Target="https://datatracker.ietf.org/doc/html/draft-osterweil-dane-ipsec-03" TargetMode="External"/><Relationship Id="rId4" Type="http://schemas.openxmlformats.org/officeDocument/2006/relationships/hyperlink" Target="https://www.ionos.com/digitalguide/server/know-how/ipsec-security-architecture-for-ipv4-and-ipv6/" TargetMode="External"/><Relationship Id="rId9" Type="http://schemas.openxmlformats.org/officeDocument/2006/relationships/hyperlink" Target="https://core.ac.uk/reader/294289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intl/en/ipv6/statistics.html#tab=ipv6-adopti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akamai.com/internet-station/cyber-attacks/state-of-the-internet-report/ipv6-adoption-visualization" TargetMode="External"/><Relationship Id="rId5" Type="http://schemas.openxmlformats.org/officeDocument/2006/relationships/hyperlink" Target="https://stats.labs.apnic.net/ipv6" TargetMode="External"/><Relationship Id="rId4" Type="http://schemas.openxmlformats.org/officeDocument/2006/relationships/hyperlink" Target="https://trends.builtwith.com/Server/IPv6"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tracker.ietf.org/doc/html/rfc494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blogs.infoblox.com/ipv6-coe/geolocation-with-ipv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hu-HU" b="1" dirty="0"/>
              <a:t>Személyes</a:t>
            </a:r>
            <a:endParaRPr lang="hu-HU" dirty="0"/>
          </a:p>
          <a:p>
            <a:pPr marL="514350" lvl="1" indent="-171450">
              <a:buFont typeface="Arial,Sans-Serif"/>
              <a:buChar char="•"/>
            </a:pPr>
            <a:r>
              <a:rPr lang="hu-HU" dirty="0"/>
              <a:t>Diploma 20 éve</a:t>
            </a:r>
            <a:endParaRPr lang="hu-HU" dirty="0">
              <a:cs typeface="Calibri"/>
            </a:endParaRPr>
          </a:p>
          <a:p>
            <a:pPr marL="514350" lvl="1" indent="-171450">
              <a:buFont typeface="Arial,Sans-Serif"/>
              <a:buChar char="•"/>
            </a:pPr>
            <a:r>
              <a:rPr lang="hu-HU" dirty="0"/>
              <a:t>Azóta IT </a:t>
            </a:r>
            <a:r>
              <a:rPr lang="hu-HU" dirty="0" err="1"/>
              <a:t>security</a:t>
            </a:r>
            <a:endParaRPr lang="en-US" dirty="0" err="1"/>
          </a:p>
          <a:p>
            <a:pPr marL="857250" lvl="2" indent="-171450">
              <a:buFont typeface="Arial,Sans-Serif"/>
              <a:buChar char="•"/>
            </a:pPr>
            <a:r>
              <a:rPr lang="hu-HU" dirty="0"/>
              <a:t>Fejlesztőként</a:t>
            </a:r>
            <a:endParaRPr lang="hu-HU" dirty="0">
              <a:cs typeface="Calibri"/>
            </a:endParaRPr>
          </a:p>
          <a:p>
            <a:pPr marL="857250" lvl="2" indent="-171450">
              <a:buFont typeface="Arial,Sans-Serif"/>
              <a:buChar char="•"/>
            </a:pPr>
            <a:r>
              <a:rPr lang="hu-HU" dirty="0"/>
              <a:t>Vezetőként</a:t>
            </a:r>
            <a:endParaRPr lang="hu-HU" dirty="0">
              <a:cs typeface="Calibri"/>
            </a:endParaRPr>
          </a:p>
          <a:p>
            <a:pPr marL="857250" lvl="2" indent="-171450">
              <a:buFont typeface="Arial,Sans-Serif"/>
              <a:buChar char="•"/>
            </a:pPr>
            <a:r>
              <a:rPr lang="hu-HU" dirty="0" err="1"/>
              <a:t>Security</a:t>
            </a:r>
            <a:r>
              <a:rPr lang="hu-HU" dirty="0"/>
              <a:t> evangelizáció</a:t>
            </a:r>
            <a:endParaRPr lang="hu-HU" dirty="0">
              <a:cs typeface="Calibri"/>
            </a:endParaRPr>
          </a:p>
          <a:p>
            <a:pPr marL="171450" indent="-171450">
              <a:buFont typeface="Arial,Sans-Serif"/>
              <a:buChar char="•"/>
            </a:pPr>
            <a:r>
              <a:rPr lang="hu-HU" b="1" dirty="0"/>
              <a:t>Cég</a:t>
            </a:r>
            <a:endParaRPr lang="hu-HU" dirty="0"/>
          </a:p>
          <a:p>
            <a:pPr marL="514350" lvl="1" indent="-171450">
              <a:buFont typeface="Arial,Sans-Serif"/>
              <a:buChar char="•"/>
            </a:pPr>
            <a:r>
              <a:rPr lang="hu-HU" dirty="0" err="1"/>
              <a:t>Balasys</a:t>
            </a:r>
            <a:r>
              <a:rPr lang="hu-HU" dirty="0"/>
              <a:t> IT </a:t>
            </a:r>
            <a:r>
              <a:rPr lang="hu-HU" dirty="0" err="1"/>
              <a:t>Security</a:t>
            </a:r>
            <a:r>
              <a:rPr lang="hu-HU" dirty="0"/>
              <a:t> </a:t>
            </a:r>
            <a:endParaRPr lang="hu-HU" dirty="0">
              <a:cs typeface="Calibri"/>
            </a:endParaRPr>
          </a:p>
          <a:p>
            <a:pPr marL="514350" lvl="1" indent="-171450">
              <a:buFont typeface="Arial,Sans-Serif"/>
              <a:buChar char="•"/>
            </a:pPr>
            <a:r>
              <a:rPr lang="hu-HU" dirty="0"/>
              <a:t>A kevés magyar </a:t>
            </a:r>
            <a:r>
              <a:rPr lang="hu-HU" b="1" dirty="0"/>
              <a:t>IT </a:t>
            </a:r>
            <a:r>
              <a:rPr lang="hu-HU" b="1" dirty="0" err="1"/>
              <a:t>Security</a:t>
            </a:r>
            <a:r>
              <a:rPr lang="hu-HU" b="1" dirty="0"/>
              <a:t> </a:t>
            </a:r>
            <a:r>
              <a:rPr lang="hu-HU" dirty="0"/>
              <a:t>cég egyike</a:t>
            </a:r>
            <a:endParaRPr lang="en-US" dirty="0"/>
          </a:p>
          <a:p>
            <a:pPr marL="514350" lvl="1" indent="-171450">
              <a:buFont typeface="Arial,Sans-Serif"/>
              <a:buChar char="•"/>
            </a:pPr>
            <a:r>
              <a:rPr lang="hu-HU" dirty="0">
                <a:cs typeface="Calibri"/>
              </a:rPr>
              <a:t>20 éve a piacon, gyártóként és szolgáltatásokkal</a:t>
            </a:r>
          </a:p>
          <a:p>
            <a:pPr marL="514350" lvl="1" indent="-171450">
              <a:buFont typeface="Arial,Sans-Serif"/>
              <a:buChar char="•"/>
            </a:pPr>
            <a:r>
              <a:rPr lang="hu-HU" dirty="0">
                <a:cs typeface="Calibri"/>
              </a:rPr>
              <a:t>Most standon is kelen vagyunk: </a:t>
            </a:r>
            <a:r>
              <a:rPr lang="hu-HU" dirty="0" err="1">
                <a:cs typeface="Calibri"/>
              </a:rPr>
              <a:t>retró</a:t>
            </a:r>
            <a:r>
              <a:rPr lang="hu-HU" dirty="0">
                <a:cs typeface="Calibri"/>
              </a:rPr>
              <a:t> játék zene </a:t>
            </a:r>
            <a:r>
              <a:rPr lang="hu-HU" dirty="0" err="1">
                <a:cs typeface="Calibri"/>
              </a:rPr>
              <a:t>felismrés</a:t>
            </a:r>
          </a:p>
          <a:p>
            <a:pPr marL="171450" indent="-171450">
              <a:buFont typeface="Arial,Sans-Serif"/>
              <a:buChar char="•"/>
            </a:pPr>
            <a:r>
              <a:rPr lang="hu-HU" b="1" dirty="0"/>
              <a:t>Probléma</a:t>
            </a:r>
            <a:endParaRPr lang="hu-HU" dirty="0"/>
          </a:p>
          <a:p>
            <a:pPr marL="514350" lvl="1" indent="-171450">
              <a:buFont typeface="Arial,Sans-Serif"/>
              <a:buChar char="•"/>
            </a:pPr>
            <a:r>
              <a:rPr lang="hu-HU" dirty="0"/>
              <a:t>Elfogynak a publikus IP címek</a:t>
            </a:r>
            <a:endParaRPr lang="hu-HU" dirty="0">
              <a:cs typeface="Calibri"/>
            </a:endParaRPr>
          </a:p>
          <a:p>
            <a:pPr marL="514350" lvl="1" indent="-171450">
              <a:buFont typeface="Arial,Sans-Serif"/>
              <a:buChar char="•"/>
            </a:pPr>
            <a:r>
              <a:rPr lang="hu-HU" dirty="0">
                <a:cs typeface="Calibri"/>
              </a:rPr>
              <a:t>Felderíthető a teljes IP tartomány</a:t>
            </a:r>
          </a:p>
          <a:p>
            <a:pPr marL="514350" lvl="1" indent="-171450">
              <a:buFont typeface="Arial,Sans-Serif"/>
              <a:buChar char="•"/>
            </a:pPr>
            <a:r>
              <a:rPr lang="hu-HU" dirty="0" err="1">
                <a:cs typeface="Calibri"/>
              </a:rPr>
              <a:t>Fregmentálódott</a:t>
            </a:r>
            <a:r>
              <a:rPr lang="hu-HU" dirty="0">
                <a:cs typeface="Calibri"/>
              </a:rPr>
              <a:t> a címtér (lassú a </a:t>
            </a:r>
            <a:r>
              <a:rPr lang="hu-HU" dirty="0" err="1">
                <a:cs typeface="Calibri"/>
              </a:rPr>
              <a:t>routing</a:t>
            </a:r>
            <a:r>
              <a:rPr lang="hu-HU" dirty="0">
                <a:cs typeface="Calibri"/>
              </a:rPr>
              <a:t>)</a:t>
            </a:r>
          </a:p>
          <a:p>
            <a:endParaRPr lang="hu-HU">
              <a:cs typeface="Calibri"/>
            </a:endParaRPr>
          </a:p>
          <a:p>
            <a:r>
              <a:rPr lang="hu-HU" b="1" dirty="0">
                <a:cs typeface="Calibri"/>
              </a:rPr>
              <a:t>Mit adnak nekünk a rómaiak és amit adnak arra tényleg szükségünk van-e.</a:t>
            </a:r>
          </a:p>
        </p:txBody>
      </p:sp>
      <p:sp>
        <p:nvSpPr>
          <p:cNvPr id="4" name="Slide Number Placeholder 3"/>
          <p:cNvSpPr>
            <a:spLocks noGrp="1"/>
          </p:cNvSpPr>
          <p:nvPr>
            <p:ph type="sldNum" sz="quarter" idx="5"/>
          </p:nvPr>
        </p:nvSpPr>
        <p:spPr/>
        <p:txBody>
          <a:bodyPr/>
          <a:lstStyle/>
          <a:p>
            <a:fld id="{89676F23-4F52-4569-8484-DB4921982FBF}" type="slidenum">
              <a:rPr lang="hu-HU" smtClean="0"/>
              <a:t>1</a:t>
            </a:fld>
            <a:endParaRPr lang="hu-HU"/>
          </a:p>
        </p:txBody>
      </p:sp>
    </p:spTree>
    <p:extLst>
      <p:ext uri="{BB962C8B-B14F-4D97-AF65-F5344CB8AC3E}">
        <p14:creationId xmlns:p14="http://schemas.microsoft.com/office/powerpoint/2010/main" val="42524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a:t>Pioneers in proxy technology</a:t>
            </a:r>
          </a:p>
          <a:p>
            <a:pPr marL="101203" indent="-101203">
              <a:lnSpc>
                <a:spcPct val="100000"/>
              </a:lnSpc>
              <a:spcBef>
                <a:spcPts val="675"/>
              </a:spcBef>
            </a:pPr>
            <a:r>
              <a:rPr lang="hu-HU"/>
              <a:t>20</a:t>
            </a:r>
            <a:r>
              <a:rPr lang="en-US"/>
              <a:t> year</a:t>
            </a:r>
            <a:r>
              <a:rPr lang="hu-HU"/>
              <a:t>s of </a:t>
            </a:r>
            <a:r>
              <a:rPr lang="hu-HU" err="1"/>
              <a:t>network</a:t>
            </a:r>
            <a:r>
              <a:rPr lang="hu-HU"/>
              <a:t> </a:t>
            </a:r>
            <a:r>
              <a:rPr lang="hu-HU" err="1"/>
              <a:t>security</a:t>
            </a:r>
            <a:r>
              <a:rPr lang="hu-HU"/>
              <a:t> </a:t>
            </a:r>
            <a:r>
              <a:rPr lang="hu-HU" err="1"/>
              <a:t>experience</a:t>
            </a:r>
            <a:endParaRPr lang="en-US"/>
          </a:p>
          <a:p>
            <a:pPr marL="101203" indent="-101203">
              <a:lnSpc>
                <a:spcPct val="100000"/>
              </a:lnSpc>
              <a:spcBef>
                <a:spcPts val="675"/>
              </a:spcBef>
            </a:pPr>
            <a:r>
              <a:rPr lang="hu-HU"/>
              <a:t>500+ </a:t>
            </a:r>
            <a:r>
              <a:rPr lang="hu-HU" err="1"/>
              <a:t>enterprise</a:t>
            </a:r>
            <a:r>
              <a:rPr lang="hu-HU"/>
              <a:t> </a:t>
            </a:r>
            <a:r>
              <a:rPr lang="hu-HU" err="1"/>
              <a:t>installations</a:t>
            </a:r>
            <a:r>
              <a:rPr lang="hu-HU"/>
              <a:t> </a:t>
            </a:r>
            <a:endParaRPr lang="en-US"/>
          </a:p>
          <a:p>
            <a:pPr marL="101203" indent="-101203">
              <a:lnSpc>
                <a:spcPct val="100000"/>
              </a:lnSpc>
              <a:spcBef>
                <a:spcPts val="675"/>
              </a:spcBef>
            </a:pPr>
            <a:r>
              <a:rPr lang="hu-HU"/>
              <a:t>Strong </a:t>
            </a:r>
            <a:r>
              <a:rPr lang="hu-HU" err="1"/>
              <a:t>focus</a:t>
            </a:r>
            <a:r>
              <a:rPr lang="hu-HU"/>
              <a:t> </a:t>
            </a:r>
            <a:r>
              <a:rPr lang="hu-HU" err="1"/>
              <a:t>on</a:t>
            </a:r>
            <a:r>
              <a:rPr lang="hu-HU"/>
              <a:t> R&amp;D and </a:t>
            </a:r>
            <a:r>
              <a:rPr lang="hu-HU" err="1"/>
              <a:t>innovation</a:t>
            </a:r>
            <a:endParaRPr lang="en-US"/>
          </a:p>
          <a:p>
            <a:pPr marL="101203" indent="-101203">
              <a:lnSpc>
                <a:spcPct val="100000"/>
              </a:lnSpc>
              <a:spcBef>
                <a:spcPts val="675"/>
              </a:spcBef>
            </a:pPr>
            <a:r>
              <a:rPr lang="hu-HU" err="1"/>
              <a:t>Flexible</a:t>
            </a:r>
            <a:r>
              <a:rPr lang="hu-HU"/>
              <a:t>, b</a:t>
            </a:r>
            <a:r>
              <a:rPr lang="en-US"/>
              <a:t>lack-belt engineering team</a:t>
            </a:r>
          </a:p>
          <a:p>
            <a:pPr marL="101203" indent="-101203">
              <a:lnSpc>
                <a:spcPct val="100000"/>
              </a:lnSpc>
              <a:spcBef>
                <a:spcPts val="675"/>
              </a:spcBef>
            </a:pPr>
            <a:r>
              <a:rPr lang="hu-HU" err="1"/>
              <a:t>Clean</a:t>
            </a:r>
            <a:r>
              <a:rPr lang="hu-HU"/>
              <a:t> </a:t>
            </a:r>
            <a:r>
              <a:rPr lang="hu-HU" err="1"/>
              <a:t>code</a:t>
            </a:r>
            <a:r>
              <a:rPr lang="hu-HU"/>
              <a:t> </a:t>
            </a:r>
            <a:r>
              <a:rPr lang="hu-HU" err="1"/>
              <a:t>base</a:t>
            </a:r>
            <a:endParaRPr lang="en-US"/>
          </a:p>
          <a:p>
            <a:pPr marL="101203" indent="-101203">
              <a:lnSpc>
                <a:spcPct val="100000"/>
              </a:lnSpc>
              <a:spcBef>
                <a:spcPts val="675"/>
              </a:spcBef>
            </a:pPr>
            <a:r>
              <a:rPr lang="hu-HU" err="1"/>
              <a:t>Value-added</a:t>
            </a:r>
            <a:r>
              <a:rPr lang="hu-HU"/>
              <a:t> d</a:t>
            </a:r>
            <a:r>
              <a:rPr lang="en-US" err="1"/>
              <a:t>istribution</a:t>
            </a:r>
            <a:r>
              <a:rPr lang="en-US"/>
              <a:t> of One Identity</a:t>
            </a:r>
            <a:r>
              <a:rPr lang="hu-HU"/>
              <a:t> and </a:t>
            </a:r>
            <a:r>
              <a:rPr lang="hu-HU" err="1"/>
              <a:t>Quest</a:t>
            </a:r>
            <a:r>
              <a:rPr lang="en-US"/>
              <a:t> </a:t>
            </a:r>
            <a:r>
              <a:rPr lang="hu-HU" err="1"/>
              <a:t>products</a:t>
            </a:r>
            <a:endParaRPr lang="en-US"/>
          </a:p>
        </p:txBody>
      </p:sp>
      <p:sp>
        <p:nvSpPr>
          <p:cNvPr id="4" name="Slide Number Placeholder 3"/>
          <p:cNvSpPr>
            <a:spLocks noGrp="1"/>
          </p:cNvSpPr>
          <p:nvPr>
            <p:ph type="sldNum" sz="quarter" idx="5"/>
          </p:nvPr>
        </p:nvSpPr>
        <p:spPr/>
        <p:txBody>
          <a:bodyPr/>
          <a:lstStyle/>
          <a:p>
            <a:fld id="{89676F23-4F52-4569-8484-DB4921982FBF}" type="slidenum">
              <a:rPr lang="hu-HU" smtClean="0"/>
              <a:t>10</a:t>
            </a:fld>
            <a:endParaRPr lang="hu-HU"/>
          </a:p>
        </p:txBody>
      </p:sp>
    </p:spTree>
    <p:extLst>
      <p:ext uri="{BB962C8B-B14F-4D97-AF65-F5344CB8AC3E}">
        <p14:creationId xmlns:p14="http://schemas.microsoft.com/office/powerpoint/2010/main" val="308050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a:t>Pioneers in proxy technology</a:t>
            </a:r>
          </a:p>
          <a:p>
            <a:pPr marL="101203" indent="-101203">
              <a:lnSpc>
                <a:spcPct val="100000"/>
              </a:lnSpc>
              <a:spcBef>
                <a:spcPts val="675"/>
              </a:spcBef>
            </a:pPr>
            <a:r>
              <a:rPr lang="hu-HU"/>
              <a:t>20</a:t>
            </a:r>
            <a:r>
              <a:rPr lang="en-US"/>
              <a:t> year</a:t>
            </a:r>
            <a:r>
              <a:rPr lang="hu-HU"/>
              <a:t>s of </a:t>
            </a:r>
            <a:r>
              <a:rPr lang="hu-HU" err="1"/>
              <a:t>network</a:t>
            </a:r>
            <a:r>
              <a:rPr lang="hu-HU"/>
              <a:t> </a:t>
            </a:r>
            <a:r>
              <a:rPr lang="hu-HU" err="1"/>
              <a:t>security</a:t>
            </a:r>
            <a:r>
              <a:rPr lang="hu-HU"/>
              <a:t> </a:t>
            </a:r>
            <a:r>
              <a:rPr lang="hu-HU" err="1"/>
              <a:t>experience</a:t>
            </a:r>
            <a:endParaRPr lang="en-US"/>
          </a:p>
          <a:p>
            <a:pPr marL="101203" indent="-101203">
              <a:lnSpc>
                <a:spcPct val="100000"/>
              </a:lnSpc>
              <a:spcBef>
                <a:spcPts val="675"/>
              </a:spcBef>
            </a:pPr>
            <a:r>
              <a:rPr lang="hu-HU"/>
              <a:t>500+ </a:t>
            </a:r>
            <a:r>
              <a:rPr lang="hu-HU" err="1"/>
              <a:t>enterprise</a:t>
            </a:r>
            <a:r>
              <a:rPr lang="hu-HU"/>
              <a:t> </a:t>
            </a:r>
            <a:r>
              <a:rPr lang="hu-HU" err="1"/>
              <a:t>installations</a:t>
            </a:r>
            <a:r>
              <a:rPr lang="hu-HU"/>
              <a:t> </a:t>
            </a:r>
            <a:endParaRPr lang="en-US"/>
          </a:p>
          <a:p>
            <a:pPr marL="101203" indent="-101203">
              <a:lnSpc>
                <a:spcPct val="100000"/>
              </a:lnSpc>
              <a:spcBef>
                <a:spcPts val="675"/>
              </a:spcBef>
            </a:pPr>
            <a:r>
              <a:rPr lang="hu-HU"/>
              <a:t>Strong </a:t>
            </a:r>
            <a:r>
              <a:rPr lang="hu-HU" err="1"/>
              <a:t>focus</a:t>
            </a:r>
            <a:r>
              <a:rPr lang="hu-HU"/>
              <a:t> </a:t>
            </a:r>
            <a:r>
              <a:rPr lang="hu-HU" err="1"/>
              <a:t>on</a:t>
            </a:r>
            <a:r>
              <a:rPr lang="hu-HU"/>
              <a:t> R&amp;D and </a:t>
            </a:r>
            <a:r>
              <a:rPr lang="hu-HU" err="1"/>
              <a:t>innovation</a:t>
            </a:r>
            <a:endParaRPr lang="en-US"/>
          </a:p>
          <a:p>
            <a:pPr marL="101203" indent="-101203">
              <a:lnSpc>
                <a:spcPct val="100000"/>
              </a:lnSpc>
              <a:spcBef>
                <a:spcPts val="675"/>
              </a:spcBef>
            </a:pPr>
            <a:r>
              <a:rPr lang="hu-HU" err="1"/>
              <a:t>Flexible</a:t>
            </a:r>
            <a:r>
              <a:rPr lang="hu-HU"/>
              <a:t>, b</a:t>
            </a:r>
            <a:r>
              <a:rPr lang="en-US"/>
              <a:t>lack-belt engineering team</a:t>
            </a:r>
          </a:p>
          <a:p>
            <a:pPr marL="101203" indent="-101203">
              <a:lnSpc>
                <a:spcPct val="100000"/>
              </a:lnSpc>
              <a:spcBef>
                <a:spcPts val="675"/>
              </a:spcBef>
            </a:pPr>
            <a:r>
              <a:rPr lang="hu-HU" err="1"/>
              <a:t>Clean</a:t>
            </a:r>
            <a:r>
              <a:rPr lang="hu-HU"/>
              <a:t> </a:t>
            </a:r>
            <a:r>
              <a:rPr lang="hu-HU" err="1"/>
              <a:t>code</a:t>
            </a:r>
            <a:r>
              <a:rPr lang="hu-HU"/>
              <a:t> </a:t>
            </a:r>
            <a:r>
              <a:rPr lang="hu-HU" err="1"/>
              <a:t>base</a:t>
            </a:r>
            <a:endParaRPr lang="en-US"/>
          </a:p>
          <a:p>
            <a:pPr marL="101203" indent="-101203">
              <a:lnSpc>
                <a:spcPct val="100000"/>
              </a:lnSpc>
              <a:spcBef>
                <a:spcPts val="675"/>
              </a:spcBef>
            </a:pPr>
            <a:r>
              <a:rPr lang="hu-HU" err="1"/>
              <a:t>Value-added</a:t>
            </a:r>
            <a:r>
              <a:rPr lang="hu-HU"/>
              <a:t> d</a:t>
            </a:r>
            <a:r>
              <a:rPr lang="en-US" err="1"/>
              <a:t>istribution</a:t>
            </a:r>
            <a:r>
              <a:rPr lang="en-US"/>
              <a:t> of One Identity</a:t>
            </a:r>
            <a:r>
              <a:rPr lang="hu-HU"/>
              <a:t> and </a:t>
            </a:r>
            <a:r>
              <a:rPr lang="hu-HU" err="1"/>
              <a:t>Quest</a:t>
            </a:r>
            <a:r>
              <a:rPr lang="en-US"/>
              <a:t> </a:t>
            </a:r>
            <a:r>
              <a:rPr lang="hu-HU" err="1"/>
              <a:t>products</a:t>
            </a:r>
            <a:endParaRPr lang="en-US"/>
          </a:p>
        </p:txBody>
      </p:sp>
      <p:sp>
        <p:nvSpPr>
          <p:cNvPr id="4" name="Slide Number Placeholder 3"/>
          <p:cNvSpPr>
            <a:spLocks noGrp="1"/>
          </p:cNvSpPr>
          <p:nvPr>
            <p:ph type="sldNum" sz="quarter" idx="5"/>
          </p:nvPr>
        </p:nvSpPr>
        <p:spPr/>
        <p:txBody>
          <a:bodyPr/>
          <a:lstStyle/>
          <a:p>
            <a:fld id="{89676F23-4F52-4569-8484-DB4921982FBF}" type="slidenum">
              <a:rPr lang="hu-HU" smtClean="0"/>
              <a:t>11</a:t>
            </a:fld>
            <a:endParaRPr lang="hu-HU"/>
          </a:p>
        </p:txBody>
      </p:sp>
    </p:spTree>
    <p:extLst>
      <p:ext uri="{BB962C8B-B14F-4D97-AF65-F5344CB8AC3E}">
        <p14:creationId xmlns:p14="http://schemas.microsoft.com/office/powerpoint/2010/main" val="35056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12</a:t>
            </a:fld>
            <a:endParaRPr lang="hu-HU"/>
          </a:p>
        </p:txBody>
      </p:sp>
    </p:spTree>
    <p:extLst>
      <p:ext uri="{BB962C8B-B14F-4D97-AF65-F5344CB8AC3E}">
        <p14:creationId xmlns:p14="http://schemas.microsoft.com/office/powerpoint/2010/main" val="145966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i="0" kern="1200">
                <a:solidFill>
                  <a:schemeClr val="tx1"/>
                </a:solidFill>
                <a:effectLst/>
                <a:latin typeface="+mn-lt"/>
                <a:ea typeface="+mn-ea"/>
                <a:cs typeface="+mn-cs"/>
              </a:rPr>
              <a:t>Device Trust: </a:t>
            </a:r>
            <a:r>
              <a:rPr lang="en-GB" sz="900" b="0" i="0" kern="1200">
                <a:solidFill>
                  <a:schemeClr val="tx1"/>
                </a:solidFill>
                <a:effectLst/>
                <a:latin typeface="+mn-lt"/>
                <a:ea typeface="+mn-ea"/>
                <a:cs typeface="+mn-cs"/>
              </a:rPr>
              <a:t>Know your devices before you can trust them. Monitor and control all devices – mobile, desktop, rugged and IoT – across all platforms from a single console.</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User Trust: </a:t>
            </a:r>
            <a:r>
              <a:rPr lang="en-GB" sz="900" b="0" i="0" kern="1200">
                <a:solidFill>
                  <a:schemeClr val="tx1"/>
                </a:solidFill>
                <a:effectLst/>
                <a:latin typeface="+mn-lt"/>
                <a:ea typeface="+mn-ea"/>
                <a:cs typeface="+mn-cs"/>
              </a:rPr>
              <a:t>A strong conditional access engine, for instance, can make decisions using dynamic and contextual data. Technology building blocks to enable a strong conditional-access engine include password-less authentication (e.g., biometrics, certificates), multi-factor authentication (MFA), conditional-access policies</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Transport/Session Trust: </a:t>
            </a:r>
            <a:r>
              <a:rPr lang="en-GB" sz="900" b="0" i="0" kern="1200">
                <a:solidFill>
                  <a:schemeClr val="tx1"/>
                </a:solidFill>
                <a:effectLst/>
                <a:latin typeface="+mn-lt"/>
                <a:ea typeface="+mn-ea"/>
                <a:cs typeface="+mn-cs"/>
              </a:rPr>
              <a:t>Another key component of zero trust is the concept of least-privilege access. include micro-segmentation, transport encryption and session protection. Per-app tunnel, as a specific example, lets certain applications access internal resources on an app-by-app basis. This restriction means that you can enable some apps to access internal resources while you leave others unable to communicate with your back-end systems.</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Application Trust: </a:t>
            </a:r>
            <a:r>
              <a:rPr lang="en-GB" sz="900" b="0" i="0" kern="1200">
                <a:solidFill>
                  <a:schemeClr val="tx1"/>
                </a:solidFill>
                <a:effectLst/>
                <a:latin typeface="+mn-lt"/>
                <a:ea typeface="+mn-ea"/>
                <a:cs typeface="+mn-cs"/>
              </a:rPr>
              <a:t>Enabling employees to securely and seamlessly access any application, including traditional Windows applications, from any device is key to creating a digital workspace and enforcing zero trust. allowing single sign-on (SSO) to applications, we gain both security and an improved user experience. </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Data Trust: </a:t>
            </a:r>
            <a:r>
              <a:rPr lang="en-GB" sz="900" b="0" i="0" kern="1200">
                <a:solidFill>
                  <a:schemeClr val="tx1"/>
                </a:solidFill>
                <a:effectLst/>
                <a:latin typeface="+mn-lt"/>
                <a:ea typeface="+mn-ea"/>
                <a:cs typeface="+mn-cs"/>
              </a:rPr>
              <a:t>At the end of the day, it is the data that is of utmost importance — and the whole reason we need strong security. We must protect against data breaches and leaks, and make sure it is the correct, unmodified data that our users are interacting with. Technologies such as data loss prevention (DLP) ensure unwanted exfiltration or destruction of sensitive data. Although data classification and integrity are, for the most part, handled by the application itself, we should enhance the trust level wherever we can when building a zero-trust architecture.</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13</a:t>
            </a:fld>
            <a:endParaRPr lang="hu-HU"/>
          </a:p>
        </p:txBody>
      </p:sp>
    </p:spTree>
    <p:extLst>
      <p:ext uri="{BB962C8B-B14F-4D97-AF65-F5344CB8AC3E}">
        <p14:creationId xmlns:p14="http://schemas.microsoft.com/office/powerpoint/2010/main" val="274601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i="0" kern="1200">
                <a:solidFill>
                  <a:schemeClr val="tx1"/>
                </a:solidFill>
                <a:effectLst/>
                <a:latin typeface="+mn-lt"/>
                <a:ea typeface="+mn-ea"/>
                <a:cs typeface="+mn-cs"/>
              </a:rPr>
              <a:t>Device Trust: </a:t>
            </a:r>
            <a:r>
              <a:rPr lang="en-GB" sz="900" b="0" i="0" kern="1200">
                <a:solidFill>
                  <a:schemeClr val="tx1"/>
                </a:solidFill>
                <a:effectLst/>
                <a:latin typeface="+mn-lt"/>
                <a:ea typeface="+mn-ea"/>
                <a:cs typeface="+mn-cs"/>
              </a:rPr>
              <a:t>Know your devices before you can trust them. Monitor and control all devices – mobile, desktop, rugged and IoT – across all platforms from a single console.</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User Trust: </a:t>
            </a:r>
            <a:r>
              <a:rPr lang="en-GB" sz="900" b="0" i="0" kern="1200">
                <a:solidFill>
                  <a:schemeClr val="tx1"/>
                </a:solidFill>
                <a:effectLst/>
                <a:latin typeface="+mn-lt"/>
                <a:ea typeface="+mn-ea"/>
                <a:cs typeface="+mn-cs"/>
              </a:rPr>
              <a:t>A strong conditional access engine, for instance, can make decisions using dynamic and contextual data. Technology building blocks to enable a strong conditional-access engine include password-less authentication (e.g., biometrics, certificates), multi-factor authentication (MFA), conditional-access policies</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Transport/Session Trust: </a:t>
            </a:r>
            <a:r>
              <a:rPr lang="en-GB" sz="900" b="0" i="0" kern="1200">
                <a:solidFill>
                  <a:schemeClr val="tx1"/>
                </a:solidFill>
                <a:effectLst/>
                <a:latin typeface="+mn-lt"/>
                <a:ea typeface="+mn-ea"/>
                <a:cs typeface="+mn-cs"/>
              </a:rPr>
              <a:t>Another key component of zero trust is the concept of least-privilege access. include micro-segmentation, transport encryption and session protection. Per-app tunnel, as a specific example, lets certain applications access internal resources on an app-by-app basis. This restriction means that you can enable some apps to access internal resources while you leave others unable to communicate with your back-end systems.</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Application Trust: </a:t>
            </a:r>
            <a:r>
              <a:rPr lang="en-GB" sz="900" b="0" i="0" kern="1200">
                <a:solidFill>
                  <a:schemeClr val="tx1"/>
                </a:solidFill>
                <a:effectLst/>
                <a:latin typeface="+mn-lt"/>
                <a:ea typeface="+mn-ea"/>
                <a:cs typeface="+mn-cs"/>
              </a:rPr>
              <a:t>Enabling employees to securely and seamlessly access any application, including traditional Windows applications, from any device is key to creating a digital workspace and enforcing zero trust. allowing single sign-on (SSO) to applications, we gain both security and an improved user experience. </a:t>
            </a:r>
          </a:p>
          <a:p>
            <a:endParaRPr lang="en-GB" sz="900" b="0" i="0" kern="1200">
              <a:solidFill>
                <a:schemeClr val="tx1"/>
              </a:solidFill>
              <a:effectLst/>
              <a:latin typeface="+mn-lt"/>
              <a:ea typeface="+mn-ea"/>
              <a:cs typeface="+mn-cs"/>
            </a:endParaRPr>
          </a:p>
          <a:p>
            <a:r>
              <a:rPr lang="en-GB" sz="900" b="1" i="0" kern="1200">
                <a:solidFill>
                  <a:schemeClr val="tx1"/>
                </a:solidFill>
                <a:effectLst/>
                <a:latin typeface="+mn-lt"/>
                <a:ea typeface="+mn-ea"/>
                <a:cs typeface="+mn-cs"/>
              </a:rPr>
              <a:t>Data Trust: </a:t>
            </a:r>
            <a:r>
              <a:rPr lang="en-GB" sz="900" b="0" i="0" kern="1200">
                <a:solidFill>
                  <a:schemeClr val="tx1"/>
                </a:solidFill>
                <a:effectLst/>
                <a:latin typeface="+mn-lt"/>
                <a:ea typeface="+mn-ea"/>
                <a:cs typeface="+mn-cs"/>
              </a:rPr>
              <a:t>At the end of the day, it is the data that is of utmost importance — and the whole reason we need strong security. We must protect against data breaches and leaks, and make sure it is the correct, unmodified data that our users are interacting with. Technologies such as data loss prevention (DLP) ensure unwanted exfiltration or destruction of sensitive data. Although data classification and integrity are, for the most part, handled by the application itself, we should enhance the trust level wherever we can when building a zero-trust architecture.</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14</a:t>
            </a:fld>
            <a:endParaRPr lang="hu-HU"/>
          </a:p>
        </p:txBody>
      </p:sp>
    </p:spTree>
    <p:extLst>
      <p:ext uri="{BB962C8B-B14F-4D97-AF65-F5344CB8AC3E}">
        <p14:creationId xmlns:p14="http://schemas.microsoft.com/office/powerpoint/2010/main" val="130607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675"/>
              </a:spcBef>
              <a:spcAft>
                <a:spcPts val="0"/>
              </a:spcAft>
              <a:buClrTx/>
              <a:buSzTx/>
              <a:buFontTx/>
              <a:buNone/>
              <a:tabLst/>
              <a:defRPr/>
            </a:pPr>
            <a:r>
              <a:rPr lang="hu-HU" err="1"/>
              <a:t>Zero</a:t>
            </a:r>
            <a:r>
              <a:rPr lang="hu-HU"/>
              <a:t> </a:t>
            </a:r>
            <a:r>
              <a:rPr lang="hu-HU" err="1"/>
              <a:t>Trust</a:t>
            </a:r>
            <a:r>
              <a:rPr lang="hu-HU"/>
              <a:t> is </a:t>
            </a:r>
            <a:r>
              <a:rPr lang="hu-HU" err="1"/>
              <a:t>not</a:t>
            </a:r>
            <a:r>
              <a:rPr lang="hu-HU"/>
              <a:t> a „</a:t>
            </a:r>
            <a:r>
              <a:rPr lang="hu-HU" err="1"/>
              <a:t>product</a:t>
            </a:r>
            <a:r>
              <a:rPr lang="hu-HU"/>
              <a:t>”</a:t>
            </a:r>
            <a:br>
              <a:rPr lang="en-US" sz="900" b="1">
                <a:solidFill>
                  <a:srgbClr val="4C97FE"/>
                </a:solidFill>
              </a:rPr>
            </a:br>
            <a:br>
              <a:rPr lang="en-US" sz="900" b="1">
                <a:solidFill>
                  <a:srgbClr val="4C97FE"/>
                </a:solidFill>
              </a:rPr>
            </a:br>
            <a:r>
              <a:rPr lang="en-US" sz="900" b="1">
                <a:solidFill>
                  <a:srgbClr val="4C97FE"/>
                </a:solidFill>
              </a:rPr>
              <a:t>It started out as…</a:t>
            </a:r>
          </a:p>
          <a:p>
            <a:pPr marL="101203" indent="-101203">
              <a:lnSpc>
                <a:spcPct val="100000"/>
              </a:lnSpc>
              <a:spcBef>
                <a:spcPts val="675"/>
              </a:spcBef>
            </a:pPr>
            <a:r>
              <a:rPr lang="en-US" sz="900"/>
              <a:t>An </a:t>
            </a:r>
            <a:r>
              <a:rPr lang="en-US" sz="900" b="1"/>
              <a:t>opportunity</a:t>
            </a:r>
            <a:r>
              <a:rPr lang="en-US" sz="900"/>
              <a:t> for modern businesses</a:t>
            </a:r>
          </a:p>
          <a:p>
            <a:pPr marL="101203" indent="-101203">
              <a:lnSpc>
                <a:spcPct val="100000"/>
              </a:lnSpc>
              <a:spcBef>
                <a:spcPts val="675"/>
              </a:spcBef>
            </a:pPr>
            <a:r>
              <a:rPr lang="en-US" sz="900"/>
              <a:t>A collection of </a:t>
            </a:r>
            <a:r>
              <a:rPr lang="en-US" sz="900" b="1"/>
              <a:t>best-practices</a:t>
            </a:r>
          </a:p>
          <a:p>
            <a:pPr marL="101203" indent="-101203">
              <a:lnSpc>
                <a:spcPct val="100000"/>
              </a:lnSpc>
              <a:spcBef>
                <a:spcPts val="675"/>
              </a:spcBef>
            </a:pPr>
            <a:endParaRPr lang="en-US" sz="900"/>
          </a:p>
          <a:p>
            <a:pPr marL="0" indent="0">
              <a:lnSpc>
                <a:spcPct val="100000"/>
              </a:lnSpc>
              <a:spcBef>
                <a:spcPts val="675"/>
              </a:spcBef>
              <a:buNone/>
            </a:pPr>
            <a:r>
              <a:rPr lang="en-US" sz="900" b="1">
                <a:solidFill>
                  <a:srgbClr val="4C97FE"/>
                </a:solidFill>
              </a:rPr>
              <a:t>It is currently…</a:t>
            </a:r>
          </a:p>
          <a:p>
            <a:pPr marL="101203" indent="-101203">
              <a:lnSpc>
                <a:spcPct val="100000"/>
              </a:lnSpc>
              <a:spcBef>
                <a:spcPts val="675"/>
              </a:spcBef>
            </a:pPr>
            <a:r>
              <a:rPr lang="en-US" sz="900"/>
              <a:t>A </a:t>
            </a:r>
            <a:r>
              <a:rPr lang="en-US" sz="900" b="1"/>
              <a:t>must have </a:t>
            </a:r>
            <a:r>
              <a:rPr lang="en-US" sz="900"/>
              <a:t>for modern modern enterprises</a:t>
            </a:r>
          </a:p>
          <a:p>
            <a:pPr marL="101203" indent="-101203">
              <a:lnSpc>
                <a:spcPct val="100000"/>
              </a:lnSpc>
              <a:spcBef>
                <a:spcPts val="675"/>
              </a:spcBef>
            </a:pPr>
            <a:r>
              <a:rPr lang="en-US" sz="900"/>
              <a:t>A </a:t>
            </a:r>
            <a:r>
              <a:rPr lang="en-US" sz="900" b="1"/>
              <a:t>way to adapt </a:t>
            </a:r>
            <a:r>
              <a:rPr lang="en-US" sz="900"/>
              <a:t>and </a:t>
            </a:r>
            <a:r>
              <a:rPr lang="en-US" sz="900" b="1"/>
              <a:t>get the best out of</a:t>
            </a:r>
            <a:r>
              <a:rPr lang="en-US" sz="900"/>
              <a:t> our current IT environments</a:t>
            </a:r>
          </a:p>
          <a:p>
            <a:pPr marL="101203" indent="-101203">
              <a:lnSpc>
                <a:spcPct val="100000"/>
              </a:lnSpc>
              <a:spcBef>
                <a:spcPts val="675"/>
              </a:spcBef>
            </a:pPr>
            <a:r>
              <a:rPr lang="en-US" sz="900"/>
              <a:t>A </a:t>
            </a:r>
            <a:r>
              <a:rPr lang="en-US" sz="900" b="1"/>
              <a:t>new standard </a:t>
            </a:r>
            <a:r>
              <a:rPr lang="en-US" sz="900"/>
              <a:t>in the making</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15</a:t>
            </a:fld>
            <a:endParaRPr lang="hu-HU"/>
          </a:p>
        </p:txBody>
      </p:sp>
    </p:spTree>
    <p:extLst>
      <p:ext uri="{BB962C8B-B14F-4D97-AF65-F5344CB8AC3E}">
        <p14:creationId xmlns:p14="http://schemas.microsoft.com/office/powerpoint/2010/main" val="66933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675"/>
              </a:spcBef>
              <a:spcAft>
                <a:spcPts val="0"/>
              </a:spcAft>
              <a:buClrTx/>
              <a:buSzTx/>
              <a:buFontTx/>
              <a:buNone/>
              <a:tabLst/>
              <a:defRPr/>
            </a:pPr>
            <a:r>
              <a:rPr lang="hu-HU" err="1"/>
              <a:t>Zero</a:t>
            </a:r>
            <a:r>
              <a:rPr lang="hu-HU"/>
              <a:t> </a:t>
            </a:r>
            <a:r>
              <a:rPr lang="hu-HU" err="1"/>
              <a:t>Trust</a:t>
            </a:r>
            <a:r>
              <a:rPr lang="hu-HU"/>
              <a:t> is </a:t>
            </a:r>
            <a:r>
              <a:rPr lang="hu-HU" err="1"/>
              <a:t>the</a:t>
            </a:r>
            <a:r>
              <a:rPr lang="hu-HU"/>
              <a:t> </a:t>
            </a:r>
            <a:r>
              <a:rPr lang="hu-HU" err="1"/>
              <a:t>key</a:t>
            </a:r>
            <a:r>
              <a:rPr lang="hu-HU"/>
              <a:t> </a:t>
            </a:r>
            <a:r>
              <a:rPr lang="hu-HU" err="1"/>
              <a:t>to</a:t>
            </a:r>
            <a:r>
              <a:rPr lang="hu-HU"/>
              <a:t> </a:t>
            </a:r>
            <a:r>
              <a:rPr lang="hu-HU" err="1"/>
              <a:t>ensure</a:t>
            </a:r>
            <a:r>
              <a:rPr lang="hu-HU"/>
              <a:t> </a:t>
            </a:r>
            <a:r>
              <a:rPr lang="hu-HU" err="1"/>
              <a:t>security</a:t>
            </a:r>
            <a:r>
              <a:rPr lang="hu-HU"/>
              <a:t> in </a:t>
            </a:r>
            <a:r>
              <a:rPr lang="hu-HU" err="1"/>
              <a:t>todays</a:t>
            </a:r>
            <a:r>
              <a:rPr lang="hu-HU"/>
              <a:t> </a:t>
            </a:r>
            <a:r>
              <a:rPr lang="hu-HU" err="1"/>
              <a:t>world</a:t>
            </a:r>
            <a:endParaRPr lang="hu-HU"/>
          </a:p>
          <a:p>
            <a:pPr marL="0" indent="0">
              <a:lnSpc>
                <a:spcPct val="100000"/>
              </a:lnSpc>
              <a:spcBef>
                <a:spcPts val="675"/>
              </a:spcBef>
              <a:buNone/>
            </a:pPr>
            <a:br>
              <a:rPr lang="en-US" sz="900" b="1">
                <a:solidFill>
                  <a:srgbClr val="4C97FE"/>
                </a:solidFill>
              </a:rPr>
            </a:br>
            <a:r>
              <a:rPr lang="en-US" sz="900" b="1">
                <a:solidFill>
                  <a:srgbClr val="4C97FE"/>
                </a:solidFill>
              </a:rPr>
              <a:t>Our old perimeters are no more…</a:t>
            </a:r>
          </a:p>
          <a:p>
            <a:pPr marL="101203" indent="-101203">
              <a:lnSpc>
                <a:spcPct val="100000"/>
              </a:lnSpc>
              <a:spcBef>
                <a:spcPts val="675"/>
              </a:spcBef>
            </a:pPr>
            <a:r>
              <a:rPr lang="en-US" sz="900" b="1"/>
              <a:t>Applications </a:t>
            </a:r>
            <a:r>
              <a:rPr lang="en-US" sz="900"/>
              <a:t>are outside of classic perimeters and network zones</a:t>
            </a:r>
          </a:p>
          <a:p>
            <a:pPr marL="101203" indent="-101203">
              <a:lnSpc>
                <a:spcPct val="100000"/>
              </a:lnSpc>
              <a:spcBef>
                <a:spcPts val="675"/>
              </a:spcBef>
            </a:pPr>
            <a:r>
              <a:rPr lang="en-US" sz="900" b="1"/>
              <a:t>Colleagues </a:t>
            </a:r>
            <a:r>
              <a:rPr lang="en-US" sz="900"/>
              <a:t>work from home, abroad and with a wide range of different devices</a:t>
            </a:r>
          </a:p>
          <a:p>
            <a:pPr marL="101203" indent="-101203">
              <a:lnSpc>
                <a:spcPct val="100000"/>
              </a:lnSpc>
              <a:spcBef>
                <a:spcPts val="675"/>
              </a:spcBef>
            </a:pPr>
            <a:r>
              <a:rPr lang="en-US" sz="900" b="1"/>
              <a:t>Clients and Partners </a:t>
            </a:r>
            <a:r>
              <a:rPr lang="en-US" sz="900"/>
              <a:t>use Webservices through APIs to access and operate with our core data</a:t>
            </a:r>
          </a:p>
          <a:p>
            <a:pPr marL="101203" indent="-101203">
              <a:lnSpc>
                <a:spcPct val="100000"/>
              </a:lnSpc>
              <a:spcBef>
                <a:spcPts val="675"/>
              </a:spcBef>
            </a:pPr>
            <a:r>
              <a:rPr lang="en-US" sz="900" b="1"/>
              <a:t>Attackers</a:t>
            </a:r>
            <a:r>
              <a:rPr lang="en-US" sz="900"/>
              <a:t> utilize new attack-vectors and are harder to detect with classic methods and tools</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16</a:t>
            </a:fld>
            <a:endParaRPr lang="hu-HU"/>
          </a:p>
        </p:txBody>
      </p:sp>
    </p:spTree>
    <p:extLst>
      <p:ext uri="{BB962C8B-B14F-4D97-AF65-F5344CB8AC3E}">
        <p14:creationId xmlns:p14="http://schemas.microsoft.com/office/powerpoint/2010/main" val="77865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err="1"/>
              <a:t>Zero</a:t>
            </a:r>
            <a:r>
              <a:rPr lang="hu-HU"/>
              <a:t> </a:t>
            </a:r>
            <a:r>
              <a:rPr lang="hu-HU" err="1"/>
              <a:t>Trust</a:t>
            </a:r>
            <a:r>
              <a:rPr lang="hu-HU"/>
              <a:t> </a:t>
            </a:r>
            <a:r>
              <a:rPr lang="hu-HU" err="1"/>
              <a:t>needs</a:t>
            </a:r>
            <a:r>
              <a:rPr lang="hu-HU"/>
              <a:t> </a:t>
            </a:r>
            <a:r>
              <a:rPr lang="hu-HU" err="1"/>
              <a:t>to</a:t>
            </a:r>
            <a:r>
              <a:rPr lang="hu-HU"/>
              <a:t> </a:t>
            </a:r>
            <a:r>
              <a:rPr lang="hu-HU" err="1"/>
              <a:t>work</a:t>
            </a:r>
            <a:r>
              <a:rPr lang="hu-HU"/>
              <a:t> </a:t>
            </a:r>
            <a:r>
              <a:rPr lang="hu-HU" err="1"/>
              <a:t>with</a:t>
            </a:r>
            <a:r>
              <a:rPr lang="hu-HU"/>
              <a:t> </a:t>
            </a:r>
            <a:r>
              <a:rPr lang="hu-HU" err="1"/>
              <a:t>current</a:t>
            </a:r>
            <a:r>
              <a:rPr lang="hu-HU"/>
              <a:t> </a:t>
            </a:r>
            <a:r>
              <a:rPr lang="hu-HU" err="1"/>
              <a:t>environments</a:t>
            </a:r>
            <a:endParaRPr lang="hu-HU"/>
          </a:p>
          <a:p>
            <a:endParaRPr lang="hu-HU"/>
          </a:p>
          <a:p>
            <a:pPr marL="0" indent="0">
              <a:lnSpc>
                <a:spcPct val="100000"/>
              </a:lnSpc>
              <a:spcBef>
                <a:spcPts val="675"/>
              </a:spcBef>
              <a:buNone/>
            </a:pPr>
            <a:r>
              <a:rPr lang="en-US" sz="900" b="1">
                <a:solidFill>
                  <a:srgbClr val="4C97FE"/>
                </a:solidFill>
              </a:rPr>
              <a:t>Zero Trust is not a “single solution”…</a:t>
            </a:r>
          </a:p>
          <a:p>
            <a:pPr marL="101203" indent="-101203">
              <a:lnSpc>
                <a:spcPct val="100000"/>
              </a:lnSpc>
              <a:spcBef>
                <a:spcPts val="675"/>
              </a:spcBef>
            </a:pPr>
            <a:r>
              <a:rPr lang="en-US" sz="900"/>
              <a:t>It is </a:t>
            </a:r>
            <a:r>
              <a:rPr lang="en-US" sz="900" b="1"/>
              <a:t>a combination of new </a:t>
            </a:r>
            <a:r>
              <a:rPr lang="en-US" sz="900"/>
              <a:t>processes </a:t>
            </a:r>
            <a:r>
              <a:rPr lang="en-US" sz="900" b="1"/>
              <a:t>and</a:t>
            </a:r>
            <a:r>
              <a:rPr lang="en-US" sz="900"/>
              <a:t> solutions, with our </a:t>
            </a:r>
            <a:r>
              <a:rPr lang="en-US" sz="900" b="1"/>
              <a:t>current</a:t>
            </a:r>
            <a:r>
              <a:rPr lang="en-US" sz="900"/>
              <a:t> environment</a:t>
            </a:r>
          </a:p>
          <a:p>
            <a:pPr marL="101203" indent="-101203">
              <a:lnSpc>
                <a:spcPct val="100000"/>
              </a:lnSpc>
              <a:spcBef>
                <a:spcPts val="675"/>
              </a:spcBef>
            </a:pPr>
            <a:r>
              <a:rPr lang="en-US" sz="900"/>
              <a:t>Zero Trust </a:t>
            </a:r>
            <a:r>
              <a:rPr lang="en-US" sz="900" b="1"/>
              <a:t>is not supposed to be a challenge </a:t>
            </a:r>
            <a:r>
              <a:rPr lang="en-US" sz="900"/>
              <a:t>and complex to implement</a:t>
            </a:r>
          </a:p>
          <a:p>
            <a:pPr marL="101203" indent="-101203">
              <a:lnSpc>
                <a:spcPct val="100000"/>
              </a:lnSpc>
              <a:spcBef>
                <a:spcPts val="675"/>
              </a:spcBef>
            </a:pPr>
            <a:r>
              <a:rPr lang="en-US" sz="900" b="1"/>
              <a:t>Solutions should enhance current security</a:t>
            </a:r>
            <a:r>
              <a:rPr lang="en-US" sz="900"/>
              <a:t> practices with Zero Trust Architecture and mindset</a:t>
            </a:r>
          </a:p>
          <a:p>
            <a:pPr marL="101203" indent="-101203">
              <a:lnSpc>
                <a:spcPct val="100000"/>
              </a:lnSpc>
              <a:spcBef>
                <a:spcPts val="675"/>
              </a:spcBef>
            </a:pPr>
            <a:r>
              <a:rPr lang="en-US" sz="900"/>
              <a:t>Zero Trust should </a:t>
            </a:r>
            <a:r>
              <a:rPr lang="en-US" sz="900" b="1"/>
              <a:t>drive business, not halt it</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17</a:t>
            </a:fld>
            <a:endParaRPr lang="hu-HU"/>
          </a:p>
        </p:txBody>
      </p:sp>
    </p:spTree>
    <p:extLst>
      <p:ext uri="{BB962C8B-B14F-4D97-AF65-F5344CB8AC3E}">
        <p14:creationId xmlns:p14="http://schemas.microsoft.com/office/powerpoint/2010/main" val="316084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18</a:t>
            </a:fld>
            <a:endParaRPr lang="hu-HU"/>
          </a:p>
        </p:txBody>
      </p:sp>
    </p:spTree>
    <p:extLst>
      <p:ext uri="{BB962C8B-B14F-4D97-AF65-F5344CB8AC3E}">
        <p14:creationId xmlns:p14="http://schemas.microsoft.com/office/powerpoint/2010/main" val="133259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b="1" err="1"/>
              <a:t>Customizable</a:t>
            </a:r>
            <a:r>
              <a:rPr lang="hu-HU" b="1"/>
              <a:t> </a:t>
            </a:r>
            <a:r>
              <a:rPr lang="hu-HU" b="1" err="1"/>
              <a:t>Solutions</a:t>
            </a:r>
            <a:endParaRPr lang="hu-HU" b="1"/>
          </a:p>
          <a:p>
            <a:pPr marL="136525" indent="-130175" algn="l">
              <a:buFont typeface="Arial" panose="020B0604020202020204" pitchFamily="34" charset="0"/>
              <a:buChar char="•"/>
            </a:pPr>
            <a:r>
              <a:rPr lang="hu-HU" sz="900" err="1"/>
              <a:t>Enhance</a:t>
            </a:r>
            <a:r>
              <a:rPr lang="hu-HU" sz="900"/>
              <a:t> </a:t>
            </a:r>
            <a:r>
              <a:rPr lang="hu-HU" sz="900" err="1"/>
              <a:t>current</a:t>
            </a:r>
            <a:r>
              <a:rPr lang="hu-HU" sz="900"/>
              <a:t> </a:t>
            </a:r>
            <a:r>
              <a:rPr lang="hu-HU" sz="900" err="1"/>
              <a:t>security</a:t>
            </a:r>
            <a:r>
              <a:rPr lang="hu-HU" sz="900"/>
              <a:t> </a:t>
            </a:r>
            <a:r>
              <a:rPr lang="hu-HU" sz="900" err="1"/>
              <a:t>practices</a:t>
            </a:r>
            <a:endParaRPr lang="hu-HU" sz="900"/>
          </a:p>
          <a:p>
            <a:pPr marL="136525" indent="-130175" algn="l">
              <a:buFont typeface="Arial" panose="020B0604020202020204" pitchFamily="34" charset="0"/>
              <a:buChar char="•"/>
            </a:pPr>
            <a:r>
              <a:rPr lang="hu-HU" sz="900" err="1"/>
              <a:t>Integrate</a:t>
            </a:r>
            <a:r>
              <a:rPr lang="hu-HU" sz="900"/>
              <a:t> </a:t>
            </a:r>
            <a:r>
              <a:rPr lang="hu-HU" sz="900" err="1"/>
              <a:t>Zero</a:t>
            </a:r>
            <a:r>
              <a:rPr lang="hu-HU" sz="900"/>
              <a:t> </a:t>
            </a:r>
            <a:r>
              <a:rPr lang="hu-HU" sz="900" err="1"/>
              <a:t>Trust</a:t>
            </a:r>
            <a:r>
              <a:rPr lang="hu-HU" sz="900"/>
              <a:t> </a:t>
            </a:r>
            <a:r>
              <a:rPr lang="hu-HU" sz="900" err="1"/>
              <a:t>architecture</a:t>
            </a:r>
            <a:endParaRPr lang="hu-HU" sz="900"/>
          </a:p>
          <a:p>
            <a:pPr marL="136525" indent="-130175" algn="l">
              <a:buFont typeface="Arial" panose="020B0604020202020204" pitchFamily="34" charset="0"/>
              <a:buChar char="•"/>
            </a:pPr>
            <a:r>
              <a:rPr lang="hu-HU" sz="900" err="1"/>
              <a:t>Look</a:t>
            </a:r>
            <a:r>
              <a:rPr lang="hu-HU" sz="900"/>
              <a:t> </a:t>
            </a:r>
            <a:r>
              <a:rPr lang="hu-HU" sz="900" err="1"/>
              <a:t>for</a:t>
            </a:r>
            <a:r>
              <a:rPr lang="hu-HU" sz="900"/>
              <a:t> </a:t>
            </a:r>
            <a:r>
              <a:rPr lang="hu-HU" sz="900" err="1"/>
              <a:t>Flexible</a:t>
            </a:r>
            <a:r>
              <a:rPr lang="hu-HU" sz="900"/>
              <a:t> </a:t>
            </a:r>
            <a:r>
              <a:rPr lang="hu-HU" sz="900" err="1"/>
              <a:t>deployment</a:t>
            </a:r>
            <a:r>
              <a:rPr lang="hu-HU" sz="900"/>
              <a:t> and </a:t>
            </a:r>
            <a:r>
              <a:rPr lang="hu-HU" sz="900" err="1"/>
              <a:t>configuration</a:t>
            </a:r>
            <a:endParaRPr lang="hu-HU" sz="900"/>
          </a:p>
          <a:p>
            <a:pPr marL="136525" indent="-130175" algn="l">
              <a:buFont typeface="Arial" panose="020B0604020202020204" pitchFamily="34" charset="0"/>
              <a:buChar char="•"/>
            </a:pPr>
            <a:endParaRPr lang="hu-HU" sz="900"/>
          </a:p>
          <a:p>
            <a:pPr marL="0" marR="0" lvl="0" indent="0" algn="l" defTabSz="685800" rtl="0" eaLnBrk="1" fontAlgn="auto" latinLnBrk="0" hangingPunct="1">
              <a:lnSpc>
                <a:spcPct val="100000"/>
              </a:lnSpc>
              <a:spcBef>
                <a:spcPts val="0"/>
              </a:spcBef>
              <a:spcAft>
                <a:spcPts val="0"/>
              </a:spcAft>
              <a:buClrTx/>
              <a:buSzTx/>
              <a:buFontTx/>
              <a:buNone/>
              <a:tabLst/>
              <a:defRPr/>
            </a:pPr>
            <a:r>
              <a:rPr lang="hu-HU" b="1" err="1"/>
              <a:t>Protect</a:t>
            </a:r>
            <a:r>
              <a:rPr lang="hu-HU" b="1"/>
              <a:t> </a:t>
            </a:r>
            <a:r>
              <a:rPr lang="hu-HU" b="1" err="1"/>
              <a:t>Legacy</a:t>
            </a:r>
            <a:r>
              <a:rPr lang="hu-HU" b="1"/>
              <a:t> </a:t>
            </a:r>
            <a:r>
              <a:rPr lang="hu-HU" b="1" err="1"/>
              <a:t>Applications</a:t>
            </a:r>
            <a:endParaRPr lang="hu-HU" b="1"/>
          </a:p>
          <a:p>
            <a:pPr marL="171450" indent="-171450" algn="l">
              <a:buFont typeface="Arial" panose="020B0604020202020204" pitchFamily="34" charset="0"/>
              <a:buChar char="•"/>
            </a:pPr>
            <a:r>
              <a:rPr lang="hu-HU" sz="900" err="1"/>
              <a:t>Keep</a:t>
            </a:r>
            <a:r>
              <a:rPr lang="hu-HU" sz="900"/>
              <a:t> </a:t>
            </a:r>
            <a:r>
              <a:rPr lang="hu-HU" sz="900" err="1"/>
              <a:t>Legacy</a:t>
            </a:r>
            <a:r>
              <a:rPr lang="hu-HU" sz="900"/>
              <a:t> in </a:t>
            </a:r>
            <a:r>
              <a:rPr lang="hu-HU" sz="900" err="1"/>
              <a:t>Compliance</a:t>
            </a:r>
            <a:endParaRPr lang="hu-HU" sz="900"/>
          </a:p>
          <a:p>
            <a:pPr marL="171450" indent="-171450" algn="l">
              <a:buFont typeface="Arial" panose="020B0604020202020204" pitchFamily="34" charset="0"/>
              <a:buChar char="•"/>
            </a:pPr>
            <a:r>
              <a:rPr lang="hu-HU" sz="900" err="1"/>
              <a:t>Added</a:t>
            </a:r>
            <a:r>
              <a:rPr lang="hu-HU" sz="900"/>
              <a:t> </a:t>
            </a:r>
            <a:r>
              <a:rPr lang="hu-HU" sz="900" err="1"/>
              <a:t>Security</a:t>
            </a:r>
            <a:r>
              <a:rPr lang="hu-HU" sz="900"/>
              <a:t> </a:t>
            </a:r>
            <a:r>
              <a:rPr lang="hu-HU" sz="900" err="1"/>
              <a:t>Layers</a:t>
            </a:r>
            <a:r>
              <a:rPr lang="hu-HU" sz="900"/>
              <a:t> in front</a:t>
            </a:r>
          </a:p>
          <a:p>
            <a:pPr marL="171450" indent="-171450" algn="l">
              <a:buFont typeface="Arial" panose="020B0604020202020204" pitchFamily="34" charset="0"/>
              <a:buChar char="•"/>
            </a:pPr>
            <a:r>
              <a:rPr lang="hu-HU" sz="900" err="1"/>
              <a:t>Enforce</a:t>
            </a:r>
            <a:r>
              <a:rPr lang="hu-HU" sz="900"/>
              <a:t> </a:t>
            </a:r>
            <a:r>
              <a:rPr lang="hu-HU" sz="900" err="1"/>
              <a:t>Security</a:t>
            </a:r>
            <a:r>
              <a:rPr lang="hu-HU" sz="900"/>
              <a:t>, </a:t>
            </a:r>
            <a:r>
              <a:rPr lang="hu-HU" sz="900" err="1"/>
              <a:t>Encryption</a:t>
            </a:r>
            <a:r>
              <a:rPr lang="hu-HU" sz="900"/>
              <a:t> and </a:t>
            </a:r>
            <a:r>
              <a:rPr lang="hu-HU" sz="900" err="1"/>
              <a:t>Logging</a:t>
            </a:r>
            <a:r>
              <a:rPr lang="hu-HU" sz="900"/>
              <a:t> </a:t>
            </a:r>
            <a:r>
              <a:rPr lang="hu-HU" sz="900" err="1"/>
              <a:t>policies</a:t>
            </a:r>
            <a:br>
              <a:rPr lang="hu-HU" sz="900"/>
            </a:br>
            <a:endParaRPr lang="hu-HU" sz="900"/>
          </a:p>
          <a:p>
            <a:r>
              <a:rPr lang="hu-HU" b="1" err="1"/>
              <a:t>Networks</a:t>
            </a:r>
            <a:r>
              <a:rPr lang="hu-HU" b="1"/>
              <a:t> </a:t>
            </a:r>
            <a:r>
              <a:rPr lang="hu-HU" b="1" err="1"/>
              <a:t>are</a:t>
            </a:r>
            <a:r>
              <a:rPr lang="hu-HU" b="1"/>
              <a:t> </a:t>
            </a:r>
            <a:r>
              <a:rPr lang="hu-HU" b="1" err="1"/>
              <a:t>the</a:t>
            </a:r>
            <a:r>
              <a:rPr lang="hu-HU" b="1"/>
              <a:t> </a:t>
            </a:r>
            <a:r>
              <a:rPr lang="hu-HU" b="1" err="1"/>
              <a:t>Foundation</a:t>
            </a:r>
            <a:endParaRPr lang="hu-HU" b="1"/>
          </a:p>
          <a:p>
            <a:pPr marL="171450" indent="-171450" algn="l">
              <a:buFont typeface="Arial" panose="020B0604020202020204" pitchFamily="34" charset="0"/>
              <a:buChar char="•"/>
            </a:pPr>
            <a:r>
              <a:rPr lang="hu-HU" sz="900" err="1"/>
              <a:t>Secure</a:t>
            </a:r>
            <a:r>
              <a:rPr lang="hu-HU" sz="900"/>
              <a:t> </a:t>
            </a:r>
            <a:r>
              <a:rPr lang="hu-HU" sz="900" err="1"/>
              <a:t>connections</a:t>
            </a:r>
            <a:endParaRPr lang="hu-HU" sz="900"/>
          </a:p>
          <a:p>
            <a:pPr marL="171450" indent="-171450" algn="l">
              <a:buFont typeface="Arial" panose="020B0604020202020204" pitchFamily="34" charset="0"/>
              <a:buChar char="•"/>
            </a:pPr>
            <a:r>
              <a:rPr lang="hu-HU" sz="900" err="1"/>
              <a:t>Separate</a:t>
            </a:r>
            <a:r>
              <a:rPr lang="hu-HU" sz="900"/>
              <a:t> </a:t>
            </a:r>
            <a:r>
              <a:rPr lang="hu-HU" sz="900" err="1"/>
              <a:t>networks</a:t>
            </a:r>
            <a:endParaRPr lang="hu-HU" sz="900"/>
          </a:p>
          <a:p>
            <a:pPr marL="171450" indent="-171450" algn="l">
              <a:buFont typeface="Arial" panose="020B0604020202020204" pitchFamily="34" charset="0"/>
              <a:buChar char="•"/>
            </a:pPr>
            <a:r>
              <a:rPr lang="hu-HU" sz="900" err="1"/>
              <a:t>Centralized</a:t>
            </a:r>
            <a:r>
              <a:rPr lang="hu-HU" sz="900"/>
              <a:t> management</a:t>
            </a:r>
          </a:p>
          <a:p>
            <a:pPr marL="171450" indent="-171450" algn="l">
              <a:buFont typeface="Arial" panose="020B0604020202020204" pitchFamily="34" charset="0"/>
              <a:buChar char="•"/>
            </a:pPr>
            <a:r>
              <a:rPr lang="hu-HU" sz="900" err="1"/>
              <a:t>Reduce</a:t>
            </a:r>
            <a:r>
              <a:rPr lang="hu-HU" sz="900"/>
              <a:t> </a:t>
            </a:r>
            <a:r>
              <a:rPr lang="hu-HU" sz="900" err="1"/>
              <a:t>complexity</a:t>
            </a:r>
            <a:endParaRPr lang="hu-HU" sz="900"/>
          </a:p>
          <a:p>
            <a:endParaRPr lang="hu-HU"/>
          </a:p>
          <a:p>
            <a:pPr marL="0" marR="0" lvl="0" indent="0" algn="l" defTabSz="685800" rtl="0" eaLnBrk="1" fontAlgn="auto" latinLnBrk="0" hangingPunct="1">
              <a:lnSpc>
                <a:spcPct val="100000"/>
              </a:lnSpc>
              <a:spcBef>
                <a:spcPts val="0"/>
              </a:spcBef>
              <a:spcAft>
                <a:spcPts val="0"/>
              </a:spcAft>
              <a:buClrTx/>
              <a:buSzTx/>
              <a:buFontTx/>
              <a:buNone/>
              <a:tabLst/>
              <a:defRPr/>
            </a:pPr>
            <a:r>
              <a:rPr lang="hu-HU" b="1"/>
              <a:t>Data is </a:t>
            </a:r>
            <a:r>
              <a:rPr lang="hu-HU" b="1" err="1"/>
              <a:t>the</a:t>
            </a:r>
            <a:r>
              <a:rPr lang="hu-HU" b="1"/>
              <a:t> Key</a:t>
            </a:r>
          </a:p>
          <a:p>
            <a:pPr marL="171450" indent="-171450" algn="l">
              <a:buFont typeface="Arial" panose="020B0604020202020204" pitchFamily="34" charset="0"/>
              <a:buChar char="•"/>
            </a:pPr>
            <a:r>
              <a:rPr lang="hu-HU" sz="900" err="1"/>
              <a:t>Validate</a:t>
            </a:r>
            <a:r>
              <a:rPr lang="hu-HU" sz="900"/>
              <a:t> </a:t>
            </a:r>
            <a:r>
              <a:rPr lang="hu-HU" sz="900" err="1"/>
              <a:t>traffic</a:t>
            </a:r>
            <a:r>
              <a:rPr lang="hu-HU" sz="900"/>
              <a:t> </a:t>
            </a:r>
            <a:r>
              <a:rPr lang="hu-HU" sz="900" err="1"/>
              <a:t>contents</a:t>
            </a:r>
            <a:endParaRPr lang="hu-HU" sz="900"/>
          </a:p>
          <a:p>
            <a:pPr marL="171450" indent="-171450" algn="l">
              <a:buFont typeface="Arial" panose="020B0604020202020204" pitchFamily="34" charset="0"/>
              <a:buChar char="•"/>
            </a:pPr>
            <a:r>
              <a:rPr lang="hu-HU" sz="900" err="1"/>
              <a:t>Ensure</a:t>
            </a:r>
            <a:r>
              <a:rPr lang="hu-HU" sz="900"/>
              <a:t> </a:t>
            </a:r>
            <a:r>
              <a:rPr lang="hu-HU" sz="900" err="1"/>
              <a:t>Visibility</a:t>
            </a:r>
            <a:r>
              <a:rPr lang="hu-HU" sz="900"/>
              <a:t> </a:t>
            </a:r>
            <a:r>
              <a:rPr lang="hu-HU" sz="900" err="1"/>
              <a:t>via</a:t>
            </a:r>
            <a:r>
              <a:rPr lang="hu-HU" sz="900"/>
              <a:t> Monitoring</a:t>
            </a:r>
          </a:p>
          <a:p>
            <a:pPr marL="171450" indent="-171450" algn="l">
              <a:buFont typeface="Arial" panose="020B0604020202020204" pitchFamily="34" charset="0"/>
              <a:buChar char="•"/>
            </a:pPr>
            <a:r>
              <a:rPr lang="hu-HU" sz="900" err="1"/>
              <a:t>Secure</a:t>
            </a:r>
            <a:r>
              <a:rPr lang="hu-HU" sz="900"/>
              <a:t> </a:t>
            </a:r>
            <a:r>
              <a:rPr lang="hu-HU" sz="900" err="1"/>
              <a:t>both</a:t>
            </a:r>
            <a:r>
              <a:rPr lang="hu-HU" sz="900"/>
              <a:t> </a:t>
            </a:r>
            <a:r>
              <a:rPr lang="hu-HU" sz="900" err="1"/>
              <a:t>at</a:t>
            </a:r>
            <a:r>
              <a:rPr lang="hu-HU" sz="900"/>
              <a:t> rest and in </a:t>
            </a:r>
            <a:r>
              <a:rPr lang="hu-HU" sz="900" err="1"/>
              <a:t>transit</a:t>
            </a:r>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19</a:t>
            </a:fld>
            <a:endParaRPr lang="hu-HU"/>
          </a:p>
        </p:txBody>
      </p:sp>
    </p:spTree>
    <p:extLst>
      <p:ext uri="{BB962C8B-B14F-4D97-AF65-F5344CB8AC3E}">
        <p14:creationId xmlns:p14="http://schemas.microsoft.com/office/powerpoint/2010/main" val="23287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75"/>
              </a:spcBef>
            </a:pPr>
            <a:r>
              <a:rPr lang="hu-HU" b="1">
                <a:cs typeface="Calibri" panose="020F0502020204030204"/>
              </a:rPr>
              <a:t>Hevenyészett SWOT analízisen keresztül szeretném bemutatni az IPv6 egyes tulajdonságait.</a:t>
            </a:r>
          </a:p>
          <a:p>
            <a:pPr>
              <a:spcBef>
                <a:spcPts val="675"/>
              </a:spcBef>
            </a:pPr>
            <a:endParaRPr lang="hu-HU"/>
          </a:p>
          <a:p>
            <a:pPr marL="100965" indent="-100965">
              <a:spcBef>
                <a:spcPts val="675"/>
              </a:spcBef>
              <a:buFont typeface="Arial"/>
              <a:buChar char="•"/>
            </a:pPr>
            <a:r>
              <a:rPr lang="hu-HU"/>
              <a:t>Erősségek</a:t>
            </a:r>
            <a:endParaRPr lang="en-US">
              <a:cs typeface="Calibri"/>
            </a:endParaRPr>
          </a:p>
          <a:p>
            <a:pPr marL="443865" lvl="1" indent="-100965">
              <a:spcBef>
                <a:spcPts val="675"/>
              </a:spcBef>
              <a:buFont typeface="Arial"/>
              <a:buChar char="•"/>
            </a:pPr>
            <a:r>
              <a:rPr lang="hu-HU"/>
              <a:t>A címtér kimeríthetetlen</a:t>
            </a:r>
            <a:endParaRPr lang="en-US"/>
          </a:p>
          <a:p>
            <a:pPr marL="716280" lvl="2" indent="-100965">
              <a:spcBef>
                <a:spcPts val="675"/>
              </a:spcBef>
              <a:buFont typeface="Arial"/>
              <a:buChar char="•"/>
            </a:pPr>
            <a:r>
              <a:rPr lang="hu-HU">
                <a:cs typeface="Calibri" panose="020F0502020204030204"/>
              </a:rPr>
              <a:t>Az </a:t>
            </a:r>
            <a:r>
              <a:rPr lang="hu-HU" b="1">
                <a:cs typeface="Calibri" panose="020F0502020204030204"/>
              </a:rPr>
              <a:t>IPv6 legnagyobb előnye</a:t>
            </a:r>
            <a:r>
              <a:rPr lang="hu-HU">
                <a:cs typeface="Calibri" panose="020F0502020204030204"/>
              </a:rPr>
              <a:t>ként szokás említeni</a:t>
            </a:r>
          </a:p>
          <a:p>
            <a:pPr marL="716280" lvl="2" indent="-100965">
              <a:spcBef>
                <a:spcPts val="675"/>
              </a:spcBef>
              <a:buFont typeface="Arial"/>
              <a:buChar char="•"/>
            </a:pPr>
            <a:r>
              <a:rPr lang="hu-HU">
                <a:cs typeface="Calibri" panose="020F0502020204030204"/>
              </a:rPr>
              <a:t>A</a:t>
            </a:r>
            <a:r>
              <a:rPr lang="hu-HU"/>
              <a:t> Föld minden homokszemcséjének jutna egy IPv6 cím</a:t>
            </a:r>
            <a:endParaRPr lang="hu-HU">
              <a:cs typeface="Calibri"/>
            </a:endParaRPr>
          </a:p>
          <a:p>
            <a:pPr marL="443865" lvl="1" indent="-100965">
              <a:spcBef>
                <a:spcPts val="675"/>
              </a:spcBef>
              <a:buFont typeface="Arial"/>
              <a:buChar char="•"/>
            </a:pPr>
            <a:r>
              <a:rPr lang="hu-HU"/>
              <a:t>A teljesítmény jobb</a:t>
            </a:r>
            <a:endParaRPr lang="hu-HU">
              <a:cs typeface="Calibri"/>
            </a:endParaRPr>
          </a:p>
          <a:p>
            <a:pPr marL="716280" lvl="2" indent="-100965">
              <a:spcBef>
                <a:spcPts val="675"/>
              </a:spcBef>
              <a:buFont typeface="Arial"/>
              <a:buChar char="•"/>
            </a:pPr>
            <a:r>
              <a:rPr lang="hu-HU">
                <a:cs typeface="Calibri"/>
              </a:rPr>
              <a:t>A </a:t>
            </a:r>
            <a:r>
              <a:rPr lang="hu-HU" b="1">
                <a:cs typeface="Calibri"/>
              </a:rPr>
              <a:t>hierarchikus </a:t>
            </a:r>
            <a:r>
              <a:rPr lang="hu-HU" b="1" err="1">
                <a:cs typeface="Calibri"/>
              </a:rPr>
              <a:t>routing</a:t>
            </a:r>
            <a:r>
              <a:rPr lang="hu-HU">
                <a:cs typeface="Calibri"/>
              </a:rPr>
              <a:t> miatt kisebbek a </a:t>
            </a:r>
            <a:r>
              <a:rPr lang="hu-HU" err="1">
                <a:cs typeface="Calibri"/>
              </a:rPr>
              <a:t>route</a:t>
            </a:r>
            <a:r>
              <a:rPr lang="hu-HU">
                <a:cs typeface="Calibri"/>
              </a:rPr>
              <a:t> táblák</a:t>
            </a:r>
          </a:p>
          <a:p>
            <a:pPr marL="716280" lvl="2" indent="-100965">
              <a:spcBef>
                <a:spcPts val="675"/>
              </a:spcBef>
              <a:buFont typeface="Arial"/>
              <a:buChar char="•"/>
            </a:pPr>
            <a:r>
              <a:rPr lang="hu-HU">
                <a:cs typeface="Calibri"/>
              </a:rPr>
              <a:t>A </a:t>
            </a:r>
            <a:r>
              <a:rPr lang="hu-HU" b="1" err="1">
                <a:cs typeface="Calibri"/>
              </a:rPr>
              <a:t>fregmentáció</a:t>
            </a:r>
            <a:r>
              <a:rPr lang="hu-HU">
                <a:cs typeface="Calibri"/>
              </a:rPr>
              <a:t> kezelését a </a:t>
            </a:r>
            <a:r>
              <a:rPr lang="hu-HU" b="1">
                <a:cs typeface="Calibri"/>
              </a:rPr>
              <a:t>forrás és nem a routerek</a:t>
            </a:r>
            <a:r>
              <a:rPr lang="hu-HU">
                <a:cs typeface="Calibri"/>
              </a:rPr>
              <a:t> végzik</a:t>
            </a:r>
          </a:p>
          <a:p>
            <a:pPr marL="716280" lvl="2" indent="-100965">
              <a:spcBef>
                <a:spcPts val="675"/>
              </a:spcBef>
              <a:buFont typeface="Arial"/>
              <a:buChar char="•"/>
            </a:pPr>
            <a:r>
              <a:rPr lang="hu-HU" b="1">
                <a:cs typeface="Calibri"/>
              </a:rPr>
              <a:t>Nincs IP</a:t>
            </a:r>
            <a:r>
              <a:rPr lang="hu-HU">
                <a:cs typeface="Calibri"/>
              </a:rPr>
              <a:t> szintű </a:t>
            </a:r>
            <a:r>
              <a:rPr lang="hu-HU" b="1" err="1">
                <a:cs typeface="Calibri"/>
              </a:rPr>
              <a:t>checksum</a:t>
            </a:r>
            <a:r>
              <a:rPr lang="hu-HU">
                <a:cs typeface="Calibri"/>
              </a:rPr>
              <a:t> (nem kell újra kiszámolni minden </a:t>
            </a:r>
            <a:r>
              <a:rPr lang="hu-HU" err="1">
                <a:cs typeface="Calibri"/>
              </a:rPr>
              <a:t>hopon</a:t>
            </a:r>
            <a:r>
              <a:rPr lang="hu-HU">
                <a:cs typeface="Calibri"/>
              </a:rPr>
              <a:t>)</a:t>
            </a:r>
            <a:endParaRPr lang="hu-HU"/>
          </a:p>
          <a:p>
            <a:pPr marL="716280" lvl="2" indent="-100965">
              <a:spcBef>
                <a:spcPts val="675"/>
              </a:spcBef>
              <a:buFont typeface="Arial"/>
              <a:buChar char="•"/>
            </a:pPr>
            <a:r>
              <a:rPr lang="hu-HU" b="1">
                <a:cs typeface="Calibri" panose="020F0502020204030204"/>
              </a:rPr>
              <a:t>Sávszélesség</a:t>
            </a:r>
            <a:r>
              <a:rPr lang="hu-HU">
                <a:cs typeface="Calibri" panose="020F0502020204030204"/>
              </a:rPr>
              <a:t> spórolható a </a:t>
            </a:r>
            <a:r>
              <a:rPr lang="hu-HU" b="1" err="1">
                <a:cs typeface="Calibri" panose="020F0502020204030204"/>
              </a:rPr>
              <a:t>multicast</a:t>
            </a:r>
            <a:r>
              <a:rPr lang="hu-HU">
                <a:cs typeface="Calibri" panose="020F0502020204030204"/>
              </a:rPr>
              <a:t> címzéssel</a:t>
            </a:r>
          </a:p>
          <a:p>
            <a:pPr marL="716280" lvl="2" indent="-100965">
              <a:spcBef>
                <a:spcPts val="675"/>
              </a:spcBef>
              <a:buFont typeface="Arial"/>
              <a:buChar char="•"/>
            </a:pPr>
            <a:r>
              <a:rPr lang="hu-HU" b="1">
                <a:cs typeface="Calibri" panose="020F0502020204030204"/>
              </a:rPr>
              <a:t>Címek automatikusan</a:t>
            </a:r>
            <a:r>
              <a:rPr lang="hu-HU">
                <a:cs typeface="Calibri" panose="020F0502020204030204"/>
              </a:rPr>
              <a:t> konfigurálódnak</a:t>
            </a:r>
            <a:endParaRPr lang="hu-HU"/>
          </a:p>
          <a:p>
            <a:pPr marL="100965" indent="-100965">
              <a:spcBef>
                <a:spcPts val="675"/>
              </a:spcBef>
              <a:buFont typeface="Arial"/>
              <a:buChar char="•"/>
            </a:pPr>
            <a:r>
              <a:rPr lang="hu-HU"/>
              <a:t>Lehetőségek</a:t>
            </a:r>
            <a:endParaRPr lang="hu-HU">
              <a:cs typeface="Calibri" panose="020F0502020204030204"/>
            </a:endParaRPr>
          </a:p>
          <a:p>
            <a:pPr marL="443865" lvl="1" indent="-100965">
              <a:spcBef>
                <a:spcPts val="675"/>
              </a:spcBef>
              <a:buFont typeface="Arial"/>
              <a:buChar char="•"/>
            </a:pPr>
            <a:r>
              <a:rPr lang="hu-HU" b="1"/>
              <a:t>Minden eszköznek</a:t>
            </a:r>
            <a:r>
              <a:rPr lang="hu-HU"/>
              <a:t> lehet </a:t>
            </a:r>
            <a:r>
              <a:rPr lang="hu-HU" b="1"/>
              <a:t>publikus cím</a:t>
            </a:r>
            <a:r>
              <a:rPr lang="hu-HU"/>
              <a:t>e</a:t>
            </a:r>
            <a:endParaRPr lang="en-US"/>
          </a:p>
          <a:p>
            <a:pPr marL="716280" lvl="2" indent="-100965">
              <a:spcBef>
                <a:spcPts val="675"/>
              </a:spcBef>
              <a:buFont typeface="Arial"/>
              <a:buChar char="•"/>
            </a:pPr>
            <a:r>
              <a:rPr lang="hu-HU">
                <a:cs typeface="Calibri" panose="020F0502020204030204"/>
              </a:rPr>
              <a:t>Mint lehetőség adott, de</a:t>
            </a:r>
          </a:p>
          <a:p>
            <a:pPr marL="1059180" lvl="3" indent="-100965">
              <a:spcBef>
                <a:spcPts val="675"/>
              </a:spcBef>
              <a:buFont typeface="Arial"/>
              <a:buChar char="•"/>
            </a:pPr>
            <a:r>
              <a:rPr lang="hu-HU" b="1">
                <a:cs typeface="Calibri" panose="020F0502020204030204"/>
              </a:rPr>
              <a:t>Szükséges</a:t>
            </a:r>
            <a:r>
              <a:rPr lang="hu-HU">
                <a:cs typeface="Calibri" panose="020F0502020204030204"/>
              </a:rPr>
              <a:t> ez?</a:t>
            </a:r>
          </a:p>
          <a:p>
            <a:pPr marL="1059180" lvl="3" indent="-100965">
              <a:spcBef>
                <a:spcPts val="675"/>
              </a:spcBef>
              <a:buFont typeface="Arial"/>
              <a:buChar char="•"/>
            </a:pPr>
            <a:r>
              <a:rPr lang="hu-HU" b="1">
                <a:cs typeface="Calibri" panose="020F0502020204030204"/>
              </a:rPr>
              <a:t>Fel vagyunk készülve</a:t>
            </a:r>
            <a:r>
              <a:rPr lang="hu-HU">
                <a:cs typeface="Calibri" panose="020F0502020204030204"/>
              </a:rPr>
              <a:t> rá?</a:t>
            </a:r>
          </a:p>
          <a:p>
            <a:pPr marL="1059180" lvl="3" indent="-100965">
              <a:spcBef>
                <a:spcPts val="675"/>
              </a:spcBef>
              <a:buFont typeface="Arial"/>
              <a:buChar char="•"/>
            </a:pPr>
            <a:r>
              <a:rPr lang="hu-HU" b="1">
                <a:cs typeface="Calibri"/>
              </a:rPr>
              <a:t>Meg tud</a:t>
            </a:r>
            <a:r>
              <a:rPr lang="hu-HU">
                <a:cs typeface="Calibri" panose="020F0502020204030204"/>
              </a:rPr>
              <a:t> ténylegesen </a:t>
            </a:r>
            <a:r>
              <a:rPr lang="hu-HU" b="1">
                <a:cs typeface="Calibri"/>
              </a:rPr>
              <a:t>történni</a:t>
            </a:r>
            <a:r>
              <a:rPr lang="hu-HU">
                <a:cs typeface="Calibri" panose="020F0502020204030204"/>
              </a:rPr>
              <a:t>?</a:t>
            </a:r>
            <a:endParaRPr lang="hu-HU"/>
          </a:p>
          <a:p>
            <a:pPr marL="100965" indent="-100965">
              <a:spcBef>
                <a:spcPts val="675"/>
              </a:spcBef>
              <a:buFont typeface="Arial"/>
              <a:buChar char="•"/>
            </a:pPr>
            <a:r>
              <a:rPr lang="hu-HU"/>
              <a:t>Félelmek</a:t>
            </a:r>
            <a:endParaRPr lang="en-US"/>
          </a:p>
          <a:p>
            <a:pPr marL="443865" lvl="1" indent="-100965">
              <a:spcBef>
                <a:spcPts val="675"/>
              </a:spcBef>
              <a:buFont typeface="Arial"/>
              <a:buChar char="•"/>
            </a:pPr>
            <a:r>
              <a:rPr lang="hu-HU"/>
              <a:t>Marad a </a:t>
            </a:r>
            <a:r>
              <a:rPr lang="hu-HU" b="1"/>
              <a:t>status quo</a:t>
            </a:r>
            <a:r>
              <a:rPr lang="hu-HU"/>
              <a:t>: IPv4 + NAT </a:t>
            </a:r>
            <a:endParaRPr lang="hu-HU">
              <a:cs typeface="Calibri"/>
            </a:endParaRPr>
          </a:p>
          <a:p>
            <a:pPr marL="716280" lvl="2" indent="-100965">
              <a:spcBef>
                <a:spcPts val="675"/>
              </a:spcBef>
              <a:buFont typeface="Arial"/>
              <a:buChar char="•"/>
            </a:pPr>
            <a:r>
              <a:rPr lang="hu-HU"/>
              <a:t>mivel a probléma megoldott, késlelteti a váltást</a:t>
            </a:r>
            <a:endParaRPr lang="hu-HU">
              <a:cs typeface="Calibri"/>
            </a:endParaRPr>
          </a:p>
          <a:p>
            <a:pPr marL="443865" lvl="1" indent="-100965">
              <a:spcBef>
                <a:spcPts val="675"/>
              </a:spcBef>
              <a:buFont typeface="Arial"/>
              <a:buChar char="•"/>
            </a:pPr>
            <a:r>
              <a:rPr lang="hu-HU" b="1"/>
              <a:t>Felesleges váltás</a:t>
            </a:r>
            <a:r>
              <a:rPr lang="hu-HU"/>
              <a:t>: IPv6 + NAT</a:t>
            </a:r>
            <a:endParaRPr lang="hu-HU">
              <a:cs typeface="Calibri"/>
            </a:endParaRPr>
          </a:p>
          <a:p>
            <a:pPr marL="716280" lvl="2" indent="-100965">
              <a:spcBef>
                <a:spcPts val="675"/>
              </a:spcBef>
              <a:buFont typeface="Arial"/>
              <a:buChar char="•"/>
            </a:pPr>
            <a:r>
              <a:rPr lang="hu-HU">
                <a:cs typeface="Calibri"/>
              </a:rPr>
              <a:t>Gyakorlatilag ezzel nem sok minden változna</a:t>
            </a:r>
          </a:p>
          <a:p>
            <a:pPr marL="443865" lvl="1" indent="-100965">
              <a:spcBef>
                <a:spcPts val="675"/>
              </a:spcBef>
              <a:buFont typeface="Arial"/>
              <a:buChar char="•"/>
            </a:pPr>
            <a:r>
              <a:rPr lang="hu-HU" b="1"/>
              <a:t>Tényleges váltás</a:t>
            </a:r>
            <a:r>
              <a:rPr lang="hu-HU"/>
              <a:t>: publikus IPv6 címek</a:t>
            </a:r>
            <a:endParaRPr lang="hu-HU">
              <a:cs typeface="Calibri" panose="020F0502020204030204"/>
            </a:endParaRPr>
          </a:p>
          <a:p>
            <a:pPr marL="716280" lvl="2" indent="-100965">
              <a:spcBef>
                <a:spcPts val="675"/>
              </a:spcBef>
              <a:buFont typeface="Arial"/>
              <a:buChar char="•"/>
            </a:pPr>
            <a:r>
              <a:rPr lang="hu-HU">
                <a:cs typeface="Calibri" panose="020F0502020204030204"/>
              </a:rPr>
              <a:t>Gyakorlatilag </a:t>
            </a:r>
            <a:r>
              <a:rPr lang="hu-HU" b="1">
                <a:cs typeface="Calibri" panose="020F0502020204030204"/>
              </a:rPr>
              <a:t>minden elérhetővé válna</a:t>
            </a:r>
            <a:r>
              <a:rPr lang="hu-HU">
                <a:cs typeface="Calibri" panose="020F0502020204030204"/>
              </a:rPr>
              <a:t> annak minden előnyével és hátrányával</a:t>
            </a:r>
          </a:p>
          <a:p>
            <a:pPr>
              <a:spcBef>
                <a:spcPts val="675"/>
              </a:spcBef>
            </a:pPr>
            <a:endParaRPr lang="hu-HU">
              <a:cs typeface="Calibri" panose="020F0502020204030204"/>
            </a:endParaRPr>
          </a:p>
          <a:p>
            <a:pPr>
              <a:spcBef>
                <a:spcPts val="675"/>
              </a:spcBef>
              <a:buFont typeface="Arial"/>
            </a:pPr>
            <a:r>
              <a:rPr lang="hu-HU">
                <a:cs typeface="Calibri" panose="020F0502020204030204"/>
              </a:rPr>
              <a:t>Források:</a:t>
            </a:r>
          </a:p>
          <a:p>
            <a:pPr>
              <a:spcBef>
                <a:spcPts val="675"/>
              </a:spcBef>
            </a:pPr>
            <a:r>
              <a:rPr lang="hu-HU">
                <a:hlinkClick r:id="rId3"/>
              </a:rPr>
              <a:t>https://en.wikipedia.org/wiki/IPv6</a:t>
            </a:r>
            <a:endParaRPr lang="hu-HU">
              <a:cs typeface="Calibri"/>
              <a:hlinkClick r:id="rId3"/>
            </a:endParaRPr>
          </a:p>
          <a:p>
            <a:pPr>
              <a:spcBef>
                <a:spcPts val="675"/>
              </a:spcBef>
            </a:pPr>
            <a:r>
              <a:rPr lang="hu-HU">
                <a:hlinkClick r:id="rId4"/>
              </a:rPr>
              <a:t>https://www.hpc.mil/images/hpcdocs/ipv6/ipv6-security-guide-04-2008.pdf</a:t>
            </a:r>
            <a:endParaRPr lang="hu-HU"/>
          </a:p>
          <a:p>
            <a:pPr>
              <a:spcBef>
                <a:spcPts val="675"/>
              </a:spcBef>
            </a:pPr>
            <a:endParaRPr lang="hu-HU"/>
          </a:p>
          <a:p>
            <a:pPr>
              <a:spcBef>
                <a:spcPts val="675"/>
              </a:spcBef>
            </a:pPr>
            <a:r>
              <a:rPr lang="hu-HU">
                <a:hlinkClick r:id="rId5"/>
              </a:rPr>
              <a:t>https://wisdomplexus.com/blogs/pros-cons-ipv6/</a:t>
            </a:r>
            <a:endParaRPr lang="hu-HU">
              <a:cs typeface="Calibri"/>
            </a:endParaRPr>
          </a:p>
          <a:p>
            <a:pPr>
              <a:spcBef>
                <a:spcPts val="675"/>
              </a:spcBef>
            </a:pPr>
            <a:r>
              <a:rPr lang="hu-HU">
                <a:hlinkClick r:id="rId6"/>
              </a:rPr>
              <a:t>https://greengarageblog.org/5-pros-and-cons-of-ipv6</a:t>
            </a:r>
            <a:endParaRPr lang="hu-HU"/>
          </a:p>
          <a:p>
            <a:pPr>
              <a:spcBef>
                <a:spcPts val="675"/>
              </a:spcBef>
            </a:pPr>
            <a:r>
              <a:rPr lang="hu-HU">
                <a:hlinkClick r:id="rId7"/>
              </a:rPr>
              <a:t>https://www.hitechwhizz.com/2020/08/6-advantages-and-disadvantages-drawbacks-benefits-of-ipv6.html</a:t>
            </a:r>
            <a:endParaRPr lang="hu-HU"/>
          </a:p>
          <a:p>
            <a:pPr>
              <a:spcBef>
                <a:spcPts val="675"/>
              </a:spcBef>
            </a:pPr>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2</a:t>
            </a:fld>
            <a:endParaRPr lang="hu-HU"/>
          </a:p>
        </p:txBody>
      </p:sp>
    </p:spTree>
    <p:extLst>
      <p:ext uri="{BB962C8B-B14F-4D97-AF65-F5344CB8AC3E}">
        <p14:creationId xmlns:p14="http://schemas.microsoft.com/office/powerpoint/2010/main" val="3984592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panose="020B0604020202020204" pitchFamily="34" charset="0"/>
              <a:buChar char="•"/>
            </a:pPr>
            <a:r>
              <a:rPr lang="hu-HU" sz="900"/>
              <a:t>Data and IT </a:t>
            </a:r>
            <a:r>
              <a:rPr lang="en-US" sz="900"/>
              <a:t>resources should be granulated as much as possible. </a:t>
            </a:r>
          </a:p>
          <a:p>
            <a:pPr marL="342900" indent="-342900">
              <a:lnSpc>
                <a:spcPct val="120000"/>
              </a:lnSpc>
              <a:buFont typeface="Arial" panose="020B0604020202020204" pitchFamily="34" charset="0"/>
              <a:buChar char="•"/>
            </a:pPr>
            <a:r>
              <a:rPr lang="en-US" sz="900"/>
              <a:t>Network should be micro-segmented</a:t>
            </a:r>
            <a:r>
              <a:rPr lang="hu-HU" sz="900"/>
              <a:t>.</a:t>
            </a:r>
            <a:endParaRPr lang="en-US" sz="900"/>
          </a:p>
          <a:p>
            <a:pPr marL="342900" indent="-342900">
              <a:lnSpc>
                <a:spcPct val="120000"/>
              </a:lnSpc>
              <a:buFont typeface="Arial" panose="020B0604020202020204" pitchFamily="34" charset="0"/>
              <a:buChar char="•"/>
            </a:pPr>
            <a:r>
              <a:rPr lang="en-US" sz="900"/>
              <a:t>Authorization should be accurate, least privileged and session based.</a:t>
            </a:r>
          </a:p>
          <a:p>
            <a:pPr marL="342900" indent="-342900">
              <a:lnSpc>
                <a:spcPct val="120000"/>
              </a:lnSpc>
              <a:buFont typeface="Arial" panose="020B0604020202020204" pitchFamily="34" charset="0"/>
              <a:buChar char="•"/>
            </a:pPr>
            <a:r>
              <a:rPr lang="en-US" sz="900"/>
              <a:t>Every access, every workflow should be re-evaluated. </a:t>
            </a:r>
          </a:p>
          <a:p>
            <a:pPr marL="342900" indent="-342900">
              <a:lnSpc>
                <a:spcPct val="120000"/>
              </a:lnSpc>
              <a:buFont typeface="Arial" panose="020B0604020202020204" pitchFamily="34" charset="0"/>
              <a:buChar char="•"/>
            </a:pPr>
            <a:r>
              <a:rPr lang="en-US" sz="900"/>
              <a:t>Communication and data transfer should be encrypted. </a:t>
            </a:r>
          </a:p>
          <a:p>
            <a:pPr marL="342900" indent="-342900">
              <a:lnSpc>
                <a:spcPct val="120000"/>
              </a:lnSpc>
              <a:buFont typeface="Arial" panose="020B0604020202020204" pitchFamily="34" charset="0"/>
              <a:buChar char="•"/>
            </a:pPr>
            <a:r>
              <a:rPr lang="en-US" sz="900"/>
              <a:t>Every action and workflow should be logged and monitored. </a:t>
            </a:r>
          </a:p>
          <a:p>
            <a:pPr marL="342900" indent="-342900">
              <a:lnSpc>
                <a:spcPct val="120000"/>
              </a:lnSpc>
              <a:buFont typeface="Arial" panose="020B0604020202020204" pitchFamily="34" charset="0"/>
              <a:buChar char="•"/>
            </a:pPr>
            <a:r>
              <a:rPr lang="hu-HU" sz="900"/>
              <a:t>I</a:t>
            </a:r>
            <a:r>
              <a:rPr lang="en-US" sz="900" err="1"/>
              <a:t>nformation</a:t>
            </a:r>
            <a:r>
              <a:rPr lang="en-US" sz="900"/>
              <a:t> collected should be used to continuously improve security. </a:t>
            </a:r>
            <a:endParaRPr lang="hu-HU" sz="900"/>
          </a:p>
        </p:txBody>
      </p:sp>
      <p:sp>
        <p:nvSpPr>
          <p:cNvPr id="4" name="Slide Number Placeholder 3"/>
          <p:cNvSpPr>
            <a:spLocks noGrp="1"/>
          </p:cNvSpPr>
          <p:nvPr>
            <p:ph type="sldNum" sz="quarter" idx="5"/>
          </p:nvPr>
        </p:nvSpPr>
        <p:spPr/>
        <p:txBody>
          <a:bodyPr/>
          <a:lstStyle/>
          <a:p>
            <a:fld id="{89676F23-4F52-4569-8484-DB4921982FBF}" type="slidenum">
              <a:rPr lang="hu-HU" smtClean="0"/>
              <a:t>20</a:t>
            </a:fld>
            <a:endParaRPr lang="hu-HU"/>
          </a:p>
        </p:txBody>
      </p:sp>
    </p:spTree>
    <p:extLst>
      <p:ext uri="{BB962C8B-B14F-4D97-AF65-F5344CB8AC3E}">
        <p14:creationId xmlns:p14="http://schemas.microsoft.com/office/powerpoint/2010/main" val="347520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21</a:t>
            </a:fld>
            <a:endParaRPr lang="hu-HU"/>
          </a:p>
        </p:txBody>
      </p:sp>
    </p:spTree>
    <p:extLst>
      <p:ext uri="{BB962C8B-B14F-4D97-AF65-F5344CB8AC3E}">
        <p14:creationId xmlns:p14="http://schemas.microsoft.com/office/powerpoint/2010/main" val="331104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hu-HU" sz="2000"/>
              <a:t>E</a:t>
            </a:r>
            <a:r>
              <a:rPr lang="en-US" sz="2000" err="1"/>
              <a:t>nd</a:t>
            </a:r>
            <a:r>
              <a:rPr lang="en-US" sz="2000"/>
              <a:t>-to-end enterprise security</a:t>
            </a:r>
            <a:r>
              <a:rPr lang="hu-HU" sz="2000"/>
              <a:t> </a:t>
            </a:r>
            <a:r>
              <a:rPr lang="hu-HU" sz="2000" err="1"/>
              <a:t>model</a:t>
            </a:r>
            <a:endParaRPr lang="hu-HU" sz="2000"/>
          </a:p>
          <a:p>
            <a:pPr marL="342900" indent="-342900">
              <a:buFont typeface="Arial" panose="020B0604020202020204" pitchFamily="34" charset="0"/>
              <a:buChar char="•"/>
            </a:pPr>
            <a:r>
              <a:rPr lang="hu-HU" sz="2000" err="1">
                <a:latin typeface="Source Sans Pro" panose="020B0503030403020204" pitchFamily="34" charset="0"/>
                <a:ea typeface="Source Sans Pro" panose="020B0503030403020204" pitchFamily="34" charset="0"/>
              </a:rPr>
              <a:t>Enforce</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accurate</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least</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privilege</a:t>
            </a:r>
            <a:r>
              <a:rPr lang="hu-HU" sz="2000">
                <a:latin typeface="Source Sans Pro" panose="020B0503030403020204" pitchFamily="34" charset="0"/>
                <a:ea typeface="Source Sans Pro" panose="020B0503030403020204" pitchFamily="34" charset="0"/>
              </a:rPr>
              <a:t>, per-</a:t>
            </a:r>
            <a:r>
              <a:rPr lang="hu-HU" sz="2000" err="1">
                <a:latin typeface="Source Sans Pro" panose="020B0503030403020204" pitchFamily="34" charset="0"/>
                <a:ea typeface="Source Sans Pro" panose="020B0503030403020204" pitchFamily="34" charset="0"/>
              </a:rPr>
              <a:t>request</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access</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decisions</a:t>
            </a:r>
            <a:endParaRPr lang="hu-HU" sz="200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hu-HU" sz="2000" err="1">
                <a:latin typeface="Source Sans Pro" panose="020B0503030403020204" pitchFamily="34" charset="0"/>
                <a:ea typeface="Source Sans Pro" panose="020B0503030403020204" pitchFamily="34" charset="0"/>
              </a:rPr>
              <a:t>Attacker</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already</a:t>
            </a:r>
            <a:r>
              <a:rPr lang="hu-HU" sz="2000">
                <a:latin typeface="Source Sans Pro" panose="020B0503030403020204" pitchFamily="34" charset="0"/>
                <a:ea typeface="Source Sans Pro" panose="020B0503030403020204" pitchFamily="34" charset="0"/>
              </a:rPr>
              <a:t> has </a:t>
            </a:r>
            <a:r>
              <a:rPr lang="hu-HU" sz="2000" err="1">
                <a:latin typeface="Source Sans Pro" panose="020B0503030403020204" pitchFamily="34" charset="0"/>
                <a:ea typeface="Source Sans Pro" panose="020B0503030403020204" pitchFamily="34" charset="0"/>
              </a:rPr>
              <a:t>presence</a:t>
            </a:r>
            <a:r>
              <a:rPr lang="hu-HU" sz="2000">
                <a:latin typeface="Source Sans Pro" panose="020B0503030403020204" pitchFamily="34" charset="0"/>
                <a:ea typeface="Source Sans Pro" panose="020B0503030403020204" pitchFamily="34" charset="0"/>
              </a:rPr>
              <a:t> in </a:t>
            </a:r>
            <a:r>
              <a:rPr lang="hu-HU" sz="2000" err="1">
                <a:latin typeface="Source Sans Pro" panose="020B0503030403020204" pitchFamily="34" charset="0"/>
                <a:ea typeface="Source Sans Pro" panose="020B0503030403020204" pitchFamily="34" charset="0"/>
              </a:rPr>
              <a:t>the</a:t>
            </a:r>
            <a:r>
              <a:rPr lang="hu-HU" sz="2000">
                <a:latin typeface="Source Sans Pro" panose="020B0503030403020204" pitchFamily="34" charset="0"/>
                <a:ea typeface="Source Sans Pro" panose="020B0503030403020204" pitchFamily="34" charset="0"/>
              </a:rPr>
              <a:t> </a:t>
            </a:r>
            <a:r>
              <a:rPr lang="hu-HU" sz="2000" err="1">
                <a:latin typeface="Source Sans Pro" panose="020B0503030403020204" pitchFamily="34" charset="0"/>
                <a:ea typeface="Source Sans Pro" panose="020B0503030403020204" pitchFamily="34" charset="0"/>
              </a:rPr>
              <a:t>network</a:t>
            </a:r>
            <a:endParaRPr lang="hu-HU" sz="200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hu-HU" sz="2000">
                <a:latin typeface="Source Sans Pro" panose="020B0503030403020204" pitchFamily="34" charset="0"/>
                <a:ea typeface="Source Sans Pro" panose="020B0503030403020204" pitchFamily="34" charset="0"/>
              </a:rPr>
              <a:t>N</a:t>
            </a:r>
            <a:r>
              <a:rPr lang="en-US" sz="2000">
                <a:latin typeface="Source Sans Pro" panose="020B0503030403020204" pitchFamily="34" charset="0"/>
                <a:ea typeface="Source Sans Pro" panose="020B0503030403020204" pitchFamily="34" charset="0"/>
              </a:rPr>
              <a:t>o implicit trust granted to systems </a:t>
            </a:r>
            <a:r>
              <a:rPr lang="hu-HU" sz="2000">
                <a:latin typeface="Source Sans Pro" panose="020B0503030403020204" pitchFamily="34" charset="0"/>
                <a:ea typeface="Source Sans Pro" panose="020B0503030403020204" pitchFamily="34" charset="0"/>
              </a:rPr>
              <a:t>and </a:t>
            </a:r>
            <a:r>
              <a:rPr lang="hu-HU" sz="2000" err="1">
                <a:latin typeface="Source Sans Pro" panose="020B0503030403020204" pitchFamily="34" charset="0"/>
                <a:ea typeface="Source Sans Pro" panose="020B0503030403020204" pitchFamily="34" charset="0"/>
              </a:rPr>
              <a:t>users</a:t>
            </a:r>
            <a:endParaRPr lang="hu-HU" sz="2000" i="0">
              <a:latin typeface="Source Sans Pro" panose="020B0503030403020204" pitchFamily="34" charset="0"/>
              <a:ea typeface="Source Sans Pro" panose="020B0503030403020204" pitchFamily="34" charset="0"/>
            </a:endParaRPr>
          </a:p>
          <a:p>
            <a:pPr marL="685800" lvl="1" indent="-342900">
              <a:buFont typeface="Arial" panose="020B0604020202020204" pitchFamily="34" charset="0"/>
              <a:buChar char="•"/>
            </a:pPr>
            <a:r>
              <a:rPr lang="en-US" sz="2000" i="1">
                <a:latin typeface="Source Sans Pro" panose="020B0503030403020204" pitchFamily="34" charset="0"/>
                <a:ea typeface="Source Sans Pro" panose="020B0503030403020204" pitchFamily="34" charset="0"/>
              </a:rPr>
              <a:t>Access to resources is granted </a:t>
            </a:r>
            <a:r>
              <a:rPr lang="hu-HU" sz="2000" i="1" err="1">
                <a:latin typeface="Source Sans Pro" panose="020B0503030403020204" pitchFamily="34" charset="0"/>
                <a:ea typeface="Source Sans Pro" panose="020B0503030403020204" pitchFamily="34" charset="0"/>
              </a:rPr>
              <a:t>only</a:t>
            </a:r>
            <a:r>
              <a:rPr lang="hu-HU" sz="2000" i="1">
                <a:latin typeface="Source Sans Pro" panose="020B0503030403020204" pitchFamily="34" charset="0"/>
                <a:ea typeface="Source Sans Pro" panose="020B0503030403020204" pitchFamily="34" charset="0"/>
              </a:rPr>
              <a:t> </a:t>
            </a:r>
            <a:r>
              <a:rPr lang="hu-HU" sz="2000" i="1" err="1">
                <a:latin typeface="Source Sans Pro" panose="020B0503030403020204" pitchFamily="34" charset="0"/>
                <a:ea typeface="Source Sans Pro" panose="020B0503030403020204" pitchFamily="34" charset="0"/>
              </a:rPr>
              <a:t>if</a:t>
            </a:r>
            <a:r>
              <a:rPr lang="en-US" sz="2000" i="1">
                <a:latin typeface="Source Sans Pro" panose="020B0503030403020204" pitchFamily="34" charset="0"/>
                <a:ea typeface="Source Sans Pro" panose="020B0503030403020204" pitchFamily="34" charset="0"/>
              </a:rPr>
              <a:t> required and auth</a:t>
            </a:r>
            <a:r>
              <a:rPr lang="hu-HU" sz="2000" i="1">
                <a:latin typeface="Source Sans Pro" panose="020B0503030403020204" pitchFamily="34" charset="0"/>
                <a:ea typeface="Source Sans Pro" panose="020B0503030403020204" pitchFamily="34" charset="0"/>
              </a:rPr>
              <a:t>.</a:t>
            </a:r>
            <a:r>
              <a:rPr lang="en-US" sz="2000" i="1">
                <a:latin typeface="Source Sans Pro" panose="020B0503030403020204" pitchFamily="34" charset="0"/>
                <a:ea typeface="Source Sans Pro" panose="020B0503030403020204" pitchFamily="34" charset="0"/>
              </a:rPr>
              <a:t> is performed</a:t>
            </a:r>
            <a:endParaRPr lang="hu-HU" sz="2000" i="1">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22</a:t>
            </a:fld>
            <a:endParaRPr lang="hu-HU"/>
          </a:p>
        </p:txBody>
      </p:sp>
    </p:spTree>
    <p:extLst>
      <p:ext uri="{BB962C8B-B14F-4D97-AF65-F5344CB8AC3E}">
        <p14:creationId xmlns:p14="http://schemas.microsoft.com/office/powerpoint/2010/main" val="1666522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panose="020B0604020202020204" pitchFamily="34" charset="0"/>
              <a:buChar char="•"/>
            </a:pPr>
            <a:r>
              <a:rPr lang="en-US" sz="2000"/>
              <a:t>Micro segmentation of the network based on zones and “best match” rule evaluations</a:t>
            </a:r>
          </a:p>
          <a:p>
            <a:pPr marL="342900" indent="-342900">
              <a:lnSpc>
                <a:spcPct val="120000"/>
              </a:lnSpc>
              <a:buFont typeface="Arial" panose="020B0604020202020204" pitchFamily="34" charset="0"/>
              <a:buChar char="•"/>
            </a:pPr>
            <a:r>
              <a:rPr lang="en-US" sz="2000"/>
              <a:t>Granular protocol control based on 20+ application-layer protocol proxies </a:t>
            </a:r>
          </a:p>
          <a:p>
            <a:pPr marL="342900" indent="-342900">
              <a:lnSpc>
                <a:spcPct val="120000"/>
              </a:lnSpc>
              <a:buFont typeface="Arial" panose="020B0604020202020204" pitchFamily="34" charset="0"/>
              <a:buChar char="•"/>
            </a:pPr>
            <a:r>
              <a:rPr lang="en-US" sz="2000"/>
              <a:t>Session-based authentication, with certifications, forms and authentication agent </a:t>
            </a:r>
          </a:p>
          <a:p>
            <a:pPr marL="342900" indent="-342900">
              <a:lnSpc>
                <a:spcPct val="120000"/>
              </a:lnSpc>
              <a:buFont typeface="Arial" panose="020B0604020202020204" pitchFamily="34" charset="0"/>
              <a:buChar char="•"/>
            </a:pPr>
            <a:r>
              <a:rPr lang="en-US" sz="2000"/>
              <a:t>Integration with LDAP/AD, RADIUS and multi-factor authentication (MFA) services </a:t>
            </a:r>
          </a:p>
          <a:p>
            <a:pPr marL="342900" indent="-342900">
              <a:lnSpc>
                <a:spcPct val="120000"/>
              </a:lnSpc>
              <a:buFont typeface="Arial" panose="020B0604020202020204" pitchFamily="34" charset="0"/>
              <a:buChar char="•"/>
            </a:pPr>
            <a:r>
              <a:rPr lang="en-US" sz="2000"/>
              <a:t>Network-level authorization </a:t>
            </a:r>
          </a:p>
          <a:p>
            <a:pPr marL="342900" indent="-342900">
              <a:lnSpc>
                <a:spcPct val="120000"/>
              </a:lnSpc>
              <a:buFont typeface="Arial" panose="020B0604020202020204" pitchFamily="34" charset="0"/>
              <a:buChar char="•"/>
            </a:pPr>
            <a:r>
              <a:rPr lang="en-US" sz="2000"/>
              <a:t>VPN-support (OpenVPN, IPsec)</a:t>
            </a:r>
          </a:p>
          <a:p>
            <a:pPr marL="342900" indent="-342900">
              <a:lnSpc>
                <a:spcPct val="120000"/>
              </a:lnSpc>
              <a:buFont typeface="Arial" panose="020B0604020202020204" pitchFamily="34" charset="0"/>
              <a:buChar char="•"/>
            </a:pPr>
            <a:r>
              <a:rPr lang="en-US" sz="2000"/>
              <a:t>Traffic encryption with complete control over SSL/TLS channels </a:t>
            </a:r>
          </a:p>
        </p:txBody>
      </p:sp>
      <p:sp>
        <p:nvSpPr>
          <p:cNvPr id="4" name="Slide Number Placeholder 3"/>
          <p:cNvSpPr>
            <a:spLocks noGrp="1"/>
          </p:cNvSpPr>
          <p:nvPr>
            <p:ph type="sldNum" sz="quarter" idx="5"/>
          </p:nvPr>
        </p:nvSpPr>
        <p:spPr/>
        <p:txBody>
          <a:bodyPr/>
          <a:lstStyle/>
          <a:p>
            <a:fld id="{89676F23-4F52-4569-8484-DB4921982FBF}" type="slidenum">
              <a:rPr lang="hu-HU" smtClean="0"/>
              <a:t>23</a:t>
            </a:fld>
            <a:endParaRPr lang="hu-HU"/>
          </a:p>
        </p:txBody>
      </p:sp>
    </p:spTree>
    <p:extLst>
      <p:ext uri="{BB962C8B-B14F-4D97-AF65-F5344CB8AC3E}">
        <p14:creationId xmlns:p14="http://schemas.microsoft.com/office/powerpoint/2010/main" val="574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err="1"/>
              <a:t>Webservices</a:t>
            </a:r>
            <a:r>
              <a:rPr lang="hu-HU"/>
              <a:t> drive business </a:t>
            </a:r>
            <a:r>
              <a:rPr lang="hu-HU" err="1"/>
              <a:t>development</a:t>
            </a:r>
            <a:endParaRPr lang="hu-HU"/>
          </a:p>
          <a:p>
            <a:pPr marL="0" marR="0" lvl="0" indent="0" algn="l" defTabSz="685800" rtl="0" eaLnBrk="1" fontAlgn="auto" latinLnBrk="0" hangingPunct="1">
              <a:lnSpc>
                <a:spcPct val="100000"/>
              </a:lnSpc>
              <a:spcBef>
                <a:spcPts val="0"/>
              </a:spcBef>
              <a:spcAft>
                <a:spcPts val="0"/>
              </a:spcAft>
              <a:buClrTx/>
              <a:buSzTx/>
              <a:buFontTx/>
              <a:buNone/>
              <a:tabLst/>
              <a:defRPr/>
            </a:pPr>
            <a:r>
              <a:rPr lang="hu-HU" sz="900" b="1" err="1"/>
              <a:t>Interact</a:t>
            </a:r>
            <a:r>
              <a:rPr lang="hu-HU" sz="900" b="1"/>
              <a:t> </a:t>
            </a:r>
            <a:r>
              <a:rPr lang="hu-HU" sz="900" b="1" err="1"/>
              <a:t>directly</a:t>
            </a:r>
            <a:r>
              <a:rPr lang="hu-HU" sz="900" b="1"/>
              <a:t> </a:t>
            </a:r>
            <a:r>
              <a:rPr lang="hu-HU" sz="900" err="1"/>
              <a:t>with</a:t>
            </a:r>
            <a:r>
              <a:rPr lang="hu-HU" sz="900"/>
              <a:t> </a:t>
            </a:r>
            <a:r>
              <a:rPr lang="hu-HU" sz="900" err="1"/>
              <a:t>partners</a:t>
            </a:r>
            <a:r>
              <a:rPr lang="hu-HU" sz="900"/>
              <a:t> and </a:t>
            </a:r>
            <a:r>
              <a:rPr lang="hu-HU" sz="900" err="1"/>
              <a:t>enhance</a:t>
            </a:r>
            <a:r>
              <a:rPr lang="hu-HU" sz="900"/>
              <a:t> </a:t>
            </a:r>
            <a:r>
              <a:rPr lang="hu-HU" sz="900" err="1"/>
              <a:t>customer</a:t>
            </a:r>
            <a:r>
              <a:rPr lang="hu-HU" sz="900"/>
              <a:t> </a:t>
            </a:r>
            <a:r>
              <a:rPr lang="hu-HU" sz="900" err="1"/>
              <a:t>experience</a:t>
            </a:r>
            <a:endParaRPr lang="hu-HU" sz="900"/>
          </a:p>
          <a:p>
            <a:endParaRPr lang="hu-HU"/>
          </a:p>
          <a:p>
            <a:pPr marL="0" marR="0" lvl="0" indent="0" algn="l" defTabSz="685800" rtl="0" eaLnBrk="1" fontAlgn="auto" latinLnBrk="0" hangingPunct="1">
              <a:lnSpc>
                <a:spcPct val="100000"/>
              </a:lnSpc>
              <a:spcBef>
                <a:spcPts val="0"/>
              </a:spcBef>
              <a:spcAft>
                <a:spcPts val="0"/>
              </a:spcAft>
              <a:buClrTx/>
              <a:buSzTx/>
              <a:buFontTx/>
              <a:buNone/>
              <a:tabLst/>
              <a:defRPr/>
            </a:pPr>
            <a:r>
              <a:rPr lang="hu-HU" err="1"/>
              <a:t>APIs</a:t>
            </a:r>
            <a:r>
              <a:rPr lang="hu-HU"/>
              <a:t> </a:t>
            </a:r>
            <a:r>
              <a:rPr lang="hu-HU" err="1"/>
              <a:t>offer</a:t>
            </a:r>
            <a:r>
              <a:rPr lang="hu-HU"/>
              <a:t> </a:t>
            </a:r>
            <a:r>
              <a:rPr lang="hu-HU" err="1"/>
              <a:t>seamless</a:t>
            </a:r>
            <a:r>
              <a:rPr lang="hu-HU"/>
              <a:t> </a:t>
            </a:r>
            <a:r>
              <a:rPr lang="hu-HU" err="1"/>
              <a:t>integration</a:t>
            </a:r>
            <a:endParaRPr lang="hu-HU"/>
          </a:p>
          <a:p>
            <a:pPr marL="0" marR="0" lvl="0" indent="0" algn="l" defTabSz="685800" rtl="0" eaLnBrk="1" fontAlgn="auto" latinLnBrk="0" hangingPunct="1">
              <a:lnSpc>
                <a:spcPct val="100000"/>
              </a:lnSpc>
              <a:spcBef>
                <a:spcPts val="0"/>
              </a:spcBef>
              <a:spcAft>
                <a:spcPts val="0"/>
              </a:spcAft>
              <a:buClrTx/>
              <a:buSzTx/>
              <a:buFontTx/>
              <a:buNone/>
              <a:tabLst/>
              <a:defRPr/>
            </a:pPr>
            <a:r>
              <a:rPr lang="hu-HU" sz="900" err="1"/>
              <a:t>Make</a:t>
            </a:r>
            <a:r>
              <a:rPr lang="hu-HU" sz="900"/>
              <a:t> </a:t>
            </a:r>
            <a:r>
              <a:rPr lang="hu-HU" sz="900" b="1" err="1"/>
              <a:t>core</a:t>
            </a:r>
            <a:r>
              <a:rPr lang="hu-HU" sz="900" b="1"/>
              <a:t> business </a:t>
            </a:r>
            <a:r>
              <a:rPr lang="hu-HU" sz="900" b="1" err="1"/>
              <a:t>data</a:t>
            </a:r>
            <a:r>
              <a:rPr lang="hu-HU" sz="900" b="1"/>
              <a:t> </a:t>
            </a:r>
            <a:r>
              <a:rPr lang="hu-HU" sz="900" b="1" err="1"/>
              <a:t>available</a:t>
            </a:r>
            <a:r>
              <a:rPr lang="hu-HU" sz="900" b="1"/>
              <a:t> </a:t>
            </a:r>
            <a:r>
              <a:rPr lang="hu-HU" sz="900" b="1" err="1"/>
              <a:t>on-demand</a:t>
            </a:r>
            <a:r>
              <a:rPr lang="hu-HU" sz="900" b="1"/>
              <a:t> </a:t>
            </a:r>
            <a:r>
              <a:rPr lang="hu-HU" sz="900" err="1"/>
              <a:t>for</a:t>
            </a:r>
            <a:r>
              <a:rPr lang="hu-HU" sz="900"/>
              <a:t> </a:t>
            </a:r>
            <a:r>
              <a:rPr lang="hu-HU" sz="900" err="1"/>
              <a:t>integrated</a:t>
            </a:r>
            <a:r>
              <a:rPr lang="hu-HU" sz="900"/>
              <a:t> business </a:t>
            </a:r>
            <a:r>
              <a:rPr lang="hu-HU" sz="900" err="1"/>
              <a:t>operations</a:t>
            </a:r>
            <a:endParaRPr lang="hu-HU" sz="900"/>
          </a:p>
          <a:p>
            <a:endParaRPr lang="hu-HU"/>
          </a:p>
          <a:p>
            <a:pPr marL="0" marR="0" lvl="0" indent="0" algn="l" defTabSz="685800" rtl="0" eaLnBrk="1" fontAlgn="auto" latinLnBrk="0" hangingPunct="1">
              <a:lnSpc>
                <a:spcPct val="100000"/>
              </a:lnSpc>
              <a:spcBef>
                <a:spcPts val="0"/>
              </a:spcBef>
              <a:spcAft>
                <a:spcPts val="0"/>
              </a:spcAft>
              <a:buClrTx/>
              <a:buSzTx/>
              <a:buFontTx/>
              <a:buNone/>
              <a:tabLst/>
              <a:defRPr/>
            </a:pPr>
            <a:r>
              <a:rPr lang="hu-HU" err="1"/>
              <a:t>Regulations</a:t>
            </a:r>
            <a:r>
              <a:rPr lang="hu-HU"/>
              <a:t> </a:t>
            </a:r>
            <a:r>
              <a:rPr lang="hu-HU" err="1"/>
              <a:t>demand</a:t>
            </a:r>
            <a:r>
              <a:rPr lang="hu-HU"/>
              <a:t> </a:t>
            </a:r>
            <a:r>
              <a:rPr lang="hu-HU" err="1"/>
              <a:t>secure</a:t>
            </a:r>
            <a:r>
              <a:rPr lang="hu-HU"/>
              <a:t> </a:t>
            </a:r>
            <a:r>
              <a:rPr lang="hu-HU" err="1"/>
              <a:t>APIs</a:t>
            </a:r>
            <a:r>
              <a:rPr lang="hu-HU"/>
              <a:t> </a:t>
            </a:r>
          </a:p>
          <a:p>
            <a:pPr marL="0" marR="0" lvl="0" indent="0" algn="l" defTabSz="685800" rtl="0" eaLnBrk="1" fontAlgn="auto" latinLnBrk="0" hangingPunct="1">
              <a:lnSpc>
                <a:spcPct val="100000"/>
              </a:lnSpc>
              <a:spcBef>
                <a:spcPts val="0"/>
              </a:spcBef>
              <a:spcAft>
                <a:spcPts val="0"/>
              </a:spcAft>
              <a:buClrTx/>
              <a:buSzTx/>
              <a:buFontTx/>
              <a:buNone/>
              <a:tabLst/>
              <a:defRPr/>
            </a:pPr>
            <a:r>
              <a:rPr lang="hu-HU" sz="900" err="1"/>
              <a:t>Regulations</a:t>
            </a:r>
            <a:r>
              <a:rPr lang="hu-HU" sz="900"/>
              <a:t> </a:t>
            </a:r>
            <a:r>
              <a:rPr lang="hu-HU" sz="900" err="1"/>
              <a:t>require</a:t>
            </a:r>
            <a:r>
              <a:rPr lang="hu-HU" sz="900"/>
              <a:t> </a:t>
            </a:r>
            <a:r>
              <a:rPr lang="hu-HU" sz="900" b="1" err="1"/>
              <a:t>data</a:t>
            </a:r>
            <a:r>
              <a:rPr lang="hu-HU" sz="900" b="1"/>
              <a:t> </a:t>
            </a:r>
            <a:r>
              <a:rPr lang="hu-HU" sz="900" b="1" err="1"/>
              <a:t>to</a:t>
            </a:r>
            <a:r>
              <a:rPr lang="hu-HU" sz="900" b="1"/>
              <a:t> be </a:t>
            </a:r>
            <a:r>
              <a:rPr lang="hu-HU" sz="900" b="1" err="1"/>
              <a:t>secured</a:t>
            </a:r>
            <a:r>
              <a:rPr lang="hu-HU" sz="900"/>
              <a:t> </a:t>
            </a:r>
            <a:r>
              <a:rPr lang="hu-HU" sz="900" err="1"/>
              <a:t>at</a:t>
            </a:r>
            <a:r>
              <a:rPr lang="hu-HU" sz="900"/>
              <a:t> rest- and in </a:t>
            </a:r>
            <a:r>
              <a:rPr lang="hu-HU" sz="900" err="1"/>
              <a:t>transit</a:t>
            </a:r>
            <a:endParaRPr lang="hu-HU" sz="900"/>
          </a:p>
        </p:txBody>
      </p:sp>
      <p:sp>
        <p:nvSpPr>
          <p:cNvPr id="4" name="Slide Number Placeholder 3"/>
          <p:cNvSpPr>
            <a:spLocks noGrp="1"/>
          </p:cNvSpPr>
          <p:nvPr>
            <p:ph type="sldNum" sz="quarter" idx="5"/>
          </p:nvPr>
        </p:nvSpPr>
        <p:spPr/>
        <p:txBody>
          <a:bodyPr/>
          <a:lstStyle/>
          <a:p>
            <a:fld id="{89676F23-4F52-4569-8484-DB4921982FBF}" type="slidenum">
              <a:rPr lang="hu-HU" smtClean="0"/>
              <a:t>24</a:t>
            </a:fld>
            <a:endParaRPr lang="hu-HU"/>
          </a:p>
        </p:txBody>
      </p:sp>
    </p:spTree>
    <p:extLst>
      <p:ext uri="{BB962C8B-B14F-4D97-AF65-F5344CB8AC3E}">
        <p14:creationId xmlns:p14="http://schemas.microsoft.com/office/powerpoint/2010/main" val="3962593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Ezt</a:t>
            </a:r>
            <a:r>
              <a:rPr lang="en-US"/>
              <a:t> a </a:t>
            </a:r>
            <a:r>
              <a:rPr lang="en-US" err="1"/>
              <a:t>diát</a:t>
            </a:r>
            <a:r>
              <a:rPr lang="en-US"/>
              <a:t> a </a:t>
            </a:r>
            <a:r>
              <a:rPr lang="en-US" err="1"/>
              <a:t>fehér</a:t>
            </a:r>
            <a:r>
              <a:rPr lang="en-US"/>
              <a:t> </a:t>
            </a:r>
            <a:r>
              <a:rPr lang="en-US" err="1"/>
              <a:t>háttérhez</a:t>
            </a:r>
            <a:r>
              <a:rPr lang="en-US"/>
              <a:t> </a:t>
            </a:r>
            <a:r>
              <a:rPr lang="en-US" err="1"/>
              <a:t>passzolóan</a:t>
            </a:r>
            <a:r>
              <a:rPr lang="en-US"/>
              <a:t> </a:t>
            </a:r>
            <a:r>
              <a:rPr lang="en-US" err="1"/>
              <a:t>kéne</a:t>
            </a:r>
            <a:r>
              <a:rPr lang="en-US"/>
              <a:t> </a:t>
            </a:r>
            <a:r>
              <a:rPr lang="en-US" err="1"/>
              <a:t>megrajzolni</a:t>
            </a:r>
            <a:r>
              <a:rPr lang="en-US"/>
              <a:t> (</a:t>
            </a:r>
            <a:r>
              <a:rPr lang="en-US" err="1"/>
              <a:t>azért</a:t>
            </a:r>
            <a:r>
              <a:rPr lang="en-US"/>
              <a:t> </a:t>
            </a:r>
            <a:r>
              <a:rPr lang="en-US" err="1"/>
              <a:t>kékítettem</a:t>
            </a:r>
            <a:r>
              <a:rPr lang="en-US"/>
              <a:t> </a:t>
            </a:r>
            <a:r>
              <a:rPr lang="en-US" err="1"/>
              <a:t>csak</a:t>
            </a:r>
            <a:r>
              <a:rPr lang="en-US"/>
              <a:t> be a </a:t>
            </a:r>
            <a:r>
              <a:rPr lang="en-US" err="1"/>
              <a:t>hátteret</a:t>
            </a:r>
            <a:r>
              <a:rPr lang="en-US"/>
              <a:t>, </a:t>
            </a:r>
            <a:r>
              <a:rPr lang="en-US" err="1"/>
              <a:t>hogy</a:t>
            </a:r>
            <a:r>
              <a:rPr lang="en-US"/>
              <a:t> </a:t>
            </a:r>
            <a:r>
              <a:rPr lang="en-US" err="1"/>
              <a:t>látszódjon</a:t>
            </a:r>
            <a:r>
              <a:rPr lang="en-US"/>
              <a:t>, </a:t>
            </a:r>
            <a:r>
              <a:rPr lang="en-US" err="1"/>
              <a:t>jelenleg</a:t>
            </a:r>
            <a:r>
              <a:rPr lang="en-US"/>
              <a:t> </a:t>
            </a:r>
            <a:r>
              <a:rPr lang="en-US" err="1"/>
              <a:t>vannak</a:t>
            </a:r>
            <a:r>
              <a:rPr lang="en-US"/>
              <a:t> </a:t>
            </a:r>
            <a:r>
              <a:rPr lang="en-US" err="1"/>
              <a:t>rajta</a:t>
            </a:r>
            <a:r>
              <a:rPr lang="en-US"/>
              <a:t> </a:t>
            </a:r>
            <a:r>
              <a:rPr lang="en-US" err="1"/>
              <a:t>fehér</a:t>
            </a:r>
            <a:r>
              <a:rPr lang="en-US"/>
              <a:t> </a:t>
            </a:r>
            <a:r>
              <a:rPr lang="en-US" err="1"/>
              <a:t>szövegek</a:t>
            </a:r>
            <a:r>
              <a:rPr lang="en-US"/>
              <a:t>), </a:t>
            </a:r>
            <a:r>
              <a:rPr lang="en-US" err="1"/>
              <a:t>és</a:t>
            </a:r>
            <a:r>
              <a:rPr lang="en-US"/>
              <a:t> </a:t>
            </a:r>
            <a:r>
              <a:rPr lang="en-US" err="1"/>
              <a:t>elemenként</a:t>
            </a:r>
            <a:r>
              <a:rPr lang="en-US"/>
              <a:t> </a:t>
            </a:r>
            <a:r>
              <a:rPr lang="en-US" err="1"/>
              <a:t>lementeni</a:t>
            </a:r>
            <a:r>
              <a:rPr lang="en-US"/>
              <a:t> SVG-ben, </a:t>
            </a:r>
            <a:r>
              <a:rPr lang="en-US" err="1"/>
              <a:t>hogyha</a:t>
            </a:r>
            <a:r>
              <a:rPr lang="en-US"/>
              <a:t> </a:t>
            </a:r>
            <a:r>
              <a:rPr lang="en-US" err="1"/>
              <a:t>az</a:t>
            </a:r>
            <a:r>
              <a:rPr lang="en-US"/>
              <a:t> </a:t>
            </a:r>
            <a:r>
              <a:rPr lang="en-US" err="1"/>
              <a:t>előadó</a:t>
            </a:r>
            <a:r>
              <a:rPr lang="en-US"/>
              <a:t> </a:t>
            </a:r>
            <a:r>
              <a:rPr lang="en-US" err="1"/>
              <a:t>módosítani</a:t>
            </a:r>
            <a:r>
              <a:rPr lang="en-US"/>
              <a:t> </a:t>
            </a:r>
            <a:r>
              <a:rPr lang="en-US" err="1"/>
              <a:t>szeretne</a:t>
            </a:r>
            <a:r>
              <a:rPr lang="en-US"/>
              <a:t> </a:t>
            </a:r>
            <a:r>
              <a:rPr lang="en-US" err="1"/>
              <a:t>valamit</a:t>
            </a:r>
            <a:r>
              <a:rPr lang="en-US"/>
              <a:t> </a:t>
            </a:r>
            <a:r>
              <a:rPr lang="en-US" err="1"/>
              <a:t>az</a:t>
            </a:r>
            <a:r>
              <a:rPr lang="en-US"/>
              <a:t> </a:t>
            </a:r>
            <a:r>
              <a:rPr lang="en-US" err="1"/>
              <a:t>ábrán</a:t>
            </a:r>
            <a:r>
              <a:rPr lang="en-US"/>
              <a:t>, </a:t>
            </a:r>
            <a:r>
              <a:rPr lang="en-US" err="1"/>
              <a:t>azt</a:t>
            </a:r>
            <a:r>
              <a:rPr lang="en-US"/>
              <a:t> </a:t>
            </a:r>
            <a:r>
              <a:rPr lang="en-US" err="1"/>
              <a:t>megtehesse</a:t>
            </a:r>
            <a:r>
              <a:rPr lang="en-US"/>
              <a:t>.</a:t>
            </a:r>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25</a:t>
            </a:fld>
            <a:endParaRPr lang="hu-HU"/>
          </a:p>
        </p:txBody>
      </p:sp>
    </p:spTree>
    <p:extLst>
      <p:ext uri="{BB962C8B-B14F-4D97-AF65-F5344CB8AC3E}">
        <p14:creationId xmlns:p14="http://schemas.microsoft.com/office/powerpoint/2010/main" val="9472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75"/>
              </a:spcBef>
              <a:buNone/>
            </a:pPr>
            <a:r>
              <a:rPr lang="en-US" sz="900" b="1">
                <a:solidFill>
                  <a:srgbClr val="14AC9A"/>
                </a:solidFill>
              </a:rPr>
              <a:t>See and Understand API Traffic</a:t>
            </a:r>
            <a:br>
              <a:rPr lang="en-US" sz="900" b="1">
                <a:solidFill>
                  <a:srgbClr val="14AC9A"/>
                </a:solidFill>
              </a:rPr>
            </a:br>
            <a:endParaRPr lang="en-US" sz="900" b="1">
              <a:solidFill>
                <a:srgbClr val="14AC9A"/>
              </a:solidFill>
            </a:endParaRPr>
          </a:p>
          <a:p>
            <a:pPr marL="101203" indent="-101203">
              <a:lnSpc>
                <a:spcPct val="100000"/>
              </a:lnSpc>
              <a:spcBef>
                <a:spcPts val="675"/>
              </a:spcBef>
              <a:buClr>
                <a:srgbClr val="14AC9A"/>
              </a:buClr>
            </a:pPr>
            <a:r>
              <a:rPr lang="en-US" sz="900"/>
              <a:t>Full interpretation of </a:t>
            </a:r>
            <a:r>
              <a:rPr lang="en-US" sz="900" b="1"/>
              <a:t>Header and Body contents</a:t>
            </a:r>
            <a:br>
              <a:rPr lang="en-US" sz="900" b="1"/>
            </a:br>
            <a:endParaRPr lang="en-US" sz="900" b="1"/>
          </a:p>
          <a:p>
            <a:pPr marL="101203" indent="-101203">
              <a:lnSpc>
                <a:spcPct val="100000"/>
              </a:lnSpc>
              <a:spcBef>
                <a:spcPts val="675"/>
              </a:spcBef>
              <a:buClr>
                <a:srgbClr val="14AC9A"/>
              </a:buClr>
            </a:pPr>
            <a:r>
              <a:rPr lang="en-US" sz="900" b="1"/>
              <a:t>SOAP and REST </a:t>
            </a:r>
            <a:r>
              <a:rPr lang="en-US" sz="900"/>
              <a:t>support</a:t>
            </a:r>
            <a:br>
              <a:rPr lang="en-US" sz="900"/>
            </a:br>
            <a:endParaRPr lang="en-US" sz="900"/>
          </a:p>
          <a:p>
            <a:pPr marL="101203" indent="-101203">
              <a:lnSpc>
                <a:spcPct val="100000"/>
              </a:lnSpc>
              <a:spcBef>
                <a:spcPts val="675"/>
              </a:spcBef>
              <a:buClr>
                <a:srgbClr val="14AC9A"/>
              </a:buClr>
            </a:pPr>
            <a:r>
              <a:rPr lang="en-US" sz="900" b="1"/>
              <a:t>Positive Security Model</a:t>
            </a:r>
            <a:br>
              <a:rPr lang="en-US" sz="900" b="1"/>
            </a:br>
            <a:endParaRPr lang="en-US" sz="900"/>
          </a:p>
          <a:p>
            <a:pPr marL="101203" indent="-101203">
              <a:lnSpc>
                <a:spcPct val="100000"/>
              </a:lnSpc>
              <a:spcBef>
                <a:spcPts val="675"/>
              </a:spcBef>
              <a:buClr>
                <a:srgbClr val="14AC9A"/>
              </a:buClr>
            </a:pPr>
            <a:r>
              <a:rPr lang="en-US" sz="900" b="1"/>
              <a:t>Gateway</a:t>
            </a:r>
            <a:r>
              <a:rPr lang="en-US" sz="900"/>
              <a:t> approach</a:t>
            </a:r>
          </a:p>
          <a:p>
            <a:pPr marL="101203" indent="-101203">
              <a:lnSpc>
                <a:spcPct val="100000"/>
              </a:lnSpc>
              <a:spcBef>
                <a:spcPts val="675"/>
              </a:spcBef>
              <a:buClr>
                <a:srgbClr val="14AC9A"/>
              </a:buClr>
            </a:pPr>
            <a:endParaRPr lang="en-US" sz="900"/>
          </a:p>
          <a:p>
            <a:pPr marL="101203" indent="-101203">
              <a:lnSpc>
                <a:spcPct val="100000"/>
              </a:lnSpc>
              <a:spcBef>
                <a:spcPts val="675"/>
              </a:spcBef>
              <a:buClr>
                <a:srgbClr val="14AC9A"/>
              </a:buClr>
            </a:pPr>
            <a:r>
              <a:rPr lang="en-US" sz="900" b="1"/>
              <a:t>Customizable</a:t>
            </a:r>
            <a:r>
              <a:rPr lang="en-US" sz="900"/>
              <a:t> Error Policies</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26</a:t>
            </a:fld>
            <a:endParaRPr lang="hu-HU"/>
          </a:p>
        </p:txBody>
      </p:sp>
    </p:spTree>
    <p:extLst>
      <p:ext uri="{BB962C8B-B14F-4D97-AF65-F5344CB8AC3E}">
        <p14:creationId xmlns:p14="http://schemas.microsoft.com/office/powerpoint/2010/main" val="199529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75"/>
              </a:spcBef>
              <a:buNone/>
            </a:pPr>
            <a:r>
              <a:rPr lang="en-US" sz="900" b="1">
                <a:solidFill>
                  <a:srgbClr val="14AC9A"/>
                </a:solidFill>
              </a:rPr>
              <a:t>Create Security Flows for your own environment</a:t>
            </a:r>
            <a:br>
              <a:rPr lang="en-US" sz="900" b="1">
                <a:solidFill>
                  <a:srgbClr val="14AC9A"/>
                </a:solidFill>
              </a:rPr>
            </a:br>
            <a:endParaRPr lang="en-US" sz="900" b="1">
              <a:solidFill>
                <a:srgbClr val="14AC9A"/>
              </a:solidFill>
            </a:endParaRPr>
          </a:p>
          <a:p>
            <a:pPr marL="101203" indent="-101203">
              <a:lnSpc>
                <a:spcPct val="100000"/>
              </a:lnSpc>
              <a:spcBef>
                <a:spcPts val="675"/>
              </a:spcBef>
              <a:buClr>
                <a:srgbClr val="14AC9A"/>
              </a:buClr>
            </a:pPr>
            <a:r>
              <a:rPr lang="en-US" sz="900"/>
              <a:t>Security </a:t>
            </a:r>
            <a:r>
              <a:rPr lang="en-US" sz="900" b="1"/>
              <a:t>based on</a:t>
            </a:r>
            <a:r>
              <a:rPr lang="en-US" sz="900"/>
              <a:t> traffic </a:t>
            </a:r>
            <a:r>
              <a:rPr lang="en-US" sz="900" b="1"/>
              <a:t>contents</a:t>
            </a:r>
            <a:br>
              <a:rPr lang="en-US" sz="900" b="1"/>
            </a:br>
            <a:endParaRPr lang="en-US" sz="900" b="1"/>
          </a:p>
          <a:p>
            <a:pPr marL="101203" indent="-101203">
              <a:lnSpc>
                <a:spcPct val="100000"/>
              </a:lnSpc>
              <a:spcBef>
                <a:spcPts val="675"/>
              </a:spcBef>
              <a:buClr>
                <a:srgbClr val="14AC9A"/>
              </a:buClr>
            </a:pPr>
            <a:r>
              <a:rPr lang="en-US" sz="900" b="1"/>
              <a:t>Schema </a:t>
            </a:r>
            <a:r>
              <a:rPr lang="en-US" sz="900"/>
              <a:t>Validation</a:t>
            </a:r>
            <a:br>
              <a:rPr lang="en-US" sz="900"/>
            </a:br>
            <a:endParaRPr lang="en-US" sz="900"/>
          </a:p>
          <a:p>
            <a:pPr marL="101203" indent="-101203">
              <a:lnSpc>
                <a:spcPct val="100000"/>
              </a:lnSpc>
              <a:spcBef>
                <a:spcPts val="675"/>
              </a:spcBef>
              <a:buClr>
                <a:srgbClr val="14AC9A"/>
              </a:buClr>
            </a:pPr>
            <a:r>
              <a:rPr lang="en-US" sz="900"/>
              <a:t>Matchers, Filters, Selectors</a:t>
            </a:r>
            <a:br>
              <a:rPr lang="en-US" sz="900" b="1"/>
            </a:br>
            <a:endParaRPr lang="en-US" sz="900"/>
          </a:p>
          <a:p>
            <a:pPr marL="101203" indent="-101203">
              <a:lnSpc>
                <a:spcPct val="100000"/>
              </a:lnSpc>
              <a:spcBef>
                <a:spcPts val="675"/>
              </a:spcBef>
              <a:buClr>
                <a:srgbClr val="14AC9A"/>
              </a:buClr>
            </a:pPr>
            <a:r>
              <a:rPr lang="en-US" sz="900"/>
              <a:t>Endpoints, Paths, </a:t>
            </a:r>
            <a:r>
              <a:rPr lang="en-US" sz="900" b="1"/>
              <a:t>Key-Values</a:t>
            </a:r>
          </a:p>
          <a:p>
            <a:pPr marL="101203" indent="-101203">
              <a:lnSpc>
                <a:spcPct val="100000"/>
              </a:lnSpc>
              <a:spcBef>
                <a:spcPts val="675"/>
              </a:spcBef>
              <a:buClr>
                <a:srgbClr val="14AC9A"/>
              </a:buClr>
            </a:pPr>
            <a:endParaRPr lang="en-US" sz="900"/>
          </a:p>
          <a:p>
            <a:pPr marL="101203" indent="-101203">
              <a:lnSpc>
                <a:spcPct val="100000"/>
              </a:lnSpc>
              <a:spcBef>
                <a:spcPts val="675"/>
              </a:spcBef>
              <a:buClr>
                <a:srgbClr val="14AC9A"/>
              </a:buClr>
            </a:pPr>
            <a:r>
              <a:rPr lang="en-US" sz="900" b="1"/>
              <a:t>Added Layer </a:t>
            </a:r>
            <a:r>
              <a:rPr lang="en-US" sz="900"/>
              <a:t>of Security</a:t>
            </a:r>
          </a:p>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27</a:t>
            </a:fld>
            <a:endParaRPr lang="hu-HU"/>
          </a:p>
        </p:txBody>
      </p:sp>
    </p:spTree>
    <p:extLst>
      <p:ext uri="{BB962C8B-B14F-4D97-AF65-F5344CB8AC3E}">
        <p14:creationId xmlns:p14="http://schemas.microsoft.com/office/powerpoint/2010/main" val="3756373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75"/>
              </a:spcBef>
              <a:buNone/>
            </a:pPr>
            <a:r>
              <a:rPr lang="en-US" sz="900" b="1">
                <a:solidFill>
                  <a:srgbClr val="14AC9A"/>
                </a:solidFill>
              </a:rPr>
              <a:t>Enforce Security, Encryption and Monitoring</a:t>
            </a:r>
            <a:br>
              <a:rPr lang="en-US" sz="900" b="1">
                <a:solidFill>
                  <a:srgbClr val="14AC9A"/>
                </a:solidFill>
              </a:rPr>
            </a:br>
            <a:endParaRPr lang="en-US" sz="900" b="1">
              <a:solidFill>
                <a:srgbClr val="14AC9A"/>
              </a:solidFill>
            </a:endParaRPr>
          </a:p>
          <a:p>
            <a:pPr marL="101203" indent="-101203">
              <a:lnSpc>
                <a:spcPct val="100000"/>
              </a:lnSpc>
              <a:spcBef>
                <a:spcPts val="675"/>
              </a:spcBef>
              <a:buClr>
                <a:srgbClr val="14AC9A"/>
              </a:buClr>
            </a:pPr>
            <a:r>
              <a:rPr lang="en-US" sz="900"/>
              <a:t>Enforce security policies </a:t>
            </a:r>
            <a:r>
              <a:rPr lang="en-US" sz="900" b="1"/>
              <a:t>without the need to modify the protected backend</a:t>
            </a:r>
            <a:r>
              <a:rPr lang="en-US" sz="900"/>
              <a:t> system</a:t>
            </a:r>
            <a:br>
              <a:rPr lang="en-US" sz="900" b="1"/>
            </a:br>
            <a:endParaRPr lang="en-US" sz="900" b="1"/>
          </a:p>
          <a:p>
            <a:pPr marL="101203" indent="-101203">
              <a:lnSpc>
                <a:spcPct val="100000"/>
              </a:lnSpc>
              <a:spcBef>
                <a:spcPts val="675"/>
              </a:spcBef>
              <a:buClr>
                <a:srgbClr val="14AC9A"/>
              </a:buClr>
            </a:pPr>
            <a:r>
              <a:rPr lang="en-US" sz="900"/>
              <a:t>Enhance uniform </a:t>
            </a:r>
            <a:r>
              <a:rPr lang="en-US" sz="900" b="1"/>
              <a:t>Monitoring</a:t>
            </a:r>
            <a:r>
              <a:rPr lang="en-US" sz="900"/>
              <a:t> on systems with insufficient logging tools</a:t>
            </a:r>
            <a:br>
              <a:rPr lang="en-US" sz="900"/>
            </a:br>
            <a:endParaRPr lang="en-US" sz="900"/>
          </a:p>
          <a:p>
            <a:pPr marL="101203" indent="-101203">
              <a:lnSpc>
                <a:spcPct val="100000"/>
              </a:lnSpc>
              <a:spcBef>
                <a:spcPts val="675"/>
              </a:spcBef>
              <a:buClr>
                <a:srgbClr val="14AC9A"/>
              </a:buClr>
            </a:pPr>
            <a:r>
              <a:rPr lang="en-US" sz="900"/>
              <a:t>Protect </a:t>
            </a:r>
            <a:r>
              <a:rPr lang="en-US" sz="900" b="1"/>
              <a:t>Legacy Systems</a:t>
            </a:r>
          </a:p>
          <a:p>
            <a:pPr marL="101203" indent="-101203">
              <a:lnSpc>
                <a:spcPct val="100000"/>
              </a:lnSpc>
              <a:spcBef>
                <a:spcPts val="675"/>
              </a:spcBef>
              <a:buClr>
                <a:srgbClr val="14AC9A"/>
              </a:buClr>
            </a:pPr>
            <a:endParaRPr lang="en-US" sz="900" b="1"/>
          </a:p>
          <a:p>
            <a:pPr marL="101203" indent="-101203">
              <a:lnSpc>
                <a:spcPct val="100000"/>
              </a:lnSpc>
              <a:spcBef>
                <a:spcPts val="675"/>
              </a:spcBef>
              <a:buClr>
                <a:srgbClr val="14AC9A"/>
              </a:buClr>
            </a:pPr>
            <a:r>
              <a:rPr lang="en-US" sz="900"/>
              <a:t>Ensure </a:t>
            </a:r>
            <a:r>
              <a:rPr lang="en-US" sz="900" b="1"/>
              <a:t>Compliance</a:t>
            </a:r>
            <a:r>
              <a:rPr lang="en-US" sz="900"/>
              <a:t> and </a:t>
            </a:r>
            <a:r>
              <a:rPr lang="en-US" sz="900" b="1"/>
              <a:t>Data Protection</a:t>
            </a:r>
          </a:p>
        </p:txBody>
      </p:sp>
      <p:sp>
        <p:nvSpPr>
          <p:cNvPr id="4" name="Slide Number Placeholder 3"/>
          <p:cNvSpPr>
            <a:spLocks noGrp="1"/>
          </p:cNvSpPr>
          <p:nvPr>
            <p:ph type="sldNum" sz="quarter" idx="5"/>
          </p:nvPr>
        </p:nvSpPr>
        <p:spPr/>
        <p:txBody>
          <a:bodyPr/>
          <a:lstStyle/>
          <a:p>
            <a:fld id="{89676F23-4F52-4569-8484-DB4921982FBF}" type="slidenum">
              <a:rPr lang="hu-HU" smtClean="0"/>
              <a:t>28</a:t>
            </a:fld>
            <a:endParaRPr lang="hu-HU"/>
          </a:p>
        </p:txBody>
      </p:sp>
    </p:spTree>
    <p:extLst>
      <p:ext uri="{BB962C8B-B14F-4D97-AF65-F5344CB8AC3E}">
        <p14:creationId xmlns:p14="http://schemas.microsoft.com/office/powerpoint/2010/main" val="147585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29</a:t>
            </a:fld>
            <a:endParaRPr lang="hu-HU"/>
          </a:p>
        </p:txBody>
      </p:sp>
    </p:spTree>
    <p:extLst>
      <p:ext uri="{BB962C8B-B14F-4D97-AF65-F5344CB8AC3E}">
        <p14:creationId xmlns:p14="http://schemas.microsoft.com/office/powerpoint/2010/main" val="303637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0965" indent="-100965">
              <a:spcBef>
                <a:spcPts val="675"/>
              </a:spcBef>
              <a:buFont typeface="Arial"/>
              <a:buChar char="•"/>
            </a:pPr>
            <a:r>
              <a:rPr lang="hu-HU"/>
              <a:t>Erősségek</a:t>
            </a:r>
            <a:endParaRPr lang="en-US"/>
          </a:p>
          <a:p>
            <a:pPr marL="443865" lvl="1" indent="-100965">
              <a:spcBef>
                <a:spcPts val="675"/>
              </a:spcBef>
              <a:buFont typeface="Arial"/>
              <a:buChar char="•"/>
            </a:pPr>
            <a:r>
              <a:rPr lang="hu-HU"/>
              <a:t>Tényleges </a:t>
            </a:r>
            <a:r>
              <a:rPr lang="hu-HU" b="1"/>
              <a:t>azonosíthatóság </a:t>
            </a:r>
            <a:r>
              <a:rPr lang="hu-HU"/>
              <a:t>a cím által</a:t>
            </a:r>
            <a:endParaRPr lang="en-US">
              <a:cs typeface="Calibri"/>
            </a:endParaRPr>
          </a:p>
          <a:p>
            <a:pPr marL="716280" lvl="2" indent="-100965">
              <a:spcBef>
                <a:spcPts val="675"/>
              </a:spcBef>
              <a:buFont typeface="Arial"/>
              <a:buChar char="•"/>
            </a:pPr>
            <a:r>
              <a:rPr lang="hu-HU">
                <a:cs typeface="Calibri" panose="020F0502020204030204"/>
              </a:rPr>
              <a:t>Nincsenek potenciásan </a:t>
            </a:r>
            <a:r>
              <a:rPr lang="hu-HU" b="1">
                <a:cs typeface="Calibri" panose="020F0502020204030204"/>
              </a:rPr>
              <a:t>óriási rejtett hálózatok</a:t>
            </a:r>
            <a:r>
              <a:rPr lang="hu-HU">
                <a:cs typeface="Calibri" panose="020F0502020204030204"/>
              </a:rPr>
              <a:t> egy cím mögött</a:t>
            </a:r>
            <a:endParaRPr lang="hu-HU"/>
          </a:p>
          <a:p>
            <a:pPr marL="716280" lvl="2" indent="-100965">
              <a:spcBef>
                <a:spcPts val="675"/>
              </a:spcBef>
              <a:buFont typeface="Arial"/>
              <a:buChar char="•"/>
            </a:pPr>
            <a:r>
              <a:rPr lang="hu-HU">
                <a:cs typeface="Calibri" panose="020F0502020204030204"/>
              </a:rPr>
              <a:t>Lehetővé tenné egy-egy </a:t>
            </a:r>
            <a:r>
              <a:rPr lang="hu-HU" b="1">
                <a:cs typeface="Calibri" panose="020F0502020204030204"/>
              </a:rPr>
              <a:t>mérlegelés nélküli limitálás</a:t>
            </a:r>
            <a:r>
              <a:rPr lang="hu-HU">
                <a:cs typeface="Calibri" panose="020F0502020204030204"/>
              </a:rPr>
              <a:t>át (</a:t>
            </a:r>
            <a:r>
              <a:rPr lang="hu-HU" err="1">
                <a:cs typeface="Calibri" panose="020F0502020204030204"/>
              </a:rPr>
              <a:t>invalid</a:t>
            </a:r>
            <a:r>
              <a:rPr lang="hu-HU">
                <a:cs typeface="Calibri" panose="020F0502020204030204"/>
              </a:rPr>
              <a:t>, </a:t>
            </a:r>
            <a:r>
              <a:rPr lang="hu-HU" err="1">
                <a:cs typeface="Calibri" panose="020F0502020204030204"/>
              </a:rPr>
              <a:t>intrusive</a:t>
            </a:r>
            <a:r>
              <a:rPr lang="hu-HU">
                <a:cs typeface="Calibri" panose="020F0502020204030204"/>
              </a:rPr>
              <a:t>, </a:t>
            </a:r>
            <a:r>
              <a:rPr lang="hu-HU" err="1">
                <a:cs typeface="Calibri" panose="020F0502020204030204"/>
              </a:rPr>
              <a:t>supicious</a:t>
            </a:r>
            <a:r>
              <a:rPr lang="hu-HU">
                <a:cs typeface="Calibri" panose="020F0502020204030204"/>
              </a:rPr>
              <a:t>, </a:t>
            </a:r>
            <a:r>
              <a:rPr lang="hu-HU" err="1">
                <a:cs typeface="Calibri" panose="020F0502020204030204"/>
              </a:rPr>
              <a:t>traffic</a:t>
            </a:r>
            <a:r>
              <a:rPr lang="hu-HU">
                <a:cs typeface="Calibri" panose="020F0502020204030204"/>
              </a:rPr>
              <a:t>)</a:t>
            </a:r>
            <a:endParaRPr lang="hu-HU"/>
          </a:p>
          <a:p>
            <a:pPr marL="100965" indent="-100965">
              <a:spcBef>
                <a:spcPts val="675"/>
              </a:spcBef>
              <a:buFont typeface="Arial"/>
              <a:buChar char="•"/>
            </a:pPr>
            <a:r>
              <a:rPr lang="hu-HU"/>
              <a:t>Gyengeségek</a:t>
            </a:r>
            <a:endParaRPr lang="hu-HU">
              <a:cs typeface="Calibri" panose="020F0502020204030204"/>
            </a:endParaRPr>
          </a:p>
          <a:p>
            <a:pPr marL="443865" lvl="1" indent="-100965">
              <a:spcBef>
                <a:spcPts val="675"/>
              </a:spcBef>
              <a:buFont typeface="Arial"/>
              <a:buChar char="•"/>
            </a:pPr>
            <a:r>
              <a:rPr lang="hu-HU"/>
              <a:t>Gyakorlatilag </a:t>
            </a:r>
            <a:r>
              <a:rPr lang="hu-HU" b="1"/>
              <a:t>lehetetlen a</a:t>
            </a:r>
            <a:r>
              <a:rPr lang="hu-HU"/>
              <a:t> teljes felderítés</a:t>
            </a:r>
            <a:endParaRPr lang="hu-HU">
              <a:cs typeface="Calibri" panose="020F0502020204030204"/>
            </a:endParaRPr>
          </a:p>
          <a:p>
            <a:pPr marL="716280" lvl="2" indent="-100965">
              <a:spcBef>
                <a:spcPts val="675"/>
              </a:spcBef>
              <a:buFont typeface="Arial"/>
              <a:buChar char="•"/>
            </a:pPr>
            <a:r>
              <a:rPr lang="hu-HU" b="1"/>
              <a:t>hasznos statisztikáktól esünk el</a:t>
            </a:r>
            <a:endParaRPr lang="hu-HU" b="1">
              <a:cs typeface="Calibri"/>
            </a:endParaRPr>
          </a:p>
          <a:p>
            <a:pPr marL="100965" indent="-100965">
              <a:spcBef>
                <a:spcPts val="675"/>
              </a:spcBef>
              <a:buFont typeface="Arial"/>
              <a:buChar char="•"/>
            </a:pPr>
            <a:r>
              <a:rPr lang="hu-HU"/>
              <a:t>Lehetőségek</a:t>
            </a:r>
            <a:endParaRPr lang="hu-HU">
              <a:cs typeface="Calibri" panose="020F0502020204030204"/>
            </a:endParaRPr>
          </a:p>
          <a:p>
            <a:pPr marL="443865" lvl="1" indent="-100965">
              <a:spcBef>
                <a:spcPts val="675"/>
              </a:spcBef>
              <a:buFont typeface="Arial"/>
              <a:buChar char="•"/>
            </a:pPr>
            <a:r>
              <a:rPr lang="hu-HU"/>
              <a:t>Gyakorlatilag lehetetlen a teljes felderítés</a:t>
            </a:r>
            <a:endParaRPr lang="en-US"/>
          </a:p>
          <a:p>
            <a:pPr marL="716280" lvl="2" indent="-100965">
              <a:spcBef>
                <a:spcPts val="675"/>
              </a:spcBef>
              <a:buFont typeface="Arial"/>
              <a:buChar char="•"/>
            </a:pPr>
            <a:r>
              <a:rPr lang="hu-HU"/>
              <a:t>megszűnnek megkérőjelezhető üzleti modellű szolgáltatások, mint a </a:t>
            </a:r>
            <a:r>
              <a:rPr lang="hu-HU" err="1"/>
              <a:t>Shodan</a:t>
            </a:r>
            <a:r>
              <a:rPr lang="hu-HU"/>
              <a:t> (</a:t>
            </a:r>
            <a:r>
              <a:rPr lang="hu-HU" err="1"/>
              <a:t>secuity</a:t>
            </a:r>
            <a:r>
              <a:rPr lang="hu-HU"/>
              <a:t> </a:t>
            </a:r>
            <a:r>
              <a:rPr lang="hu-HU" err="1"/>
              <a:t>by</a:t>
            </a:r>
            <a:r>
              <a:rPr lang="hu-HU"/>
              <a:t> </a:t>
            </a:r>
            <a:r>
              <a:rPr lang="hu-HU" err="1"/>
              <a:t>obsurity</a:t>
            </a:r>
            <a:r>
              <a:rPr lang="hu-HU"/>
              <a:t>?)</a:t>
            </a:r>
            <a:endParaRPr lang="hu-HU">
              <a:cs typeface="Calibri"/>
            </a:endParaRPr>
          </a:p>
          <a:p>
            <a:pPr marL="443865" lvl="1" indent="-100965">
              <a:spcBef>
                <a:spcPts val="675"/>
              </a:spcBef>
              <a:buFont typeface="Arial,Sans-Serif"/>
              <a:buChar char="•"/>
            </a:pPr>
            <a:r>
              <a:rPr lang="hu-HU" b="1"/>
              <a:t>Minden eszköz</a:t>
            </a:r>
            <a:r>
              <a:rPr lang="hu-HU"/>
              <a:t>nek lehet </a:t>
            </a:r>
            <a:r>
              <a:rPr lang="hu-HU" b="1"/>
              <a:t>publikus címe</a:t>
            </a:r>
            <a:endParaRPr lang="en-US" b="1"/>
          </a:p>
          <a:p>
            <a:pPr marL="716280" lvl="2" indent="-100965">
              <a:spcBef>
                <a:spcPts val="675"/>
              </a:spcBef>
              <a:buFont typeface="Arial,Sans-Serif"/>
              <a:buChar char="•"/>
            </a:pPr>
            <a:r>
              <a:rPr lang="hu-HU"/>
              <a:t>A </a:t>
            </a:r>
            <a:r>
              <a:rPr lang="hu-HU" b="1"/>
              <a:t>mobil, </a:t>
            </a:r>
            <a:r>
              <a:rPr lang="hu-HU" b="1" err="1"/>
              <a:t>IoT</a:t>
            </a:r>
            <a:r>
              <a:rPr lang="hu-HU"/>
              <a:t> világ előretörése, a </a:t>
            </a:r>
            <a:r>
              <a:rPr lang="hu-HU" b="1"/>
              <a:t>távmenedzselés okán szükséges</a:t>
            </a:r>
            <a:r>
              <a:rPr lang="hu-HU"/>
              <a:t> lehet (</a:t>
            </a:r>
            <a:r>
              <a:rPr lang="hu-HU" err="1"/>
              <a:t>connectivity</a:t>
            </a:r>
            <a:r>
              <a:rPr lang="hu-HU"/>
              <a:t> mánia)</a:t>
            </a:r>
            <a:endParaRPr lang="hu-HU">
              <a:cs typeface="Calibri"/>
            </a:endParaRPr>
          </a:p>
          <a:p>
            <a:pPr marL="716280" lvl="2" indent="-100965">
              <a:spcBef>
                <a:spcPts val="675"/>
              </a:spcBef>
              <a:buFont typeface="Arial,Sans-Serif"/>
              <a:buChar char="•"/>
            </a:pPr>
            <a:r>
              <a:rPr lang="hu-HU"/>
              <a:t>A  </a:t>
            </a:r>
            <a:r>
              <a:rPr lang="hu-HU" err="1"/>
              <a:t>Zero</a:t>
            </a:r>
            <a:r>
              <a:rPr lang="hu-HU"/>
              <a:t> </a:t>
            </a:r>
            <a:r>
              <a:rPr lang="hu-HU" err="1"/>
              <a:t>Trust</a:t>
            </a:r>
            <a:r>
              <a:rPr lang="hu-HU"/>
              <a:t> elvek alapján azt mondom, hogy a </a:t>
            </a:r>
            <a:r>
              <a:rPr lang="hu-HU" b="1"/>
              <a:t>NAT csak </a:t>
            </a:r>
            <a:r>
              <a:rPr lang="hu-HU" b="1" err="1"/>
              <a:t>security</a:t>
            </a:r>
            <a:r>
              <a:rPr lang="hu-HU" b="1"/>
              <a:t> </a:t>
            </a:r>
            <a:r>
              <a:rPr lang="hu-HU" b="1" err="1"/>
              <a:t>by</a:t>
            </a:r>
            <a:r>
              <a:rPr lang="hu-HU" b="1"/>
              <a:t> </a:t>
            </a:r>
            <a:r>
              <a:rPr lang="hu-HU" b="1" err="1"/>
              <a:t>obscurity</a:t>
            </a:r>
            <a:endParaRPr lang="hu-HU" b="1" err="1">
              <a:cs typeface="Calibri"/>
            </a:endParaRPr>
          </a:p>
          <a:p>
            <a:pPr marL="100965" indent="-100965">
              <a:spcBef>
                <a:spcPts val="675"/>
              </a:spcBef>
              <a:buFont typeface="Arial"/>
              <a:buChar char="•"/>
            </a:pPr>
            <a:r>
              <a:rPr lang="hu-HU"/>
              <a:t>Félelmek</a:t>
            </a:r>
            <a:endParaRPr lang="en-US"/>
          </a:p>
          <a:p>
            <a:pPr marL="443865" lvl="1" indent="-100965">
              <a:spcBef>
                <a:spcPts val="675"/>
              </a:spcBef>
              <a:buFont typeface="Arial"/>
              <a:buChar char="•"/>
            </a:pPr>
            <a:r>
              <a:rPr lang="hu-HU"/>
              <a:t>Támadási felület</a:t>
            </a:r>
            <a:endParaRPr lang="hu-HU">
              <a:cs typeface="Calibri"/>
            </a:endParaRPr>
          </a:p>
          <a:p>
            <a:pPr marL="716280" lvl="2" indent="-100965">
              <a:spcBef>
                <a:spcPts val="675"/>
              </a:spcBef>
              <a:buFont typeface="Arial"/>
              <a:buChar char="•"/>
            </a:pPr>
            <a:r>
              <a:rPr lang="hu-HU">
                <a:cs typeface="Calibri"/>
              </a:rPr>
              <a:t>Minden cím azonosít egy eszközt, de </a:t>
            </a:r>
            <a:r>
              <a:rPr lang="hu-HU" b="1">
                <a:cs typeface="Calibri"/>
              </a:rPr>
              <a:t>minden eszköz címezhetővé</a:t>
            </a:r>
            <a:r>
              <a:rPr lang="hu-HU">
                <a:cs typeface="Calibri"/>
              </a:rPr>
              <a:t> is</a:t>
            </a:r>
            <a:r>
              <a:rPr lang="hu-HU" b="1">
                <a:cs typeface="Calibri"/>
              </a:rPr>
              <a:t> válik</a:t>
            </a:r>
          </a:p>
          <a:p>
            <a:pPr marL="443865" lvl="1" indent="-100965">
              <a:spcBef>
                <a:spcPts val="675"/>
              </a:spcBef>
              <a:buFont typeface="Arial"/>
              <a:buChar char="•"/>
            </a:pPr>
            <a:r>
              <a:rPr lang="hu-HU"/>
              <a:t>A véletlenek hatása erősebb</a:t>
            </a:r>
            <a:endParaRPr lang="hu-HU">
              <a:cs typeface="Calibri" panose="020F0502020204030204"/>
            </a:endParaRPr>
          </a:p>
          <a:p>
            <a:pPr marL="716280" lvl="2" indent="-100965">
              <a:spcBef>
                <a:spcPts val="675"/>
              </a:spcBef>
              <a:buFont typeface="Arial"/>
              <a:buChar char="•"/>
            </a:pPr>
            <a:r>
              <a:rPr lang="hu-HU">
                <a:cs typeface="Calibri" panose="020F0502020204030204"/>
              </a:rPr>
              <a:t>Egy-egy </a:t>
            </a:r>
            <a:r>
              <a:rPr lang="hu-HU" b="1">
                <a:cs typeface="Calibri" panose="020F0502020204030204"/>
              </a:rPr>
              <a:t>hibás tűzfal konfiguráció</a:t>
            </a:r>
            <a:r>
              <a:rPr lang="hu-HU">
                <a:cs typeface="Calibri" panose="020F0502020204030204"/>
              </a:rPr>
              <a:t> a tényleges </a:t>
            </a:r>
            <a:r>
              <a:rPr lang="hu-HU" err="1">
                <a:cs typeface="Calibri" panose="020F0502020204030204"/>
              </a:rPr>
              <a:t>címezhetőség</a:t>
            </a:r>
            <a:r>
              <a:rPr lang="hu-HU">
                <a:cs typeface="Calibri" panose="020F0502020204030204"/>
              </a:rPr>
              <a:t> miatt </a:t>
            </a:r>
            <a:r>
              <a:rPr lang="hu-HU" b="1">
                <a:cs typeface="Calibri" panose="020F0502020204030204"/>
              </a:rPr>
              <a:t>gondot jelenthet</a:t>
            </a:r>
          </a:p>
        </p:txBody>
      </p:sp>
      <p:sp>
        <p:nvSpPr>
          <p:cNvPr id="4" name="Slide Number Placeholder 3"/>
          <p:cNvSpPr>
            <a:spLocks noGrp="1"/>
          </p:cNvSpPr>
          <p:nvPr>
            <p:ph type="sldNum" sz="quarter" idx="5"/>
          </p:nvPr>
        </p:nvSpPr>
        <p:spPr/>
        <p:txBody>
          <a:bodyPr/>
          <a:lstStyle/>
          <a:p>
            <a:fld id="{89676F23-4F52-4569-8484-DB4921982FBF}" type="slidenum">
              <a:rPr lang="hu-HU" smtClean="0"/>
              <a:t>3</a:t>
            </a:fld>
            <a:endParaRPr lang="hu-HU"/>
          </a:p>
        </p:txBody>
      </p:sp>
    </p:spTree>
    <p:extLst>
      <p:ext uri="{BB962C8B-B14F-4D97-AF65-F5344CB8AC3E}">
        <p14:creationId xmlns:p14="http://schemas.microsoft.com/office/powerpoint/2010/main" val="11721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75"/>
              </a:spcBef>
            </a:pPr>
            <a:r>
              <a:rPr lang="hu-HU" b="1">
                <a:cs typeface="Calibri" panose="020F0502020204030204"/>
              </a:rPr>
              <a:t>A </a:t>
            </a:r>
            <a:r>
              <a:rPr lang="hu-HU" b="1" err="1">
                <a:cs typeface="Calibri" panose="020F0502020204030204"/>
              </a:rPr>
              <a:t>követlező</a:t>
            </a:r>
            <a:r>
              <a:rPr lang="hu-HU" b="1">
                <a:cs typeface="Calibri" panose="020F0502020204030204"/>
              </a:rPr>
              <a:t> erősnek mondott újdonsás az </a:t>
            </a:r>
            <a:r>
              <a:rPr lang="hu-HU" b="1" err="1">
                <a:cs typeface="Calibri" panose="020F0502020204030204"/>
              </a:rPr>
              <a:t>IPsec</a:t>
            </a:r>
            <a:r>
              <a:rPr lang="hu-HU" b="1">
                <a:cs typeface="Calibri" panose="020F0502020204030204"/>
              </a:rPr>
              <a:t>. Ez csak félig igaz.</a:t>
            </a:r>
          </a:p>
          <a:p>
            <a:pPr marL="228600" indent="-228600">
              <a:spcBef>
                <a:spcPts val="675"/>
              </a:spcBef>
              <a:buAutoNum type="arabicPeriod"/>
            </a:pPr>
            <a:r>
              <a:rPr lang="hu-HU">
                <a:cs typeface="Calibri"/>
              </a:rPr>
              <a:t>IPv4 mellett is megvalósítható</a:t>
            </a:r>
          </a:p>
          <a:p>
            <a:pPr marL="228600" indent="-228600">
              <a:spcBef>
                <a:spcPts val="675"/>
              </a:spcBef>
              <a:buAutoNum type="arabicPeriod"/>
            </a:pPr>
            <a:r>
              <a:rPr lang="hu-HU">
                <a:cs typeface="Calibri"/>
              </a:rPr>
              <a:t>Nem egyértelmű a kötelező mivolta</a:t>
            </a:r>
          </a:p>
          <a:p>
            <a:pPr>
              <a:spcBef>
                <a:spcPts val="675"/>
              </a:spcBef>
            </a:pPr>
            <a:endParaRPr lang="hu-HU" b="1">
              <a:cs typeface="Calibri"/>
            </a:endParaRPr>
          </a:p>
          <a:p>
            <a:pPr marL="100965" indent="-100965">
              <a:spcBef>
                <a:spcPts val="675"/>
              </a:spcBef>
              <a:buFont typeface="Arial"/>
              <a:buChar char="•"/>
            </a:pPr>
            <a:r>
              <a:rPr lang="hu-HU"/>
              <a:t>Erősségek</a:t>
            </a:r>
            <a:endParaRPr lang="en-US">
              <a:cs typeface="Calibri"/>
            </a:endParaRPr>
          </a:p>
          <a:p>
            <a:pPr marL="443865" lvl="1" indent="-100965">
              <a:spcBef>
                <a:spcPts val="675"/>
              </a:spcBef>
              <a:buFont typeface="Arial"/>
              <a:buChar char="•"/>
            </a:pPr>
            <a:r>
              <a:rPr lang="hu-HU" b="1"/>
              <a:t>Szabványba épített</a:t>
            </a:r>
            <a:r>
              <a:rPr lang="hu-HU"/>
              <a:t> biztonság (</a:t>
            </a:r>
            <a:r>
              <a:rPr lang="hu-HU" err="1"/>
              <a:t>IPsec</a:t>
            </a:r>
            <a:r>
              <a:rPr lang="hu-HU"/>
              <a:t>)</a:t>
            </a:r>
            <a:endParaRPr lang="hu-HU">
              <a:cs typeface="Calibri"/>
            </a:endParaRPr>
          </a:p>
          <a:p>
            <a:pPr marL="786765" lvl="2" indent="-100965">
              <a:spcBef>
                <a:spcPts val="675"/>
              </a:spcBef>
              <a:buFont typeface="Arial"/>
              <a:buChar char="•"/>
            </a:pPr>
            <a:r>
              <a:rPr lang="hu-HU" err="1"/>
              <a:t>Tunnel</a:t>
            </a:r>
            <a:r>
              <a:rPr lang="hu-HU"/>
              <a:t> (</a:t>
            </a:r>
            <a:r>
              <a:rPr lang="hu-HU" b="1"/>
              <a:t>site-</a:t>
            </a:r>
            <a:r>
              <a:rPr lang="hu-HU" b="1" err="1"/>
              <a:t>to</a:t>
            </a:r>
            <a:r>
              <a:rPr lang="hu-HU" b="1"/>
              <a:t>-site</a:t>
            </a:r>
            <a:r>
              <a:rPr lang="hu-HU"/>
              <a:t>)</a:t>
            </a:r>
            <a:endParaRPr lang="en-US"/>
          </a:p>
          <a:p>
            <a:pPr marL="1099185" lvl="3" indent="-100965">
              <a:spcBef>
                <a:spcPts val="675"/>
              </a:spcBef>
              <a:buFont typeface="Arial"/>
              <a:buChar char="•"/>
            </a:pPr>
            <a:r>
              <a:rPr lang="hu-HU" b="1">
                <a:cs typeface="Calibri" panose="020F0502020204030204"/>
              </a:rPr>
              <a:t>Csak a </a:t>
            </a:r>
            <a:r>
              <a:rPr lang="hu-HU" b="1" err="1">
                <a:cs typeface="Calibri" panose="020F0502020204030204"/>
              </a:rPr>
              <a:t>payload</a:t>
            </a:r>
            <a:r>
              <a:rPr lang="hu-HU">
                <a:cs typeface="Calibri" panose="020F0502020204030204"/>
              </a:rPr>
              <a:t> titkosított/</a:t>
            </a:r>
            <a:r>
              <a:rPr lang="hu-HU" err="1">
                <a:cs typeface="Calibri" panose="020F0502020204030204"/>
              </a:rPr>
              <a:t>autentikált</a:t>
            </a:r>
            <a:endParaRPr lang="hu-HU">
              <a:cs typeface="Calibri" panose="020F0502020204030204"/>
            </a:endParaRPr>
          </a:p>
          <a:p>
            <a:pPr marL="786765" lvl="2" indent="-100965">
              <a:spcBef>
                <a:spcPts val="675"/>
              </a:spcBef>
              <a:buFont typeface="Arial"/>
              <a:buChar char="•"/>
            </a:pPr>
            <a:r>
              <a:rPr lang="hu-HU" err="1"/>
              <a:t>Transport</a:t>
            </a:r>
            <a:r>
              <a:rPr lang="hu-HU"/>
              <a:t> (</a:t>
            </a:r>
            <a:r>
              <a:rPr lang="hu-HU" err="1"/>
              <a:t>host-to-host</a:t>
            </a:r>
            <a:r>
              <a:rPr lang="hu-HU"/>
              <a:t>, </a:t>
            </a:r>
            <a:r>
              <a:rPr lang="hu-HU" err="1"/>
              <a:t>host-to-gateway</a:t>
            </a:r>
            <a:r>
              <a:rPr lang="hu-HU"/>
              <a:t>)</a:t>
            </a:r>
            <a:endParaRPr lang="en-US"/>
          </a:p>
          <a:p>
            <a:pPr marL="1099185" lvl="3" indent="-100965">
              <a:spcBef>
                <a:spcPts val="675"/>
              </a:spcBef>
              <a:buFont typeface="Arial"/>
              <a:buChar char="•"/>
            </a:pPr>
            <a:r>
              <a:rPr lang="hu-HU"/>
              <a:t>A </a:t>
            </a:r>
            <a:r>
              <a:rPr lang="hu-HU" b="1"/>
              <a:t>teljes csomag</a:t>
            </a:r>
            <a:r>
              <a:rPr lang="hu-HU"/>
              <a:t> (</a:t>
            </a:r>
            <a:r>
              <a:rPr lang="hu-HU" err="1"/>
              <a:t>encapsulated</a:t>
            </a:r>
            <a:r>
              <a:rPr lang="hu-HU"/>
              <a:t>) titkosított/</a:t>
            </a:r>
            <a:r>
              <a:rPr lang="hu-HU" err="1"/>
              <a:t>autentikált</a:t>
            </a:r>
            <a:endParaRPr lang="hu-HU" err="1">
              <a:cs typeface="Calibri"/>
            </a:endParaRPr>
          </a:p>
          <a:p>
            <a:pPr marL="100965" indent="-100965">
              <a:spcBef>
                <a:spcPts val="675"/>
              </a:spcBef>
              <a:buFont typeface="Arial"/>
              <a:buChar char="•"/>
            </a:pPr>
            <a:r>
              <a:rPr lang="hu-HU"/>
              <a:t>Gyengeségek</a:t>
            </a:r>
            <a:endParaRPr lang="en-US"/>
          </a:p>
          <a:p>
            <a:pPr marL="443865" lvl="1" indent="-100965">
              <a:spcBef>
                <a:spcPts val="675"/>
              </a:spcBef>
              <a:buFont typeface="Arial"/>
              <a:buChar char="•"/>
            </a:pPr>
            <a:r>
              <a:rPr lang="hu-HU" b="1" err="1"/>
              <a:t>Autentikáció</a:t>
            </a:r>
            <a:endParaRPr lang="hu-HU" b="1" err="1">
              <a:cs typeface="Calibri"/>
            </a:endParaRPr>
          </a:p>
          <a:p>
            <a:pPr marL="716280" lvl="2" indent="-100965">
              <a:spcBef>
                <a:spcPts val="675"/>
              </a:spcBef>
              <a:buFont typeface="Arial"/>
              <a:buChar char="•"/>
            </a:pPr>
            <a:r>
              <a:rPr lang="hu-HU">
                <a:cs typeface="Calibri"/>
              </a:rPr>
              <a:t>A </a:t>
            </a:r>
            <a:r>
              <a:rPr lang="hu-HU" b="1">
                <a:cs typeface="Calibri"/>
              </a:rPr>
              <a:t>mostani megoldások</a:t>
            </a:r>
            <a:r>
              <a:rPr lang="hu-HU">
                <a:cs typeface="Calibri"/>
              </a:rPr>
              <a:t>nak (TLS, SSH, </a:t>
            </a:r>
            <a:r>
              <a:rPr lang="hu-HU" err="1">
                <a:cs typeface="Calibri"/>
              </a:rPr>
              <a:t>IPsec</a:t>
            </a:r>
            <a:r>
              <a:rPr lang="hu-HU">
                <a:cs typeface="Calibri" panose="020F0502020204030204"/>
              </a:rPr>
              <a:t>) is ez a </a:t>
            </a:r>
            <a:r>
              <a:rPr lang="hu-HU" b="1">
                <a:cs typeface="Calibri" panose="020F0502020204030204"/>
              </a:rPr>
              <a:t>leggyengébb pontja</a:t>
            </a:r>
          </a:p>
          <a:p>
            <a:pPr marL="716280" lvl="2" indent="-100965">
              <a:spcBef>
                <a:spcPts val="675"/>
              </a:spcBef>
              <a:buFont typeface="Arial"/>
              <a:buChar char="•"/>
            </a:pPr>
            <a:r>
              <a:rPr lang="hu-HU">
                <a:cs typeface="Calibri" panose="020F0502020204030204"/>
              </a:rPr>
              <a:t>A </a:t>
            </a:r>
            <a:r>
              <a:rPr lang="hu-HU" b="1">
                <a:cs typeface="Calibri" panose="020F0502020204030204"/>
              </a:rPr>
              <a:t>X.509</a:t>
            </a:r>
            <a:r>
              <a:rPr lang="hu-HU">
                <a:cs typeface="Calibri" panose="020F0502020204030204"/>
              </a:rPr>
              <a:t> tanúsítványok kezelése nehézkes és erősen központosított</a:t>
            </a:r>
          </a:p>
          <a:p>
            <a:pPr marL="1099185" lvl="3" indent="-100965">
              <a:spcBef>
                <a:spcPts val="675"/>
              </a:spcBef>
              <a:buFont typeface="Arial"/>
              <a:buChar char="•"/>
            </a:pPr>
            <a:r>
              <a:rPr lang="hu-HU">
                <a:cs typeface="Calibri" panose="020F0502020204030204"/>
              </a:rPr>
              <a:t>Az </a:t>
            </a:r>
            <a:r>
              <a:rPr lang="hu-HU" b="1" err="1">
                <a:cs typeface="Calibri" panose="020F0502020204030204"/>
              </a:rPr>
              <a:t>automatizáció</a:t>
            </a:r>
            <a:r>
              <a:rPr lang="hu-HU">
                <a:cs typeface="Calibri" panose="020F0502020204030204"/>
              </a:rPr>
              <a:t> (ACME) még a legnagyobb szolgáltatóknál sem megoldott</a:t>
            </a:r>
          </a:p>
          <a:p>
            <a:pPr marL="1099185" lvl="3" indent="-100965">
              <a:spcBef>
                <a:spcPts val="675"/>
              </a:spcBef>
              <a:buFont typeface="Arial"/>
              <a:buChar char="•"/>
            </a:pPr>
            <a:r>
              <a:rPr lang="hu-HU">
                <a:cs typeface="Calibri" panose="020F0502020204030204"/>
              </a:rPr>
              <a:t>A </a:t>
            </a:r>
            <a:r>
              <a:rPr lang="hu-HU" b="1">
                <a:cs typeface="Calibri" panose="020F0502020204030204"/>
              </a:rPr>
              <a:t>tanúsítványok kibocsátás</a:t>
            </a:r>
            <a:r>
              <a:rPr lang="hu-HU">
                <a:cs typeface="Calibri" panose="020F0502020204030204"/>
              </a:rPr>
              <a:t>a körül számos probléma volt (</a:t>
            </a:r>
            <a:r>
              <a:rPr lang="hu-HU" err="1">
                <a:cs typeface="Calibri" panose="020F0502020204030204"/>
              </a:rPr>
              <a:t>certificate</a:t>
            </a:r>
            <a:r>
              <a:rPr lang="hu-HU">
                <a:cs typeface="Calibri" panose="020F0502020204030204"/>
              </a:rPr>
              <a:t> </a:t>
            </a:r>
            <a:r>
              <a:rPr lang="hu-HU" err="1">
                <a:cs typeface="Calibri" panose="020F0502020204030204"/>
              </a:rPr>
              <a:t>transparency</a:t>
            </a:r>
            <a:r>
              <a:rPr lang="hu-HU">
                <a:cs typeface="Calibri" panose="020F0502020204030204"/>
              </a:rPr>
              <a:t>)</a:t>
            </a:r>
          </a:p>
          <a:p>
            <a:pPr marL="1099185" lvl="3" indent="-100965">
              <a:spcBef>
                <a:spcPts val="675"/>
              </a:spcBef>
              <a:buFont typeface="Arial"/>
              <a:buChar char="•"/>
            </a:pPr>
            <a:r>
              <a:rPr lang="hu-HU">
                <a:cs typeface="Calibri" panose="020F0502020204030204"/>
              </a:rPr>
              <a:t>A </a:t>
            </a:r>
            <a:r>
              <a:rPr lang="hu-HU" b="1">
                <a:cs typeface="Calibri" panose="020F0502020204030204"/>
              </a:rPr>
              <a:t>tanúsítványok visszavonás</a:t>
            </a:r>
            <a:r>
              <a:rPr lang="hu-HU">
                <a:cs typeface="Calibri" panose="020F0502020204030204"/>
              </a:rPr>
              <a:t>ának kezelése nem megoldott (CRL?, OCSP?, …)</a:t>
            </a:r>
            <a:endParaRPr lang="hu-HU"/>
          </a:p>
          <a:p>
            <a:pPr marL="1099185" lvl="3" indent="-100965">
              <a:spcBef>
                <a:spcPts val="675"/>
              </a:spcBef>
              <a:buFont typeface="Arial"/>
              <a:buChar char="•"/>
            </a:pPr>
            <a:r>
              <a:rPr lang="hu-HU">
                <a:cs typeface="Calibri"/>
              </a:rPr>
              <a:t>A </a:t>
            </a:r>
            <a:r>
              <a:rPr lang="hu-HU" b="1">
                <a:cs typeface="Calibri"/>
              </a:rPr>
              <a:t>központosítás elkerülése</a:t>
            </a:r>
            <a:r>
              <a:rPr lang="hu-HU">
                <a:cs typeface="Calibri"/>
              </a:rPr>
              <a:t> (DANE) nagyon nehézkes, implementációk hiányában</a:t>
            </a:r>
            <a:endParaRPr lang="hu-HU"/>
          </a:p>
          <a:p>
            <a:pPr marL="1099185" lvl="3" indent="-100965">
              <a:spcBef>
                <a:spcPts val="675"/>
              </a:spcBef>
              <a:buFont typeface="Arial"/>
              <a:buChar char="•"/>
            </a:pPr>
            <a:r>
              <a:rPr lang="hu-HU">
                <a:cs typeface="Calibri" panose="020F0502020204030204"/>
              </a:rPr>
              <a:t>Megoldási </a:t>
            </a:r>
            <a:r>
              <a:rPr lang="hu-HU" b="1">
                <a:cs typeface="Calibri" panose="020F0502020204030204"/>
              </a:rPr>
              <a:t>ötletek vannak</a:t>
            </a:r>
            <a:r>
              <a:rPr lang="hu-HU">
                <a:cs typeface="Calibri" panose="020F0502020204030204"/>
              </a:rPr>
              <a:t> (DANE, </a:t>
            </a:r>
            <a:r>
              <a:rPr lang="hu-HU" err="1"/>
              <a:t>Cryptographically</a:t>
            </a:r>
            <a:r>
              <a:rPr lang="hu-HU"/>
              <a:t> </a:t>
            </a:r>
            <a:r>
              <a:rPr lang="hu-HU" err="1"/>
              <a:t>Generated</a:t>
            </a:r>
            <a:r>
              <a:rPr lang="hu-HU"/>
              <a:t> </a:t>
            </a:r>
            <a:r>
              <a:rPr lang="hu-HU" err="1"/>
              <a:t>Address</a:t>
            </a:r>
            <a:r>
              <a:rPr lang="hu-HU"/>
              <a:t>, …) de </a:t>
            </a:r>
            <a:r>
              <a:rPr lang="hu-HU" b="1"/>
              <a:t>megoldás nincs</a:t>
            </a:r>
            <a:r>
              <a:rPr lang="hu-HU"/>
              <a:t> (DNSSEC?)</a:t>
            </a:r>
            <a:endParaRPr lang="hu-HU">
              <a:cs typeface="Calibri"/>
            </a:endParaRPr>
          </a:p>
          <a:p>
            <a:pPr indent="-100965">
              <a:spcBef>
                <a:spcPts val="675"/>
              </a:spcBef>
              <a:buFont typeface="Arial"/>
              <a:buChar char="•"/>
            </a:pPr>
            <a:r>
              <a:rPr lang="hu-HU"/>
              <a:t>Lehetőségek</a:t>
            </a:r>
            <a:endParaRPr lang="hu-HU">
              <a:cs typeface="Calibri"/>
            </a:endParaRPr>
          </a:p>
          <a:p>
            <a:pPr marL="443865" lvl="1" indent="-100965">
              <a:spcBef>
                <a:spcPts val="675"/>
              </a:spcBef>
              <a:buFont typeface="Arial"/>
              <a:buChar char="•"/>
            </a:pPr>
            <a:r>
              <a:rPr lang="hu-HU"/>
              <a:t>Önálló </a:t>
            </a:r>
            <a:r>
              <a:rPr lang="hu-HU" err="1"/>
              <a:t>autentikáció</a:t>
            </a:r>
            <a:r>
              <a:rPr lang="hu-HU"/>
              <a:t> és integritás biztosítás</a:t>
            </a:r>
            <a:endParaRPr lang="hu-HU">
              <a:cs typeface="Calibri"/>
            </a:endParaRPr>
          </a:p>
          <a:p>
            <a:pPr marL="716280" lvl="2" indent="-100965">
              <a:spcBef>
                <a:spcPts val="675"/>
              </a:spcBef>
              <a:buFont typeface="Arial"/>
              <a:buChar char="•"/>
            </a:pPr>
            <a:r>
              <a:rPr lang="hu-HU">
                <a:cs typeface="Calibri"/>
              </a:rPr>
              <a:t>A nem </a:t>
            </a:r>
            <a:r>
              <a:rPr lang="hu-HU" err="1">
                <a:cs typeface="Calibri"/>
              </a:rPr>
              <a:t>sensitive</a:t>
            </a:r>
            <a:r>
              <a:rPr lang="hu-HU">
                <a:cs typeface="Calibri"/>
              </a:rPr>
              <a:t> adatoknál a forrás </a:t>
            </a:r>
            <a:r>
              <a:rPr lang="hu-HU" b="1">
                <a:cs typeface="Calibri"/>
              </a:rPr>
              <a:t>ellenőrizhetősége</a:t>
            </a:r>
          </a:p>
          <a:p>
            <a:pPr marL="443865" lvl="1" indent="-100965">
              <a:spcBef>
                <a:spcPts val="675"/>
              </a:spcBef>
              <a:buFont typeface="Arial"/>
              <a:buChar char="•"/>
            </a:pPr>
            <a:r>
              <a:rPr lang="hu-HU" b="1"/>
              <a:t>Titkosítás extra lehetőségként</a:t>
            </a:r>
            <a:endParaRPr lang="hu-HU" b="1">
              <a:cs typeface="Calibri"/>
            </a:endParaRPr>
          </a:p>
          <a:p>
            <a:pPr marL="716280" lvl="2" indent="-100965">
              <a:spcBef>
                <a:spcPts val="675"/>
              </a:spcBef>
              <a:buFont typeface="Arial"/>
              <a:buChar char="•"/>
            </a:pPr>
            <a:r>
              <a:rPr lang="hu-HU" b="1">
                <a:cs typeface="Calibri"/>
              </a:rPr>
              <a:t>Leválthatná a jelenlegi megoldások mindegyikét</a:t>
            </a:r>
            <a:r>
              <a:rPr lang="hu-HU">
                <a:cs typeface="Calibri"/>
              </a:rPr>
              <a:t>, mivel alacsonyabb rétegben van</a:t>
            </a:r>
          </a:p>
          <a:p>
            <a:pPr marL="100965" indent="-100965">
              <a:spcBef>
                <a:spcPts val="675"/>
              </a:spcBef>
              <a:buFont typeface="Arial"/>
              <a:buChar char="•"/>
            </a:pPr>
            <a:r>
              <a:rPr lang="hu-HU"/>
              <a:t>Félelmek</a:t>
            </a:r>
            <a:endParaRPr lang="en-US"/>
          </a:p>
          <a:p>
            <a:pPr marL="443865" lvl="1" indent="-100965">
              <a:spcBef>
                <a:spcPts val="675"/>
              </a:spcBef>
              <a:buFont typeface="Arial"/>
              <a:buChar char="•"/>
            </a:pPr>
            <a:r>
              <a:rPr lang="hu-HU"/>
              <a:t>Marad a status quo: IPv4 + </a:t>
            </a:r>
            <a:r>
              <a:rPr lang="hu-HU" err="1"/>
              <a:t>IPsec</a:t>
            </a:r>
            <a:endParaRPr lang="hu-HU" err="1">
              <a:cs typeface="Calibri"/>
            </a:endParaRPr>
          </a:p>
          <a:p>
            <a:pPr>
              <a:spcBef>
                <a:spcPts val="675"/>
              </a:spcBef>
            </a:pPr>
            <a:endParaRPr lang="hu-HU">
              <a:cs typeface="Calibri"/>
            </a:endParaRPr>
          </a:p>
          <a:p>
            <a:pPr>
              <a:spcBef>
                <a:spcPts val="675"/>
              </a:spcBef>
            </a:pPr>
            <a:r>
              <a:rPr lang="hu-HU">
                <a:cs typeface="Calibri"/>
              </a:rPr>
              <a:t>Források:</a:t>
            </a:r>
          </a:p>
          <a:p>
            <a:pPr>
              <a:spcBef>
                <a:spcPts val="675"/>
              </a:spcBef>
            </a:pPr>
            <a:r>
              <a:rPr lang="hu-HU">
                <a:hlinkClick r:id="rId3"/>
              </a:rPr>
              <a:t>https://en.wikipedia.org/wiki/IPsec</a:t>
            </a:r>
            <a:endParaRPr lang="hu-HU"/>
          </a:p>
          <a:p>
            <a:pPr>
              <a:spcBef>
                <a:spcPts val="675"/>
              </a:spcBef>
            </a:pPr>
            <a:endParaRPr lang="hu-HU"/>
          </a:p>
          <a:p>
            <a:pPr>
              <a:spcBef>
                <a:spcPts val="675"/>
              </a:spcBef>
            </a:pPr>
            <a:r>
              <a:rPr lang="hu-HU">
                <a:hlinkClick r:id="rId4"/>
              </a:rPr>
              <a:t>https://www.ionos.com/digitalguide/server/know-how/ipsec-security-architecture-for-ipv4-and-ipv6/</a:t>
            </a:r>
            <a:endParaRPr lang="hu-HU">
              <a:cs typeface="Calibri"/>
              <a:hlinkClick r:id="rId4"/>
            </a:endParaRPr>
          </a:p>
          <a:p>
            <a:pPr>
              <a:spcBef>
                <a:spcPts val="675"/>
              </a:spcBef>
            </a:pPr>
            <a:r>
              <a:rPr lang="hu-HU">
                <a:hlinkClick r:id="rId5"/>
              </a:rPr>
              <a:t>https://semiengineering.com/ipsec-security-in-ipv6/</a:t>
            </a:r>
            <a:endParaRPr lang="hu-HU"/>
          </a:p>
          <a:p>
            <a:pPr>
              <a:spcBef>
                <a:spcPts val="675"/>
              </a:spcBef>
            </a:pPr>
            <a:r>
              <a:rPr lang="hu-HU">
                <a:hlinkClick r:id="rId6"/>
              </a:rPr>
              <a:t>http://www.ipv6now.com.au/primers/IPv6PacketSecurity.php</a:t>
            </a:r>
            <a:endParaRPr lang="hu-HU">
              <a:cs typeface="Calibri"/>
              <a:hlinkClick r:id="rId6"/>
            </a:endParaRPr>
          </a:p>
          <a:p>
            <a:pPr>
              <a:spcBef>
                <a:spcPts val="675"/>
              </a:spcBef>
            </a:pPr>
            <a:r>
              <a:rPr lang="hu-HU">
                <a:hlinkClick r:id="rId7"/>
              </a:rPr>
              <a:t>https://www.redhat.com/sysadmin/ipv6-packets-and-ipsec</a:t>
            </a:r>
            <a:endParaRPr lang="hu-HU"/>
          </a:p>
          <a:p>
            <a:pPr>
              <a:spcBef>
                <a:spcPts val="675"/>
              </a:spcBef>
            </a:pPr>
            <a:endParaRPr lang="hu-HU"/>
          </a:p>
          <a:p>
            <a:pPr>
              <a:spcBef>
                <a:spcPts val="675"/>
              </a:spcBef>
            </a:pPr>
            <a:r>
              <a:rPr lang="hu-HU">
                <a:hlinkClick r:id="rId8"/>
              </a:rPr>
              <a:t>https://en.wikipedia.org/wiki/Cryptographically_Generated_Address</a:t>
            </a:r>
            <a:endParaRPr lang="hu-HU">
              <a:cs typeface="Calibri" panose="020F0502020204030204"/>
              <a:hlinkClick r:id="rId8"/>
            </a:endParaRPr>
          </a:p>
          <a:p>
            <a:pPr>
              <a:spcBef>
                <a:spcPts val="675"/>
              </a:spcBef>
            </a:pPr>
            <a:r>
              <a:rPr lang="hu-HU">
                <a:hlinkClick r:id="rId9"/>
              </a:rPr>
              <a:t>https://core.ac.uk/reader/29428930</a:t>
            </a:r>
            <a:endParaRPr lang="hu-HU">
              <a:cs typeface="Calibri"/>
              <a:hlinkClick r:id="rId9"/>
            </a:endParaRPr>
          </a:p>
          <a:p>
            <a:pPr>
              <a:spcBef>
                <a:spcPts val="675"/>
              </a:spcBef>
            </a:pPr>
            <a:r>
              <a:rPr lang="hu-HU">
                <a:hlinkClick r:id="rId10"/>
              </a:rPr>
              <a:t>https://datatracker.ietf.org/doc/html/draft-osterweil-dane-ipsec-03</a:t>
            </a:r>
            <a:endParaRPr lang="hu-HU">
              <a:cs typeface="Calibri"/>
              <a:hlinkClick r:id="rId10"/>
            </a:endParaRPr>
          </a:p>
          <a:p>
            <a:pPr>
              <a:spcBef>
                <a:spcPts val="675"/>
              </a:spcBef>
            </a:pPr>
            <a:r>
              <a:rPr lang="hu-HU">
                <a:hlinkClick r:id="rId11"/>
              </a:rPr>
              <a:t>https://www.rfc-editor.org/rfc/rfc4025.html</a:t>
            </a:r>
            <a:endParaRPr lang="hu-HU">
              <a:cs typeface="Calibri"/>
              <a:hlinkClick r:id="rId11"/>
            </a:endParaRPr>
          </a:p>
          <a:p>
            <a:pPr>
              <a:spcBef>
                <a:spcPts val="675"/>
              </a:spcBef>
            </a:pPr>
            <a:endParaRPr lang="hu-HU">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4</a:t>
            </a:fld>
            <a:endParaRPr lang="hu-HU"/>
          </a:p>
        </p:txBody>
      </p:sp>
    </p:spTree>
    <p:extLst>
      <p:ext uri="{BB962C8B-B14F-4D97-AF65-F5344CB8AC3E}">
        <p14:creationId xmlns:p14="http://schemas.microsoft.com/office/powerpoint/2010/main" val="423805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0965" indent="-100965">
              <a:spcBef>
                <a:spcPts val="675"/>
              </a:spcBef>
              <a:buFont typeface="Arial"/>
              <a:buChar char="•"/>
            </a:pPr>
            <a:r>
              <a:rPr lang="hu-HU"/>
              <a:t>Erősségek</a:t>
            </a:r>
            <a:endParaRPr lang="en-US"/>
          </a:p>
          <a:p>
            <a:pPr marL="443865" lvl="1" indent="-100965">
              <a:spcBef>
                <a:spcPts val="675"/>
              </a:spcBef>
              <a:buFont typeface="Arial"/>
              <a:buChar char="•"/>
            </a:pPr>
            <a:r>
              <a:rPr lang="hu-HU"/>
              <a:t>Az </a:t>
            </a:r>
            <a:r>
              <a:rPr lang="hu-HU" b="1"/>
              <a:t>elterjedtség folyamatosan nő</a:t>
            </a:r>
            <a:endParaRPr lang="hu-HU" b="1">
              <a:cs typeface="Calibri"/>
            </a:endParaRPr>
          </a:p>
          <a:p>
            <a:pPr marL="100965" indent="-100965">
              <a:spcBef>
                <a:spcPts val="675"/>
              </a:spcBef>
              <a:buFont typeface="Arial"/>
              <a:buChar char="•"/>
            </a:pPr>
            <a:r>
              <a:rPr lang="hu-HU"/>
              <a:t>Gyengeségek</a:t>
            </a:r>
            <a:endParaRPr lang="en-US"/>
          </a:p>
          <a:p>
            <a:pPr marL="443865" lvl="1" indent="-100965">
              <a:spcBef>
                <a:spcPts val="675"/>
              </a:spcBef>
              <a:buFont typeface="Arial"/>
              <a:buChar char="•"/>
            </a:pPr>
            <a:r>
              <a:rPr lang="hu-HU"/>
              <a:t>Az elterjedtség</a:t>
            </a:r>
            <a:endParaRPr lang="hu-HU">
              <a:cs typeface="Calibri"/>
            </a:endParaRPr>
          </a:p>
          <a:p>
            <a:pPr marL="786765" lvl="2" indent="-100965">
              <a:spcBef>
                <a:spcPts val="675"/>
              </a:spcBef>
              <a:buFont typeface="Arial"/>
              <a:buChar char="•"/>
            </a:pPr>
            <a:r>
              <a:rPr lang="hu-HU" b="1"/>
              <a:t>növekedése lineáris</a:t>
            </a:r>
            <a:endParaRPr lang="hu-HU" b="1">
              <a:cs typeface="Calibri"/>
            </a:endParaRPr>
          </a:p>
          <a:p>
            <a:pPr marL="1099185" lvl="3" indent="-100965">
              <a:spcBef>
                <a:spcPts val="675"/>
              </a:spcBef>
              <a:buFont typeface="Arial"/>
              <a:buChar char="•"/>
            </a:pPr>
            <a:r>
              <a:rPr lang="hu-HU">
                <a:cs typeface="Calibri"/>
              </a:rPr>
              <a:t>Google: 10 éve &lt;1%, évente 4%</a:t>
            </a:r>
          </a:p>
          <a:p>
            <a:pPr marL="786765" lvl="2" indent="-100965">
              <a:spcBef>
                <a:spcPts val="675"/>
              </a:spcBef>
              <a:buFont typeface="Arial"/>
              <a:buChar char="•"/>
            </a:pPr>
            <a:r>
              <a:rPr lang="hu-HU" err="1"/>
              <a:t>országonkénti</a:t>
            </a:r>
            <a:r>
              <a:rPr lang="hu-HU"/>
              <a:t> </a:t>
            </a:r>
            <a:r>
              <a:rPr lang="hu-HU" b="1"/>
              <a:t>eltérések </a:t>
            </a:r>
            <a:r>
              <a:rPr lang="hu-HU" b="1" err="1"/>
              <a:t>jelentősek</a:t>
            </a:r>
            <a:endParaRPr lang="hu-HU" b="1" err="1">
              <a:cs typeface="Calibri"/>
            </a:endParaRPr>
          </a:p>
          <a:p>
            <a:pPr marL="1099185" lvl="3" indent="-100965">
              <a:spcBef>
                <a:spcPts val="675"/>
              </a:spcBef>
              <a:buFont typeface="Arial"/>
              <a:buChar char="•"/>
            </a:pPr>
            <a:r>
              <a:rPr lang="hu-HU">
                <a:cs typeface="Calibri"/>
              </a:rPr>
              <a:t>Google: India 65%, DE 64%, USA 56%, Orosz 5%, Kína 2%</a:t>
            </a:r>
          </a:p>
          <a:p>
            <a:pPr marL="1099185" lvl="3" indent="-100965">
              <a:spcBef>
                <a:spcPts val="675"/>
              </a:spcBef>
              <a:buFont typeface="Arial"/>
              <a:buChar char="•"/>
            </a:pPr>
            <a:r>
              <a:rPr lang="hu-HU">
                <a:cs typeface="Calibri"/>
              </a:rPr>
              <a:t>APNIC: India 77%, USA 52%, DE 56%, Kína 26%, Orosz 5%</a:t>
            </a:r>
            <a:endParaRPr lang="hu-HU"/>
          </a:p>
          <a:p>
            <a:pPr marL="1099185" lvl="3" indent="-100965">
              <a:spcBef>
                <a:spcPts val="675"/>
              </a:spcBef>
              <a:buFont typeface="Arial"/>
              <a:buChar char="•"/>
            </a:pPr>
            <a:r>
              <a:rPr lang="hu-HU">
                <a:cs typeface="Calibri"/>
              </a:rPr>
              <a:t>AKAMAI: India 47%, USA 41%, DE 50%, </a:t>
            </a:r>
            <a:r>
              <a:rPr lang="hu-HU" err="1">
                <a:cs typeface="Calibri"/>
              </a:rPr>
              <a:t>Kina</a:t>
            </a:r>
            <a:r>
              <a:rPr lang="hu-HU">
                <a:cs typeface="Calibri"/>
              </a:rPr>
              <a:t> 22%, Orosz 7%</a:t>
            </a:r>
            <a:endParaRPr lang="hu-HU"/>
          </a:p>
          <a:p>
            <a:pPr marL="786765" lvl="2" indent="-100965">
              <a:spcBef>
                <a:spcPts val="675"/>
              </a:spcBef>
              <a:buFont typeface="Arial"/>
              <a:buChar char="•"/>
            </a:pPr>
            <a:r>
              <a:rPr lang="hu-HU" b="1"/>
              <a:t>teljes régiókban minimális</a:t>
            </a:r>
            <a:endParaRPr lang="hu-HU" b="1">
              <a:cs typeface="Calibri"/>
            </a:endParaRPr>
          </a:p>
          <a:p>
            <a:pPr marL="1099185" lvl="3" indent="-100965">
              <a:spcBef>
                <a:spcPts val="675"/>
              </a:spcBef>
              <a:buFont typeface="Arial"/>
              <a:buChar char="•"/>
            </a:pPr>
            <a:r>
              <a:rPr lang="hu-HU">
                <a:cs typeface="Calibri"/>
              </a:rPr>
              <a:t>Google: Oroszország, Kína, ~Afrika &lt;5%</a:t>
            </a:r>
          </a:p>
          <a:p>
            <a:pPr marL="786765" lvl="2" indent="-100965">
              <a:spcBef>
                <a:spcPts val="675"/>
              </a:spcBef>
              <a:buFont typeface="Arial"/>
              <a:buChar char="•"/>
            </a:pPr>
            <a:r>
              <a:rPr lang="hu-HU"/>
              <a:t>a </a:t>
            </a:r>
            <a:r>
              <a:rPr lang="hu-HU" b="1"/>
              <a:t>legnépszerűbb </a:t>
            </a:r>
            <a:r>
              <a:rPr lang="hu-HU" b="1" err="1"/>
              <a:t>domainek</a:t>
            </a:r>
            <a:r>
              <a:rPr lang="hu-HU" b="1"/>
              <a:t> között sem átütő</a:t>
            </a:r>
            <a:endParaRPr lang="hu-HU" b="1">
              <a:cs typeface="Calibri"/>
            </a:endParaRPr>
          </a:p>
          <a:p>
            <a:pPr marL="1099185" lvl="3" indent="-100965">
              <a:spcBef>
                <a:spcPts val="675"/>
              </a:spcBef>
              <a:buFont typeface="Arial"/>
              <a:buChar char="•"/>
            </a:pPr>
            <a:r>
              <a:rPr lang="hu-HU">
                <a:cs typeface="Calibri"/>
              </a:rPr>
              <a:t>Top 10k (60%), Top 100k (50%), Top 10M (35%)</a:t>
            </a:r>
          </a:p>
          <a:p>
            <a:pPr marL="100965" indent="-171450">
              <a:spcBef>
                <a:spcPts val="675"/>
              </a:spcBef>
              <a:buFont typeface="Arial"/>
              <a:buChar char="•"/>
            </a:pPr>
            <a:r>
              <a:rPr lang="hu-HU"/>
              <a:t>Félelmek</a:t>
            </a:r>
            <a:endParaRPr lang="hu-HU">
              <a:cs typeface="Calibri"/>
            </a:endParaRPr>
          </a:p>
          <a:p>
            <a:pPr marL="443865" lvl="1" indent="-100965">
              <a:spcBef>
                <a:spcPts val="675"/>
              </a:spcBef>
              <a:buFont typeface="Arial"/>
              <a:buChar char="•"/>
            </a:pPr>
            <a:r>
              <a:rPr lang="hu-HU"/>
              <a:t>A folyamat </a:t>
            </a:r>
            <a:r>
              <a:rPr lang="hu-HU" b="1"/>
              <a:t>megtorpanhat</a:t>
            </a:r>
            <a:endParaRPr lang="en-US" b="1"/>
          </a:p>
          <a:p>
            <a:pPr marL="716280" lvl="2" indent="-100965">
              <a:spcBef>
                <a:spcPts val="675"/>
              </a:spcBef>
              <a:buFont typeface="Arial"/>
              <a:buChar char="•"/>
            </a:pPr>
            <a:r>
              <a:rPr lang="hu-HU">
                <a:cs typeface="Calibri" panose="020F0502020204030204"/>
              </a:rPr>
              <a:t>Nincs meg a </a:t>
            </a:r>
            <a:r>
              <a:rPr lang="hu-HU" b="1">
                <a:cs typeface="Calibri" panose="020F0502020204030204"/>
              </a:rPr>
              <a:t>kritikus tömeg</a:t>
            </a:r>
          </a:p>
          <a:p>
            <a:pPr marL="716280" lvl="2" indent="-100965">
              <a:spcBef>
                <a:spcPts val="675"/>
              </a:spcBef>
              <a:buFont typeface="Arial"/>
              <a:buChar char="•"/>
            </a:pPr>
            <a:r>
              <a:rPr lang="hu-HU" b="1">
                <a:cs typeface="Calibri" panose="020F0502020204030204"/>
              </a:rPr>
              <a:t>Politikai szempontok</a:t>
            </a:r>
            <a:r>
              <a:rPr lang="hu-HU">
                <a:cs typeface="Calibri" panose="020F0502020204030204"/>
              </a:rPr>
              <a:t> is közre játszhatnak</a:t>
            </a:r>
          </a:p>
          <a:p>
            <a:pPr marL="100965" indent="-100965">
              <a:spcBef>
                <a:spcPts val="675"/>
              </a:spcBef>
              <a:buFont typeface="Arial"/>
              <a:buChar char="•"/>
            </a:pPr>
            <a:r>
              <a:rPr lang="hu-HU"/>
              <a:t>Lehetőségek</a:t>
            </a:r>
            <a:endParaRPr lang="en-US"/>
          </a:p>
          <a:p>
            <a:pPr marL="443865" lvl="1" indent="-100965">
              <a:spcBef>
                <a:spcPts val="675"/>
              </a:spcBef>
              <a:buFont typeface="Arial"/>
              <a:buChar char="•"/>
            </a:pPr>
            <a:r>
              <a:rPr lang="hu-HU"/>
              <a:t>A </a:t>
            </a:r>
            <a:r>
              <a:rPr lang="hu-HU" b="1"/>
              <a:t>fejlődő országok</a:t>
            </a:r>
            <a:r>
              <a:rPr lang="hu-HU"/>
              <a:t> új lendületet adhatnak</a:t>
            </a:r>
            <a:endParaRPr lang="en-US">
              <a:cs typeface="Calibri" panose="020F0502020204030204"/>
            </a:endParaRPr>
          </a:p>
          <a:p>
            <a:pPr marL="716280" lvl="2" indent="-100965">
              <a:spcBef>
                <a:spcPts val="675"/>
              </a:spcBef>
              <a:buFont typeface="Arial"/>
              <a:buChar char="•"/>
            </a:pPr>
            <a:r>
              <a:rPr lang="hu-HU" b="1">
                <a:cs typeface="Calibri"/>
              </a:rPr>
              <a:t>India</a:t>
            </a:r>
            <a:r>
              <a:rPr lang="hu-HU">
                <a:cs typeface="Calibri"/>
              </a:rPr>
              <a:t> jó, hiszen minden mérés szerint </a:t>
            </a:r>
            <a:r>
              <a:rPr lang="hu-HU" b="1">
                <a:cs typeface="Calibri"/>
              </a:rPr>
              <a:t>vezető ország</a:t>
            </a:r>
          </a:p>
          <a:p>
            <a:pPr>
              <a:spcBef>
                <a:spcPts val="675"/>
              </a:spcBef>
            </a:pPr>
            <a:endParaRPr lang="hu-HU">
              <a:cs typeface="Calibri"/>
            </a:endParaRPr>
          </a:p>
          <a:p>
            <a:pPr>
              <a:spcBef>
                <a:spcPts val="675"/>
              </a:spcBef>
            </a:pPr>
            <a:r>
              <a:rPr lang="hu-HU">
                <a:cs typeface="Calibri"/>
              </a:rPr>
              <a:t>Források:</a:t>
            </a:r>
          </a:p>
          <a:p>
            <a:pPr>
              <a:spcBef>
                <a:spcPts val="675"/>
              </a:spcBef>
            </a:pPr>
            <a:r>
              <a:rPr lang="hu-HU">
                <a:hlinkClick r:id="rId3"/>
              </a:rPr>
              <a:t>https://www.google.com/intl/en/ipv6/statistics.html#tab=ipv6-adoption</a:t>
            </a:r>
            <a:endParaRPr lang="hu-HU">
              <a:cs typeface="Calibri"/>
              <a:hlinkClick r:id="rId3"/>
            </a:endParaRPr>
          </a:p>
          <a:p>
            <a:pPr>
              <a:spcBef>
                <a:spcPts val="675"/>
              </a:spcBef>
            </a:pPr>
            <a:r>
              <a:rPr lang="hu-HU">
                <a:hlinkClick r:id="rId4"/>
              </a:rPr>
              <a:t>https://trends.builtwith.com/Server/IPv6</a:t>
            </a:r>
            <a:endParaRPr lang="hu-HU"/>
          </a:p>
          <a:p>
            <a:pPr>
              <a:spcBef>
                <a:spcPts val="675"/>
              </a:spcBef>
            </a:pPr>
            <a:r>
              <a:rPr lang="hu-HU">
                <a:hlinkClick r:id="rId5"/>
              </a:rPr>
              <a:t>https://stats.labs.apnic.net/ipv6</a:t>
            </a:r>
            <a:endParaRPr lang="hu-HU">
              <a:cs typeface="Calibri"/>
              <a:hlinkClick r:id="rId5"/>
            </a:endParaRPr>
          </a:p>
          <a:p>
            <a:pPr>
              <a:spcBef>
                <a:spcPts val="675"/>
              </a:spcBef>
            </a:pPr>
            <a:r>
              <a:rPr lang="hu-HU">
                <a:hlinkClick r:id="rId6"/>
              </a:rPr>
              <a:t>https://www.akamai.com/internet-station/cyber-attacks/state-of-the-internet-report/ipv6-adoption-visualization</a:t>
            </a:r>
            <a:endParaRPr lang="hu-HU">
              <a:cs typeface="Calibri"/>
              <a:hlinkClick r:id="rId6"/>
            </a:endParaRPr>
          </a:p>
          <a:p>
            <a:pPr>
              <a:spcBef>
                <a:spcPts val="675"/>
              </a:spcBef>
            </a:pPr>
            <a:endParaRPr lang="hu-HU">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5</a:t>
            </a:fld>
            <a:endParaRPr lang="hu-HU"/>
          </a:p>
        </p:txBody>
      </p:sp>
    </p:spTree>
    <p:extLst>
      <p:ext uri="{BB962C8B-B14F-4D97-AF65-F5344CB8AC3E}">
        <p14:creationId xmlns:p14="http://schemas.microsoft.com/office/powerpoint/2010/main" val="19105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0965" indent="-100965">
              <a:spcBef>
                <a:spcPts val="675"/>
              </a:spcBef>
              <a:buFont typeface="Arial"/>
              <a:buChar char="•"/>
            </a:pPr>
            <a:r>
              <a:rPr lang="hu-HU"/>
              <a:t>Erősségek</a:t>
            </a:r>
            <a:endParaRPr lang="en-US"/>
          </a:p>
          <a:p>
            <a:pPr marL="443865" lvl="1" indent="-100965">
              <a:spcBef>
                <a:spcPts val="675"/>
              </a:spcBef>
              <a:buFont typeface="Arial"/>
              <a:buChar char="•"/>
            </a:pPr>
            <a:r>
              <a:rPr lang="hu-HU"/>
              <a:t>IPv6 képes </a:t>
            </a:r>
            <a:r>
              <a:rPr lang="hu-HU" b="1"/>
              <a:t>hardverek</a:t>
            </a:r>
            <a:endParaRPr lang="en-US">
              <a:cs typeface="Calibri" panose="020F0502020204030204"/>
            </a:endParaRPr>
          </a:p>
          <a:p>
            <a:pPr marL="786765" lvl="2" indent="-100965">
              <a:spcBef>
                <a:spcPts val="675"/>
              </a:spcBef>
              <a:buFont typeface="Arial"/>
              <a:buChar char="•"/>
            </a:pPr>
            <a:r>
              <a:rPr lang="hu-HU">
                <a:cs typeface="Calibri" panose="020F0502020204030204"/>
              </a:rPr>
              <a:t>Hálózati aktív eszközök, beleértve a </a:t>
            </a:r>
            <a:r>
              <a:rPr lang="hu-HU" b="1">
                <a:cs typeface="Calibri" panose="020F0502020204030204"/>
              </a:rPr>
              <a:t>lakosságiakat is</a:t>
            </a:r>
            <a:r>
              <a:rPr lang="hu-HU">
                <a:cs typeface="Calibri" panose="020F0502020204030204"/>
              </a:rPr>
              <a:t> képes kezelni</a:t>
            </a:r>
          </a:p>
          <a:p>
            <a:pPr marL="443865" lvl="1" indent="-100965">
              <a:spcBef>
                <a:spcPts val="675"/>
              </a:spcBef>
              <a:buFont typeface="Arial"/>
              <a:buChar char="•"/>
            </a:pPr>
            <a:r>
              <a:rPr lang="hu-HU"/>
              <a:t>IPv6 képes </a:t>
            </a:r>
            <a:r>
              <a:rPr lang="hu-HU" b="1"/>
              <a:t>operációs rendszerek</a:t>
            </a:r>
            <a:endParaRPr lang="en-US" b="1">
              <a:cs typeface="Calibri"/>
            </a:endParaRPr>
          </a:p>
          <a:p>
            <a:pPr marL="786765" lvl="2" indent="-100965">
              <a:spcBef>
                <a:spcPts val="675"/>
              </a:spcBef>
              <a:buFont typeface="Arial"/>
              <a:buChar char="•"/>
            </a:pPr>
            <a:r>
              <a:rPr lang="hu-HU">
                <a:cs typeface="Calibri" panose="020F0502020204030204"/>
              </a:rPr>
              <a:t>Minden nagyobb operációs rendszer </a:t>
            </a:r>
            <a:r>
              <a:rPr lang="hu-HU" b="1">
                <a:cs typeface="Calibri" panose="020F0502020204030204"/>
              </a:rPr>
              <a:t>kurrens változata</a:t>
            </a:r>
            <a:r>
              <a:rPr lang="hu-HU">
                <a:cs typeface="Calibri" panose="020F0502020204030204"/>
              </a:rPr>
              <a:t> képes kezelni</a:t>
            </a:r>
          </a:p>
          <a:p>
            <a:pPr marL="100965" indent="-100965">
              <a:spcBef>
                <a:spcPts val="675"/>
              </a:spcBef>
              <a:buFont typeface="Arial"/>
              <a:buChar char="•"/>
            </a:pPr>
            <a:r>
              <a:rPr lang="hu-HU"/>
              <a:t>Gyengeségek</a:t>
            </a:r>
            <a:endParaRPr lang="en-US"/>
          </a:p>
          <a:p>
            <a:pPr marL="443865" lvl="1" indent="-100965">
              <a:spcBef>
                <a:spcPts val="675"/>
              </a:spcBef>
              <a:buFont typeface="Arial"/>
              <a:buChar char="•"/>
            </a:pPr>
            <a:r>
              <a:rPr lang="hu-HU" b="1"/>
              <a:t>Nincs inkrementális átállás</a:t>
            </a:r>
            <a:endParaRPr lang="en-US" b="1"/>
          </a:p>
          <a:p>
            <a:pPr marL="786765" lvl="2" indent="-100965">
              <a:spcBef>
                <a:spcPts val="675"/>
              </a:spcBef>
              <a:buFont typeface="Arial"/>
              <a:buChar char="•"/>
            </a:pPr>
            <a:r>
              <a:rPr lang="hu-HU">
                <a:cs typeface="Calibri"/>
              </a:rPr>
              <a:t>A </a:t>
            </a:r>
            <a:r>
              <a:rPr lang="hu-HU" b="1">
                <a:cs typeface="Calibri"/>
              </a:rPr>
              <a:t>legnagyobb hátrány</a:t>
            </a:r>
            <a:r>
              <a:rPr lang="hu-HU">
                <a:cs typeface="Calibri"/>
              </a:rPr>
              <a:t>, mivel mindaddig amig nem érhető el minden, nincs átállás</a:t>
            </a:r>
          </a:p>
          <a:p>
            <a:pPr marL="786765" lvl="2" indent="-100965">
              <a:spcBef>
                <a:spcPts val="675"/>
              </a:spcBef>
              <a:buFont typeface="Arial"/>
              <a:buChar char="•"/>
            </a:pPr>
            <a:r>
              <a:rPr lang="hu-HU">
                <a:cs typeface="Calibri"/>
              </a:rPr>
              <a:t>Egy </a:t>
            </a:r>
            <a:r>
              <a:rPr lang="hu-HU" b="1" err="1">
                <a:cs typeface="Calibri"/>
              </a:rPr>
              <a:t>extension</a:t>
            </a:r>
            <a:r>
              <a:rPr lang="hu-HU" b="1">
                <a:cs typeface="Calibri"/>
              </a:rPr>
              <a:t> jelleggel kelet volna megvalósítani </a:t>
            </a:r>
            <a:r>
              <a:rPr lang="hu-HU">
                <a:cs typeface="Calibri"/>
              </a:rPr>
              <a:t>az új protokollt, könnyebb helyzetet jelenthetne</a:t>
            </a:r>
            <a:endParaRPr lang="hu-HU"/>
          </a:p>
          <a:p>
            <a:pPr marL="1099185" lvl="3" indent="-100965">
              <a:spcBef>
                <a:spcPts val="675"/>
              </a:spcBef>
              <a:buFont typeface="Arial"/>
              <a:buChar char="•"/>
            </a:pPr>
            <a:r>
              <a:rPr lang="hu-HU">
                <a:cs typeface="Calibri" panose="020F0502020204030204"/>
              </a:rPr>
              <a:t>Elméletileg igen, de a TLS 1.3 egy jó példa, hogy az sem megy könnyen (RFC </a:t>
            </a:r>
            <a:r>
              <a:rPr lang="hu-HU" err="1">
                <a:cs typeface="Calibri" panose="020F0502020204030204"/>
              </a:rPr>
              <a:t>hack</a:t>
            </a:r>
            <a:r>
              <a:rPr lang="hu-HU">
                <a:cs typeface="Calibri" panose="020F0502020204030204"/>
              </a:rPr>
              <a:t>)</a:t>
            </a:r>
          </a:p>
          <a:p>
            <a:pPr marL="443865" lvl="1" indent="-100965">
              <a:spcBef>
                <a:spcPts val="675"/>
              </a:spcBef>
              <a:buFont typeface="Arial"/>
              <a:buChar char="•"/>
            </a:pPr>
            <a:r>
              <a:rPr lang="hu-HU"/>
              <a:t>Jelentős költségek</a:t>
            </a:r>
            <a:endParaRPr lang="en-US"/>
          </a:p>
          <a:p>
            <a:pPr marL="786765" lvl="2" indent="-100965">
              <a:spcBef>
                <a:spcPts val="675"/>
              </a:spcBef>
              <a:buFont typeface="Arial"/>
              <a:buChar char="•"/>
            </a:pPr>
            <a:r>
              <a:rPr lang="hu-HU">
                <a:cs typeface="Calibri" panose="020F0502020204030204"/>
              </a:rPr>
              <a:t>Bár alapvetően </a:t>
            </a:r>
            <a:r>
              <a:rPr lang="hu-HU" b="1">
                <a:cs typeface="Calibri" panose="020F0502020204030204"/>
              </a:rPr>
              <a:t>szoftver kérdés</a:t>
            </a:r>
            <a:r>
              <a:rPr lang="hu-HU">
                <a:cs typeface="Calibri" panose="020F0502020204030204"/>
              </a:rPr>
              <a:t>ről beszélünk, mégis </a:t>
            </a:r>
            <a:r>
              <a:rPr lang="hu-HU" b="1">
                <a:cs typeface="Calibri" panose="020F0502020204030204"/>
              </a:rPr>
              <a:t>fizikai cserék szükségesek</a:t>
            </a:r>
            <a:r>
              <a:rPr lang="hu-HU">
                <a:cs typeface="Calibri" panose="020F0502020204030204"/>
              </a:rPr>
              <a:t> (támogatás)</a:t>
            </a:r>
          </a:p>
          <a:p>
            <a:pPr marL="786765" lvl="2" indent="-100965">
              <a:spcBef>
                <a:spcPts val="675"/>
              </a:spcBef>
              <a:buFont typeface="Arial"/>
              <a:buChar char="•"/>
            </a:pPr>
            <a:r>
              <a:rPr lang="hu-HU" err="1">
                <a:cs typeface="Calibri" panose="020F0502020204030204"/>
              </a:rPr>
              <a:t>Proprietrary</a:t>
            </a:r>
            <a:r>
              <a:rPr lang="hu-HU">
                <a:cs typeface="Calibri" panose="020F0502020204030204"/>
              </a:rPr>
              <a:t> szoftverek esetén </a:t>
            </a:r>
            <a:r>
              <a:rPr lang="hu-HU" b="1" err="1">
                <a:cs typeface="Calibri" panose="020F0502020204030204"/>
              </a:rPr>
              <a:t>jelentősek</a:t>
            </a:r>
            <a:r>
              <a:rPr lang="hu-HU" b="1">
                <a:cs typeface="Calibri" panose="020F0502020204030204"/>
              </a:rPr>
              <a:t> lehetnek a költségek </a:t>
            </a:r>
            <a:r>
              <a:rPr lang="hu-HU">
                <a:cs typeface="Calibri" panose="020F0502020204030204"/>
              </a:rPr>
              <a:t>(fejlesztés, váltás)</a:t>
            </a:r>
          </a:p>
          <a:p>
            <a:pPr marL="786765" lvl="2" indent="-100965">
              <a:spcBef>
                <a:spcPts val="675"/>
              </a:spcBef>
              <a:buFont typeface="Arial"/>
              <a:buChar char="•"/>
            </a:pPr>
            <a:r>
              <a:rPr lang="hu-HU">
                <a:cs typeface="Calibri" panose="020F0502020204030204"/>
              </a:rPr>
              <a:t>Az átmeneti időszakban jelentős adminisztrációs költségek (nektek mondjam?)</a:t>
            </a:r>
            <a:endParaRPr lang="hu-HU"/>
          </a:p>
          <a:p>
            <a:pPr marL="443865" lvl="1" indent="-100965">
              <a:spcBef>
                <a:spcPts val="675"/>
              </a:spcBef>
              <a:buFont typeface="Arial"/>
              <a:buChar char="•"/>
            </a:pPr>
            <a:r>
              <a:rPr lang="hu-HU"/>
              <a:t>Hiányzó tudás. Implementációk, konfigurációk</a:t>
            </a:r>
            <a:endParaRPr lang="en-US"/>
          </a:p>
          <a:p>
            <a:pPr marL="786765" lvl="2" indent="-100965">
              <a:spcBef>
                <a:spcPts val="675"/>
              </a:spcBef>
              <a:buFont typeface="Arial"/>
              <a:buChar char="•"/>
            </a:pPr>
            <a:r>
              <a:rPr lang="hu-HU">
                <a:cs typeface="Calibri" panose="020F0502020204030204"/>
              </a:rPr>
              <a:t>Üzemeltetői oldalon is vannak hiányosságok tudásban</a:t>
            </a:r>
          </a:p>
          <a:p>
            <a:pPr marL="786765" lvl="2" indent="-100965">
              <a:spcBef>
                <a:spcPts val="675"/>
              </a:spcBef>
              <a:buFont typeface="Arial"/>
              <a:buChar char="•"/>
            </a:pPr>
            <a:r>
              <a:rPr lang="hu-HU">
                <a:cs typeface="Calibri" panose="020F0502020204030204"/>
              </a:rPr>
              <a:t>Számos szoftver nincs felkészülve </a:t>
            </a:r>
          </a:p>
          <a:p>
            <a:pPr marL="100965" indent="-100965">
              <a:spcBef>
                <a:spcPts val="675"/>
              </a:spcBef>
              <a:buFont typeface="Arial"/>
              <a:buChar char="•"/>
            </a:pPr>
            <a:r>
              <a:rPr lang="hu-HU"/>
              <a:t>Félelmek</a:t>
            </a:r>
            <a:endParaRPr lang="hu-HU">
              <a:cs typeface="Calibri"/>
            </a:endParaRPr>
          </a:p>
          <a:p>
            <a:pPr marL="443865" lvl="1" indent="-100965">
              <a:spcBef>
                <a:spcPts val="675"/>
              </a:spcBef>
              <a:buFont typeface="Arial"/>
              <a:buChar char="•"/>
            </a:pPr>
            <a:r>
              <a:rPr lang="hu-HU"/>
              <a:t>Központi szabályozás nélkül nem lesz jobb</a:t>
            </a:r>
            <a:endParaRPr lang="hu-HU">
              <a:cs typeface="Calibri" panose="020F0502020204030204"/>
            </a:endParaRPr>
          </a:p>
          <a:p>
            <a:pPr marL="716280" lvl="2" indent="-100965">
              <a:spcBef>
                <a:spcPts val="675"/>
              </a:spcBef>
              <a:buFont typeface="Arial"/>
              <a:buChar char="•"/>
            </a:pPr>
            <a:r>
              <a:rPr lang="hu-HU" err="1">
                <a:cs typeface="Calibri"/>
              </a:rPr>
              <a:t>Goe</a:t>
            </a:r>
            <a:r>
              <a:rPr lang="hu-HU">
                <a:cs typeface="Calibri"/>
              </a:rPr>
              <a:t> IP, pedig a címkiosztásból következne</a:t>
            </a:r>
          </a:p>
          <a:p>
            <a:pPr marL="716280" lvl="2" indent="-100965">
              <a:spcBef>
                <a:spcPts val="675"/>
              </a:spcBef>
              <a:buFont typeface="Arial"/>
              <a:buChar char="•"/>
            </a:pPr>
            <a:r>
              <a:rPr lang="hu-HU" err="1">
                <a:cs typeface="Calibri"/>
              </a:rPr>
              <a:t>Privacy</a:t>
            </a:r>
            <a:r>
              <a:rPr lang="hu-HU">
                <a:cs typeface="Calibri"/>
              </a:rPr>
              <a:t> védelmét célzó eljárások</a:t>
            </a:r>
            <a:endParaRPr lang="hu-HU"/>
          </a:p>
          <a:p>
            <a:pPr marL="443865" lvl="1" indent="-100965">
              <a:spcBef>
                <a:spcPts val="675"/>
              </a:spcBef>
              <a:buFont typeface="Arial,Sans-Serif"/>
              <a:buChar char="•"/>
            </a:pPr>
            <a:r>
              <a:rPr lang="hu-HU"/>
              <a:t>Nincs elegendő kényszer a váltásra</a:t>
            </a:r>
            <a:endParaRPr lang="hu-HU">
              <a:cs typeface="Calibri" panose="020F0502020204030204"/>
            </a:endParaRPr>
          </a:p>
          <a:p>
            <a:pPr>
              <a:spcBef>
                <a:spcPts val="675"/>
              </a:spcBef>
            </a:pPr>
            <a:endParaRPr lang="hu-HU">
              <a:cs typeface="Calibri" panose="020F0502020204030204"/>
            </a:endParaRPr>
          </a:p>
          <a:p>
            <a:pPr>
              <a:spcBef>
                <a:spcPts val="675"/>
              </a:spcBef>
              <a:buFont typeface="Arial,Sans-Serif"/>
            </a:pPr>
            <a:r>
              <a:rPr lang="hu-HU">
                <a:cs typeface="Calibri" panose="020F0502020204030204"/>
              </a:rPr>
              <a:t>Források:</a:t>
            </a:r>
          </a:p>
          <a:p>
            <a:pPr>
              <a:spcBef>
                <a:spcPts val="675"/>
              </a:spcBef>
            </a:pPr>
            <a:r>
              <a:rPr lang="hu-HU">
                <a:hlinkClick r:id="rId3"/>
              </a:rPr>
              <a:t>https://datatracker.ietf.org/doc/html/rfc4941</a:t>
            </a:r>
            <a:endParaRPr lang="hu-HU">
              <a:cs typeface="Calibri"/>
              <a:hlinkClick r:id="rId3"/>
            </a:endParaRPr>
          </a:p>
          <a:p>
            <a:pPr>
              <a:spcBef>
                <a:spcPts val="675"/>
              </a:spcBef>
            </a:pPr>
            <a:r>
              <a:rPr lang="hu-HU">
                <a:hlinkClick r:id="rId4"/>
              </a:rPr>
              <a:t>https://blogs.infoblox.com/ipv6-coe/geolocation-with-ipv6/</a:t>
            </a:r>
            <a:endParaRPr lang="hu-HU">
              <a:cs typeface="Calibri"/>
              <a:hlinkClick r:id="rId4"/>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6</a:t>
            </a:fld>
            <a:endParaRPr lang="hu-HU"/>
          </a:p>
        </p:txBody>
      </p:sp>
    </p:spTree>
    <p:extLst>
      <p:ext uri="{BB962C8B-B14F-4D97-AF65-F5344CB8AC3E}">
        <p14:creationId xmlns:p14="http://schemas.microsoft.com/office/powerpoint/2010/main" val="399330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89676F23-4F52-4569-8484-DB4921982FBF}" type="slidenum">
              <a:rPr lang="hu-HU" smtClean="0"/>
              <a:t>7</a:t>
            </a:fld>
            <a:endParaRPr lang="hu-HU"/>
          </a:p>
        </p:txBody>
      </p:sp>
    </p:spTree>
    <p:extLst>
      <p:ext uri="{BB962C8B-B14F-4D97-AF65-F5344CB8AC3E}">
        <p14:creationId xmlns:p14="http://schemas.microsoft.com/office/powerpoint/2010/main" val="389443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a:t>Pioneers in proxy technology</a:t>
            </a:r>
          </a:p>
          <a:p>
            <a:pPr marL="101203" indent="-101203">
              <a:lnSpc>
                <a:spcPct val="100000"/>
              </a:lnSpc>
              <a:spcBef>
                <a:spcPts val="675"/>
              </a:spcBef>
            </a:pPr>
            <a:r>
              <a:rPr lang="hu-HU"/>
              <a:t>20</a:t>
            </a:r>
            <a:r>
              <a:rPr lang="en-US"/>
              <a:t> year</a:t>
            </a:r>
            <a:r>
              <a:rPr lang="hu-HU"/>
              <a:t>s of </a:t>
            </a:r>
            <a:r>
              <a:rPr lang="hu-HU" err="1"/>
              <a:t>network</a:t>
            </a:r>
            <a:r>
              <a:rPr lang="hu-HU"/>
              <a:t> </a:t>
            </a:r>
            <a:r>
              <a:rPr lang="hu-HU" err="1"/>
              <a:t>security</a:t>
            </a:r>
            <a:r>
              <a:rPr lang="hu-HU"/>
              <a:t> </a:t>
            </a:r>
            <a:r>
              <a:rPr lang="hu-HU" err="1"/>
              <a:t>experience</a:t>
            </a:r>
            <a:endParaRPr lang="en-US"/>
          </a:p>
          <a:p>
            <a:pPr marL="101203" indent="-101203">
              <a:lnSpc>
                <a:spcPct val="100000"/>
              </a:lnSpc>
              <a:spcBef>
                <a:spcPts val="675"/>
              </a:spcBef>
            </a:pPr>
            <a:r>
              <a:rPr lang="hu-HU"/>
              <a:t>500+ </a:t>
            </a:r>
            <a:r>
              <a:rPr lang="hu-HU" err="1"/>
              <a:t>enterprise</a:t>
            </a:r>
            <a:r>
              <a:rPr lang="hu-HU"/>
              <a:t> </a:t>
            </a:r>
            <a:r>
              <a:rPr lang="hu-HU" err="1"/>
              <a:t>installations</a:t>
            </a:r>
            <a:r>
              <a:rPr lang="hu-HU"/>
              <a:t> </a:t>
            </a:r>
            <a:endParaRPr lang="en-US"/>
          </a:p>
          <a:p>
            <a:pPr marL="101203" indent="-101203">
              <a:lnSpc>
                <a:spcPct val="100000"/>
              </a:lnSpc>
              <a:spcBef>
                <a:spcPts val="675"/>
              </a:spcBef>
            </a:pPr>
            <a:r>
              <a:rPr lang="hu-HU"/>
              <a:t>Strong </a:t>
            </a:r>
            <a:r>
              <a:rPr lang="hu-HU" err="1"/>
              <a:t>focus</a:t>
            </a:r>
            <a:r>
              <a:rPr lang="hu-HU"/>
              <a:t> </a:t>
            </a:r>
            <a:r>
              <a:rPr lang="hu-HU" err="1"/>
              <a:t>on</a:t>
            </a:r>
            <a:r>
              <a:rPr lang="hu-HU"/>
              <a:t> R&amp;D and </a:t>
            </a:r>
            <a:r>
              <a:rPr lang="hu-HU" err="1"/>
              <a:t>innovation</a:t>
            </a:r>
            <a:endParaRPr lang="en-US"/>
          </a:p>
          <a:p>
            <a:pPr marL="101203" indent="-101203">
              <a:lnSpc>
                <a:spcPct val="100000"/>
              </a:lnSpc>
              <a:spcBef>
                <a:spcPts val="675"/>
              </a:spcBef>
            </a:pPr>
            <a:r>
              <a:rPr lang="hu-HU" err="1"/>
              <a:t>Flexible</a:t>
            </a:r>
            <a:r>
              <a:rPr lang="hu-HU"/>
              <a:t>, b</a:t>
            </a:r>
            <a:r>
              <a:rPr lang="en-US"/>
              <a:t>lack-belt engineering team</a:t>
            </a:r>
          </a:p>
          <a:p>
            <a:pPr marL="101203" indent="-101203">
              <a:lnSpc>
                <a:spcPct val="100000"/>
              </a:lnSpc>
              <a:spcBef>
                <a:spcPts val="675"/>
              </a:spcBef>
            </a:pPr>
            <a:r>
              <a:rPr lang="hu-HU" err="1"/>
              <a:t>Clean</a:t>
            </a:r>
            <a:r>
              <a:rPr lang="hu-HU"/>
              <a:t> </a:t>
            </a:r>
            <a:r>
              <a:rPr lang="hu-HU" err="1"/>
              <a:t>code</a:t>
            </a:r>
            <a:r>
              <a:rPr lang="hu-HU"/>
              <a:t> </a:t>
            </a:r>
            <a:r>
              <a:rPr lang="hu-HU" err="1"/>
              <a:t>base</a:t>
            </a:r>
            <a:endParaRPr lang="en-US"/>
          </a:p>
          <a:p>
            <a:pPr marL="101203" indent="-101203">
              <a:lnSpc>
                <a:spcPct val="100000"/>
              </a:lnSpc>
              <a:spcBef>
                <a:spcPts val="675"/>
              </a:spcBef>
            </a:pPr>
            <a:r>
              <a:rPr lang="hu-HU" err="1"/>
              <a:t>Value-added</a:t>
            </a:r>
            <a:r>
              <a:rPr lang="hu-HU"/>
              <a:t> d</a:t>
            </a:r>
            <a:r>
              <a:rPr lang="en-US" err="1"/>
              <a:t>istribution</a:t>
            </a:r>
            <a:r>
              <a:rPr lang="en-US"/>
              <a:t> of One Identity</a:t>
            </a:r>
            <a:r>
              <a:rPr lang="hu-HU"/>
              <a:t> and </a:t>
            </a:r>
            <a:r>
              <a:rPr lang="hu-HU" err="1"/>
              <a:t>Quest</a:t>
            </a:r>
            <a:r>
              <a:rPr lang="en-US"/>
              <a:t> </a:t>
            </a:r>
            <a:r>
              <a:rPr lang="hu-HU" err="1"/>
              <a:t>products</a:t>
            </a:r>
            <a:endParaRPr lang="en-US"/>
          </a:p>
        </p:txBody>
      </p:sp>
      <p:sp>
        <p:nvSpPr>
          <p:cNvPr id="4" name="Slide Number Placeholder 3"/>
          <p:cNvSpPr>
            <a:spLocks noGrp="1"/>
          </p:cNvSpPr>
          <p:nvPr>
            <p:ph type="sldNum" sz="quarter" idx="5"/>
          </p:nvPr>
        </p:nvSpPr>
        <p:spPr/>
        <p:txBody>
          <a:bodyPr/>
          <a:lstStyle/>
          <a:p>
            <a:fld id="{89676F23-4F52-4569-8484-DB4921982FBF}" type="slidenum">
              <a:rPr lang="hu-HU" smtClean="0"/>
              <a:t>8</a:t>
            </a:fld>
            <a:endParaRPr lang="hu-HU"/>
          </a:p>
        </p:txBody>
      </p:sp>
    </p:spTree>
    <p:extLst>
      <p:ext uri="{BB962C8B-B14F-4D97-AF65-F5344CB8AC3E}">
        <p14:creationId xmlns:p14="http://schemas.microsoft.com/office/powerpoint/2010/main" val="177903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sz="900"/>
              <a:t>From an idea to a standard</a:t>
            </a:r>
          </a:p>
          <a:p>
            <a:pPr marL="0" indent="0">
              <a:lnSpc>
                <a:spcPct val="100000"/>
              </a:lnSpc>
              <a:spcBef>
                <a:spcPts val="675"/>
              </a:spcBef>
              <a:buNone/>
            </a:pPr>
            <a:endParaRPr lang="en-US" sz="900"/>
          </a:p>
          <a:p>
            <a:pPr marL="101203" indent="-101203">
              <a:lnSpc>
                <a:spcPct val="100000"/>
              </a:lnSpc>
              <a:spcBef>
                <a:spcPts val="675"/>
              </a:spcBef>
            </a:pPr>
            <a:r>
              <a:rPr lang="en-US" sz="900"/>
              <a:t>Transition to Zero Trust</a:t>
            </a:r>
          </a:p>
          <a:p>
            <a:pPr marL="0" indent="0">
              <a:lnSpc>
                <a:spcPct val="100000"/>
              </a:lnSpc>
              <a:spcBef>
                <a:spcPts val="675"/>
              </a:spcBef>
              <a:buNone/>
            </a:pPr>
            <a:endParaRPr lang="en-US" sz="900"/>
          </a:p>
          <a:p>
            <a:pPr marL="101203" indent="-101203">
              <a:lnSpc>
                <a:spcPct val="100000"/>
              </a:lnSpc>
              <a:spcBef>
                <a:spcPts val="675"/>
              </a:spcBef>
            </a:pPr>
            <a:r>
              <a:rPr lang="en-US" sz="900"/>
              <a:t>Networks and Data</a:t>
            </a:r>
          </a:p>
        </p:txBody>
      </p:sp>
      <p:sp>
        <p:nvSpPr>
          <p:cNvPr id="4" name="Slide Number Placeholder 3"/>
          <p:cNvSpPr>
            <a:spLocks noGrp="1"/>
          </p:cNvSpPr>
          <p:nvPr>
            <p:ph type="sldNum" sz="quarter" idx="5"/>
          </p:nvPr>
        </p:nvSpPr>
        <p:spPr/>
        <p:txBody>
          <a:bodyPr/>
          <a:lstStyle/>
          <a:p>
            <a:fld id="{89676F23-4F52-4569-8484-DB4921982FBF}" type="slidenum">
              <a:rPr lang="hu-HU" smtClean="0"/>
              <a:t>9</a:t>
            </a:fld>
            <a:endParaRPr lang="hu-HU"/>
          </a:p>
        </p:txBody>
      </p:sp>
    </p:spTree>
    <p:extLst>
      <p:ext uri="{BB962C8B-B14F-4D97-AF65-F5344CB8AC3E}">
        <p14:creationId xmlns:p14="http://schemas.microsoft.com/office/powerpoint/2010/main" val="364433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áblázat 7">
            <a:extLst>
              <a:ext uri="{FF2B5EF4-FFF2-40B4-BE49-F238E27FC236}">
                <a16:creationId xmlns:a16="http://schemas.microsoft.com/office/drawing/2014/main" id="{961E0355-ECFE-4B1D-A63D-0E59C6A06FC4}"/>
              </a:ext>
            </a:extLst>
          </p:cNvPr>
          <p:cNvGraphicFramePr>
            <a:graphicFrameLocks noGrp="1"/>
          </p:cNvGraphicFramePr>
          <p:nvPr userDrawn="1">
            <p:extLst>
              <p:ext uri="{D42A27DB-BD31-4B8C-83A1-F6EECF244321}">
                <p14:modId xmlns:p14="http://schemas.microsoft.com/office/powerpoint/2010/main" val="2406632692"/>
              </p:ext>
            </p:extLst>
          </p:nvPr>
        </p:nvGraphicFramePr>
        <p:xfrm>
          <a:off x="1828800" y="1883139"/>
          <a:ext cx="5486400" cy="1377222"/>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92324207"/>
                    </a:ext>
                  </a:extLst>
                </a:gridCol>
              </a:tblGrid>
              <a:tr h="1377222">
                <a:tc>
                  <a:txBody>
                    <a:bodyPr/>
                    <a:lstStyle/>
                    <a:p>
                      <a:pPr algn="ctr"/>
                      <a:endParaRPr lang="hu-HU" sz="2400">
                        <a:latin typeface="Century Gothic" panose="020B0502020202020204" pitchFamily="34" charset="0"/>
                      </a:endParaRPr>
                    </a:p>
                  </a:txBody>
                  <a:tcPr anchor="ctr">
                    <a:lnL w="12700" cmpd="sng">
                      <a:noFill/>
                    </a:lnL>
                    <a:lnR w="12700" cmpd="sng">
                      <a:noFill/>
                    </a:lnR>
                    <a:lnT w="76200" cap="flat" cmpd="sng" algn="ctr">
                      <a:solidFill>
                        <a:srgbClr val="29AAE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73F6C">
                        <a:alpha val="43000"/>
                      </a:srgbClr>
                    </a:solidFill>
                  </a:tcPr>
                </a:tc>
                <a:extLst>
                  <a:ext uri="{0D108BD9-81ED-4DB2-BD59-A6C34878D82A}">
                    <a16:rowId xmlns:a16="http://schemas.microsoft.com/office/drawing/2014/main" val="2984772795"/>
                  </a:ext>
                </a:extLst>
              </a:tr>
            </a:tbl>
          </a:graphicData>
        </a:graphic>
      </p:graphicFrame>
      <p:sp>
        <p:nvSpPr>
          <p:cNvPr id="8" name="Cím helye 1">
            <a:extLst>
              <a:ext uri="{FF2B5EF4-FFF2-40B4-BE49-F238E27FC236}">
                <a16:creationId xmlns:a16="http://schemas.microsoft.com/office/drawing/2014/main" id="{8678A100-5208-45C9-B948-37302D160D98}"/>
              </a:ext>
            </a:extLst>
          </p:cNvPr>
          <p:cNvSpPr>
            <a:spLocks noGrp="1"/>
          </p:cNvSpPr>
          <p:nvPr>
            <p:ph type="title"/>
          </p:nvPr>
        </p:nvSpPr>
        <p:spPr>
          <a:xfrm>
            <a:off x="1828798" y="1883139"/>
            <a:ext cx="5486401" cy="1377222"/>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a:t>Click to edit Master title style</a:t>
            </a:r>
            <a:endParaRPr lang="hu-HU"/>
          </a:p>
        </p:txBody>
      </p:sp>
    </p:spTree>
    <p:extLst>
      <p:ext uri="{BB962C8B-B14F-4D97-AF65-F5344CB8AC3E}">
        <p14:creationId xmlns:p14="http://schemas.microsoft.com/office/powerpoint/2010/main" val="331802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kon doboz">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7C65FA9B-8FF9-4EBB-A02F-BD5DF3C5E09F}"/>
              </a:ext>
            </a:extLst>
          </p:cNvPr>
          <p:cNvSpPr/>
          <p:nvPr userDrawn="1"/>
        </p:nvSpPr>
        <p:spPr>
          <a:xfrm>
            <a:off x="170414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3" name="Téglalap 2">
            <a:extLst>
              <a:ext uri="{FF2B5EF4-FFF2-40B4-BE49-F238E27FC236}">
                <a16:creationId xmlns:a16="http://schemas.microsoft.com/office/drawing/2014/main" id="{4D3AB760-87C7-4AAA-9BF8-63B87439FB38}"/>
              </a:ext>
            </a:extLst>
          </p:cNvPr>
          <p:cNvSpPr/>
          <p:nvPr userDrawn="1"/>
        </p:nvSpPr>
        <p:spPr>
          <a:xfrm>
            <a:off x="164168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1641682"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7" name="Szöveg helye 2">
            <a:extLst>
              <a:ext uri="{FF2B5EF4-FFF2-40B4-BE49-F238E27FC236}">
                <a16:creationId xmlns:a16="http://schemas.microsoft.com/office/drawing/2014/main" id="{0E17D134-AA9B-4FE2-8E2C-9C4B6EE024CD}"/>
              </a:ext>
            </a:extLst>
          </p:cNvPr>
          <p:cNvSpPr>
            <a:spLocks noGrp="1"/>
          </p:cNvSpPr>
          <p:nvPr>
            <p:ph type="body" idx="1" hasCustomPrompt="1"/>
          </p:nvPr>
        </p:nvSpPr>
        <p:spPr>
          <a:xfrm>
            <a:off x="1641682"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5" name="Téglalap 14">
            <a:extLst>
              <a:ext uri="{FF2B5EF4-FFF2-40B4-BE49-F238E27FC236}">
                <a16:creationId xmlns:a16="http://schemas.microsoft.com/office/drawing/2014/main" id="{0CD05720-ACB1-4614-A4E8-2CA23A7C1611}"/>
              </a:ext>
            </a:extLst>
          </p:cNvPr>
          <p:cNvSpPr/>
          <p:nvPr userDrawn="1"/>
        </p:nvSpPr>
        <p:spPr>
          <a:xfrm>
            <a:off x="5099711"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A10670E5-4073-48B0-901D-169B11212395}"/>
              </a:ext>
            </a:extLst>
          </p:cNvPr>
          <p:cNvSpPr/>
          <p:nvPr userDrawn="1"/>
        </p:nvSpPr>
        <p:spPr>
          <a:xfrm>
            <a:off x="5037251"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artalom helye 3">
            <a:extLst>
              <a:ext uri="{FF2B5EF4-FFF2-40B4-BE49-F238E27FC236}">
                <a16:creationId xmlns:a16="http://schemas.microsoft.com/office/drawing/2014/main" id="{E83B8A1D-D638-4D37-A0F6-A834B60FD1A8}"/>
              </a:ext>
            </a:extLst>
          </p:cNvPr>
          <p:cNvSpPr>
            <a:spLocks noGrp="1"/>
          </p:cNvSpPr>
          <p:nvPr>
            <p:ph sz="half" idx="15"/>
          </p:nvPr>
        </p:nvSpPr>
        <p:spPr>
          <a:xfrm>
            <a:off x="5037251"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8" name="Szöveg helye 2">
            <a:extLst>
              <a:ext uri="{FF2B5EF4-FFF2-40B4-BE49-F238E27FC236}">
                <a16:creationId xmlns:a16="http://schemas.microsoft.com/office/drawing/2014/main" id="{2B8D0DCB-067A-4E3B-9CCF-9954B81F6F66}"/>
              </a:ext>
            </a:extLst>
          </p:cNvPr>
          <p:cNvSpPr>
            <a:spLocks noGrp="1"/>
          </p:cNvSpPr>
          <p:nvPr>
            <p:ph type="body" idx="16" hasCustomPrompt="1"/>
          </p:nvPr>
        </p:nvSpPr>
        <p:spPr>
          <a:xfrm>
            <a:off x="5037251"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Tree>
    <p:extLst>
      <p:ext uri="{BB962C8B-B14F-4D97-AF65-F5344CB8AC3E}">
        <p14:creationId xmlns:p14="http://schemas.microsoft.com/office/powerpoint/2010/main" val="13234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kon doboz">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7C65FA9B-8FF9-4EBB-A02F-BD5DF3C5E09F}"/>
              </a:ext>
            </a:extLst>
          </p:cNvPr>
          <p:cNvSpPr/>
          <p:nvPr userDrawn="1"/>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3" name="Téglalap 2">
            <a:extLst>
              <a:ext uri="{FF2B5EF4-FFF2-40B4-BE49-F238E27FC236}">
                <a16:creationId xmlns:a16="http://schemas.microsoft.com/office/drawing/2014/main" id="{4D3AB760-87C7-4AAA-9BF8-63B87439FB38}"/>
              </a:ext>
            </a:extLst>
          </p:cNvPr>
          <p:cNvSpPr/>
          <p:nvPr userDrawn="1"/>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7" name="Szöveg helye 2">
            <a:extLst>
              <a:ext uri="{FF2B5EF4-FFF2-40B4-BE49-F238E27FC236}">
                <a16:creationId xmlns:a16="http://schemas.microsoft.com/office/drawing/2014/main" id="{0E17D134-AA9B-4FE2-8E2C-9C4B6EE024CD}"/>
              </a:ext>
            </a:extLst>
          </p:cNvPr>
          <p:cNvSpPr>
            <a:spLocks noGrp="1"/>
          </p:cNvSpPr>
          <p:nvPr>
            <p:ph type="body" idx="1" hasCustomPrompt="1"/>
          </p:nvPr>
        </p:nvSpPr>
        <p:spPr>
          <a:xfrm>
            <a:off x="629842"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1" name="Téglalap 10">
            <a:extLst>
              <a:ext uri="{FF2B5EF4-FFF2-40B4-BE49-F238E27FC236}">
                <a16:creationId xmlns:a16="http://schemas.microsoft.com/office/drawing/2014/main" id="{402DC948-F22B-45B3-BC35-EB1E8D7FB456}"/>
              </a:ext>
            </a:extLst>
          </p:cNvPr>
          <p:cNvSpPr/>
          <p:nvPr userDrawn="1"/>
        </p:nvSpPr>
        <p:spPr>
          <a:xfrm>
            <a:off x="6209284"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4820641C-C63F-439A-97B7-83F5ED5C1637}"/>
              </a:ext>
            </a:extLst>
          </p:cNvPr>
          <p:cNvSpPr/>
          <p:nvPr userDrawn="1"/>
        </p:nvSpPr>
        <p:spPr>
          <a:xfrm>
            <a:off x="6146824"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artalom helye 3">
            <a:extLst>
              <a:ext uri="{FF2B5EF4-FFF2-40B4-BE49-F238E27FC236}">
                <a16:creationId xmlns:a16="http://schemas.microsoft.com/office/drawing/2014/main" id="{96DA5CD9-4A48-42F5-AF86-8DD34DFE6ADD}"/>
              </a:ext>
            </a:extLst>
          </p:cNvPr>
          <p:cNvSpPr>
            <a:spLocks noGrp="1"/>
          </p:cNvSpPr>
          <p:nvPr>
            <p:ph sz="half" idx="13"/>
          </p:nvPr>
        </p:nvSpPr>
        <p:spPr>
          <a:xfrm>
            <a:off x="6146824"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4" name="Szöveg helye 2">
            <a:extLst>
              <a:ext uri="{FF2B5EF4-FFF2-40B4-BE49-F238E27FC236}">
                <a16:creationId xmlns:a16="http://schemas.microsoft.com/office/drawing/2014/main" id="{11BA39AD-0513-4329-85DB-B7953F62444A}"/>
              </a:ext>
            </a:extLst>
          </p:cNvPr>
          <p:cNvSpPr>
            <a:spLocks noGrp="1"/>
          </p:cNvSpPr>
          <p:nvPr>
            <p:ph type="body" idx="14" hasCustomPrompt="1"/>
          </p:nvPr>
        </p:nvSpPr>
        <p:spPr>
          <a:xfrm>
            <a:off x="6146824"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5" name="Téglalap 14">
            <a:extLst>
              <a:ext uri="{FF2B5EF4-FFF2-40B4-BE49-F238E27FC236}">
                <a16:creationId xmlns:a16="http://schemas.microsoft.com/office/drawing/2014/main" id="{0CD05720-ACB1-4614-A4E8-2CA23A7C1611}"/>
              </a:ext>
            </a:extLst>
          </p:cNvPr>
          <p:cNvSpPr/>
          <p:nvPr userDrawn="1"/>
        </p:nvSpPr>
        <p:spPr>
          <a:xfrm>
            <a:off x="3450793" y="1302994"/>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A10670E5-4073-48B0-901D-169B11212395}"/>
              </a:ext>
            </a:extLst>
          </p:cNvPr>
          <p:cNvSpPr/>
          <p:nvPr userDrawn="1"/>
        </p:nvSpPr>
        <p:spPr>
          <a:xfrm>
            <a:off x="3388333" y="1233039"/>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artalom helye 3">
            <a:extLst>
              <a:ext uri="{FF2B5EF4-FFF2-40B4-BE49-F238E27FC236}">
                <a16:creationId xmlns:a16="http://schemas.microsoft.com/office/drawing/2014/main" id="{E83B8A1D-D638-4D37-A0F6-A834B60FD1A8}"/>
              </a:ext>
            </a:extLst>
          </p:cNvPr>
          <p:cNvSpPr>
            <a:spLocks noGrp="1"/>
          </p:cNvSpPr>
          <p:nvPr>
            <p:ph sz="half" idx="15"/>
          </p:nvPr>
        </p:nvSpPr>
        <p:spPr>
          <a:xfrm>
            <a:off x="3388333" y="3008026"/>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8" name="Szöveg helye 2">
            <a:extLst>
              <a:ext uri="{FF2B5EF4-FFF2-40B4-BE49-F238E27FC236}">
                <a16:creationId xmlns:a16="http://schemas.microsoft.com/office/drawing/2014/main" id="{2B8D0DCB-067A-4E3B-9CCF-9954B81F6F66}"/>
              </a:ext>
            </a:extLst>
          </p:cNvPr>
          <p:cNvSpPr>
            <a:spLocks noGrp="1"/>
          </p:cNvSpPr>
          <p:nvPr>
            <p:ph type="body" idx="16" hasCustomPrompt="1"/>
          </p:nvPr>
        </p:nvSpPr>
        <p:spPr>
          <a:xfrm>
            <a:off x="3388333" y="2390092"/>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Tree>
    <p:extLst>
      <p:ext uri="{BB962C8B-B14F-4D97-AF65-F5344CB8AC3E}">
        <p14:creationId xmlns:p14="http://schemas.microsoft.com/office/powerpoint/2010/main" val="175218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kon doboz">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7C65FA9B-8FF9-4EBB-A02F-BD5DF3C5E09F}"/>
              </a:ext>
            </a:extLst>
          </p:cNvPr>
          <p:cNvSpPr/>
          <p:nvPr userDrawn="1"/>
        </p:nvSpPr>
        <p:spPr>
          <a:xfrm>
            <a:off x="805690"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a:xfrm>
            <a:off x="8578612" y="4729788"/>
            <a:ext cx="237180" cy="273844"/>
          </a:xfrm>
        </p:spPr>
        <p:txBody>
          <a:bodyPr/>
          <a:lstStyle/>
          <a:p>
            <a:fld id="{A36C5282-E242-4F2C-A932-6E8882A3BC95}" type="slidenum">
              <a:rPr lang="hu-HU" smtClean="0"/>
              <a:t>‹#›</a:t>
            </a:fld>
            <a:endParaRPr lang="hu-HU"/>
          </a:p>
        </p:txBody>
      </p:sp>
      <p:sp>
        <p:nvSpPr>
          <p:cNvPr id="3" name="Téglalap 2">
            <a:extLst>
              <a:ext uri="{FF2B5EF4-FFF2-40B4-BE49-F238E27FC236}">
                <a16:creationId xmlns:a16="http://schemas.microsoft.com/office/drawing/2014/main" id="{4D3AB760-87C7-4AAA-9BF8-63B87439FB38}"/>
              </a:ext>
            </a:extLst>
          </p:cNvPr>
          <p:cNvSpPr/>
          <p:nvPr userDrawn="1"/>
        </p:nvSpPr>
        <p:spPr>
          <a:xfrm>
            <a:off x="743230"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743230"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7" name="Szöveg helye 2">
            <a:extLst>
              <a:ext uri="{FF2B5EF4-FFF2-40B4-BE49-F238E27FC236}">
                <a16:creationId xmlns:a16="http://schemas.microsoft.com/office/drawing/2014/main" id="{0E17D134-AA9B-4FE2-8E2C-9C4B6EE024CD}"/>
              </a:ext>
            </a:extLst>
          </p:cNvPr>
          <p:cNvSpPr>
            <a:spLocks noGrp="1"/>
          </p:cNvSpPr>
          <p:nvPr>
            <p:ph type="body" idx="1" hasCustomPrompt="1"/>
          </p:nvPr>
        </p:nvSpPr>
        <p:spPr>
          <a:xfrm>
            <a:off x="743230"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1" name="Téglalap 10">
            <a:extLst>
              <a:ext uri="{FF2B5EF4-FFF2-40B4-BE49-F238E27FC236}">
                <a16:creationId xmlns:a16="http://schemas.microsoft.com/office/drawing/2014/main" id="{402DC948-F22B-45B3-BC35-EB1E8D7FB456}"/>
              </a:ext>
            </a:extLst>
          </p:cNvPr>
          <p:cNvSpPr/>
          <p:nvPr userDrawn="1"/>
        </p:nvSpPr>
        <p:spPr>
          <a:xfrm>
            <a:off x="6795418"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4820641C-C63F-439A-97B7-83F5ED5C1637}"/>
              </a:ext>
            </a:extLst>
          </p:cNvPr>
          <p:cNvSpPr/>
          <p:nvPr userDrawn="1"/>
        </p:nvSpPr>
        <p:spPr>
          <a:xfrm>
            <a:off x="6732958"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artalom helye 3">
            <a:extLst>
              <a:ext uri="{FF2B5EF4-FFF2-40B4-BE49-F238E27FC236}">
                <a16:creationId xmlns:a16="http://schemas.microsoft.com/office/drawing/2014/main" id="{96DA5CD9-4A48-42F5-AF86-8DD34DFE6ADD}"/>
              </a:ext>
            </a:extLst>
          </p:cNvPr>
          <p:cNvSpPr>
            <a:spLocks noGrp="1"/>
          </p:cNvSpPr>
          <p:nvPr>
            <p:ph sz="half" idx="13"/>
          </p:nvPr>
        </p:nvSpPr>
        <p:spPr>
          <a:xfrm>
            <a:off x="6732958"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4" name="Szöveg helye 2">
            <a:extLst>
              <a:ext uri="{FF2B5EF4-FFF2-40B4-BE49-F238E27FC236}">
                <a16:creationId xmlns:a16="http://schemas.microsoft.com/office/drawing/2014/main" id="{11BA39AD-0513-4329-85DB-B7953F62444A}"/>
              </a:ext>
            </a:extLst>
          </p:cNvPr>
          <p:cNvSpPr>
            <a:spLocks noGrp="1"/>
          </p:cNvSpPr>
          <p:nvPr>
            <p:ph type="body" idx="14" hasCustomPrompt="1"/>
          </p:nvPr>
        </p:nvSpPr>
        <p:spPr>
          <a:xfrm>
            <a:off x="6732958"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5" name="Téglalap 14">
            <a:extLst>
              <a:ext uri="{FF2B5EF4-FFF2-40B4-BE49-F238E27FC236}">
                <a16:creationId xmlns:a16="http://schemas.microsoft.com/office/drawing/2014/main" id="{0CD05720-ACB1-4614-A4E8-2CA23A7C1611}"/>
              </a:ext>
            </a:extLst>
          </p:cNvPr>
          <p:cNvSpPr/>
          <p:nvPr userDrawn="1"/>
        </p:nvSpPr>
        <p:spPr>
          <a:xfrm>
            <a:off x="2821326"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A10670E5-4073-48B0-901D-169B11212395}"/>
              </a:ext>
            </a:extLst>
          </p:cNvPr>
          <p:cNvSpPr/>
          <p:nvPr userDrawn="1"/>
        </p:nvSpPr>
        <p:spPr>
          <a:xfrm>
            <a:off x="2758866"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artalom helye 3">
            <a:extLst>
              <a:ext uri="{FF2B5EF4-FFF2-40B4-BE49-F238E27FC236}">
                <a16:creationId xmlns:a16="http://schemas.microsoft.com/office/drawing/2014/main" id="{E83B8A1D-D638-4D37-A0F6-A834B60FD1A8}"/>
              </a:ext>
            </a:extLst>
          </p:cNvPr>
          <p:cNvSpPr>
            <a:spLocks noGrp="1"/>
          </p:cNvSpPr>
          <p:nvPr>
            <p:ph sz="half" idx="15"/>
          </p:nvPr>
        </p:nvSpPr>
        <p:spPr>
          <a:xfrm>
            <a:off x="2758866"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8" name="Szöveg helye 2">
            <a:extLst>
              <a:ext uri="{FF2B5EF4-FFF2-40B4-BE49-F238E27FC236}">
                <a16:creationId xmlns:a16="http://schemas.microsoft.com/office/drawing/2014/main" id="{2B8D0DCB-067A-4E3B-9CCF-9954B81F6F66}"/>
              </a:ext>
            </a:extLst>
          </p:cNvPr>
          <p:cNvSpPr>
            <a:spLocks noGrp="1"/>
          </p:cNvSpPr>
          <p:nvPr>
            <p:ph type="body" idx="16" hasCustomPrompt="1"/>
          </p:nvPr>
        </p:nvSpPr>
        <p:spPr>
          <a:xfrm>
            <a:off x="2758866"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3" name="Téglalap 22">
            <a:extLst>
              <a:ext uri="{FF2B5EF4-FFF2-40B4-BE49-F238E27FC236}">
                <a16:creationId xmlns:a16="http://schemas.microsoft.com/office/drawing/2014/main" id="{D1B23D26-D5BA-4263-A727-7B1B0097E49E}"/>
              </a:ext>
            </a:extLst>
          </p:cNvPr>
          <p:cNvSpPr/>
          <p:nvPr userDrawn="1"/>
        </p:nvSpPr>
        <p:spPr>
          <a:xfrm>
            <a:off x="4830857"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AE8E85C3-FBA9-488C-AA95-7084F0EAEF85}"/>
              </a:ext>
            </a:extLst>
          </p:cNvPr>
          <p:cNvSpPr/>
          <p:nvPr userDrawn="1"/>
        </p:nvSpPr>
        <p:spPr>
          <a:xfrm>
            <a:off x="4768397"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artalom helye 3">
            <a:extLst>
              <a:ext uri="{FF2B5EF4-FFF2-40B4-BE49-F238E27FC236}">
                <a16:creationId xmlns:a16="http://schemas.microsoft.com/office/drawing/2014/main" id="{12938AED-F6E8-4BA3-B73D-6FF3B4EC16C7}"/>
              </a:ext>
            </a:extLst>
          </p:cNvPr>
          <p:cNvSpPr>
            <a:spLocks noGrp="1"/>
          </p:cNvSpPr>
          <p:nvPr>
            <p:ph sz="half" idx="17"/>
          </p:nvPr>
        </p:nvSpPr>
        <p:spPr>
          <a:xfrm>
            <a:off x="4768397"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26" name="Szöveg helye 2">
            <a:extLst>
              <a:ext uri="{FF2B5EF4-FFF2-40B4-BE49-F238E27FC236}">
                <a16:creationId xmlns:a16="http://schemas.microsoft.com/office/drawing/2014/main" id="{F2DE0F4C-0A67-41F9-9268-5CF7B57D8C86}"/>
              </a:ext>
            </a:extLst>
          </p:cNvPr>
          <p:cNvSpPr>
            <a:spLocks noGrp="1"/>
          </p:cNvSpPr>
          <p:nvPr>
            <p:ph type="body" idx="18" hasCustomPrompt="1"/>
          </p:nvPr>
        </p:nvSpPr>
        <p:spPr>
          <a:xfrm>
            <a:off x="4768397"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Tree>
    <p:extLst>
      <p:ext uri="{BB962C8B-B14F-4D97-AF65-F5344CB8AC3E}">
        <p14:creationId xmlns:p14="http://schemas.microsoft.com/office/powerpoint/2010/main" val="305793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768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ímdi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áblázat 7">
            <a:extLst>
              <a:ext uri="{FF2B5EF4-FFF2-40B4-BE49-F238E27FC236}">
                <a16:creationId xmlns:a16="http://schemas.microsoft.com/office/drawing/2014/main" id="{A9B93983-4D56-40E7-A750-494CC9A957EF}"/>
              </a:ext>
            </a:extLst>
          </p:cNvPr>
          <p:cNvGraphicFramePr>
            <a:graphicFrameLocks noGrp="1"/>
          </p:cNvGraphicFramePr>
          <p:nvPr userDrawn="1">
            <p:extLst>
              <p:ext uri="{D42A27DB-BD31-4B8C-83A1-F6EECF244321}">
                <p14:modId xmlns:p14="http://schemas.microsoft.com/office/powerpoint/2010/main" val="3960532809"/>
              </p:ext>
            </p:extLst>
          </p:nvPr>
        </p:nvGraphicFramePr>
        <p:xfrm>
          <a:off x="1828800" y="1883139"/>
          <a:ext cx="5486400" cy="1377222"/>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92324207"/>
                    </a:ext>
                  </a:extLst>
                </a:gridCol>
              </a:tblGrid>
              <a:tr h="1377222">
                <a:tc>
                  <a:txBody>
                    <a:bodyPr/>
                    <a:lstStyle/>
                    <a:p>
                      <a:pPr algn="ctr"/>
                      <a:endParaRPr lang="hu-HU" sz="2400">
                        <a:latin typeface="Century Gothic" panose="020B0502020202020204" pitchFamily="34" charset="0"/>
                      </a:endParaRPr>
                    </a:p>
                  </a:txBody>
                  <a:tcPr anchor="ctr">
                    <a:lnL w="12700" cmpd="sng">
                      <a:noFill/>
                    </a:lnL>
                    <a:lnR w="12700" cmpd="sng">
                      <a:noFill/>
                    </a:lnR>
                    <a:lnT w="76200" cap="flat" cmpd="sng" algn="ctr">
                      <a:solidFill>
                        <a:srgbClr val="29AAE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73F6C">
                        <a:alpha val="43000"/>
                      </a:srgbClr>
                    </a:solidFill>
                  </a:tcPr>
                </a:tc>
                <a:extLst>
                  <a:ext uri="{0D108BD9-81ED-4DB2-BD59-A6C34878D82A}">
                    <a16:rowId xmlns:a16="http://schemas.microsoft.com/office/drawing/2014/main" val="2984772795"/>
                  </a:ext>
                </a:extLst>
              </a:tr>
            </a:tbl>
          </a:graphicData>
        </a:graphic>
      </p:graphicFrame>
      <p:sp>
        <p:nvSpPr>
          <p:cNvPr id="4" name="Cím helye 1">
            <a:extLst>
              <a:ext uri="{FF2B5EF4-FFF2-40B4-BE49-F238E27FC236}">
                <a16:creationId xmlns:a16="http://schemas.microsoft.com/office/drawing/2014/main" id="{30328D6F-5864-402F-A398-434C0A220EB0}"/>
              </a:ext>
            </a:extLst>
          </p:cNvPr>
          <p:cNvSpPr>
            <a:spLocks noGrp="1"/>
          </p:cNvSpPr>
          <p:nvPr>
            <p:ph type="title"/>
          </p:nvPr>
        </p:nvSpPr>
        <p:spPr>
          <a:xfrm>
            <a:off x="1828798" y="1883139"/>
            <a:ext cx="5486401" cy="1377222"/>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a:t>Click to edit Master title style</a:t>
            </a:r>
            <a:endParaRPr lang="hu-HU"/>
          </a:p>
        </p:txBody>
      </p:sp>
    </p:spTree>
    <p:extLst>
      <p:ext uri="{BB962C8B-B14F-4D97-AF65-F5344CB8AC3E}">
        <p14:creationId xmlns:p14="http://schemas.microsoft.com/office/powerpoint/2010/main" val="40219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ímdia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helye 1">
            <a:extLst>
              <a:ext uri="{FF2B5EF4-FFF2-40B4-BE49-F238E27FC236}">
                <a16:creationId xmlns:a16="http://schemas.microsoft.com/office/drawing/2014/main" id="{25AE471C-A956-4C3E-89EE-898955D555D2}"/>
              </a:ext>
            </a:extLst>
          </p:cNvPr>
          <p:cNvSpPr>
            <a:spLocks noGrp="1"/>
          </p:cNvSpPr>
          <p:nvPr>
            <p:ph type="title" hasCustomPrompt="1"/>
          </p:nvPr>
        </p:nvSpPr>
        <p:spPr>
          <a:xfrm>
            <a:off x="974360" y="1209519"/>
            <a:ext cx="2855628" cy="1362231"/>
          </a:xfrm>
          <a:prstGeom prst="rect">
            <a:avLst/>
          </a:prstGeom>
        </p:spPr>
        <p:txBody>
          <a:bodyPr vert="horz" lIns="91440" tIns="45720" rIns="91440" bIns="45720" rtlCol="0" anchor="b">
            <a:normAutofit/>
          </a:bodyPr>
          <a:lstStyle>
            <a:lvl1pPr algn="l">
              <a:defRPr sz="2400">
                <a:solidFill>
                  <a:schemeClr val="bg1"/>
                </a:solidFill>
              </a:defRPr>
            </a:lvl1pPr>
          </a:lstStyle>
          <a:p>
            <a:r>
              <a:rPr lang="hu-HU"/>
              <a:t>CLICK HERE TO EDIT HEADER</a:t>
            </a:r>
          </a:p>
        </p:txBody>
      </p:sp>
      <p:cxnSp>
        <p:nvCxnSpPr>
          <p:cNvPr id="8" name="Egyenes összekötő 7">
            <a:extLst>
              <a:ext uri="{FF2B5EF4-FFF2-40B4-BE49-F238E27FC236}">
                <a16:creationId xmlns:a16="http://schemas.microsoft.com/office/drawing/2014/main" id="{AC083BA6-7B31-4CE3-8C8E-02150BC452F1}"/>
              </a:ext>
            </a:extLst>
          </p:cNvPr>
          <p:cNvCxnSpPr>
            <a:cxnSpLocks/>
          </p:cNvCxnSpPr>
          <p:nvPr userDrawn="1"/>
        </p:nvCxnSpPr>
        <p:spPr>
          <a:xfrm>
            <a:off x="757003" y="1507448"/>
            <a:ext cx="0" cy="1723870"/>
          </a:xfrm>
          <a:prstGeom prst="line">
            <a:avLst/>
          </a:prstGeom>
          <a:ln w="63500">
            <a:solidFill>
              <a:srgbClr val="29AAE1"/>
            </a:solidFill>
          </a:ln>
        </p:spPr>
        <p:style>
          <a:lnRef idx="1">
            <a:schemeClr val="accent1"/>
          </a:lnRef>
          <a:fillRef idx="0">
            <a:schemeClr val="accent1"/>
          </a:fillRef>
          <a:effectRef idx="0">
            <a:schemeClr val="accent1"/>
          </a:effectRef>
          <a:fontRef idx="minor">
            <a:schemeClr val="tx1"/>
          </a:fontRef>
        </p:style>
      </p:cxnSp>
      <p:sp>
        <p:nvSpPr>
          <p:cNvPr id="13" name="Szöveg helye 12">
            <a:extLst>
              <a:ext uri="{FF2B5EF4-FFF2-40B4-BE49-F238E27FC236}">
                <a16:creationId xmlns:a16="http://schemas.microsoft.com/office/drawing/2014/main" id="{5DF8EF2B-03C9-4A3A-ACA2-9183BAA5D1C0}"/>
              </a:ext>
            </a:extLst>
          </p:cNvPr>
          <p:cNvSpPr>
            <a:spLocks noGrp="1"/>
          </p:cNvSpPr>
          <p:nvPr>
            <p:ph type="body" sz="quarter" idx="10"/>
          </p:nvPr>
        </p:nvSpPr>
        <p:spPr>
          <a:xfrm>
            <a:off x="974725" y="2571750"/>
            <a:ext cx="2855913" cy="658813"/>
          </a:xfrm>
        </p:spPr>
        <p:txBody>
          <a:bodyPr/>
          <a:lstStyle>
            <a:lvl1pPr marL="0" indent="0">
              <a:buNone/>
              <a:defRPr>
                <a:solidFill>
                  <a:srgbClr val="29AAE1"/>
                </a:solidFill>
              </a:defRPr>
            </a:lvl1pPr>
            <a:lvl2pPr marL="342900" indent="0">
              <a:buNone/>
              <a:defRPr>
                <a:solidFill>
                  <a:srgbClr val="29AAE1"/>
                </a:solidFill>
              </a:defRPr>
            </a:lvl2pPr>
            <a:lvl3pPr marL="685800" indent="0">
              <a:buNone/>
              <a:defRPr>
                <a:solidFill>
                  <a:srgbClr val="29AAE1"/>
                </a:solidFill>
              </a:defRPr>
            </a:lvl3pPr>
            <a:lvl4pPr marL="1028700" indent="0">
              <a:buNone/>
              <a:defRPr>
                <a:solidFill>
                  <a:srgbClr val="29AAE1"/>
                </a:solidFill>
              </a:defRPr>
            </a:lvl4pPr>
            <a:lvl5pPr marL="1371600" indent="0">
              <a:buNone/>
              <a:defRPr>
                <a:solidFill>
                  <a:srgbClr val="29AAE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36806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a számának helye 8">
            <a:extLst>
              <a:ext uri="{FF2B5EF4-FFF2-40B4-BE49-F238E27FC236}">
                <a16:creationId xmlns:a16="http://schemas.microsoft.com/office/drawing/2014/main" id="{F13DEE5A-342F-4ED2-8202-6AAB9DB09A18}"/>
              </a:ext>
            </a:extLst>
          </p:cNvPr>
          <p:cNvSpPr>
            <a:spLocks noGrp="1"/>
          </p:cNvSpPr>
          <p:nvPr>
            <p:ph type="sldNum" sz="quarter" idx="12"/>
          </p:nvPr>
        </p:nvSpPr>
        <p:spPr>
          <a:xfrm>
            <a:off x="8544996" y="4729788"/>
            <a:ext cx="304411" cy="273844"/>
          </a:xfrm>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71323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hasáb">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356610"/>
            <a:ext cx="3868340" cy="328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Tartalom helye 5">
            <a:extLst>
              <a:ext uri="{FF2B5EF4-FFF2-40B4-BE49-F238E27FC236}">
                <a16:creationId xmlns:a16="http://schemas.microsoft.com/office/drawing/2014/main" id="{76713E8E-7ADB-44D6-AE91-32261DC6204C}"/>
              </a:ext>
            </a:extLst>
          </p:cNvPr>
          <p:cNvSpPr>
            <a:spLocks noGrp="1"/>
          </p:cNvSpPr>
          <p:nvPr>
            <p:ph sz="quarter" idx="4"/>
          </p:nvPr>
        </p:nvSpPr>
        <p:spPr>
          <a:xfrm>
            <a:off x="4629150" y="1356610"/>
            <a:ext cx="3887391" cy="328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312474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 hasáb, alcímm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3" name="Szöveg helye 2">
            <a:extLst>
              <a:ext uri="{FF2B5EF4-FFF2-40B4-BE49-F238E27FC236}">
                <a16:creationId xmlns:a16="http://schemas.microsoft.com/office/drawing/2014/main" id="{63FB50FC-AE6E-4F95-889C-C1514625C7AA}"/>
              </a:ext>
            </a:extLst>
          </p:cNvPr>
          <p:cNvSpPr>
            <a:spLocks noGrp="1"/>
          </p:cNvSpPr>
          <p:nvPr>
            <p:ph type="body" idx="1"/>
          </p:nvPr>
        </p:nvSpPr>
        <p:spPr>
          <a:xfrm>
            <a:off x="629842" y="1260872"/>
            <a:ext cx="3868340" cy="617934"/>
          </a:xfrm>
        </p:spPr>
        <p:txBody>
          <a:bodyPr anchor="b">
            <a:normAutofit/>
          </a:bodyPr>
          <a:lstStyle>
            <a:lvl1pPr marL="0" indent="0">
              <a:buNone/>
              <a:defRPr sz="16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Szöveg helye 4">
            <a:extLst>
              <a:ext uri="{FF2B5EF4-FFF2-40B4-BE49-F238E27FC236}">
                <a16:creationId xmlns:a16="http://schemas.microsoft.com/office/drawing/2014/main" id="{94830EB4-2ECA-410A-A9BF-36D413A4A57C}"/>
              </a:ext>
            </a:extLst>
          </p:cNvPr>
          <p:cNvSpPr>
            <a:spLocks noGrp="1"/>
          </p:cNvSpPr>
          <p:nvPr>
            <p:ph type="body" sz="quarter" idx="3"/>
          </p:nvPr>
        </p:nvSpPr>
        <p:spPr>
          <a:xfrm>
            <a:off x="4629150" y="1260872"/>
            <a:ext cx="3887391" cy="617934"/>
          </a:xfrm>
        </p:spPr>
        <p:txBody>
          <a:bodyPr anchor="b">
            <a:normAutofit/>
          </a:bodyPr>
          <a:lstStyle>
            <a:lvl1pPr marL="0" indent="0">
              <a:buNone/>
              <a:defRPr sz="16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artalom helye 5">
            <a:extLst>
              <a:ext uri="{FF2B5EF4-FFF2-40B4-BE49-F238E27FC236}">
                <a16:creationId xmlns:a16="http://schemas.microsoft.com/office/drawing/2014/main" id="{76713E8E-7ADB-44D6-AE91-32261DC6204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58017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sáb, színes">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EF768270-2A33-4E99-BBCB-D865B3E5670A}"/>
              </a:ext>
            </a:extLst>
          </p:cNvPr>
          <p:cNvSpPr/>
          <p:nvPr userDrawn="1"/>
        </p:nvSpPr>
        <p:spPr>
          <a:xfrm>
            <a:off x="628650" y="652072"/>
            <a:ext cx="3763468" cy="380750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A12B2653-D0BE-4C76-92D7-A3B625A7EA07}"/>
              </a:ext>
            </a:extLst>
          </p:cNvPr>
          <p:cNvSpPr>
            <a:spLocks noGrp="1"/>
          </p:cNvSpPr>
          <p:nvPr>
            <p:ph type="title"/>
          </p:nvPr>
        </p:nvSpPr>
        <p:spPr>
          <a:xfrm>
            <a:off x="628650" y="652072"/>
            <a:ext cx="3763468" cy="994172"/>
          </a:xfrm>
        </p:spPr>
        <p:txBody>
          <a:bodyPr lIns="360000" rIns="360000"/>
          <a:lstStyle/>
          <a:p>
            <a:r>
              <a:rPr lang="en-US"/>
              <a:t>Click to edit Master title style</a:t>
            </a:r>
            <a:endParaRPr lang="hu-HU"/>
          </a:p>
        </p:txBody>
      </p:sp>
      <p:sp>
        <p:nvSpPr>
          <p:cNvPr id="3" name="Tartalom helye 2">
            <a:extLst>
              <a:ext uri="{FF2B5EF4-FFF2-40B4-BE49-F238E27FC236}">
                <a16:creationId xmlns:a16="http://schemas.microsoft.com/office/drawing/2014/main" id="{78258265-A7C3-49C3-A411-6FA750381091}"/>
              </a:ext>
            </a:extLst>
          </p:cNvPr>
          <p:cNvSpPr>
            <a:spLocks noGrp="1"/>
          </p:cNvSpPr>
          <p:nvPr>
            <p:ph sz="half" idx="1"/>
          </p:nvPr>
        </p:nvSpPr>
        <p:spPr>
          <a:xfrm>
            <a:off x="628650" y="1731364"/>
            <a:ext cx="3763468" cy="2728210"/>
          </a:xfrm>
        </p:spPr>
        <p:txBody>
          <a:bodyPr lIns="360000" rIns="360000">
            <a:normAutofit/>
          </a:bodyPr>
          <a:lstStyle>
            <a:lvl1pPr>
              <a:defRPr sz="12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ia számának helye 6">
            <a:extLst>
              <a:ext uri="{FF2B5EF4-FFF2-40B4-BE49-F238E27FC236}">
                <a16:creationId xmlns:a16="http://schemas.microsoft.com/office/drawing/2014/main" id="{D8F39AC7-15C4-41F7-B6DD-5403DD0E1B21}"/>
              </a:ext>
            </a:extLst>
          </p:cNvPr>
          <p:cNvSpPr>
            <a:spLocks noGrp="1"/>
          </p:cNvSpPr>
          <p:nvPr>
            <p:ph type="sldNum" sz="quarter" idx="12"/>
          </p:nvPr>
        </p:nvSpPr>
        <p:spPr/>
        <p:txBody>
          <a:bodyPr/>
          <a:lstStyle/>
          <a:p>
            <a:fld id="{A36C5282-E242-4F2C-A932-6E8882A3BC95}" type="slidenum">
              <a:rPr lang="hu-HU" smtClean="0"/>
              <a:t>‹#›</a:t>
            </a:fld>
            <a:endParaRPr lang="hu-HU"/>
          </a:p>
        </p:txBody>
      </p:sp>
      <p:cxnSp>
        <p:nvCxnSpPr>
          <p:cNvPr id="10" name="Egyenes összekötő 9">
            <a:extLst>
              <a:ext uri="{FF2B5EF4-FFF2-40B4-BE49-F238E27FC236}">
                <a16:creationId xmlns:a16="http://schemas.microsoft.com/office/drawing/2014/main" id="{11FC72D5-6329-4CAB-9E26-177DA3C3D691}"/>
              </a:ext>
            </a:extLst>
          </p:cNvPr>
          <p:cNvCxnSpPr/>
          <p:nvPr userDrawn="1"/>
        </p:nvCxnSpPr>
        <p:spPr>
          <a:xfrm>
            <a:off x="935948" y="1646244"/>
            <a:ext cx="870366" cy="0"/>
          </a:xfrm>
          <a:prstGeom prst="line">
            <a:avLst/>
          </a:prstGeom>
          <a:ln w="44450">
            <a:solidFill>
              <a:srgbClr val="29AAE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a16="http://schemas.microsoft.com/office/drawing/2014/main" id="{CB7E14C5-8471-4C30-95CB-BACD46833E6C}"/>
              </a:ext>
            </a:extLst>
          </p:cNvPr>
          <p:cNvSpPr/>
          <p:nvPr userDrawn="1"/>
        </p:nvSpPr>
        <p:spPr>
          <a:xfrm>
            <a:off x="4699416" y="652072"/>
            <a:ext cx="3763468" cy="3807502"/>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Cím 1">
            <a:extLst>
              <a:ext uri="{FF2B5EF4-FFF2-40B4-BE49-F238E27FC236}">
                <a16:creationId xmlns:a16="http://schemas.microsoft.com/office/drawing/2014/main" id="{4D01428D-726B-49C5-B6AC-6A62BE7D024C}"/>
              </a:ext>
            </a:extLst>
          </p:cNvPr>
          <p:cNvSpPr txBox="1">
            <a:spLocks/>
          </p:cNvSpPr>
          <p:nvPr userDrawn="1"/>
        </p:nvSpPr>
        <p:spPr>
          <a:xfrm>
            <a:off x="4699416" y="652072"/>
            <a:ext cx="3763468" cy="994172"/>
          </a:xfrm>
          <a:prstGeom prst="rect">
            <a:avLst/>
          </a:prstGeom>
        </p:spPr>
        <p:txBody>
          <a:bodyPr vert="horz" lIns="360000" tIns="45720" rIns="360000" bIns="45720" rtlCol="0" anchor="ctr">
            <a:normAutofit/>
          </a:bodyPr>
          <a:lstStyle>
            <a:lvl1pPr algn="l" defTabSz="685800" rtl="0" eaLnBrk="1" latinLnBrk="0" hangingPunct="1">
              <a:lnSpc>
                <a:spcPct val="90000"/>
              </a:lnSpc>
              <a:spcBef>
                <a:spcPct val="0"/>
              </a:spcBef>
              <a:buNone/>
              <a:defRPr sz="2000" b="1" kern="1200">
                <a:solidFill>
                  <a:srgbClr val="173F6C"/>
                </a:solidFill>
                <a:latin typeface="Century Gothic" panose="020B0502020202020204" pitchFamily="34" charset="0"/>
                <a:ea typeface="+mj-ea"/>
                <a:cs typeface="+mj-cs"/>
              </a:defRPr>
            </a:lvl1pPr>
          </a:lstStyle>
          <a:p>
            <a:r>
              <a:rPr lang="hu-HU">
                <a:solidFill>
                  <a:schemeClr val="bg1"/>
                </a:solidFill>
              </a:rPr>
              <a:t>Mintacím szerkesztése</a:t>
            </a:r>
          </a:p>
        </p:txBody>
      </p:sp>
      <p:sp>
        <p:nvSpPr>
          <p:cNvPr id="13" name="Tartalom helye 2">
            <a:extLst>
              <a:ext uri="{FF2B5EF4-FFF2-40B4-BE49-F238E27FC236}">
                <a16:creationId xmlns:a16="http://schemas.microsoft.com/office/drawing/2014/main" id="{514D028B-3462-4AFD-80A9-9D9C5E7E8ECF}"/>
              </a:ext>
            </a:extLst>
          </p:cNvPr>
          <p:cNvSpPr>
            <a:spLocks noGrp="1"/>
          </p:cNvSpPr>
          <p:nvPr>
            <p:ph sz="half" idx="13"/>
          </p:nvPr>
        </p:nvSpPr>
        <p:spPr>
          <a:xfrm>
            <a:off x="4699416" y="1731364"/>
            <a:ext cx="3763468" cy="2728210"/>
          </a:xfrm>
        </p:spPr>
        <p:txBody>
          <a:bodyPr lIns="360000" rIns="360000">
            <a:normAutofit/>
          </a:bodyPr>
          <a:lstStyle>
            <a:lvl1pPr>
              <a:buClr>
                <a:schemeClr val="bg1"/>
              </a:buClr>
              <a:defRPr sz="1200">
                <a:solidFill>
                  <a:schemeClr val="bg1"/>
                </a:solidFill>
              </a:defRPr>
            </a:lvl1pPr>
            <a:lvl2pPr>
              <a:buClr>
                <a:schemeClr val="bg1"/>
              </a:buClr>
              <a:defRPr sz="1050">
                <a:solidFill>
                  <a:schemeClr val="bg1"/>
                </a:solidFill>
              </a:defRPr>
            </a:lvl2pPr>
            <a:lvl3pPr>
              <a:buClr>
                <a:schemeClr val="bg1"/>
              </a:buClr>
              <a:defRPr sz="1000">
                <a:solidFill>
                  <a:schemeClr val="bg1"/>
                </a:solidFill>
              </a:defRPr>
            </a:lvl3pPr>
            <a:lvl4pPr>
              <a:buClr>
                <a:schemeClr val="bg1"/>
              </a:buClr>
              <a:defRPr sz="90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cxnSp>
        <p:nvCxnSpPr>
          <p:cNvPr id="14" name="Egyenes összekötő 13">
            <a:extLst>
              <a:ext uri="{FF2B5EF4-FFF2-40B4-BE49-F238E27FC236}">
                <a16:creationId xmlns:a16="http://schemas.microsoft.com/office/drawing/2014/main" id="{A19F236D-4F60-4EB8-AB24-72C4AC6E6233}"/>
              </a:ext>
            </a:extLst>
          </p:cNvPr>
          <p:cNvCxnSpPr/>
          <p:nvPr userDrawn="1"/>
        </p:nvCxnSpPr>
        <p:spPr>
          <a:xfrm>
            <a:off x="5006714" y="1646244"/>
            <a:ext cx="870366" cy="0"/>
          </a:xfrm>
          <a:prstGeom prst="line">
            <a:avLst/>
          </a:prstGeom>
          <a:ln w="44450">
            <a:solidFill>
              <a:srgbClr val="29AA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59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zöveg, ábra területt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54836"/>
            <a:ext cx="7886700" cy="683400"/>
          </a:xfrm>
        </p:spPr>
        <p:txBody>
          <a:bodyPr anchor="b"/>
          <a:lstStyle/>
          <a:p>
            <a:r>
              <a:rPr lang="en-US"/>
              <a:t>Click to edit Master title style</a:t>
            </a:r>
            <a:endParaRPr lang="hu-HU"/>
          </a:p>
        </p:txBody>
      </p:sp>
      <p:sp>
        <p:nvSpPr>
          <p:cNvPr id="3" name="Szöveg helye 2">
            <a:extLst>
              <a:ext uri="{FF2B5EF4-FFF2-40B4-BE49-F238E27FC236}">
                <a16:creationId xmlns:a16="http://schemas.microsoft.com/office/drawing/2014/main" id="{63FB50FC-AE6E-4F95-889C-C1514625C7AA}"/>
              </a:ext>
            </a:extLst>
          </p:cNvPr>
          <p:cNvSpPr>
            <a:spLocks noGrp="1"/>
          </p:cNvSpPr>
          <p:nvPr>
            <p:ph type="body" idx="1"/>
          </p:nvPr>
        </p:nvSpPr>
        <p:spPr>
          <a:xfrm>
            <a:off x="629842" y="946082"/>
            <a:ext cx="3868340" cy="617934"/>
          </a:xfrm>
        </p:spPr>
        <p:txBody>
          <a:bodyPr anchor="t">
            <a:normAutofit/>
          </a:bodyPr>
          <a:lstStyle>
            <a:lvl1pPr marL="0" indent="0">
              <a:buNone/>
              <a:defRPr sz="14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641424"/>
            <a:ext cx="3868340" cy="3000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7" name="Téglalap 6">
            <a:extLst>
              <a:ext uri="{FF2B5EF4-FFF2-40B4-BE49-F238E27FC236}">
                <a16:creationId xmlns:a16="http://schemas.microsoft.com/office/drawing/2014/main" id="{142EF167-F753-4FBD-B40B-E391C18C4CD5}"/>
              </a:ext>
            </a:extLst>
          </p:cNvPr>
          <p:cNvSpPr/>
          <p:nvPr userDrawn="1"/>
        </p:nvSpPr>
        <p:spPr>
          <a:xfrm>
            <a:off x="4819339" y="1034321"/>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02A0A457-E6D8-48AD-9A4C-9B4C5BEE1DD8}"/>
              </a:ext>
            </a:extLst>
          </p:cNvPr>
          <p:cNvSpPr/>
          <p:nvPr userDrawn="1"/>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Kép helye 10">
            <a:extLst>
              <a:ext uri="{FF2B5EF4-FFF2-40B4-BE49-F238E27FC236}">
                <a16:creationId xmlns:a16="http://schemas.microsoft.com/office/drawing/2014/main" id="{AE86624E-D2F9-4903-810D-6C9AF8551E02}"/>
              </a:ext>
            </a:extLst>
          </p:cNvPr>
          <p:cNvSpPr>
            <a:spLocks noGrp="1"/>
          </p:cNvSpPr>
          <p:nvPr>
            <p:ph type="pic" sz="quarter" idx="13" hasCustomPrompt="1"/>
          </p:nvPr>
        </p:nvSpPr>
        <p:spPr>
          <a:xfrm>
            <a:off x="4902200" y="1131888"/>
            <a:ext cx="4129088" cy="3140075"/>
          </a:xfrm>
        </p:spPr>
        <p:txBody>
          <a:bodyPr/>
          <a:lstStyle>
            <a:lvl1pPr>
              <a:defRPr>
                <a:solidFill>
                  <a:schemeClr val="bg1"/>
                </a:solidFill>
              </a:defRPr>
            </a:lvl1pPr>
          </a:lstStyle>
          <a:p>
            <a:r>
              <a:rPr lang="hu-HU"/>
              <a:t>Ábra</a:t>
            </a:r>
          </a:p>
        </p:txBody>
      </p:sp>
    </p:spTree>
    <p:extLst>
      <p:ext uri="{BB962C8B-B14F-4D97-AF65-F5344CB8AC3E}">
        <p14:creationId xmlns:p14="http://schemas.microsoft.com/office/powerpoint/2010/main" val="196394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zöveg, jobb képp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54836"/>
            <a:ext cx="7886700" cy="683400"/>
          </a:xfrm>
        </p:spPr>
        <p:txBody>
          <a:bodyPr anchor="b"/>
          <a:lstStyle/>
          <a:p>
            <a:r>
              <a:rPr lang="en-US"/>
              <a:t>Click to edit Master title style</a:t>
            </a:r>
            <a:endParaRPr lang="hu-HU"/>
          </a:p>
        </p:txBody>
      </p:sp>
      <p:sp>
        <p:nvSpPr>
          <p:cNvPr id="3" name="Szöveg helye 2">
            <a:extLst>
              <a:ext uri="{FF2B5EF4-FFF2-40B4-BE49-F238E27FC236}">
                <a16:creationId xmlns:a16="http://schemas.microsoft.com/office/drawing/2014/main" id="{63FB50FC-AE6E-4F95-889C-C1514625C7AA}"/>
              </a:ext>
            </a:extLst>
          </p:cNvPr>
          <p:cNvSpPr>
            <a:spLocks noGrp="1"/>
          </p:cNvSpPr>
          <p:nvPr>
            <p:ph type="body" idx="1"/>
          </p:nvPr>
        </p:nvSpPr>
        <p:spPr>
          <a:xfrm>
            <a:off x="629842" y="946082"/>
            <a:ext cx="3868340" cy="617934"/>
          </a:xfrm>
        </p:spPr>
        <p:txBody>
          <a:bodyPr anchor="t">
            <a:normAutofit/>
          </a:bodyPr>
          <a:lstStyle>
            <a:lvl1pPr marL="0" indent="0">
              <a:buNone/>
              <a:defRPr sz="14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641424"/>
            <a:ext cx="3868340" cy="3000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7" name="Téglalap 6">
            <a:extLst>
              <a:ext uri="{FF2B5EF4-FFF2-40B4-BE49-F238E27FC236}">
                <a16:creationId xmlns:a16="http://schemas.microsoft.com/office/drawing/2014/main" id="{142EF167-F753-4FBD-B40B-E391C18C4CD5}"/>
              </a:ext>
            </a:extLst>
          </p:cNvPr>
          <p:cNvSpPr/>
          <p:nvPr userDrawn="1"/>
        </p:nvSpPr>
        <p:spPr>
          <a:xfrm>
            <a:off x="4819339" y="1034321"/>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02A0A457-E6D8-48AD-9A4C-9B4C5BEE1DD8}"/>
              </a:ext>
            </a:extLst>
          </p:cNvPr>
          <p:cNvSpPr/>
          <p:nvPr userDrawn="1"/>
        </p:nvSpPr>
        <p:spPr>
          <a:xfrm rot="5400000">
            <a:off x="6970728" y="2278808"/>
            <a:ext cx="59961" cy="4286582"/>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Kép helye 10">
            <a:extLst>
              <a:ext uri="{FF2B5EF4-FFF2-40B4-BE49-F238E27FC236}">
                <a16:creationId xmlns:a16="http://schemas.microsoft.com/office/drawing/2014/main" id="{AE86624E-D2F9-4903-810D-6C9AF8551E02}"/>
              </a:ext>
            </a:extLst>
          </p:cNvPr>
          <p:cNvSpPr>
            <a:spLocks noGrp="1"/>
          </p:cNvSpPr>
          <p:nvPr>
            <p:ph type="pic" sz="quarter" idx="13"/>
          </p:nvPr>
        </p:nvSpPr>
        <p:spPr>
          <a:xfrm>
            <a:off x="4819339" y="1034322"/>
            <a:ext cx="4324661" cy="3357796"/>
          </a:xfrm>
        </p:spPr>
        <p:txBody>
          <a:bodyPr/>
          <a:lstStyle>
            <a:lvl1pPr>
              <a:defRPr>
                <a:solidFill>
                  <a:schemeClr val="bg1"/>
                </a:solidFill>
              </a:defRPr>
            </a:lvl1pPr>
          </a:lstStyle>
          <a:p>
            <a:r>
              <a:rPr lang="en-US"/>
              <a:t>Click icon to add picture</a:t>
            </a:r>
            <a:endParaRPr lang="hu-HU"/>
          </a:p>
        </p:txBody>
      </p:sp>
    </p:spTree>
    <p:extLst>
      <p:ext uri="{BB962C8B-B14F-4D97-AF65-F5344CB8AC3E}">
        <p14:creationId xmlns:p14="http://schemas.microsoft.com/office/powerpoint/2010/main" val="51381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8" name="Ábra 7">
            <a:extLst>
              <a:ext uri="{FF2B5EF4-FFF2-40B4-BE49-F238E27FC236}">
                <a16:creationId xmlns:a16="http://schemas.microsoft.com/office/drawing/2014/main" id="{ED8F5763-D9D2-44DA-BB7C-68431CA6B8C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576096" y="4721485"/>
            <a:ext cx="670117" cy="296693"/>
          </a:xfrm>
          <a:prstGeom prst="rect">
            <a:avLst/>
          </a:prstGeom>
        </p:spPr>
      </p:pic>
      <p:sp>
        <p:nvSpPr>
          <p:cNvPr id="2" name="Cím helye 1">
            <a:extLst>
              <a:ext uri="{FF2B5EF4-FFF2-40B4-BE49-F238E27FC236}">
                <a16:creationId xmlns:a16="http://schemas.microsoft.com/office/drawing/2014/main" id="{3E4F93A5-DDB5-4A77-8A23-1B476BF9A64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u-HU"/>
              <a:t>CLICK HERE TO EDIT HEADER</a:t>
            </a:r>
          </a:p>
        </p:txBody>
      </p:sp>
      <p:sp>
        <p:nvSpPr>
          <p:cNvPr id="3" name="Szöveg helye 2">
            <a:extLst>
              <a:ext uri="{FF2B5EF4-FFF2-40B4-BE49-F238E27FC236}">
                <a16:creationId xmlns:a16="http://schemas.microsoft.com/office/drawing/2014/main" id="{9A6003A1-C135-48F4-B41D-C99F53AED56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ia számának helye 5">
            <a:extLst>
              <a:ext uri="{FF2B5EF4-FFF2-40B4-BE49-F238E27FC236}">
                <a16:creationId xmlns:a16="http://schemas.microsoft.com/office/drawing/2014/main" id="{4A9389C1-F0E9-4561-860B-99C210E4847E}"/>
              </a:ext>
            </a:extLst>
          </p:cNvPr>
          <p:cNvSpPr>
            <a:spLocks noGrp="1"/>
          </p:cNvSpPr>
          <p:nvPr>
            <p:ph type="sldNum" sz="quarter" idx="4"/>
          </p:nvPr>
        </p:nvSpPr>
        <p:spPr>
          <a:xfrm>
            <a:off x="8544996" y="4729788"/>
            <a:ext cx="304411" cy="273844"/>
          </a:xfrm>
          <a:prstGeom prst="rect">
            <a:avLst/>
          </a:prstGeom>
        </p:spPr>
        <p:txBody>
          <a:bodyPr vert="horz" lIns="0" tIns="0" rIns="0" bIns="0" rtlCol="0" anchor="ctr"/>
          <a:lstStyle>
            <a:lvl1pPr algn="ctr">
              <a:defRPr sz="1050" b="1">
                <a:solidFill>
                  <a:schemeClr val="bg1"/>
                </a:solidFill>
                <a:latin typeface="Century Gothic" panose="020B0502020202020204" pitchFamily="34" charset="0"/>
              </a:defRPr>
            </a:lvl1pPr>
          </a:lstStyle>
          <a:p>
            <a:fld id="{A36C5282-E242-4F2C-A932-6E8882A3BC95}" type="slidenum">
              <a:rPr lang="hu-HU" smtClean="0"/>
              <a:pPr/>
              <a:t>‹#›</a:t>
            </a:fld>
            <a:endParaRPr lang="hu-HU"/>
          </a:p>
        </p:txBody>
      </p:sp>
      <p:pic>
        <p:nvPicPr>
          <p:cNvPr id="7" name="Ábra 6">
            <a:extLst>
              <a:ext uri="{FF2B5EF4-FFF2-40B4-BE49-F238E27FC236}">
                <a16:creationId xmlns:a16="http://schemas.microsoft.com/office/drawing/2014/main" id="{3C9F85CA-5F25-4452-8B03-180DED9A805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4638" y="4724098"/>
            <a:ext cx="1704392" cy="294991"/>
          </a:xfrm>
          <a:prstGeom prst="rect">
            <a:avLst/>
          </a:prstGeom>
        </p:spPr>
      </p:pic>
    </p:spTree>
    <p:extLst>
      <p:ext uri="{BB962C8B-B14F-4D97-AF65-F5344CB8AC3E}">
        <p14:creationId xmlns:p14="http://schemas.microsoft.com/office/powerpoint/2010/main" val="2774338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9" r:id="rId4"/>
    <p:sldLayoutId id="2147483662" r:id="rId5"/>
    <p:sldLayoutId id="2147483653" r:id="rId6"/>
    <p:sldLayoutId id="2147483652" r:id="rId7"/>
    <p:sldLayoutId id="2147483663" r:id="rId8"/>
    <p:sldLayoutId id="2147483664" r:id="rId9"/>
    <p:sldLayoutId id="2147483666" r:id="rId10"/>
    <p:sldLayoutId id="2147483665" r:id="rId11"/>
    <p:sldLayoutId id="2147483667" r:id="rId12"/>
    <p:sldLayoutId id="2147483668" r:id="rId13"/>
  </p:sldLayoutIdLst>
  <p:hf hdr="0" ftr="0" dt="0"/>
  <p:txStyles>
    <p:titleStyle>
      <a:lvl1pPr algn="l" defTabSz="685800" rtl="0" eaLnBrk="1" latinLnBrk="0" hangingPunct="1">
        <a:lnSpc>
          <a:spcPct val="90000"/>
        </a:lnSpc>
        <a:spcBef>
          <a:spcPct val="0"/>
        </a:spcBef>
        <a:buNone/>
        <a:defRPr sz="2000" b="1" kern="1200">
          <a:solidFill>
            <a:srgbClr val="173F6C"/>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17.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3.xml"/><Relationship Id="rId16" Type="http://schemas.openxmlformats.org/officeDocument/2006/relationships/image" Target="../media/image46.svg"/><Relationship Id="rId1" Type="http://schemas.openxmlformats.org/officeDocument/2006/relationships/slideLayout" Target="../slideLayouts/slideLayout1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image" Target="../media/image18.svg"/><Relationship Id="rId9" Type="http://schemas.openxmlformats.org/officeDocument/2006/relationships/image" Target="../media/image39.png"/><Relationship Id="rId14"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50.svg"/><Relationship Id="rId2" Type="http://schemas.openxmlformats.org/officeDocument/2006/relationships/notesSlide" Target="../notesSlides/notesSlide14.xml"/><Relationship Id="rId16" Type="http://schemas.openxmlformats.org/officeDocument/2006/relationships/image" Target="../media/image52.svg"/><Relationship Id="rId1" Type="http://schemas.openxmlformats.org/officeDocument/2006/relationships/slideLayout" Target="../slideLayouts/slideLayout4.xml"/><Relationship Id="rId6" Type="http://schemas.openxmlformats.org/officeDocument/2006/relationships/image" Target="../media/image47.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49.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7.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97.png"/><Relationship Id="rId3" Type="http://schemas.openxmlformats.org/officeDocument/2006/relationships/image" Target="../media/image89.png"/><Relationship Id="rId7" Type="http://schemas.openxmlformats.org/officeDocument/2006/relationships/image" Target="../media/image91.png"/><Relationship Id="rId12" Type="http://schemas.openxmlformats.org/officeDocument/2006/relationships/image" Target="../media/image96.svg"/><Relationship Id="rId2" Type="http://schemas.openxmlformats.org/officeDocument/2006/relationships/notesSlide" Target="../notesSlides/notesSlide22.xml"/><Relationship Id="rId16" Type="http://schemas.openxmlformats.org/officeDocument/2006/relationships/image" Target="../media/image100.svg"/><Relationship Id="rId1" Type="http://schemas.openxmlformats.org/officeDocument/2006/relationships/slideLayout" Target="../slideLayouts/slideLayout13.xml"/><Relationship Id="rId6" Type="http://schemas.openxmlformats.org/officeDocument/2006/relationships/image" Target="../media/image42.svg"/><Relationship Id="rId11" Type="http://schemas.openxmlformats.org/officeDocument/2006/relationships/image" Target="../media/image95.png"/><Relationship Id="rId5" Type="http://schemas.openxmlformats.org/officeDocument/2006/relationships/image" Target="../media/image41.png"/><Relationship Id="rId15" Type="http://schemas.openxmlformats.org/officeDocument/2006/relationships/image" Target="../media/image99.png"/><Relationship Id="rId10" Type="http://schemas.openxmlformats.org/officeDocument/2006/relationships/image" Target="../media/image94.svg"/><Relationship Id="rId4" Type="http://schemas.openxmlformats.org/officeDocument/2006/relationships/image" Target="../media/image90.svg"/><Relationship Id="rId9" Type="http://schemas.openxmlformats.org/officeDocument/2006/relationships/image" Target="../media/image93.png"/><Relationship Id="rId14" Type="http://schemas.openxmlformats.org/officeDocument/2006/relationships/image" Target="../media/image98.svg"/></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slides/_rels/slide25.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svg"/><Relationship Id="rId4" Type="http://schemas.openxmlformats.org/officeDocument/2006/relationships/image" Target="../media/image109.svg"/><Relationship Id="rId9" Type="http://schemas.openxmlformats.org/officeDocument/2006/relationships/image" Target="../media/image114.png"/><Relationship Id="rId14" Type="http://schemas.openxmlformats.org/officeDocument/2006/relationships/image" Target="../media/image119.sv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21.svg"/></Relationships>
</file>

<file path=ppt/slides/_rels/slide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23.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9.xml"/><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273BD-C0BA-4054-95B0-F7893AC7DF2A}"/>
              </a:ext>
            </a:extLst>
          </p:cNvPr>
          <p:cNvSpPr>
            <a:spLocks noGrp="1"/>
          </p:cNvSpPr>
          <p:nvPr>
            <p:ph type="title"/>
          </p:nvPr>
        </p:nvSpPr>
        <p:spPr/>
        <p:txBody>
          <a:bodyPr>
            <a:normAutofit/>
          </a:bodyPr>
          <a:lstStyle/>
          <a:p>
            <a:r>
              <a:rPr lang="hu-HU" sz="2000" b="0">
                <a:latin typeface="Century Gothic"/>
              </a:rPr>
              <a:t>Biztonságos internet?</a:t>
            </a:r>
            <a:br>
              <a:rPr lang="hu-HU" sz="2000" b="0">
                <a:latin typeface="Century Gothic"/>
              </a:rPr>
            </a:br>
            <a:r>
              <a:rPr lang="hu-HU" sz="2000" b="0">
                <a:latin typeface="Century Gothic"/>
              </a:rPr>
              <a:t>Felejtsük már el az IPv4-et?!</a:t>
            </a:r>
            <a:endParaRPr lang="hu-HU" sz="2000"/>
          </a:p>
        </p:txBody>
      </p:sp>
      <p:sp>
        <p:nvSpPr>
          <p:cNvPr id="5" name="Text Placeholder 4">
            <a:extLst>
              <a:ext uri="{FF2B5EF4-FFF2-40B4-BE49-F238E27FC236}">
                <a16:creationId xmlns:a16="http://schemas.microsoft.com/office/drawing/2014/main" id="{400C50BB-C853-42B4-8C0A-433BEECB9E45}"/>
              </a:ext>
            </a:extLst>
          </p:cNvPr>
          <p:cNvSpPr>
            <a:spLocks noGrp="1"/>
          </p:cNvSpPr>
          <p:nvPr>
            <p:ph type="body" sz="quarter" idx="10"/>
          </p:nvPr>
        </p:nvSpPr>
        <p:spPr/>
        <p:txBody>
          <a:bodyPr vert="horz" lIns="91440" tIns="45720" rIns="91440" bIns="45720" rtlCol="0" anchor="t">
            <a:normAutofit/>
          </a:bodyPr>
          <a:lstStyle/>
          <a:p>
            <a:r>
              <a:rPr lang="hu-HU">
                <a:latin typeface="Century Gothic"/>
              </a:rPr>
              <a:t>Pfeiffer Szilárd </a:t>
            </a:r>
            <a:br>
              <a:rPr lang="hu-HU">
                <a:latin typeface="Century Gothic"/>
              </a:rPr>
            </a:br>
            <a:r>
              <a:rPr lang="hu-HU" err="1">
                <a:latin typeface="Century Gothic"/>
              </a:rPr>
              <a:t>Security</a:t>
            </a:r>
            <a:r>
              <a:rPr lang="hu-HU">
                <a:latin typeface="Century Gothic"/>
              </a:rPr>
              <a:t> </a:t>
            </a:r>
            <a:r>
              <a:rPr lang="hu-HU" err="1">
                <a:latin typeface="Century Gothic"/>
              </a:rPr>
              <a:t>Engineer</a:t>
            </a:r>
            <a:r>
              <a:rPr lang="hu-HU">
                <a:latin typeface="Century Gothic"/>
              </a:rPr>
              <a:t> &amp; </a:t>
            </a:r>
            <a:r>
              <a:rPr lang="hu-HU" err="1">
                <a:latin typeface="Century Gothic"/>
              </a:rPr>
              <a:t>Evangelist</a:t>
            </a:r>
            <a:r>
              <a:rPr lang="hu-HU">
                <a:latin typeface="Century Gothic"/>
              </a:rPr>
              <a:t>, </a:t>
            </a:r>
            <a:r>
              <a:rPr lang="hu-HU" err="1">
                <a:latin typeface="Century Gothic"/>
              </a:rPr>
              <a:t>Balasys</a:t>
            </a:r>
            <a:endParaRPr lang="hu-HU" err="1"/>
          </a:p>
        </p:txBody>
      </p:sp>
    </p:spTree>
    <p:extLst>
      <p:ext uri="{BB962C8B-B14F-4D97-AF65-F5344CB8AC3E}">
        <p14:creationId xmlns:p14="http://schemas.microsoft.com/office/powerpoint/2010/main" val="153549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10</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err="1"/>
              <a:t>Balasys</a:t>
            </a:r>
            <a:endParaRPr lang="hu-HU"/>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pPr>
            <a:r>
              <a:rPr lang="en-US"/>
              <a:t>Pioneers in proxy technology</a:t>
            </a:r>
          </a:p>
          <a:p>
            <a:pPr marL="101203" indent="-101203">
              <a:lnSpc>
                <a:spcPct val="100000"/>
              </a:lnSpc>
              <a:spcBef>
                <a:spcPts val="675"/>
              </a:spcBef>
            </a:pPr>
            <a:r>
              <a:rPr lang="hu-HU"/>
              <a:t>20</a:t>
            </a:r>
            <a:r>
              <a:rPr lang="en-US"/>
              <a:t> year</a:t>
            </a:r>
            <a:r>
              <a:rPr lang="hu-HU"/>
              <a:t>s of network security experience</a:t>
            </a:r>
            <a:endParaRPr lang="en-US"/>
          </a:p>
          <a:p>
            <a:pPr marL="101203" indent="-101203">
              <a:lnSpc>
                <a:spcPct val="100000"/>
              </a:lnSpc>
              <a:spcBef>
                <a:spcPts val="675"/>
              </a:spcBef>
            </a:pPr>
            <a:r>
              <a:rPr lang="hu-HU"/>
              <a:t>500+ enterprise installations </a:t>
            </a:r>
            <a:endParaRPr lang="en-US"/>
          </a:p>
          <a:p>
            <a:pPr marL="101203" indent="-101203">
              <a:lnSpc>
                <a:spcPct val="100000"/>
              </a:lnSpc>
              <a:spcBef>
                <a:spcPts val="675"/>
              </a:spcBef>
            </a:pPr>
            <a:r>
              <a:rPr lang="hu-HU"/>
              <a:t>Strong focus on R&amp;D and innovation</a:t>
            </a:r>
            <a:endParaRPr lang="en-US"/>
          </a:p>
          <a:p>
            <a:pPr marL="101203" indent="-101203">
              <a:lnSpc>
                <a:spcPct val="100000"/>
              </a:lnSpc>
              <a:spcBef>
                <a:spcPts val="675"/>
              </a:spcBef>
            </a:pPr>
            <a:r>
              <a:rPr lang="hu-HU"/>
              <a:t>Flexible, b</a:t>
            </a:r>
            <a:r>
              <a:rPr lang="en-US"/>
              <a:t>lack-belt engineering team</a:t>
            </a:r>
          </a:p>
          <a:p>
            <a:pPr marL="101203" indent="-101203">
              <a:lnSpc>
                <a:spcPct val="100000"/>
              </a:lnSpc>
              <a:spcBef>
                <a:spcPts val="675"/>
              </a:spcBef>
            </a:pPr>
            <a:r>
              <a:rPr lang="hu-HU"/>
              <a:t>Clean code base</a:t>
            </a:r>
            <a:endParaRPr lang="en-US"/>
          </a:p>
          <a:p>
            <a:pPr marL="101203" indent="-101203">
              <a:lnSpc>
                <a:spcPct val="100000"/>
              </a:lnSpc>
              <a:spcBef>
                <a:spcPts val="675"/>
              </a:spcBef>
            </a:pPr>
            <a:r>
              <a:rPr lang="hu-HU"/>
              <a:t>Value-added d</a:t>
            </a:r>
            <a:r>
              <a:rPr lang="en-US" err="1"/>
              <a:t>istribution</a:t>
            </a:r>
            <a:r>
              <a:rPr lang="en-US"/>
              <a:t> of One Identity</a:t>
            </a:r>
            <a:r>
              <a:rPr lang="hu-HU"/>
              <a:t> and Quest</a:t>
            </a:r>
            <a:r>
              <a:rPr lang="en-US"/>
              <a:t> </a:t>
            </a:r>
            <a:r>
              <a:rPr lang="hu-HU"/>
              <a:t>products</a:t>
            </a:r>
            <a:endParaRPr lang="en-US"/>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10</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Shape, arrow&#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40" y="1443725"/>
            <a:ext cx="2200660" cy="2538989"/>
          </a:xfrm>
          <a:prstGeom prst="rect">
            <a:avLst/>
          </a:prstGeom>
          <a:noFill/>
        </p:spPr>
      </p:pic>
    </p:spTree>
    <p:extLst>
      <p:ext uri="{BB962C8B-B14F-4D97-AF65-F5344CB8AC3E}">
        <p14:creationId xmlns:p14="http://schemas.microsoft.com/office/powerpoint/2010/main" val="34269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11</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idx="4294967295"/>
          </p:nvPr>
        </p:nvSpPr>
        <p:spPr>
          <a:xfrm>
            <a:off x="658296" y="255588"/>
            <a:ext cx="7886700" cy="682625"/>
          </a:xfrm>
        </p:spPr>
        <p:txBody>
          <a:bodyPr anchor="b"/>
          <a:lstStyle/>
          <a:p>
            <a:r>
              <a:rPr lang="en-US" err="1">
                <a:solidFill>
                  <a:schemeClr val="bg1"/>
                </a:solidFill>
              </a:rPr>
              <a:t>Balasys</a:t>
            </a:r>
            <a:endParaRPr lang="hu-HU">
              <a:solidFill>
                <a:schemeClr val="bg1"/>
              </a:solidFill>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buClr>
                <a:srgbClr val="29AAE1"/>
              </a:buClr>
            </a:pPr>
            <a:r>
              <a:rPr lang="en-US">
                <a:solidFill>
                  <a:schemeClr val="bg1"/>
                </a:solidFill>
              </a:rPr>
              <a:t>Pioneers in proxy technology</a:t>
            </a:r>
          </a:p>
          <a:p>
            <a:pPr marL="101203" indent="-101203">
              <a:lnSpc>
                <a:spcPct val="100000"/>
              </a:lnSpc>
              <a:spcBef>
                <a:spcPts val="675"/>
              </a:spcBef>
              <a:buClr>
                <a:srgbClr val="29AAE1"/>
              </a:buClr>
            </a:pPr>
            <a:r>
              <a:rPr lang="hu-HU">
                <a:solidFill>
                  <a:schemeClr val="bg1"/>
                </a:solidFill>
              </a:rPr>
              <a:t>20</a:t>
            </a:r>
            <a:r>
              <a:rPr lang="en-US">
                <a:solidFill>
                  <a:schemeClr val="bg1"/>
                </a:solidFill>
              </a:rPr>
              <a:t> year</a:t>
            </a:r>
            <a:r>
              <a:rPr lang="hu-HU">
                <a:solidFill>
                  <a:schemeClr val="bg1"/>
                </a:solidFill>
              </a:rPr>
              <a:t>s of network security experience</a:t>
            </a:r>
            <a:endParaRPr lang="en-US">
              <a:solidFill>
                <a:schemeClr val="bg1"/>
              </a:solidFill>
            </a:endParaRPr>
          </a:p>
          <a:p>
            <a:pPr marL="101203" indent="-101203">
              <a:lnSpc>
                <a:spcPct val="100000"/>
              </a:lnSpc>
              <a:spcBef>
                <a:spcPts val="675"/>
              </a:spcBef>
              <a:buClr>
                <a:srgbClr val="29AAE1"/>
              </a:buClr>
            </a:pPr>
            <a:r>
              <a:rPr lang="hu-HU">
                <a:solidFill>
                  <a:schemeClr val="bg1"/>
                </a:solidFill>
              </a:rPr>
              <a:t>500+ enterprise installations </a:t>
            </a:r>
            <a:endParaRPr lang="en-US">
              <a:solidFill>
                <a:schemeClr val="bg1"/>
              </a:solidFill>
            </a:endParaRPr>
          </a:p>
          <a:p>
            <a:pPr marL="101203" indent="-101203">
              <a:lnSpc>
                <a:spcPct val="100000"/>
              </a:lnSpc>
              <a:spcBef>
                <a:spcPts val="675"/>
              </a:spcBef>
              <a:buClr>
                <a:srgbClr val="29AAE1"/>
              </a:buClr>
            </a:pPr>
            <a:r>
              <a:rPr lang="hu-HU">
                <a:solidFill>
                  <a:schemeClr val="bg1"/>
                </a:solidFill>
              </a:rPr>
              <a:t>Strong </a:t>
            </a:r>
            <a:r>
              <a:rPr lang="hu-HU" err="1">
                <a:solidFill>
                  <a:schemeClr val="bg1"/>
                </a:solidFill>
              </a:rPr>
              <a:t>focus</a:t>
            </a:r>
            <a:r>
              <a:rPr lang="hu-HU">
                <a:solidFill>
                  <a:schemeClr val="bg1"/>
                </a:solidFill>
              </a:rPr>
              <a:t> on R&amp;D and innovation</a:t>
            </a:r>
            <a:endParaRPr lang="en-US">
              <a:solidFill>
                <a:schemeClr val="bg1"/>
              </a:solidFill>
            </a:endParaRPr>
          </a:p>
          <a:p>
            <a:pPr marL="101203" indent="-101203">
              <a:lnSpc>
                <a:spcPct val="100000"/>
              </a:lnSpc>
              <a:spcBef>
                <a:spcPts val="675"/>
              </a:spcBef>
              <a:buClr>
                <a:srgbClr val="29AAE1"/>
              </a:buClr>
            </a:pPr>
            <a:r>
              <a:rPr lang="hu-HU">
                <a:solidFill>
                  <a:schemeClr val="bg1"/>
                </a:solidFill>
              </a:rPr>
              <a:t>Flexible, b</a:t>
            </a:r>
            <a:r>
              <a:rPr lang="en-US">
                <a:solidFill>
                  <a:schemeClr val="bg1"/>
                </a:solidFill>
              </a:rPr>
              <a:t>lack-belt engineering team</a:t>
            </a:r>
          </a:p>
          <a:p>
            <a:pPr marL="101203" indent="-101203">
              <a:lnSpc>
                <a:spcPct val="100000"/>
              </a:lnSpc>
              <a:spcBef>
                <a:spcPts val="675"/>
              </a:spcBef>
              <a:buClr>
                <a:srgbClr val="29AAE1"/>
              </a:buClr>
            </a:pPr>
            <a:r>
              <a:rPr lang="hu-HU">
                <a:solidFill>
                  <a:schemeClr val="bg1"/>
                </a:solidFill>
              </a:rPr>
              <a:t>Clean code base</a:t>
            </a:r>
            <a:endParaRPr lang="en-US">
              <a:solidFill>
                <a:schemeClr val="bg1"/>
              </a:solidFill>
            </a:endParaRPr>
          </a:p>
          <a:p>
            <a:pPr marL="101203" indent="-101203">
              <a:lnSpc>
                <a:spcPct val="100000"/>
              </a:lnSpc>
              <a:spcBef>
                <a:spcPts val="675"/>
              </a:spcBef>
              <a:buClr>
                <a:srgbClr val="29AAE1"/>
              </a:buClr>
            </a:pPr>
            <a:r>
              <a:rPr lang="hu-HU">
                <a:solidFill>
                  <a:schemeClr val="bg1"/>
                </a:solidFill>
              </a:rPr>
              <a:t>Value-added d</a:t>
            </a:r>
            <a:r>
              <a:rPr lang="en-US" err="1">
                <a:solidFill>
                  <a:schemeClr val="bg1"/>
                </a:solidFill>
              </a:rPr>
              <a:t>istribution</a:t>
            </a:r>
            <a:r>
              <a:rPr lang="en-US">
                <a:solidFill>
                  <a:schemeClr val="bg1"/>
                </a:solidFill>
              </a:rPr>
              <a:t> of One Identity</a:t>
            </a:r>
            <a:r>
              <a:rPr lang="hu-HU">
                <a:solidFill>
                  <a:schemeClr val="bg1"/>
                </a:solidFill>
              </a:rPr>
              <a:t> and Quest</a:t>
            </a:r>
            <a:r>
              <a:rPr lang="en-US">
                <a:solidFill>
                  <a:schemeClr val="bg1"/>
                </a:solidFill>
              </a:rPr>
              <a:t> </a:t>
            </a:r>
            <a:r>
              <a:rPr lang="hu-HU">
                <a:solidFill>
                  <a:schemeClr val="bg1"/>
                </a:solidFill>
              </a:rPr>
              <a:t>products</a:t>
            </a:r>
            <a:endParaRPr lang="en-US">
              <a:solidFill>
                <a:schemeClr val="bg1"/>
              </a:solidFill>
            </a:endParaRP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11</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33459"/>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Shape, arrow&#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40" y="1443725"/>
            <a:ext cx="2200660" cy="2538989"/>
          </a:xfrm>
          <a:prstGeom prst="rect">
            <a:avLst/>
          </a:prstGeom>
          <a:noFill/>
        </p:spPr>
      </p:pic>
    </p:spTree>
    <p:extLst>
      <p:ext uri="{BB962C8B-B14F-4D97-AF65-F5344CB8AC3E}">
        <p14:creationId xmlns:p14="http://schemas.microsoft.com/office/powerpoint/2010/main" val="37952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12</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a:t>Agenda</a:t>
            </a:r>
            <a:endParaRPr lang="hu-HU"/>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pPr>
            <a:r>
              <a:rPr lang="en-US" sz="2000"/>
              <a:t>From an idea to a standard</a:t>
            </a:r>
          </a:p>
          <a:p>
            <a:pPr marL="101203" indent="-101203">
              <a:lnSpc>
                <a:spcPct val="100000"/>
              </a:lnSpc>
              <a:spcBef>
                <a:spcPts val="675"/>
              </a:spcBef>
            </a:pPr>
            <a:endParaRPr lang="en-US" sz="2000"/>
          </a:p>
          <a:p>
            <a:pPr marL="101203" indent="-101203">
              <a:lnSpc>
                <a:spcPct val="100000"/>
              </a:lnSpc>
              <a:spcBef>
                <a:spcPts val="675"/>
              </a:spcBef>
              <a:buClr>
                <a:schemeClr val="bg1">
                  <a:lumMod val="85000"/>
                </a:schemeClr>
              </a:buClr>
            </a:pPr>
            <a:r>
              <a:rPr lang="en-US" sz="2000">
                <a:solidFill>
                  <a:schemeClr val="bg1">
                    <a:lumMod val="85000"/>
                  </a:schemeClr>
                </a:solidFill>
              </a:rPr>
              <a:t>Transition to Zero Trust</a:t>
            </a:r>
          </a:p>
          <a:p>
            <a:pPr marL="101203" indent="-101203">
              <a:lnSpc>
                <a:spcPct val="100000"/>
              </a:lnSpc>
              <a:spcBef>
                <a:spcPts val="675"/>
              </a:spcBef>
              <a:buClr>
                <a:schemeClr val="bg1">
                  <a:lumMod val="85000"/>
                </a:schemeClr>
              </a:buClr>
            </a:pPr>
            <a:endParaRPr lang="en-US" sz="2000">
              <a:solidFill>
                <a:schemeClr val="bg1">
                  <a:lumMod val="85000"/>
                </a:schemeClr>
              </a:solidFill>
            </a:endParaRPr>
          </a:p>
          <a:p>
            <a:pPr marL="101203" indent="-101203">
              <a:lnSpc>
                <a:spcPct val="100000"/>
              </a:lnSpc>
              <a:spcBef>
                <a:spcPts val="675"/>
              </a:spcBef>
              <a:buClr>
                <a:schemeClr val="bg1">
                  <a:lumMod val="85000"/>
                </a:schemeClr>
              </a:buClr>
            </a:pPr>
            <a:r>
              <a:rPr lang="en-US" sz="2000">
                <a:solidFill>
                  <a:schemeClr val="bg1">
                    <a:lumMod val="85000"/>
                  </a:schemeClr>
                </a:solidFill>
              </a:rPr>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12</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cxnSp>
        <p:nvCxnSpPr>
          <p:cNvPr id="25" name="Straight Connector 24">
            <a:extLst>
              <a:ext uri="{FF2B5EF4-FFF2-40B4-BE49-F238E27FC236}">
                <a16:creationId xmlns:a16="http://schemas.microsoft.com/office/drawing/2014/main" id="{9687D552-31BC-C54B-A9A0-BA0290D099A3}"/>
              </a:ext>
            </a:extLst>
          </p:cNvPr>
          <p:cNvCxnSpPr>
            <a:cxnSpLocks/>
          </p:cNvCxnSpPr>
          <p:nvPr/>
        </p:nvCxnSpPr>
        <p:spPr>
          <a:xfrm>
            <a:off x="7039727" y="1564016"/>
            <a:ext cx="0" cy="2335031"/>
          </a:xfrm>
          <a:prstGeom prst="line">
            <a:avLst/>
          </a:prstGeom>
          <a:ln w="127000" cap="rnd">
            <a:prstDash val="sysDash"/>
          </a:ln>
        </p:spPr>
        <p:style>
          <a:lnRef idx="1">
            <a:schemeClr val="accent1"/>
          </a:lnRef>
          <a:fillRef idx="0">
            <a:schemeClr val="accent1"/>
          </a:fillRef>
          <a:effectRef idx="0">
            <a:schemeClr val="accent1"/>
          </a:effectRef>
          <a:fontRef idx="minor">
            <a:schemeClr val="tx1"/>
          </a:fontRef>
        </p:style>
      </p:cxnSp>
      <p:pic>
        <p:nvPicPr>
          <p:cNvPr id="10" name="Ábra 9">
            <a:extLst>
              <a:ext uri="{FF2B5EF4-FFF2-40B4-BE49-F238E27FC236}">
                <a16:creationId xmlns:a16="http://schemas.microsoft.com/office/drawing/2014/main" id="{84D6C36D-C4CC-44B8-B5CC-D9F6A0384D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986" y="2224192"/>
            <a:ext cx="835177" cy="972792"/>
          </a:xfrm>
          <a:prstGeom prst="rect">
            <a:avLst/>
          </a:prstGeom>
        </p:spPr>
      </p:pic>
      <p:pic>
        <p:nvPicPr>
          <p:cNvPr id="12" name="Ábra 11">
            <a:extLst>
              <a:ext uri="{FF2B5EF4-FFF2-40B4-BE49-F238E27FC236}">
                <a16:creationId xmlns:a16="http://schemas.microsoft.com/office/drawing/2014/main" id="{3F0F089A-5DD1-4D74-A428-2F41F1F374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2372" y="2308190"/>
            <a:ext cx="831536" cy="860211"/>
          </a:xfrm>
          <a:prstGeom prst="rect">
            <a:avLst/>
          </a:prstGeom>
        </p:spPr>
      </p:pic>
    </p:spTree>
    <p:extLst>
      <p:ext uri="{BB962C8B-B14F-4D97-AF65-F5344CB8AC3E}">
        <p14:creationId xmlns:p14="http://schemas.microsoft.com/office/powerpoint/2010/main" val="280316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atszög 13">
            <a:extLst>
              <a:ext uri="{FF2B5EF4-FFF2-40B4-BE49-F238E27FC236}">
                <a16:creationId xmlns:a16="http://schemas.microsoft.com/office/drawing/2014/main" id="{2F8563AA-B1DB-4574-8277-1DD648D892A1}"/>
              </a:ext>
            </a:extLst>
          </p:cNvPr>
          <p:cNvSpPr/>
          <p:nvPr/>
        </p:nvSpPr>
        <p:spPr>
          <a:xfrm>
            <a:off x="3485213" y="1926235"/>
            <a:ext cx="2173574" cy="1873770"/>
          </a:xfrm>
          <a:prstGeom prst="hexagon">
            <a:avLst/>
          </a:prstGeom>
          <a:solidFill>
            <a:srgbClr val="EEF5FF"/>
          </a:solid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a:xfrm>
            <a:off x="629841" y="273844"/>
            <a:ext cx="7886700" cy="685526"/>
          </a:xfrm>
        </p:spPr>
        <p:txBody>
          <a:bodyPr/>
          <a:lstStyle/>
          <a:p>
            <a:r>
              <a:rPr lang="hu-HU"/>
              <a:t>A Quick Tour </a:t>
            </a:r>
            <a:r>
              <a:rPr lang="hu-HU" err="1"/>
              <a:t>around</a:t>
            </a:r>
            <a:r>
              <a:rPr lang="hu-HU"/>
              <a:t> </a:t>
            </a:r>
            <a:r>
              <a:rPr lang="hu-HU" err="1"/>
              <a:t>Zero</a:t>
            </a:r>
            <a:r>
              <a:rPr lang="hu-HU"/>
              <a:t> </a:t>
            </a:r>
            <a:r>
              <a:rPr lang="hu-HU" err="1"/>
              <a:t>Trust</a:t>
            </a:r>
            <a:endParaRPr lang="hu-HU"/>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13</a:t>
            </a:fld>
            <a:endParaRPr lang="hu-HU"/>
          </a:p>
        </p:txBody>
      </p:sp>
      <p:sp>
        <p:nvSpPr>
          <p:cNvPr id="7" name="Szövegdoboz 6">
            <a:extLst>
              <a:ext uri="{FF2B5EF4-FFF2-40B4-BE49-F238E27FC236}">
                <a16:creationId xmlns:a16="http://schemas.microsoft.com/office/drawing/2014/main" id="{EBFC5B64-97D5-47E1-B867-220079D59D99}"/>
              </a:ext>
            </a:extLst>
          </p:cNvPr>
          <p:cNvSpPr txBox="1"/>
          <p:nvPr/>
        </p:nvSpPr>
        <p:spPr>
          <a:xfrm>
            <a:off x="3844977" y="3325164"/>
            <a:ext cx="1454046" cy="338554"/>
          </a:xfrm>
          <a:prstGeom prst="rect">
            <a:avLst/>
          </a:prstGeom>
          <a:noFill/>
        </p:spPr>
        <p:txBody>
          <a:bodyPr wrap="square" rtlCol="0">
            <a:spAutoFit/>
          </a:bodyPr>
          <a:lstStyle/>
          <a:p>
            <a:pPr algn="ctr"/>
            <a:r>
              <a:rPr lang="hu-HU" sz="1600" b="1" err="1">
                <a:solidFill>
                  <a:srgbClr val="4C97FE"/>
                </a:solidFill>
                <a:latin typeface="Century Gothic" panose="020B0502020202020204" pitchFamily="34" charset="0"/>
              </a:rPr>
              <a:t>Zero</a:t>
            </a:r>
            <a:r>
              <a:rPr lang="hu-HU" sz="1600" b="1">
                <a:solidFill>
                  <a:srgbClr val="4C97FE"/>
                </a:solidFill>
                <a:latin typeface="Century Gothic" panose="020B0502020202020204" pitchFamily="34" charset="0"/>
              </a:rPr>
              <a:t> </a:t>
            </a:r>
            <a:r>
              <a:rPr lang="hu-HU" sz="1600" b="1" err="1">
                <a:solidFill>
                  <a:srgbClr val="4C97FE"/>
                </a:solidFill>
                <a:latin typeface="Century Gothic" panose="020B0502020202020204" pitchFamily="34" charset="0"/>
              </a:rPr>
              <a:t>Trust</a:t>
            </a:r>
            <a:endParaRPr lang="hu-HU" sz="1600" b="1">
              <a:solidFill>
                <a:srgbClr val="4C97FE"/>
              </a:solidFill>
              <a:latin typeface="Century Gothic" panose="020B0502020202020204" pitchFamily="34" charset="0"/>
            </a:endParaRPr>
          </a:p>
        </p:txBody>
      </p:sp>
      <p:pic>
        <p:nvPicPr>
          <p:cNvPr id="18" name="Ábra 17">
            <a:extLst>
              <a:ext uri="{FF2B5EF4-FFF2-40B4-BE49-F238E27FC236}">
                <a16:creationId xmlns:a16="http://schemas.microsoft.com/office/drawing/2014/main" id="{FBA54663-2431-4DAA-9E19-0381B15AB1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0636" y="2164411"/>
            <a:ext cx="922728" cy="1066176"/>
          </a:xfrm>
          <a:prstGeom prst="rect">
            <a:avLst/>
          </a:prstGeom>
        </p:spPr>
      </p:pic>
      <p:grpSp>
        <p:nvGrpSpPr>
          <p:cNvPr id="13" name="Group 12">
            <a:extLst>
              <a:ext uri="{FF2B5EF4-FFF2-40B4-BE49-F238E27FC236}">
                <a16:creationId xmlns:a16="http://schemas.microsoft.com/office/drawing/2014/main" id="{C45F34E5-1D89-CD49-B83F-84188931FC79}"/>
              </a:ext>
            </a:extLst>
          </p:cNvPr>
          <p:cNvGrpSpPr/>
          <p:nvPr/>
        </p:nvGrpSpPr>
        <p:grpSpPr>
          <a:xfrm>
            <a:off x="1710458" y="3805626"/>
            <a:ext cx="2254440" cy="858931"/>
            <a:chOff x="1710458" y="3805626"/>
            <a:chExt cx="2254440" cy="858931"/>
          </a:xfrm>
        </p:grpSpPr>
        <p:cxnSp>
          <p:nvCxnSpPr>
            <p:cNvPr id="26" name="Egyenes összekötő 25">
              <a:extLst>
                <a:ext uri="{FF2B5EF4-FFF2-40B4-BE49-F238E27FC236}">
                  <a16:creationId xmlns:a16="http://schemas.microsoft.com/office/drawing/2014/main" id="{F3DEF339-25D2-4138-BA91-B1AC5BDF219C}"/>
                </a:ext>
              </a:extLst>
            </p:cNvPr>
            <p:cNvCxnSpPr>
              <a:cxnSpLocks/>
            </p:cNvCxnSpPr>
            <p:nvPr/>
          </p:nvCxnSpPr>
          <p:spPr>
            <a:xfrm rot="5400000" flipH="1" flipV="1">
              <a:off x="3730677" y="3800005"/>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2" name="Ábra 41">
              <a:extLst>
                <a:ext uri="{FF2B5EF4-FFF2-40B4-BE49-F238E27FC236}">
                  <a16:creationId xmlns:a16="http://schemas.microsoft.com/office/drawing/2014/main" id="{5E41B6AB-FE7E-4DCB-90D5-76E4A3D75D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0427" y="3957036"/>
              <a:ext cx="538330" cy="707521"/>
            </a:xfrm>
            <a:prstGeom prst="rect">
              <a:avLst/>
            </a:prstGeom>
          </p:spPr>
        </p:pic>
        <p:sp>
          <p:nvSpPr>
            <p:cNvPr id="29" name="Szövegdoboz 42">
              <a:extLst>
                <a:ext uri="{FF2B5EF4-FFF2-40B4-BE49-F238E27FC236}">
                  <a16:creationId xmlns:a16="http://schemas.microsoft.com/office/drawing/2014/main" id="{E39B2603-1120-3747-BE4B-9DC45838CF6B}"/>
                </a:ext>
              </a:extLst>
            </p:cNvPr>
            <p:cNvSpPr txBox="1"/>
            <p:nvPr/>
          </p:nvSpPr>
          <p:spPr>
            <a:xfrm>
              <a:off x="1710458" y="4160522"/>
              <a:ext cx="1309254" cy="261610"/>
            </a:xfrm>
            <a:prstGeom prst="rect">
              <a:avLst/>
            </a:prstGeom>
            <a:noFill/>
          </p:spPr>
          <p:txBody>
            <a:bodyPr wrap="square" rtlCol="0">
              <a:spAutoFit/>
            </a:bodyPr>
            <a:lstStyle/>
            <a:p>
              <a:pPr algn="r"/>
              <a:r>
                <a:rPr lang="hu-HU" sz="1100" b="1" err="1">
                  <a:solidFill>
                    <a:srgbClr val="001741"/>
                  </a:solidFill>
                  <a:latin typeface="Century Gothic" panose="020B0502020202020204" pitchFamily="34" charset="0"/>
                </a:rPr>
                <a:t>Applications</a:t>
              </a:r>
              <a:endParaRPr lang="hu-HU" sz="1100" b="1">
                <a:solidFill>
                  <a:srgbClr val="001741"/>
                </a:solidFill>
                <a:latin typeface="Century Gothic" panose="020B0502020202020204" pitchFamily="34" charset="0"/>
              </a:endParaRPr>
            </a:p>
          </p:txBody>
        </p:sp>
      </p:grpSp>
      <p:grpSp>
        <p:nvGrpSpPr>
          <p:cNvPr id="16" name="Group 15">
            <a:extLst>
              <a:ext uri="{FF2B5EF4-FFF2-40B4-BE49-F238E27FC236}">
                <a16:creationId xmlns:a16="http://schemas.microsoft.com/office/drawing/2014/main" id="{40355059-8696-DC47-8C2D-49EBE9582960}"/>
              </a:ext>
            </a:extLst>
          </p:cNvPr>
          <p:cNvGrpSpPr/>
          <p:nvPr/>
        </p:nvGrpSpPr>
        <p:grpSpPr>
          <a:xfrm>
            <a:off x="969996" y="2469648"/>
            <a:ext cx="2463896" cy="786941"/>
            <a:chOff x="969996" y="2469648"/>
            <a:chExt cx="2463896" cy="786941"/>
          </a:xfrm>
        </p:grpSpPr>
        <p:cxnSp>
          <p:nvCxnSpPr>
            <p:cNvPr id="28" name="Egyenes összekötő 27">
              <a:extLst>
                <a:ext uri="{FF2B5EF4-FFF2-40B4-BE49-F238E27FC236}">
                  <a16:creationId xmlns:a16="http://schemas.microsoft.com/office/drawing/2014/main" id="{CB3FFB4A-7AC8-4197-8886-FF38ADA455AB}"/>
                </a:ext>
              </a:extLst>
            </p:cNvPr>
            <p:cNvCxnSpPr>
              <a:cxnSpLocks/>
            </p:cNvCxnSpPr>
            <p:nvPr/>
          </p:nvCxnSpPr>
          <p:spPr>
            <a:xfrm rot="-2700000" flipH="1" flipV="1">
              <a:off x="3205292" y="2743200"/>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Ábra 37">
              <a:extLst>
                <a:ext uri="{FF2B5EF4-FFF2-40B4-BE49-F238E27FC236}">
                  <a16:creationId xmlns:a16="http://schemas.microsoft.com/office/drawing/2014/main" id="{05239882-DEF7-440C-BFF2-2BAEDB4D7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6736" y="2469648"/>
              <a:ext cx="728286" cy="786941"/>
            </a:xfrm>
            <a:prstGeom prst="rect">
              <a:avLst/>
            </a:prstGeom>
          </p:spPr>
        </p:pic>
        <p:sp>
          <p:nvSpPr>
            <p:cNvPr id="31" name="Szövegdoboz 43">
              <a:extLst>
                <a:ext uri="{FF2B5EF4-FFF2-40B4-BE49-F238E27FC236}">
                  <a16:creationId xmlns:a16="http://schemas.microsoft.com/office/drawing/2014/main" id="{B209EC0F-A975-4449-B8C8-490FE0FD7758}"/>
                </a:ext>
              </a:extLst>
            </p:cNvPr>
            <p:cNvSpPr txBox="1"/>
            <p:nvPr/>
          </p:nvSpPr>
          <p:spPr>
            <a:xfrm>
              <a:off x="969996" y="2821586"/>
              <a:ext cx="1309254" cy="261610"/>
            </a:xfrm>
            <a:prstGeom prst="rect">
              <a:avLst/>
            </a:prstGeom>
            <a:noFill/>
          </p:spPr>
          <p:txBody>
            <a:bodyPr wrap="square" rtlCol="0">
              <a:spAutoFit/>
            </a:bodyPr>
            <a:lstStyle/>
            <a:p>
              <a:pPr algn="r"/>
              <a:r>
                <a:rPr lang="hu-HU" sz="1100" b="1" err="1">
                  <a:solidFill>
                    <a:srgbClr val="001741"/>
                  </a:solidFill>
                  <a:latin typeface="Century Gothic" panose="020B0502020202020204" pitchFamily="34" charset="0"/>
                </a:rPr>
                <a:t>Devices</a:t>
              </a:r>
              <a:endParaRPr lang="hu-HU" sz="1100" b="1">
                <a:solidFill>
                  <a:srgbClr val="001741"/>
                </a:solidFill>
                <a:latin typeface="Century Gothic" panose="020B0502020202020204" pitchFamily="34" charset="0"/>
              </a:endParaRPr>
            </a:p>
          </p:txBody>
        </p:sp>
      </p:grpSp>
      <p:grpSp>
        <p:nvGrpSpPr>
          <p:cNvPr id="8" name="Group 7">
            <a:extLst>
              <a:ext uri="{FF2B5EF4-FFF2-40B4-BE49-F238E27FC236}">
                <a16:creationId xmlns:a16="http://schemas.microsoft.com/office/drawing/2014/main" id="{4319D116-2508-2340-B777-EB501C340F35}"/>
              </a:ext>
            </a:extLst>
          </p:cNvPr>
          <p:cNvGrpSpPr/>
          <p:nvPr/>
        </p:nvGrpSpPr>
        <p:grpSpPr>
          <a:xfrm>
            <a:off x="1840303" y="1019696"/>
            <a:ext cx="2113353" cy="906539"/>
            <a:chOff x="1840303" y="1019696"/>
            <a:chExt cx="2113353" cy="906539"/>
          </a:xfrm>
        </p:grpSpPr>
        <p:cxnSp>
          <p:nvCxnSpPr>
            <p:cNvPr id="20" name="Egyenes összekötő 19">
              <a:extLst>
                <a:ext uri="{FF2B5EF4-FFF2-40B4-BE49-F238E27FC236}">
                  <a16:creationId xmlns:a16="http://schemas.microsoft.com/office/drawing/2014/main" id="{6DCD24D3-E556-4BAA-9E23-264BD4A76AE6}"/>
                </a:ext>
              </a:extLst>
            </p:cNvPr>
            <p:cNvCxnSpPr>
              <a:stCxn id="14" idx="4"/>
            </p:cNvCxnSpPr>
            <p:nvPr/>
          </p:nvCxnSpPr>
          <p:spPr>
            <a:xfrm flipH="1" flipV="1">
              <a:off x="3725056" y="1686393"/>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2" name="Ábra 21">
              <a:extLst>
                <a:ext uri="{FF2B5EF4-FFF2-40B4-BE49-F238E27FC236}">
                  <a16:creationId xmlns:a16="http://schemas.microsoft.com/office/drawing/2014/main" id="{880B2E98-6B8A-4389-9468-6C3E3B1473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2899" y="1019696"/>
              <a:ext cx="424722" cy="749508"/>
            </a:xfrm>
            <a:prstGeom prst="rect">
              <a:avLst/>
            </a:prstGeom>
          </p:spPr>
        </p:pic>
        <p:sp>
          <p:nvSpPr>
            <p:cNvPr id="33" name="Szövegdoboz 44">
              <a:extLst>
                <a:ext uri="{FF2B5EF4-FFF2-40B4-BE49-F238E27FC236}">
                  <a16:creationId xmlns:a16="http://schemas.microsoft.com/office/drawing/2014/main" id="{6900D154-A208-4F4B-BA6D-AD4AE852D949}"/>
                </a:ext>
              </a:extLst>
            </p:cNvPr>
            <p:cNvSpPr txBox="1"/>
            <p:nvPr/>
          </p:nvSpPr>
          <p:spPr>
            <a:xfrm>
              <a:off x="1840303" y="1380252"/>
              <a:ext cx="1309254" cy="261610"/>
            </a:xfrm>
            <a:prstGeom prst="rect">
              <a:avLst/>
            </a:prstGeom>
            <a:noFill/>
          </p:spPr>
          <p:txBody>
            <a:bodyPr wrap="square" rtlCol="0">
              <a:spAutoFit/>
            </a:bodyPr>
            <a:lstStyle/>
            <a:p>
              <a:pPr algn="r"/>
              <a:r>
                <a:rPr lang="hu-HU" sz="1100" b="1" err="1">
                  <a:solidFill>
                    <a:srgbClr val="001741"/>
                  </a:solidFill>
                  <a:latin typeface="Century Gothic" panose="020B0502020202020204" pitchFamily="34" charset="0"/>
                </a:rPr>
                <a:t>Identities</a:t>
              </a:r>
              <a:endParaRPr lang="hu-HU" sz="1100" b="1">
                <a:solidFill>
                  <a:srgbClr val="001741"/>
                </a:solid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A56B3375-9CB7-A540-9380-C08B8A9B3C51}"/>
              </a:ext>
            </a:extLst>
          </p:cNvPr>
          <p:cNvGrpSpPr/>
          <p:nvPr/>
        </p:nvGrpSpPr>
        <p:grpSpPr>
          <a:xfrm>
            <a:off x="5184723" y="3800005"/>
            <a:ext cx="2214464" cy="839394"/>
            <a:chOff x="5184723" y="3800005"/>
            <a:chExt cx="2214464" cy="839394"/>
          </a:xfrm>
        </p:grpSpPr>
        <p:cxnSp>
          <p:nvCxnSpPr>
            <p:cNvPr id="23" name="Egyenes összekötő 22">
              <a:extLst>
                <a:ext uri="{FF2B5EF4-FFF2-40B4-BE49-F238E27FC236}">
                  <a16:creationId xmlns:a16="http://schemas.microsoft.com/office/drawing/2014/main" id="{927569D1-C8BA-4F94-BB4B-826FE9E4BBED}"/>
                </a:ext>
              </a:extLst>
            </p:cNvPr>
            <p:cNvCxnSpPr/>
            <p:nvPr/>
          </p:nvCxnSpPr>
          <p:spPr>
            <a:xfrm flipH="1" flipV="1">
              <a:off x="5184723" y="3800005"/>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2" name="Ábra 31">
              <a:extLst>
                <a:ext uri="{FF2B5EF4-FFF2-40B4-BE49-F238E27FC236}">
                  <a16:creationId xmlns:a16="http://schemas.microsoft.com/office/drawing/2014/main" id="{A06BFABD-2670-43B5-9411-F462A09942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490064" y="3972876"/>
              <a:ext cx="599869" cy="666523"/>
            </a:xfrm>
            <a:prstGeom prst="rect">
              <a:avLst/>
            </a:prstGeom>
          </p:spPr>
        </p:pic>
        <p:sp>
          <p:nvSpPr>
            <p:cNvPr id="34" name="Szövegdoboz 45">
              <a:extLst>
                <a:ext uri="{FF2B5EF4-FFF2-40B4-BE49-F238E27FC236}">
                  <a16:creationId xmlns:a16="http://schemas.microsoft.com/office/drawing/2014/main" id="{9052A7DD-D586-224E-B58A-2922547BC770}"/>
                </a:ext>
              </a:extLst>
            </p:cNvPr>
            <p:cNvSpPr txBox="1"/>
            <p:nvPr/>
          </p:nvSpPr>
          <p:spPr>
            <a:xfrm>
              <a:off x="6089933" y="4160522"/>
              <a:ext cx="1309254" cy="261610"/>
            </a:xfrm>
            <a:prstGeom prst="rect">
              <a:avLst/>
            </a:prstGeom>
            <a:noFill/>
          </p:spPr>
          <p:txBody>
            <a:bodyPr wrap="square" rtlCol="0">
              <a:spAutoFit/>
            </a:bodyPr>
            <a:lstStyle/>
            <a:p>
              <a:r>
                <a:rPr lang="hu-HU" sz="1100" b="1">
                  <a:solidFill>
                    <a:srgbClr val="001741"/>
                  </a:solidFill>
                  <a:latin typeface="Century Gothic" panose="020B0502020202020204" pitchFamily="34" charset="0"/>
                </a:rPr>
                <a:t>Network</a:t>
              </a:r>
            </a:p>
          </p:txBody>
        </p:sp>
      </p:grpSp>
      <p:grpSp>
        <p:nvGrpSpPr>
          <p:cNvPr id="17" name="Group 16">
            <a:extLst>
              <a:ext uri="{FF2B5EF4-FFF2-40B4-BE49-F238E27FC236}">
                <a16:creationId xmlns:a16="http://schemas.microsoft.com/office/drawing/2014/main" id="{3E53B157-9CEE-E141-AB57-B99546189523}"/>
              </a:ext>
            </a:extLst>
          </p:cNvPr>
          <p:cNvGrpSpPr/>
          <p:nvPr/>
        </p:nvGrpSpPr>
        <p:grpSpPr>
          <a:xfrm>
            <a:off x="5710106" y="2636769"/>
            <a:ext cx="2089991" cy="497670"/>
            <a:chOff x="5710106" y="2636769"/>
            <a:chExt cx="2089991" cy="497670"/>
          </a:xfrm>
        </p:grpSpPr>
        <p:grpSp>
          <p:nvGrpSpPr>
            <p:cNvPr id="10" name="Group 9">
              <a:extLst>
                <a:ext uri="{FF2B5EF4-FFF2-40B4-BE49-F238E27FC236}">
                  <a16:creationId xmlns:a16="http://schemas.microsoft.com/office/drawing/2014/main" id="{7B0080C0-2CDC-A64D-93E5-0A0648D1BD68}"/>
                </a:ext>
              </a:extLst>
            </p:cNvPr>
            <p:cNvGrpSpPr/>
            <p:nvPr/>
          </p:nvGrpSpPr>
          <p:grpSpPr>
            <a:xfrm>
              <a:off x="5710106" y="2636769"/>
              <a:ext cx="744348" cy="497670"/>
              <a:chOff x="5710106" y="2636769"/>
              <a:chExt cx="744348" cy="497670"/>
            </a:xfrm>
          </p:grpSpPr>
          <p:cxnSp>
            <p:nvCxnSpPr>
              <p:cNvPr id="27" name="Egyenes összekötő 26">
                <a:extLst>
                  <a:ext uri="{FF2B5EF4-FFF2-40B4-BE49-F238E27FC236}">
                    <a16:creationId xmlns:a16="http://schemas.microsoft.com/office/drawing/2014/main" id="{16CB2A2F-9E53-4F20-9BD6-8AF6F77E5DF2}"/>
                  </a:ext>
                </a:extLst>
              </p:cNvPr>
              <p:cNvCxnSpPr>
                <a:cxnSpLocks/>
              </p:cNvCxnSpPr>
              <p:nvPr/>
            </p:nvCxnSpPr>
            <p:spPr>
              <a:xfrm rot="-2700000" flipH="1" flipV="1">
                <a:off x="5710106" y="2743198"/>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0" name="Ábra 39">
                <a:extLst>
                  <a:ext uri="{FF2B5EF4-FFF2-40B4-BE49-F238E27FC236}">
                    <a16:creationId xmlns:a16="http://schemas.microsoft.com/office/drawing/2014/main" id="{E9E96B4F-29CE-4CB2-9005-10011930C7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6098976" y="2636769"/>
                <a:ext cx="355478" cy="497670"/>
              </a:xfrm>
              <a:prstGeom prst="rect">
                <a:avLst/>
              </a:prstGeom>
            </p:spPr>
          </p:pic>
        </p:grpSp>
        <p:sp>
          <p:nvSpPr>
            <p:cNvPr id="35" name="Szövegdoboz 46">
              <a:extLst>
                <a:ext uri="{FF2B5EF4-FFF2-40B4-BE49-F238E27FC236}">
                  <a16:creationId xmlns:a16="http://schemas.microsoft.com/office/drawing/2014/main" id="{126B8778-FF39-8F4F-9625-BEF8227B115C}"/>
                </a:ext>
              </a:extLst>
            </p:cNvPr>
            <p:cNvSpPr txBox="1"/>
            <p:nvPr/>
          </p:nvSpPr>
          <p:spPr>
            <a:xfrm>
              <a:off x="6490843" y="2821586"/>
              <a:ext cx="1309254" cy="261610"/>
            </a:xfrm>
            <a:prstGeom prst="rect">
              <a:avLst/>
            </a:prstGeom>
            <a:noFill/>
          </p:spPr>
          <p:txBody>
            <a:bodyPr wrap="square" rtlCol="0">
              <a:spAutoFit/>
            </a:bodyPr>
            <a:lstStyle/>
            <a:p>
              <a:r>
                <a:rPr lang="hu-HU" sz="1100" b="1">
                  <a:solidFill>
                    <a:srgbClr val="001741"/>
                  </a:solidFill>
                  <a:latin typeface="Century Gothic" panose="020B0502020202020204" pitchFamily="34" charset="0"/>
                </a:rPr>
                <a:t>Data</a:t>
              </a:r>
            </a:p>
          </p:txBody>
        </p:sp>
      </p:grpSp>
      <p:grpSp>
        <p:nvGrpSpPr>
          <p:cNvPr id="9" name="Group 8">
            <a:extLst>
              <a:ext uri="{FF2B5EF4-FFF2-40B4-BE49-F238E27FC236}">
                <a16:creationId xmlns:a16="http://schemas.microsoft.com/office/drawing/2014/main" id="{896A0942-EC7B-DD4C-8E70-31A999ABE357}"/>
              </a:ext>
            </a:extLst>
          </p:cNvPr>
          <p:cNvGrpSpPr/>
          <p:nvPr/>
        </p:nvGrpSpPr>
        <p:grpSpPr>
          <a:xfrm>
            <a:off x="5192218" y="1101181"/>
            <a:ext cx="2251645" cy="819433"/>
            <a:chOff x="5192218" y="1101181"/>
            <a:chExt cx="2251645" cy="819433"/>
          </a:xfrm>
        </p:grpSpPr>
        <p:cxnSp>
          <p:nvCxnSpPr>
            <p:cNvPr id="24" name="Egyenes összekötő 23">
              <a:extLst>
                <a:ext uri="{FF2B5EF4-FFF2-40B4-BE49-F238E27FC236}">
                  <a16:creationId xmlns:a16="http://schemas.microsoft.com/office/drawing/2014/main" id="{C698CBC8-D191-439E-BAC1-4DC439050521}"/>
                </a:ext>
              </a:extLst>
            </p:cNvPr>
            <p:cNvCxnSpPr>
              <a:cxnSpLocks/>
            </p:cNvCxnSpPr>
            <p:nvPr/>
          </p:nvCxnSpPr>
          <p:spPr>
            <a:xfrm rot="5400000" flipH="1" flipV="1">
              <a:off x="5197839" y="1686393"/>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0" name="Ábra 29">
              <a:extLst>
                <a:ext uri="{FF2B5EF4-FFF2-40B4-BE49-F238E27FC236}">
                  <a16:creationId xmlns:a16="http://schemas.microsoft.com/office/drawing/2014/main" id="{338A97E6-12FA-484F-A1B1-8C14030ED8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490064" y="1101181"/>
              <a:ext cx="586541" cy="666523"/>
            </a:xfrm>
            <a:prstGeom prst="rect">
              <a:avLst/>
            </a:prstGeom>
          </p:spPr>
        </p:pic>
        <p:sp>
          <p:nvSpPr>
            <p:cNvPr id="36" name="Szövegdoboz 47">
              <a:extLst>
                <a:ext uri="{FF2B5EF4-FFF2-40B4-BE49-F238E27FC236}">
                  <a16:creationId xmlns:a16="http://schemas.microsoft.com/office/drawing/2014/main" id="{FBA1E271-6B64-6044-9A06-54482BF36D1C}"/>
                </a:ext>
              </a:extLst>
            </p:cNvPr>
            <p:cNvSpPr txBox="1"/>
            <p:nvPr/>
          </p:nvSpPr>
          <p:spPr>
            <a:xfrm>
              <a:off x="6134609" y="1380252"/>
              <a:ext cx="1309254" cy="261610"/>
            </a:xfrm>
            <a:prstGeom prst="rect">
              <a:avLst/>
            </a:prstGeom>
            <a:noFill/>
          </p:spPr>
          <p:txBody>
            <a:bodyPr wrap="square" rtlCol="0">
              <a:spAutoFit/>
            </a:bodyPr>
            <a:lstStyle/>
            <a:p>
              <a:r>
                <a:rPr lang="hu-HU" sz="1100" b="1" err="1">
                  <a:solidFill>
                    <a:srgbClr val="001741"/>
                  </a:solidFill>
                  <a:latin typeface="Century Gothic" panose="020B0502020202020204" pitchFamily="34" charset="0"/>
                </a:rPr>
                <a:t>Infrastrucure</a:t>
              </a:r>
              <a:endParaRPr lang="hu-HU" sz="1100" b="1">
                <a:solidFill>
                  <a:srgbClr val="001741"/>
                </a:solidFill>
                <a:latin typeface="Century Gothic" panose="020B0502020202020204" pitchFamily="34" charset="0"/>
              </a:endParaRPr>
            </a:p>
          </p:txBody>
        </p:sp>
      </p:grpSp>
    </p:spTree>
    <p:extLst>
      <p:ext uri="{BB962C8B-B14F-4D97-AF65-F5344CB8AC3E}">
        <p14:creationId xmlns:p14="http://schemas.microsoft.com/office/powerpoint/2010/main" val="1618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14</a:t>
            </a:fld>
            <a:endParaRPr lang="hu-HU"/>
          </a:p>
        </p:txBody>
      </p:sp>
      <p:sp>
        <p:nvSpPr>
          <p:cNvPr id="2" name="Cím 1">
            <a:extLst>
              <a:ext uri="{FF2B5EF4-FFF2-40B4-BE49-F238E27FC236}">
                <a16:creationId xmlns:a16="http://schemas.microsoft.com/office/drawing/2014/main" id="{CDB5881A-6642-41D7-AFC7-4C0F01947062}"/>
              </a:ext>
            </a:extLst>
          </p:cNvPr>
          <p:cNvSpPr>
            <a:spLocks noGrp="1"/>
          </p:cNvSpPr>
          <p:nvPr>
            <p:ph type="title" idx="4294967295"/>
          </p:nvPr>
        </p:nvSpPr>
        <p:spPr>
          <a:xfrm>
            <a:off x="679380" y="274638"/>
            <a:ext cx="7886700" cy="684212"/>
          </a:xfrm>
        </p:spPr>
        <p:txBody>
          <a:bodyPr/>
          <a:lstStyle/>
          <a:p>
            <a:r>
              <a:rPr lang="hu-HU">
                <a:solidFill>
                  <a:schemeClr val="bg1"/>
                </a:solidFill>
              </a:rPr>
              <a:t>A Quick Tour </a:t>
            </a:r>
            <a:r>
              <a:rPr lang="hu-HU" err="1">
                <a:solidFill>
                  <a:schemeClr val="bg1"/>
                </a:solidFill>
              </a:rPr>
              <a:t>around</a:t>
            </a:r>
            <a:r>
              <a:rPr lang="hu-HU">
                <a:solidFill>
                  <a:schemeClr val="bg1"/>
                </a:solidFill>
              </a:rPr>
              <a:t> </a:t>
            </a:r>
            <a:r>
              <a:rPr lang="hu-HU" err="1">
                <a:solidFill>
                  <a:schemeClr val="bg1"/>
                </a:solidFill>
              </a:rPr>
              <a:t>Zero</a:t>
            </a:r>
            <a:r>
              <a:rPr lang="hu-HU">
                <a:solidFill>
                  <a:schemeClr val="bg1"/>
                </a:solidFill>
              </a:rPr>
              <a:t> </a:t>
            </a:r>
            <a:r>
              <a:rPr lang="hu-HU" err="1">
                <a:solidFill>
                  <a:schemeClr val="bg1"/>
                </a:solidFill>
              </a:rPr>
              <a:t>Trust</a:t>
            </a:r>
            <a:endParaRPr lang="hu-HU">
              <a:solidFill>
                <a:schemeClr val="bg1"/>
              </a:solidFill>
            </a:endParaRPr>
          </a:p>
        </p:txBody>
      </p:sp>
      <p:sp>
        <p:nvSpPr>
          <p:cNvPr id="29" name="Szövegdoboz 42">
            <a:extLst>
              <a:ext uri="{FF2B5EF4-FFF2-40B4-BE49-F238E27FC236}">
                <a16:creationId xmlns:a16="http://schemas.microsoft.com/office/drawing/2014/main" id="{E39B2603-1120-3747-BE4B-9DC45838CF6B}"/>
              </a:ext>
            </a:extLst>
          </p:cNvPr>
          <p:cNvSpPr txBox="1"/>
          <p:nvPr/>
        </p:nvSpPr>
        <p:spPr>
          <a:xfrm>
            <a:off x="1710458" y="4160522"/>
            <a:ext cx="1309254" cy="261610"/>
          </a:xfrm>
          <a:prstGeom prst="rect">
            <a:avLst/>
          </a:prstGeom>
          <a:noFill/>
        </p:spPr>
        <p:txBody>
          <a:bodyPr wrap="square" rtlCol="0">
            <a:spAutoFit/>
          </a:bodyPr>
          <a:lstStyle/>
          <a:p>
            <a:pPr algn="r"/>
            <a:r>
              <a:rPr lang="hu-HU" sz="1100" b="1" err="1">
                <a:solidFill>
                  <a:schemeClr val="bg1"/>
                </a:solidFill>
                <a:latin typeface="Century Gothic" panose="020B0502020202020204" pitchFamily="34" charset="0"/>
              </a:rPr>
              <a:t>Applications</a:t>
            </a:r>
            <a:endParaRPr lang="hu-HU" sz="1100" b="1">
              <a:solidFill>
                <a:schemeClr val="bg1"/>
              </a:solidFill>
              <a:latin typeface="Century Gothic" panose="020B0502020202020204" pitchFamily="34" charset="0"/>
            </a:endParaRPr>
          </a:p>
        </p:txBody>
      </p:sp>
      <p:sp>
        <p:nvSpPr>
          <p:cNvPr id="31" name="Szövegdoboz 43">
            <a:extLst>
              <a:ext uri="{FF2B5EF4-FFF2-40B4-BE49-F238E27FC236}">
                <a16:creationId xmlns:a16="http://schemas.microsoft.com/office/drawing/2014/main" id="{B209EC0F-A975-4449-B8C8-490FE0FD7758}"/>
              </a:ext>
            </a:extLst>
          </p:cNvPr>
          <p:cNvSpPr txBox="1"/>
          <p:nvPr/>
        </p:nvSpPr>
        <p:spPr>
          <a:xfrm>
            <a:off x="969996" y="2821586"/>
            <a:ext cx="1309254" cy="261610"/>
          </a:xfrm>
          <a:prstGeom prst="rect">
            <a:avLst/>
          </a:prstGeom>
          <a:noFill/>
        </p:spPr>
        <p:txBody>
          <a:bodyPr wrap="square" rtlCol="0">
            <a:spAutoFit/>
          </a:bodyPr>
          <a:lstStyle/>
          <a:p>
            <a:pPr algn="r"/>
            <a:r>
              <a:rPr lang="hu-HU" sz="1100" b="1" err="1">
                <a:solidFill>
                  <a:schemeClr val="bg1"/>
                </a:solidFill>
                <a:latin typeface="Century Gothic" panose="020B0502020202020204" pitchFamily="34" charset="0"/>
              </a:rPr>
              <a:t>Devices</a:t>
            </a:r>
            <a:endParaRPr lang="hu-HU" sz="1100" b="1">
              <a:solidFill>
                <a:schemeClr val="bg1"/>
              </a:solidFill>
              <a:latin typeface="Century Gothic" panose="020B0502020202020204" pitchFamily="34" charset="0"/>
            </a:endParaRPr>
          </a:p>
        </p:txBody>
      </p:sp>
      <p:sp>
        <p:nvSpPr>
          <p:cNvPr id="33" name="Szövegdoboz 44">
            <a:extLst>
              <a:ext uri="{FF2B5EF4-FFF2-40B4-BE49-F238E27FC236}">
                <a16:creationId xmlns:a16="http://schemas.microsoft.com/office/drawing/2014/main" id="{6900D154-A208-4F4B-BA6D-AD4AE852D949}"/>
              </a:ext>
            </a:extLst>
          </p:cNvPr>
          <p:cNvSpPr txBox="1"/>
          <p:nvPr/>
        </p:nvSpPr>
        <p:spPr>
          <a:xfrm>
            <a:off x="1840303" y="1380252"/>
            <a:ext cx="1309254" cy="261610"/>
          </a:xfrm>
          <a:prstGeom prst="rect">
            <a:avLst/>
          </a:prstGeom>
          <a:noFill/>
        </p:spPr>
        <p:txBody>
          <a:bodyPr wrap="square" rtlCol="0">
            <a:spAutoFit/>
          </a:bodyPr>
          <a:lstStyle/>
          <a:p>
            <a:pPr algn="r"/>
            <a:r>
              <a:rPr lang="hu-HU" sz="1100" b="1" err="1">
                <a:solidFill>
                  <a:schemeClr val="bg1"/>
                </a:solidFill>
                <a:latin typeface="Century Gothic" panose="020B0502020202020204" pitchFamily="34" charset="0"/>
              </a:rPr>
              <a:t>Identities</a:t>
            </a:r>
            <a:endParaRPr lang="hu-HU" sz="1100" b="1">
              <a:solidFill>
                <a:schemeClr val="bg1"/>
              </a:solidFill>
              <a:latin typeface="Century Gothic" panose="020B0502020202020204" pitchFamily="34" charset="0"/>
            </a:endParaRPr>
          </a:p>
        </p:txBody>
      </p:sp>
      <p:sp>
        <p:nvSpPr>
          <p:cNvPr id="34" name="Szövegdoboz 45">
            <a:extLst>
              <a:ext uri="{FF2B5EF4-FFF2-40B4-BE49-F238E27FC236}">
                <a16:creationId xmlns:a16="http://schemas.microsoft.com/office/drawing/2014/main" id="{9052A7DD-D586-224E-B58A-2922547BC770}"/>
              </a:ext>
            </a:extLst>
          </p:cNvPr>
          <p:cNvSpPr txBox="1"/>
          <p:nvPr/>
        </p:nvSpPr>
        <p:spPr>
          <a:xfrm>
            <a:off x="6089933" y="4160522"/>
            <a:ext cx="1309254" cy="261610"/>
          </a:xfrm>
          <a:prstGeom prst="rect">
            <a:avLst/>
          </a:prstGeom>
          <a:noFill/>
        </p:spPr>
        <p:txBody>
          <a:bodyPr wrap="square" rtlCol="0">
            <a:spAutoFit/>
          </a:bodyPr>
          <a:lstStyle/>
          <a:p>
            <a:r>
              <a:rPr lang="hu-HU" sz="1100" b="1">
                <a:solidFill>
                  <a:schemeClr val="bg1"/>
                </a:solidFill>
                <a:latin typeface="Century Gothic" panose="020B0502020202020204" pitchFamily="34" charset="0"/>
              </a:rPr>
              <a:t>Network</a:t>
            </a:r>
          </a:p>
        </p:txBody>
      </p:sp>
      <p:sp>
        <p:nvSpPr>
          <p:cNvPr id="35" name="Szövegdoboz 46">
            <a:extLst>
              <a:ext uri="{FF2B5EF4-FFF2-40B4-BE49-F238E27FC236}">
                <a16:creationId xmlns:a16="http://schemas.microsoft.com/office/drawing/2014/main" id="{126B8778-FF39-8F4F-9625-BEF8227B115C}"/>
              </a:ext>
            </a:extLst>
          </p:cNvPr>
          <p:cNvSpPr txBox="1"/>
          <p:nvPr/>
        </p:nvSpPr>
        <p:spPr>
          <a:xfrm>
            <a:off x="6490843" y="2821586"/>
            <a:ext cx="1309254" cy="261610"/>
          </a:xfrm>
          <a:prstGeom prst="rect">
            <a:avLst/>
          </a:prstGeom>
          <a:noFill/>
        </p:spPr>
        <p:txBody>
          <a:bodyPr wrap="square" rtlCol="0">
            <a:spAutoFit/>
          </a:bodyPr>
          <a:lstStyle/>
          <a:p>
            <a:r>
              <a:rPr lang="hu-HU" sz="1100" b="1">
                <a:solidFill>
                  <a:schemeClr val="bg1"/>
                </a:solidFill>
                <a:latin typeface="Century Gothic" panose="020B0502020202020204" pitchFamily="34" charset="0"/>
              </a:rPr>
              <a:t>Data</a:t>
            </a:r>
          </a:p>
        </p:txBody>
      </p:sp>
      <p:sp>
        <p:nvSpPr>
          <p:cNvPr id="36" name="Szövegdoboz 47">
            <a:extLst>
              <a:ext uri="{FF2B5EF4-FFF2-40B4-BE49-F238E27FC236}">
                <a16:creationId xmlns:a16="http://schemas.microsoft.com/office/drawing/2014/main" id="{FBA1E271-6B64-6044-9A06-54482BF36D1C}"/>
              </a:ext>
            </a:extLst>
          </p:cNvPr>
          <p:cNvSpPr txBox="1"/>
          <p:nvPr/>
        </p:nvSpPr>
        <p:spPr>
          <a:xfrm>
            <a:off x="6134609" y="1380252"/>
            <a:ext cx="1309254" cy="261610"/>
          </a:xfrm>
          <a:prstGeom prst="rect">
            <a:avLst/>
          </a:prstGeom>
          <a:noFill/>
        </p:spPr>
        <p:txBody>
          <a:bodyPr wrap="square" rtlCol="0">
            <a:spAutoFit/>
          </a:bodyPr>
          <a:lstStyle/>
          <a:p>
            <a:r>
              <a:rPr lang="hu-HU" sz="1100" b="1" err="1">
                <a:solidFill>
                  <a:schemeClr val="bg1"/>
                </a:solidFill>
                <a:latin typeface="Century Gothic" panose="020B0502020202020204" pitchFamily="34" charset="0"/>
              </a:rPr>
              <a:t>Infrastrucure</a:t>
            </a:r>
            <a:endParaRPr lang="hu-HU" sz="1100" b="1">
              <a:solidFill>
                <a:schemeClr val="bg1"/>
              </a:solidFill>
              <a:latin typeface="Century Gothic" panose="020B0502020202020204" pitchFamily="34" charset="0"/>
            </a:endParaRPr>
          </a:p>
        </p:txBody>
      </p:sp>
      <p:grpSp>
        <p:nvGrpSpPr>
          <p:cNvPr id="37" name="Group 32">
            <a:extLst>
              <a:ext uri="{FF2B5EF4-FFF2-40B4-BE49-F238E27FC236}">
                <a16:creationId xmlns:a16="http://schemas.microsoft.com/office/drawing/2014/main" id="{72B13AC3-B386-4C65-A6B8-FDCA91747F88}"/>
              </a:ext>
            </a:extLst>
          </p:cNvPr>
          <p:cNvGrpSpPr/>
          <p:nvPr/>
        </p:nvGrpSpPr>
        <p:grpSpPr>
          <a:xfrm>
            <a:off x="2348857" y="1144859"/>
            <a:ext cx="4117606" cy="3512668"/>
            <a:chOff x="5091241" y="1274897"/>
            <a:chExt cx="3453755" cy="2946349"/>
          </a:xfrm>
        </p:grpSpPr>
        <p:sp>
          <p:nvSpPr>
            <p:cNvPr id="39" name="Hatszög 13">
              <a:extLst>
                <a:ext uri="{FF2B5EF4-FFF2-40B4-BE49-F238E27FC236}">
                  <a16:creationId xmlns:a16="http://schemas.microsoft.com/office/drawing/2014/main" id="{9D451552-E576-4D51-BFEF-62E95EDDE41A}"/>
                </a:ext>
              </a:extLst>
            </p:cNvPr>
            <p:cNvSpPr/>
            <p:nvPr/>
          </p:nvSpPr>
          <p:spPr>
            <a:xfrm>
              <a:off x="6028102" y="1971711"/>
              <a:ext cx="1842442" cy="1588312"/>
            </a:xfrm>
            <a:prstGeom prst="hexagon">
              <a:avLst/>
            </a:prstGeom>
            <a:no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41" name="Szövegdoboz 6">
              <a:extLst>
                <a:ext uri="{FF2B5EF4-FFF2-40B4-BE49-F238E27FC236}">
                  <a16:creationId xmlns:a16="http://schemas.microsoft.com/office/drawing/2014/main" id="{8249FD30-99F4-476F-B54D-BA9D4B2CBF1E}"/>
                </a:ext>
              </a:extLst>
            </p:cNvPr>
            <p:cNvSpPr txBox="1"/>
            <p:nvPr/>
          </p:nvSpPr>
          <p:spPr>
            <a:xfrm>
              <a:off x="6333058" y="3157521"/>
              <a:ext cx="1232530" cy="234800"/>
            </a:xfrm>
            <a:prstGeom prst="rect">
              <a:avLst/>
            </a:prstGeom>
            <a:noFill/>
          </p:spPr>
          <p:txBody>
            <a:bodyPr wrap="square" rtlCol="0">
              <a:spAutoFit/>
            </a:bodyPr>
            <a:lstStyle/>
            <a:p>
              <a:pPr algn="ctr"/>
              <a:r>
                <a:rPr lang="hu-HU" sz="1200" b="1" err="1">
                  <a:solidFill>
                    <a:srgbClr val="4C97FE"/>
                  </a:solidFill>
                  <a:latin typeface="Century Gothic" panose="020B0502020202020204" pitchFamily="34" charset="0"/>
                </a:rPr>
                <a:t>Zero</a:t>
              </a:r>
              <a:r>
                <a:rPr lang="hu-HU" sz="1200" b="1">
                  <a:solidFill>
                    <a:srgbClr val="4C97FE"/>
                  </a:solidFill>
                  <a:latin typeface="Century Gothic" panose="020B0502020202020204" pitchFamily="34" charset="0"/>
                </a:rPr>
                <a:t> </a:t>
              </a:r>
              <a:r>
                <a:rPr lang="hu-HU" sz="1200" b="1" err="1">
                  <a:solidFill>
                    <a:srgbClr val="4C97FE"/>
                  </a:solidFill>
                  <a:latin typeface="Century Gothic" panose="020B0502020202020204" pitchFamily="34" charset="0"/>
                </a:rPr>
                <a:t>Trust</a:t>
              </a:r>
              <a:endParaRPr lang="hu-HU" sz="1200" b="1">
                <a:solidFill>
                  <a:srgbClr val="4C97FE"/>
                </a:solidFill>
                <a:latin typeface="Century Gothic" panose="020B0502020202020204" pitchFamily="34" charset="0"/>
              </a:endParaRPr>
            </a:p>
          </p:txBody>
        </p:sp>
        <p:pic>
          <p:nvPicPr>
            <p:cNvPr id="43" name="Ábra 17">
              <a:extLst>
                <a:ext uri="{FF2B5EF4-FFF2-40B4-BE49-F238E27FC236}">
                  <a16:creationId xmlns:a16="http://schemas.microsoft.com/office/drawing/2014/main" id="{E5CB19AA-E477-4ED5-B178-B4E1D3B42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245" y="2205188"/>
              <a:ext cx="782156" cy="903750"/>
            </a:xfrm>
            <a:prstGeom prst="rect">
              <a:avLst/>
            </a:prstGeom>
          </p:spPr>
        </p:pic>
        <p:cxnSp>
          <p:nvCxnSpPr>
            <p:cNvPr id="44" name="Egyenes összekötő 19">
              <a:extLst>
                <a:ext uri="{FF2B5EF4-FFF2-40B4-BE49-F238E27FC236}">
                  <a16:creationId xmlns:a16="http://schemas.microsoft.com/office/drawing/2014/main" id="{ED144A4D-E2A2-498C-A191-4A5B159B78E4}"/>
                </a:ext>
              </a:extLst>
            </p:cNvPr>
            <p:cNvCxnSpPr>
              <a:stCxn id="39" idx="4"/>
            </p:cNvCxnSpPr>
            <p:nvPr/>
          </p:nvCxnSpPr>
          <p:spPr>
            <a:xfrm flipH="1" flipV="1">
              <a:off x="6231406"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Ábra 21">
              <a:extLst>
                <a:ext uri="{FF2B5EF4-FFF2-40B4-BE49-F238E27FC236}">
                  <a16:creationId xmlns:a16="http://schemas.microsoft.com/office/drawing/2014/main" id="{54C4C2C3-99E0-4F97-B72E-6BC30DBE25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7579" y="1274897"/>
              <a:ext cx="360018" cy="635325"/>
            </a:xfrm>
            <a:prstGeom prst="rect">
              <a:avLst/>
            </a:prstGeom>
          </p:spPr>
        </p:pic>
        <p:cxnSp>
          <p:nvCxnSpPr>
            <p:cNvPr id="46" name="Egyenes összekötő 22">
              <a:extLst>
                <a:ext uri="{FF2B5EF4-FFF2-40B4-BE49-F238E27FC236}">
                  <a16:creationId xmlns:a16="http://schemas.microsoft.com/office/drawing/2014/main" id="{CE6FD649-9776-4C87-98D8-E9CE40C21504}"/>
                </a:ext>
              </a:extLst>
            </p:cNvPr>
            <p:cNvCxnSpPr>
              <a:cxnSpLocks/>
            </p:cNvCxnSpPr>
            <p:nvPr/>
          </p:nvCxnSpPr>
          <p:spPr>
            <a:xfrm flipH="1" flipV="1">
              <a:off x="746870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Egyenes összekötő 23">
              <a:extLst>
                <a:ext uri="{FF2B5EF4-FFF2-40B4-BE49-F238E27FC236}">
                  <a16:creationId xmlns:a16="http://schemas.microsoft.com/office/drawing/2014/main" id="{F58A6B55-F65F-464C-B72E-0171BA811930}"/>
                </a:ext>
              </a:extLst>
            </p:cNvPr>
            <p:cNvCxnSpPr>
              <a:cxnSpLocks/>
            </p:cNvCxnSpPr>
            <p:nvPr/>
          </p:nvCxnSpPr>
          <p:spPr>
            <a:xfrm rot="5400000" flipH="1" flipV="1">
              <a:off x="7479819"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Egyenes összekötő 25">
              <a:extLst>
                <a:ext uri="{FF2B5EF4-FFF2-40B4-BE49-F238E27FC236}">
                  <a16:creationId xmlns:a16="http://schemas.microsoft.com/office/drawing/2014/main" id="{7FE2D472-377E-4028-B0FC-451421834148}"/>
                </a:ext>
              </a:extLst>
            </p:cNvPr>
            <p:cNvCxnSpPr>
              <a:cxnSpLocks/>
            </p:cNvCxnSpPr>
            <p:nvPr/>
          </p:nvCxnSpPr>
          <p:spPr>
            <a:xfrm rot="5400000" flipH="1" flipV="1">
              <a:off x="623617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gyenes összekötő 26">
              <a:extLst>
                <a:ext uri="{FF2B5EF4-FFF2-40B4-BE49-F238E27FC236}">
                  <a16:creationId xmlns:a16="http://schemas.microsoft.com/office/drawing/2014/main" id="{662B99A6-B118-4CF3-850E-17E31FCB6628}"/>
                </a:ext>
              </a:extLst>
            </p:cNvPr>
            <p:cNvCxnSpPr>
              <a:cxnSpLocks/>
            </p:cNvCxnSpPr>
            <p:nvPr/>
          </p:nvCxnSpPr>
          <p:spPr>
            <a:xfrm rot="18900000" flipH="1" flipV="1">
              <a:off x="7914045" y="2664214"/>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Egyenes összekötő 27">
              <a:extLst>
                <a:ext uri="{FF2B5EF4-FFF2-40B4-BE49-F238E27FC236}">
                  <a16:creationId xmlns:a16="http://schemas.microsoft.com/office/drawing/2014/main" id="{06D2BCEE-DD66-45BA-A0B1-8B40FA13C039}"/>
                </a:ext>
              </a:extLst>
            </p:cNvPr>
            <p:cNvCxnSpPr>
              <a:cxnSpLocks/>
            </p:cNvCxnSpPr>
            <p:nvPr/>
          </p:nvCxnSpPr>
          <p:spPr>
            <a:xfrm rot="18900000" flipH="1" flipV="1">
              <a:off x="5790825" y="2664216"/>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51" name="Ábra 29">
              <a:extLst>
                <a:ext uri="{FF2B5EF4-FFF2-40B4-BE49-F238E27FC236}">
                  <a16:creationId xmlns:a16="http://schemas.microsoft.com/office/drawing/2014/main" id="{106E31FF-8E54-49C4-8FE8-B18F044ACD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88838" y="1278178"/>
              <a:ext cx="497185" cy="564982"/>
            </a:xfrm>
            <a:prstGeom prst="rect">
              <a:avLst/>
            </a:prstGeom>
          </p:spPr>
        </p:pic>
        <p:pic>
          <p:nvPicPr>
            <p:cNvPr id="52" name="Ábra 31">
              <a:extLst>
                <a:ext uri="{FF2B5EF4-FFF2-40B4-BE49-F238E27FC236}">
                  <a16:creationId xmlns:a16="http://schemas.microsoft.com/office/drawing/2014/main" id="{3CC4DDCC-A082-4E77-B311-A4ED946058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735191" y="3656264"/>
              <a:ext cx="508482" cy="564982"/>
            </a:xfrm>
            <a:prstGeom prst="rect">
              <a:avLst/>
            </a:prstGeom>
          </p:spPr>
        </p:pic>
        <p:pic>
          <p:nvPicPr>
            <p:cNvPr id="53" name="Ábra 37">
              <a:extLst>
                <a:ext uri="{FF2B5EF4-FFF2-40B4-BE49-F238E27FC236}">
                  <a16:creationId xmlns:a16="http://schemas.microsoft.com/office/drawing/2014/main" id="{C33F4680-5BCF-4F7E-A4B8-141756E07D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91241" y="2415003"/>
              <a:ext cx="563004" cy="608347"/>
            </a:xfrm>
            <a:prstGeom prst="rect">
              <a:avLst/>
            </a:prstGeom>
          </p:spPr>
        </p:pic>
        <p:pic>
          <p:nvPicPr>
            <p:cNvPr id="54" name="Ábra 39">
              <a:extLst>
                <a:ext uri="{FF2B5EF4-FFF2-40B4-BE49-F238E27FC236}">
                  <a16:creationId xmlns:a16="http://schemas.microsoft.com/office/drawing/2014/main" id="{DB800874-CE40-4D13-BCFD-4BFE076AAE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243673" y="2573999"/>
              <a:ext cx="301323" cy="421853"/>
            </a:xfrm>
            <a:prstGeom prst="rect">
              <a:avLst/>
            </a:prstGeom>
          </p:spPr>
        </p:pic>
        <p:pic>
          <p:nvPicPr>
            <p:cNvPr id="55" name="Ábra 41">
              <a:extLst>
                <a:ext uri="{FF2B5EF4-FFF2-40B4-BE49-F238E27FC236}">
                  <a16:creationId xmlns:a16="http://schemas.microsoft.com/office/drawing/2014/main" id="{DD08FF31-66C8-4859-A083-A29A3AF0F2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92496" y="3621512"/>
              <a:ext cx="456319" cy="599734"/>
            </a:xfrm>
            <a:prstGeom prst="rect">
              <a:avLst/>
            </a:prstGeom>
          </p:spPr>
        </p:pic>
      </p:grpSp>
    </p:spTree>
    <p:extLst>
      <p:ext uri="{BB962C8B-B14F-4D97-AF65-F5344CB8AC3E}">
        <p14:creationId xmlns:p14="http://schemas.microsoft.com/office/powerpoint/2010/main" val="273671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a:t>Why Zero Trust?</a:t>
            </a:r>
            <a:endParaRPr lang="hu-HU"/>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15</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1502395"/>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15</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1502395"/>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1" y="1268016"/>
            <a:ext cx="2398172" cy="1502395"/>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Zero</a:t>
            </a:r>
            <a:r>
              <a:rPr lang="hu-HU"/>
              <a:t> </a:t>
            </a:r>
            <a:r>
              <a:rPr lang="hu-HU" err="1"/>
              <a:t>Trust</a:t>
            </a:r>
            <a:r>
              <a:rPr lang="hu-HU"/>
              <a:t> is </a:t>
            </a:r>
            <a:r>
              <a:rPr lang="hu-HU" err="1"/>
              <a:t>not</a:t>
            </a:r>
            <a:r>
              <a:rPr lang="hu-HU"/>
              <a:t> </a:t>
            </a:r>
            <a:br>
              <a:rPr lang="hu-HU"/>
            </a:br>
            <a:r>
              <a:rPr lang="hu-HU"/>
              <a:t>a „</a:t>
            </a:r>
            <a:r>
              <a:rPr lang="hu-HU" err="1"/>
              <a:t>product</a:t>
            </a:r>
            <a:r>
              <a:rPr lang="hu-HU"/>
              <a:t>”</a:t>
            </a:r>
          </a:p>
        </p:txBody>
      </p:sp>
      <p:sp>
        <p:nvSpPr>
          <p:cNvPr id="17" name="Tartalom helye 3">
            <a:extLst>
              <a:ext uri="{FF2B5EF4-FFF2-40B4-BE49-F238E27FC236}">
                <a16:creationId xmlns:a16="http://schemas.microsoft.com/office/drawing/2014/main" id="{6030B6EB-9F28-0543-910F-1D1EB6976752}"/>
              </a:ext>
            </a:extLst>
          </p:cNvPr>
          <p:cNvSpPr txBox="1">
            <a:spLocks/>
          </p:cNvSpPr>
          <p:nvPr/>
        </p:nvSpPr>
        <p:spPr>
          <a:xfrm>
            <a:off x="3210990" y="1269999"/>
            <a:ext cx="4641237"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29AAE1"/>
                </a:solidFill>
              </a:rPr>
              <a:t>It started out as…</a:t>
            </a:r>
          </a:p>
          <a:p>
            <a:pPr marL="101203" indent="-101203">
              <a:lnSpc>
                <a:spcPct val="100000"/>
              </a:lnSpc>
              <a:spcBef>
                <a:spcPts val="675"/>
              </a:spcBef>
            </a:pPr>
            <a:r>
              <a:rPr lang="en-US" sz="1400"/>
              <a:t>An </a:t>
            </a:r>
            <a:r>
              <a:rPr lang="en-US" sz="1400" b="1"/>
              <a:t>opportunity</a:t>
            </a:r>
            <a:r>
              <a:rPr lang="en-US" sz="1400"/>
              <a:t> for modern businesses</a:t>
            </a:r>
          </a:p>
          <a:p>
            <a:pPr marL="101203" indent="-101203">
              <a:lnSpc>
                <a:spcPct val="100000"/>
              </a:lnSpc>
              <a:spcBef>
                <a:spcPts val="675"/>
              </a:spcBef>
            </a:pPr>
            <a:r>
              <a:rPr lang="en-US" sz="1400"/>
              <a:t>A collection of </a:t>
            </a:r>
            <a:r>
              <a:rPr lang="en-US" sz="1400" b="1"/>
              <a:t>best-practices</a:t>
            </a:r>
          </a:p>
          <a:p>
            <a:pPr marL="101203" indent="-101203">
              <a:lnSpc>
                <a:spcPct val="100000"/>
              </a:lnSpc>
              <a:spcBef>
                <a:spcPts val="675"/>
              </a:spcBef>
            </a:pPr>
            <a:endParaRPr lang="en-US" sz="1400"/>
          </a:p>
          <a:p>
            <a:pPr marL="0" indent="0">
              <a:lnSpc>
                <a:spcPct val="100000"/>
              </a:lnSpc>
              <a:spcBef>
                <a:spcPts val="675"/>
              </a:spcBef>
              <a:buNone/>
            </a:pPr>
            <a:r>
              <a:rPr lang="en-US" sz="1400" b="1">
                <a:solidFill>
                  <a:srgbClr val="29AAE1"/>
                </a:solidFill>
              </a:rPr>
              <a:t>It is currently…</a:t>
            </a:r>
          </a:p>
          <a:p>
            <a:pPr marL="101203" indent="-101203">
              <a:lnSpc>
                <a:spcPct val="100000"/>
              </a:lnSpc>
              <a:spcBef>
                <a:spcPts val="675"/>
              </a:spcBef>
            </a:pPr>
            <a:r>
              <a:rPr lang="en-US" sz="1400"/>
              <a:t>A </a:t>
            </a:r>
            <a:r>
              <a:rPr lang="en-US" sz="1400" b="1"/>
              <a:t>must have </a:t>
            </a:r>
            <a:r>
              <a:rPr lang="en-US" sz="1400"/>
              <a:t>for modern modern enterprises</a:t>
            </a:r>
          </a:p>
          <a:p>
            <a:pPr marL="101203" indent="-101203">
              <a:lnSpc>
                <a:spcPct val="100000"/>
              </a:lnSpc>
              <a:spcBef>
                <a:spcPts val="675"/>
              </a:spcBef>
            </a:pPr>
            <a:r>
              <a:rPr lang="en-US" sz="1400"/>
              <a:t>A </a:t>
            </a:r>
            <a:r>
              <a:rPr lang="en-US" sz="1400" b="1"/>
              <a:t>way to adapt </a:t>
            </a:r>
            <a:r>
              <a:rPr lang="en-US" sz="1400"/>
              <a:t>and </a:t>
            </a:r>
            <a:r>
              <a:rPr lang="en-US" sz="1400" b="1"/>
              <a:t>get the best out of</a:t>
            </a:r>
            <a:r>
              <a:rPr lang="en-US" sz="1400"/>
              <a:t> our current IT environments</a:t>
            </a:r>
          </a:p>
          <a:p>
            <a:pPr marL="101203" indent="-101203">
              <a:lnSpc>
                <a:spcPct val="100000"/>
              </a:lnSpc>
              <a:spcBef>
                <a:spcPts val="675"/>
              </a:spcBef>
            </a:pPr>
            <a:r>
              <a:rPr lang="en-US" sz="1400"/>
              <a:t>A </a:t>
            </a:r>
            <a:r>
              <a:rPr lang="en-US" sz="1400" b="1"/>
              <a:t>new standard </a:t>
            </a:r>
            <a:r>
              <a:rPr lang="en-US" sz="1400"/>
              <a:t>in the making</a:t>
            </a:r>
          </a:p>
        </p:txBody>
      </p:sp>
    </p:spTree>
    <p:extLst>
      <p:ext uri="{BB962C8B-B14F-4D97-AF65-F5344CB8AC3E}">
        <p14:creationId xmlns:p14="http://schemas.microsoft.com/office/powerpoint/2010/main" val="41117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1000"/>
                                        <p:tgtEl>
                                          <p:spTgt spid="17">
                                            <p:txEl>
                                              <p:pRg st="4" end="4"/>
                                            </p:txEl>
                                          </p:spTgt>
                                        </p:tgtEl>
                                      </p:cBhvr>
                                    </p:animEffect>
                                    <p:anim calcmode="lin" valueType="num">
                                      <p:cBhvr>
                                        <p:cTn id="23"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500"/>
                                        <p:tgtEl>
                                          <p:spTgt spid="17">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7">
                                            <p:txEl>
                                              <p:pRg st="7" end="7"/>
                                            </p:txEl>
                                          </p:spTgt>
                                        </p:tgtEl>
                                        <p:attrNameLst>
                                          <p:attrName>style.visibility</p:attrName>
                                        </p:attrNameLst>
                                      </p:cBhvr>
                                      <p:to>
                                        <p:strVal val="visible"/>
                                      </p:to>
                                    </p:set>
                                    <p:animEffect transition="in" filter="fade">
                                      <p:cBhvr>
                                        <p:cTn id="36"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a:t>What is the key difference?</a:t>
            </a:r>
            <a:endParaRPr lang="hu-HU"/>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16</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1502395"/>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16</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1502395"/>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1" y="1268016"/>
            <a:ext cx="2398172" cy="1502395"/>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Zero</a:t>
            </a:r>
            <a:r>
              <a:rPr lang="hu-HU"/>
              <a:t> </a:t>
            </a:r>
            <a:r>
              <a:rPr lang="hu-HU" err="1"/>
              <a:t>Trust</a:t>
            </a:r>
            <a:r>
              <a:rPr lang="hu-HU"/>
              <a:t> </a:t>
            </a:r>
            <a:r>
              <a:rPr lang="hu-HU" err="1"/>
              <a:t>helps</a:t>
            </a:r>
            <a:r>
              <a:rPr lang="hu-HU"/>
              <a:t> </a:t>
            </a:r>
            <a:r>
              <a:rPr lang="hu-HU" err="1"/>
              <a:t>to</a:t>
            </a:r>
            <a:r>
              <a:rPr lang="hu-HU"/>
              <a:t> </a:t>
            </a:r>
            <a:r>
              <a:rPr lang="hu-HU" err="1"/>
              <a:t>ensure</a:t>
            </a:r>
            <a:r>
              <a:rPr lang="hu-HU"/>
              <a:t> </a:t>
            </a:r>
            <a:r>
              <a:rPr lang="hu-HU" err="1"/>
              <a:t>security</a:t>
            </a:r>
            <a:r>
              <a:rPr lang="hu-HU"/>
              <a:t> in </a:t>
            </a:r>
            <a:r>
              <a:rPr lang="hu-HU" err="1"/>
              <a:t>todays</a:t>
            </a:r>
            <a:r>
              <a:rPr lang="hu-HU"/>
              <a:t> </a:t>
            </a:r>
            <a:r>
              <a:rPr lang="hu-HU" err="1"/>
              <a:t>world</a:t>
            </a:r>
            <a:endParaRPr lang="hu-HU"/>
          </a:p>
        </p:txBody>
      </p:sp>
      <p:sp>
        <p:nvSpPr>
          <p:cNvPr id="17" name="Tartalom helye 3">
            <a:extLst>
              <a:ext uri="{FF2B5EF4-FFF2-40B4-BE49-F238E27FC236}">
                <a16:creationId xmlns:a16="http://schemas.microsoft.com/office/drawing/2014/main" id="{6030B6EB-9F28-0543-910F-1D1EB6976752}"/>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29AAE1"/>
                </a:solidFill>
              </a:rPr>
              <a:t>Our old perimeters are no more…</a:t>
            </a:r>
          </a:p>
          <a:p>
            <a:pPr marL="101203" indent="-101203">
              <a:lnSpc>
                <a:spcPct val="100000"/>
              </a:lnSpc>
              <a:spcBef>
                <a:spcPts val="675"/>
              </a:spcBef>
            </a:pPr>
            <a:r>
              <a:rPr lang="en-US" sz="1400" b="1"/>
              <a:t>Applications </a:t>
            </a:r>
            <a:r>
              <a:rPr lang="en-US" sz="1400"/>
              <a:t>are outside of classic perimeters and network zones</a:t>
            </a:r>
          </a:p>
          <a:p>
            <a:pPr marL="101203" indent="-101203">
              <a:lnSpc>
                <a:spcPct val="100000"/>
              </a:lnSpc>
              <a:spcBef>
                <a:spcPts val="675"/>
              </a:spcBef>
            </a:pPr>
            <a:r>
              <a:rPr lang="en-US" sz="1400" b="1"/>
              <a:t>Colleagues </a:t>
            </a:r>
            <a:r>
              <a:rPr lang="en-US" sz="1400"/>
              <a:t>work from home, abroad and with a wide range of different devices</a:t>
            </a:r>
          </a:p>
          <a:p>
            <a:pPr marL="101203" indent="-101203">
              <a:lnSpc>
                <a:spcPct val="100000"/>
              </a:lnSpc>
              <a:spcBef>
                <a:spcPts val="675"/>
              </a:spcBef>
            </a:pPr>
            <a:r>
              <a:rPr lang="en-US" sz="1400" b="1"/>
              <a:t>Clients and Partners </a:t>
            </a:r>
            <a:r>
              <a:rPr lang="en-US" sz="1400"/>
              <a:t>use Webservices through APIs to access and operate with our core data</a:t>
            </a:r>
          </a:p>
          <a:p>
            <a:pPr marL="101203" indent="-101203">
              <a:lnSpc>
                <a:spcPct val="100000"/>
              </a:lnSpc>
              <a:spcBef>
                <a:spcPts val="675"/>
              </a:spcBef>
            </a:pPr>
            <a:r>
              <a:rPr lang="en-US" sz="1400" b="1"/>
              <a:t>Attackers</a:t>
            </a:r>
            <a:r>
              <a:rPr lang="en-US" sz="1400"/>
              <a:t> utilize new attack-vectors and are harder to detect with classic methods and tools</a:t>
            </a:r>
          </a:p>
        </p:txBody>
      </p:sp>
    </p:spTree>
    <p:extLst>
      <p:ext uri="{BB962C8B-B14F-4D97-AF65-F5344CB8AC3E}">
        <p14:creationId xmlns:p14="http://schemas.microsoft.com/office/powerpoint/2010/main" val="37812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fade">
                                      <p:cBhvr>
                                        <p:cTn id="21" dur="500"/>
                                        <p:tgtEl>
                                          <p:spTgt spid="17">
                                            <p:txEl>
                                              <p:pRg st="3" end="3"/>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a:t>How to implement Zero Trust?</a:t>
            </a:r>
            <a:endParaRPr lang="hu-HU"/>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17</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1502395"/>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17</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1502395"/>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1" y="1268016"/>
            <a:ext cx="2398172" cy="1502395"/>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Zero</a:t>
            </a:r>
            <a:r>
              <a:rPr lang="hu-HU"/>
              <a:t> </a:t>
            </a:r>
            <a:r>
              <a:rPr lang="hu-HU" err="1"/>
              <a:t>Trust</a:t>
            </a:r>
            <a:r>
              <a:rPr lang="hu-HU"/>
              <a:t> </a:t>
            </a:r>
            <a:r>
              <a:rPr lang="hu-HU" err="1"/>
              <a:t>needs</a:t>
            </a:r>
            <a:r>
              <a:rPr lang="hu-HU"/>
              <a:t> </a:t>
            </a:r>
            <a:r>
              <a:rPr lang="hu-HU" err="1"/>
              <a:t>to</a:t>
            </a:r>
            <a:r>
              <a:rPr lang="hu-HU"/>
              <a:t> </a:t>
            </a:r>
            <a:r>
              <a:rPr lang="hu-HU" err="1"/>
              <a:t>work</a:t>
            </a:r>
            <a:r>
              <a:rPr lang="hu-HU"/>
              <a:t> </a:t>
            </a:r>
            <a:r>
              <a:rPr lang="hu-HU" err="1"/>
              <a:t>with</a:t>
            </a:r>
            <a:r>
              <a:rPr lang="hu-HU"/>
              <a:t> </a:t>
            </a:r>
            <a:r>
              <a:rPr lang="hu-HU" err="1"/>
              <a:t>current</a:t>
            </a:r>
            <a:r>
              <a:rPr lang="hu-HU"/>
              <a:t> </a:t>
            </a:r>
            <a:r>
              <a:rPr lang="hu-HU" err="1"/>
              <a:t>environments</a:t>
            </a:r>
            <a:endParaRPr lang="hu-HU"/>
          </a:p>
        </p:txBody>
      </p:sp>
      <p:sp>
        <p:nvSpPr>
          <p:cNvPr id="17" name="Tartalom helye 3">
            <a:extLst>
              <a:ext uri="{FF2B5EF4-FFF2-40B4-BE49-F238E27FC236}">
                <a16:creationId xmlns:a16="http://schemas.microsoft.com/office/drawing/2014/main" id="{6030B6EB-9F28-0543-910F-1D1EB6976752}"/>
              </a:ext>
            </a:extLst>
          </p:cNvPr>
          <p:cNvSpPr txBox="1">
            <a:spLocks/>
          </p:cNvSpPr>
          <p:nvPr/>
        </p:nvSpPr>
        <p:spPr>
          <a:xfrm>
            <a:off x="3210991" y="1269999"/>
            <a:ext cx="4641238"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29AAE1"/>
                </a:solidFill>
              </a:rPr>
              <a:t>Zero Trust is not a “single solution”…</a:t>
            </a:r>
          </a:p>
          <a:p>
            <a:pPr marL="101203" indent="-101203">
              <a:lnSpc>
                <a:spcPct val="100000"/>
              </a:lnSpc>
              <a:spcBef>
                <a:spcPts val="675"/>
              </a:spcBef>
            </a:pPr>
            <a:r>
              <a:rPr lang="en-US" sz="1400"/>
              <a:t>It is </a:t>
            </a:r>
            <a:r>
              <a:rPr lang="en-US" sz="1400" b="1"/>
              <a:t>a combination of new </a:t>
            </a:r>
            <a:r>
              <a:rPr lang="en-US" sz="1400"/>
              <a:t>processes </a:t>
            </a:r>
            <a:r>
              <a:rPr lang="en-US" sz="1400" b="1"/>
              <a:t>and</a:t>
            </a:r>
            <a:r>
              <a:rPr lang="en-US" sz="1400"/>
              <a:t> solutions, with our </a:t>
            </a:r>
            <a:r>
              <a:rPr lang="en-US" sz="1400" b="1"/>
              <a:t>current</a:t>
            </a:r>
            <a:r>
              <a:rPr lang="en-US" sz="1400"/>
              <a:t> environment</a:t>
            </a:r>
          </a:p>
          <a:p>
            <a:pPr marL="101203" indent="-101203">
              <a:lnSpc>
                <a:spcPct val="100000"/>
              </a:lnSpc>
              <a:spcBef>
                <a:spcPts val="675"/>
              </a:spcBef>
            </a:pPr>
            <a:r>
              <a:rPr lang="en-US" sz="1400"/>
              <a:t>Zero Trust </a:t>
            </a:r>
            <a:r>
              <a:rPr lang="en-US" sz="1400" b="1"/>
              <a:t>is not supposed to be a challenge </a:t>
            </a:r>
            <a:r>
              <a:rPr lang="en-US" sz="1400"/>
              <a:t>and complex to implement</a:t>
            </a:r>
          </a:p>
          <a:p>
            <a:pPr marL="101203" indent="-101203">
              <a:lnSpc>
                <a:spcPct val="100000"/>
              </a:lnSpc>
              <a:spcBef>
                <a:spcPts val="675"/>
              </a:spcBef>
            </a:pPr>
            <a:r>
              <a:rPr lang="en-US" sz="1400" b="1"/>
              <a:t>Solutions should enhance current security</a:t>
            </a:r>
            <a:r>
              <a:rPr lang="en-US" sz="1400"/>
              <a:t> practices with Zero Trust Architecture and mindset</a:t>
            </a:r>
          </a:p>
          <a:p>
            <a:pPr marL="101203" indent="-101203">
              <a:lnSpc>
                <a:spcPct val="100000"/>
              </a:lnSpc>
              <a:spcBef>
                <a:spcPts val="675"/>
              </a:spcBef>
            </a:pPr>
            <a:r>
              <a:rPr lang="en-US" sz="1400"/>
              <a:t>Zero Trust should </a:t>
            </a:r>
            <a:r>
              <a:rPr lang="en-US" sz="1400" b="1"/>
              <a:t>drive business, not halt it</a:t>
            </a:r>
          </a:p>
        </p:txBody>
      </p:sp>
    </p:spTree>
    <p:extLst>
      <p:ext uri="{BB962C8B-B14F-4D97-AF65-F5344CB8AC3E}">
        <p14:creationId xmlns:p14="http://schemas.microsoft.com/office/powerpoint/2010/main" val="7434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fade">
                                      <p:cBhvr>
                                        <p:cTn id="21" dur="500"/>
                                        <p:tgtEl>
                                          <p:spTgt spid="17">
                                            <p:txEl>
                                              <p:pRg st="3" end="3"/>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18</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a:t>Agenda</a:t>
            </a:r>
            <a:endParaRPr lang="hu-HU"/>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buClr>
                <a:schemeClr val="bg1">
                  <a:lumMod val="85000"/>
                </a:schemeClr>
              </a:buClr>
            </a:pPr>
            <a:r>
              <a:rPr lang="en-US" sz="2000">
                <a:solidFill>
                  <a:schemeClr val="bg1">
                    <a:lumMod val="85000"/>
                  </a:schemeClr>
                </a:solidFill>
              </a:rPr>
              <a:t>From an idea to a standard</a:t>
            </a:r>
          </a:p>
          <a:p>
            <a:pPr marL="0" indent="0">
              <a:lnSpc>
                <a:spcPct val="100000"/>
              </a:lnSpc>
              <a:spcBef>
                <a:spcPts val="675"/>
              </a:spcBef>
              <a:buNone/>
            </a:pPr>
            <a:endParaRPr lang="en-US" sz="2000"/>
          </a:p>
          <a:p>
            <a:pPr marL="101203" indent="-101203">
              <a:lnSpc>
                <a:spcPct val="100000"/>
              </a:lnSpc>
              <a:spcBef>
                <a:spcPts val="675"/>
              </a:spcBef>
            </a:pPr>
            <a:r>
              <a:rPr lang="en-US" sz="2000"/>
              <a:t>Transition to Zero Trust</a:t>
            </a:r>
          </a:p>
          <a:p>
            <a:pPr marL="0" indent="0">
              <a:lnSpc>
                <a:spcPct val="100000"/>
              </a:lnSpc>
              <a:spcBef>
                <a:spcPts val="675"/>
              </a:spcBef>
              <a:buNone/>
            </a:pPr>
            <a:endParaRPr lang="en-US" sz="2000"/>
          </a:p>
          <a:p>
            <a:pPr marL="101203" indent="-101203">
              <a:lnSpc>
                <a:spcPct val="100000"/>
              </a:lnSpc>
              <a:spcBef>
                <a:spcPts val="675"/>
              </a:spcBef>
              <a:buClr>
                <a:schemeClr val="bg1">
                  <a:lumMod val="85000"/>
                </a:schemeClr>
              </a:buClr>
            </a:pPr>
            <a:r>
              <a:rPr lang="en-US" sz="2000">
                <a:solidFill>
                  <a:schemeClr val="bg1">
                    <a:lumMod val="85000"/>
                  </a:schemeClr>
                </a:solidFill>
              </a:rPr>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18</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Ábra 15">
            <a:extLst>
              <a:ext uri="{FF2B5EF4-FFF2-40B4-BE49-F238E27FC236}">
                <a16:creationId xmlns:a16="http://schemas.microsoft.com/office/drawing/2014/main" id="{4EB30CDB-4C1C-FC4A-AE40-FA6242777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9685" y="1899699"/>
            <a:ext cx="308650" cy="308650"/>
          </a:xfrm>
          <a:prstGeom prst="rect">
            <a:avLst/>
          </a:prstGeom>
        </p:spPr>
      </p:pic>
      <p:pic>
        <p:nvPicPr>
          <p:cNvPr id="12" name="Ábra 43">
            <a:extLst>
              <a:ext uri="{FF2B5EF4-FFF2-40B4-BE49-F238E27FC236}">
                <a16:creationId xmlns:a16="http://schemas.microsoft.com/office/drawing/2014/main" id="{254148F4-70A1-5247-A291-5ED964339D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8786" y="1902813"/>
            <a:ext cx="322070" cy="322070"/>
          </a:xfrm>
          <a:prstGeom prst="rect">
            <a:avLst/>
          </a:prstGeom>
        </p:spPr>
      </p:pic>
      <p:pic>
        <p:nvPicPr>
          <p:cNvPr id="13" name="Ábra 51">
            <a:extLst>
              <a:ext uri="{FF2B5EF4-FFF2-40B4-BE49-F238E27FC236}">
                <a16:creationId xmlns:a16="http://schemas.microsoft.com/office/drawing/2014/main" id="{26C0D722-A4B4-644F-9D26-ECAD50FACF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3706" y="2504541"/>
            <a:ext cx="268392" cy="268392"/>
          </a:xfrm>
          <a:prstGeom prst="rect">
            <a:avLst/>
          </a:prstGeom>
        </p:spPr>
      </p:pic>
      <p:pic>
        <p:nvPicPr>
          <p:cNvPr id="14" name="Ábra 81">
            <a:extLst>
              <a:ext uri="{FF2B5EF4-FFF2-40B4-BE49-F238E27FC236}">
                <a16:creationId xmlns:a16="http://schemas.microsoft.com/office/drawing/2014/main" id="{40A9343F-C9CC-CF41-BD01-DAD7EFB691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2679" y="1700590"/>
            <a:ext cx="308651" cy="254972"/>
          </a:xfrm>
          <a:prstGeom prst="rect">
            <a:avLst/>
          </a:prstGeom>
        </p:spPr>
      </p:pic>
      <p:pic>
        <p:nvPicPr>
          <p:cNvPr id="15" name="Ábra 105">
            <a:extLst>
              <a:ext uri="{FF2B5EF4-FFF2-40B4-BE49-F238E27FC236}">
                <a16:creationId xmlns:a16="http://schemas.microsoft.com/office/drawing/2014/main" id="{285E6E5D-C21D-2246-A5F5-D1573D7DFF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33596" y="2507394"/>
            <a:ext cx="322070" cy="268392"/>
          </a:xfrm>
          <a:prstGeom prst="rect">
            <a:avLst/>
          </a:prstGeom>
        </p:spPr>
      </p:pic>
      <p:sp>
        <p:nvSpPr>
          <p:cNvPr id="16" name="Szövegdoboz 6">
            <a:extLst>
              <a:ext uri="{FF2B5EF4-FFF2-40B4-BE49-F238E27FC236}">
                <a16:creationId xmlns:a16="http://schemas.microsoft.com/office/drawing/2014/main" id="{7F711941-544D-4945-8620-9F8D7E5B5AE7}"/>
              </a:ext>
            </a:extLst>
          </p:cNvPr>
          <p:cNvSpPr txBox="1"/>
          <p:nvPr/>
        </p:nvSpPr>
        <p:spPr>
          <a:xfrm>
            <a:off x="6314011" y="3480709"/>
            <a:ext cx="1575811" cy="338554"/>
          </a:xfrm>
          <a:prstGeom prst="rect">
            <a:avLst/>
          </a:prstGeom>
          <a:noFill/>
        </p:spPr>
        <p:txBody>
          <a:bodyPr wrap="square" rtlCol="0">
            <a:spAutoFit/>
          </a:bodyPr>
          <a:lstStyle/>
          <a:p>
            <a:pPr algn="ctr"/>
            <a:r>
              <a:rPr lang="hu-HU" sz="1600" b="1" err="1">
                <a:solidFill>
                  <a:schemeClr val="bg1"/>
                </a:solidFill>
                <a:latin typeface="Century Gothic" panose="020B0502020202020204" pitchFamily="34" charset="0"/>
              </a:rPr>
              <a:t>Zero</a:t>
            </a:r>
            <a:r>
              <a:rPr lang="hu-HU" sz="1600" b="1">
                <a:solidFill>
                  <a:schemeClr val="bg1"/>
                </a:solidFill>
                <a:latin typeface="Century Gothic" panose="020B0502020202020204" pitchFamily="34" charset="0"/>
              </a:rPr>
              <a:t> </a:t>
            </a:r>
            <a:r>
              <a:rPr lang="hu-HU" sz="1600" b="1" err="1">
                <a:solidFill>
                  <a:schemeClr val="bg1"/>
                </a:solidFill>
                <a:latin typeface="Century Gothic" panose="020B0502020202020204" pitchFamily="34" charset="0"/>
              </a:rPr>
              <a:t>Trust</a:t>
            </a:r>
            <a:endParaRPr lang="hu-HU" sz="1600" b="1">
              <a:solidFill>
                <a:schemeClr val="bg1"/>
              </a:solidFill>
              <a:latin typeface="Century Gothic" panose="020B0502020202020204" pitchFamily="34" charset="0"/>
            </a:endParaRPr>
          </a:p>
        </p:txBody>
      </p:sp>
      <p:pic>
        <p:nvPicPr>
          <p:cNvPr id="17" name="Ábra 17">
            <a:extLst>
              <a:ext uri="{FF2B5EF4-FFF2-40B4-BE49-F238E27FC236}">
                <a16:creationId xmlns:a16="http://schemas.microsoft.com/office/drawing/2014/main" id="{A7AC975C-E242-1D40-9F28-BEF43ACF1C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67228" y="2712861"/>
            <a:ext cx="669379" cy="773441"/>
          </a:xfrm>
          <a:prstGeom prst="rect">
            <a:avLst/>
          </a:prstGeom>
        </p:spPr>
      </p:pic>
      <p:sp>
        <p:nvSpPr>
          <p:cNvPr id="18" name="Block Arc 17">
            <a:extLst>
              <a:ext uri="{FF2B5EF4-FFF2-40B4-BE49-F238E27FC236}">
                <a16:creationId xmlns:a16="http://schemas.microsoft.com/office/drawing/2014/main" id="{CEB595EA-3B53-7D44-9044-837C32885085}"/>
              </a:ext>
            </a:extLst>
          </p:cNvPr>
          <p:cNvSpPr/>
          <p:nvPr/>
        </p:nvSpPr>
        <p:spPr>
          <a:xfrm>
            <a:off x="5988000" y="2364451"/>
            <a:ext cx="2218007" cy="2295818"/>
          </a:xfrm>
          <a:prstGeom prst="blockArc">
            <a:avLst>
              <a:gd name="adj1" fmla="val 12742182"/>
              <a:gd name="adj2" fmla="val 19739461"/>
              <a:gd name="adj3" fmla="val 4296"/>
            </a:avLst>
          </a:prstGeom>
          <a:gradFill flip="none" rotWithShape="1">
            <a:gsLst>
              <a:gs pos="25000">
                <a:srgbClr val="4C97FE">
                  <a:alpha val="11000"/>
                </a:srgbClr>
              </a:gs>
              <a:gs pos="100000">
                <a:srgbClr val="4C97FE"/>
              </a:gs>
            </a:gsLst>
            <a:path path="circle">
              <a:fillToRect l="100000" t="100000"/>
            </a:path>
            <a:tileRect r="-100000" b="-100000"/>
          </a:grad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Tree>
    <p:extLst>
      <p:ext uri="{BB962C8B-B14F-4D97-AF65-F5344CB8AC3E}">
        <p14:creationId xmlns:p14="http://schemas.microsoft.com/office/powerpoint/2010/main" val="7309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3000"/>
                                        <p:tgtEl>
                                          <p:spTgt spid="18"/>
                                        </p:tgtEl>
                                      </p:cBhvr>
                                    </p:animEffect>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ECAD02-1B5A-4F73-B83E-20A0DFD13AFE}"/>
              </a:ext>
            </a:extLst>
          </p:cNvPr>
          <p:cNvSpPr>
            <a:spLocks noGrp="1"/>
          </p:cNvSpPr>
          <p:nvPr>
            <p:ph type="title"/>
          </p:nvPr>
        </p:nvSpPr>
        <p:spPr/>
        <p:txBody>
          <a:bodyPr/>
          <a:lstStyle/>
          <a:p>
            <a:r>
              <a:rPr lang="en-US"/>
              <a:t>Getting started</a:t>
            </a:r>
            <a:endParaRPr lang="hu-HU"/>
          </a:p>
        </p:txBody>
      </p:sp>
      <p:sp>
        <p:nvSpPr>
          <p:cNvPr id="3" name="Dia számának helye 2">
            <a:extLst>
              <a:ext uri="{FF2B5EF4-FFF2-40B4-BE49-F238E27FC236}">
                <a16:creationId xmlns:a16="http://schemas.microsoft.com/office/drawing/2014/main" id="{936011FD-62AE-499E-9BCA-475888502755}"/>
              </a:ext>
            </a:extLst>
          </p:cNvPr>
          <p:cNvSpPr>
            <a:spLocks noGrp="1"/>
          </p:cNvSpPr>
          <p:nvPr>
            <p:ph type="sldNum" sz="quarter" idx="12"/>
          </p:nvPr>
        </p:nvSpPr>
        <p:spPr/>
        <p:txBody>
          <a:bodyPr/>
          <a:lstStyle/>
          <a:p>
            <a:fld id="{A36C5282-E242-4F2C-A932-6E8882A3BC95}" type="slidenum">
              <a:rPr lang="hu-HU" smtClean="0"/>
              <a:t>19</a:t>
            </a:fld>
            <a:endParaRPr lang="hu-HU"/>
          </a:p>
        </p:txBody>
      </p:sp>
      <p:sp>
        <p:nvSpPr>
          <p:cNvPr id="4" name="Téglalap 3">
            <a:extLst>
              <a:ext uri="{FF2B5EF4-FFF2-40B4-BE49-F238E27FC236}">
                <a16:creationId xmlns:a16="http://schemas.microsoft.com/office/drawing/2014/main" id="{C712B49C-27CA-4503-9A74-DB269DA8CD86}"/>
              </a:ext>
            </a:extLst>
          </p:cNvPr>
          <p:cNvSpPr/>
          <p:nvPr/>
        </p:nvSpPr>
        <p:spPr>
          <a:xfrm>
            <a:off x="805690"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406654B0-B32A-45C2-BF7E-9C7B2A078168}"/>
              </a:ext>
            </a:extLst>
          </p:cNvPr>
          <p:cNvSpPr txBox="1">
            <a:spLocks/>
          </p:cNvSpPr>
          <p:nvPr/>
        </p:nvSpPr>
        <p:spPr>
          <a:xfrm>
            <a:off x="8578612" y="4729788"/>
            <a:ext cx="237180"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19</a:t>
            </a:fld>
            <a:endParaRPr lang="hu-HU"/>
          </a:p>
        </p:txBody>
      </p:sp>
      <p:sp>
        <p:nvSpPr>
          <p:cNvPr id="9" name="Téglalap 8">
            <a:extLst>
              <a:ext uri="{FF2B5EF4-FFF2-40B4-BE49-F238E27FC236}">
                <a16:creationId xmlns:a16="http://schemas.microsoft.com/office/drawing/2014/main" id="{1DEDE7EE-4914-4CF2-8A31-4637E3A3CD17}"/>
              </a:ext>
            </a:extLst>
          </p:cNvPr>
          <p:cNvSpPr/>
          <p:nvPr/>
        </p:nvSpPr>
        <p:spPr>
          <a:xfrm>
            <a:off x="6795418"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5D1AB836-E2C1-418E-A0CF-B2A37CC127E4}"/>
              </a:ext>
            </a:extLst>
          </p:cNvPr>
          <p:cNvSpPr/>
          <p:nvPr/>
        </p:nvSpPr>
        <p:spPr>
          <a:xfrm>
            <a:off x="2821326"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67850903-A563-43BD-A636-1D33433DDD50}"/>
              </a:ext>
            </a:extLst>
          </p:cNvPr>
          <p:cNvSpPr/>
          <p:nvPr/>
        </p:nvSpPr>
        <p:spPr>
          <a:xfrm>
            <a:off x="4830857"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A4B87BBF-6CC0-49BF-8588-D6ADE3199047}"/>
              </a:ext>
            </a:extLst>
          </p:cNvPr>
          <p:cNvSpPr/>
          <p:nvPr/>
        </p:nvSpPr>
        <p:spPr>
          <a:xfrm>
            <a:off x="6732958"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artalom helye 3">
            <a:extLst>
              <a:ext uri="{FF2B5EF4-FFF2-40B4-BE49-F238E27FC236}">
                <a16:creationId xmlns:a16="http://schemas.microsoft.com/office/drawing/2014/main" id="{402749FE-D719-4581-AE0B-2A7F101BF883}"/>
              </a:ext>
            </a:extLst>
          </p:cNvPr>
          <p:cNvSpPr txBox="1">
            <a:spLocks/>
          </p:cNvSpPr>
          <p:nvPr/>
        </p:nvSpPr>
        <p:spPr>
          <a:xfrm>
            <a:off x="6732958"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hu-HU" sz="1000" err="1"/>
              <a:t>Validate</a:t>
            </a:r>
            <a:r>
              <a:rPr lang="hu-HU" sz="1000"/>
              <a:t> </a:t>
            </a:r>
            <a:r>
              <a:rPr lang="hu-HU" sz="1000" err="1"/>
              <a:t>traffic</a:t>
            </a:r>
            <a:r>
              <a:rPr lang="hu-HU" sz="1000"/>
              <a:t> </a:t>
            </a:r>
            <a:r>
              <a:rPr lang="hu-HU" sz="1000" err="1"/>
              <a:t>contents</a:t>
            </a:r>
            <a:endParaRPr lang="hu-HU" sz="1000"/>
          </a:p>
          <a:p>
            <a:pPr marL="171450" indent="-171450" algn="l">
              <a:buFont typeface="Arial" panose="020B0604020202020204" pitchFamily="34" charset="0"/>
              <a:buChar char="•"/>
            </a:pPr>
            <a:r>
              <a:rPr lang="hu-HU" sz="1000" err="1"/>
              <a:t>Ensure</a:t>
            </a:r>
            <a:r>
              <a:rPr lang="hu-HU" sz="1000"/>
              <a:t> </a:t>
            </a:r>
            <a:r>
              <a:rPr lang="hu-HU" sz="1000" err="1"/>
              <a:t>Visibility</a:t>
            </a:r>
            <a:r>
              <a:rPr lang="hu-HU" sz="1000"/>
              <a:t> </a:t>
            </a:r>
            <a:r>
              <a:rPr lang="hu-HU" sz="1000" err="1"/>
              <a:t>via</a:t>
            </a:r>
            <a:r>
              <a:rPr lang="hu-HU" sz="1000"/>
              <a:t> Monitoring</a:t>
            </a:r>
          </a:p>
          <a:p>
            <a:pPr marL="171450" indent="-171450" algn="l">
              <a:buFont typeface="Arial" panose="020B0604020202020204" pitchFamily="34" charset="0"/>
              <a:buChar char="•"/>
            </a:pPr>
            <a:r>
              <a:rPr lang="hu-HU" sz="1000" err="1"/>
              <a:t>Secure</a:t>
            </a:r>
            <a:r>
              <a:rPr lang="hu-HU" sz="1000"/>
              <a:t> </a:t>
            </a:r>
            <a:r>
              <a:rPr lang="hu-HU" sz="1000" err="1"/>
              <a:t>both</a:t>
            </a:r>
            <a:r>
              <a:rPr lang="hu-HU" sz="1000"/>
              <a:t> </a:t>
            </a:r>
            <a:r>
              <a:rPr lang="hu-HU" sz="1000" err="1"/>
              <a:t>at</a:t>
            </a:r>
            <a:r>
              <a:rPr lang="hu-HU" sz="1000"/>
              <a:t> rest and in </a:t>
            </a:r>
            <a:r>
              <a:rPr lang="hu-HU" sz="1000" err="1"/>
              <a:t>transit</a:t>
            </a:r>
            <a:endParaRPr lang="hu-HU" sz="1000"/>
          </a:p>
        </p:txBody>
      </p:sp>
      <p:sp>
        <p:nvSpPr>
          <p:cNvPr id="12" name="Szöveg helye 2">
            <a:extLst>
              <a:ext uri="{FF2B5EF4-FFF2-40B4-BE49-F238E27FC236}">
                <a16:creationId xmlns:a16="http://schemas.microsoft.com/office/drawing/2014/main" id="{F58C75BA-D071-4B5E-9C9E-8CAD59438D80}"/>
              </a:ext>
            </a:extLst>
          </p:cNvPr>
          <p:cNvSpPr txBox="1">
            <a:spLocks/>
          </p:cNvSpPr>
          <p:nvPr/>
        </p:nvSpPr>
        <p:spPr>
          <a:xfrm>
            <a:off x="6732958"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t>Data is </a:t>
            </a:r>
            <a:r>
              <a:rPr lang="hu-HU" err="1"/>
              <a:t>the</a:t>
            </a:r>
            <a:r>
              <a:rPr lang="hu-HU"/>
              <a:t> Key</a:t>
            </a:r>
          </a:p>
        </p:txBody>
      </p:sp>
      <p:sp>
        <p:nvSpPr>
          <p:cNvPr id="18" name="Téglalap 17">
            <a:extLst>
              <a:ext uri="{FF2B5EF4-FFF2-40B4-BE49-F238E27FC236}">
                <a16:creationId xmlns:a16="http://schemas.microsoft.com/office/drawing/2014/main" id="{FF7069B4-4518-4231-BE13-934C02C1E8F4}"/>
              </a:ext>
            </a:extLst>
          </p:cNvPr>
          <p:cNvSpPr/>
          <p:nvPr/>
        </p:nvSpPr>
        <p:spPr>
          <a:xfrm>
            <a:off x="4768397"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artalom helye 3">
            <a:extLst>
              <a:ext uri="{FF2B5EF4-FFF2-40B4-BE49-F238E27FC236}">
                <a16:creationId xmlns:a16="http://schemas.microsoft.com/office/drawing/2014/main" id="{D6A8A9C5-FF1B-4A23-8A97-C913F4BD71A2}"/>
              </a:ext>
            </a:extLst>
          </p:cNvPr>
          <p:cNvSpPr txBox="1">
            <a:spLocks/>
          </p:cNvSpPr>
          <p:nvPr/>
        </p:nvSpPr>
        <p:spPr>
          <a:xfrm>
            <a:off x="4768397"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hu-HU" sz="1000" err="1"/>
              <a:t>Secure</a:t>
            </a:r>
            <a:r>
              <a:rPr lang="hu-HU" sz="1000"/>
              <a:t> </a:t>
            </a:r>
            <a:r>
              <a:rPr lang="hu-HU" sz="1000" err="1"/>
              <a:t>connections</a:t>
            </a:r>
            <a:endParaRPr lang="hu-HU" sz="1000"/>
          </a:p>
          <a:p>
            <a:pPr marL="171450" indent="-171450" algn="l">
              <a:buFont typeface="Arial" panose="020B0604020202020204" pitchFamily="34" charset="0"/>
              <a:buChar char="•"/>
            </a:pPr>
            <a:r>
              <a:rPr lang="hu-HU" sz="1000" err="1"/>
              <a:t>Separate</a:t>
            </a:r>
            <a:r>
              <a:rPr lang="hu-HU" sz="1000"/>
              <a:t> </a:t>
            </a:r>
            <a:r>
              <a:rPr lang="hu-HU" sz="1000" err="1"/>
              <a:t>networks</a:t>
            </a:r>
            <a:endParaRPr lang="hu-HU" sz="1000"/>
          </a:p>
          <a:p>
            <a:pPr marL="171450" indent="-171450" algn="l">
              <a:buFont typeface="Arial" panose="020B0604020202020204" pitchFamily="34" charset="0"/>
              <a:buChar char="•"/>
            </a:pPr>
            <a:r>
              <a:rPr lang="hu-HU" sz="1000" err="1"/>
              <a:t>Centralized</a:t>
            </a:r>
            <a:r>
              <a:rPr lang="hu-HU" sz="1000"/>
              <a:t> management</a:t>
            </a:r>
          </a:p>
          <a:p>
            <a:pPr marL="171450" indent="-171450" algn="l">
              <a:buFont typeface="Arial" panose="020B0604020202020204" pitchFamily="34" charset="0"/>
              <a:buChar char="•"/>
            </a:pPr>
            <a:r>
              <a:rPr lang="hu-HU" sz="1000" err="1"/>
              <a:t>Reduce</a:t>
            </a:r>
            <a:r>
              <a:rPr lang="hu-HU" sz="1000"/>
              <a:t> </a:t>
            </a:r>
            <a:r>
              <a:rPr lang="hu-HU" sz="1000" err="1"/>
              <a:t>complexity</a:t>
            </a:r>
            <a:endParaRPr lang="hu-HU" sz="1000"/>
          </a:p>
        </p:txBody>
      </p:sp>
      <p:sp>
        <p:nvSpPr>
          <p:cNvPr id="20" name="Szöveg helye 2">
            <a:extLst>
              <a:ext uri="{FF2B5EF4-FFF2-40B4-BE49-F238E27FC236}">
                <a16:creationId xmlns:a16="http://schemas.microsoft.com/office/drawing/2014/main" id="{705E97D8-EDD2-49E5-92A6-2559D204F4E2}"/>
              </a:ext>
            </a:extLst>
          </p:cNvPr>
          <p:cNvSpPr txBox="1">
            <a:spLocks/>
          </p:cNvSpPr>
          <p:nvPr/>
        </p:nvSpPr>
        <p:spPr>
          <a:xfrm>
            <a:off x="4768397"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Networks</a:t>
            </a:r>
            <a:r>
              <a:rPr lang="hu-HU"/>
              <a:t> </a:t>
            </a:r>
            <a:r>
              <a:rPr lang="hu-HU" err="1"/>
              <a:t>are</a:t>
            </a:r>
            <a:r>
              <a:rPr lang="hu-HU"/>
              <a:t> </a:t>
            </a:r>
            <a:r>
              <a:rPr lang="hu-HU" err="1"/>
              <a:t>the</a:t>
            </a:r>
            <a:r>
              <a:rPr lang="hu-HU"/>
              <a:t> </a:t>
            </a:r>
            <a:r>
              <a:rPr lang="hu-HU" err="1"/>
              <a:t>Foundation</a:t>
            </a:r>
            <a:endParaRPr lang="hu-HU"/>
          </a:p>
        </p:txBody>
      </p:sp>
      <p:grpSp>
        <p:nvGrpSpPr>
          <p:cNvPr id="30" name="Group 29">
            <a:extLst>
              <a:ext uri="{FF2B5EF4-FFF2-40B4-BE49-F238E27FC236}">
                <a16:creationId xmlns:a16="http://schemas.microsoft.com/office/drawing/2014/main" id="{AFC9AC78-8377-F546-84BA-7EFC3EF7613C}"/>
              </a:ext>
            </a:extLst>
          </p:cNvPr>
          <p:cNvGrpSpPr/>
          <p:nvPr/>
        </p:nvGrpSpPr>
        <p:grpSpPr>
          <a:xfrm>
            <a:off x="743230" y="1268016"/>
            <a:ext cx="1698651" cy="3285637"/>
            <a:chOff x="743230" y="1268016"/>
            <a:chExt cx="1698651" cy="3285637"/>
          </a:xfrm>
        </p:grpSpPr>
        <p:sp>
          <p:nvSpPr>
            <p:cNvPr id="6" name="Téglalap 5">
              <a:extLst>
                <a:ext uri="{FF2B5EF4-FFF2-40B4-BE49-F238E27FC236}">
                  <a16:creationId xmlns:a16="http://schemas.microsoft.com/office/drawing/2014/main" id="{0E15F112-8ACE-438F-BCCB-747ADAF1E4EB}"/>
                </a:ext>
              </a:extLst>
            </p:cNvPr>
            <p:cNvSpPr/>
            <p:nvPr/>
          </p:nvSpPr>
          <p:spPr>
            <a:xfrm>
              <a:off x="743230"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artalom helye 3">
              <a:extLst>
                <a:ext uri="{FF2B5EF4-FFF2-40B4-BE49-F238E27FC236}">
                  <a16:creationId xmlns:a16="http://schemas.microsoft.com/office/drawing/2014/main" id="{B9DBD6A2-5E0B-4DFE-9C03-F7D769E5A102}"/>
                </a:ext>
              </a:extLst>
            </p:cNvPr>
            <p:cNvSpPr txBox="1">
              <a:spLocks/>
            </p:cNvSpPr>
            <p:nvPr/>
          </p:nvSpPr>
          <p:spPr>
            <a:xfrm>
              <a:off x="743230"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6525" indent="-130175" algn="l">
                <a:buFont typeface="Arial" panose="020B0604020202020204" pitchFamily="34" charset="0"/>
                <a:buChar char="•"/>
              </a:pPr>
              <a:r>
                <a:rPr lang="hu-HU" sz="1000" err="1"/>
                <a:t>Enhance</a:t>
              </a:r>
              <a:r>
                <a:rPr lang="hu-HU" sz="1000"/>
                <a:t> </a:t>
              </a:r>
              <a:r>
                <a:rPr lang="hu-HU" sz="1000" err="1"/>
                <a:t>current</a:t>
              </a:r>
              <a:r>
                <a:rPr lang="hu-HU" sz="1000"/>
                <a:t> </a:t>
              </a:r>
              <a:r>
                <a:rPr lang="hu-HU" sz="1000" err="1"/>
                <a:t>security</a:t>
              </a:r>
              <a:r>
                <a:rPr lang="hu-HU" sz="1000"/>
                <a:t> </a:t>
              </a:r>
              <a:r>
                <a:rPr lang="hu-HU" sz="1000" err="1"/>
                <a:t>practices</a:t>
              </a:r>
              <a:endParaRPr lang="hu-HU" sz="1000"/>
            </a:p>
            <a:p>
              <a:pPr marL="136525" indent="-130175" algn="l">
                <a:buFont typeface="Arial" panose="020B0604020202020204" pitchFamily="34" charset="0"/>
                <a:buChar char="•"/>
              </a:pPr>
              <a:r>
                <a:rPr lang="hu-HU" sz="1000" err="1"/>
                <a:t>Integrate</a:t>
              </a:r>
              <a:r>
                <a:rPr lang="hu-HU" sz="1000"/>
                <a:t> </a:t>
              </a:r>
              <a:r>
                <a:rPr lang="hu-HU" sz="1000" err="1"/>
                <a:t>Zero</a:t>
              </a:r>
              <a:r>
                <a:rPr lang="hu-HU" sz="1000"/>
                <a:t> </a:t>
              </a:r>
              <a:r>
                <a:rPr lang="hu-HU" sz="1000" err="1"/>
                <a:t>Trust</a:t>
              </a:r>
              <a:r>
                <a:rPr lang="hu-HU" sz="1000"/>
                <a:t> </a:t>
              </a:r>
              <a:r>
                <a:rPr lang="hu-HU" sz="1000" err="1"/>
                <a:t>architecture</a:t>
              </a:r>
              <a:endParaRPr lang="hu-HU" sz="1000"/>
            </a:p>
            <a:p>
              <a:pPr marL="136525" indent="-130175" algn="l">
                <a:buFont typeface="Arial" panose="020B0604020202020204" pitchFamily="34" charset="0"/>
                <a:buChar char="•"/>
              </a:pPr>
              <a:r>
                <a:rPr lang="hu-HU" sz="1000" err="1"/>
                <a:t>Look</a:t>
              </a:r>
              <a:r>
                <a:rPr lang="hu-HU" sz="1000"/>
                <a:t> </a:t>
              </a:r>
              <a:r>
                <a:rPr lang="hu-HU" sz="1000" err="1"/>
                <a:t>for</a:t>
              </a:r>
              <a:r>
                <a:rPr lang="hu-HU" sz="1000"/>
                <a:t> </a:t>
              </a:r>
              <a:r>
                <a:rPr lang="hu-HU" sz="1000" err="1"/>
                <a:t>Flexible</a:t>
              </a:r>
              <a:r>
                <a:rPr lang="hu-HU" sz="1000"/>
                <a:t> </a:t>
              </a:r>
              <a:r>
                <a:rPr lang="hu-HU" sz="1000" err="1"/>
                <a:t>deployment</a:t>
              </a:r>
              <a:r>
                <a:rPr lang="hu-HU" sz="1000"/>
                <a:t> and </a:t>
              </a:r>
              <a:r>
                <a:rPr lang="hu-HU" sz="1000" err="1"/>
                <a:t>configuration</a:t>
              </a:r>
              <a:endParaRPr lang="hu-HU" sz="1000"/>
            </a:p>
            <a:p>
              <a:pPr marL="136525" indent="-130175" algn="l">
                <a:buFont typeface="Arial" panose="020B0604020202020204" pitchFamily="34" charset="0"/>
                <a:buChar char="•"/>
              </a:pPr>
              <a:endParaRPr lang="hu-HU" sz="1000"/>
            </a:p>
          </p:txBody>
        </p:sp>
        <p:sp>
          <p:nvSpPr>
            <p:cNvPr id="8" name="Szöveg helye 2">
              <a:extLst>
                <a:ext uri="{FF2B5EF4-FFF2-40B4-BE49-F238E27FC236}">
                  <a16:creationId xmlns:a16="http://schemas.microsoft.com/office/drawing/2014/main" id="{4E292A66-310D-4E40-90F9-40EE96466965}"/>
                </a:ext>
              </a:extLst>
            </p:cNvPr>
            <p:cNvSpPr txBox="1">
              <a:spLocks/>
            </p:cNvSpPr>
            <p:nvPr/>
          </p:nvSpPr>
          <p:spPr>
            <a:xfrm>
              <a:off x="743230"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Customizable</a:t>
              </a:r>
              <a:r>
                <a:rPr lang="hu-HU"/>
                <a:t> </a:t>
              </a:r>
              <a:r>
                <a:rPr lang="hu-HU" err="1"/>
                <a:t>Solutions</a:t>
              </a:r>
              <a:endParaRPr lang="hu-HU"/>
            </a:p>
          </p:txBody>
        </p:sp>
      </p:grpSp>
      <p:sp>
        <p:nvSpPr>
          <p:cNvPr id="14" name="Téglalap 13">
            <a:extLst>
              <a:ext uri="{FF2B5EF4-FFF2-40B4-BE49-F238E27FC236}">
                <a16:creationId xmlns:a16="http://schemas.microsoft.com/office/drawing/2014/main" id="{681E5EA5-9CF7-4320-A2D5-8161DFD9A9A9}"/>
              </a:ext>
            </a:extLst>
          </p:cNvPr>
          <p:cNvSpPr/>
          <p:nvPr/>
        </p:nvSpPr>
        <p:spPr>
          <a:xfrm>
            <a:off x="2758866"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artalom helye 3">
            <a:extLst>
              <a:ext uri="{FF2B5EF4-FFF2-40B4-BE49-F238E27FC236}">
                <a16:creationId xmlns:a16="http://schemas.microsoft.com/office/drawing/2014/main" id="{A276F935-CE38-41AC-B235-9F8064C39478}"/>
              </a:ext>
            </a:extLst>
          </p:cNvPr>
          <p:cNvSpPr txBox="1">
            <a:spLocks/>
          </p:cNvSpPr>
          <p:nvPr/>
        </p:nvSpPr>
        <p:spPr>
          <a:xfrm>
            <a:off x="2758866"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hu-HU" sz="1000" err="1"/>
              <a:t>Keep</a:t>
            </a:r>
            <a:r>
              <a:rPr lang="hu-HU" sz="1000"/>
              <a:t> </a:t>
            </a:r>
            <a:r>
              <a:rPr lang="hu-HU" sz="1000" err="1"/>
              <a:t>Legacy</a:t>
            </a:r>
            <a:r>
              <a:rPr lang="hu-HU" sz="1000"/>
              <a:t> in </a:t>
            </a:r>
            <a:r>
              <a:rPr lang="hu-HU" sz="1000" err="1"/>
              <a:t>Compliance</a:t>
            </a:r>
            <a:endParaRPr lang="hu-HU" sz="1000"/>
          </a:p>
          <a:p>
            <a:pPr marL="171450" indent="-171450" algn="l">
              <a:buFont typeface="Arial" panose="020B0604020202020204" pitchFamily="34" charset="0"/>
              <a:buChar char="•"/>
            </a:pPr>
            <a:r>
              <a:rPr lang="hu-HU" sz="1000" err="1"/>
              <a:t>Added</a:t>
            </a:r>
            <a:r>
              <a:rPr lang="hu-HU" sz="1000"/>
              <a:t> </a:t>
            </a:r>
            <a:r>
              <a:rPr lang="hu-HU" sz="1000" err="1"/>
              <a:t>Security</a:t>
            </a:r>
            <a:r>
              <a:rPr lang="hu-HU" sz="1000"/>
              <a:t> </a:t>
            </a:r>
            <a:r>
              <a:rPr lang="hu-HU" sz="1000" err="1"/>
              <a:t>Layers</a:t>
            </a:r>
            <a:r>
              <a:rPr lang="hu-HU" sz="1000"/>
              <a:t> in front</a:t>
            </a:r>
          </a:p>
          <a:p>
            <a:pPr marL="171450" indent="-171450" algn="l">
              <a:buFont typeface="Arial" panose="020B0604020202020204" pitchFamily="34" charset="0"/>
              <a:buChar char="•"/>
            </a:pPr>
            <a:r>
              <a:rPr lang="hu-HU" sz="1000" err="1"/>
              <a:t>Enforce</a:t>
            </a:r>
            <a:r>
              <a:rPr lang="hu-HU" sz="1000"/>
              <a:t> </a:t>
            </a:r>
            <a:r>
              <a:rPr lang="hu-HU" sz="1000" err="1"/>
              <a:t>Security</a:t>
            </a:r>
            <a:r>
              <a:rPr lang="hu-HU" sz="1000"/>
              <a:t>, </a:t>
            </a:r>
            <a:r>
              <a:rPr lang="hu-HU" sz="1000" err="1"/>
              <a:t>Encryption</a:t>
            </a:r>
            <a:r>
              <a:rPr lang="hu-HU" sz="1000"/>
              <a:t> and </a:t>
            </a:r>
            <a:r>
              <a:rPr lang="hu-HU" sz="1000" err="1"/>
              <a:t>Logging</a:t>
            </a:r>
            <a:r>
              <a:rPr lang="hu-HU" sz="1000"/>
              <a:t> </a:t>
            </a:r>
            <a:r>
              <a:rPr lang="hu-HU" sz="1000" err="1"/>
              <a:t>policies</a:t>
            </a:r>
            <a:endParaRPr lang="hu-HU" sz="1000"/>
          </a:p>
        </p:txBody>
      </p:sp>
      <p:sp>
        <p:nvSpPr>
          <p:cNvPr id="16" name="Szöveg helye 2">
            <a:extLst>
              <a:ext uri="{FF2B5EF4-FFF2-40B4-BE49-F238E27FC236}">
                <a16:creationId xmlns:a16="http://schemas.microsoft.com/office/drawing/2014/main" id="{19B33B99-C7E4-4788-BFF7-F64D0E07FC7B}"/>
              </a:ext>
            </a:extLst>
          </p:cNvPr>
          <p:cNvSpPr txBox="1">
            <a:spLocks/>
          </p:cNvSpPr>
          <p:nvPr/>
        </p:nvSpPr>
        <p:spPr>
          <a:xfrm>
            <a:off x="2758866"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Protect</a:t>
            </a:r>
            <a:r>
              <a:rPr lang="hu-HU"/>
              <a:t> </a:t>
            </a:r>
            <a:r>
              <a:rPr lang="hu-HU" err="1"/>
              <a:t>Legacy</a:t>
            </a:r>
            <a:r>
              <a:rPr lang="hu-HU"/>
              <a:t> </a:t>
            </a:r>
            <a:r>
              <a:rPr lang="hu-HU" err="1"/>
              <a:t>Applications</a:t>
            </a:r>
            <a:endParaRPr lang="hu-HU"/>
          </a:p>
        </p:txBody>
      </p:sp>
      <p:pic>
        <p:nvPicPr>
          <p:cNvPr id="26" name="Ábra 25">
            <a:extLst>
              <a:ext uri="{FF2B5EF4-FFF2-40B4-BE49-F238E27FC236}">
                <a16:creationId xmlns:a16="http://schemas.microsoft.com/office/drawing/2014/main" id="{DCDE50AA-EC7E-424F-8EB6-D9770C57D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0716" y="1682320"/>
            <a:ext cx="543678" cy="543678"/>
          </a:xfrm>
          <a:prstGeom prst="rect">
            <a:avLst/>
          </a:prstGeom>
        </p:spPr>
      </p:pic>
      <p:pic>
        <p:nvPicPr>
          <p:cNvPr id="28" name="Ábra 27">
            <a:extLst>
              <a:ext uri="{FF2B5EF4-FFF2-40B4-BE49-F238E27FC236}">
                <a16:creationId xmlns:a16="http://schemas.microsoft.com/office/drawing/2014/main" id="{F26EFD81-247D-437D-83F2-BFAE1EBB6A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9182" y="1724957"/>
            <a:ext cx="538016" cy="538016"/>
          </a:xfrm>
          <a:prstGeom prst="rect">
            <a:avLst/>
          </a:prstGeom>
        </p:spPr>
      </p:pic>
      <p:pic>
        <p:nvPicPr>
          <p:cNvPr id="39" name="Ábra 38">
            <a:extLst>
              <a:ext uri="{FF2B5EF4-FFF2-40B4-BE49-F238E27FC236}">
                <a16:creationId xmlns:a16="http://schemas.microsoft.com/office/drawing/2014/main" id="{84BEF6FB-5184-4F8D-A36B-B47B70B92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4204" y="1741341"/>
            <a:ext cx="647035" cy="521025"/>
          </a:xfrm>
          <a:prstGeom prst="rect">
            <a:avLst/>
          </a:prstGeom>
        </p:spPr>
      </p:pic>
      <p:pic>
        <p:nvPicPr>
          <p:cNvPr id="41" name="Ábra 40">
            <a:extLst>
              <a:ext uri="{FF2B5EF4-FFF2-40B4-BE49-F238E27FC236}">
                <a16:creationId xmlns:a16="http://schemas.microsoft.com/office/drawing/2014/main" id="{C792D137-52D5-4F6B-A7A1-57D0D64826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8101" y="1769714"/>
            <a:ext cx="515132" cy="515132"/>
          </a:xfrm>
          <a:prstGeom prst="rect">
            <a:avLst/>
          </a:prstGeom>
        </p:spPr>
      </p:pic>
    </p:spTree>
    <p:extLst>
      <p:ext uri="{BB962C8B-B14F-4D97-AF65-F5344CB8AC3E}">
        <p14:creationId xmlns:p14="http://schemas.microsoft.com/office/powerpoint/2010/main" val="224493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2</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a:latin typeface="Century Gothic"/>
              </a:rPr>
              <a:t>Nincs elegendő publikus cím?!</a:t>
            </a:r>
            <a:endParaRPr lang="en-US"/>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latin typeface="Century Gothic"/>
              </a:rPr>
              <a:t>A Föld minden homokszemének</a:t>
            </a:r>
            <a:br>
              <a:rPr lang="hu-HU">
                <a:latin typeface="Century Gothic"/>
              </a:rPr>
            </a:br>
            <a:r>
              <a:rPr lang="hu-HU">
                <a:latin typeface="Century Gothic"/>
              </a:rPr>
              <a:t>jutna egy IPv6 cím</a:t>
            </a:r>
            <a:endParaRPr lang="en-US"/>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pPr>
            <a:r>
              <a:rPr lang="hu-HU">
                <a:latin typeface="Century Gothic"/>
              </a:rPr>
              <a:t>Erősségek</a:t>
            </a:r>
          </a:p>
          <a:p>
            <a:pPr marL="443865" lvl="1" indent="-100965">
              <a:lnSpc>
                <a:spcPct val="100000"/>
              </a:lnSpc>
              <a:spcBef>
                <a:spcPts val="675"/>
              </a:spcBef>
            </a:pPr>
            <a:r>
              <a:rPr lang="hu-HU">
                <a:latin typeface="Century Gothic"/>
              </a:rPr>
              <a:t>A címtér kimeríthetetlen</a:t>
            </a:r>
          </a:p>
          <a:p>
            <a:pPr marL="443865" lvl="1" indent="-100965">
              <a:lnSpc>
                <a:spcPct val="100000"/>
              </a:lnSpc>
              <a:spcBef>
                <a:spcPts val="675"/>
              </a:spcBef>
            </a:pPr>
            <a:r>
              <a:rPr lang="hu-HU">
                <a:latin typeface="Century Gothic"/>
              </a:rPr>
              <a:t>A teljesítmény jobb</a:t>
            </a:r>
          </a:p>
          <a:p>
            <a:pPr marL="100965" indent="-100965">
              <a:lnSpc>
                <a:spcPct val="100000"/>
              </a:lnSpc>
              <a:spcBef>
                <a:spcPts val="675"/>
              </a:spcBef>
            </a:pPr>
            <a:r>
              <a:rPr lang="hu-HU">
                <a:latin typeface="Century Gothic"/>
              </a:rPr>
              <a:t>Lehetőségek</a:t>
            </a:r>
            <a:endParaRPr lang="hu-HU"/>
          </a:p>
          <a:p>
            <a:pPr marL="443865" lvl="1" indent="-100965">
              <a:lnSpc>
                <a:spcPct val="100000"/>
              </a:lnSpc>
              <a:spcBef>
                <a:spcPts val="675"/>
              </a:spcBef>
            </a:pPr>
            <a:r>
              <a:rPr lang="hu-HU">
                <a:latin typeface="Century Gothic"/>
              </a:rPr>
              <a:t>Minden eszköznek lehet publikus címe</a:t>
            </a:r>
          </a:p>
          <a:p>
            <a:pPr marL="100965" indent="-100965">
              <a:lnSpc>
                <a:spcPct val="100000"/>
              </a:lnSpc>
              <a:spcBef>
                <a:spcPts val="675"/>
              </a:spcBef>
            </a:pPr>
            <a:r>
              <a:rPr lang="hu-HU">
                <a:latin typeface="Century Gothic"/>
              </a:rPr>
              <a:t>Félelmek</a:t>
            </a:r>
          </a:p>
          <a:p>
            <a:pPr marL="443865" lvl="1" indent="-100965">
              <a:lnSpc>
                <a:spcPct val="100000"/>
              </a:lnSpc>
              <a:spcBef>
                <a:spcPts val="675"/>
              </a:spcBef>
            </a:pPr>
            <a:r>
              <a:rPr lang="hu-HU">
                <a:latin typeface="Century Gothic"/>
              </a:rPr>
              <a:t>Marad a status quo: IPv4 + NAT</a:t>
            </a:r>
            <a:endParaRPr lang="hu-HU"/>
          </a:p>
          <a:p>
            <a:pPr marL="443865" lvl="1" indent="-100965">
              <a:lnSpc>
                <a:spcPct val="100000"/>
              </a:lnSpc>
              <a:spcBef>
                <a:spcPts val="675"/>
              </a:spcBef>
            </a:pPr>
            <a:r>
              <a:rPr lang="hu-HU">
                <a:latin typeface="Century Gothic"/>
              </a:rPr>
              <a:t>Felesleges váltás: IPv6 + NAT</a:t>
            </a:r>
            <a:endParaRPr lang="hu-HU"/>
          </a:p>
          <a:p>
            <a:pPr marL="443865" lvl="1" indent="-100965">
              <a:lnSpc>
                <a:spcPct val="100000"/>
              </a:lnSpc>
              <a:spcBef>
                <a:spcPts val="675"/>
              </a:spcBef>
            </a:pPr>
            <a:r>
              <a:rPr lang="hu-HU">
                <a:latin typeface="Century Gothic"/>
              </a:rPr>
              <a:t>Tényleges váltás: publikus IPv6 címek</a:t>
            </a:r>
            <a:endParaRPr lang="hu-HU"/>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2</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Picture 10">
            <a:extLst>
              <a:ext uri="{FF2B5EF4-FFF2-40B4-BE49-F238E27FC236}">
                <a16:creationId xmlns:a16="http://schemas.microsoft.com/office/drawing/2014/main" id="{33D15F17-10FD-3018-D110-649560CDD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38" y="1280676"/>
            <a:ext cx="4324661" cy="2865088"/>
          </a:xfrm>
          <a:prstGeom prst="rect">
            <a:avLst/>
          </a:prstGeom>
        </p:spPr>
      </p:pic>
    </p:spTree>
    <p:extLst>
      <p:ext uri="{BB962C8B-B14F-4D97-AF65-F5344CB8AC3E}">
        <p14:creationId xmlns:p14="http://schemas.microsoft.com/office/powerpoint/2010/main" val="3228346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en-US"/>
              <a:t>Zero Trust Principles</a:t>
            </a:r>
            <a:endParaRPr lang="hu-HU"/>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20</a:t>
            </a:fld>
            <a:endParaRPr lang="hu-HU"/>
          </a:p>
        </p:txBody>
      </p:sp>
      <p:pic>
        <p:nvPicPr>
          <p:cNvPr id="8" name="Ábra 7">
            <a:extLst>
              <a:ext uri="{FF2B5EF4-FFF2-40B4-BE49-F238E27FC236}">
                <a16:creationId xmlns:a16="http://schemas.microsoft.com/office/drawing/2014/main" id="{144668EB-5C03-4FCC-9AAD-B7A3E7347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215570" y="2388589"/>
            <a:ext cx="838200" cy="971550"/>
          </a:xfrm>
          <a:prstGeom prst="rect">
            <a:avLst/>
          </a:prstGeom>
        </p:spPr>
      </p:pic>
      <p:pic>
        <p:nvPicPr>
          <p:cNvPr id="10" name="Ábra 9">
            <a:extLst>
              <a:ext uri="{FF2B5EF4-FFF2-40B4-BE49-F238E27FC236}">
                <a16:creationId xmlns:a16="http://schemas.microsoft.com/office/drawing/2014/main" id="{ECD0A09C-85FE-43E8-9822-BBDCC9DB05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5287" y="2448394"/>
            <a:ext cx="857250" cy="762000"/>
          </a:xfrm>
          <a:prstGeom prst="rect">
            <a:avLst/>
          </a:prstGeom>
        </p:spPr>
      </p:pic>
      <p:pic>
        <p:nvPicPr>
          <p:cNvPr id="12" name="Ábra 11">
            <a:extLst>
              <a:ext uri="{FF2B5EF4-FFF2-40B4-BE49-F238E27FC236}">
                <a16:creationId xmlns:a16="http://schemas.microsoft.com/office/drawing/2014/main" id="{DEA21976-1C25-4836-972B-2E8D8A8F15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1621" y="2448395"/>
            <a:ext cx="741941" cy="826955"/>
          </a:xfrm>
          <a:prstGeom prst="rect">
            <a:avLst/>
          </a:prstGeom>
        </p:spPr>
      </p:pic>
      <p:pic>
        <p:nvPicPr>
          <p:cNvPr id="14" name="Ábra 13">
            <a:extLst>
              <a:ext uri="{FF2B5EF4-FFF2-40B4-BE49-F238E27FC236}">
                <a16:creationId xmlns:a16="http://schemas.microsoft.com/office/drawing/2014/main" id="{97960FA3-0A23-4D6C-98D5-1B69576079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41732" y="2386909"/>
            <a:ext cx="960080" cy="960080"/>
          </a:xfrm>
          <a:prstGeom prst="rect">
            <a:avLst/>
          </a:prstGeom>
        </p:spPr>
      </p:pic>
      <p:sp>
        <p:nvSpPr>
          <p:cNvPr id="15" name="Szövegdoboz 14">
            <a:extLst>
              <a:ext uri="{FF2B5EF4-FFF2-40B4-BE49-F238E27FC236}">
                <a16:creationId xmlns:a16="http://schemas.microsoft.com/office/drawing/2014/main" id="{F2BC7A1B-2965-4299-9D79-9A5ACDC0BF06}"/>
              </a:ext>
            </a:extLst>
          </p:cNvPr>
          <p:cNvSpPr txBox="1"/>
          <p:nvPr/>
        </p:nvSpPr>
        <p:spPr>
          <a:xfrm>
            <a:off x="1089841" y="3442966"/>
            <a:ext cx="1309254" cy="400110"/>
          </a:xfrm>
          <a:prstGeom prst="rect">
            <a:avLst/>
          </a:prstGeom>
          <a:noFill/>
        </p:spPr>
        <p:txBody>
          <a:bodyPr wrap="square" rtlCol="0">
            <a:spAutoFit/>
          </a:bodyPr>
          <a:lstStyle/>
          <a:p>
            <a:pPr algn="ctr"/>
            <a:r>
              <a:rPr lang="hu-HU" sz="1000" err="1">
                <a:solidFill>
                  <a:srgbClr val="001741"/>
                </a:solidFill>
                <a:latin typeface="Century Gothic" panose="020B0502020202020204" pitchFamily="34" charset="0"/>
              </a:rPr>
              <a:t>Never</a:t>
            </a:r>
            <a:r>
              <a:rPr lang="hu-HU" sz="1000">
                <a:solidFill>
                  <a:srgbClr val="001741"/>
                </a:solidFill>
                <a:latin typeface="Century Gothic" panose="020B0502020202020204" pitchFamily="34" charset="0"/>
              </a:rPr>
              <a:t> </a:t>
            </a:r>
            <a:r>
              <a:rPr lang="hu-HU" sz="1000" err="1">
                <a:solidFill>
                  <a:srgbClr val="001741"/>
                </a:solidFill>
                <a:latin typeface="Century Gothic" panose="020B0502020202020204" pitchFamily="34" charset="0"/>
              </a:rPr>
              <a:t>just</a:t>
            </a:r>
            <a:r>
              <a:rPr lang="hu-HU" sz="1000">
                <a:solidFill>
                  <a:srgbClr val="001741"/>
                </a:solidFill>
                <a:latin typeface="Century Gothic" panose="020B0502020202020204" pitchFamily="34" charset="0"/>
              </a:rPr>
              <a:t> </a:t>
            </a:r>
            <a:r>
              <a:rPr lang="hu-HU" sz="1000" err="1">
                <a:solidFill>
                  <a:srgbClr val="001741"/>
                </a:solidFill>
                <a:latin typeface="Century Gothic" panose="020B0502020202020204" pitchFamily="34" charset="0"/>
              </a:rPr>
              <a:t>Trust</a:t>
            </a:r>
            <a:r>
              <a:rPr lang="hu-HU" sz="1000">
                <a:solidFill>
                  <a:srgbClr val="001741"/>
                </a:solidFill>
                <a:latin typeface="Century Gothic" panose="020B0502020202020204" pitchFamily="34" charset="0"/>
              </a:rPr>
              <a:t>,</a:t>
            </a:r>
          </a:p>
          <a:p>
            <a:pPr algn="ctr"/>
            <a:r>
              <a:rPr lang="hu-HU" sz="1000" b="1" err="1">
                <a:solidFill>
                  <a:srgbClr val="001741"/>
                </a:solidFill>
                <a:latin typeface="Century Gothic" panose="020B0502020202020204" pitchFamily="34" charset="0"/>
              </a:rPr>
              <a:t>Always</a:t>
            </a:r>
            <a:r>
              <a:rPr lang="hu-HU" sz="1000" b="1">
                <a:solidFill>
                  <a:srgbClr val="001741"/>
                </a:solidFill>
                <a:latin typeface="Century Gothic" panose="020B0502020202020204" pitchFamily="34" charset="0"/>
              </a:rPr>
              <a:t> </a:t>
            </a:r>
            <a:r>
              <a:rPr lang="hu-HU" sz="1000" b="1" err="1">
                <a:solidFill>
                  <a:srgbClr val="001741"/>
                </a:solidFill>
                <a:latin typeface="Century Gothic" panose="020B0502020202020204" pitchFamily="34" charset="0"/>
              </a:rPr>
              <a:t>Verify</a:t>
            </a:r>
            <a:endParaRPr lang="hu-HU" sz="1000" b="1">
              <a:solidFill>
                <a:srgbClr val="001741"/>
              </a:solidFill>
              <a:latin typeface="Century Gothic" panose="020B0502020202020204" pitchFamily="34" charset="0"/>
            </a:endParaRPr>
          </a:p>
        </p:txBody>
      </p:sp>
      <p:sp>
        <p:nvSpPr>
          <p:cNvPr id="16" name="Szövegdoboz 15">
            <a:extLst>
              <a:ext uri="{FF2B5EF4-FFF2-40B4-BE49-F238E27FC236}">
                <a16:creationId xmlns:a16="http://schemas.microsoft.com/office/drawing/2014/main" id="{1D606A09-37D9-412C-AB27-78AD9BAC2199}"/>
              </a:ext>
            </a:extLst>
          </p:cNvPr>
          <p:cNvSpPr txBox="1"/>
          <p:nvPr/>
        </p:nvSpPr>
        <p:spPr>
          <a:xfrm>
            <a:off x="2980043" y="3442966"/>
            <a:ext cx="1309254" cy="400110"/>
          </a:xfrm>
          <a:prstGeom prst="rect">
            <a:avLst/>
          </a:prstGeom>
          <a:noFill/>
        </p:spPr>
        <p:txBody>
          <a:bodyPr wrap="square" rtlCol="0">
            <a:spAutoFit/>
          </a:bodyPr>
          <a:lstStyle/>
          <a:p>
            <a:pPr algn="ctr"/>
            <a:r>
              <a:rPr lang="hu-HU" sz="1000" b="1" err="1">
                <a:solidFill>
                  <a:srgbClr val="001741"/>
                </a:solidFill>
                <a:latin typeface="Century Gothic" panose="020B0502020202020204" pitchFamily="34" charset="0"/>
              </a:rPr>
              <a:t>Least</a:t>
            </a:r>
            <a:r>
              <a:rPr lang="hu-HU" sz="1000" b="1">
                <a:solidFill>
                  <a:srgbClr val="001741"/>
                </a:solidFill>
                <a:latin typeface="Century Gothic" panose="020B0502020202020204" pitchFamily="34" charset="0"/>
              </a:rPr>
              <a:t> </a:t>
            </a:r>
            <a:r>
              <a:rPr lang="hu-HU" sz="1000" b="1" err="1">
                <a:solidFill>
                  <a:srgbClr val="001741"/>
                </a:solidFill>
                <a:latin typeface="Century Gothic" panose="020B0502020202020204" pitchFamily="34" charset="0"/>
              </a:rPr>
              <a:t>Privilege</a:t>
            </a:r>
            <a:r>
              <a:rPr lang="hu-HU" sz="1000" b="1">
                <a:solidFill>
                  <a:srgbClr val="001741"/>
                </a:solidFill>
                <a:latin typeface="Century Gothic" panose="020B0502020202020204" pitchFamily="34" charset="0"/>
              </a:rPr>
              <a:t> </a:t>
            </a:r>
            <a:r>
              <a:rPr lang="hu-HU" sz="1000">
                <a:solidFill>
                  <a:srgbClr val="001741"/>
                </a:solidFill>
                <a:latin typeface="Century Gothic" panose="020B0502020202020204" pitchFamily="34" charset="0"/>
              </a:rPr>
              <a:t>and </a:t>
            </a:r>
            <a:r>
              <a:rPr lang="hu-HU" sz="1000" err="1">
                <a:solidFill>
                  <a:srgbClr val="001741"/>
                </a:solidFill>
                <a:latin typeface="Century Gothic" panose="020B0502020202020204" pitchFamily="34" charset="0"/>
              </a:rPr>
              <a:t>Default</a:t>
            </a:r>
            <a:r>
              <a:rPr lang="hu-HU" sz="1000">
                <a:solidFill>
                  <a:srgbClr val="001741"/>
                </a:solidFill>
                <a:latin typeface="Century Gothic" panose="020B0502020202020204" pitchFamily="34" charset="0"/>
              </a:rPr>
              <a:t> </a:t>
            </a:r>
            <a:r>
              <a:rPr lang="hu-HU" sz="1000" err="1">
                <a:solidFill>
                  <a:srgbClr val="001741"/>
                </a:solidFill>
                <a:latin typeface="Century Gothic" panose="020B0502020202020204" pitchFamily="34" charset="0"/>
              </a:rPr>
              <a:t>Deny</a:t>
            </a:r>
            <a:endParaRPr lang="hu-HU" sz="1000">
              <a:solidFill>
                <a:srgbClr val="001741"/>
              </a:solidFill>
              <a:latin typeface="Century Gothic" panose="020B0502020202020204" pitchFamily="34" charset="0"/>
            </a:endParaRPr>
          </a:p>
        </p:txBody>
      </p:sp>
      <p:sp>
        <p:nvSpPr>
          <p:cNvPr id="17" name="Szövegdoboz 16">
            <a:extLst>
              <a:ext uri="{FF2B5EF4-FFF2-40B4-BE49-F238E27FC236}">
                <a16:creationId xmlns:a16="http://schemas.microsoft.com/office/drawing/2014/main" id="{3EAADA03-6411-4DC3-BC68-D856E4E107AF}"/>
              </a:ext>
            </a:extLst>
          </p:cNvPr>
          <p:cNvSpPr txBox="1"/>
          <p:nvPr/>
        </p:nvSpPr>
        <p:spPr>
          <a:xfrm>
            <a:off x="4806899" y="3442966"/>
            <a:ext cx="1309254" cy="400110"/>
          </a:xfrm>
          <a:prstGeom prst="rect">
            <a:avLst/>
          </a:prstGeom>
          <a:noFill/>
        </p:spPr>
        <p:txBody>
          <a:bodyPr wrap="square" rtlCol="0">
            <a:spAutoFit/>
          </a:bodyPr>
          <a:lstStyle/>
          <a:p>
            <a:pPr algn="ctr"/>
            <a:r>
              <a:rPr lang="hu-HU" sz="1000" b="1" err="1">
                <a:solidFill>
                  <a:srgbClr val="001741"/>
                </a:solidFill>
                <a:latin typeface="Century Gothic" panose="020B0502020202020204" pitchFamily="34" charset="0"/>
              </a:rPr>
              <a:t>Full</a:t>
            </a:r>
            <a:r>
              <a:rPr lang="hu-HU" sz="1000" b="1">
                <a:solidFill>
                  <a:srgbClr val="001741"/>
                </a:solidFill>
                <a:latin typeface="Century Gothic" panose="020B0502020202020204" pitchFamily="34" charset="0"/>
              </a:rPr>
              <a:t> </a:t>
            </a:r>
            <a:r>
              <a:rPr lang="hu-HU" sz="1000" b="1" err="1">
                <a:solidFill>
                  <a:srgbClr val="001741"/>
                </a:solidFill>
                <a:latin typeface="Century Gothic" panose="020B0502020202020204" pitchFamily="34" charset="0"/>
              </a:rPr>
              <a:t>Visibility</a:t>
            </a:r>
            <a:endParaRPr lang="hu-HU" sz="1000" b="1">
              <a:solidFill>
                <a:srgbClr val="001741"/>
              </a:solidFill>
              <a:latin typeface="Century Gothic" panose="020B0502020202020204" pitchFamily="34" charset="0"/>
            </a:endParaRPr>
          </a:p>
          <a:p>
            <a:pPr algn="ctr"/>
            <a:r>
              <a:rPr lang="hu-HU" sz="1000">
                <a:solidFill>
                  <a:srgbClr val="001741"/>
                </a:solidFill>
                <a:latin typeface="Century Gothic" panose="020B0502020202020204" pitchFamily="34" charset="0"/>
              </a:rPr>
              <a:t>And </a:t>
            </a:r>
            <a:r>
              <a:rPr lang="hu-HU" sz="1000" err="1">
                <a:solidFill>
                  <a:srgbClr val="001741"/>
                </a:solidFill>
                <a:latin typeface="Century Gothic" panose="020B0502020202020204" pitchFamily="34" charset="0"/>
              </a:rPr>
              <a:t>Inspection</a:t>
            </a:r>
            <a:endParaRPr lang="hu-HU" sz="1000">
              <a:solidFill>
                <a:srgbClr val="001741"/>
              </a:solidFill>
              <a:latin typeface="Century Gothic" panose="020B0502020202020204" pitchFamily="34" charset="0"/>
            </a:endParaRPr>
          </a:p>
        </p:txBody>
      </p:sp>
      <p:sp>
        <p:nvSpPr>
          <p:cNvPr id="18" name="Szövegdoboz 17">
            <a:extLst>
              <a:ext uri="{FF2B5EF4-FFF2-40B4-BE49-F238E27FC236}">
                <a16:creationId xmlns:a16="http://schemas.microsoft.com/office/drawing/2014/main" id="{5989BF08-BD10-45D7-988E-58AF58388FA8}"/>
              </a:ext>
            </a:extLst>
          </p:cNvPr>
          <p:cNvSpPr txBox="1"/>
          <p:nvPr/>
        </p:nvSpPr>
        <p:spPr>
          <a:xfrm>
            <a:off x="6567964" y="3442966"/>
            <a:ext cx="1309254" cy="400110"/>
          </a:xfrm>
          <a:prstGeom prst="rect">
            <a:avLst/>
          </a:prstGeom>
          <a:noFill/>
        </p:spPr>
        <p:txBody>
          <a:bodyPr wrap="square" rtlCol="0">
            <a:spAutoFit/>
          </a:bodyPr>
          <a:lstStyle/>
          <a:p>
            <a:pPr algn="ctr"/>
            <a:r>
              <a:rPr lang="hu-HU" sz="1000" b="1" err="1">
                <a:solidFill>
                  <a:srgbClr val="001741"/>
                </a:solidFill>
                <a:latin typeface="Century Gothic" panose="020B0502020202020204" pitchFamily="34" charset="0"/>
              </a:rPr>
              <a:t>Centralized</a:t>
            </a:r>
            <a:r>
              <a:rPr lang="hu-HU" sz="1000" b="1">
                <a:solidFill>
                  <a:srgbClr val="001741"/>
                </a:solidFill>
                <a:latin typeface="Century Gothic" panose="020B0502020202020204" pitchFamily="34" charset="0"/>
              </a:rPr>
              <a:t> </a:t>
            </a:r>
            <a:r>
              <a:rPr lang="hu-HU" sz="1000">
                <a:solidFill>
                  <a:srgbClr val="001741"/>
                </a:solidFill>
                <a:latin typeface="Century Gothic" panose="020B0502020202020204" pitchFamily="34" charset="0"/>
              </a:rPr>
              <a:t>Management</a:t>
            </a:r>
          </a:p>
        </p:txBody>
      </p:sp>
      <p:sp>
        <p:nvSpPr>
          <p:cNvPr id="20" name="Téglalap: lekerekített 19">
            <a:extLst>
              <a:ext uri="{FF2B5EF4-FFF2-40B4-BE49-F238E27FC236}">
                <a16:creationId xmlns:a16="http://schemas.microsoft.com/office/drawing/2014/main" id="{CB1A554E-1970-4407-B771-62F2EB076F60}"/>
              </a:ext>
            </a:extLst>
          </p:cNvPr>
          <p:cNvSpPr/>
          <p:nvPr/>
        </p:nvSpPr>
        <p:spPr>
          <a:xfrm>
            <a:off x="786983" y="1753850"/>
            <a:ext cx="7375161" cy="2323476"/>
          </a:xfrm>
          <a:prstGeom prst="roundRect">
            <a:avLst/>
          </a:prstGeom>
          <a:noFill/>
          <a:ln w="2857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a16="http://schemas.microsoft.com/office/drawing/2014/main" id="{9BC86CD9-C466-4600-84A0-EC1EA0FC188D}"/>
              </a:ext>
            </a:extLst>
          </p:cNvPr>
          <p:cNvSpPr/>
          <p:nvPr/>
        </p:nvSpPr>
        <p:spPr>
          <a:xfrm>
            <a:off x="1575829" y="1753850"/>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a:latin typeface="Century Gothic" panose="020B0502020202020204" pitchFamily="34" charset="0"/>
              </a:rPr>
              <a:t>1</a:t>
            </a:r>
          </a:p>
        </p:txBody>
      </p:sp>
      <p:sp>
        <p:nvSpPr>
          <p:cNvPr id="22" name="Téglalap 21">
            <a:extLst>
              <a:ext uri="{FF2B5EF4-FFF2-40B4-BE49-F238E27FC236}">
                <a16:creationId xmlns:a16="http://schemas.microsoft.com/office/drawing/2014/main" id="{742EF1E3-3E44-4437-8DE6-E0B2E5D03395}"/>
              </a:ext>
            </a:extLst>
          </p:cNvPr>
          <p:cNvSpPr/>
          <p:nvPr/>
        </p:nvSpPr>
        <p:spPr>
          <a:xfrm>
            <a:off x="3466031" y="1753850"/>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a:latin typeface="Century Gothic" panose="020B0502020202020204" pitchFamily="34" charset="0"/>
              </a:rPr>
              <a:t>2</a:t>
            </a:r>
          </a:p>
        </p:txBody>
      </p:sp>
      <p:sp>
        <p:nvSpPr>
          <p:cNvPr id="23" name="Téglalap 22">
            <a:extLst>
              <a:ext uri="{FF2B5EF4-FFF2-40B4-BE49-F238E27FC236}">
                <a16:creationId xmlns:a16="http://schemas.microsoft.com/office/drawing/2014/main" id="{74CF7B61-71B2-47D4-9A2C-6748F3BE63E5}"/>
              </a:ext>
            </a:extLst>
          </p:cNvPr>
          <p:cNvSpPr/>
          <p:nvPr/>
        </p:nvSpPr>
        <p:spPr>
          <a:xfrm>
            <a:off x="5243422" y="1763844"/>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a:latin typeface="Century Gothic" panose="020B0502020202020204" pitchFamily="34" charset="0"/>
              </a:rPr>
              <a:t>3</a:t>
            </a:r>
          </a:p>
        </p:txBody>
      </p:sp>
      <p:sp>
        <p:nvSpPr>
          <p:cNvPr id="24" name="Téglalap 23">
            <a:extLst>
              <a:ext uri="{FF2B5EF4-FFF2-40B4-BE49-F238E27FC236}">
                <a16:creationId xmlns:a16="http://schemas.microsoft.com/office/drawing/2014/main" id="{153AC9D3-A6EB-4AA4-B597-1DB4D4ADD51B}"/>
              </a:ext>
            </a:extLst>
          </p:cNvPr>
          <p:cNvSpPr/>
          <p:nvPr/>
        </p:nvSpPr>
        <p:spPr>
          <a:xfrm>
            <a:off x="7103644" y="1763844"/>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a:latin typeface="Century Gothic" panose="020B0502020202020204" pitchFamily="34" charset="0"/>
              </a:rPr>
              <a:t>4</a:t>
            </a:r>
          </a:p>
        </p:txBody>
      </p:sp>
      <p:cxnSp>
        <p:nvCxnSpPr>
          <p:cNvPr id="25" name="Egyenes összekötő nyíllal 24">
            <a:extLst>
              <a:ext uri="{FF2B5EF4-FFF2-40B4-BE49-F238E27FC236}">
                <a16:creationId xmlns:a16="http://schemas.microsoft.com/office/drawing/2014/main" id="{CBD7CA2A-7868-4BCF-BD20-336569695377}"/>
              </a:ext>
            </a:extLst>
          </p:cNvPr>
          <p:cNvCxnSpPr>
            <a:cxnSpLocks/>
          </p:cNvCxnSpPr>
          <p:nvPr/>
        </p:nvCxnSpPr>
        <p:spPr>
          <a:xfrm>
            <a:off x="2324145" y="2900598"/>
            <a:ext cx="769257" cy="1"/>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6D3AC174-30FC-476D-971E-3BB396F668D1}"/>
              </a:ext>
            </a:extLst>
          </p:cNvPr>
          <p:cNvCxnSpPr>
            <a:cxnSpLocks/>
          </p:cNvCxnSpPr>
          <p:nvPr/>
        </p:nvCxnSpPr>
        <p:spPr>
          <a:xfrm>
            <a:off x="4159900" y="2915587"/>
            <a:ext cx="769257" cy="1"/>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gyenes összekötő nyíllal 27">
            <a:extLst>
              <a:ext uri="{FF2B5EF4-FFF2-40B4-BE49-F238E27FC236}">
                <a16:creationId xmlns:a16="http://schemas.microsoft.com/office/drawing/2014/main" id="{5726E343-A7CE-4EE9-88E5-E608175F5112}"/>
              </a:ext>
            </a:extLst>
          </p:cNvPr>
          <p:cNvCxnSpPr>
            <a:cxnSpLocks/>
          </p:cNvCxnSpPr>
          <p:nvPr/>
        </p:nvCxnSpPr>
        <p:spPr>
          <a:xfrm>
            <a:off x="5987450" y="2915587"/>
            <a:ext cx="769257" cy="1"/>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7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21</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a:t>Agenda</a:t>
            </a:r>
            <a:endParaRPr lang="hu-HU"/>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buClr>
                <a:schemeClr val="bg1">
                  <a:lumMod val="85000"/>
                </a:schemeClr>
              </a:buClr>
            </a:pPr>
            <a:r>
              <a:rPr lang="en-US" sz="2000">
                <a:solidFill>
                  <a:schemeClr val="bg1">
                    <a:lumMod val="85000"/>
                  </a:schemeClr>
                </a:solidFill>
              </a:rPr>
              <a:t>From an idea to a standard</a:t>
            </a:r>
          </a:p>
          <a:p>
            <a:pPr marL="0" indent="0">
              <a:lnSpc>
                <a:spcPct val="100000"/>
              </a:lnSpc>
              <a:spcBef>
                <a:spcPts val="675"/>
              </a:spcBef>
              <a:buClr>
                <a:schemeClr val="bg1">
                  <a:lumMod val="85000"/>
                </a:schemeClr>
              </a:buClr>
              <a:buNone/>
            </a:pPr>
            <a:endParaRPr lang="en-US" sz="2000">
              <a:solidFill>
                <a:schemeClr val="bg1">
                  <a:lumMod val="85000"/>
                </a:schemeClr>
              </a:solidFill>
            </a:endParaRPr>
          </a:p>
          <a:p>
            <a:pPr marL="101203" indent="-101203">
              <a:lnSpc>
                <a:spcPct val="100000"/>
              </a:lnSpc>
              <a:spcBef>
                <a:spcPts val="675"/>
              </a:spcBef>
              <a:buClr>
                <a:schemeClr val="bg1">
                  <a:lumMod val="85000"/>
                </a:schemeClr>
              </a:buClr>
            </a:pPr>
            <a:r>
              <a:rPr lang="en-US" sz="2000">
                <a:solidFill>
                  <a:schemeClr val="bg1">
                    <a:lumMod val="85000"/>
                  </a:schemeClr>
                </a:solidFill>
              </a:rPr>
              <a:t>Transition to Zero Trust</a:t>
            </a:r>
          </a:p>
          <a:p>
            <a:pPr marL="0" indent="0">
              <a:lnSpc>
                <a:spcPct val="100000"/>
              </a:lnSpc>
              <a:spcBef>
                <a:spcPts val="675"/>
              </a:spcBef>
              <a:buNone/>
            </a:pPr>
            <a:endParaRPr lang="en-US" sz="2000"/>
          </a:p>
          <a:p>
            <a:pPr marL="101203" indent="-101203">
              <a:lnSpc>
                <a:spcPct val="100000"/>
              </a:lnSpc>
              <a:spcBef>
                <a:spcPts val="675"/>
              </a:spcBef>
            </a:pPr>
            <a:r>
              <a:rPr lang="en-US" sz="2000"/>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21</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Ábra 8">
            <a:extLst>
              <a:ext uri="{FF2B5EF4-FFF2-40B4-BE49-F238E27FC236}">
                <a16:creationId xmlns:a16="http://schemas.microsoft.com/office/drawing/2014/main" id="{62179B74-6BBA-BA4C-9CF3-D79150676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7235" y="2091521"/>
            <a:ext cx="888870" cy="992228"/>
          </a:xfrm>
          <a:prstGeom prst="rect">
            <a:avLst/>
          </a:prstGeom>
        </p:spPr>
      </p:pic>
      <p:pic>
        <p:nvPicPr>
          <p:cNvPr id="12" name="Ábra 6">
            <a:extLst>
              <a:ext uri="{FF2B5EF4-FFF2-40B4-BE49-F238E27FC236}">
                <a16:creationId xmlns:a16="http://schemas.microsoft.com/office/drawing/2014/main" id="{354C2166-988B-E14F-83AB-26ACBF63A5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0534" y="3052040"/>
            <a:ext cx="888926" cy="960519"/>
          </a:xfrm>
          <a:prstGeom prst="rect">
            <a:avLst/>
          </a:prstGeom>
        </p:spPr>
      </p:pic>
      <p:pic>
        <p:nvPicPr>
          <p:cNvPr id="13" name="Ábra 24">
            <a:extLst>
              <a:ext uri="{FF2B5EF4-FFF2-40B4-BE49-F238E27FC236}">
                <a16:creationId xmlns:a16="http://schemas.microsoft.com/office/drawing/2014/main" id="{9E17E3A5-2C6F-AB44-AB65-E4628BFEB6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079719" y="1394835"/>
            <a:ext cx="769688" cy="960519"/>
          </a:xfrm>
          <a:prstGeom prst="rect">
            <a:avLst/>
          </a:prstGeom>
        </p:spPr>
      </p:pic>
      <p:cxnSp>
        <p:nvCxnSpPr>
          <p:cNvPr id="14" name="Straight Connector 13">
            <a:extLst>
              <a:ext uri="{FF2B5EF4-FFF2-40B4-BE49-F238E27FC236}">
                <a16:creationId xmlns:a16="http://schemas.microsoft.com/office/drawing/2014/main" id="{4760240D-C57B-254B-9B7B-CB4CDADDBFC5}"/>
              </a:ext>
            </a:extLst>
          </p:cNvPr>
          <p:cNvCxnSpPr>
            <a:cxnSpLocks/>
          </p:cNvCxnSpPr>
          <p:nvPr/>
        </p:nvCxnSpPr>
        <p:spPr>
          <a:xfrm flipV="1">
            <a:off x="6087678" y="3052040"/>
            <a:ext cx="740729" cy="429533"/>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005D06-0B37-2440-B885-DB27ABAF56FB}"/>
              </a:ext>
            </a:extLst>
          </p:cNvPr>
          <p:cNvCxnSpPr>
            <a:cxnSpLocks/>
          </p:cNvCxnSpPr>
          <p:nvPr/>
        </p:nvCxnSpPr>
        <p:spPr>
          <a:xfrm flipV="1">
            <a:off x="7482021" y="2265901"/>
            <a:ext cx="711293" cy="412463"/>
          </a:xfrm>
          <a:prstGeom prst="line">
            <a:avLst/>
          </a:prstGeom>
          <a:ln w="41275" cap="rnd">
            <a:solidFill>
              <a:srgbClr val="4C97FE"/>
            </a:solidFill>
          </a:ln>
        </p:spPr>
        <p:style>
          <a:lnRef idx="1">
            <a:schemeClr val="accent1"/>
          </a:lnRef>
          <a:fillRef idx="0">
            <a:schemeClr val="accent1"/>
          </a:fillRef>
          <a:effectRef idx="0">
            <a:schemeClr val="accent1"/>
          </a:effectRef>
          <a:fontRef idx="minor">
            <a:schemeClr val="tx1"/>
          </a:fontRef>
        </p:style>
      </p:cxnSp>
      <p:pic>
        <p:nvPicPr>
          <p:cNvPr id="26" name="Ábra 8">
            <a:extLst>
              <a:ext uri="{FF2B5EF4-FFF2-40B4-BE49-F238E27FC236}">
                <a16:creationId xmlns:a16="http://schemas.microsoft.com/office/drawing/2014/main" id="{92928314-EB9C-0341-B6C9-AE7D93CE9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8320" y="1805359"/>
            <a:ext cx="455945" cy="508963"/>
          </a:xfrm>
          <a:prstGeom prst="rect">
            <a:avLst/>
          </a:prstGeom>
        </p:spPr>
      </p:pic>
      <p:cxnSp>
        <p:nvCxnSpPr>
          <p:cNvPr id="28" name="Straight Connector 27">
            <a:extLst>
              <a:ext uri="{FF2B5EF4-FFF2-40B4-BE49-F238E27FC236}">
                <a16:creationId xmlns:a16="http://schemas.microsoft.com/office/drawing/2014/main" id="{AE559C27-53DB-BB46-BF88-72111BF15716}"/>
              </a:ext>
            </a:extLst>
          </p:cNvPr>
          <p:cNvCxnSpPr>
            <a:cxnSpLocks/>
          </p:cNvCxnSpPr>
          <p:nvPr/>
        </p:nvCxnSpPr>
        <p:spPr>
          <a:xfrm flipV="1">
            <a:off x="6422947" y="1894808"/>
            <a:ext cx="364857" cy="211573"/>
          </a:xfrm>
          <a:prstGeom prst="line">
            <a:avLst/>
          </a:prstGeom>
          <a:ln w="22225" cap="rnd">
            <a:solidFill>
              <a:srgbClr val="4C97FE"/>
            </a:solidFill>
          </a:ln>
        </p:spPr>
        <p:style>
          <a:lnRef idx="1">
            <a:schemeClr val="accent1"/>
          </a:lnRef>
          <a:fillRef idx="0">
            <a:schemeClr val="accent1"/>
          </a:fillRef>
          <a:effectRef idx="0">
            <a:schemeClr val="accent1"/>
          </a:effectRef>
          <a:fontRef idx="minor">
            <a:schemeClr val="tx1"/>
          </a:fontRef>
        </p:style>
      </p:cxnSp>
      <p:pic>
        <p:nvPicPr>
          <p:cNvPr id="32" name="Ábra 8">
            <a:extLst>
              <a:ext uri="{FF2B5EF4-FFF2-40B4-BE49-F238E27FC236}">
                <a16:creationId xmlns:a16="http://schemas.microsoft.com/office/drawing/2014/main" id="{2B3A31BC-8D47-7A4E-8D19-64266768F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0061" y="1535462"/>
            <a:ext cx="455945" cy="508963"/>
          </a:xfrm>
          <a:prstGeom prst="rect">
            <a:avLst/>
          </a:prstGeom>
        </p:spPr>
      </p:pic>
      <p:cxnSp>
        <p:nvCxnSpPr>
          <p:cNvPr id="34" name="Straight Connector 33">
            <a:extLst>
              <a:ext uri="{FF2B5EF4-FFF2-40B4-BE49-F238E27FC236}">
                <a16:creationId xmlns:a16="http://schemas.microsoft.com/office/drawing/2014/main" id="{6A45BC69-15F3-7A41-BFA0-CE5307A481F6}"/>
              </a:ext>
            </a:extLst>
          </p:cNvPr>
          <p:cNvCxnSpPr>
            <a:cxnSpLocks/>
          </p:cNvCxnSpPr>
          <p:nvPr/>
        </p:nvCxnSpPr>
        <p:spPr>
          <a:xfrm flipV="1">
            <a:off x="5894688" y="1624911"/>
            <a:ext cx="364857" cy="211573"/>
          </a:xfrm>
          <a:prstGeom prst="line">
            <a:avLst/>
          </a:prstGeom>
          <a:ln w="22225" cap="rnd">
            <a:solidFill>
              <a:srgbClr val="4C97FE"/>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E89DE5BF-60CE-344D-9BEB-FC867A2DB5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552298" y="1446967"/>
            <a:ext cx="638934" cy="638934"/>
          </a:xfrm>
          <a:prstGeom prst="rect">
            <a:avLst/>
          </a:prstGeom>
        </p:spPr>
      </p:pic>
      <p:pic>
        <p:nvPicPr>
          <p:cNvPr id="41" name="Graphic 40">
            <a:extLst>
              <a:ext uri="{FF2B5EF4-FFF2-40B4-BE49-F238E27FC236}">
                <a16:creationId xmlns:a16="http://schemas.microsoft.com/office/drawing/2014/main" id="{071CEB3E-9703-214E-AA19-7F8B11530C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076962" y="1100971"/>
            <a:ext cx="600040" cy="600040"/>
          </a:xfrm>
          <a:prstGeom prst="rect">
            <a:avLst/>
          </a:prstGeom>
        </p:spPr>
      </p:pic>
    </p:spTree>
    <p:extLst>
      <p:ext uri="{BB962C8B-B14F-4D97-AF65-F5344CB8AC3E}">
        <p14:creationId xmlns:p14="http://schemas.microsoft.com/office/powerpoint/2010/main" val="36938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hu-HU"/>
              <a:t>The </a:t>
            </a:r>
            <a:r>
              <a:rPr lang="hu-HU" err="1"/>
              <a:t>Zero</a:t>
            </a:r>
            <a:r>
              <a:rPr lang="hu-HU"/>
              <a:t> </a:t>
            </a:r>
            <a:r>
              <a:rPr lang="hu-HU" err="1"/>
              <a:t>Trust</a:t>
            </a:r>
            <a:r>
              <a:rPr lang="hu-HU"/>
              <a:t> </a:t>
            </a:r>
            <a:r>
              <a:rPr lang="hu-HU" err="1"/>
              <a:t>Architecture</a:t>
            </a:r>
            <a:endParaRPr lang="hu-HU"/>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22</a:t>
            </a:fld>
            <a:endParaRPr lang="hu-HU"/>
          </a:p>
        </p:txBody>
      </p:sp>
      <p:sp>
        <p:nvSpPr>
          <p:cNvPr id="21" name="Trapezoid 20">
            <a:extLst>
              <a:ext uri="{FF2B5EF4-FFF2-40B4-BE49-F238E27FC236}">
                <a16:creationId xmlns:a16="http://schemas.microsoft.com/office/drawing/2014/main" id="{D5DF5519-4B61-4834-ABBB-DC55DDA17D20}"/>
              </a:ext>
            </a:extLst>
          </p:cNvPr>
          <p:cNvSpPr/>
          <p:nvPr/>
        </p:nvSpPr>
        <p:spPr>
          <a:xfrm rot="16200000">
            <a:off x="6166142" y="2025085"/>
            <a:ext cx="1084085" cy="2679974"/>
          </a:xfrm>
          <a:prstGeom prst="trapezoid">
            <a:avLst>
              <a:gd name="adj" fmla="val 0"/>
            </a:avLst>
          </a:prstGeom>
          <a:gradFill flip="none" rotWithShape="1">
            <a:gsLst>
              <a:gs pos="33000">
                <a:srgbClr val="EEF5FF"/>
              </a:gs>
              <a:gs pos="100000">
                <a:schemeClr val="bg1"/>
              </a:gs>
            </a:gsLst>
            <a:lin ang="5400000" scaled="1"/>
            <a:tileRect/>
          </a:gradFill>
          <a:ln w="22225">
            <a:gradFill>
              <a:gsLst>
                <a:gs pos="93000">
                  <a:schemeClr val="bg1"/>
                </a:gs>
                <a:gs pos="0">
                  <a:srgbClr val="14AC9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10" name="Szövegdoboz 9">
            <a:extLst>
              <a:ext uri="{FF2B5EF4-FFF2-40B4-BE49-F238E27FC236}">
                <a16:creationId xmlns:a16="http://schemas.microsoft.com/office/drawing/2014/main" id="{29916AA2-306D-4E72-9E90-76749E1C6BC2}"/>
              </a:ext>
            </a:extLst>
          </p:cNvPr>
          <p:cNvSpPr txBox="1"/>
          <p:nvPr/>
        </p:nvSpPr>
        <p:spPr>
          <a:xfrm>
            <a:off x="1839894" y="3690306"/>
            <a:ext cx="963337" cy="192490"/>
          </a:xfrm>
          <a:prstGeom prst="rect">
            <a:avLst/>
          </a:prstGeom>
          <a:noFill/>
        </p:spPr>
        <p:txBody>
          <a:bodyPr wrap="square" rtlCol="0">
            <a:spAutoFit/>
          </a:bodyPr>
          <a:lstStyle/>
          <a:p>
            <a:pPr algn="ctr"/>
            <a:r>
              <a:rPr lang="hu-HU" sz="1100" err="1">
                <a:solidFill>
                  <a:srgbClr val="001741"/>
                </a:solidFill>
                <a:latin typeface="Century Gothic" panose="020B0502020202020204" pitchFamily="34" charset="0"/>
              </a:rPr>
              <a:t>Devices</a:t>
            </a:r>
            <a:endParaRPr lang="hu-HU" sz="1100">
              <a:solidFill>
                <a:srgbClr val="001741"/>
              </a:solidFill>
              <a:latin typeface="Century Gothic" panose="020B0502020202020204" pitchFamily="34" charset="0"/>
            </a:endParaRPr>
          </a:p>
        </p:txBody>
      </p:sp>
      <p:sp>
        <p:nvSpPr>
          <p:cNvPr id="11" name="Szövegdoboz 10">
            <a:extLst>
              <a:ext uri="{FF2B5EF4-FFF2-40B4-BE49-F238E27FC236}">
                <a16:creationId xmlns:a16="http://schemas.microsoft.com/office/drawing/2014/main" id="{51AA7FC8-2743-4DC7-A1F7-D7105DBB8A2D}"/>
              </a:ext>
            </a:extLst>
          </p:cNvPr>
          <p:cNvSpPr txBox="1"/>
          <p:nvPr/>
        </p:nvSpPr>
        <p:spPr>
          <a:xfrm>
            <a:off x="918174" y="3690306"/>
            <a:ext cx="963337" cy="192490"/>
          </a:xfrm>
          <a:prstGeom prst="rect">
            <a:avLst/>
          </a:prstGeom>
          <a:noFill/>
        </p:spPr>
        <p:txBody>
          <a:bodyPr wrap="square" rtlCol="0">
            <a:spAutoFit/>
          </a:bodyPr>
          <a:lstStyle/>
          <a:p>
            <a:pPr algn="ctr"/>
            <a:r>
              <a:rPr lang="hu-HU" sz="1100" err="1">
                <a:solidFill>
                  <a:srgbClr val="001741"/>
                </a:solidFill>
                <a:latin typeface="Century Gothic" panose="020B0502020202020204" pitchFamily="34" charset="0"/>
              </a:rPr>
              <a:t>Users</a:t>
            </a:r>
            <a:endParaRPr lang="hu-HU" sz="1100">
              <a:solidFill>
                <a:srgbClr val="001741"/>
              </a:solidFill>
              <a:latin typeface="Century Gothic" panose="020B0502020202020204" pitchFamily="34" charset="0"/>
            </a:endParaRPr>
          </a:p>
        </p:txBody>
      </p:sp>
      <p:sp>
        <p:nvSpPr>
          <p:cNvPr id="12" name="Szövegdoboz 11">
            <a:extLst>
              <a:ext uri="{FF2B5EF4-FFF2-40B4-BE49-F238E27FC236}">
                <a16:creationId xmlns:a16="http://schemas.microsoft.com/office/drawing/2014/main" id="{2B17439A-6382-4D09-AC44-6E21FF3475E6}"/>
              </a:ext>
            </a:extLst>
          </p:cNvPr>
          <p:cNvSpPr txBox="1"/>
          <p:nvPr/>
        </p:nvSpPr>
        <p:spPr>
          <a:xfrm>
            <a:off x="2783153" y="3690306"/>
            <a:ext cx="963337" cy="192490"/>
          </a:xfrm>
          <a:prstGeom prst="rect">
            <a:avLst/>
          </a:prstGeom>
          <a:noFill/>
        </p:spPr>
        <p:txBody>
          <a:bodyPr wrap="square" rtlCol="0">
            <a:spAutoFit/>
          </a:bodyPr>
          <a:lstStyle/>
          <a:p>
            <a:pPr algn="ctr"/>
            <a:r>
              <a:rPr lang="hu-HU" sz="1100" err="1">
                <a:solidFill>
                  <a:srgbClr val="001741"/>
                </a:solidFill>
                <a:latin typeface="Century Gothic" panose="020B0502020202020204" pitchFamily="34" charset="0"/>
              </a:rPr>
              <a:t>Networks</a:t>
            </a:r>
            <a:endParaRPr lang="hu-HU" sz="1100">
              <a:solidFill>
                <a:srgbClr val="001741"/>
              </a:solidFill>
              <a:latin typeface="Century Gothic" panose="020B0502020202020204" pitchFamily="34" charset="0"/>
            </a:endParaRPr>
          </a:p>
        </p:txBody>
      </p:sp>
      <p:cxnSp>
        <p:nvCxnSpPr>
          <p:cNvPr id="16" name="Egyenes összekötő nyíllal 15">
            <a:extLst>
              <a:ext uri="{FF2B5EF4-FFF2-40B4-BE49-F238E27FC236}">
                <a16:creationId xmlns:a16="http://schemas.microsoft.com/office/drawing/2014/main" id="{1013A304-578B-481B-9AA5-CB7F5B61D3EE}"/>
              </a:ext>
            </a:extLst>
          </p:cNvPr>
          <p:cNvCxnSpPr>
            <a:cxnSpLocks/>
          </p:cNvCxnSpPr>
          <p:nvPr/>
        </p:nvCxnSpPr>
        <p:spPr>
          <a:xfrm>
            <a:off x="3541483" y="3378950"/>
            <a:ext cx="806278" cy="0"/>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sp>
        <p:nvSpPr>
          <p:cNvPr id="17" name="Ellipszis 16">
            <a:extLst>
              <a:ext uri="{FF2B5EF4-FFF2-40B4-BE49-F238E27FC236}">
                <a16:creationId xmlns:a16="http://schemas.microsoft.com/office/drawing/2014/main" id="{043CEE9E-99E9-44A3-973B-D625855C3D93}"/>
              </a:ext>
            </a:extLst>
          </p:cNvPr>
          <p:cNvSpPr/>
          <p:nvPr/>
        </p:nvSpPr>
        <p:spPr>
          <a:xfrm>
            <a:off x="4363331" y="2748990"/>
            <a:ext cx="1411791" cy="1259917"/>
          </a:xfrm>
          <a:prstGeom prst="hexagon">
            <a:avLst/>
          </a:prstGeom>
          <a:solidFill>
            <a:srgbClr val="EEF5FF"/>
          </a:solidFill>
          <a:ln w="25400">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18" name="Szövegdoboz 17">
            <a:extLst>
              <a:ext uri="{FF2B5EF4-FFF2-40B4-BE49-F238E27FC236}">
                <a16:creationId xmlns:a16="http://schemas.microsoft.com/office/drawing/2014/main" id="{47A6BD58-CDB1-4C4A-8F9A-1AB5630268A7}"/>
              </a:ext>
            </a:extLst>
          </p:cNvPr>
          <p:cNvSpPr txBox="1"/>
          <p:nvPr/>
        </p:nvSpPr>
        <p:spPr>
          <a:xfrm>
            <a:off x="4479470" y="3072883"/>
            <a:ext cx="1190281" cy="646331"/>
          </a:xfrm>
          <a:prstGeom prst="rect">
            <a:avLst/>
          </a:prstGeom>
          <a:noFill/>
        </p:spPr>
        <p:txBody>
          <a:bodyPr wrap="square" rtlCol="0">
            <a:spAutoFit/>
          </a:bodyPr>
          <a:lstStyle/>
          <a:p>
            <a:pPr algn="ctr"/>
            <a:r>
              <a:rPr lang="hu-HU" sz="1200" b="1">
                <a:solidFill>
                  <a:srgbClr val="4C97FE"/>
                </a:solidFill>
                <a:latin typeface="Century Gothic" panose="020B0502020202020204" pitchFamily="34" charset="0"/>
              </a:rPr>
              <a:t>Policy </a:t>
            </a:r>
            <a:r>
              <a:rPr lang="hu-HU" sz="1200" b="1" err="1">
                <a:solidFill>
                  <a:srgbClr val="4C97FE"/>
                </a:solidFill>
                <a:latin typeface="Century Gothic" panose="020B0502020202020204" pitchFamily="34" charset="0"/>
              </a:rPr>
              <a:t>Enforcement</a:t>
            </a:r>
            <a:r>
              <a:rPr lang="hu-HU" sz="1200" b="1">
                <a:solidFill>
                  <a:srgbClr val="4C97FE"/>
                </a:solidFill>
                <a:latin typeface="Century Gothic" panose="020B0502020202020204" pitchFamily="34" charset="0"/>
              </a:rPr>
              <a:t> </a:t>
            </a:r>
            <a:r>
              <a:rPr lang="hu-HU" sz="1200" b="1" err="1">
                <a:solidFill>
                  <a:srgbClr val="4C97FE"/>
                </a:solidFill>
                <a:latin typeface="Century Gothic" panose="020B0502020202020204" pitchFamily="34" charset="0"/>
              </a:rPr>
              <a:t>Point</a:t>
            </a:r>
            <a:endParaRPr lang="hu-HU" sz="1200" b="1">
              <a:solidFill>
                <a:srgbClr val="4C97FE"/>
              </a:solidFill>
              <a:latin typeface="Century Gothic" panose="020B0502020202020204" pitchFamily="34" charset="0"/>
            </a:endParaRPr>
          </a:p>
        </p:txBody>
      </p:sp>
      <p:pic>
        <p:nvPicPr>
          <p:cNvPr id="7" name="Ábra 6">
            <a:extLst>
              <a:ext uri="{FF2B5EF4-FFF2-40B4-BE49-F238E27FC236}">
                <a16:creationId xmlns:a16="http://schemas.microsoft.com/office/drawing/2014/main" id="{B1F5EE70-CFE2-401A-884B-4A9356562C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3630" y="3004631"/>
            <a:ext cx="535866" cy="579024"/>
          </a:xfrm>
          <a:prstGeom prst="rect">
            <a:avLst/>
          </a:prstGeom>
        </p:spPr>
      </p:pic>
      <p:pic>
        <p:nvPicPr>
          <p:cNvPr id="9" name="Ábra 8">
            <a:extLst>
              <a:ext uri="{FF2B5EF4-FFF2-40B4-BE49-F238E27FC236}">
                <a16:creationId xmlns:a16="http://schemas.microsoft.com/office/drawing/2014/main" id="{68271F3E-FA52-41A6-B85A-23A4ED1DC2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4133" y="3065100"/>
            <a:ext cx="441378" cy="490421"/>
          </a:xfrm>
          <a:prstGeom prst="rect">
            <a:avLst/>
          </a:prstGeom>
        </p:spPr>
      </p:pic>
      <p:cxnSp>
        <p:nvCxnSpPr>
          <p:cNvPr id="13" name="Egyenes összekötő nyíllal 12">
            <a:extLst>
              <a:ext uri="{FF2B5EF4-FFF2-40B4-BE49-F238E27FC236}">
                <a16:creationId xmlns:a16="http://schemas.microsoft.com/office/drawing/2014/main" id="{6089EB29-C5B3-4035-9F45-1174E4EBE0B9}"/>
              </a:ext>
            </a:extLst>
          </p:cNvPr>
          <p:cNvCxnSpPr>
            <a:cxnSpLocks/>
          </p:cNvCxnSpPr>
          <p:nvPr/>
        </p:nvCxnSpPr>
        <p:spPr>
          <a:xfrm>
            <a:off x="1637596" y="3378950"/>
            <a:ext cx="395540" cy="0"/>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gyenes összekötő nyíllal 14">
            <a:extLst>
              <a:ext uri="{FF2B5EF4-FFF2-40B4-BE49-F238E27FC236}">
                <a16:creationId xmlns:a16="http://schemas.microsoft.com/office/drawing/2014/main" id="{841AB6F2-CDAD-4586-8085-596BB47D846B}"/>
              </a:ext>
            </a:extLst>
          </p:cNvPr>
          <p:cNvCxnSpPr>
            <a:cxnSpLocks/>
          </p:cNvCxnSpPr>
          <p:nvPr/>
        </p:nvCxnSpPr>
        <p:spPr>
          <a:xfrm>
            <a:off x="2616490" y="3378950"/>
            <a:ext cx="395540" cy="0"/>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pic>
        <p:nvPicPr>
          <p:cNvPr id="20" name="Ábra 19">
            <a:extLst>
              <a:ext uri="{FF2B5EF4-FFF2-40B4-BE49-F238E27FC236}">
                <a16:creationId xmlns:a16="http://schemas.microsoft.com/office/drawing/2014/main" id="{774F467F-52C1-4AD7-8C01-30D03199F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3918" y="3136985"/>
            <a:ext cx="434521" cy="434521"/>
          </a:xfrm>
          <a:prstGeom prst="rect">
            <a:avLst/>
          </a:prstGeom>
        </p:spPr>
      </p:pic>
      <p:sp>
        <p:nvSpPr>
          <p:cNvPr id="22" name="Szövegdoboz 21">
            <a:extLst>
              <a:ext uri="{FF2B5EF4-FFF2-40B4-BE49-F238E27FC236}">
                <a16:creationId xmlns:a16="http://schemas.microsoft.com/office/drawing/2014/main" id="{650A66DD-9451-49E2-BDA9-DFA45AC57896}"/>
              </a:ext>
            </a:extLst>
          </p:cNvPr>
          <p:cNvSpPr txBox="1"/>
          <p:nvPr/>
        </p:nvSpPr>
        <p:spPr>
          <a:xfrm>
            <a:off x="5893070" y="3906132"/>
            <a:ext cx="1773835" cy="261610"/>
          </a:xfrm>
          <a:prstGeom prst="rect">
            <a:avLst/>
          </a:prstGeom>
          <a:noFill/>
        </p:spPr>
        <p:txBody>
          <a:bodyPr wrap="square" rtlCol="0">
            <a:spAutoFit/>
          </a:bodyPr>
          <a:lstStyle/>
          <a:p>
            <a:pPr algn="ctr"/>
            <a:r>
              <a:rPr lang="hu-HU" sz="1100" b="1">
                <a:solidFill>
                  <a:srgbClr val="14AC9A"/>
                </a:solidFill>
                <a:latin typeface="Century Gothic" panose="020B0502020202020204" pitchFamily="34" charset="0"/>
              </a:rPr>
              <a:t>Quick &amp; </a:t>
            </a:r>
            <a:r>
              <a:rPr lang="hu-HU" sz="1100" b="1" err="1">
                <a:solidFill>
                  <a:srgbClr val="14AC9A"/>
                </a:solidFill>
                <a:latin typeface="Century Gothic" panose="020B0502020202020204" pitchFamily="34" charset="0"/>
              </a:rPr>
              <a:t>Easy</a:t>
            </a:r>
            <a:r>
              <a:rPr lang="hu-HU" sz="1100" b="1">
                <a:solidFill>
                  <a:srgbClr val="14AC9A"/>
                </a:solidFill>
                <a:latin typeface="Century Gothic" panose="020B0502020202020204" pitchFamily="34" charset="0"/>
              </a:rPr>
              <a:t> Access</a:t>
            </a:r>
          </a:p>
        </p:txBody>
      </p:sp>
      <p:sp>
        <p:nvSpPr>
          <p:cNvPr id="23" name="Szövegdoboz 22">
            <a:extLst>
              <a:ext uri="{FF2B5EF4-FFF2-40B4-BE49-F238E27FC236}">
                <a16:creationId xmlns:a16="http://schemas.microsoft.com/office/drawing/2014/main" id="{564ECA44-1141-4E3C-9D3D-988D327C16B1}"/>
              </a:ext>
            </a:extLst>
          </p:cNvPr>
          <p:cNvSpPr txBox="1"/>
          <p:nvPr/>
        </p:nvSpPr>
        <p:spPr>
          <a:xfrm>
            <a:off x="6276004" y="3559452"/>
            <a:ext cx="1007967" cy="203813"/>
          </a:xfrm>
          <a:prstGeom prst="rect">
            <a:avLst/>
          </a:prstGeom>
          <a:noFill/>
        </p:spPr>
        <p:txBody>
          <a:bodyPr wrap="square" rtlCol="0">
            <a:spAutoFit/>
          </a:bodyPr>
          <a:lstStyle/>
          <a:p>
            <a:pPr algn="ctr"/>
            <a:r>
              <a:rPr lang="hu-HU" sz="1200" b="1" err="1">
                <a:solidFill>
                  <a:srgbClr val="001741"/>
                </a:solidFill>
                <a:latin typeface="Century Gothic" panose="020B0502020202020204" pitchFamily="34" charset="0"/>
              </a:rPr>
              <a:t>Resources</a:t>
            </a:r>
            <a:endParaRPr lang="hu-HU" sz="1200" b="1">
              <a:solidFill>
                <a:srgbClr val="001741"/>
              </a:solidFill>
              <a:latin typeface="Century Gothic" panose="020B0502020202020204" pitchFamily="34" charset="0"/>
            </a:endParaRPr>
          </a:p>
        </p:txBody>
      </p:sp>
      <p:pic>
        <p:nvPicPr>
          <p:cNvPr id="25" name="Ábra 24">
            <a:extLst>
              <a:ext uri="{FF2B5EF4-FFF2-40B4-BE49-F238E27FC236}">
                <a16:creationId xmlns:a16="http://schemas.microsoft.com/office/drawing/2014/main" id="{73320763-BF90-4B3B-A6C9-F2BF817CB0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580218" y="3033694"/>
            <a:ext cx="399542" cy="498601"/>
          </a:xfrm>
          <a:prstGeom prst="rect">
            <a:avLst/>
          </a:prstGeom>
        </p:spPr>
      </p:pic>
      <p:pic>
        <p:nvPicPr>
          <p:cNvPr id="29" name="Ábra 28">
            <a:extLst>
              <a:ext uri="{FF2B5EF4-FFF2-40B4-BE49-F238E27FC236}">
                <a16:creationId xmlns:a16="http://schemas.microsoft.com/office/drawing/2014/main" id="{57AE2037-7894-411F-A05D-C5FBC2814E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971089" y="3000271"/>
            <a:ext cx="446654" cy="516037"/>
          </a:xfrm>
          <a:prstGeom prst="rect">
            <a:avLst/>
          </a:prstGeom>
        </p:spPr>
      </p:pic>
      <p:sp>
        <p:nvSpPr>
          <p:cNvPr id="24" name="Szövegdoboz 20">
            <a:extLst>
              <a:ext uri="{FF2B5EF4-FFF2-40B4-BE49-F238E27FC236}">
                <a16:creationId xmlns:a16="http://schemas.microsoft.com/office/drawing/2014/main" id="{6AB3FBB7-9CAE-8641-8A36-187BF7314626}"/>
              </a:ext>
            </a:extLst>
          </p:cNvPr>
          <p:cNvSpPr txBox="1"/>
          <p:nvPr/>
        </p:nvSpPr>
        <p:spPr>
          <a:xfrm>
            <a:off x="5895810" y="2592059"/>
            <a:ext cx="1768355" cy="246221"/>
          </a:xfrm>
          <a:prstGeom prst="rect">
            <a:avLst/>
          </a:prstGeom>
          <a:noFill/>
        </p:spPr>
        <p:txBody>
          <a:bodyPr wrap="square" rtlCol="0">
            <a:spAutoFit/>
          </a:bodyPr>
          <a:lstStyle/>
          <a:p>
            <a:pPr algn="ctr"/>
            <a:r>
              <a:rPr lang="hu-HU" sz="1000" b="1">
                <a:solidFill>
                  <a:srgbClr val="14AC9A"/>
                </a:solidFill>
                <a:latin typeface="Century Gothic" panose="020B0502020202020204" pitchFamily="34" charset="0"/>
              </a:rPr>
              <a:t>SECURE, TRUSTED</a:t>
            </a:r>
          </a:p>
        </p:txBody>
      </p:sp>
      <p:sp>
        <p:nvSpPr>
          <p:cNvPr id="26" name="Szövegdoboz 19">
            <a:extLst>
              <a:ext uri="{FF2B5EF4-FFF2-40B4-BE49-F238E27FC236}">
                <a16:creationId xmlns:a16="http://schemas.microsoft.com/office/drawing/2014/main" id="{462B96A8-419F-324F-89BB-1D776F08CB84}"/>
              </a:ext>
            </a:extLst>
          </p:cNvPr>
          <p:cNvSpPr txBox="1"/>
          <p:nvPr/>
        </p:nvSpPr>
        <p:spPr>
          <a:xfrm>
            <a:off x="3432521" y="3149827"/>
            <a:ext cx="963337" cy="246221"/>
          </a:xfrm>
          <a:prstGeom prst="rect">
            <a:avLst/>
          </a:prstGeom>
          <a:noFill/>
        </p:spPr>
        <p:txBody>
          <a:bodyPr wrap="square" rtlCol="0">
            <a:spAutoFit/>
          </a:bodyPr>
          <a:lstStyle/>
          <a:p>
            <a:pPr algn="ctr"/>
            <a:r>
              <a:rPr lang="hu-HU" sz="1000" b="1">
                <a:solidFill>
                  <a:srgbClr val="173F6C"/>
                </a:solidFill>
                <a:latin typeface="Century Gothic" panose="020B0502020202020204" pitchFamily="34" charset="0"/>
              </a:rPr>
              <a:t>UNTRUSTED</a:t>
            </a:r>
          </a:p>
        </p:txBody>
      </p:sp>
      <p:pic>
        <p:nvPicPr>
          <p:cNvPr id="33" name="Graphic 32">
            <a:extLst>
              <a:ext uri="{FF2B5EF4-FFF2-40B4-BE49-F238E27FC236}">
                <a16:creationId xmlns:a16="http://schemas.microsoft.com/office/drawing/2014/main" id="{5F65E0AE-1278-1A40-A350-5B50954CE6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060838" y="3023284"/>
            <a:ext cx="491264" cy="491264"/>
          </a:xfrm>
          <a:prstGeom prst="rect">
            <a:avLst/>
          </a:prstGeom>
        </p:spPr>
      </p:pic>
      <p:sp>
        <p:nvSpPr>
          <p:cNvPr id="34" name="Rounded Rectangle 33">
            <a:extLst>
              <a:ext uri="{FF2B5EF4-FFF2-40B4-BE49-F238E27FC236}">
                <a16:creationId xmlns:a16="http://schemas.microsoft.com/office/drawing/2014/main" id="{98C71705-A3BC-0A41-B9A1-2E53F0DB7724}"/>
              </a:ext>
            </a:extLst>
          </p:cNvPr>
          <p:cNvSpPr/>
          <p:nvPr/>
        </p:nvSpPr>
        <p:spPr>
          <a:xfrm>
            <a:off x="1095827" y="1323512"/>
            <a:ext cx="6952346" cy="2907401"/>
          </a:xfrm>
          <a:prstGeom prst="roundRect">
            <a:avLst>
              <a:gd name="adj" fmla="val 7837"/>
            </a:avLst>
          </a:prstGeom>
          <a:noFill/>
          <a:ln w="31750">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35" name="Szövegdoboz 17">
            <a:extLst>
              <a:ext uri="{FF2B5EF4-FFF2-40B4-BE49-F238E27FC236}">
                <a16:creationId xmlns:a16="http://schemas.microsoft.com/office/drawing/2014/main" id="{79823F61-FCB6-964A-99C6-035ACF6A20AC}"/>
              </a:ext>
            </a:extLst>
          </p:cNvPr>
          <p:cNvSpPr txBox="1"/>
          <p:nvPr/>
        </p:nvSpPr>
        <p:spPr>
          <a:xfrm>
            <a:off x="1183918" y="1331800"/>
            <a:ext cx="1479279" cy="276999"/>
          </a:xfrm>
          <a:prstGeom prst="rect">
            <a:avLst/>
          </a:prstGeom>
          <a:noFill/>
        </p:spPr>
        <p:txBody>
          <a:bodyPr wrap="square" rtlCol="0">
            <a:spAutoFit/>
          </a:bodyPr>
          <a:lstStyle/>
          <a:p>
            <a:r>
              <a:rPr lang="hu-HU" sz="1200" b="1" err="1">
                <a:solidFill>
                  <a:srgbClr val="4C97FE"/>
                </a:solidFill>
                <a:latin typeface="Century Gothic" panose="020B0502020202020204" pitchFamily="34" charset="0"/>
              </a:rPr>
              <a:t>Control</a:t>
            </a:r>
            <a:r>
              <a:rPr lang="hu-HU" sz="1200" b="1">
                <a:solidFill>
                  <a:srgbClr val="4C97FE"/>
                </a:solidFill>
                <a:latin typeface="Century Gothic" panose="020B0502020202020204" pitchFamily="34" charset="0"/>
              </a:rPr>
              <a:t> </a:t>
            </a:r>
            <a:r>
              <a:rPr lang="hu-HU" sz="1200" b="1" err="1">
                <a:solidFill>
                  <a:srgbClr val="4C97FE"/>
                </a:solidFill>
                <a:latin typeface="Century Gothic" panose="020B0502020202020204" pitchFamily="34" charset="0"/>
              </a:rPr>
              <a:t>Plane</a:t>
            </a:r>
            <a:endParaRPr lang="hu-HU" sz="1200" b="1">
              <a:solidFill>
                <a:srgbClr val="4C97FE"/>
              </a:solidFill>
              <a:latin typeface="Century Gothic" panose="020B0502020202020204" pitchFamily="34" charset="0"/>
            </a:endParaRPr>
          </a:p>
        </p:txBody>
      </p:sp>
      <p:sp>
        <p:nvSpPr>
          <p:cNvPr id="36" name="Szövegdoboz 18">
            <a:extLst>
              <a:ext uri="{FF2B5EF4-FFF2-40B4-BE49-F238E27FC236}">
                <a16:creationId xmlns:a16="http://schemas.microsoft.com/office/drawing/2014/main" id="{3472EC8C-A1FD-7F4E-BBCC-191B4FFC352B}"/>
              </a:ext>
            </a:extLst>
          </p:cNvPr>
          <p:cNvSpPr txBox="1"/>
          <p:nvPr/>
        </p:nvSpPr>
        <p:spPr>
          <a:xfrm>
            <a:off x="1183918" y="3947020"/>
            <a:ext cx="1479279" cy="276999"/>
          </a:xfrm>
          <a:prstGeom prst="rect">
            <a:avLst/>
          </a:prstGeom>
          <a:noFill/>
        </p:spPr>
        <p:txBody>
          <a:bodyPr wrap="square" rtlCol="0">
            <a:spAutoFit/>
          </a:bodyPr>
          <a:lstStyle/>
          <a:p>
            <a:r>
              <a:rPr lang="hu-HU" sz="1200" b="1">
                <a:solidFill>
                  <a:srgbClr val="4C97FE"/>
                </a:solidFill>
                <a:latin typeface="Century Gothic" panose="020B0502020202020204" pitchFamily="34" charset="0"/>
              </a:rPr>
              <a:t>Data </a:t>
            </a:r>
            <a:r>
              <a:rPr lang="hu-HU" sz="1200" b="1" err="1">
                <a:solidFill>
                  <a:srgbClr val="4C97FE"/>
                </a:solidFill>
                <a:latin typeface="Century Gothic" panose="020B0502020202020204" pitchFamily="34" charset="0"/>
              </a:rPr>
              <a:t>Plane</a:t>
            </a:r>
            <a:endParaRPr lang="hu-HU" sz="1200" b="1">
              <a:solidFill>
                <a:srgbClr val="4C97FE"/>
              </a:solidFill>
              <a:latin typeface="Century Gothic" panose="020B0502020202020204" pitchFamily="34" charset="0"/>
            </a:endParaRPr>
          </a:p>
        </p:txBody>
      </p:sp>
      <p:cxnSp>
        <p:nvCxnSpPr>
          <p:cNvPr id="37" name="Egyenes összekötő 36">
            <a:extLst>
              <a:ext uri="{FF2B5EF4-FFF2-40B4-BE49-F238E27FC236}">
                <a16:creationId xmlns:a16="http://schemas.microsoft.com/office/drawing/2014/main" id="{5D6B93F9-9933-984B-BF41-745A2D84310A}"/>
              </a:ext>
            </a:extLst>
          </p:cNvPr>
          <p:cNvCxnSpPr>
            <a:cxnSpLocks/>
          </p:cNvCxnSpPr>
          <p:nvPr/>
        </p:nvCxnSpPr>
        <p:spPr>
          <a:xfrm>
            <a:off x="1095826" y="2549029"/>
            <a:ext cx="6952346" cy="0"/>
          </a:xfrm>
          <a:prstGeom prst="line">
            <a:avLst/>
          </a:prstGeom>
          <a:ln w="19050">
            <a:solidFill>
              <a:srgbClr val="4C97FE"/>
            </a:solidFill>
            <a:prstDash val="dash"/>
          </a:ln>
        </p:spPr>
        <p:style>
          <a:lnRef idx="1">
            <a:schemeClr val="accent1"/>
          </a:lnRef>
          <a:fillRef idx="0">
            <a:schemeClr val="accent1"/>
          </a:fillRef>
          <a:effectRef idx="0">
            <a:schemeClr val="accent1"/>
          </a:effectRef>
          <a:fontRef idx="minor">
            <a:schemeClr val="tx1"/>
          </a:fontRef>
        </p:style>
      </p:cxnSp>
      <p:sp>
        <p:nvSpPr>
          <p:cNvPr id="41" name="Téglalap 37">
            <a:extLst>
              <a:ext uri="{FF2B5EF4-FFF2-40B4-BE49-F238E27FC236}">
                <a16:creationId xmlns:a16="http://schemas.microsoft.com/office/drawing/2014/main" id="{D8E50E31-81C4-B249-A762-ACB3BEBFA161}"/>
              </a:ext>
            </a:extLst>
          </p:cNvPr>
          <p:cNvSpPr/>
          <p:nvPr/>
        </p:nvSpPr>
        <p:spPr>
          <a:xfrm>
            <a:off x="4268505" y="1431561"/>
            <a:ext cx="2149238" cy="909926"/>
          </a:xfrm>
          <a:prstGeom prst="rect">
            <a:avLst/>
          </a:prstGeom>
          <a:solidFill>
            <a:srgbClr val="EEF5FF"/>
          </a:solidFill>
          <a:ln>
            <a:gradFill>
              <a:gsLst>
                <a:gs pos="0">
                  <a:schemeClr val="accent1">
                    <a:lumMod val="5000"/>
                    <a:lumOff val="95000"/>
                  </a:schemeClr>
                </a:gs>
                <a:gs pos="100000">
                  <a:srgbClr val="4C97FE"/>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lekerekített 26">
            <a:extLst>
              <a:ext uri="{FF2B5EF4-FFF2-40B4-BE49-F238E27FC236}">
                <a16:creationId xmlns:a16="http://schemas.microsoft.com/office/drawing/2014/main" id="{51BDD1BA-3D0E-AD46-9401-56FA047CE294}"/>
              </a:ext>
            </a:extLst>
          </p:cNvPr>
          <p:cNvSpPr/>
          <p:nvPr/>
        </p:nvSpPr>
        <p:spPr>
          <a:xfrm>
            <a:off x="4547440" y="1507583"/>
            <a:ext cx="1728564" cy="349970"/>
          </a:xfrm>
          <a:prstGeom prst="roundRect">
            <a:avLst>
              <a:gd name="adj" fmla="val 50000"/>
            </a:avLst>
          </a:prstGeom>
          <a:noFill/>
          <a:ln>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b="1">
                <a:solidFill>
                  <a:srgbClr val="173F6C"/>
                </a:solidFill>
                <a:latin typeface="Century Gothic" panose="020B0502020202020204" pitchFamily="34" charset="0"/>
              </a:rPr>
              <a:t>Policy </a:t>
            </a:r>
            <a:r>
              <a:rPr lang="hu-HU" sz="1000" b="1" err="1">
                <a:solidFill>
                  <a:srgbClr val="173F6C"/>
                </a:solidFill>
                <a:latin typeface="Century Gothic" panose="020B0502020202020204" pitchFamily="34" charset="0"/>
              </a:rPr>
              <a:t>Engine</a:t>
            </a:r>
            <a:endParaRPr lang="hu-HU" sz="1000" b="1">
              <a:solidFill>
                <a:srgbClr val="173F6C"/>
              </a:solidFill>
              <a:latin typeface="Century Gothic" panose="020B0502020202020204" pitchFamily="34" charset="0"/>
            </a:endParaRPr>
          </a:p>
        </p:txBody>
      </p:sp>
      <p:sp>
        <p:nvSpPr>
          <p:cNvPr id="43" name="Téglalap: lekerekített 27">
            <a:extLst>
              <a:ext uri="{FF2B5EF4-FFF2-40B4-BE49-F238E27FC236}">
                <a16:creationId xmlns:a16="http://schemas.microsoft.com/office/drawing/2014/main" id="{20DC910E-89D2-B240-BF40-E9EEC31CD7AC}"/>
              </a:ext>
            </a:extLst>
          </p:cNvPr>
          <p:cNvSpPr/>
          <p:nvPr/>
        </p:nvSpPr>
        <p:spPr>
          <a:xfrm>
            <a:off x="4547440" y="1875983"/>
            <a:ext cx="1728564" cy="349970"/>
          </a:xfrm>
          <a:prstGeom prst="roundRect">
            <a:avLst>
              <a:gd name="adj" fmla="val 50000"/>
            </a:avLst>
          </a:prstGeom>
          <a:noFill/>
          <a:ln>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hu-HU" sz="1000" b="1">
                <a:solidFill>
                  <a:srgbClr val="173F6C"/>
                </a:solidFill>
                <a:latin typeface="Century Gothic" panose="020B0502020202020204" pitchFamily="34" charset="0"/>
              </a:rPr>
              <a:t>Policy </a:t>
            </a:r>
            <a:r>
              <a:rPr lang="hu-HU" sz="1000" b="1" err="1">
                <a:solidFill>
                  <a:srgbClr val="173F6C"/>
                </a:solidFill>
                <a:latin typeface="Century Gothic" panose="020B0502020202020204" pitchFamily="34" charset="0"/>
              </a:rPr>
              <a:t>Administrator</a:t>
            </a:r>
            <a:endParaRPr lang="hu-HU" sz="1000" b="1">
              <a:solidFill>
                <a:srgbClr val="173F6C"/>
              </a:solidFill>
              <a:latin typeface="Century Gothic" panose="020B0502020202020204" pitchFamily="34" charset="0"/>
            </a:endParaRPr>
          </a:p>
        </p:txBody>
      </p:sp>
      <p:sp>
        <p:nvSpPr>
          <p:cNvPr id="44" name="Szövegdoboz 30">
            <a:extLst>
              <a:ext uri="{FF2B5EF4-FFF2-40B4-BE49-F238E27FC236}">
                <a16:creationId xmlns:a16="http://schemas.microsoft.com/office/drawing/2014/main" id="{6267A52D-44C7-4E45-B71B-AF82C4DBBD3C}"/>
              </a:ext>
            </a:extLst>
          </p:cNvPr>
          <p:cNvSpPr txBox="1"/>
          <p:nvPr/>
        </p:nvSpPr>
        <p:spPr>
          <a:xfrm>
            <a:off x="6417743" y="1598984"/>
            <a:ext cx="1369910" cy="553998"/>
          </a:xfrm>
          <a:prstGeom prst="rect">
            <a:avLst/>
          </a:prstGeom>
          <a:noFill/>
        </p:spPr>
        <p:txBody>
          <a:bodyPr wrap="square" rtlCol="0">
            <a:spAutoFit/>
          </a:bodyPr>
          <a:lstStyle/>
          <a:p>
            <a:r>
              <a:rPr lang="hu-HU" sz="1000" b="1">
                <a:solidFill>
                  <a:srgbClr val="001741"/>
                </a:solidFill>
                <a:latin typeface="Century Gothic" panose="020B0502020202020204" pitchFamily="34" charset="0"/>
              </a:rPr>
              <a:t>Policy</a:t>
            </a:r>
          </a:p>
          <a:p>
            <a:r>
              <a:rPr lang="hu-HU" sz="1000" b="1">
                <a:solidFill>
                  <a:srgbClr val="001741"/>
                </a:solidFill>
                <a:latin typeface="Century Gothic" panose="020B0502020202020204" pitchFamily="34" charset="0"/>
              </a:rPr>
              <a:t>Decision</a:t>
            </a:r>
          </a:p>
          <a:p>
            <a:r>
              <a:rPr lang="hu-HU" sz="1000" b="1" err="1">
                <a:solidFill>
                  <a:srgbClr val="001741"/>
                </a:solidFill>
                <a:latin typeface="Century Gothic" panose="020B0502020202020204" pitchFamily="34" charset="0"/>
              </a:rPr>
              <a:t>Point</a:t>
            </a:r>
            <a:endParaRPr lang="hu-HU" sz="1000" b="1">
              <a:solidFill>
                <a:srgbClr val="001741"/>
              </a:solidFill>
              <a:latin typeface="Century Gothic" panose="020B0502020202020204" pitchFamily="34" charset="0"/>
            </a:endParaRPr>
          </a:p>
        </p:txBody>
      </p:sp>
      <p:pic>
        <p:nvPicPr>
          <p:cNvPr id="45" name="Ábra 44">
            <a:extLst>
              <a:ext uri="{FF2B5EF4-FFF2-40B4-BE49-F238E27FC236}">
                <a16:creationId xmlns:a16="http://schemas.microsoft.com/office/drawing/2014/main" id="{9404EFCC-7DCD-C642-B08F-01D7AAC9DD1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79469" y="3605714"/>
            <a:ext cx="464696" cy="523704"/>
          </a:xfrm>
          <a:prstGeom prst="rect">
            <a:avLst/>
          </a:prstGeom>
        </p:spPr>
      </p:pic>
      <p:pic>
        <p:nvPicPr>
          <p:cNvPr id="46" name="Ábra 44">
            <a:extLst>
              <a:ext uri="{FF2B5EF4-FFF2-40B4-BE49-F238E27FC236}">
                <a16:creationId xmlns:a16="http://schemas.microsoft.com/office/drawing/2014/main" id="{713713E3-EE59-5447-A2A1-FE762BECE4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23696" y="1886524"/>
            <a:ext cx="464696" cy="523704"/>
          </a:xfrm>
          <a:prstGeom prst="rect">
            <a:avLst/>
          </a:prstGeom>
        </p:spPr>
      </p:pic>
      <p:cxnSp>
        <p:nvCxnSpPr>
          <p:cNvPr id="47" name="Egyenes összekötő nyíllal 32">
            <a:extLst>
              <a:ext uri="{FF2B5EF4-FFF2-40B4-BE49-F238E27FC236}">
                <a16:creationId xmlns:a16="http://schemas.microsoft.com/office/drawing/2014/main" id="{489686B3-C092-5B48-B96E-98D1EE5867BA}"/>
              </a:ext>
            </a:extLst>
          </p:cNvPr>
          <p:cNvCxnSpPr>
            <a:cxnSpLocks/>
          </p:cNvCxnSpPr>
          <p:nvPr/>
        </p:nvCxnSpPr>
        <p:spPr>
          <a:xfrm>
            <a:off x="4821736" y="2225953"/>
            <a:ext cx="0" cy="523037"/>
          </a:xfrm>
          <a:prstGeom prst="straightConnector1">
            <a:avLst/>
          </a:prstGeom>
          <a:ln w="28575">
            <a:solidFill>
              <a:srgbClr val="173F6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Egyenes összekötő nyíllal 33">
            <a:extLst>
              <a:ext uri="{FF2B5EF4-FFF2-40B4-BE49-F238E27FC236}">
                <a16:creationId xmlns:a16="http://schemas.microsoft.com/office/drawing/2014/main" id="{925A2854-303B-4948-AB4D-A6DD948B1EE3}"/>
              </a:ext>
            </a:extLst>
          </p:cNvPr>
          <p:cNvCxnSpPr>
            <a:cxnSpLocks/>
          </p:cNvCxnSpPr>
          <p:nvPr/>
        </p:nvCxnSpPr>
        <p:spPr>
          <a:xfrm flipV="1">
            <a:off x="5274459" y="2225954"/>
            <a:ext cx="0" cy="523036"/>
          </a:xfrm>
          <a:prstGeom prst="straightConnector1">
            <a:avLst/>
          </a:prstGeom>
          <a:ln w="28575">
            <a:solidFill>
              <a:srgbClr val="173F6C"/>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54137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églalap 7">
            <a:extLst>
              <a:ext uri="{FF2B5EF4-FFF2-40B4-BE49-F238E27FC236}">
                <a16:creationId xmlns:a16="http://schemas.microsoft.com/office/drawing/2014/main" id="{86038140-9DD2-894B-9CCD-1D35C9ED62C1}"/>
              </a:ext>
            </a:extLst>
          </p:cNvPr>
          <p:cNvSpPr/>
          <p:nvPr/>
        </p:nvSpPr>
        <p:spPr>
          <a:xfrm>
            <a:off x="0" y="1207103"/>
            <a:ext cx="3344946"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50" name="Téglalap 8">
            <a:extLst>
              <a:ext uri="{FF2B5EF4-FFF2-40B4-BE49-F238E27FC236}">
                <a16:creationId xmlns:a16="http://schemas.microsoft.com/office/drawing/2014/main" id="{AF71C829-926F-7F47-9D5B-AE269C446C2D}"/>
              </a:ext>
            </a:extLst>
          </p:cNvPr>
          <p:cNvSpPr/>
          <p:nvPr/>
        </p:nvSpPr>
        <p:spPr>
          <a:xfrm>
            <a:off x="3324688" y="1207103"/>
            <a:ext cx="45719" cy="335779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hu-HU" err="1"/>
              <a:t>Proxedo</a:t>
            </a:r>
            <a:r>
              <a:rPr lang="hu-HU"/>
              <a:t> Network </a:t>
            </a:r>
            <a:r>
              <a:rPr lang="hu-HU" err="1"/>
              <a:t>Security</a:t>
            </a:r>
            <a:r>
              <a:rPr lang="hu-HU"/>
              <a:t> </a:t>
            </a:r>
            <a:r>
              <a:rPr lang="hu-HU" err="1"/>
              <a:t>ensuring</a:t>
            </a:r>
            <a:r>
              <a:rPr lang="hu-HU"/>
              <a:t> </a:t>
            </a:r>
            <a:r>
              <a:rPr lang="hu-HU" err="1"/>
              <a:t>Zero</a:t>
            </a:r>
            <a:r>
              <a:rPr lang="hu-HU"/>
              <a:t> </a:t>
            </a:r>
            <a:r>
              <a:rPr lang="hu-HU" err="1"/>
              <a:t>Trust</a:t>
            </a:r>
            <a:endParaRPr lang="hu-HU"/>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23</a:t>
            </a:fld>
            <a:endParaRPr lang="hu-HU"/>
          </a:p>
        </p:txBody>
      </p:sp>
      <p:pic>
        <p:nvPicPr>
          <p:cNvPr id="38" name="Kép 9">
            <a:extLst>
              <a:ext uri="{FF2B5EF4-FFF2-40B4-BE49-F238E27FC236}">
                <a16:creationId xmlns:a16="http://schemas.microsoft.com/office/drawing/2014/main" id="{F82678BB-B133-E34A-839B-36C160793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3" y="1275278"/>
            <a:ext cx="3214604" cy="3221442"/>
          </a:xfrm>
          <a:prstGeom prst="rect">
            <a:avLst/>
          </a:prstGeom>
        </p:spPr>
      </p:pic>
      <p:sp>
        <p:nvSpPr>
          <p:cNvPr id="51" name="Tartalom helye 3">
            <a:extLst>
              <a:ext uri="{FF2B5EF4-FFF2-40B4-BE49-F238E27FC236}">
                <a16:creationId xmlns:a16="http://schemas.microsoft.com/office/drawing/2014/main" id="{22AB1D52-0A01-604E-A576-38E07CEE1AE2}"/>
              </a:ext>
            </a:extLst>
          </p:cNvPr>
          <p:cNvSpPr txBox="1">
            <a:spLocks/>
          </p:cNvSpPr>
          <p:nvPr/>
        </p:nvSpPr>
        <p:spPr>
          <a:xfrm>
            <a:off x="3452976" y="1205119"/>
            <a:ext cx="4641238" cy="3357797"/>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4C97FE"/>
                </a:solidFill>
              </a:rPr>
              <a:t>A Highly Customizable Network Security Suite</a:t>
            </a:r>
            <a:br>
              <a:rPr lang="en-US" sz="1400" b="1">
                <a:solidFill>
                  <a:srgbClr val="4C97FE"/>
                </a:solidFill>
              </a:rPr>
            </a:br>
            <a:endParaRPr lang="en-US" sz="1400" b="1">
              <a:solidFill>
                <a:srgbClr val="4C97FE"/>
              </a:solidFill>
            </a:endParaRPr>
          </a:p>
          <a:p>
            <a:pPr marL="101203" indent="-101203">
              <a:lnSpc>
                <a:spcPct val="100000"/>
              </a:lnSpc>
              <a:spcBef>
                <a:spcPts val="675"/>
              </a:spcBef>
              <a:buClr>
                <a:srgbClr val="4C97FE"/>
              </a:buClr>
            </a:pPr>
            <a:r>
              <a:rPr lang="en-US" sz="1400" b="1"/>
              <a:t>Micro segmentation and mapping </a:t>
            </a:r>
            <a:r>
              <a:rPr lang="en-US" sz="1400"/>
              <a:t>of networks</a:t>
            </a:r>
          </a:p>
          <a:p>
            <a:pPr marL="101203" indent="-101203">
              <a:lnSpc>
                <a:spcPct val="100000"/>
              </a:lnSpc>
              <a:spcBef>
                <a:spcPts val="675"/>
              </a:spcBef>
              <a:buClr>
                <a:srgbClr val="4C97FE"/>
              </a:buClr>
            </a:pPr>
            <a:r>
              <a:rPr lang="en-US" sz="1400" b="1"/>
              <a:t>Centralized </a:t>
            </a:r>
            <a:r>
              <a:rPr lang="en-US" sz="1400"/>
              <a:t>management</a:t>
            </a:r>
          </a:p>
          <a:p>
            <a:pPr marL="101203" indent="-101203">
              <a:lnSpc>
                <a:spcPct val="100000"/>
              </a:lnSpc>
              <a:spcBef>
                <a:spcPts val="675"/>
              </a:spcBef>
              <a:buClr>
                <a:srgbClr val="4C97FE"/>
              </a:buClr>
            </a:pPr>
            <a:r>
              <a:rPr lang="en-US" sz="1400"/>
              <a:t>Granular protocol control with </a:t>
            </a:r>
            <a:r>
              <a:rPr lang="en-US" sz="1400" b="1"/>
              <a:t>15+ supported application-layer protocols</a:t>
            </a:r>
          </a:p>
          <a:p>
            <a:pPr marL="101203" indent="-101203">
              <a:lnSpc>
                <a:spcPct val="100000"/>
              </a:lnSpc>
              <a:spcBef>
                <a:spcPts val="675"/>
              </a:spcBef>
              <a:buClr>
                <a:srgbClr val="4C97FE"/>
              </a:buClr>
            </a:pPr>
            <a:r>
              <a:rPr lang="en-US" sz="1400"/>
              <a:t>Session-based </a:t>
            </a:r>
            <a:r>
              <a:rPr lang="en-US" sz="1400" b="1"/>
              <a:t>authentication</a:t>
            </a:r>
          </a:p>
          <a:p>
            <a:pPr marL="101203" indent="-101203">
              <a:lnSpc>
                <a:spcPct val="100000"/>
              </a:lnSpc>
              <a:spcBef>
                <a:spcPts val="675"/>
              </a:spcBef>
              <a:buClr>
                <a:srgbClr val="4C97FE"/>
              </a:buClr>
            </a:pPr>
            <a:r>
              <a:rPr lang="en-US" sz="1400"/>
              <a:t>Network-level </a:t>
            </a:r>
            <a:r>
              <a:rPr lang="en-US" sz="1400" b="1"/>
              <a:t>authorization</a:t>
            </a:r>
          </a:p>
          <a:p>
            <a:pPr marL="101203" indent="-101203">
              <a:lnSpc>
                <a:spcPct val="100000"/>
              </a:lnSpc>
              <a:spcBef>
                <a:spcPts val="675"/>
              </a:spcBef>
              <a:buClr>
                <a:srgbClr val="4C97FE"/>
              </a:buClr>
            </a:pPr>
            <a:r>
              <a:rPr lang="en-US" sz="1400"/>
              <a:t>Integration with </a:t>
            </a:r>
            <a:r>
              <a:rPr lang="en-US" sz="1400" b="1"/>
              <a:t>LDAP/AD, RADIUS and MFA</a:t>
            </a:r>
          </a:p>
          <a:p>
            <a:pPr marL="101203" indent="-101203">
              <a:lnSpc>
                <a:spcPct val="100000"/>
              </a:lnSpc>
              <a:spcBef>
                <a:spcPts val="675"/>
              </a:spcBef>
              <a:buClr>
                <a:srgbClr val="4C97FE"/>
              </a:buClr>
            </a:pPr>
            <a:r>
              <a:rPr lang="en-US" sz="1400" b="1"/>
              <a:t>VPN-support</a:t>
            </a:r>
            <a:r>
              <a:rPr lang="en-US" sz="1400"/>
              <a:t> (OpenVPN, IPsec)</a:t>
            </a:r>
          </a:p>
          <a:p>
            <a:pPr marL="101203" indent="-101203">
              <a:lnSpc>
                <a:spcPct val="100000"/>
              </a:lnSpc>
              <a:spcBef>
                <a:spcPts val="675"/>
              </a:spcBef>
              <a:buClr>
                <a:srgbClr val="4C97FE"/>
              </a:buClr>
            </a:pPr>
            <a:r>
              <a:rPr lang="en-US" sz="1400" b="1"/>
              <a:t>Traffic encryption</a:t>
            </a:r>
            <a:r>
              <a:rPr lang="en-US" sz="1400"/>
              <a:t> with complete control over SSL/TLS channels </a:t>
            </a:r>
          </a:p>
          <a:p>
            <a:pPr marL="101203" indent="-101203">
              <a:lnSpc>
                <a:spcPct val="100000"/>
              </a:lnSpc>
              <a:spcBef>
                <a:spcPts val="675"/>
              </a:spcBef>
            </a:pPr>
            <a:endParaRPr lang="en-US" sz="1400"/>
          </a:p>
          <a:p>
            <a:pPr marL="101203" indent="-101203">
              <a:lnSpc>
                <a:spcPct val="100000"/>
              </a:lnSpc>
              <a:spcBef>
                <a:spcPts val="675"/>
              </a:spcBef>
            </a:pPr>
            <a:endParaRPr lang="en-US" sz="1400"/>
          </a:p>
          <a:p>
            <a:pPr marL="101203" indent="-101203">
              <a:lnSpc>
                <a:spcPct val="100000"/>
              </a:lnSpc>
              <a:spcBef>
                <a:spcPts val="675"/>
              </a:spcBef>
            </a:pPr>
            <a:endParaRPr lang="en-US" sz="1400"/>
          </a:p>
          <a:p>
            <a:pPr marL="0" indent="0">
              <a:lnSpc>
                <a:spcPct val="100000"/>
              </a:lnSpc>
              <a:spcBef>
                <a:spcPts val="675"/>
              </a:spcBef>
              <a:buNone/>
            </a:pPr>
            <a:endParaRPr lang="en-US" sz="1400"/>
          </a:p>
        </p:txBody>
      </p:sp>
    </p:spTree>
    <p:extLst>
      <p:ext uri="{BB962C8B-B14F-4D97-AF65-F5344CB8AC3E}">
        <p14:creationId xmlns:p14="http://schemas.microsoft.com/office/powerpoint/2010/main" val="10204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fade">
                                      <p:cBhvr>
                                        <p:cTn id="20" dur="500"/>
                                        <p:tgtEl>
                                          <p:spTgt spid="5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1000"/>
                                  </p:stCondLst>
                                  <p:childTnLst>
                                    <p:set>
                                      <p:cBhvr>
                                        <p:cTn id="23" dur="1" fill="hold">
                                          <p:stCondLst>
                                            <p:cond delay="0"/>
                                          </p:stCondLst>
                                        </p:cTn>
                                        <p:tgtEl>
                                          <p:spTgt spid="51">
                                            <p:txEl>
                                              <p:pRg st="1" end="1"/>
                                            </p:txEl>
                                          </p:spTgt>
                                        </p:tgtEl>
                                        <p:attrNameLst>
                                          <p:attrName>style.visibility</p:attrName>
                                        </p:attrNameLst>
                                      </p:cBhvr>
                                      <p:to>
                                        <p:strVal val="visible"/>
                                      </p:to>
                                    </p:set>
                                    <p:animEffect transition="in" filter="fade">
                                      <p:cBhvr>
                                        <p:cTn id="24" dur="500"/>
                                        <p:tgtEl>
                                          <p:spTgt spid="51">
                                            <p:txEl>
                                              <p:pRg st="1" end="1"/>
                                            </p:txEl>
                                          </p:spTgt>
                                        </p:tgtEl>
                                      </p:cBhvr>
                                    </p:animEffect>
                                  </p:childTnLst>
                                </p:cTn>
                              </p:par>
                            </p:childTnLst>
                          </p:cTn>
                        </p:par>
                        <p:par>
                          <p:cTn id="25" fill="hold">
                            <p:stCondLst>
                              <p:cond delay="2500"/>
                            </p:stCondLst>
                            <p:childTnLst>
                              <p:par>
                                <p:cTn id="26" presetID="10" presetClass="entr" presetSubtype="0" fill="hold" grpId="0" nodeType="afterEffect">
                                  <p:stCondLst>
                                    <p:cond delay="1000"/>
                                  </p:stCondLst>
                                  <p:childTnLst>
                                    <p:set>
                                      <p:cBhvr>
                                        <p:cTn id="27" dur="1" fill="hold">
                                          <p:stCondLst>
                                            <p:cond delay="0"/>
                                          </p:stCondLst>
                                        </p:cTn>
                                        <p:tgtEl>
                                          <p:spTgt spid="51">
                                            <p:txEl>
                                              <p:pRg st="2" end="2"/>
                                            </p:txEl>
                                          </p:spTgt>
                                        </p:tgtEl>
                                        <p:attrNameLst>
                                          <p:attrName>style.visibility</p:attrName>
                                        </p:attrNameLst>
                                      </p:cBhvr>
                                      <p:to>
                                        <p:strVal val="visible"/>
                                      </p:to>
                                    </p:set>
                                    <p:animEffect transition="in" filter="fade">
                                      <p:cBhvr>
                                        <p:cTn id="28" dur="500"/>
                                        <p:tgtEl>
                                          <p:spTgt spid="51">
                                            <p:txEl>
                                              <p:pRg st="2" end="2"/>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51">
                                            <p:txEl>
                                              <p:pRg st="3" end="3"/>
                                            </p:txEl>
                                          </p:spTgt>
                                        </p:tgtEl>
                                        <p:attrNameLst>
                                          <p:attrName>style.visibility</p:attrName>
                                        </p:attrNameLst>
                                      </p:cBhvr>
                                      <p:to>
                                        <p:strVal val="visible"/>
                                      </p:to>
                                    </p:set>
                                    <p:animEffect transition="in" filter="fade">
                                      <p:cBhvr>
                                        <p:cTn id="32" dur="500"/>
                                        <p:tgtEl>
                                          <p:spTgt spid="51">
                                            <p:txEl>
                                              <p:pRg st="3" end="3"/>
                                            </p:txEl>
                                          </p:spTgt>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51">
                                            <p:txEl>
                                              <p:pRg st="4" end="4"/>
                                            </p:txEl>
                                          </p:spTgt>
                                        </p:tgtEl>
                                        <p:attrNameLst>
                                          <p:attrName>style.visibility</p:attrName>
                                        </p:attrNameLst>
                                      </p:cBhvr>
                                      <p:to>
                                        <p:strVal val="visible"/>
                                      </p:to>
                                    </p:set>
                                    <p:animEffect transition="in" filter="fade">
                                      <p:cBhvr>
                                        <p:cTn id="36" dur="500"/>
                                        <p:tgtEl>
                                          <p:spTgt spid="51">
                                            <p:txEl>
                                              <p:pRg st="4" end="4"/>
                                            </p:txEl>
                                          </p:spTgt>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51">
                                            <p:txEl>
                                              <p:pRg st="5" end="5"/>
                                            </p:txEl>
                                          </p:spTgt>
                                        </p:tgtEl>
                                        <p:attrNameLst>
                                          <p:attrName>style.visibility</p:attrName>
                                        </p:attrNameLst>
                                      </p:cBhvr>
                                      <p:to>
                                        <p:strVal val="visible"/>
                                      </p:to>
                                    </p:set>
                                    <p:animEffect transition="in" filter="fade">
                                      <p:cBhvr>
                                        <p:cTn id="40" dur="500"/>
                                        <p:tgtEl>
                                          <p:spTgt spid="51">
                                            <p:txEl>
                                              <p:pRg st="5" end="5"/>
                                            </p:txEl>
                                          </p:spTgt>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51">
                                            <p:txEl>
                                              <p:pRg st="6" end="6"/>
                                            </p:txEl>
                                          </p:spTgt>
                                        </p:tgtEl>
                                        <p:attrNameLst>
                                          <p:attrName>style.visibility</p:attrName>
                                        </p:attrNameLst>
                                      </p:cBhvr>
                                      <p:to>
                                        <p:strVal val="visible"/>
                                      </p:to>
                                    </p:set>
                                    <p:animEffect transition="in" filter="fade">
                                      <p:cBhvr>
                                        <p:cTn id="44" dur="500"/>
                                        <p:tgtEl>
                                          <p:spTgt spid="51">
                                            <p:txEl>
                                              <p:pRg st="6" end="6"/>
                                            </p:txEl>
                                          </p:spTgt>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51">
                                            <p:txEl>
                                              <p:pRg st="7" end="7"/>
                                            </p:txEl>
                                          </p:spTgt>
                                        </p:tgtEl>
                                        <p:attrNameLst>
                                          <p:attrName>style.visibility</p:attrName>
                                        </p:attrNameLst>
                                      </p:cBhvr>
                                      <p:to>
                                        <p:strVal val="visible"/>
                                      </p:to>
                                    </p:set>
                                    <p:animEffect transition="in" filter="fade">
                                      <p:cBhvr>
                                        <p:cTn id="48" dur="500"/>
                                        <p:tgtEl>
                                          <p:spTgt spid="51">
                                            <p:txEl>
                                              <p:pRg st="7" end="7"/>
                                            </p:txEl>
                                          </p:spTgt>
                                        </p:tgtEl>
                                      </p:cBhvr>
                                    </p:animEffect>
                                  </p:childTnLst>
                                </p:cTn>
                              </p:par>
                            </p:childTnLst>
                          </p:cTn>
                        </p:par>
                        <p:par>
                          <p:cTn id="49" fill="hold">
                            <p:stCondLst>
                              <p:cond delay="6500"/>
                            </p:stCondLst>
                            <p:childTnLst>
                              <p:par>
                                <p:cTn id="50" presetID="10" presetClass="entr" presetSubtype="0" fill="hold" grpId="0" nodeType="afterEffect">
                                  <p:stCondLst>
                                    <p:cond delay="0"/>
                                  </p:stCondLst>
                                  <p:childTnLst>
                                    <p:set>
                                      <p:cBhvr>
                                        <p:cTn id="51" dur="1" fill="hold">
                                          <p:stCondLst>
                                            <p:cond delay="0"/>
                                          </p:stCondLst>
                                        </p:cTn>
                                        <p:tgtEl>
                                          <p:spTgt spid="51">
                                            <p:txEl>
                                              <p:pRg st="8" end="8"/>
                                            </p:txEl>
                                          </p:spTgt>
                                        </p:tgtEl>
                                        <p:attrNameLst>
                                          <p:attrName>style.visibility</p:attrName>
                                        </p:attrNameLst>
                                      </p:cBhvr>
                                      <p:to>
                                        <p:strVal val="visible"/>
                                      </p:to>
                                    </p:set>
                                    <p:animEffect transition="in" filter="fade">
                                      <p:cBhvr>
                                        <p:cTn id="52" dur="500"/>
                                        <p:tgtEl>
                                          <p:spTgt spid="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24</a:t>
            </a:fld>
            <a:endParaRPr lang="hu-HU"/>
          </a:p>
        </p:txBody>
      </p:sp>
      <p:sp>
        <p:nvSpPr>
          <p:cNvPr id="2" name="Cím 1">
            <a:extLst>
              <a:ext uri="{FF2B5EF4-FFF2-40B4-BE49-F238E27FC236}">
                <a16:creationId xmlns:a16="http://schemas.microsoft.com/office/drawing/2014/main" id="{4B434530-642E-4758-962F-7F44F59F5AFF}"/>
              </a:ext>
            </a:extLst>
          </p:cNvPr>
          <p:cNvSpPr>
            <a:spLocks noGrp="1"/>
          </p:cNvSpPr>
          <p:nvPr>
            <p:ph type="title" idx="4294967295"/>
          </p:nvPr>
        </p:nvSpPr>
        <p:spPr>
          <a:xfrm>
            <a:off x="599004" y="274638"/>
            <a:ext cx="7886700" cy="993775"/>
          </a:xfrm>
        </p:spPr>
        <p:txBody>
          <a:bodyPr/>
          <a:lstStyle/>
          <a:p>
            <a:r>
              <a:rPr lang="en-US">
                <a:solidFill>
                  <a:schemeClr val="bg1"/>
                </a:solidFill>
              </a:rPr>
              <a:t>The growing importance of APIs</a:t>
            </a:r>
            <a:endParaRPr lang="hu-HU">
              <a:solidFill>
                <a:schemeClr val="bg1"/>
              </a:solidFill>
            </a:endParaRPr>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24</a:t>
            </a:fld>
            <a:endParaRPr lang="hu-HU"/>
          </a:p>
        </p:txBody>
      </p:sp>
      <p:sp>
        <p:nvSpPr>
          <p:cNvPr id="9" name="Téglalap 8">
            <a:extLst>
              <a:ext uri="{FF2B5EF4-FFF2-40B4-BE49-F238E27FC236}">
                <a16:creationId xmlns:a16="http://schemas.microsoft.com/office/drawing/2014/main" id="{5612C30C-7607-418E-B866-3EA6428D7CD4}"/>
              </a:ext>
            </a:extLst>
          </p:cNvPr>
          <p:cNvSpPr/>
          <p:nvPr/>
        </p:nvSpPr>
        <p:spPr>
          <a:xfrm>
            <a:off x="6209284"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F9B1EC55-8C2A-4620-9482-059EC29916FE}"/>
              </a:ext>
            </a:extLst>
          </p:cNvPr>
          <p:cNvSpPr/>
          <p:nvPr/>
        </p:nvSpPr>
        <p:spPr>
          <a:xfrm>
            <a:off x="3450793" y="1302994"/>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artalom helye 3">
            <a:extLst>
              <a:ext uri="{FF2B5EF4-FFF2-40B4-BE49-F238E27FC236}">
                <a16:creationId xmlns:a16="http://schemas.microsoft.com/office/drawing/2014/main" id="{92DBF1DF-9F5C-4D41-8155-422E55A3F526}"/>
              </a:ext>
            </a:extLst>
          </p:cNvPr>
          <p:cNvSpPr txBox="1">
            <a:spLocks/>
          </p:cNvSpPr>
          <p:nvPr/>
        </p:nvSpPr>
        <p:spPr>
          <a:xfrm>
            <a:off x="629842" y="3043003"/>
            <a:ext cx="2398172" cy="1510650"/>
          </a:xfrm>
          <a:prstGeom prst="rect">
            <a:avLst/>
          </a:prstGeom>
          <a:noFill/>
        </p:spPr>
        <p:txBody>
          <a:bodyPr lIns="180000" rIns="180000" anchor="ctr">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4C97FE"/>
              </a:buClr>
            </a:pPr>
            <a:r>
              <a:rPr lang="hu-HU" sz="1000" b="1" err="1"/>
              <a:t>Interact</a:t>
            </a:r>
            <a:r>
              <a:rPr lang="hu-HU" sz="1000" b="1"/>
              <a:t> </a:t>
            </a:r>
            <a:r>
              <a:rPr lang="hu-HU" sz="1000" b="1" err="1"/>
              <a:t>directly</a:t>
            </a:r>
            <a:r>
              <a:rPr lang="hu-HU" sz="1000" b="1"/>
              <a:t> </a:t>
            </a:r>
            <a:r>
              <a:rPr lang="hu-HU" sz="1000" err="1"/>
              <a:t>with</a:t>
            </a:r>
            <a:r>
              <a:rPr lang="hu-HU" sz="1000"/>
              <a:t> </a:t>
            </a:r>
            <a:r>
              <a:rPr lang="hu-HU" sz="1000" err="1"/>
              <a:t>partners</a:t>
            </a:r>
            <a:r>
              <a:rPr lang="hu-HU" sz="1000"/>
              <a:t> and </a:t>
            </a:r>
            <a:r>
              <a:rPr lang="hu-HU" sz="1000" err="1"/>
              <a:t>enhance</a:t>
            </a:r>
            <a:r>
              <a:rPr lang="hu-HU" sz="1000"/>
              <a:t> </a:t>
            </a:r>
            <a:r>
              <a:rPr lang="hu-HU" sz="1000" err="1"/>
              <a:t>customer</a:t>
            </a:r>
            <a:r>
              <a:rPr lang="hu-HU" sz="1000"/>
              <a:t> </a:t>
            </a:r>
            <a:r>
              <a:rPr lang="hu-HU" sz="1000" err="1"/>
              <a:t>experience</a:t>
            </a:r>
            <a:endParaRPr lang="hu-HU" sz="1000"/>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2425069"/>
            <a:ext cx="2398172" cy="617934"/>
          </a:xfrm>
          <a:prstGeom prst="rect">
            <a:avLst/>
          </a:prstGeom>
        </p:spPr>
        <p:txBody>
          <a:bodyPr lIns="180000" rIns="180000" anchor="b">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Webservices</a:t>
            </a:r>
            <a:r>
              <a:rPr lang="hu-HU"/>
              <a:t> drive business </a:t>
            </a:r>
            <a:r>
              <a:rPr lang="hu-HU" err="1"/>
              <a:t>development</a:t>
            </a:r>
            <a:endParaRPr lang="hu-HU"/>
          </a:p>
        </p:txBody>
      </p:sp>
      <p:sp>
        <p:nvSpPr>
          <p:cNvPr id="14" name="Téglalap 13">
            <a:extLst>
              <a:ext uri="{FF2B5EF4-FFF2-40B4-BE49-F238E27FC236}">
                <a16:creationId xmlns:a16="http://schemas.microsoft.com/office/drawing/2014/main" id="{FC53AF26-9E1D-4819-AA51-C8F020B358FE}"/>
              </a:ext>
            </a:extLst>
          </p:cNvPr>
          <p:cNvSpPr/>
          <p:nvPr/>
        </p:nvSpPr>
        <p:spPr>
          <a:xfrm>
            <a:off x="3388333" y="1233039"/>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artalom helye 3">
            <a:extLst>
              <a:ext uri="{FF2B5EF4-FFF2-40B4-BE49-F238E27FC236}">
                <a16:creationId xmlns:a16="http://schemas.microsoft.com/office/drawing/2014/main" id="{AED585DE-0EDF-4D45-B946-4BBFD14F3D53}"/>
              </a:ext>
            </a:extLst>
          </p:cNvPr>
          <p:cNvSpPr txBox="1">
            <a:spLocks/>
          </p:cNvSpPr>
          <p:nvPr/>
        </p:nvSpPr>
        <p:spPr>
          <a:xfrm>
            <a:off x="3388333" y="3008026"/>
            <a:ext cx="2398172" cy="1510650"/>
          </a:xfrm>
          <a:prstGeom prst="rect">
            <a:avLst/>
          </a:prstGeom>
          <a:noFill/>
        </p:spPr>
        <p:txBody>
          <a:bodyPr lIns="180000" rIns="180000" anchor="ctr">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000" err="1"/>
              <a:t>Make</a:t>
            </a:r>
            <a:r>
              <a:rPr lang="hu-HU" sz="1000"/>
              <a:t> </a:t>
            </a:r>
            <a:r>
              <a:rPr lang="hu-HU" sz="1000" b="1" err="1"/>
              <a:t>core</a:t>
            </a:r>
            <a:r>
              <a:rPr lang="hu-HU" sz="1000" b="1"/>
              <a:t> business </a:t>
            </a:r>
            <a:r>
              <a:rPr lang="hu-HU" sz="1000" b="1" err="1"/>
              <a:t>data</a:t>
            </a:r>
            <a:r>
              <a:rPr lang="hu-HU" sz="1000" b="1"/>
              <a:t> </a:t>
            </a:r>
            <a:r>
              <a:rPr lang="hu-HU" sz="1000" b="1" err="1"/>
              <a:t>available</a:t>
            </a:r>
            <a:r>
              <a:rPr lang="hu-HU" sz="1000" b="1"/>
              <a:t> </a:t>
            </a:r>
            <a:r>
              <a:rPr lang="hu-HU" sz="1000" b="1" err="1"/>
              <a:t>on-demand</a:t>
            </a:r>
            <a:r>
              <a:rPr lang="hu-HU" sz="1000" b="1"/>
              <a:t> </a:t>
            </a:r>
            <a:r>
              <a:rPr lang="hu-HU" sz="1000" err="1"/>
              <a:t>for</a:t>
            </a:r>
            <a:r>
              <a:rPr lang="hu-HU" sz="1000"/>
              <a:t> </a:t>
            </a:r>
            <a:r>
              <a:rPr lang="hu-HU" sz="1000" err="1"/>
              <a:t>integrated</a:t>
            </a:r>
            <a:r>
              <a:rPr lang="hu-HU" sz="1000"/>
              <a:t> business </a:t>
            </a:r>
            <a:r>
              <a:rPr lang="hu-HU" sz="1000" err="1"/>
              <a:t>operations</a:t>
            </a:r>
            <a:endParaRPr lang="hu-HU" sz="1000"/>
          </a:p>
        </p:txBody>
      </p:sp>
      <p:sp>
        <p:nvSpPr>
          <p:cNvPr id="16" name="Szöveg helye 2">
            <a:extLst>
              <a:ext uri="{FF2B5EF4-FFF2-40B4-BE49-F238E27FC236}">
                <a16:creationId xmlns:a16="http://schemas.microsoft.com/office/drawing/2014/main" id="{0CB20DDB-5C6A-4D02-9E8A-D0A8A7B0ED4D}"/>
              </a:ext>
            </a:extLst>
          </p:cNvPr>
          <p:cNvSpPr txBox="1">
            <a:spLocks/>
          </p:cNvSpPr>
          <p:nvPr/>
        </p:nvSpPr>
        <p:spPr>
          <a:xfrm>
            <a:off x="3388333" y="2390092"/>
            <a:ext cx="2398172" cy="617934"/>
          </a:xfrm>
          <a:prstGeom prst="rect">
            <a:avLst/>
          </a:prstGeom>
        </p:spPr>
        <p:txBody>
          <a:bodyPr lIns="180000" rIns="180000" anchor="b">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APIs</a:t>
            </a:r>
            <a:r>
              <a:rPr lang="hu-HU"/>
              <a:t> </a:t>
            </a:r>
            <a:r>
              <a:rPr lang="hu-HU" err="1"/>
              <a:t>offer</a:t>
            </a:r>
            <a:r>
              <a:rPr lang="hu-HU"/>
              <a:t> </a:t>
            </a:r>
            <a:br>
              <a:rPr lang="hu-HU"/>
            </a:br>
            <a:r>
              <a:rPr lang="hu-HU" err="1"/>
              <a:t>seamless</a:t>
            </a:r>
            <a:r>
              <a:rPr lang="hu-HU"/>
              <a:t> </a:t>
            </a:r>
            <a:r>
              <a:rPr lang="hu-HU" err="1"/>
              <a:t>integration</a:t>
            </a:r>
            <a:endParaRPr lang="hu-HU"/>
          </a:p>
        </p:txBody>
      </p:sp>
      <p:sp>
        <p:nvSpPr>
          <p:cNvPr id="10" name="Téglalap 9">
            <a:extLst>
              <a:ext uri="{FF2B5EF4-FFF2-40B4-BE49-F238E27FC236}">
                <a16:creationId xmlns:a16="http://schemas.microsoft.com/office/drawing/2014/main" id="{E1FABCB4-BF46-4C50-B1F2-F23191D480F8}"/>
              </a:ext>
            </a:extLst>
          </p:cNvPr>
          <p:cNvSpPr/>
          <p:nvPr/>
        </p:nvSpPr>
        <p:spPr>
          <a:xfrm>
            <a:off x="6146824"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artalom helye 3">
            <a:extLst>
              <a:ext uri="{FF2B5EF4-FFF2-40B4-BE49-F238E27FC236}">
                <a16:creationId xmlns:a16="http://schemas.microsoft.com/office/drawing/2014/main" id="{9D0ED64A-7CE8-407F-B718-1CB74ECF9796}"/>
              </a:ext>
            </a:extLst>
          </p:cNvPr>
          <p:cNvSpPr txBox="1">
            <a:spLocks/>
          </p:cNvSpPr>
          <p:nvPr/>
        </p:nvSpPr>
        <p:spPr>
          <a:xfrm>
            <a:off x="6146824" y="3043003"/>
            <a:ext cx="2398172" cy="1510650"/>
          </a:xfrm>
          <a:prstGeom prst="rect">
            <a:avLst/>
          </a:prstGeom>
          <a:noFill/>
        </p:spPr>
        <p:txBody>
          <a:bodyPr lIns="180000" rIns="180000" anchor="ctr">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000" err="1"/>
              <a:t>Regulations</a:t>
            </a:r>
            <a:r>
              <a:rPr lang="hu-HU" sz="1000"/>
              <a:t> </a:t>
            </a:r>
            <a:r>
              <a:rPr lang="hu-HU" sz="1000" err="1"/>
              <a:t>require</a:t>
            </a:r>
            <a:r>
              <a:rPr lang="hu-HU" sz="1000"/>
              <a:t> </a:t>
            </a:r>
            <a:r>
              <a:rPr lang="hu-HU" sz="1000" b="1" err="1"/>
              <a:t>data</a:t>
            </a:r>
            <a:r>
              <a:rPr lang="hu-HU" sz="1000" b="1"/>
              <a:t> </a:t>
            </a:r>
            <a:r>
              <a:rPr lang="hu-HU" sz="1000" b="1" err="1"/>
              <a:t>to</a:t>
            </a:r>
            <a:r>
              <a:rPr lang="hu-HU" sz="1000" b="1"/>
              <a:t> be </a:t>
            </a:r>
            <a:r>
              <a:rPr lang="hu-HU" sz="1000" b="1" err="1"/>
              <a:t>secured</a:t>
            </a:r>
            <a:r>
              <a:rPr lang="hu-HU" sz="1000"/>
              <a:t> </a:t>
            </a:r>
            <a:r>
              <a:rPr lang="hu-HU" sz="1000" err="1"/>
              <a:t>at</a:t>
            </a:r>
            <a:r>
              <a:rPr lang="hu-HU" sz="1000"/>
              <a:t> rest- and in </a:t>
            </a:r>
            <a:r>
              <a:rPr lang="hu-HU" sz="1000" err="1"/>
              <a:t>transit</a:t>
            </a:r>
            <a:endParaRPr lang="hu-HU" sz="1000"/>
          </a:p>
        </p:txBody>
      </p:sp>
      <p:sp>
        <p:nvSpPr>
          <p:cNvPr id="12" name="Szöveg helye 2">
            <a:extLst>
              <a:ext uri="{FF2B5EF4-FFF2-40B4-BE49-F238E27FC236}">
                <a16:creationId xmlns:a16="http://schemas.microsoft.com/office/drawing/2014/main" id="{F99E759E-160A-483B-9E99-86A5261E5490}"/>
              </a:ext>
            </a:extLst>
          </p:cNvPr>
          <p:cNvSpPr txBox="1">
            <a:spLocks/>
          </p:cNvSpPr>
          <p:nvPr/>
        </p:nvSpPr>
        <p:spPr>
          <a:xfrm>
            <a:off x="6146824" y="2425069"/>
            <a:ext cx="2398172" cy="617934"/>
          </a:xfrm>
          <a:prstGeom prst="rect">
            <a:avLst/>
          </a:prstGeom>
        </p:spPr>
        <p:txBody>
          <a:bodyPr lIns="180000" rIns="180000" anchor="b">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Regulations</a:t>
            </a:r>
            <a:r>
              <a:rPr lang="hu-HU"/>
              <a:t> </a:t>
            </a:r>
            <a:br>
              <a:rPr lang="hu-HU"/>
            </a:br>
            <a:r>
              <a:rPr lang="hu-HU" err="1"/>
              <a:t>demand</a:t>
            </a:r>
            <a:r>
              <a:rPr lang="hu-HU"/>
              <a:t> </a:t>
            </a:r>
            <a:r>
              <a:rPr lang="hu-HU" err="1"/>
              <a:t>secure</a:t>
            </a:r>
            <a:r>
              <a:rPr lang="hu-HU"/>
              <a:t> </a:t>
            </a:r>
            <a:r>
              <a:rPr lang="hu-HU" err="1"/>
              <a:t>APIs</a:t>
            </a:r>
            <a:r>
              <a:rPr lang="hu-HU"/>
              <a:t> </a:t>
            </a:r>
          </a:p>
        </p:txBody>
      </p:sp>
      <p:pic>
        <p:nvPicPr>
          <p:cNvPr id="24" name="Ábra 23">
            <a:extLst>
              <a:ext uri="{FF2B5EF4-FFF2-40B4-BE49-F238E27FC236}">
                <a16:creationId xmlns:a16="http://schemas.microsoft.com/office/drawing/2014/main" id="{3534A624-E616-4158-A0CC-6D910389FB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4808" y="1732261"/>
            <a:ext cx="666417" cy="613310"/>
          </a:xfrm>
          <a:prstGeom prst="rect">
            <a:avLst/>
          </a:prstGeom>
        </p:spPr>
      </p:pic>
      <p:pic>
        <p:nvPicPr>
          <p:cNvPr id="26" name="Ábra 25">
            <a:extLst>
              <a:ext uri="{FF2B5EF4-FFF2-40B4-BE49-F238E27FC236}">
                <a16:creationId xmlns:a16="http://schemas.microsoft.com/office/drawing/2014/main" id="{48B18AE9-E32E-4345-8595-69F1A1528C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0236" y="1666456"/>
            <a:ext cx="723636" cy="723636"/>
          </a:xfrm>
          <a:prstGeom prst="rect">
            <a:avLst/>
          </a:prstGeom>
        </p:spPr>
      </p:pic>
      <p:pic>
        <p:nvPicPr>
          <p:cNvPr id="28" name="Ábra 27">
            <a:extLst>
              <a:ext uri="{FF2B5EF4-FFF2-40B4-BE49-F238E27FC236}">
                <a16:creationId xmlns:a16="http://schemas.microsoft.com/office/drawing/2014/main" id="{FFCFF432-1FBA-44CC-ACF3-91FC8F41E4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8133" y="1718875"/>
            <a:ext cx="761701" cy="658555"/>
          </a:xfrm>
          <a:prstGeom prst="rect">
            <a:avLst/>
          </a:prstGeom>
        </p:spPr>
      </p:pic>
    </p:spTree>
    <p:extLst>
      <p:ext uri="{BB962C8B-B14F-4D97-AF65-F5344CB8AC3E}">
        <p14:creationId xmlns:p14="http://schemas.microsoft.com/office/powerpoint/2010/main" val="6792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FE8769B6-D2C5-4E29-BE71-56112860EA89}"/>
              </a:ext>
            </a:extLst>
          </p:cNvPr>
          <p:cNvSpPr/>
          <p:nvPr/>
        </p:nvSpPr>
        <p:spPr>
          <a:xfrm>
            <a:off x="3537679" y="1170170"/>
            <a:ext cx="2038662" cy="2537569"/>
          </a:xfrm>
          <a:prstGeom prst="rect">
            <a:avLst/>
          </a:prstGeom>
          <a:solidFill>
            <a:srgbClr val="EEF5FF"/>
          </a:solidFill>
          <a:ln w="9525">
            <a:solidFill>
              <a:srgbClr val="29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en-US"/>
              <a:t>Full Control over the API-Traffic</a:t>
            </a:r>
            <a:endParaRPr lang="hu-HU"/>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25</a:t>
            </a:fld>
            <a:endParaRPr lang="hu-HU"/>
          </a:p>
        </p:txBody>
      </p:sp>
      <p:pic>
        <p:nvPicPr>
          <p:cNvPr id="9" name="Ábra 8">
            <a:extLst>
              <a:ext uri="{FF2B5EF4-FFF2-40B4-BE49-F238E27FC236}">
                <a16:creationId xmlns:a16="http://schemas.microsoft.com/office/drawing/2014/main" id="{35F3EB20-5D5D-4847-9F24-A0D4733742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1332" y="1670959"/>
            <a:ext cx="1181336" cy="1318702"/>
          </a:xfrm>
          <a:prstGeom prst="rect">
            <a:avLst/>
          </a:prstGeom>
        </p:spPr>
      </p:pic>
      <p:sp>
        <p:nvSpPr>
          <p:cNvPr id="30" name="Szövegdoboz 29">
            <a:extLst>
              <a:ext uri="{FF2B5EF4-FFF2-40B4-BE49-F238E27FC236}">
                <a16:creationId xmlns:a16="http://schemas.microsoft.com/office/drawing/2014/main" id="{BA3EA5A6-233D-4572-8BBF-9DA2BC12EB1E}"/>
              </a:ext>
            </a:extLst>
          </p:cNvPr>
          <p:cNvSpPr txBox="1"/>
          <p:nvPr/>
        </p:nvSpPr>
        <p:spPr>
          <a:xfrm>
            <a:off x="5576341" y="3270447"/>
            <a:ext cx="1120516" cy="276999"/>
          </a:xfrm>
          <a:prstGeom prst="rect">
            <a:avLst/>
          </a:prstGeom>
          <a:noFill/>
        </p:spPr>
        <p:txBody>
          <a:bodyPr wrap="square" rtlCol="0">
            <a:spAutoFit/>
          </a:bodyPr>
          <a:lstStyle/>
          <a:p>
            <a:r>
              <a:rPr lang="hu-HU" sz="1200" b="1">
                <a:solidFill>
                  <a:srgbClr val="173F6C"/>
                </a:solidFill>
                <a:latin typeface="Century Gothic" panose="020B0502020202020204" pitchFamily="34" charset="0"/>
              </a:rPr>
              <a:t>Monitoring</a:t>
            </a:r>
          </a:p>
        </p:txBody>
      </p:sp>
      <p:cxnSp>
        <p:nvCxnSpPr>
          <p:cNvPr id="32" name="Egyenes összekötő nyíllal 31">
            <a:extLst>
              <a:ext uri="{FF2B5EF4-FFF2-40B4-BE49-F238E27FC236}">
                <a16:creationId xmlns:a16="http://schemas.microsoft.com/office/drawing/2014/main" id="{71920202-DF08-4B67-9891-F5B04939E506}"/>
              </a:ext>
            </a:extLst>
          </p:cNvPr>
          <p:cNvCxnSpPr>
            <a:cxnSpLocks/>
          </p:cNvCxnSpPr>
          <p:nvPr/>
        </p:nvCxnSpPr>
        <p:spPr>
          <a:xfrm flipH="1">
            <a:off x="2405252" y="2416954"/>
            <a:ext cx="1132427" cy="0"/>
          </a:xfrm>
          <a:prstGeom prst="straightConnector1">
            <a:avLst/>
          </a:prstGeom>
          <a:ln w="1905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gyenes összekötő 33">
            <a:extLst>
              <a:ext uri="{FF2B5EF4-FFF2-40B4-BE49-F238E27FC236}">
                <a16:creationId xmlns:a16="http://schemas.microsoft.com/office/drawing/2014/main" id="{6BC051B8-16CD-494C-828B-D0924F9BFD6F}"/>
              </a:ext>
            </a:extLst>
          </p:cNvPr>
          <p:cNvCxnSpPr/>
          <p:nvPr/>
        </p:nvCxnSpPr>
        <p:spPr>
          <a:xfrm>
            <a:off x="3537679" y="2424448"/>
            <a:ext cx="2038662" cy="0"/>
          </a:xfrm>
          <a:prstGeom prst="line">
            <a:avLst/>
          </a:prstGeom>
          <a:ln w="12700">
            <a:solidFill>
              <a:srgbClr val="173F6C">
                <a:alpha val="4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5" name="Egyenes összekötő nyíllal 34">
            <a:extLst>
              <a:ext uri="{FF2B5EF4-FFF2-40B4-BE49-F238E27FC236}">
                <a16:creationId xmlns:a16="http://schemas.microsoft.com/office/drawing/2014/main" id="{38266B90-2165-4D7B-B45D-F98D445E8ABB}"/>
              </a:ext>
            </a:extLst>
          </p:cNvPr>
          <p:cNvCxnSpPr>
            <a:cxnSpLocks/>
          </p:cNvCxnSpPr>
          <p:nvPr/>
        </p:nvCxnSpPr>
        <p:spPr>
          <a:xfrm>
            <a:off x="5576341" y="2416953"/>
            <a:ext cx="1197316" cy="0"/>
          </a:xfrm>
          <a:prstGeom prst="straightConnector1">
            <a:avLst/>
          </a:prstGeom>
          <a:ln w="19050">
            <a:solidFill>
              <a:srgbClr val="173F6C"/>
            </a:solidFill>
            <a:tailEnd type="triangle"/>
          </a:ln>
        </p:spPr>
        <p:style>
          <a:lnRef idx="1">
            <a:schemeClr val="accent1"/>
          </a:lnRef>
          <a:fillRef idx="0">
            <a:schemeClr val="accent1"/>
          </a:fillRef>
          <a:effectRef idx="0">
            <a:schemeClr val="accent1"/>
          </a:effectRef>
          <a:fontRef idx="minor">
            <a:schemeClr val="tx1"/>
          </a:fontRef>
        </p:style>
      </p:cxnSp>
      <p:sp>
        <p:nvSpPr>
          <p:cNvPr id="37" name="Szövegdoboz 36">
            <a:extLst>
              <a:ext uri="{FF2B5EF4-FFF2-40B4-BE49-F238E27FC236}">
                <a16:creationId xmlns:a16="http://schemas.microsoft.com/office/drawing/2014/main" id="{8721B2BC-3085-446D-99CA-B52A01BC8C7A}"/>
              </a:ext>
            </a:extLst>
          </p:cNvPr>
          <p:cNvSpPr txBox="1"/>
          <p:nvPr/>
        </p:nvSpPr>
        <p:spPr>
          <a:xfrm>
            <a:off x="2354314" y="2224396"/>
            <a:ext cx="1309254" cy="215444"/>
          </a:xfrm>
          <a:prstGeom prst="rect">
            <a:avLst/>
          </a:prstGeom>
          <a:noFill/>
        </p:spPr>
        <p:txBody>
          <a:bodyPr wrap="square" rtlCol="0">
            <a:spAutoFit/>
          </a:bodyPr>
          <a:lstStyle/>
          <a:p>
            <a:pPr algn="ctr"/>
            <a:r>
              <a:rPr lang="hu-HU" sz="800" b="1">
                <a:solidFill>
                  <a:srgbClr val="173F6C"/>
                </a:solidFill>
                <a:latin typeface="Century Gothic" panose="020B0502020202020204" pitchFamily="34" charset="0"/>
              </a:rPr>
              <a:t>HTTP / JSON</a:t>
            </a:r>
          </a:p>
        </p:txBody>
      </p:sp>
      <p:sp>
        <p:nvSpPr>
          <p:cNvPr id="38" name="Szövegdoboz 37">
            <a:extLst>
              <a:ext uri="{FF2B5EF4-FFF2-40B4-BE49-F238E27FC236}">
                <a16:creationId xmlns:a16="http://schemas.microsoft.com/office/drawing/2014/main" id="{2C814DF0-BF8D-405B-B086-CCBAC2826051}"/>
              </a:ext>
            </a:extLst>
          </p:cNvPr>
          <p:cNvSpPr txBox="1"/>
          <p:nvPr/>
        </p:nvSpPr>
        <p:spPr>
          <a:xfrm>
            <a:off x="5510412" y="2224396"/>
            <a:ext cx="1309254" cy="215444"/>
          </a:xfrm>
          <a:prstGeom prst="rect">
            <a:avLst/>
          </a:prstGeom>
          <a:noFill/>
        </p:spPr>
        <p:txBody>
          <a:bodyPr wrap="square" rtlCol="0">
            <a:spAutoFit/>
          </a:bodyPr>
          <a:lstStyle/>
          <a:p>
            <a:pPr algn="ctr"/>
            <a:r>
              <a:rPr lang="hu-HU" sz="800" b="1">
                <a:solidFill>
                  <a:srgbClr val="173F6C"/>
                </a:solidFill>
                <a:latin typeface="Century Gothic" panose="020B0502020202020204" pitchFamily="34" charset="0"/>
              </a:rPr>
              <a:t>HTTP / JSON</a:t>
            </a:r>
          </a:p>
        </p:txBody>
      </p:sp>
      <p:pic>
        <p:nvPicPr>
          <p:cNvPr id="44" name="Ábra 43">
            <a:extLst>
              <a:ext uri="{FF2B5EF4-FFF2-40B4-BE49-F238E27FC236}">
                <a16:creationId xmlns:a16="http://schemas.microsoft.com/office/drawing/2014/main" id="{A53A6FA4-0DF4-4A1B-B7C6-66C1D57BB4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5640" y="4454415"/>
            <a:ext cx="322776" cy="448738"/>
          </a:xfrm>
          <a:prstGeom prst="rect">
            <a:avLst/>
          </a:prstGeom>
        </p:spPr>
      </p:pic>
      <p:pic>
        <p:nvPicPr>
          <p:cNvPr id="46" name="Ábra 45">
            <a:extLst>
              <a:ext uri="{FF2B5EF4-FFF2-40B4-BE49-F238E27FC236}">
                <a16:creationId xmlns:a16="http://schemas.microsoft.com/office/drawing/2014/main" id="{A95ABFBD-918C-4397-A4FB-E026231D43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6099" y="3847837"/>
            <a:ext cx="561858" cy="479452"/>
          </a:xfrm>
          <a:prstGeom prst="rect">
            <a:avLst/>
          </a:prstGeom>
        </p:spPr>
      </p:pic>
      <p:sp>
        <p:nvSpPr>
          <p:cNvPr id="50" name="Szövegdoboz 49">
            <a:extLst>
              <a:ext uri="{FF2B5EF4-FFF2-40B4-BE49-F238E27FC236}">
                <a16:creationId xmlns:a16="http://schemas.microsoft.com/office/drawing/2014/main" id="{841093B7-FFE6-444D-A817-B8BFBE311487}"/>
              </a:ext>
            </a:extLst>
          </p:cNvPr>
          <p:cNvSpPr txBox="1"/>
          <p:nvPr/>
        </p:nvSpPr>
        <p:spPr>
          <a:xfrm>
            <a:off x="6266693" y="4010020"/>
            <a:ext cx="948130" cy="246221"/>
          </a:xfrm>
          <a:prstGeom prst="rect">
            <a:avLst/>
          </a:prstGeom>
          <a:noFill/>
        </p:spPr>
        <p:txBody>
          <a:bodyPr wrap="square" rtlCol="0">
            <a:spAutoFit/>
          </a:bodyPr>
          <a:lstStyle/>
          <a:p>
            <a:r>
              <a:rPr lang="hu-HU" sz="1000">
                <a:solidFill>
                  <a:srgbClr val="001741"/>
                </a:solidFill>
                <a:latin typeface="Century Gothic" panose="020B0502020202020204" pitchFamily="34" charset="0"/>
              </a:rPr>
              <a:t>SIEM</a:t>
            </a:r>
          </a:p>
        </p:txBody>
      </p:sp>
      <p:sp>
        <p:nvSpPr>
          <p:cNvPr id="51" name="Szövegdoboz 50">
            <a:extLst>
              <a:ext uri="{FF2B5EF4-FFF2-40B4-BE49-F238E27FC236}">
                <a16:creationId xmlns:a16="http://schemas.microsoft.com/office/drawing/2014/main" id="{C793E99B-8D4B-4B34-BEBB-E5916D418C69}"/>
              </a:ext>
            </a:extLst>
          </p:cNvPr>
          <p:cNvSpPr txBox="1"/>
          <p:nvPr/>
        </p:nvSpPr>
        <p:spPr>
          <a:xfrm>
            <a:off x="6266693" y="4555673"/>
            <a:ext cx="1120516" cy="246221"/>
          </a:xfrm>
          <a:prstGeom prst="rect">
            <a:avLst/>
          </a:prstGeom>
          <a:noFill/>
        </p:spPr>
        <p:txBody>
          <a:bodyPr wrap="square" rtlCol="0">
            <a:spAutoFit/>
          </a:bodyPr>
          <a:lstStyle/>
          <a:p>
            <a:r>
              <a:rPr lang="hu-HU" sz="1000">
                <a:solidFill>
                  <a:srgbClr val="001741"/>
                </a:solidFill>
                <a:latin typeface="Century Gothic" panose="020B0502020202020204" pitchFamily="34" charset="0"/>
              </a:rPr>
              <a:t>Logserver</a:t>
            </a:r>
          </a:p>
        </p:txBody>
      </p:sp>
      <p:cxnSp>
        <p:nvCxnSpPr>
          <p:cNvPr id="57" name="Összekötő: szögletes 56">
            <a:extLst>
              <a:ext uri="{FF2B5EF4-FFF2-40B4-BE49-F238E27FC236}">
                <a16:creationId xmlns:a16="http://schemas.microsoft.com/office/drawing/2014/main" id="{80A8B9A9-8046-487B-A984-1B3FA38EE902}"/>
              </a:ext>
            </a:extLst>
          </p:cNvPr>
          <p:cNvCxnSpPr>
            <a:cxnSpLocks/>
            <a:stCxn id="66" idx="2"/>
            <a:endCxn id="46" idx="1"/>
          </p:cNvCxnSpPr>
          <p:nvPr/>
        </p:nvCxnSpPr>
        <p:spPr>
          <a:xfrm rot="16200000" flipH="1">
            <a:off x="5216247" y="3617711"/>
            <a:ext cx="495306" cy="444398"/>
          </a:xfrm>
          <a:prstGeom prst="bentConnector2">
            <a:avLst/>
          </a:prstGeom>
          <a:ln w="12700">
            <a:solidFill>
              <a:srgbClr val="173F6C"/>
            </a:solidFill>
            <a:prstDash val="sysDash"/>
          </a:ln>
        </p:spPr>
        <p:style>
          <a:lnRef idx="1">
            <a:schemeClr val="accent1"/>
          </a:lnRef>
          <a:fillRef idx="0">
            <a:schemeClr val="accent1"/>
          </a:fillRef>
          <a:effectRef idx="0">
            <a:schemeClr val="accent1"/>
          </a:effectRef>
          <a:fontRef idx="minor">
            <a:schemeClr val="tx1"/>
          </a:fontRef>
        </p:style>
      </p:cxnSp>
      <p:cxnSp>
        <p:nvCxnSpPr>
          <p:cNvPr id="63" name="Összekötő: szögletes 62">
            <a:extLst>
              <a:ext uri="{FF2B5EF4-FFF2-40B4-BE49-F238E27FC236}">
                <a16:creationId xmlns:a16="http://schemas.microsoft.com/office/drawing/2014/main" id="{76C65073-BB72-40A5-8670-8ABB5791AB8F}"/>
              </a:ext>
            </a:extLst>
          </p:cNvPr>
          <p:cNvCxnSpPr>
            <a:cxnSpLocks/>
            <a:stCxn id="66" idx="2"/>
            <a:endCxn id="44" idx="1"/>
          </p:cNvCxnSpPr>
          <p:nvPr/>
        </p:nvCxnSpPr>
        <p:spPr>
          <a:xfrm rot="16200000" flipH="1">
            <a:off x="4980407" y="3853550"/>
            <a:ext cx="1086527" cy="563939"/>
          </a:xfrm>
          <a:prstGeom prst="bentConnector2">
            <a:avLst/>
          </a:prstGeom>
          <a:ln w="12700">
            <a:solidFill>
              <a:srgbClr val="173F6C"/>
            </a:solidFill>
            <a:prstDash val="sysDash"/>
          </a:ln>
        </p:spPr>
        <p:style>
          <a:lnRef idx="1">
            <a:schemeClr val="accent1"/>
          </a:lnRef>
          <a:fillRef idx="0">
            <a:schemeClr val="accent1"/>
          </a:fillRef>
          <a:effectRef idx="0">
            <a:schemeClr val="accent1"/>
          </a:effectRef>
          <a:fontRef idx="minor">
            <a:schemeClr val="tx1"/>
          </a:fontRef>
        </p:style>
      </p:cxnSp>
      <p:sp>
        <p:nvSpPr>
          <p:cNvPr id="26" name="Szövegdoboz 60">
            <a:extLst>
              <a:ext uri="{FF2B5EF4-FFF2-40B4-BE49-F238E27FC236}">
                <a16:creationId xmlns:a16="http://schemas.microsoft.com/office/drawing/2014/main" id="{12839F83-6294-9D4B-9BEC-FCF664B8B2D5}"/>
              </a:ext>
            </a:extLst>
          </p:cNvPr>
          <p:cNvSpPr txBox="1"/>
          <p:nvPr/>
        </p:nvSpPr>
        <p:spPr>
          <a:xfrm>
            <a:off x="1096545" y="1076098"/>
            <a:ext cx="2395617" cy="707886"/>
          </a:xfrm>
          <a:prstGeom prst="rect">
            <a:avLst/>
          </a:prstGeom>
          <a:noFill/>
        </p:spPr>
        <p:txBody>
          <a:bodyPr wrap="square" rtlCol="0">
            <a:spAutoFit/>
          </a:bodyPr>
          <a:lstStyle/>
          <a:p>
            <a:pPr algn="r"/>
            <a:r>
              <a:rPr lang="hu-HU" sz="2000" b="1" err="1">
                <a:solidFill>
                  <a:srgbClr val="14AC9A"/>
                </a:solidFill>
                <a:latin typeface="Century Gothic" panose="020B0502020202020204" pitchFamily="34" charset="0"/>
              </a:rPr>
              <a:t>Proxedo</a:t>
            </a:r>
            <a:r>
              <a:rPr lang="hu-HU" sz="2000" b="1">
                <a:solidFill>
                  <a:srgbClr val="14AC9A"/>
                </a:solidFill>
                <a:latin typeface="Century Gothic" panose="020B0502020202020204" pitchFamily="34" charset="0"/>
              </a:rPr>
              <a:t> </a:t>
            </a:r>
            <a:br>
              <a:rPr lang="hu-HU" sz="2000" b="1">
                <a:solidFill>
                  <a:srgbClr val="14AC9A"/>
                </a:solidFill>
                <a:latin typeface="Century Gothic" panose="020B0502020202020204" pitchFamily="34" charset="0"/>
              </a:rPr>
            </a:br>
            <a:r>
              <a:rPr lang="hu-HU" sz="2000" b="1">
                <a:solidFill>
                  <a:srgbClr val="14AC9A"/>
                </a:solidFill>
                <a:latin typeface="Century Gothic" panose="020B0502020202020204" pitchFamily="34" charset="0"/>
              </a:rPr>
              <a:t>API </a:t>
            </a:r>
            <a:r>
              <a:rPr lang="hu-HU" sz="2000" b="1" err="1">
                <a:solidFill>
                  <a:srgbClr val="14AC9A"/>
                </a:solidFill>
                <a:latin typeface="Century Gothic" panose="020B0502020202020204" pitchFamily="34" charset="0"/>
              </a:rPr>
              <a:t>Security</a:t>
            </a:r>
            <a:endParaRPr lang="hu-HU" sz="1000">
              <a:solidFill>
                <a:srgbClr val="14AC9A"/>
              </a:solidFill>
              <a:latin typeface="Century Gothic" panose="020B0502020202020204" pitchFamily="34" charset="0"/>
            </a:endParaRPr>
          </a:p>
        </p:txBody>
      </p:sp>
      <p:pic>
        <p:nvPicPr>
          <p:cNvPr id="66" name="Ábra 9">
            <a:extLst>
              <a:ext uri="{FF2B5EF4-FFF2-40B4-BE49-F238E27FC236}">
                <a16:creationId xmlns:a16="http://schemas.microsoft.com/office/drawing/2014/main" id="{EC2567C5-F32B-2645-90EA-02F2E77B36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7666" y="3158418"/>
            <a:ext cx="488069" cy="433839"/>
          </a:xfrm>
          <a:prstGeom prst="rect">
            <a:avLst/>
          </a:prstGeom>
        </p:spPr>
      </p:pic>
      <p:pic>
        <p:nvPicPr>
          <p:cNvPr id="75" name="Graphic 74">
            <a:extLst>
              <a:ext uri="{FF2B5EF4-FFF2-40B4-BE49-F238E27FC236}">
                <a16:creationId xmlns:a16="http://schemas.microsoft.com/office/drawing/2014/main" id="{21E37086-C8C7-E448-B0F4-8D645655F0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37679" y="3048937"/>
            <a:ext cx="667762" cy="667762"/>
          </a:xfrm>
          <a:prstGeom prst="rect">
            <a:avLst/>
          </a:prstGeom>
        </p:spPr>
      </p:pic>
      <p:sp>
        <p:nvSpPr>
          <p:cNvPr id="76" name="Szövegdoboz 29">
            <a:extLst>
              <a:ext uri="{FF2B5EF4-FFF2-40B4-BE49-F238E27FC236}">
                <a16:creationId xmlns:a16="http://schemas.microsoft.com/office/drawing/2014/main" id="{DB8E1B76-DF26-D841-8C49-32D4334152C5}"/>
              </a:ext>
            </a:extLst>
          </p:cNvPr>
          <p:cNvSpPr txBox="1"/>
          <p:nvPr/>
        </p:nvSpPr>
        <p:spPr>
          <a:xfrm>
            <a:off x="2552682" y="3270447"/>
            <a:ext cx="984997" cy="276999"/>
          </a:xfrm>
          <a:prstGeom prst="rect">
            <a:avLst/>
          </a:prstGeom>
          <a:noFill/>
        </p:spPr>
        <p:txBody>
          <a:bodyPr wrap="square" rtlCol="0">
            <a:spAutoFit/>
          </a:bodyPr>
          <a:lstStyle/>
          <a:p>
            <a:pPr algn="r"/>
            <a:r>
              <a:rPr lang="hu-HU" sz="1200" b="1" err="1">
                <a:solidFill>
                  <a:srgbClr val="173F6C"/>
                </a:solidFill>
                <a:latin typeface="Century Gothic" panose="020B0502020202020204" pitchFamily="34" charset="0"/>
              </a:rPr>
              <a:t>Validation</a:t>
            </a:r>
            <a:endParaRPr lang="hu-HU" sz="1200" b="1">
              <a:solidFill>
                <a:srgbClr val="173F6C"/>
              </a:solidFill>
              <a:latin typeface="Century Gothic" panose="020B0502020202020204" pitchFamily="34" charset="0"/>
            </a:endParaRPr>
          </a:p>
        </p:txBody>
      </p:sp>
      <p:pic>
        <p:nvPicPr>
          <p:cNvPr id="88" name="Graphic 87">
            <a:extLst>
              <a:ext uri="{FF2B5EF4-FFF2-40B4-BE49-F238E27FC236}">
                <a16:creationId xmlns:a16="http://schemas.microsoft.com/office/drawing/2014/main" id="{E3D9A6AA-2464-CD4A-8546-26BE8B2D98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38118" y="3039989"/>
            <a:ext cx="667762" cy="667762"/>
          </a:xfrm>
          <a:prstGeom prst="rect">
            <a:avLst/>
          </a:prstGeom>
        </p:spPr>
      </p:pic>
      <p:sp>
        <p:nvSpPr>
          <p:cNvPr id="89" name="Szövegdoboz 29">
            <a:extLst>
              <a:ext uri="{FF2B5EF4-FFF2-40B4-BE49-F238E27FC236}">
                <a16:creationId xmlns:a16="http://schemas.microsoft.com/office/drawing/2014/main" id="{04337B44-493F-3342-8A3E-FBC1E4027F4B}"/>
              </a:ext>
            </a:extLst>
          </p:cNvPr>
          <p:cNvSpPr txBox="1"/>
          <p:nvPr/>
        </p:nvSpPr>
        <p:spPr>
          <a:xfrm>
            <a:off x="4079501" y="3722687"/>
            <a:ext cx="984997" cy="276999"/>
          </a:xfrm>
          <a:prstGeom prst="rect">
            <a:avLst/>
          </a:prstGeom>
          <a:noFill/>
        </p:spPr>
        <p:txBody>
          <a:bodyPr wrap="square" rtlCol="0">
            <a:spAutoFit/>
          </a:bodyPr>
          <a:lstStyle/>
          <a:p>
            <a:pPr algn="ctr"/>
            <a:r>
              <a:rPr lang="hu-HU" sz="1200" b="1">
                <a:solidFill>
                  <a:srgbClr val="173F6C"/>
                </a:solidFill>
                <a:latin typeface="Century Gothic" panose="020B0502020202020204" pitchFamily="34" charset="0"/>
              </a:rPr>
              <a:t>Filtering</a:t>
            </a:r>
          </a:p>
        </p:txBody>
      </p:sp>
      <p:sp>
        <p:nvSpPr>
          <p:cNvPr id="90" name="Szövegdoboz 29">
            <a:extLst>
              <a:ext uri="{FF2B5EF4-FFF2-40B4-BE49-F238E27FC236}">
                <a16:creationId xmlns:a16="http://schemas.microsoft.com/office/drawing/2014/main" id="{33D33E83-70FC-414A-AD72-88848D297238}"/>
              </a:ext>
            </a:extLst>
          </p:cNvPr>
          <p:cNvSpPr txBox="1"/>
          <p:nvPr/>
        </p:nvSpPr>
        <p:spPr>
          <a:xfrm>
            <a:off x="3315798" y="1209170"/>
            <a:ext cx="2482423" cy="276999"/>
          </a:xfrm>
          <a:prstGeom prst="rect">
            <a:avLst/>
          </a:prstGeom>
          <a:noFill/>
        </p:spPr>
        <p:txBody>
          <a:bodyPr wrap="square" rtlCol="0">
            <a:spAutoFit/>
          </a:bodyPr>
          <a:lstStyle/>
          <a:p>
            <a:pPr algn="ctr"/>
            <a:r>
              <a:rPr lang="hu-HU" sz="1200" b="1">
                <a:solidFill>
                  <a:srgbClr val="4C97FE"/>
                </a:solidFill>
                <a:latin typeface="Century Gothic" panose="020B0502020202020204" pitchFamily="34" charset="0"/>
              </a:rPr>
              <a:t>Deep </a:t>
            </a:r>
            <a:r>
              <a:rPr lang="hu-HU" sz="1200" b="1" err="1">
                <a:solidFill>
                  <a:srgbClr val="4C97FE"/>
                </a:solidFill>
                <a:latin typeface="Century Gothic" panose="020B0502020202020204" pitchFamily="34" charset="0"/>
              </a:rPr>
              <a:t>Packet</a:t>
            </a:r>
            <a:r>
              <a:rPr lang="hu-HU" sz="1200" b="1">
                <a:solidFill>
                  <a:srgbClr val="4C97FE"/>
                </a:solidFill>
                <a:latin typeface="Century Gothic" panose="020B0502020202020204" pitchFamily="34" charset="0"/>
              </a:rPr>
              <a:t> </a:t>
            </a:r>
            <a:r>
              <a:rPr lang="hu-HU" sz="1200" b="1" err="1">
                <a:solidFill>
                  <a:srgbClr val="4C97FE"/>
                </a:solidFill>
                <a:latin typeface="Century Gothic" panose="020B0502020202020204" pitchFamily="34" charset="0"/>
              </a:rPr>
              <a:t>Inspection</a:t>
            </a:r>
            <a:endParaRPr lang="hu-HU" sz="1200" b="1">
              <a:solidFill>
                <a:srgbClr val="4C97FE"/>
              </a:solidFill>
              <a:latin typeface="Century Gothic" panose="020B0502020202020204" pitchFamily="34" charset="0"/>
            </a:endParaRPr>
          </a:p>
        </p:txBody>
      </p:sp>
    </p:spTree>
    <p:extLst>
      <p:ext uri="{BB962C8B-B14F-4D97-AF65-F5344CB8AC3E}">
        <p14:creationId xmlns:p14="http://schemas.microsoft.com/office/powerpoint/2010/main" val="23794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26</a:t>
            </a:fld>
            <a:endParaRPr lang="hu-HU"/>
          </a:p>
        </p:txBody>
      </p:sp>
      <p:sp>
        <p:nvSpPr>
          <p:cNvPr id="2" name="Cím 1">
            <a:extLst>
              <a:ext uri="{FF2B5EF4-FFF2-40B4-BE49-F238E27FC236}">
                <a16:creationId xmlns:a16="http://schemas.microsoft.com/office/drawing/2014/main" id="{4B434530-642E-4758-962F-7F44F59F5AFF}"/>
              </a:ext>
            </a:extLst>
          </p:cNvPr>
          <p:cNvSpPr>
            <a:spLocks noGrp="1"/>
          </p:cNvSpPr>
          <p:nvPr>
            <p:ph type="title" idx="4294967295"/>
          </p:nvPr>
        </p:nvSpPr>
        <p:spPr>
          <a:xfrm>
            <a:off x="627458" y="274638"/>
            <a:ext cx="7886700" cy="993775"/>
          </a:xfrm>
        </p:spPr>
        <p:txBody>
          <a:bodyPr/>
          <a:lstStyle/>
          <a:p>
            <a:r>
              <a:rPr lang="en-US">
                <a:solidFill>
                  <a:schemeClr val="bg1"/>
                </a:solidFill>
              </a:rPr>
              <a:t>Key Features</a:t>
            </a:r>
            <a:endParaRPr lang="hu-HU">
              <a:solidFill>
                <a:schemeClr val="bg1"/>
              </a:solidFill>
            </a:endParaRPr>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26</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3065346"/>
            <a:ext cx="2398172"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t>Deep </a:t>
            </a:r>
            <a:r>
              <a:rPr lang="hu-HU" err="1"/>
              <a:t>Packet</a:t>
            </a:r>
            <a:r>
              <a:rPr lang="hu-HU"/>
              <a:t> </a:t>
            </a:r>
            <a:r>
              <a:rPr lang="hu-HU" err="1"/>
              <a:t>Inspection</a:t>
            </a:r>
            <a:endParaRPr lang="hu-HU"/>
          </a:p>
        </p:txBody>
      </p:sp>
      <p:sp>
        <p:nvSpPr>
          <p:cNvPr id="18" name="Tartalom helye 3">
            <a:extLst>
              <a:ext uri="{FF2B5EF4-FFF2-40B4-BE49-F238E27FC236}">
                <a16:creationId xmlns:a16="http://schemas.microsoft.com/office/drawing/2014/main" id="{4DD8ADC6-0B11-C745-ACAA-7FF0C91064AE}"/>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14AC9A"/>
                </a:solidFill>
              </a:rPr>
              <a:t>See and Understand API Traffic</a:t>
            </a:r>
            <a:br>
              <a:rPr lang="en-US" sz="1400" b="1">
                <a:solidFill>
                  <a:srgbClr val="14AC9A"/>
                </a:solidFill>
              </a:rPr>
            </a:br>
            <a:endParaRPr lang="en-US" sz="1400" b="1">
              <a:solidFill>
                <a:srgbClr val="14AC9A"/>
              </a:solidFill>
            </a:endParaRPr>
          </a:p>
          <a:p>
            <a:pPr marL="101203" indent="-101203">
              <a:lnSpc>
                <a:spcPct val="100000"/>
              </a:lnSpc>
              <a:spcBef>
                <a:spcPts val="675"/>
              </a:spcBef>
              <a:buClr>
                <a:srgbClr val="14AC9A"/>
              </a:buClr>
            </a:pPr>
            <a:r>
              <a:rPr lang="en-US" sz="1400">
                <a:solidFill>
                  <a:schemeClr val="bg1"/>
                </a:solidFill>
              </a:rPr>
              <a:t>Full interpretation of </a:t>
            </a:r>
            <a:r>
              <a:rPr lang="en-US" sz="1400" b="1">
                <a:solidFill>
                  <a:schemeClr val="bg1"/>
                </a:solidFill>
              </a:rPr>
              <a:t>Header and Body contents</a:t>
            </a:r>
            <a:br>
              <a:rPr lang="en-US" sz="1400" b="1">
                <a:solidFill>
                  <a:schemeClr val="bg1"/>
                </a:solidFill>
              </a:rPr>
            </a:br>
            <a:endParaRPr lang="en-US" sz="1400" b="1">
              <a:solidFill>
                <a:schemeClr val="bg1"/>
              </a:solidFill>
            </a:endParaRPr>
          </a:p>
          <a:p>
            <a:pPr marL="101203" indent="-101203">
              <a:lnSpc>
                <a:spcPct val="100000"/>
              </a:lnSpc>
              <a:spcBef>
                <a:spcPts val="675"/>
              </a:spcBef>
              <a:buClr>
                <a:srgbClr val="14AC9A"/>
              </a:buClr>
            </a:pPr>
            <a:r>
              <a:rPr lang="en-US" sz="1400" b="1">
                <a:solidFill>
                  <a:schemeClr val="bg1"/>
                </a:solidFill>
              </a:rPr>
              <a:t>SOAP and REST </a:t>
            </a:r>
            <a:r>
              <a:rPr lang="en-US" sz="1400">
                <a:solidFill>
                  <a:schemeClr val="bg1"/>
                </a:solidFill>
              </a:rPr>
              <a:t>support</a:t>
            </a:r>
            <a:br>
              <a:rPr lang="en-US" sz="1400">
                <a:solidFill>
                  <a:schemeClr val="bg1"/>
                </a:solidFill>
              </a:rPr>
            </a:br>
            <a:endParaRPr lang="en-US" sz="1400">
              <a:solidFill>
                <a:schemeClr val="bg1"/>
              </a:solidFill>
            </a:endParaRPr>
          </a:p>
          <a:p>
            <a:pPr marL="101203" indent="-101203">
              <a:lnSpc>
                <a:spcPct val="100000"/>
              </a:lnSpc>
              <a:spcBef>
                <a:spcPts val="675"/>
              </a:spcBef>
              <a:buClr>
                <a:srgbClr val="14AC9A"/>
              </a:buClr>
            </a:pPr>
            <a:r>
              <a:rPr lang="en-US" sz="1400" b="1">
                <a:solidFill>
                  <a:schemeClr val="bg1"/>
                </a:solidFill>
              </a:rPr>
              <a:t>Positive Security Model</a:t>
            </a:r>
            <a:br>
              <a:rPr lang="en-US" sz="1400" b="1">
                <a:solidFill>
                  <a:schemeClr val="bg1"/>
                </a:solidFill>
              </a:rPr>
            </a:br>
            <a:endParaRPr lang="en-US" sz="1400">
              <a:solidFill>
                <a:schemeClr val="bg1"/>
              </a:solidFill>
            </a:endParaRPr>
          </a:p>
          <a:p>
            <a:pPr marL="101203" indent="-101203">
              <a:lnSpc>
                <a:spcPct val="100000"/>
              </a:lnSpc>
              <a:spcBef>
                <a:spcPts val="675"/>
              </a:spcBef>
              <a:buClr>
                <a:srgbClr val="14AC9A"/>
              </a:buClr>
            </a:pPr>
            <a:r>
              <a:rPr lang="en-US" sz="1400" b="1">
                <a:solidFill>
                  <a:schemeClr val="bg1"/>
                </a:solidFill>
              </a:rPr>
              <a:t>Gateway</a:t>
            </a:r>
            <a:r>
              <a:rPr lang="en-US" sz="1400">
                <a:solidFill>
                  <a:schemeClr val="bg1"/>
                </a:solidFill>
              </a:rPr>
              <a:t> approach</a:t>
            </a:r>
          </a:p>
          <a:p>
            <a:pPr marL="101203" indent="-101203">
              <a:lnSpc>
                <a:spcPct val="100000"/>
              </a:lnSpc>
              <a:spcBef>
                <a:spcPts val="675"/>
              </a:spcBef>
              <a:buClr>
                <a:srgbClr val="14AC9A"/>
              </a:buClr>
            </a:pPr>
            <a:endParaRPr lang="en-US" sz="1400">
              <a:solidFill>
                <a:schemeClr val="bg1"/>
              </a:solidFill>
            </a:endParaRPr>
          </a:p>
          <a:p>
            <a:pPr marL="101203" indent="-101203">
              <a:lnSpc>
                <a:spcPct val="100000"/>
              </a:lnSpc>
              <a:spcBef>
                <a:spcPts val="675"/>
              </a:spcBef>
              <a:buClr>
                <a:srgbClr val="14AC9A"/>
              </a:buClr>
            </a:pPr>
            <a:r>
              <a:rPr lang="en-US" sz="1400" b="1">
                <a:solidFill>
                  <a:schemeClr val="bg1"/>
                </a:solidFill>
              </a:rPr>
              <a:t>Customizable</a:t>
            </a:r>
            <a:r>
              <a:rPr lang="en-US" sz="1400">
                <a:solidFill>
                  <a:schemeClr val="bg1"/>
                </a:solidFill>
              </a:rPr>
              <a:t> Error Policies</a:t>
            </a:r>
          </a:p>
        </p:txBody>
      </p:sp>
      <p:pic>
        <p:nvPicPr>
          <p:cNvPr id="10" name="Ábra 9">
            <a:extLst>
              <a:ext uri="{FF2B5EF4-FFF2-40B4-BE49-F238E27FC236}">
                <a16:creationId xmlns:a16="http://schemas.microsoft.com/office/drawing/2014/main" id="{72DC6A67-BD9D-44A5-9ED7-2589388A30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5680" y="2082364"/>
            <a:ext cx="754205" cy="754205"/>
          </a:xfrm>
          <a:prstGeom prst="rect">
            <a:avLst/>
          </a:prstGeom>
        </p:spPr>
      </p:pic>
    </p:spTree>
    <p:extLst>
      <p:ext uri="{BB962C8B-B14F-4D97-AF65-F5344CB8AC3E}">
        <p14:creationId xmlns:p14="http://schemas.microsoft.com/office/powerpoint/2010/main" val="925638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a:t>Key Features</a:t>
            </a:r>
            <a:endParaRPr lang="hu-HU"/>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27</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27</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3065346"/>
            <a:ext cx="2398172"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t>Filtering and </a:t>
            </a:r>
            <a:r>
              <a:rPr lang="hu-HU" err="1"/>
              <a:t>Validation</a:t>
            </a:r>
            <a:endParaRPr lang="hu-HU"/>
          </a:p>
        </p:txBody>
      </p:sp>
      <p:sp>
        <p:nvSpPr>
          <p:cNvPr id="18" name="Tartalom helye 3">
            <a:extLst>
              <a:ext uri="{FF2B5EF4-FFF2-40B4-BE49-F238E27FC236}">
                <a16:creationId xmlns:a16="http://schemas.microsoft.com/office/drawing/2014/main" id="{4DD8ADC6-0B11-C745-ACAA-7FF0C91064AE}"/>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14AC9A"/>
                </a:solidFill>
              </a:rPr>
              <a:t>Create Security Flows for your own environment</a:t>
            </a:r>
            <a:br>
              <a:rPr lang="en-US" sz="1400" b="1">
                <a:solidFill>
                  <a:srgbClr val="14AC9A"/>
                </a:solidFill>
              </a:rPr>
            </a:br>
            <a:endParaRPr lang="en-US" sz="1400" b="1">
              <a:solidFill>
                <a:srgbClr val="14AC9A"/>
              </a:solidFill>
            </a:endParaRPr>
          </a:p>
          <a:p>
            <a:pPr marL="101203" indent="-101203">
              <a:lnSpc>
                <a:spcPct val="100000"/>
              </a:lnSpc>
              <a:spcBef>
                <a:spcPts val="675"/>
              </a:spcBef>
              <a:buClr>
                <a:srgbClr val="14AC9A"/>
              </a:buClr>
            </a:pPr>
            <a:r>
              <a:rPr lang="en-US" sz="1400"/>
              <a:t>Security </a:t>
            </a:r>
            <a:r>
              <a:rPr lang="en-US" sz="1400" b="1"/>
              <a:t>based on</a:t>
            </a:r>
            <a:r>
              <a:rPr lang="en-US" sz="1400"/>
              <a:t> traffic </a:t>
            </a:r>
            <a:r>
              <a:rPr lang="en-US" sz="1400" b="1"/>
              <a:t>contents</a:t>
            </a:r>
            <a:br>
              <a:rPr lang="en-US" sz="1400" b="1"/>
            </a:br>
            <a:endParaRPr lang="en-US" sz="1400" b="1"/>
          </a:p>
          <a:p>
            <a:pPr marL="101203" indent="-101203">
              <a:lnSpc>
                <a:spcPct val="100000"/>
              </a:lnSpc>
              <a:spcBef>
                <a:spcPts val="675"/>
              </a:spcBef>
              <a:buClr>
                <a:srgbClr val="14AC9A"/>
              </a:buClr>
            </a:pPr>
            <a:r>
              <a:rPr lang="en-US" sz="1400" b="1"/>
              <a:t>Schema </a:t>
            </a:r>
            <a:r>
              <a:rPr lang="en-US" sz="1400"/>
              <a:t>Validation</a:t>
            </a:r>
            <a:br>
              <a:rPr lang="en-US" sz="1400"/>
            </a:br>
            <a:endParaRPr lang="en-US" sz="1400"/>
          </a:p>
          <a:p>
            <a:pPr marL="101203" indent="-101203">
              <a:lnSpc>
                <a:spcPct val="100000"/>
              </a:lnSpc>
              <a:spcBef>
                <a:spcPts val="675"/>
              </a:spcBef>
              <a:buClr>
                <a:srgbClr val="14AC9A"/>
              </a:buClr>
            </a:pPr>
            <a:r>
              <a:rPr lang="en-US" sz="1400"/>
              <a:t>Matchers, Filters, Selectors</a:t>
            </a:r>
            <a:br>
              <a:rPr lang="en-US" sz="1400" b="1"/>
            </a:br>
            <a:endParaRPr lang="en-US" sz="1400"/>
          </a:p>
          <a:p>
            <a:pPr marL="101203" indent="-101203">
              <a:lnSpc>
                <a:spcPct val="100000"/>
              </a:lnSpc>
              <a:spcBef>
                <a:spcPts val="675"/>
              </a:spcBef>
              <a:buClr>
                <a:srgbClr val="14AC9A"/>
              </a:buClr>
            </a:pPr>
            <a:r>
              <a:rPr lang="en-US" sz="1400"/>
              <a:t>Endpoints, Paths, </a:t>
            </a:r>
            <a:r>
              <a:rPr lang="en-US" sz="1400" b="1"/>
              <a:t>Key-Values</a:t>
            </a:r>
          </a:p>
          <a:p>
            <a:pPr marL="101203" indent="-101203">
              <a:lnSpc>
                <a:spcPct val="100000"/>
              </a:lnSpc>
              <a:spcBef>
                <a:spcPts val="675"/>
              </a:spcBef>
              <a:buClr>
                <a:srgbClr val="14AC9A"/>
              </a:buClr>
            </a:pPr>
            <a:endParaRPr lang="en-US" sz="1400"/>
          </a:p>
          <a:p>
            <a:pPr marL="101203" indent="-101203">
              <a:lnSpc>
                <a:spcPct val="100000"/>
              </a:lnSpc>
              <a:spcBef>
                <a:spcPts val="675"/>
              </a:spcBef>
              <a:buClr>
                <a:srgbClr val="14AC9A"/>
              </a:buClr>
            </a:pPr>
            <a:r>
              <a:rPr lang="en-US" sz="1400" b="1"/>
              <a:t>Added Layer </a:t>
            </a:r>
            <a:r>
              <a:rPr lang="en-US" sz="1400"/>
              <a:t>of Security</a:t>
            </a:r>
          </a:p>
        </p:txBody>
      </p:sp>
      <p:pic>
        <p:nvPicPr>
          <p:cNvPr id="9" name="Ábra 8">
            <a:extLst>
              <a:ext uri="{FF2B5EF4-FFF2-40B4-BE49-F238E27FC236}">
                <a16:creationId xmlns:a16="http://schemas.microsoft.com/office/drawing/2014/main" id="{B0DD97F3-8E44-4060-B134-85B682E047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7096" y="2056515"/>
            <a:ext cx="820876" cy="875600"/>
          </a:xfrm>
          <a:prstGeom prst="rect">
            <a:avLst/>
          </a:prstGeom>
        </p:spPr>
      </p:pic>
    </p:spTree>
    <p:extLst>
      <p:ext uri="{BB962C8B-B14F-4D97-AF65-F5344CB8AC3E}">
        <p14:creationId xmlns:p14="http://schemas.microsoft.com/office/powerpoint/2010/main" val="3118812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a:t>Key Features</a:t>
            </a:r>
            <a:endParaRPr lang="hu-HU"/>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28</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28</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3065346"/>
            <a:ext cx="2398172"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err="1"/>
              <a:t>Enforcement</a:t>
            </a:r>
            <a:endParaRPr lang="hu-HU"/>
          </a:p>
        </p:txBody>
      </p:sp>
      <p:sp>
        <p:nvSpPr>
          <p:cNvPr id="15" name="Tartalom helye 3">
            <a:extLst>
              <a:ext uri="{FF2B5EF4-FFF2-40B4-BE49-F238E27FC236}">
                <a16:creationId xmlns:a16="http://schemas.microsoft.com/office/drawing/2014/main" id="{AED585DE-0EDF-4D45-B946-4BBFD14F3D53}"/>
              </a:ext>
            </a:extLst>
          </p:cNvPr>
          <p:cNvSpPr txBox="1">
            <a:spLocks/>
          </p:cNvSpPr>
          <p:nvPr/>
        </p:nvSpPr>
        <p:spPr>
          <a:xfrm>
            <a:off x="3388333" y="3008026"/>
            <a:ext cx="2398172"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a:t>Mintaszöveg szerkesztése</a:t>
            </a:r>
          </a:p>
        </p:txBody>
      </p:sp>
      <p:sp>
        <p:nvSpPr>
          <p:cNvPr id="18" name="Tartalom helye 3">
            <a:extLst>
              <a:ext uri="{FF2B5EF4-FFF2-40B4-BE49-F238E27FC236}">
                <a16:creationId xmlns:a16="http://schemas.microsoft.com/office/drawing/2014/main" id="{4DD8ADC6-0B11-C745-ACAA-7FF0C91064AE}"/>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a:solidFill>
                  <a:srgbClr val="14AC9A"/>
                </a:solidFill>
              </a:rPr>
              <a:t>Enforce Security, Encryption and Monitoring</a:t>
            </a:r>
            <a:br>
              <a:rPr lang="en-US" sz="1400" b="1">
                <a:solidFill>
                  <a:srgbClr val="14AC9A"/>
                </a:solidFill>
              </a:rPr>
            </a:br>
            <a:endParaRPr lang="en-US" sz="1400" b="1">
              <a:solidFill>
                <a:srgbClr val="14AC9A"/>
              </a:solidFill>
            </a:endParaRPr>
          </a:p>
          <a:p>
            <a:pPr marL="101203" indent="-101203">
              <a:lnSpc>
                <a:spcPct val="100000"/>
              </a:lnSpc>
              <a:spcBef>
                <a:spcPts val="675"/>
              </a:spcBef>
              <a:buClr>
                <a:srgbClr val="14AC9A"/>
              </a:buClr>
            </a:pPr>
            <a:r>
              <a:rPr lang="en-US" sz="1400"/>
              <a:t>Enforce security policies </a:t>
            </a:r>
            <a:r>
              <a:rPr lang="en-US" sz="1400" b="1"/>
              <a:t>without the need to modify the protected backend</a:t>
            </a:r>
            <a:r>
              <a:rPr lang="en-US" sz="1400"/>
              <a:t> system</a:t>
            </a:r>
            <a:br>
              <a:rPr lang="en-US" sz="1400" b="1"/>
            </a:br>
            <a:endParaRPr lang="en-US" sz="1400" b="1"/>
          </a:p>
          <a:p>
            <a:pPr marL="101203" indent="-101203">
              <a:lnSpc>
                <a:spcPct val="100000"/>
              </a:lnSpc>
              <a:spcBef>
                <a:spcPts val="675"/>
              </a:spcBef>
              <a:buClr>
                <a:srgbClr val="14AC9A"/>
              </a:buClr>
            </a:pPr>
            <a:r>
              <a:rPr lang="en-US" sz="1400"/>
              <a:t>Enhance uniform </a:t>
            </a:r>
            <a:r>
              <a:rPr lang="en-US" sz="1400" b="1"/>
              <a:t>Monitoring</a:t>
            </a:r>
            <a:r>
              <a:rPr lang="en-US" sz="1400"/>
              <a:t> on systems with insufficient logging tools</a:t>
            </a:r>
            <a:br>
              <a:rPr lang="en-US" sz="1400"/>
            </a:br>
            <a:endParaRPr lang="en-US" sz="1400"/>
          </a:p>
          <a:p>
            <a:pPr marL="101203" indent="-101203">
              <a:lnSpc>
                <a:spcPct val="100000"/>
              </a:lnSpc>
              <a:spcBef>
                <a:spcPts val="675"/>
              </a:spcBef>
              <a:buClr>
                <a:srgbClr val="14AC9A"/>
              </a:buClr>
            </a:pPr>
            <a:r>
              <a:rPr lang="en-US" sz="1400"/>
              <a:t>Protect </a:t>
            </a:r>
            <a:r>
              <a:rPr lang="en-US" sz="1400" b="1"/>
              <a:t>Legacy Systems</a:t>
            </a:r>
          </a:p>
          <a:p>
            <a:pPr marL="101203" indent="-101203">
              <a:lnSpc>
                <a:spcPct val="100000"/>
              </a:lnSpc>
              <a:spcBef>
                <a:spcPts val="675"/>
              </a:spcBef>
              <a:buClr>
                <a:srgbClr val="14AC9A"/>
              </a:buClr>
            </a:pPr>
            <a:endParaRPr lang="en-US" sz="1400" b="1"/>
          </a:p>
          <a:p>
            <a:pPr marL="101203" indent="-101203">
              <a:lnSpc>
                <a:spcPct val="100000"/>
              </a:lnSpc>
              <a:spcBef>
                <a:spcPts val="675"/>
              </a:spcBef>
              <a:buClr>
                <a:srgbClr val="14AC9A"/>
              </a:buClr>
            </a:pPr>
            <a:r>
              <a:rPr lang="en-US" sz="1400"/>
              <a:t>Ensure </a:t>
            </a:r>
            <a:r>
              <a:rPr lang="en-US" sz="1400" b="1"/>
              <a:t>Compliance</a:t>
            </a:r>
            <a:r>
              <a:rPr lang="en-US" sz="1400"/>
              <a:t> and </a:t>
            </a:r>
            <a:r>
              <a:rPr lang="en-US" sz="1400" b="1"/>
              <a:t>Data Protection</a:t>
            </a:r>
          </a:p>
        </p:txBody>
      </p:sp>
      <p:pic>
        <p:nvPicPr>
          <p:cNvPr id="9" name="Ábra 8">
            <a:extLst>
              <a:ext uri="{FF2B5EF4-FFF2-40B4-BE49-F238E27FC236}">
                <a16:creationId xmlns:a16="http://schemas.microsoft.com/office/drawing/2014/main" id="{CD5EC1B6-43D9-4B7D-9B7C-1E6DA1ABD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9734" y="2126273"/>
            <a:ext cx="647564" cy="854516"/>
          </a:xfrm>
          <a:prstGeom prst="rect">
            <a:avLst/>
          </a:prstGeom>
        </p:spPr>
      </p:pic>
    </p:spTree>
    <p:extLst>
      <p:ext uri="{BB962C8B-B14F-4D97-AF65-F5344CB8AC3E}">
        <p14:creationId xmlns:p14="http://schemas.microsoft.com/office/powerpoint/2010/main" val="301406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ím 1">
            <a:extLst>
              <a:ext uri="{FF2B5EF4-FFF2-40B4-BE49-F238E27FC236}">
                <a16:creationId xmlns:a16="http://schemas.microsoft.com/office/drawing/2014/main" id="{99891B69-B396-984C-A4D2-1649241EE27B}"/>
              </a:ext>
            </a:extLst>
          </p:cNvPr>
          <p:cNvSpPr>
            <a:spLocks noGrp="1"/>
          </p:cNvSpPr>
          <p:nvPr>
            <p:ph type="title"/>
          </p:nvPr>
        </p:nvSpPr>
        <p:spPr>
          <a:xfrm>
            <a:off x="627459" y="1936778"/>
            <a:ext cx="7886700" cy="994172"/>
          </a:xfrm>
        </p:spPr>
        <p:txBody>
          <a:bodyPr/>
          <a:lstStyle/>
          <a:p>
            <a:r>
              <a:rPr lang="en-US"/>
              <a:t>Thank you!</a:t>
            </a:r>
            <a:endParaRPr lang="hu-HU"/>
          </a:p>
        </p:txBody>
      </p:sp>
      <p:sp>
        <p:nvSpPr>
          <p:cNvPr id="65" name="Cím 1">
            <a:extLst>
              <a:ext uri="{FF2B5EF4-FFF2-40B4-BE49-F238E27FC236}">
                <a16:creationId xmlns:a16="http://schemas.microsoft.com/office/drawing/2014/main" id="{F09B6E06-60E3-6947-B331-A7E6149D5351}"/>
              </a:ext>
            </a:extLst>
          </p:cNvPr>
          <p:cNvSpPr txBox="1">
            <a:spLocks/>
          </p:cNvSpPr>
          <p:nvPr/>
        </p:nvSpPr>
        <p:spPr>
          <a:xfrm>
            <a:off x="627459" y="2851121"/>
            <a:ext cx="7886700" cy="435429"/>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b="1" kern="1200">
                <a:solidFill>
                  <a:schemeClr val="bg1"/>
                </a:solidFill>
                <a:latin typeface="Century Gothic" panose="020B0502020202020204" pitchFamily="34" charset="0"/>
                <a:ea typeface="+mj-ea"/>
                <a:cs typeface="+mj-cs"/>
              </a:defRPr>
            </a:lvl1pPr>
          </a:lstStyle>
          <a:p>
            <a:r>
              <a:rPr lang="en-US" sz="1600" b="0" err="1"/>
              <a:t>balasys.eu</a:t>
            </a:r>
            <a:endParaRPr lang="hu-HU" sz="1600" b="0"/>
          </a:p>
        </p:txBody>
      </p:sp>
      <p:pic>
        <p:nvPicPr>
          <p:cNvPr id="3" name="Picture 2" descr="A picture containing text, clipart&#10;&#10;Description automatically generated">
            <a:extLst>
              <a:ext uri="{FF2B5EF4-FFF2-40B4-BE49-F238E27FC236}">
                <a16:creationId xmlns:a16="http://schemas.microsoft.com/office/drawing/2014/main" id="{A7A4F15F-FACA-0D4B-82B1-957E748C3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37" y="683426"/>
            <a:ext cx="2024743" cy="668673"/>
          </a:xfrm>
          <a:prstGeom prst="rect">
            <a:avLst/>
          </a:prstGeom>
        </p:spPr>
      </p:pic>
      <p:sp>
        <p:nvSpPr>
          <p:cNvPr id="71" name="Title 8">
            <a:extLst>
              <a:ext uri="{FF2B5EF4-FFF2-40B4-BE49-F238E27FC236}">
                <a16:creationId xmlns:a16="http://schemas.microsoft.com/office/drawing/2014/main" id="{B418D7F8-BDDF-5340-AE57-AE3C794F5A53}"/>
              </a:ext>
            </a:extLst>
          </p:cNvPr>
          <p:cNvSpPr txBox="1">
            <a:spLocks/>
          </p:cNvSpPr>
          <p:nvPr/>
        </p:nvSpPr>
        <p:spPr>
          <a:xfrm>
            <a:off x="1" y="4149093"/>
            <a:ext cx="3976180" cy="9941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600" b="1" kern="1200">
                <a:solidFill>
                  <a:schemeClr val="bg1"/>
                </a:solidFill>
                <a:latin typeface="Poppins" pitchFamily="2" charset="77"/>
                <a:ea typeface="+mj-ea"/>
                <a:cs typeface="Poppins" pitchFamily="2" charset="77"/>
              </a:defRPr>
            </a:lvl1pPr>
          </a:lstStyle>
          <a:p>
            <a:pPr algn="l">
              <a:spcAft>
                <a:spcPts val="600"/>
              </a:spcAft>
            </a:pPr>
            <a:r>
              <a:rPr lang="en-US" sz="1400">
                <a:latin typeface="Century Gothic" panose="020B0502020202020204" pitchFamily="34" charset="0"/>
              </a:rPr>
              <a:t>Contact:</a:t>
            </a:r>
          </a:p>
          <a:p>
            <a:pPr algn="l">
              <a:tabLst>
                <a:tab pos="3641725" algn="l"/>
                <a:tab pos="3860800" algn="l"/>
              </a:tabLst>
            </a:pPr>
            <a:r>
              <a:rPr lang="en-US" sz="1400" b="0">
                <a:latin typeface="Century Gothic" panose="020B0502020202020204" pitchFamily="34" charset="0"/>
              </a:rPr>
              <a:t>Marketing , Events and Webinars	– </a:t>
            </a:r>
            <a:br>
              <a:rPr lang="en-US" sz="1400" b="0">
                <a:latin typeface="Century Gothic" panose="020B0502020202020204" pitchFamily="34" charset="0"/>
              </a:rPr>
            </a:br>
            <a:r>
              <a:rPr lang="en-US" sz="1400" b="0">
                <a:latin typeface="Century Gothic" panose="020B0502020202020204" pitchFamily="34" charset="0"/>
              </a:rPr>
              <a:t>Sales, Pricing, Business development 	–</a:t>
            </a:r>
            <a:br>
              <a:rPr lang="en-US" sz="1400" b="0">
                <a:latin typeface="Century Gothic" panose="020B0502020202020204" pitchFamily="34" charset="0"/>
              </a:rPr>
            </a:br>
            <a:r>
              <a:rPr lang="en-US" sz="1400" b="0">
                <a:latin typeface="Century Gothic" panose="020B0502020202020204" pitchFamily="34" charset="0"/>
              </a:rPr>
              <a:t>Pre-Sales, Technical demo, </a:t>
            </a:r>
            <a:r>
              <a:rPr lang="en-US" sz="1400" b="0" err="1">
                <a:latin typeface="Century Gothic" panose="020B0502020202020204" pitchFamily="34" charset="0"/>
              </a:rPr>
              <a:t>PoC</a:t>
            </a:r>
            <a:r>
              <a:rPr lang="en-US" sz="1400" b="0">
                <a:latin typeface="Century Gothic" panose="020B0502020202020204" pitchFamily="34" charset="0"/>
              </a:rPr>
              <a:t> 	– </a:t>
            </a:r>
          </a:p>
        </p:txBody>
      </p:sp>
      <p:sp>
        <p:nvSpPr>
          <p:cNvPr id="73" name="Title 8">
            <a:extLst>
              <a:ext uri="{FF2B5EF4-FFF2-40B4-BE49-F238E27FC236}">
                <a16:creationId xmlns:a16="http://schemas.microsoft.com/office/drawing/2014/main" id="{C38834E8-F34B-E74B-A8D9-330D776149FA}"/>
              </a:ext>
            </a:extLst>
          </p:cNvPr>
          <p:cNvSpPr txBox="1">
            <a:spLocks/>
          </p:cNvSpPr>
          <p:nvPr/>
        </p:nvSpPr>
        <p:spPr>
          <a:xfrm>
            <a:off x="3964104" y="4409273"/>
            <a:ext cx="3976180" cy="7342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600" b="1" kern="1200">
                <a:solidFill>
                  <a:schemeClr val="bg1"/>
                </a:solidFill>
                <a:latin typeface="Poppins" pitchFamily="2" charset="77"/>
                <a:ea typeface="+mj-ea"/>
                <a:cs typeface="Poppins" pitchFamily="2" charset="77"/>
              </a:defRPr>
            </a:lvl1pPr>
          </a:lstStyle>
          <a:p>
            <a:pPr algn="l"/>
            <a:r>
              <a:rPr lang="en-US" sz="1400" b="0">
                <a:latin typeface="Century Gothic" panose="020B0502020202020204" pitchFamily="34" charset="0"/>
              </a:rPr>
              <a:t>balogh.eszter@balasys.eu</a:t>
            </a:r>
            <a:br>
              <a:rPr lang="en-US" sz="1400" b="0">
                <a:latin typeface="Century Gothic" panose="020B0502020202020204" pitchFamily="34" charset="0"/>
              </a:rPr>
            </a:br>
            <a:r>
              <a:rPr lang="en-US" sz="1400" b="0">
                <a:latin typeface="Century Gothic" panose="020B0502020202020204" pitchFamily="34" charset="0"/>
              </a:rPr>
              <a:t>bartha.peter@balasys.eu</a:t>
            </a:r>
          </a:p>
          <a:p>
            <a:pPr algn="l"/>
            <a:r>
              <a:rPr lang="en-US" sz="1400" b="0">
                <a:latin typeface="Century Gothic" panose="020B0502020202020204" pitchFamily="34" charset="0"/>
              </a:rPr>
              <a:t>szalai.patrik@balasys.eu</a:t>
            </a:r>
          </a:p>
        </p:txBody>
      </p:sp>
    </p:spTree>
    <p:extLst>
      <p:ext uri="{BB962C8B-B14F-4D97-AF65-F5344CB8AC3E}">
        <p14:creationId xmlns:p14="http://schemas.microsoft.com/office/powerpoint/2010/main" val="415601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3</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0">
                <a:latin typeface="Century Gothic"/>
              </a:rPr>
              <a:t>Publikus címet mindenkinek?!</a:t>
            </a:r>
            <a:endParaRPr lang="en-US"/>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latin typeface="Century Gothic"/>
              </a:rPr>
              <a:t>A lehetőség adott, de … </a:t>
            </a:r>
            <a:br>
              <a:rPr lang="hu-HU">
                <a:latin typeface="Century Gothic"/>
              </a:rPr>
            </a:br>
            <a:r>
              <a:rPr lang="hu-HU">
                <a:latin typeface="Century Gothic"/>
              </a:rPr>
              <a:t>Szükség van rá? Készen állunk rá? </a:t>
            </a:r>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pPr>
            <a:r>
              <a:rPr lang="hu-HU">
                <a:latin typeface="Century Gothic"/>
              </a:rPr>
              <a:t>Erősségek</a:t>
            </a:r>
          </a:p>
          <a:p>
            <a:pPr marL="443865" lvl="1" indent="-100965">
              <a:lnSpc>
                <a:spcPct val="100000"/>
              </a:lnSpc>
              <a:spcBef>
                <a:spcPts val="675"/>
              </a:spcBef>
            </a:pPr>
            <a:r>
              <a:rPr lang="hu-HU">
                <a:latin typeface="Century Gothic"/>
              </a:rPr>
              <a:t>Tényleges azonosíthatóság</a:t>
            </a:r>
          </a:p>
          <a:p>
            <a:pPr marL="100965" indent="-100965">
              <a:lnSpc>
                <a:spcPct val="100000"/>
              </a:lnSpc>
              <a:spcBef>
                <a:spcPts val="675"/>
              </a:spcBef>
            </a:pPr>
            <a:r>
              <a:rPr lang="hu-HU">
                <a:latin typeface="Century Gothic"/>
              </a:rPr>
              <a:t>Gyengeségek</a:t>
            </a:r>
            <a:endParaRPr lang="en-US"/>
          </a:p>
          <a:p>
            <a:pPr marL="443865" lvl="1" indent="-100965">
              <a:lnSpc>
                <a:spcPct val="100000"/>
              </a:lnSpc>
              <a:spcBef>
                <a:spcPts val="675"/>
              </a:spcBef>
            </a:pPr>
            <a:r>
              <a:rPr lang="hu-HU">
                <a:latin typeface="Century Gothic"/>
              </a:rPr>
              <a:t>Gyakorlatilag lehetetlen a teljes felderítés</a:t>
            </a:r>
            <a:endParaRPr lang="en-US">
              <a:latin typeface="Century Gothic"/>
            </a:endParaRPr>
          </a:p>
          <a:p>
            <a:pPr marL="100965" indent="-100965">
              <a:lnSpc>
                <a:spcPct val="100000"/>
              </a:lnSpc>
              <a:spcBef>
                <a:spcPts val="675"/>
              </a:spcBef>
            </a:pPr>
            <a:r>
              <a:rPr lang="hu-HU">
                <a:latin typeface="Century Gothic"/>
              </a:rPr>
              <a:t>Lehetőségek</a:t>
            </a:r>
            <a:endParaRPr lang="hu-HU"/>
          </a:p>
          <a:p>
            <a:pPr marL="443865" lvl="1" indent="-100965">
              <a:lnSpc>
                <a:spcPct val="100000"/>
              </a:lnSpc>
              <a:spcBef>
                <a:spcPts val="675"/>
              </a:spcBef>
            </a:pPr>
            <a:r>
              <a:rPr lang="hu-HU">
                <a:latin typeface="Century Gothic"/>
              </a:rPr>
              <a:t>Gyakorlatilag lehetetlen a teljes felderítés</a:t>
            </a:r>
            <a:endParaRPr lang="en-US">
              <a:latin typeface="Century Gothic"/>
            </a:endParaRPr>
          </a:p>
          <a:p>
            <a:pPr marL="443865" lvl="1" indent="-100965">
              <a:lnSpc>
                <a:spcPct val="100000"/>
              </a:lnSpc>
              <a:spcBef>
                <a:spcPts val="675"/>
              </a:spcBef>
            </a:pPr>
            <a:r>
              <a:rPr lang="hu-HU">
                <a:latin typeface="Century Gothic"/>
              </a:rPr>
              <a:t>Minden eszköznek lehet publikus címe</a:t>
            </a:r>
          </a:p>
          <a:p>
            <a:pPr marL="100965" indent="-100965">
              <a:lnSpc>
                <a:spcPct val="100000"/>
              </a:lnSpc>
              <a:spcBef>
                <a:spcPts val="675"/>
              </a:spcBef>
            </a:pPr>
            <a:r>
              <a:rPr lang="hu-HU">
                <a:latin typeface="Century Gothic"/>
              </a:rPr>
              <a:t>Félelmek</a:t>
            </a:r>
          </a:p>
          <a:p>
            <a:pPr marL="443865" lvl="1" indent="-100965">
              <a:lnSpc>
                <a:spcPct val="100000"/>
              </a:lnSpc>
              <a:spcBef>
                <a:spcPts val="675"/>
              </a:spcBef>
            </a:pPr>
            <a:r>
              <a:rPr lang="hu-HU">
                <a:latin typeface="Century Gothic"/>
              </a:rPr>
              <a:t>Támadási felületet jelent</a:t>
            </a:r>
            <a:endParaRPr lang="hu-HU"/>
          </a:p>
          <a:p>
            <a:pPr marL="443865" lvl="1" indent="-100965">
              <a:lnSpc>
                <a:spcPct val="100000"/>
              </a:lnSpc>
              <a:spcBef>
                <a:spcPts val="675"/>
              </a:spcBef>
            </a:pPr>
            <a:r>
              <a:rPr lang="hu-HU">
                <a:latin typeface="Century Gothic"/>
              </a:rPr>
              <a:t>A véletlenek hatása erősebb</a:t>
            </a:r>
            <a:endParaRPr lang="hu-HU"/>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3</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Picture 10">
            <a:extLst>
              <a:ext uri="{FF2B5EF4-FFF2-40B4-BE49-F238E27FC236}">
                <a16:creationId xmlns:a16="http://schemas.microsoft.com/office/drawing/2014/main" id="{25A637D9-1B54-E1B0-A2C7-2FDEE81E5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843" y="1034324"/>
            <a:ext cx="3357797" cy="3357797"/>
          </a:xfrm>
          <a:prstGeom prst="rect">
            <a:avLst/>
          </a:prstGeom>
        </p:spPr>
      </p:pic>
    </p:spTree>
    <p:extLst>
      <p:ext uri="{BB962C8B-B14F-4D97-AF65-F5344CB8AC3E}">
        <p14:creationId xmlns:p14="http://schemas.microsoft.com/office/powerpoint/2010/main" val="250625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4</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0">
                <a:latin typeface="Century Gothic"/>
              </a:rPr>
              <a:t>Titkosítás a hálózati rétegben?!</a:t>
            </a:r>
            <a:endParaRPr lang="en-US"/>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latin typeface="Century Gothic"/>
              </a:rPr>
              <a:t>A lehetőség adott, de … </a:t>
            </a:r>
            <a:br>
              <a:rPr lang="hu-HU">
                <a:latin typeface="Century Gothic"/>
              </a:rPr>
            </a:br>
            <a:r>
              <a:rPr lang="hu-HU">
                <a:latin typeface="Century Gothic"/>
              </a:rPr>
              <a:t>Szükség van rá? Készen állunk rá? </a:t>
            </a:r>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pPr>
            <a:r>
              <a:rPr lang="hu-HU">
                <a:latin typeface="Century Gothic"/>
              </a:rPr>
              <a:t>Erősségek</a:t>
            </a:r>
          </a:p>
          <a:p>
            <a:pPr marL="443865" lvl="1" indent="-100965">
              <a:lnSpc>
                <a:spcPct val="100000"/>
              </a:lnSpc>
              <a:spcBef>
                <a:spcPts val="675"/>
              </a:spcBef>
            </a:pPr>
            <a:r>
              <a:rPr lang="hu-HU">
                <a:latin typeface="Century Gothic"/>
              </a:rPr>
              <a:t>Szabványba épített biztonság</a:t>
            </a:r>
            <a:endParaRPr lang="hu-HU"/>
          </a:p>
          <a:p>
            <a:pPr marL="786765" lvl="2" indent="-100965">
              <a:lnSpc>
                <a:spcPct val="100000"/>
              </a:lnSpc>
              <a:spcBef>
                <a:spcPts val="675"/>
              </a:spcBef>
            </a:pPr>
            <a:r>
              <a:rPr lang="hu-HU" err="1">
                <a:latin typeface="Century Gothic"/>
              </a:rPr>
              <a:t>Tunnel</a:t>
            </a:r>
            <a:r>
              <a:rPr lang="hu-HU">
                <a:latin typeface="Century Gothic"/>
              </a:rPr>
              <a:t> (site-</a:t>
            </a:r>
            <a:r>
              <a:rPr lang="hu-HU" err="1">
                <a:latin typeface="Century Gothic"/>
              </a:rPr>
              <a:t>to</a:t>
            </a:r>
            <a:r>
              <a:rPr lang="hu-HU">
                <a:latin typeface="Century Gothic"/>
              </a:rPr>
              <a:t>-site)</a:t>
            </a:r>
            <a:endParaRPr lang="hu-HU"/>
          </a:p>
          <a:p>
            <a:pPr marL="786765" lvl="2" indent="-100965">
              <a:lnSpc>
                <a:spcPct val="100000"/>
              </a:lnSpc>
              <a:spcBef>
                <a:spcPts val="675"/>
              </a:spcBef>
            </a:pPr>
            <a:r>
              <a:rPr lang="hu-HU" err="1">
                <a:latin typeface="Century Gothic"/>
              </a:rPr>
              <a:t>Transport</a:t>
            </a:r>
            <a:r>
              <a:rPr lang="hu-HU">
                <a:latin typeface="Century Gothic"/>
              </a:rPr>
              <a:t> (</a:t>
            </a:r>
            <a:r>
              <a:rPr lang="hu-HU" err="1">
                <a:latin typeface="Century Gothic"/>
              </a:rPr>
              <a:t>host-to-host</a:t>
            </a:r>
            <a:r>
              <a:rPr lang="hu-HU">
                <a:latin typeface="Century Gothic"/>
              </a:rPr>
              <a:t>, </a:t>
            </a:r>
            <a:r>
              <a:rPr lang="hu-HU" err="1">
                <a:latin typeface="Century Gothic"/>
              </a:rPr>
              <a:t>host-to-gateway</a:t>
            </a:r>
            <a:r>
              <a:rPr lang="hu-HU">
                <a:latin typeface="Century Gothic"/>
              </a:rPr>
              <a:t>)</a:t>
            </a:r>
          </a:p>
          <a:p>
            <a:pPr marL="100965" indent="-100965">
              <a:lnSpc>
                <a:spcPct val="100000"/>
              </a:lnSpc>
              <a:spcBef>
                <a:spcPts val="675"/>
              </a:spcBef>
            </a:pPr>
            <a:r>
              <a:rPr lang="hu-HU">
                <a:latin typeface="Century Gothic"/>
              </a:rPr>
              <a:t>Gyengeségek</a:t>
            </a:r>
            <a:endParaRPr lang="en-US"/>
          </a:p>
          <a:p>
            <a:pPr marL="443865" lvl="1" indent="-100965">
              <a:lnSpc>
                <a:spcPct val="100000"/>
              </a:lnSpc>
              <a:spcBef>
                <a:spcPts val="675"/>
              </a:spcBef>
            </a:pPr>
            <a:r>
              <a:rPr lang="hu-HU" err="1">
                <a:latin typeface="Century Gothic"/>
              </a:rPr>
              <a:t>Autentikáció</a:t>
            </a:r>
            <a:r>
              <a:rPr lang="hu-HU">
                <a:latin typeface="Century Gothic"/>
              </a:rPr>
              <a:t> </a:t>
            </a:r>
          </a:p>
          <a:p>
            <a:pPr marL="100965" indent="-100965">
              <a:lnSpc>
                <a:spcPct val="100000"/>
              </a:lnSpc>
              <a:spcBef>
                <a:spcPts val="675"/>
              </a:spcBef>
            </a:pPr>
            <a:r>
              <a:rPr lang="hu-HU">
                <a:latin typeface="Century Gothic"/>
              </a:rPr>
              <a:t>Lehetőségek</a:t>
            </a:r>
            <a:endParaRPr lang="hu-HU"/>
          </a:p>
          <a:p>
            <a:pPr marL="443865" lvl="1" indent="-100965">
              <a:lnSpc>
                <a:spcPct val="100000"/>
              </a:lnSpc>
              <a:spcBef>
                <a:spcPts val="675"/>
              </a:spcBef>
            </a:pPr>
            <a:r>
              <a:rPr lang="hu-HU">
                <a:latin typeface="Century Gothic"/>
              </a:rPr>
              <a:t>Önálló </a:t>
            </a:r>
            <a:r>
              <a:rPr lang="hu-HU" err="1">
                <a:latin typeface="Century Gothic"/>
              </a:rPr>
              <a:t>autentikáció</a:t>
            </a:r>
            <a:r>
              <a:rPr lang="hu-HU">
                <a:latin typeface="Century Gothic"/>
              </a:rPr>
              <a:t> és integritás biztosítás</a:t>
            </a:r>
            <a:endParaRPr lang="hu-HU"/>
          </a:p>
          <a:p>
            <a:pPr marL="443865" lvl="1" indent="-100965">
              <a:lnSpc>
                <a:spcPct val="100000"/>
              </a:lnSpc>
              <a:spcBef>
                <a:spcPts val="675"/>
              </a:spcBef>
            </a:pPr>
            <a:r>
              <a:rPr lang="hu-HU">
                <a:latin typeface="Century Gothic"/>
              </a:rPr>
              <a:t>Titkosítás extra lehetőségként</a:t>
            </a:r>
            <a:endParaRPr lang="hu-HU"/>
          </a:p>
          <a:p>
            <a:pPr marL="100965" indent="-100965">
              <a:lnSpc>
                <a:spcPct val="100000"/>
              </a:lnSpc>
              <a:spcBef>
                <a:spcPts val="675"/>
              </a:spcBef>
            </a:pPr>
            <a:r>
              <a:rPr lang="hu-HU">
                <a:latin typeface="Century Gothic"/>
              </a:rPr>
              <a:t>Félelmek</a:t>
            </a:r>
          </a:p>
          <a:p>
            <a:pPr marL="443865" lvl="1" indent="-100965">
              <a:lnSpc>
                <a:spcPct val="100000"/>
              </a:lnSpc>
              <a:spcBef>
                <a:spcPts val="675"/>
              </a:spcBef>
            </a:pPr>
            <a:r>
              <a:rPr lang="hu-HU">
                <a:latin typeface="Century Gothic"/>
              </a:rPr>
              <a:t>Marad a status quo: IPv4 + </a:t>
            </a:r>
            <a:r>
              <a:rPr lang="hu-HU" err="1">
                <a:latin typeface="Century Gothic"/>
              </a:rPr>
              <a:t>IPsec</a:t>
            </a:r>
            <a:endParaRPr lang="hu-HU" err="1"/>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4</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Picture 10">
            <a:extLst>
              <a:ext uri="{FF2B5EF4-FFF2-40B4-BE49-F238E27FC236}">
                <a16:creationId xmlns:a16="http://schemas.microsoft.com/office/drawing/2014/main" id="{EBDF5C99-72C1-1A2E-80D4-C096283F8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38" y="1363681"/>
            <a:ext cx="4324661" cy="2687146"/>
          </a:xfrm>
          <a:prstGeom prst="rect">
            <a:avLst/>
          </a:prstGeom>
        </p:spPr>
      </p:pic>
    </p:spTree>
    <p:extLst>
      <p:ext uri="{BB962C8B-B14F-4D97-AF65-F5344CB8AC3E}">
        <p14:creationId xmlns:p14="http://schemas.microsoft.com/office/powerpoint/2010/main" val="232543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5</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0">
                <a:latin typeface="Century Gothic"/>
              </a:rPr>
              <a:t>Mit mutatnak a számok?</a:t>
            </a:r>
            <a:endParaRPr lang="en-US" b="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latin typeface="Century Gothic"/>
              </a:rPr>
              <a:t>Húsz év szabványosítás után …</a:t>
            </a:r>
            <a:br>
              <a:rPr lang="hu-HU">
                <a:latin typeface="Century Gothic"/>
              </a:rPr>
            </a:br>
            <a:r>
              <a:rPr lang="hu-HU">
                <a:latin typeface="Century Gothic"/>
              </a:rPr>
              <a:t>öt éve létezik végleges szabvány</a:t>
            </a:r>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pPr>
            <a:r>
              <a:rPr lang="hu-HU">
                <a:latin typeface="Century Gothic"/>
              </a:rPr>
              <a:t>Erősségek</a:t>
            </a:r>
          </a:p>
          <a:p>
            <a:pPr marL="443865" lvl="1" indent="-100965">
              <a:lnSpc>
                <a:spcPct val="100000"/>
              </a:lnSpc>
              <a:spcBef>
                <a:spcPts val="675"/>
              </a:spcBef>
            </a:pPr>
            <a:r>
              <a:rPr lang="hu-HU">
                <a:latin typeface="Century Gothic"/>
              </a:rPr>
              <a:t>Az elterjedtség folyamatosan nő</a:t>
            </a:r>
            <a:endParaRPr lang="hu-HU"/>
          </a:p>
          <a:p>
            <a:pPr marL="100965" indent="-100965">
              <a:lnSpc>
                <a:spcPct val="100000"/>
              </a:lnSpc>
              <a:spcBef>
                <a:spcPts val="675"/>
              </a:spcBef>
            </a:pPr>
            <a:r>
              <a:rPr lang="hu-HU">
                <a:latin typeface="Century Gothic"/>
              </a:rPr>
              <a:t>Gyengeségek</a:t>
            </a:r>
          </a:p>
          <a:p>
            <a:pPr marL="443865" lvl="1" indent="-100965">
              <a:lnSpc>
                <a:spcPct val="100000"/>
              </a:lnSpc>
              <a:spcBef>
                <a:spcPts val="675"/>
              </a:spcBef>
            </a:pPr>
            <a:r>
              <a:rPr lang="hu-HU">
                <a:latin typeface="Century Gothic"/>
              </a:rPr>
              <a:t>Az elterjedtség</a:t>
            </a:r>
            <a:endParaRPr lang="hu-HU"/>
          </a:p>
          <a:p>
            <a:pPr marL="786765" lvl="2" indent="-100965">
              <a:lnSpc>
                <a:spcPct val="100000"/>
              </a:lnSpc>
              <a:spcBef>
                <a:spcPts val="675"/>
              </a:spcBef>
            </a:pPr>
            <a:r>
              <a:rPr lang="hu-HU">
                <a:latin typeface="Century Gothic"/>
              </a:rPr>
              <a:t>növekedése lineáris</a:t>
            </a:r>
            <a:endParaRPr lang="hu-HU"/>
          </a:p>
          <a:p>
            <a:pPr marL="786765" lvl="2" indent="-100965">
              <a:lnSpc>
                <a:spcPct val="100000"/>
              </a:lnSpc>
              <a:spcBef>
                <a:spcPts val="675"/>
              </a:spcBef>
            </a:pPr>
            <a:r>
              <a:rPr lang="hu-HU" err="1">
                <a:latin typeface="Century Gothic"/>
              </a:rPr>
              <a:t>országonkénti</a:t>
            </a:r>
            <a:r>
              <a:rPr lang="hu-HU">
                <a:latin typeface="Century Gothic"/>
              </a:rPr>
              <a:t> eltérései </a:t>
            </a:r>
            <a:r>
              <a:rPr lang="hu-HU" err="1">
                <a:latin typeface="Century Gothic"/>
              </a:rPr>
              <a:t>jelentősek</a:t>
            </a:r>
          </a:p>
          <a:p>
            <a:pPr marL="786765" lvl="2" indent="-100965">
              <a:lnSpc>
                <a:spcPct val="100000"/>
              </a:lnSpc>
              <a:spcBef>
                <a:spcPts val="675"/>
              </a:spcBef>
            </a:pPr>
            <a:r>
              <a:rPr lang="hu-HU">
                <a:latin typeface="Century Gothic"/>
              </a:rPr>
              <a:t>teljes régiókban minimális</a:t>
            </a:r>
            <a:endParaRPr lang="hu-HU"/>
          </a:p>
          <a:p>
            <a:pPr marL="786765" lvl="2" indent="-100965">
              <a:lnSpc>
                <a:spcPct val="100000"/>
              </a:lnSpc>
              <a:spcBef>
                <a:spcPts val="675"/>
              </a:spcBef>
            </a:pPr>
            <a:r>
              <a:rPr lang="hu-HU">
                <a:latin typeface="Century Gothic"/>
              </a:rPr>
              <a:t>a legnépszerűbb </a:t>
            </a:r>
            <a:r>
              <a:rPr lang="hu-HU" err="1">
                <a:latin typeface="Century Gothic"/>
              </a:rPr>
              <a:t>domainek</a:t>
            </a:r>
            <a:r>
              <a:rPr lang="hu-HU">
                <a:latin typeface="Century Gothic"/>
              </a:rPr>
              <a:t> között sem átütő</a:t>
            </a:r>
            <a:endParaRPr lang="hu-HU"/>
          </a:p>
          <a:p>
            <a:pPr marL="100013" indent="-100013">
              <a:lnSpc>
                <a:spcPct val="100000"/>
              </a:lnSpc>
              <a:spcBef>
                <a:spcPts val="675"/>
              </a:spcBef>
            </a:pPr>
            <a:r>
              <a:rPr lang="hu-HU">
                <a:latin typeface="Century Gothic"/>
              </a:rPr>
              <a:t>Félelmek</a:t>
            </a:r>
            <a:endParaRPr lang="hu-HU"/>
          </a:p>
          <a:p>
            <a:pPr marL="443865" lvl="1" indent="-100965">
              <a:lnSpc>
                <a:spcPct val="100000"/>
              </a:lnSpc>
              <a:spcBef>
                <a:spcPts val="675"/>
              </a:spcBef>
            </a:pPr>
            <a:r>
              <a:rPr lang="hu-HU">
                <a:latin typeface="Century Gothic"/>
              </a:rPr>
              <a:t>A folyamat megtorpanhat</a:t>
            </a:r>
          </a:p>
          <a:p>
            <a:pPr marL="100965" indent="-100965">
              <a:lnSpc>
                <a:spcPct val="100000"/>
              </a:lnSpc>
              <a:spcBef>
                <a:spcPts val="675"/>
              </a:spcBef>
            </a:pPr>
            <a:r>
              <a:rPr lang="hu-HU">
                <a:latin typeface="Century Gothic"/>
              </a:rPr>
              <a:t>Lehetőségek</a:t>
            </a:r>
          </a:p>
          <a:p>
            <a:pPr marL="443865" lvl="1" indent="-100965">
              <a:lnSpc>
                <a:spcPct val="100000"/>
              </a:lnSpc>
              <a:spcBef>
                <a:spcPts val="675"/>
              </a:spcBef>
            </a:pPr>
            <a:r>
              <a:rPr lang="hu-HU">
                <a:latin typeface="Century Gothic"/>
              </a:rPr>
              <a:t>A fejlődő országok új lendületet adhatnak</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5</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Picture 10">
            <a:extLst>
              <a:ext uri="{FF2B5EF4-FFF2-40B4-BE49-F238E27FC236}">
                <a16:creationId xmlns:a16="http://schemas.microsoft.com/office/drawing/2014/main" id="{C75456CD-27DC-25B9-6FCD-581C83074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39" y="1275903"/>
            <a:ext cx="4311409" cy="2874273"/>
          </a:xfrm>
          <a:prstGeom prst="rect">
            <a:avLst/>
          </a:prstGeom>
        </p:spPr>
      </p:pic>
    </p:spTree>
    <p:extLst>
      <p:ext uri="{BB962C8B-B14F-4D97-AF65-F5344CB8AC3E}">
        <p14:creationId xmlns:p14="http://schemas.microsoft.com/office/powerpoint/2010/main" val="238113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6</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a:latin typeface="Century Gothic"/>
              </a:rPr>
              <a:t>Lehetséges még az áttörés?</a:t>
            </a:r>
            <a:endParaRPr lang="en-US"/>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a:latin typeface="Century Gothic"/>
              </a:rPr>
              <a:t>Nem lesz könnyű, lévén nem akarja senki igazán</a:t>
            </a:r>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pPr>
            <a:r>
              <a:rPr lang="hu-HU">
                <a:latin typeface="Century Gothic"/>
              </a:rPr>
              <a:t>Erősségek</a:t>
            </a:r>
          </a:p>
          <a:p>
            <a:pPr marL="443865" lvl="1" indent="-100965">
              <a:lnSpc>
                <a:spcPct val="100000"/>
              </a:lnSpc>
              <a:spcBef>
                <a:spcPts val="675"/>
              </a:spcBef>
            </a:pPr>
            <a:r>
              <a:rPr lang="hu-HU">
                <a:latin typeface="Century Gothic"/>
              </a:rPr>
              <a:t>IPv6 képes hardverek</a:t>
            </a:r>
          </a:p>
          <a:p>
            <a:pPr marL="443865" lvl="1" indent="-100965">
              <a:lnSpc>
                <a:spcPct val="100000"/>
              </a:lnSpc>
              <a:spcBef>
                <a:spcPts val="675"/>
              </a:spcBef>
            </a:pPr>
            <a:r>
              <a:rPr lang="hu-HU">
                <a:latin typeface="Century Gothic"/>
              </a:rPr>
              <a:t>IPv6 képes operációs rendszerek</a:t>
            </a:r>
          </a:p>
          <a:p>
            <a:pPr marL="100965" indent="-100965">
              <a:lnSpc>
                <a:spcPct val="100000"/>
              </a:lnSpc>
              <a:spcBef>
                <a:spcPts val="675"/>
              </a:spcBef>
            </a:pPr>
            <a:r>
              <a:rPr lang="hu-HU">
                <a:latin typeface="Century Gothic"/>
              </a:rPr>
              <a:t>Gyengeségek</a:t>
            </a:r>
          </a:p>
          <a:p>
            <a:pPr marL="443865" lvl="1" indent="-100965">
              <a:lnSpc>
                <a:spcPct val="100000"/>
              </a:lnSpc>
              <a:spcBef>
                <a:spcPts val="675"/>
              </a:spcBef>
            </a:pPr>
            <a:r>
              <a:rPr lang="hu-HU">
                <a:latin typeface="Century Gothic"/>
              </a:rPr>
              <a:t>Nincs inkrementális átállás</a:t>
            </a:r>
          </a:p>
          <a:p>
            <a:pPr marL="443865" lvl="1" indent="-100965">
              <a:lnSpc>
                <a:spcPct val="100000"/>
              </a:lnSpc>
              <a:spcBef>
                <a:spcPts val="675"/>
              </a:spcBef>
            </a:pPr>
            <a:r>
              <a:rPr lang="hu-HU">
                <a:latin typeface="Century Gothic"/>
              </a:rPr>
              <a:t>Jelentős költségek</a:t>
            </a:r>
          </a:p>
          <a:p>
            <a:pPr marL="443865" lvl="1" indent="-100965">
              <a:lnSpc>
                <a:spcPct val="100000"/>
              </a:lnSpc>
              <a:spcBef>
                <a:spcPts val="675"/>
              </a:spcBef>
            </a:pPr>
            <a:r>
              <a:rPr lang="hu-HU">
                <a:latin typeface="Century Gothic"/>
              </a:rPr>
              <a:t>Hiányzó tapasztalat</a:t>
            </a:r>
            <a:endParaRPr lang="hu-HU"/>
          </a:p>
          <a:p>
            <a:pPr marL="443865" lvl="1" indent="-100965">
              <a:lnSpc>
                <a:spcPct val="100000"/>
              </a:lnSpc>
              <a:spcBef>
                <a:spcPts val="675"/>
              </a:spcBef>
            </a:pPr>
            <a:r>
              <a:rPr lang="hu-HU">
                <a:latin typeface="Century Gothic"/>
              </a:rPr>
              <a:t>Semmilyen téren nincs áttörés</a:t>
            </a:r>
          </a:p>
          <a:p>
            <a:pPr marL="99695" indent="-99695">
              <a:lnSpc>
                <a:spcPct val="100000"/>
              </a:lnSpc>
              <a:spcBef>
                <a:spcPts val="675"/>
              </a:spcBef>
            </a:pPr>
            <a:r>
              <a:rPr lang="hu-HU">
                <a:latin typeface="Century Gothic"/>
              </a:rPr>
              <a:t>Félelmek</a:t>
            </a:r>
            <a:endParaRPr lang="hu-HU"/>
          </a:p>
          <a:p>
            <a:pPr marL="443865" lvl="1" indent="-100965">
              <a:lnSpc>
                <a:spcPct val="100000"/>
              </a:lnSpc>
              <a:spcBef>
                <a:spcPts val="675"/>
              </a:spcBef>
            </a:pPr>
            <a:r>
              <a:rPr lang="hu-HU">
                <a:latin typeface="Century Gothic"/>
              </a:rPr>
              <a:t>Központi szabályozás nélkül nem megy</a:t>
            </a:r>
          </a:p>
          <a:p>
            <a:pPr marL="443865" lvl="1" indent="-100965">
              <a:lnSpc>
                <a:spcPct val="100000"/>
              </a:lnSpc>
              <a:spcBef>
                <a:spcPts val="675"/>
              </a:spcBef>
            </a:pPr>
            <a:r>
              <a:rPr lang="hu-HU">
                <a:latin typeface="Century Gothic"/>
              </a:rPr>
              <a:t>Nincs elegendő kényszer a váltásra</a:t>
            </a:r>
            <a:endParaRPr lang="hu-HU"/>
          </a:p>
          <a:p>
            <a:pPr marL="443865" lvl="1" indent="-100965">
              <a:lnSpc>
                <a:spcPct val="100000"/>
              </a:lnSpc>
              <a:spcBef>
                <a:spcPts val="675"/>
              </a:spcBef>
            </a:pPr>
            <a:endParaRPr lang="hu-HU"/>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6</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Picture 10">
            <a:extLst>
              <a:ext uri="{FF2B5EF4-FFF2-40B4-BE49-F238E27FC236}">
                <a16:creationId xmlns:a16="http://schemas.microsoft.com/office/drawing/2014/main" id="{304FF1CB-3986-23D7-173F-C8966AF19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85" y="1034324"/>
            <a:ext cx="2300026" cy="3357797"/>
          </a:xfrm>
          <a:prstGeom prst="rect">
            <a:avLst/>
          </a:prstGeom>
        </p:spPr>
      </p:pic>
    </p:spTree>
    <p:extLst>
      <p:ext uri="{BB962C8B-B14F-4D97-AF65-F5344CB8AC3E}">
        <p14:creationId xmlns:p14="http://schemas.microsoft.com/office/powerpoint/2010/main" val="107902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ím 1">
            <a:extLst>
              <a:ext uri="{FF2B5EF4-FFF2-40B4-BE49-F238E27FC236}">
                <a16:creationId xmlns:a16="http://schemas.microsoft.com/office/drawing/2014/main" id="{99891B69-B396-984C-A4D2-1649241EE27B}"/>
              </a:ext>
            </a:extLst>
          </p:cNvPr>
          <p:cNvSpPr>
            <a:spLocks noGrp="1"/>
          </p:cNvSpPr>
          <p:nvPr>
            <p:ph type="title"/>
          </p:nvPr>
        </p:nvSpPr>
        <p:spPr>
          <a:xfrm>
            <a:off x="627459" y="1936778"/>
            <a:ext cx="7886700" cy="994172"/>
          </a:xfrm>
        </p:spPr>
        <p:txBody>
          <a:bodyPr/>
          <a:lstStyle/>
          <a:p>
            <a:r>
              <a:rPr lang="hu-HU">
                <a:latin typeface="Century Gothic"/>
              </a:rPr>
              <a:t>Köszönöm a figyelmet!</a:t>
            </a:r>
            <a:endParaRPr lang="hu-HU"/>
          </a:p>
        </p:txBody>
      </p:sp>
      <p:pic>
        <p:nvPicPr>
          <p:cNvPr id="3" name="Picture 2" descr="A picture containing text, clipart&#10;&#10;Description automatically generated">
            <a:extLst>
              <a:ext uri="{FF2B5EF4-FFF2-40B4-BE49-F238E27FC236}">
                <a16:creationId xmlns:a16="http://schemas.microsoft.com/office/drawing/2014/main" id="{A7A4F15F-FACA-0D4B-82B1-957E748C3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37" y="683426"/>
            <a:ext cx="2024743" cy="668673"/>
          </a:xfrm>
          <a:prstGeom prst="rect">
            <a:avLst/>
          </a:prstGeom>
        </p:spPr>
      </p:pic>
      <p:sp>
        <p:nvSpPr>
          <p:cNvPr id="4" name="Tartalom helye 3">
            <a:extLst>
              <a:ext uri="{FF2B5EF4-FFF2-40B4-BE49-F238E27FC236}">
                <a16:creationId xmlns:a16="http://schemas.microsoft.com/office/drawing/2014/main" id="{6822B0A8-ACC1-0A15-86ED-952D907AC3C8}"/>
              </a:ext>
            </a:extLst>
          </p:cNvPr>
          <p:cNvSpPr txBox="1">
            <a:spLocks/>
          </p:cNvSpPr>
          <p:nvPr/>
        </p:nvSpPr>
        <p:spPr>
          <a:xfrm>
            <a:off x="1802658" y="4172590"/>
            <a:ext cx="5519167" cy="777098"/>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675"/>
              </a:spcBef>
              <a:buNone/>
            </a:pPr>
            <a:r>
              <a:rPr lang="en-US" sz="1050">
                <a:solidFill>
                  <a:schemeClr val="bg1"/>
                </a:solidFill>
                <a:latin typeface="Century Gothic"/>
              </a:rPr>
              <a:t>Photos by Kaizen Nguyen, Fabrizio </a:t>
            </a:r>
            <a:r>
              <a:rPr lang="en-US" sz="1050" err="1">
                <a:solidFill>
                  <a:schemeClr val="bg1"/>
                </a:solidFill>
                <a:latin typeface="Century Gothic"/>
              </a:rPr>
              <a:t>Bucella</a:t>
            </a:r>
            <a:r>
              <a:rPr lang="en-US" sz="1050">
                <a:solidFill>
                  <a:schemeClr val="bg1"/>
                </a:solidFill>
                <a:latin typeface="Century Gothic"/>
              </a:rPr>
              <a:t>, </a:t>
            </a:r>
            <a:r>
              <a:rPr lang="en-US" sz="1050" err="1">
                <a:solidFill>
                  <a:schemeClr val="bg1"/>
                </a:solidFill>
                <a:latin typeface="Century Gothic"/>
              </a:rPr>
              <a:t>Baher</a:t>
            </a:r>
            <a:r>
              <a:rPr lang="en-US" sz="1050">
                <a:solidFill>
                  <a:schemeClr val="bg1"/>
                </a:solidFill>
                <a:latin typeface="Century Gothic"/>
              </a:rPr>
              <a:t> </a:t>
            </a:r>
            <a:r>
              <a:rPr lang="en-US" sz="1050" err="1">
                <a:solidFill>
                  <a:schemeClr val="bg1"/>
                </a:solidFill>
                <a:latin typeface="Century Gothic"/>
              </a:rPr>
              <a:t>Khairy</a:t>
            </a:r>
            <a:r>
              <a:rPr lang="en-US" sz="1050">
                <a:solidFill>
                  <a:schemeClr val="bg1"/>
                </a:solidFill>
                <a:latin typeface="Century Gothic"/>
              </a:rPr>
              <a:t>, Ola </a:t>
            </a:r>
            <a:r>
              <a:rPr lang="en-US" sz="1050" err="1">
                <a:solidFill>
                  <a:schemeClr val="bg1"/>
                </a:solidFill>
                <a:latin typeface="Century Gothic"/>
              </a:rPr>
              <a:t>Mishchenko</a:t>
            </a:r>
            <a:r>
              <a:rPr lang="en-US" sz="1050">
                <a:solidFill>
                  <a:schemeClr val="bg1"/>
                </a:solidFill>
                <a:latin typeface="Century Gothic"/>
              </a:rPr>
              <a:t>, and Charles Gaudreault on </a:t>
            </a:r>
            <a:r>
              <a:rPr lang="en-US" sz="1050" err="1">
                <a:solidFill>
                  <a:schemeClr val="bg1"/>
                </a:solidFill>
                <a:latin typeface="Century Gothic"/>
              </a:rPr>
              <a:t>Unsplash</a:t>
            </a:r>
            <a:r>
              <a:rPr lang="en-US" sz="1050">
                <a:solidFill>
                  <a:schemeClr val="bg1"/>
                </a:solidFill>
                <a:latin typeface="Century Gothic"/>
              </a:rPr>
              <a:t>.</a:t>
            </a:r>
            <a:endParaRPr lang="hu-HU" sz="1050">
              <a:solidFill>
                <a:schemeClr val="bg1"/>
              </a:solidFill>
            </a:endParaRPr>
          </a:p>
        </p:txBody>
      </p:sp>
    </p:spTree>
    <p:extLst>
      <p:ext uri="{BB962C8B-B14F-4D97-AF65-F5344CB8AC3E}">
        <p14:creationId xmlns:p14="http://schemas.microsoft.com/office/powerpoint/2010/main" val="168519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8</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idx="4294967295"/>
          </p:nvPr>
        </p:nvSpPr>
        <p:spPr>
          <a:xfrm>
            <a:off x="658296" y="255588"/>
            <a:ext cx="7886700" cy="682625"/>
          </a:xfrm>
        </p:spPr>
        <p:txBody>
          <a:bodyPr anchor="b"/>
          <a:lstStyle/>
          <a:p>
            <a:r>
              <a:rPr lang="hu-HU" err="1">
                <a:solidFill>
                  <a:schemeClr val="bg1"/>
                </a:solidFill>
                <a:latin typeface="Century Gothic"/>
              </a:rPr>
              <a:t>Balasys</a:t>
            </a: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buClr>
                <a:srgbClr val="29AAE1"/>
              </a:buClr>
            </a:pPr>
            <a:r>
              <a:rPr lang="hu-HU" err="1">
                <a:solidFill>
                  <a:schemeClr val="bg1"/>
                </a:solidFill>
                <a:latin typeface="Century Gothic"/>
              </a:rPr>
              <a:t>Pioneers</a:t>
            </a:r>
            <a:r>
              <a:rPr lang="hu-HU">
                <a:solidFill>
                  <a:schemeClr val="bg1"/>
                </a:solidFill>
                <a:latin typeface="Century Gothic"/>
              </a:rPr>
              <a:t> in proxy </a:t>
            </a:r>
            <a:r>
              <a:rPr lang="hu-HU" err="1">
                <a:solidFill>
                  <a:schemeClr val="bg1"/>
                </a:solidFill>
                <a:latin typeface="Century Gothic"/>
              </a:rPr>
              <a:t>technology</a:t>
            </a:r>
          </a:p>
          <a:p>
            <a:pPr marL="100965" indent="-100965">
              <a:lnSpc>
                <a:spcPct val="100000"/>
              </a:lnSpc>
              <a:spcBef>
                <a:spcPts val="675"/>
              </a:spcBef>
              <a:buClr>
                <a:srgbClr val="29AAE1"/>
              </a:buClr>
            </a:pPr>
            <a:r>
              <a:rPr lang="hu-HU">
                <a:solidFill>
                  <a:schemeClr val="bg1"/>
                </a:solidFill>
                <a:latin typeface="Century Gothic"/>
              </a:rPr>
              <a:t>20 </a:t>
            </a:r>
            <a:r>
              <a:rPr lang="hu-HU" err="1">
                <a:solidFill>
                  <a:schemeClr val="bg1"/>
                </a:solidFill>
                <a:latin typeface="Century Gothic"/>
              </a:rPr>
              <a:t>years</a:t>
            </a:r>
            <a:r>
              <a:rPr lang="hu-HU">
                <a:solidFill>
                  <a:schemeClr val="bg1"/>
                </a:solidFill>
                <a:latin typeface="Century Gothic"/>
              </a:rPr>
              <a:t> of </a:t>
            </a:r>
            <a:r>
              <a:rPr lang="hu-HU" err="1">
                <a:solidFill>
                  <a:schemeClr val="bg1"/>
                </a:solidFill>
                <a:latin typeface="Century Gothic"/>
              </a:rPr>
              <a:t>network</a:t>
            </a:r>
            <a:r>
              <a:rPr lang="hu-HU">
                <a:solidFill>
                  <a:schemeClr val="bg1"/>
                </a:solidFill>
                <a:latin typeface="Century Gothic"/>
              </a:rPr>
              <a:t> </a:t>
            </a:r>
            <a:r>
              <a:rPr lang="hu-HU" err="1">
                <a:solidFill>
                  <a:schemeClr val="bg1"/>
                </a:solidFill>
                <a:latin typeface="Century Gothic"/>
              </a:rPr>
              <a:t>security</a:t>
            </a:r>
            <a:r>
              <a:rPr lang="hu-HU">
                <a:solidFill>
                  <a:schemeClr val="bg1"/>
                </a:solidFill>
                <a:latin typeface="Century Gothic"/>
              </a:rPr>
              <a:t> </a:t>
            </a:r>
            <a:r>
              <a:rPr lang="hu-HU" err="1">
                <a:solidFill>
                  <a:schemeClr val="bg1"/>
                </a:solidFill>
                <a:latin typeface="Century Gothic"/>
              </a:rPr>
              <a:t>experience</a:t>
            </a:r>
          </a:p>
          <a:p>
            <a:pPr marL="100965" indent="-100965">
              <a:lnSpc>
                <a:spcPct val="100000"/>
              </a:lnSpc>
              <a:spcBef>
                <a:spcPts val="675"/>
              </a:spcBef>
              <a:buClr>
                <a:srgbClr val="29AAE1"/>
              </a:buClr>
            </a:pPr>
            <a:r>
              <a:rPr lang="hu-HU">
                <a:solidFill>
                  <a:schemeClr val="bg1"/>
                </a:solidFill>
                <a:latin typeface="Century Gothic"/>
              </a:rPr>
              <a:t>500+ </a:t>
            </a:r>
            <a:r>
              <a:rPr lang="hu-HU" err="1">
                <a:solidFill>
                  <a:schemeClr val="bg1"/>
                </a:solidFill>
                <a:latin typeface="Century Gothic"/>
              </a:rPr>
              <a:t>enterprise</a:t>
            </a:r>
            <a:r>
              <a:rPr lang="hu-HU">
                <a:solidFill>
                  <a:schemeClr val="bg1"/>
                </a:solidFill>
                <a:latin typeface="Century Gothic"/>
              </a:rPr>
              <a:t> </a:t>
            </a:r>
            <a:r>
              <a:rPr lang="hu-HU" err="1">
                <a:solidFill>
                  <a:schemeClr val="bg1"/>
                </a:solidFill>
                <a:latin typeface="Century Gothic"/>
              </a:rPr>
              <a:t>installations</a:t>
            </a:r>
            <a:r>
              <a:rPr lang="hu-HU">
                <a:solidFill>
                  <a:schemeClr val="bg1"/>
                </a:solidFill>
                <a:latin typeface="Century Gothic"/>
              </a:rPr>
              <a:t> </a:t>
            </a:r>
            <a:endParaRPr lang="hu-HU">
              <a:solidFill>
                <a:schemeClr val="bg1"/>
              </a:solidFill>
            </a:endParaRPr>
          </a:p>
          <a:p>
            <a:pPr marL="100965" indent="-100965">
              <a:lnSpc>
                <a:spcPct val="100000"/>
              </a:lnSpc>
              <a:spcBef>
                <a:spcPts val="675"/>
              </a:spcBef>
              <a:buClr>
                <a:srgbClr val="29AAE1"/>
              </a:buClr>
            </a:pPr>
            <a:r>
              <a:rPr lang="hu-HU">
                <a:solidFill>
                  <a:schemeClr val="bg1"/>
                </a:solidFill>
                <a:latin typeface="Century Gothic"/>
              </a:rPr>
              <a:t>Strong </a:t>
            </a:r>
            <a:r>
              <a:rPr lang="hu-HU" err="1">
                <a:solidFill>
                  <a:schemeClr val="bg1"/>
                </a:solidFill>
                <a:latin typeface="Century Gothic"/>
              </a:rPr>
              <a:t>focus</a:t>
            </a:r>
            <a:r>
              <a:rPr lang="hu-HU">
                <a:solidFill>
                  <a:schemeClr val="bg1"/>
                </a:solidFill>
                <a:latin typeface="Century Gothic"/>
              </a:rPr>
              <a:t> </a:t>
            </a:r>
            <a:r>
              <a:rPr lang="hu-HU" err="1">
                <a:solidFill>
                  <a:schemeClr val="bg1"/>
                </a:solidFill>
                <a:latin typeface="Century Gothic"/>
              </a:rPr>
              <a:t>on</a:t>
            </a:r>
            <a:r>
              <a:rPr lang="hu-HU">
                <a:solidFill>
                  <a:schemeClr val="bg1"/>
                </a:solidFill>
                <a:latin typeface="Century Gothic"/>
              </a:rPr>
              <a:t> R&amp;D and </a:t>
            </a:r>
            <a:r>
              <a:rPr lang="hu-HU" err="1">
                <a:solidFill>
                  <a:schemeClr val="bg1"/>
                </a:solidFill>
                <a:latin typeface="Century Gothic"/>
              </a:rPr>
              <a:t>innovation</a:t>
            </a:r>
          </a:p>
          <a:p>
            <a:pPr marL="100965" indent="-100965">
              <a:lnSpc>
                <a:spcPct val="100000"/>
              </a:lnSpc>
              <a:spcBef>
                <a:spcPts val="675"/>
              </a:spcBef>
              <a:buClr>
                <a:srgbClr val="29AAE1"/>
              </a:buClr>
            </a:pPr>
            <a:r>
              <a:rPr lang="hu-HU" err="1">
                <a:solidFill>
                  <a:schemeClr val="bg1"/>
                </a:solidFill>
                <a:latin typeface="Century Gothic"/>
              </a:rPr>
              <a:t>Flexible</a:t>
            </a:r>
            <a:r>
              <a:rPr lang="hu-HU">
                <a:solidFill>
                  <a:schemeClr val="bg1"/>
                </a:solidFill>
                <a:latin typeface="Century Gothic"/>
              </a:rPr>
              <a:t>, </a:t>
            </a:r>
            <a:r>
              <a:rPr lang="hu-HU" err="1">
                <a:solidFill>
                  <a:schemeClr val="bg1"/>
                </a:solidFill>
                <a:latin typeface="Century Gothic"/>
              </a:rPr>
              <a:t>black-belt</a:t>
            </a:r>
            <a:r>
              <a:rPr lang="hu-HU">
                <a:solidFill>
                  <a:schemeClr val="bg1"/>
                </a:solidFill>
                <a:latin typeface="Century Gothic"/>
              </a:rPr>
              <a:t> </a:t>
            </a:r>
            <a:r>
              <a:rPr lang="hu-HU" err="1">
                <a:solidFill>
                  <a:schemeClr val="bg1"/>
                </a:solidFill>
                <a:latin typeface="Century Gothic"/>
              </a:rPr>
              <a:t>engineering</a:t>
            </a:r>
            <a:r>
              <a:rPr lang="hu-HU">
                <a:solidFill>
                  <a:schemeClr val="bg1"/>
                </a:solidFill>
                <a:latin typeface="Century Gothic"/>
              </a:rPr>
              <a:t> team</a:t>
            </a:r>
          </a:p>
          <a:p>
            <a:pPr marL="100965" indent="-100965">
              <a:lnSpc>
                <a:spcPct val="100000"/>
              </a:lnSpc>
              <a:spcBef>
                <a:spcPts val="675"/>
              </a:spcBef>
              <a:buClr>
                <a:srgbClr val="29AAE1"/>
              </a:buClr>
            </a:pPr>
            <a:r>
              <a:rPr lang="hu-HU" err="1">
                <a:solidFill>
                  <a:schemeClr val="bg1"/>
                </a:solidFill>
                <a:latin typeface="Century Gothic"/>
              </a:rPr>
              <a:t>Clean</a:t>
            </a:r>
            <a:r>
              <a:rPr lang="hu-HU">
                <a:solidFill>
                  <a:schemeClr val="bg1"/>
                </a:solidFill>
                <a:latin typeface="Century Gothic"/>
              </a:rPr>
              <a:t> </a:t>
            </a:r>
            <a:r>
              <a:rPr lang="hu-HU" err="1">
                <a:solidFill>
                  <a:schemeClr val="bg1"/>
                </a:solidFill>
                <a:latin typeface="Century Gothic"/>
              </a:rPr>
              <a:t>code</a:t>
            </a:r>
            <a:r>
              <a:rPr lang="hu-HU">
                <a:solidFill>
                  <a:schemeClr val="bg1"/>
                </a:solidFill>
                <a:latin typeface="Century Gothic"/>
              </a:rPr>
              <a:t> </a:t>
            </a:r>
            <a:r>
              <a:rPr lang="hu-HU" err="1">
                <a:solidFill>
                  <a:schemeClr val="bg1"/>
                </a:solidFill>
                <a:latin typeface="Century Gothic"/>
              </a:rPr>
              <a:t>base</a:t>
            </a:r>
          </a:p>
          <a:p>
            <a:pPr marL="100965" indent="-100965">
              <a:lnSpc>
                <a:spcPct val="100000"/>
              </a:lnSpc>
              <a:spcBef>
                <a:spcPts val="675"/>
              </a:spcBef>
              <a:buClr>
                <a:srgbClr val="29AAE1"/>
              </a:buClr>
            </a:pPr>
            <a:r>
              <a:rPr lang="hu-HU" err="1">
                <a:solidFill>
                  <a:schemeClr val="bg1"/>
                </a:solidFill>
                <a:latin typeface="Century Gothic"/>
              </a:rPr>
              <a:t>Value-added</a:t>
            </a:r>
            <a:r>
              <a:rPr lang="hu-HU">
                <a:solidFill>
                  <a:schemeClr val="bg1"/>
                </a:solidFill>
                <a:latin typeface="Century Gothic"/>
              </a:rPr>
              <a:t> </a:t>
            </a:r>
            <a:r>
              <a:rPr lang="hu-HU" err="1">
                <a:solidFill>
                  <a:schemeClr val="bg1"/>
                </a:solidFill>
                <a:latin typeface="Century Gothic"/>
              </a:rPr>
              <a:t>distribution</a:t>
            </a:r>
            <a:r>
              <a:rPr lang="hu-HU">
                <a:solidFill>
                  <a:schemeClr val="bg1"/>
                </a:solidFill>
                <a:latin typeface="Century Gothic"/>
              </a:rPr>
              <a:t> of </a:t>
            </a:r>
            <a:r>
              <a:rPr lang="hu-HU" err="1">
                <a:solidFill>
                  <a:schemeClr val="bg1"/>
                </a:solidFill>
                <a:latin typeface="Century Gothic"/>
              </a:rPr>
              <a:t>One</a:t>
            </a:r>
            <a:r>
              <a:rPr lang="hu-HU">
                <a:solidFill>
                  <a:schemeClr val="bg1"/>
                </a:solidFill>
                <a:latin typeface="Century Gothic"/>
              </a:rPr>
              <a:t> </a:t>
            </a:r>
            <a:r>
              <a:rPr lang="hu-HU" err="1">
                <a:solidFill>
                  <a:schemeClr val="bg1"/>
                </a:solidFill>
                <a:latin typeface="Century Gothic"/>
              </a:rPr>
              <a:t>Identity</a:t>
            </a:r>
            <a:r>
              <a:rPr lang="hu-HU">
                <a:solidFill>
                  <a:schemeClr val="bg1"/>
                </a:solidFill>
                <a:latin typeface="Century Gothic"/>
              </a:rPr>
              <a:t> and </a:t>
            </a:r>
            <a:r>
              <a:rPr lang="hu-HU" err="1">
                <a:solidFill>
                  <a:schemeClr val="bg1"/>
                </a:solidFill>
                <a:latin typeface="Century Gothic"/>
              </a:rPr>
              <a:t>Quest</a:t>
            </a:r>
            <a:r>
              <a:rPr lang="hu-HU">
                <a:solidFill>
                  <a:schemeClr val="bg1"/>
                </a:solidFill>
                <a:latin typeface="Century Gothic"/>
              </a:rPr>
              <a:t> </a:t>
            </a:r>
            <a:r>
              <a:rPr lang="hu-HU" err="1">
                <a:solidFill>
                  <a:schemeClr val="bg1"/>
                </a:solidFill>
                <a:latin typeface="Century Gothic"/>
              </a:rPr>
              <a:t>products</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8</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Shape, arrow&#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40" y="1443725"/>
            <a:ext cx="2200660" cy="2538989"/>
          </a:xfrm>
          <a:prstGeom prst="rect">
            <a:avLst/>
          </a:prstGeom>
          <a:noFill/>
        </p:spPr>
      </p:pic>
    </p:spTree>
    <p:extLst>
      <p:ext uri="{BB962C8B-B14F-4D97-AF65-F5344CB8AC3E}">
        <p14:creationId xmlns:p14="http://schemas.microsoft.com/office/powerpoint/2010/main" val="28610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églalap 7">
            <a:extLst>
              <a:ext uri="{FF2B5EF4-FFF2-40B4-BE49-F238E27FC236}">
                <a16:creationId xmlns:a16="http://schemas.microsoft.com/office/drawing/2014/main" id="{90718A82-6443-B547-9C9A-DBE3A3470740}"/>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32" name="Téglalap 8">
            <a:extLst>
              <a:ext uri="{FF2B5EF4-FFF2-40B4-BE49-F238E27FC236}">
                <a16:creationId xmlns:a16="http://schemas.microsoft.com/office/drawing/2014/main" id="{154B04F7-689B-5246-974F-5DB5A6213A6F}"/>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9</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a:t>Agenda</a:t>
            </a:r>
            <a:endParaRPr lang="hu-HU"/>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4563168"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pPr>
            <a:r>
              <a:rPr lang="en-US" sz="2000"/>
              <a:t>From an idea to a standard</a:t>
            </a:r>
          </a:p>
          <a:p>
            <a:pPr marL="0" indent="0">
              <a:lnSpc>
                <a:spcPct val="100000"/>
              </a:lnSpc>
              <a:spcBef>
                <a:spcPts val="675"/>
              </a:spcBef>
              <a:buNone/>
            </a:pPr>
            <a:endParaRPr lang="en-US" sz="2000"/>
          </a:p>
          <a:p>
            <a:pPr marL="101203" indent="-101203">
              <a:lnSpc>
                <a:spcPct val="100000"/>
              </a:lnSpc>
              <a:spcBef>
                <a:spcPts val="675"/>
              </a:spcBef>
            </a:pPr>
            <a:r>
              <a:rPr lang="en-US" sz="2000"/>
              <a:t>Transition to Zero Trust</a:t>
            </a:r>
          </a:p>
          <a:p>
            <a:pPr marL="0" indent="0">
              <a:lnSpc>
                <a:spcPct val="100000"/>
              </a:lnSpc>
              <a:spcBef>
                <a:spcPts val="675"/>
              </a:spcBef>
              <a:buNone/>
            </a:pPr>
            <a:endParaRPr lang="en-US" sz="2000"/>
          </a:p>
          <a:p>
            <a:pPr marL="101203" indent="-101203">
              <a:lnSpc>
                <a:spcPct val="100000"/>
              </a:lnSpc>
              <a:spcBef>
                <a:spcPts val="675"/>
              </a:spcBef>
            </a:pPr>
            <a:r>
              <a:rPr lang="en-US" sz="2000"/>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9</a:t>
            </a:fld>
            <a:endParaRPr lang="hu-HU"/>
          </a:p>
        </p:txBody>
      </p:sp>
      <p:grpSp>
        <p:nvGrpSpPr>
          <p:cNvPr id="33" name="Group 32">
            <a:extLst>
              <a:ext uri="{FF2B5EF4-FFF2-40B4-BE49-F238E27FC236}">
                <a16:creationId xmlns:a16="http://schemas.microsoft.com/office/drawing/2014/main" id="{A45B48EA-7F6A-5948-8DE8-D38497EE5DB7}"/>
              </a:ext>
            </a:extLst>
          </p:cNvPr>
          <p:cNvGrpSpPr/>
          <p:nvPr/>
        </p:nvGrpSpPr>
        <p:grpSpPr>
          <a:xfrm>
            <a:off x="5091241" y="1274897"/>
            <a:ext cx="3453755" cy="2946349"/>
            <a:chOff x="5091241" y="1274897"/>
            <a:chExt cx="3453755" cy="2946349"/>
          </a:xfrm>
        </p:grpSpPr>
        <p:sp>
          <p:nvSpPr>
            <p:cNvPr id="11" name="Hatszög 13">
              <a:extLst>
                <a:ext uri="{FF2B5EF4-FFF2-40B4-BE49-F238E27FC236}">
                  <a16:creationId xmlns:a16="http://schemas.microsoft.com/office/drawing/2014/main" id="{39075CFA-E73E-634C-850E-A867B5F463E9}"/>
                </a:ext>
              </a:extLst>
            </p:cNvPr>
            <p:cNvSpPr/>
            <p:nvPr/>
          </p:nvSpPr>
          <p:spPr>
            <a:xfrm>
              <a:off x="6028102" y="1971711"/>
              <a:ext cx="1842442" cy="1588312"/>
            </a:xfrm>
            <a:prstGeom prst="hexagon">
              <a:avLst/>
            </a:prstGeom>
            <a:no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12" name="Szövegdoboz 6">
              <a:extLst>
                <a:ext uri="{FF2B5EF4-FFF2-40B4-BE49-F238E27FC236}">
                  <a16:creationId xmlns:a16="http://schemas.microsoft.com/office/drawing/2014/main" id="{CF220B49-D316-5A42-ABF8-3EAD7AC0C703}"/>
                </a:ext>
              </a:extLst>
            </p:cNvPr>
            <p:cNvSpPr txBox="1"/>
            <p:nvPr/>
          </p:nvSpPr>
          <p:spPr>
            <a:xfrm>
              <a:off x="6333058" y="3157521"/>
              <a:ext cx="1232530" cy="234800"/>
            </a:xfrm>
            <a:prstGeom prst="rect">
              <a:avLst/>
            </a:prstGeom>
            <a:noFill/>
          </p:spPr>
          <p:txBody>
            <a:bodyPr wrap="square" rtlCol="0">
              <a:spAutoFit/>
            </a:bodyPr>
            <a:lstStyle/>
            <a:p>
              <a:pPr algn="ctr"/>
              <a:r>
                <a:rPr lang="hu-HU" sz="1200" b="1" err="1">
                  <a:solidFill>
                    <a:srgbClr val="4C97FE"/>
                  </a:solidFill>
                  <a:latin typeface="Century Gothic" panose="020B0502020202020204" pitchFamily="34" charset="0"/>
                </a:rPr>
                <a:t>Zero</a:t>
              </a:r>
              <a:r>
                <a:rPr lang="hu-HU" sz="1200" b="1">
                  <a:solidFill>
                    <a:srgbClr val="4C97FE"/>
                  </a:solidFill>
                  <a:latin typeface="Century Gothic" panose="020B0502020202020204" pitchFamily="34" charset="0"/>
                </a:rPr>
                <a:t> </a:t>
              </a:r>
              <a:r>
                <a:rPr lang="hu-HU" sz="1200" b="1" err="1">
                  <a:solidFill>
                    <a:srgbClr val="4C97FE"/>
                  </a:solidFill>
                  <a:latin typeface="Century Gothic" panose="020B0502020202020204" pitchFamily="34" charset="0"/>
                </a:rPr>
                <a:t>Trust</a:t>
              </a:r>
              <a:endParaRPr lang="hu-HU" sz="1200" b="1">
                <a:solidFill>
                  <a:srgbClr val="4C97FE"/>
                </a:solidFill>
                <a:latin typeface="Century Gothic" panose="020B0502020202020204" pitchFamily="34" charset="0"/>
              </a:endParaRPr>
            </a:p>
          </p:txBody>
        </p:sp>
        <p:pic>
          <p:nvPicPr>
            <p:cNvPr id="13" name="Ábra 17">
              <a:extLst>
                <a:ext uri="{FF2B5EF4-FFF2-40B4-BE49-F238E27FC236}">
                  <a16:creationId xmlns:a16="http://schemas.microsoft.com/office/drawing/2014/main" id="{C1BE70BA-757F-CD4E-BF31-2B81168CAC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245" y="2205188"/>
              <a:ext cx="782156" cy="903750"/>
            </a:xfrm>
            <a:prstGeom prst="rect">
              <a:avLst/>
            </a:prstGeom>
          </p:spPr>
        </p:pic>
        <p:cxnSp>
          <p:nvCxnSpPr>
            <p:cNvPr id="14" name="Egyenes összekötő 19">
              <a:extLst>
                <a:ext uri="{FF2B5EF4-FFF2-40B4-BE49-F238E27FC236}">
                  <a16:creationId xmlns:a16="http://schemas.microsoft.com/office/drawing/2014/main" id="{24F06C8E-D2F7-0C4B-ABF8-100BA3441C5A}"/>
                </a:ext>
              </a:extLst>
            </p:cNvPr>
            <p:cNvCxnSpPr>
              <a:stCxn id="11" idx="4"/>
            </p:cNvCxnSpPr>
            <p:nvPr/>
          </p:nvCxnSpPr>
          <p:spPr>
            <a:xfrm flipH="1" flipV="1">
              <a:off x="6231406"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15" name="Ábra 21">
              <a:extLst>
                <a:ext uri="{FF2B5EF4-FFF2-40B4-BE49-F238E27FC236}">
                  <a16:creationId xmlns:a16="http://schemas.microsoft.com/office/drawing/2014/main" id="{DF9CABE9-69F4-274E-857D-9E684272C3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7579" y="1274897"/>
              <a:ext cx="360018" cy="635325"/>
            </a:xfrm>
            <a:prstGeom prst="rect">
              <a:avLst/>
            </a:prstGeom>
          </p:spPr>
        </p:pic>
        <p:cxnSp>
          <p:nvCxnSpPr>
            <p:cNvPr id="16" name="Egyenes összekötő 22">
              <a:extLst>
                <a:ext uri="{FF2B5EF4-FFF2-40B4-BE49-F238E27FC236}">
                  <a16:creationId xmlns:a16="http://schemas.microsoft.com/office/drawing/2014/main" id="{0ECECBE1-4553-3848-9ED0-1990995D9F23}"/>
                </a:ext>
              </a:extLst>
            </p:cNvPr>
            <p:cNvCxnSpPr>
              <a:cxnSpLocks/>
            </p:cNvCxnSpPr>
            <p:nvPr/>
          </p:nvCxnSpPr>
          <p:spPr>
            <a:xfrm flipH="1" flipV="1">
              <a:off x="746870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gyenes összekötő 23">
              <a:extLst>
                <a:ext uri="{FF2B5EF4-FFF2-40B4-BE49-F238E27FC236}">
                  <a16:creationId xmlns:a16="http://schemas.microsoft.com/office/drawing/2014/main" id="{B1AD6926-5166-1C41-A0D8-EB2CB2F34F6F}"/>
                </a:ext>
              </a:extLst>
            </p:cNvPr>
            <p:cNvCxnSpPr>
              <a:cxnSpLocks/>
            </p:cNvCxnSpPr>
            <p:nvPr/>
          </p:nvCxnSpPr>
          <p:spPr>
            <a:xfrm rot="5400000" flipH="1" flipV="1">
              <a:off x="7479819"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Egyenes összekötő 25">
              <a:extLst>
                <a:ext uri="{FF2B5EF4-FFF2-40B4-BE49-F238E27FC236}">
                  <a16:creationId xmlns:a16="http://schemas.microsoft.com/office/drawing/2014/main" id="{49FC6EA5-FFC5-FD4E-BD6C-AE8BA0452556}"/>
                </a:ext>
              </a:extLst>
            </p:cNvPr>
            <p:cNvCxnSpPr>
              <a:cxnSpLocks/>
            </p:cNvCxnSpPr>
            <p:nvPr/>
          </p:nvCxnSpPr>
          <p:spPr>
            <a:xfrm rot="5400000" flipH="1" flipV="1">
              <a:off x="623617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Egyenes összekötő 26">
              <a:extLst>
                <a:ext uri="{FF2B5EF4-FFF2-40B4-BE49-F238E27FC236}">
                  <a16:creationId xmlns:a16="http://schemas.microsoft.com/office/drawing/2014/main" id="{5DD9161C-BDB9-B241-B231-D8E3F92206B5}"/>
                </a:ext>
              </a:extLst>
            </p:cNvPr>
            <p:cNvCxnSpPr>
              <a:cxnSpLocks/>
            </p:cNvCxnSpPr>
            <p:nvPr/>
          </p:nvCxnSpPr>
          <p:spPr>
            <a:xfrm rot="18900000" flipH="1" flipV="1">
              <a:off x="7914045" y="2664214"/>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gyenes összekötő 27">
              <a:extLst>
                <a:ext uri="{FF2B5EF4-FFF2-40B4-BE49-F238E27FC236}">
                  <a16:creationId xmlns:a16="http://schemas.microsoft.com/office/drawing/2014/main" id="{1F535529-8A44-AE42-B46F-33A36D295BE0}"/>
                </a:ext>
              </a:extLst>
            </p:cNvPr>
            <p:cNvCxnSpPr>
              <a:cxnSpLocks/>
            </p:cNvCxnSpPr>
            <p:nvPr/>
          </p:nvCxnSpPr>
          <p:spPr>
            <a:xfrm rot="18900000" flipH="1" flipV="1">
              <a:off x="5790825" y="2664216"/>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1" name="Ábra 29">
              <a:extLst>
                <a:ext uri="{FF2B5EF4-FFF2-40B4-BE49-F238E27FC236}">
                  <a16:creationId xmlns:a16="http://schemas.microsoft.com/office/drawing/2014/main" id="{1DA74513-D10D-F94C-8709-67C338535C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88838" y="1278178"/>
              <a:ext cx="497185" cy="564982"/>
            </a:xfrm>
            <a:prstGeom prst="rect">
              <a:avLst/>
            </a:prstGeom>
          </p:spPr>
        </p:pic>
        <p:pic>
          <p:nvPicPr>
            <p:cNvPr id="22" name="Ábra 31">
              <a:extLst>
                <a:ext uri="{FF2B5EF4-FFF2-40B4-BE49-F238E27FC236}">
                  <a16:creationId xmlns:a16="http://schemas.microsoft.com/office/drawing/2014/main" id="{40C94093-CDAC-2744-8896-90B2CA5739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735191" y="3656264"/>
              <a:ext cx="508482" cy="564982"/>
            </a:xfrm>
            <a:prstGeom prst="rect">
              <a:avLst/>
            </a:prstGeom>
          </p:spPr>
        </p:pic>
        <p:pic>
          <p:nvPicPr>
            <p:cNvPr id="23" name="Ábra 37">
              <a:extLst>
                <a:ext uri="{FF2B5EF4-FFF2-40B4-BE49-F238E27FC236}">
                  <a16:creationId xmlns:a16="http://schemas.microsoft.com/office/drawing/2014/main" id="{03EBBACC-52DE-A145-BD94-950F78F7CA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91241" y="2415003"/>
              <a:ext cx="563004" cy="608347"/>
            </a:xfrm>
            <a:prstGeom prst="rect">
              <a:avLst/>
            </a:prstGeom>
          </p:spPr>
        </p:pic>
        <p:pic>
          <p:nvPicPr>
            <p:cNvPr id="24" name="Ábra 39">
              <a:extLst>
                <a:ext uri="{FF2B5EF4-FFF2-40B4-BE49-F238E27FC236}">
                  <a16:creationId xmlns:a16="http://schemas.microsoft.com/office/drawing/2014/main" id="{228238FB-7CEF-C348-9A7E-04E8071419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243673" y="2573999"/>
              <a:ext cx="301323" cy="421853"/>
            </a:xfrm>
            <a:prstGeom prst="rect">
              <a:avLst/>
            </a:prstGeom>
          </p:spPr>
        </p:pic>
        <p:pic>
          <p:nvPicPr>
            <p:cNvPr id="25" name="Ábra 41">
              <a:extLst>
                <a:ext uri="{FF2B5EF4-FFF2-40B4-BE49-F238E27FC236}">
                  <a16:creationId xmlns:a16="http://schemas.microsoft.com/office/drawing/2014/main" id="{794D42FD-44EB-3C4F-A424-2F41092DE08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92496" y="3621512"/>
              <a:ext cx="456319" cy="599734"/>
            </a:xfrm>
            <a:prstGeom prst="rect">
              <a:avLst/>
            </a:prstGeom>
          </p:spPr>
        </p:pic>
      </p:grpSp>
    </p:spTree>
    <p:extLst>
      <p:ext uri="{BB962C8B-B14F-4D97-AF65-F5344CB8AC3E}">
        <p14:creationId xmlns:p14="http://schemas.microsoft.com/office/powerpoint/2010/main" val="38239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3. egyéni séma">
      <a:dk1>
        <a:srgbClr val="7F7F7F"/>
      </a:dk1>
      <a:lt1>
        <a:sysClr val="window" lastClr="FFFFFF"/>
      </a:lt1>
      <a:dk2>
        <a:srgbClr val="173F6C"/>
      </a:dk2>
      <a:lt2>
        <a:srgbClr val="FFFFFF"/>
      </a:lt2>
      <a:accent1>
        <a:srgbClr val="0F6FC6"/>
      </a:accent1>
      <a:accent2>
        <a:srgbClr val="29AAE1"/>
      </a:accent2>
      <a:accent3>
        <a:srgbClr val="0BD0D9"/>
      </a:accent3>
      <a:accent4>
        <a:srgbClr val="10CF9B"/>
      </a:accent4>
      <a:accent5>
        <a:srgbClr val="7CCA62"/>
      </a:accent5>
      <a:accent6>
        <a:srgbClr val="A5C249"/>
      </a:accent6>
      <a:hlink>
        <a:srgbClr val="29AAE1"/>
      </a:hlink>
      <a:folHlink>
        <a:srgbClr val="29AA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F5FF"/>
        </a:solidFill>
        <a:ln w="9525">
          <a:solidFill>
            <a:srgbClr val="4C97FE"/>
          </a:solidFill>
        </a:ln>
      </a:spPr>
      <a:bodyPr rtlCol="0" anchor="ctr"/>
      <a:lstStyle>
        <a:defPPr algn="ctr">
          <a:defRPr>
            <a:solidFill>
              <a:srgbClr val="EEF5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mutató1" id="{27380A8C-9FCF-4411-962C-DADA3F4EA3F4}" vid="{81285A3C-B93E-471A-B411-B0EFF8E0C5A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balasys_template02</Template>
  <Application>Microsoft Office PowerPoint</Application>
  <PresentationFormat>On-screen Show (16:9)</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Office-téma</vt:lpstr>
      <vt:lpstr>Biztonságos internet? Felejtsük már el az IPv4-et?!</vt:lpstr>
      <vt:lpstr>Nincs elegendő publikus cím?!</vt:lpstr>
      <vt:lpstr>Publikus címet mindenkinek?!</vt:lpstr>
      <vt:lpstr>Titkosítás a hálózati rétegben?!</vt:lpstr>
      <vt:lpstr>Mit mutatnak a számok?</vt:lpstr>
      <vt:lpstr>Lehetséges még az áttörés?</vt:lpstr>
      <vt:lpstr>Köszönöm a figyelmet!</vt:lpstr>
      <vt:lpstr>Balasys</vt:lpstr>
      <vt:lpstr>Agenda</vt:lpstr>
      <vt:lpstr>Balasys</vt:lpstr>
      <vt:lpstr>Balasys</vt:lpstr>
      <vt:lpstr>Agenda</vt:lpstr>
      <vt:lpstr>A Quick Tour around Zero Trust</vt:lpstr>
      <vt:lpstr>A Quick Tour around Zero Trust</vt:lpstr>
      <vt:lpstr>Why Zero Trust?</vt:lpstr>
      <vt:lpstr>What is the key difference?</vt:lpstr>
      <vt:lpstr>How to implement Zero Trust?</vt:lpstr>
      <vt:lpstr>Agenda</vt:lpstr>
      <vt:lpstr>Getting started</vt:lpstr>
      <vt:lpstr>Zero Trust Principles</vt:lpstr>
      <vt:lpstr>Agenda</vt:lpstr>
      <vt:lpstr>The Zero Trust Architecture</vt:lpstr>
      <vt:lpstr>Proxedo Network Security ensuring Zero Trust</vt:lpstr>
      <vt:lpstr>The growing importance of APIs</vt:lpstr>
      <vt:lpstr>Full Control over the API-Traffic</vt:lpstr>
      <vt:lpstr>Key Features</vt:lpstr>
      <vt:lpstr>Key Features</vt:lpstr>
      <vt:lpstr>Key Features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Dániel Bagó</dc:creator>
  <cp:revision>8</cp:revision>
  <dcterms:created xsi:type="dcterms:W3CDTF">2021-06-08T09:08:11Z</dcterms:created>
  <dcterms:modified xsi:type="dcterms:W3CDTF">2022-07-15T10:49:58Z</dcterms:modified>
</cp:coreProperties>
</file>