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4"/>
    <p:sldMasterId id="2147483697" r:id="rId5"/>
  </p:sldMasterIdLst>
  <p:notesMasterIdLst>
    <p:notesMasterId r:id="rId17"/>
  </p:notesMasterIdLst>
  <p:handoutMasterIdLst>
    <p:handoutMasterId r:id="rId18"/>
  </p:handoutMasterIdLst>
  <p:sldIdLst>
    <p:sldId id="889" r:id="rId6"/>
    <p:sldId id="892" r:id="rId7"/>
    <p:sldId id="916" r:id="rId8"/>
    <p:sldId id="914" r:id="rId9"/>
    <p:sldId id="1016" r:id="rId10"/>
    <p:sldId id="1017" r:id="rId11"/>
    <p:sldId id="1018" r:id="rId12"/>
    <p:sldId id="1011" r:id="rId13"/>
    <p:sldId id="912" r:id="rId14"/>
    <p:sldId id="263" r:id="rId15"/>
    <p:sldId id="1015" r:id="rId16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4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6201" autoAdjust="0"/>
  </p:normalViewPr>
  <p:slideViewPr>
    <p:cSldViewPr snapToObjects="1">
      <p:cViewPr varScale="1">
        <p:scale>
          <a:sx n="67" d="100"/>
          <a:sy n="67" d="100"/>
        </p:scale>
        <p:origin x="64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75" d="100"/>
          <a:sy n="75" d="100"/>
        </p:scale>
        <p:origin x="316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zsán Csaba" userId="ca0aec3d-d9d2-4cb5-84ea-766a9025345b" providerId="ADAL" clId="{67E96445-61F8-4F8C-997C-0648EF7273F6}"/>
    <pc:docChg chg="modSld sldOrd">
      <pc:chgData name="Krizsán Csaba" userId="ca0aec3d-d9d2-4cb5-84ea-766a9025345b" providerId="ADAL" clId="{67E96445-61F8-4F8C-997C-0648EF7273F6}" dt="2022-07-14T07:20:17.354" v="1"/>
      <pc:docMkLst>
        <pc:docMk/>
      </pc:docMkLst>
      <pc:sldChg chg="ord">
        <pc:chgData name="Krizsán Csaba" userId="ca0aec3d-d9d2-4cb5-84ea-766a9025345b" providerId="ADAL" clId="{67E96445-61F8-4F8C-997C-0648EF7273F6}" dt="2022-07-14T07:20:17.354" v="1"/>
        <pc:sldMkLst>
          <pc:docMk/>
          <pc:sldMk cId="3898067377" sldId="26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E2879F-85E3-496B-8667-A4EA32411B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black">
          <a:xfrm>
            <a:off x="1614671" y="9262661"/>
            <a:ext cx="3568333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pPr algn="ctr"/>
            <a:r>
              <a:rPr lang="en-GB" sz="1100" dirty="0"/>
              <a:t>confidential, internal, open | Author | Presentation Topic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0349B1-E56A-42C1-B0A4-26B687F2FB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black">
          <a:xfrm>
            <a:off x="6039404" y="9262661"/>
            <a:ext cx="285467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pPr algn="l"/>
            <a:fld id="{6F450DBC-90BB-49B2-91E4-AABCC1357725}" type="slidenum">
              <a:rPr lang="de-DE" sz="900" smtClean="0"/>
              <a:pPr algn="l"/>
              <a:t>‹#›</a:t>
            </a:fld>
            <a:endParaRPr lang="de-DE" sz="9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E2A2C4-9FAC-4DAF-8CF2-98D0ADF211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456"/>
          <a:stretch/>
        </p:blipFill>
        <p:spPr bwMode="black">
          <a:xfrm>
            <a:off x="384820" y="9211948"/>
            <a:ext cx="682820" cy="4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4272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pos="299" userDrawn="1">
          <p15:clr>
            <a:srgbClr val="F26B43"/>
          </p15:clr>
        </p15:guide>
        <p15:guide id="2" pos="398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06388" y="976313"/>
            <a:ext cx="3830637" cy="2155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black">
          <a:xfrm>
            <a:off x="472804" y="3556395"/>
            <a:ext cx="5846516" cy="5129415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  <a:p>
            <a:pPr lvl="8"/>
            <a:endParaRPr lang="en-GB"/>
          </a:p>
          <a:p>
            <a:pPr lvl="4"/>
            <a:endParaRPr lang="en-GB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95981BBF-A3AF-4657-B40E-0C891992F7E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black">
          <a:xfrm>
            <a:off x="1614671" y="9262256"/>
            <a:ext cx="3568333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pPr algn="ctr"/>
            <a:r>
              <a:rPr lang="en-GB" sz="1100" dirty="0"/>
              <a:t>confidential, internal, open | Author | Presentation Topic | Date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C024CC59-CB8B-404F-82E2-4F59721F4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black">
          <a:xfrm>
            <a:off x="6039404" y="9262256"/>
            <a:ext cx="285467" cy="3908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pPr algn="l"/>
            <a:fld id="{6F450DBC-90BB-49B2-91E4-AABCC1357725}" type="slidenum">
              <a:rPr lang="de-DE" sz="900" smtClean="0"/>
              <a:pPr algn="l"/>
              <a:t>‹#›</a:t>
            </a:fld>
            <a:endParaRPr lang="de-DE" sz="9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EB4B23-29CF-4DD3-A96B-2B9F09F54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456"/>
          <a:stretch/>
        </p:blipFill>
        <p:spPr bwMode="black">
          <a:xfrm>
            <a:off x="384820" y="9211948"/>
            <a:ext cx="682820" cy="4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900"/>
      </a:spcAft>
      <a:buClr>
        <a:schemeClr val="tx2"/>
      </a:buClr>
      <a:buFont typeface="+mj-lt" panose="05020102010507070707" pitchFamily="18" charset="2"/>
      <a:buNone/>
      <a:defRPr sz="1200" b="0" kern="1200">
        <a:solidFill>
          <a:schemeClr val="tx1"/>
        </a:solidFill>
        <a:latin typeface="+mj-lt"/>
        <a:ea typeface="+mn-ea"/>
        <a:cs typeface="+mn-cs"/>
      </a:defRPr>
    </a:lvl1pPr>
    <a:lvl2pPr marL="0" indent="0" algn="l" defTabSz="914400" rtl="0" eaLnBrk="1" latinLnBrk="0" hangingPunct="1">
      <a:spcAft>
        <a:spcPts val="600"/>
      </a:spcAft>
      <a:buClr>
        <a:schemeClr val="tx2"/>
      </a:buClr>
      <a:buFont typeface="+mj-lt" panose="05020102010507070707" pitchFamily="18" charset="2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44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88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432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576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720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864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008000" indent="-144000" algn="l" defTabSz="914400" rtl="0" eaLnBrk="1" latinLnBrk="0" hangingPunct="1">
      <a:spcAft>
        <a:spcPts val="600"/>
      </a:spcAft>
      <a:buClr>
        <a:schemeClr val="tx2"/>
      </a:buClr>
      <a:buFont typeface="TeleNeo Office" panose="020B0504040202090203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/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ong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E780C9C-54F2-4355-8844-2AA50F6BC4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297864" y="0"/>
            <a:ext cx="6894136" cy="6858000"/>
          </a:xfrm>
          <a:custGeom>
            <a:avLst/>
            <a:gdLst>
              <a:gd name="connsiteX0" fmla="*/ 6894136 w 6894136"/>
              <a:gd name="connsiteY0" fmla="*/ 0 h 6858000"/>
              <a:gd name="connsiteX1" fmla="*/ 6894136 w 6894136"/>
              <a:gd name="connsiteY1" fmla="*/ 6858000 h 6858000"/>
              <a:gd name="connsiteX2" fmla="*/ 0 w 6894136"/>
              <a:gd name="connsiteY2" fmla="*/ 6858000 h 6858000"/>
              <a:gd name="connsiteX3" fmla="*/ 1265474 w 6894136"/>
              <a:gd name="connsiteY3" fmla="*/ 1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4136" h="6858000">
                <a:moveTo>
                  <a:pt x="6894136" y="0"/>
                </a:moveTo>
                <a:lnTo>
                  <a:pt x="6894136" y="6858000"/>
                </a:lnTo>
                <a:lnTo>
                  <a:pt x="0" y="6858000"/>
                </a:lnTo>
                <a:lnTo>
                  <a:pt x="1265474" y="19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 baseline="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5DB660-BEA6-4B99-9720-1536CF7D2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1484313"/>
            <a:ext cx="4536000" cy="2140911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891937-CC24-41A9-9EB6-06AEE112B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3789096"/>
            <a:ext cx="4536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F9BAA1A-E911-4D42-917F-05D80DB2F2DB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950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1700B-8639-459A-9DB3-8908E7079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5773F91-952B-4027-A509-D0FC05D7D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1FD126-04E4-4103-B3F0-0C5F4BE146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2350040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C5366064-1808-4159-BB7D-81B4B8BCF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60624" y="6459822"/>
            <a:ext cx="2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B1C9843-9CCD-4707-BCAD-91FEBBD1A2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11930637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E96A5-93EA-451A-88A2-0C4325907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D6AE95-30E2-4E14-9028-628793137D1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0BABE80-E0D1-46E7-8B60-730D1088E2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6240000" y="1483726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645BF9-9EDA-419B-AB36-7B935620D1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2DE23C-5423-48CE-8882-D6C06C2846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74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5EE6-FFD8-44FD-9C80-95B68F34D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422070A-7303-4B7F-93D4-191685839B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7D9598B6-CEA7-42C6-8376-9C8FFAD9B4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4296000" y="1484313"/>
            <a:ext cx="3600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508F3AD6-ECB1-46C4-8C4D-7E8618324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8184624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889586-28CC-47C6-B178-BBAB317550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1528BA-A52E-4337-B474-61A6A8DD5E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6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E4F56-CAAF-476E-A2B9-F1A0D25C8BAC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4B6057D-AA55-47BF-A331-2E2648C311B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D73B4FC-B74D-4CE7-B959-B58A486BFB4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335969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C02444F-BCE5-47EE-A8CF-C44F25865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6240000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747D8B36-797B-4379-B1D3-EFD569BF81E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120624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BF96E58-B088-4C9A-B95A-5833E90EA5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43D715B-42D7-4FC5-83D7-9CCA39782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680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with highligh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968421-13D9-452E-9E1F-D6F5FE4699B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3528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1FA861B-DD93-4B8B-8DB8-0BCD738A17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4295800" y="1484313"/>
            <a:ext cx="3600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BBEDD2-BE9F-4A3C-BB81-2353AC6C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9D0862D2-AED8-4E0B-92B3-CB48CC15A0E0}"/>
              </a:ext>
            </a:extLst>
          </p:cNvPr>
          <p:cNvSpPr/>
          <p:nvPr userDrawn="1"/>
        </p:nvSpPr>
        <p:spPr bwMode="gray">
          <a:xfrm>
            <a:off x="7913792" y="1484312"/>
            <a:ext cx="4278208" cy="4897438"/>
          </a:xfrm>
          <a:custGeom>
            <a:avLst/>
            <a:gdLst>
              <a:gd name="connsiteX0" fmla="*/ 3150760 w 4278208"/>
              <a:gd name="connsiteY0" fmla="*/ 0 h 4897438"/>
              <a:gd name="connsiteX1" fmla="*/ 4278208 w 4278208"/>
              <a:gd name="connsiteY1" fmla="*/ 0 h 4897438"/>
              <a:gd name="connsiteX2" fmla="*/ 4278208 w 4278208"/>
              <a:gd name="connsiteY2" fmla="*/ 4897438 h 4897438"/>
              <a:gd name="connsiteX3" fmla="*/ 4089262 w 4278208"/>
              <a:gd name="connsiteY3" fmla="*/ 4897438 h 4897438"/>
              <a:gd name="connsiteX4" fmla="*/ 3150760 w 4278208"/>
              <a:gd name="connsiteY4" fmla="*/ 4897438 h 4897438"/>
              <a:gd name="connsiteX5" fmla="*/ 0 w 4278208"/>
              <a:gd name="connsiteY5" fmla="*/ 4897438 h 4897438"/>
              <a:gd name="connsiteX6" fmla="*/ 163558 w 4278208"/>
              <a:gd name="connsiteY6" fmla="*/ 4029750 h 4897438"/>
              <a:gd name="connsiteX7" fmla="*/ 913209 w 4278208"/>
              <a:gd name="connsiteY7" fmla="*/ 677 h 4897438"/>
              <a:gd name="connsiteX8" fmla="*/ 3150760 w 4278208"/>
              <a:gd name="connsiteY8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8208" h="4897438">
                <a:moveTo>
                  <a:pt x="3150760" y="0"/>
                </a:moveTo>
                <a:lnTo>
                  <a:pt x="4278208" y="0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1D49593-9508-492B-90C5-F09125A9C1D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C7C8EAF-3E10-43D6-9B69-D139BF64DF5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691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F1334-0C30-417F-8C36-14E54C69E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390C6A2-43FF-4452-B80E-84686F69C3A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484588"/>
            <a:ext cx="3528000" cy="489716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2A89A98-38F0-4125-B055-9C860DA9FC1A}"/>
              </a:ext>
            </a:extLst>
          </p:cNvPr>
          <p:cNvSpPr/>
          <p:nvPr userDrawn="1"/>
        </p:nvSpPr>
        <p:spPr bwMode="gray">
          <a:xfrm>
            <a:off x="4295800" y="1484312"/>
            <a:ext cx="7896200" cy="4897438"/>
          </a:xfrm>
          <a:custGeom>
            <a:avLst/>
            <a:gdLst>
              <a:gd name="connsiteX0" fmla="*/ 3150760 w 7896200"/>
              <a:gd name="connsiteY0" fmla="*/ 0 h 4897438"/>
              <a:gd name="connsiteX1" fmla="*/ 4278208 w 7896200"/>
              <a:gd name="connsiteY1" fmla="*/ 0 h 4897438"/>
              <a:gd name="connsiteX2" fmla="*/ 4278208 w 7896200"/>
              <a:gd name="connsiteY2" fmla="*/ 816 h 4897438"/>
              <a:gd name="connsiteX3" fmla="*/ 7896200 w 7896200"/>
              <a:gd name="connsiteY3" fmla="*/ 816 h 4897438"/>
              <a:gd name="connsiteX4" fmla="*/ 7896200 w 7896200"/>
              <a:gd name="connsiteY4" fmla="*/ 4897438 h 4897438"/>
              <a:gd name="connsiteX5" fmla="*/ 4278208 w 7896200"/>
              <a:gd name="connsiteY5" fmla="*/ 4897438 h 4897438"/>
              <a:gd name="connsiteX6" fmla="*/ 4089262 w 7896200"/>
              <a:gd name="connsiteY6" fmla="*/ 4897438 h 4897438"/>
              <a:gd name="connsiteX7" fmla="*/ 3150760 w 7896200"/>
              <a:gd name="connsiteY7" fmla="*/ 4897438 h 4897438"/>
              <a:gd name="connsiteX8" fmla="*/ 74220 w 7896200"/>
              <a:gd name="connsiteY8" fmla="*/ 4897438 h 4897438"/>
              <a:gd name="connsiteX9" fmla="*/ 0 w 7896200"/>
              <a:gd name="connsiteY9" fmla="*/ 4897438 h 4897438"/>
              <a:gd name="connsiteX10" fmla="*/ 163558 w 7896200"/>
              <a:gd name="connsiteY10" fmla="*/ 4029750 h 4897438"/>
              <a:gd name="connsiteX11" fmla="*/ 913209 w 7896200"/>
              <a:gd name="connsiteY11" fmla="*/ 677 h 4897438"/>
              <a:gd name="connsiteX12" fmla="*/ 3150760 w 7896200"/>
              <a:gd name="connsiteY12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96200" h="4897438">
                <a:moveTo>
                  <a:pt x="3150760" y="0"/>
                </a:moveTo>
                <a:lnTo>
                  <a:pt x="4278208" y="0"/>
                </a:lnTo>
                <a:lnTo>
                  <a:pt x="4278208" y="816"/>
                </a:lnTo>
                <a:lnTo>
                  <a:pt x="7896200" y="816"/>
                </a:lnTo>
                <a:lnTo>
                  <a:pt x="7896200" y="4897438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7422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rgbClr val="E20074"/>
          </a:solidFill>
          <a:ln w="301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DFBB1CA-C61D-4A97-B9D5-A805CCF931E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F85986-C820-4AB9-8209-3195C3E49A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48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B38C1338-03E2-479A-84CD-1A9C778CC6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0920536" y="0"/>
            <a:ext cx="1271464" cy="6858000"/>
          </a:xfrm>
          <a:custGeom>
            <a:avLst/>
            <a:gdLst>
              <a:gd name="connsiteX0" fmla="*/ 1271464 w 1271464"/>
              <a:gd name="connsiteY0" fmla="*/ 0 h 6858000"/>
              <a:gd name="connsiteX1" fmla="*/ 1271464 w 1271464"/>
              <a:gd name="connsiteY1" fmla="*/ 6858000 h 6858000"/>
              <a:gd name="connsiteX2" fmla="*/ 0 w 1271464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1464" h="6858000">
                <a:moveTo>
                  <a:pt x="1271464" y="0"/>
                </a:moveTo>
                <a:lnTo>
                  <a:pt x="12714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04000" tIns="1620000" bIns="0" anchor="ctr">
            <a:noAutofit/>
          </a:bodyPr>
          <a:lstStyle>
            <a:lvl1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 defTabSz="179388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White </a:t>
            </a:r>
            <a:br>
              <a:rPr lang="en-US" dirty="0"/>
            </a:br>
            <a:r>
              <a:rPr lang="en-US" dirty="0"/>
              <a:t>background </a:t>
            </a:r>
            <a:br>
              <a:rPr lang="en-US" dirty="0"/>
            </a:br>
            <a:r>
              <a:rPr lang="en-US" dirty="0"/>
              <a:t>or add gradient </a:t>
            </a:r>
            <a:br>
              <a:rPr lang="en-US" dirty="0"/>
            </a:br>
            <a:r>
              <a:rPr lang="en-US" dirty="0"/>
              <a:t>as a picture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2A4CF4-F40B-4E8A-9194-82C4992C32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422800" y="2134800"/>
            <a:ext cx="7344000" cy="24480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Font typeface="+mn-lt" panose="020B0604020202020204" pitchFamily="34" charset="0"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0" indent="0" algn="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+mn-lt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5pPr>
            <a:lvl6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6pPr>
            <a:lvl7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7pPr>
            <a:lvl8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8pPr>
            <a:lvl9pPr marL="0" indent="0" algn="r">
              <a:lnSpc>
                <a:spcPct val="8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“Click to insert a powerful quote, multi-lined possible”</a:t>
            </a:r>
          </a:p>
          <a:p>
            <a:pPr lvl="1"/>
            <a:r>
              <a:rPr lang="en-US" dirty="0"/>
              <a:t>– Author</a:t>
            </a:r>
          </a:p>
        </p:txBody>
      </p:sp>
    </p:spTree>
    <p:extLst>
      <p:ext uri="{BB962C8B-B14F-4D97-AF65-F5344CB8AC3E}">
        <p14:creationId xmlns:p14="http://schemas.microsoft.com/office/powerpoint/2010/main" val="11168083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FB304-618D-40B7-940D-69DE27A219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18C1C1B3-2B43-47F5-9FA0-80C6D4477A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240016" y="1484313"/>
            <a:ext cx="5953200" cy="4896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>
                <a:tab pos="2687638" algn="l"/>
              </a:tabLst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B4C7612-0C84-4376-B998-B34EAE1F54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CD8C59-AB08-4E68-ABC5-054B8E96A1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ABB7E4-4C03-4625-A9FD-0653E9CDEE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28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02E79-B5C3-4A51-9C68-88010755D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CD48E90-58F3-40B4-B97C-453785FBBA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8184624" y="1484313"/>
            <a:ext cx="3528000" cy="4896000"/>
          </a:xfrm>
        </p:spPr>
        <p:txBody>
          <a:bodyPr>
            <a:noAutofit/>
          </a:bodyPr>
          <a:lstStyle>
            <a:lvl5pPr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40AE5EC-538A-4BF1-ABC1-3EE1CF9C15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79375" y="1485312"/>
            <a:ext cx="7416000" cy="4896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2B3D04-CC57-411E-8F02-823234E22B1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E116DD-4D66-41B8-8695-AE80DF78ED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54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ong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19DF1A20-2D08-4001-ACCD-157B201C6B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6979050" cy="6857999"/>
          </a:xfrm>
          <a:custGeom>
            <a:avLst/>
            <a:gdLst>
              <a:gd name="connsiteX0" fmla="*/ 0 w 6979050"/>
              <a:gd name="connsiteY0" fmla="*/ 0 h 6857999"/>
              <a:gd name="connsiteX1" fmla="*/ 6979050 w 6979050"/>
              <a:gd name="connsiteY1" fmla="*/ 0 h 6857999"/>
              <a:gd name="connsiteX2" fmla="*/ 5721751 w 6979050"/>
              <a:gd name="connsiteY2" fmla="*/ 6857999 h 6857999"/>
              <a:gd name="connsiteX3" fmla="*/ 5718661 w 6979050"/>
              <a:gd name="connsiteY3" fmla="*/ 6857999 h 6857999"/>
              <a:gd name="connsiteX4" fmla="*/ 0 w 6979050"/>
              <a:gd name="connsiteY4" fmla="*/ 68561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9050" h="6857999">
                <a:moveTo>
                  <a:pt x="0" y="0"/>
                </a:moveTo>
                <a:lnTo>
                  <a:pt x="6979050" y="0"/>
                </a:lnTo>
                <a:lnTo>
                  <a:pt x="5721751" y="6857999"/>
                </a:lnTo>
                <a:lnTo>
                  <a:pt x="5718661" y="6857999"/>
                </a:lnTo>
                <a:lnTo>
                  <a:pt x="0" y="685610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55CF3A-8745-495B-9FFE-CE92A5F4D6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176113" y="1484313"/>
            <a:ext cx="4536000" cy="2142783"/>
          </a:xfrm>
        </p:spPr>
        <p:txBody>
          <a:bodyPr l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31B0A1-8DE4-4F87-9296-AE72B356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176113" y="3789096"/>
            <a:ext cx="4536000" cy="504000"/>
          </a:xfrm>
        </p:spPr>
        <p:txBody>
          <a:bodyPr lIns="0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8A7530A-F2BE-4960-A13F-DF414D0EA81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68273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83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(fullsca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58364E8-4ECD-4C26-A5E5-021E95A62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12192000" cy="6858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3C2C57A-9E9C-4D5E-A671-30A26FCD5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4D60B8-EBC4-4141-8E22-C02E8795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8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58364E8-4ECD-4C26-A5E5-021E95A628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79425" y="0"/>
            <a:ext cx="11712575" cy="6858000"/>
          </a:xfrm>
        </p:spPr>
        <p:txBody>
          <a:bodyPr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tabLst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4"/>
            <a:r>
              <a:rPr lang="en-US" dirty="0"/>
              <a:t>Add picture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8DF5307-E60A-4BDF-B8C6-709DBA49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CE5E996-493D-48DC-9368-0094BFC4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262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599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375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541301"/>
            <a:ext cx="109724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609480" y="3371561"/>
            <a:ext cx="1097244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pPr algn="ctr"/>
            <a:endParaRPr lang="en-U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7127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541301"/>
            <a:ext cx="109724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0581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541301"/>
            <a:ext cx="109724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536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541301"/>
            <a:ext cx="109724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pPr algn="ctr"/>
            <a:endParaRPr lang="en-US" sz="4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208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609480" y="2705921"/>
            <a:ext cx="1097244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pPr algn="ctr"/>
            <a:endParaRPr lang="en-U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618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541301"/>
            <a:ext cx="109724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99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hort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7981B2F9-E477-4910-B6C8-B4166311C8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2067877 h 6858000"/>
              <a:gd name="connsiteX1" fmla="*/ 952 w 12192000"/>
              <a:gd name="connsiteY1" fmla="*/ 685800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952 w 12192000"/>
              <a:gd name="connsiteY6" fmla="*/ 6858000 h 6858000"/>
              <a:gd name="connsiteX7" fmla="*/ 5554980 w 12192000"/>
              <a:gd name="connsiteY7" fmla="*/ 6857999 h 6858000"/>
              <a:gd name="connsiteX8" fmla="*/ 6454140 w 12192000"/>
              <a:gd name="connsiteY8" fmla="*/ 2067877 h 6858000"/>
              <a:gd name="connsiteX9" fmla="*/ 0 w 12192000"/>
              <a:gd name="connsiteY9" fmla="*/ 20678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2067877"/>
                </a:moveTo>
                <a:cubicBezTo>
                  <a:pt x="317" y="3664585"/>
                  <a:pt x="635" y="5261292"/>
                  <a:pt x="952" y="6858000"/>
                </a:cubicBez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52" y="6858000"/>
                </a:lnTo>
                <a:lnTo>
                  <a:pt x="5554980" y="6857999"/>
                </a:lnTo>
                <a:lnTo>
                  <a:pt x="6454140" y="2067877"/>
                </a:lnTo>
                <a:lnTo>
                  <a:pt x="0" y="206787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B4DB53C6-4A5C-48C2-AF98-0DC609E20D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4676400"/>
            <a:ext cx="5040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2CC7B3-5721-4953-BA56-DB66B35386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2349120"/>
            <a:ext cx="5040000" cy="2160000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CD1DD9C-F02A-47C8-8743-11F4261A4C3F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37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541301"/>
            <a:ext cx="109724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672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541301"/>
            <a:ext cx="109724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215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541301"/>
            <a:ext cx="109724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160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541301"/>
            <a:ext cx="109724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3217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541301"/>
            <a:ext cx="10972440" cy="6093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TeleNeo Office Medium" panose="020B0604040202090203" pitchFamily="34" charset="0"/>
              </a:defRPr>
            </a:lvl1pPr>
          </a:lstStyle>
          <a:p>
            <a:endParaRPr lang="en-US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764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long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E780C9C-54F2-4355-8844-2AA50F6BC4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5297864" y="0"/>
            <a:ext cx="6894136" cy="6858000"/>
          </a:xfrm>
          <a:custGeom>
            <a:avLst/>
            <a:gdLst>
              <a:gd name="connsiteX0" fmla="*/ 6894136 w 6894136"/>
              <a:gd name="connsiteY0" fmla="*/ 0 h 6858000"/>
              <a:gd name="connsiteX1" fmla="*/ 6894136 w 6894136"/>
              <a:gd name="connsiteY1" fmla="*/ 6858000 h 6858000"/>
              <a:gd name="connsiteX2" fmla="*/ 0 w 6894136"/>
              <a:gd name="connsiteY2" fmla="*/ 6858000 h 6858000"/>
              <a:gd name="connsiteX3" fmla="*/ 1265474 w 6894136"/>
              <a:gd name="connsiteY3" fmla="*/ 1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4136" h="6858000">
                <a:moveTo>
                  <a:pt x="6894136" y="0"/>
                </a:moveTo>
                <a:lnTo>
                  <a:pt x="6894136" y="6858000"/>
                </a:lnTo>
                <a:lnTo>
                  <a:pt x="0" y="6858000"/>
                </a:lnTo>
                <a:lnTo>
                  <a:pt x="1265474" y="19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tabLst/>
              <a:defRPr sz="1000" baseline="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5DB660-BEA6-4B99-9720-1536CF7D2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79376" y="1484313"/>
            <a:ext cx="4536000" cy="2140911"/>
          </a:xfrm>
        </p:spPr>
        <p:txBody>
          <a:bodyPr lIns="0" bIns="0" anchor="b"/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4891937-CC24-41A9-9EB6-06AEE112BE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3789096"/>
            <a:ext cx="4536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F9BAA1A-E911-4D42-917F-05D80DB2F2DB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479424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27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0769089-5068-4C15-9B22-3B1239886F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5121825" cy="6858000"/>
          </a:xfrm>
          <a:custGeom>
            <a:avLst/>
            <a:gdLst>
              <a:gd name="connsiteX0" fmla="*/ 0 w 5121825"/>
              <a:gd name="connsiteY0" fmla="*/ 0 h 6858000"/>
              <a:gd name="connsiteX1" fmla="*/ 5121825 w 5121825"/>
              <a:gd name="connsiteY1" fmla="*/ 0 h 6858000"/>
              <a:gd name="connsiteX2" fmla="*/ 3858175 w 5121825"/>
              <a:gd name="connsiteY2" fmla="*/ 6858000 h 6858000"/>
              <a:gd name="connsiteX3" fmla="*/ 0 w 51218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1825" h="6858000">
                <a:moveTo>
                  <a:pt x="0" y="0"/>
                </a:moveTo>
                <a:lnTo>
                  <a:pt x="5121825" y="0"/>
                </a:lnTo>
                <a:lnTo>
                  <a:pt x="38581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830D87-D07A-43A8-A980-AB5EBED7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376" y="405000"/>
            <a:ext cx="3528000" cy="72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cxnSp>
        <p:nvCxnSpPr>
          <p:cNvPr id="20" name="Gerader Verbinder 34">
            <a:extLst>
              <a:ext uri="{FF2B5EF4-FFF2-40B4-BE49-F238E27FC236}">
                <a16:creationId xmlns:a16="http://schemas.microsoft.com/office/drawing/2014/main" id="{2B1F3CF2-72B7-458C-91FB-CAC468766B3E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34">
            <a:extLst>
              <a:ext uri="{FF2B5EF4-FFF2-40B4-BE49-F238E27FC236}">
                <a16:creationId xmlns:a16="http://schemas.microsoft.com/office/drawing/2014/main" id="{35B15501-DA39-4405-A501-B808FEEAC7B2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20E6086C-F980-44D4-8F7B-4091DDC2E9E9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60262B2-3FC0-4933-A938-8A3C6B34A7D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6B585910-715B-4A53-B6DB-D2F11724C83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D03814F-80B6-4F95-AA09-B575532BCBF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8660860-D3F9-4B5A-8FF3-EE882E71090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F3877F4A-7091-4406-9127-67DCF4A164D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F2A3D405-9365-47F4-B065-FA28F4C28C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5613885-F031-47F6-9EE6-97B59BF6C8E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0336CE15-2DA5-4767-9E03-49CA6669E5B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DB14636-94C8-43AE-A018-56FDBB27DB7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E0942DD0-8B7B-4844-8E00-A77A0694FE0C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4">
            <a:extLst>
              <a:ext uri="{FF2B5EF4-FFF2-40B4-BE49-F238E27FC236}">
                <a16:creationId xmlns:a16="http://schemas.microsoft.com/office/drawing/2014/main" id="{EAEB2504-940C-4858-823B-F837809221E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7">
            <a:extLst>
              <a:ext uri="{FF2B5EF4-FFF2-40B4-BE49-F238E27FC236}">
                <a16:creationId xmlns:a16="http://schemas.microsoft.com/office/drawing/2014/main" id="{6FDACDB1-F571-4B51-87C2-51B68697CAE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1747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1700B-8639-459A-9DB3-8908E7079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5773F91-952B-4027-A509-D0FC05D7D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1FD126-04E4-4103-B3F0-0C5F4BE146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597531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E4F56-CAAF-476E-A2B9-F1A0D25C8BAC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4B6057D-AA55-47BF-A331-2E2648C311B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D73B4FC-B74D-4CE7-B959-B58A486BFB4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3359696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C02444F-BCE5-47EE-A8CF-C44F258655A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6240000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747D8B36-797B-4379-B1D3-EFD569BF81E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9120624" y="1484313"/>
            <a:ext cx="259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BF96E58-B088-4C9A-B95A-5833E90EA5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43D715B-42D7-4FC5-83D7-9CCA39782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77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E96A5-93EA-451A-88A2-0C4325907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Headline short 40pt (2 lines 24pt/space 1)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D6AE95-30E2-4E14-9028-628793137D1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376" y="1484313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0BABE80-E0D1-46E7-8B60-730D1088E2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6240000" y="1483726"/>
            <a:ext cx="5472000" cy="489600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645BF9-9EDA-419B-AB36-7B935620D1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2DE23C-5423-48CE-8882-D6C06C2846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824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hort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4E87C846-8014-43F0-BCFB-649C50CDBD1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2069183 h 6858000"/>
              <a:gd name="connsiteX3" fmla="*/ 6630185 w 12192000"/>
              <a:gd name="connsiteY3" fmla="*/ 2069183 h 6858000"/>
              <a:gd name="connsiteX4" fmla="*/ 5725212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2069183"/>
                </a:lnTo>
                <a:lnTo>
                  <a:pt x="6630185" y="2069183"/>
                </a:lnTo>
                <a:lnTo>
                  <a:pt x="57252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776EA0-9308-4136-9D96-5081DF8610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744608" y="2348880"/>
            <a:ext cx="4968000" cy="2160000"/>
          </a:xfrm>
        </p:spPr>
        <p:txBody>
          <a:bodyPr lIns="0"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  <a:endParaRPr lang="en-US" dirty="0"/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768CC432-56E4-4092-B0F1-5C6FD1847C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744608" y="4672800"/>
            <a:ext cx="4968000" cy="5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Subtitle | Author | Place | Date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1C213A6-316B-4042-A9E0-954B2D89EE86}"/>
              </a:ext>
            </a:extLst>
          </p:cNvPr>
          <p:cNvSpPr>
            <a:spLocks noChangeAspect="1" noEditPoints="1"/>
          </p:cNvSpPr>
          <p:nvPr userDrawn="1"/>
        </p:nvSpPr>
        <p:spPr bwMode="gray">
          <a:xfrm>
            <a:off x="11168273" y="5733256"/>
            <a:ext cx="544302" cy="648000"/>
          </a:xfrm>
          <a:custGeom>
            <a:avLst/>
            <a:gdLst>
              <a:gd name="T0" fmla="*/ 10667 w 14000"/>
              <a:gd name="T1" fmla="*/ 11000 h 16667"/>
              <a:gd name="T2" fmla="*/ 14000 w 14000"/>
              <a:gd name="T3" fmla="*/ 11000 h 16667"/>
              <a:gd name="T4" fmla="*/ 14000 w 14000"/>
              <a:gd name="T5" fmla="*/ 7667 h 16667"/>
              <a:gd name="T6" fmla="*/ 12333 w 14000"/>
              <a:gd name="T7" fmla="*/ 7667 h 16667"/>
              <a:gd name="T8" fmla="*/ 10667 w 14000"/>
              <a:gd name="T9" fmla="*/ 7667 h 16667"/>
              <a:gd name="T10" fmla="*/ 10667 w 14000"/>
              <a:gd name="T11" fmla="*/ 11000 h 16667"/>
              <a:gd name="T12" fmla="*/ 0 w 14000"/>
              <a:gd name="T13" fmla="*/ 0 h 16667"/>
              <a:gd name="T14" fmla="*/ 0 w 14000"/>
              <a:gd name="T15" fmla="*/ 5667 h 16667"/>
              <a:gd name="T16" fmla="*/ 1000 w 14000"/>
              <a:gd name="T17" fmla="*/ 5667 h 16667"/>
              <a:gd name="T18" fmla="*/ 1000 w 14000"/>
              <a:gd name="T19" fmla="*/ 5500 h 16667"/>
              <a:gd name="T20" fmla="*/ 5333 w 14000"/>
              <a:gd name="T21" fmla="*/ 1167 h 16667"/>
              <a:gd name="T22" fmla="*/ 5500 w 14000"/>
              <a:gd name="T23" fmla="*/ 1167 h 16667"/>
              <a:gd name="T24" fmla="*/ 5500 w 14000"/>
              <a:gd name="T25" fmla="*/ 13167 h 16667"/>
              <a:gd name="T26" fmla="*/ 3167 w 14000"/>
              <a:gd name="T27" fmla="*/ 15500 h 16667"/>
              <a:gd name="T28" fmla="*/ 2667 w 14000"/>
              <a:gd name="T29" fmla="*/ 15500 h 16667"/>
              <a:gd name="T30" fmla="*/ 2667 w 14000"/>
              <a:gd name="T31" fmla="*/ 16667 h 16667"/>
              <a:gd name="T32" fmla="*/ 11333 w 14000"/>
              <a:gd name="T33" fmla="*/ 16667 h 16667"/>
              <a:gd name="T34" fmla="*/ 11333 w 14000"/>
              <a:gd name="T35" fmla="*/ 15500 h 16667"/>
              <a:gd name="T36" fmla="*/ 10833 w 14000"/>
              <a:gd name="T37" fmla="*/ 15500 h 16667"/>
              <a:gd name="T38" fmla="*/ 8500 w 14000"/>
              <a:gd name="T39" fmla="*/ 13167 h 16667"/>
              <a:gd name="T40" fmla="*/ 8500 w 14000"/>
              <a:gd name="T41" fmla="*/ 1167 h 16667"/>
              <a:gd name="T42" fmla="*/ 8667 w 14000"/>
              <a:gd name="T43" fmla="*/ 1167 h 16667"/>
              <a:gd name="T44" fmla="*/ 13000 w 14000"/>
              <a:gd name="T45" fmla="*/ 5500 h 16667"/>
              <a:gd name="T46" fmla="*/ 13000 w 14000"/>
              <a:gd name="T47" fmla="*/ 5667 h 16667"/>
              <a:gd name="T48" fmla="*/ 14000 w 14000"/>
              <a:gd name="T49" fmla="*/ 5667 h 16667"/>
              <a:gd name="T50" fmla="*/ 14000 w 14000"/>
              <a:gd name="T51" fmla="*/ 0 h 16667"/>
              <a:gd name="T52" fmla="*/ 0 w 14000"/>
              <a:gd name="T53" fmla="*/ 0 h 16667"/>
              <a:gd name="T54" fmla="*/ 3333 w 14000"/>
              <a:gd name="T55" fmla="*/ 11000 h 16667"/>
              <a:gd name="T56" fmla="*/ 0 w 14000"/>
              <a:gd name="T57" fmla="*/ 11000 h 16667"/>
              <a:gd name="T58" fmla="*/ 0 w 14000"/>
              <a:gd name="T59" fmla="*/ 7667 h 16667"/>
              <a:gd name="T60" fmla="*/ 1667 w 14000"/>
              <a:gd name="T61" fmla="*/ 7667 h 16667"/>
              <a:gd name="T62" fmla="*/ 3333 w 14000"/>
              <a:gd name="T63" fmla="*/ 7667 h 16667"/>
              <a:gd name="T64" fmla="*/ 3333 w 14000"/>
              <a:gd name="T65" fmla="*/ 11000 h 16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00" h="16667">
                <a:moveTo>
                  <a:pt x="10667" y="11000"/>
                </a:moveTo>
                <a:lnTo>
                  <a:pt x="14000" y="11000"/>
                </a:lnTo>
                <a:lnTo>
                  <a:pt x="14000" y="7667"/>
                </a:lnTo>
                <a:lnTo>
                  <a:pt x="12333" y="7667"/>
                </a:lnTo>
                <a:lnTo>
                  <a:pt x="10667" y="7667"/>
                </a:lnTo>
                <a:lnTo>
                  <a:pt x="10667" y="11000"/>
                </a:lnTo>
                <a:close/>
                <a:moveTo>
                  <a:pt x="0" y="0"/>
                </a:moveTo>
                <a:lnTo>
                  <a:pt x="0" y="5667"/>
                </a:lnTo>
                <a:lnTo>
                  <a:pt x="1000" y="5667"/>
                </a:lnTo>
                <a:lnTo>
                  <a:pt x="1000" y="5500"/>
                </a:lnTo>
                <a:cubicBezTo>
                  <a:pt x="1000" y="2833"/>
                  <a:pt x="2500" y="1167"/>
                  <a:pt x="5333" y="1167"/>
                </a:cubicBezTo>
                <a:lnTo>
                  <a:pt x="5500" y="1167"/>
                </a:lnTo>
                <a:lnTo>
                  <a:pt x="5500" y="13167"/>
                </a:lnTo>
                <a:cubicBezTo>
                  <a:pt x="5500" y="14833"/>
                  <a:pt x="4833" y="15500"/>
                  <a:pt x="3167" y="15500"/>
                </a:cubicBezTo>
                <a:lnTo>
                  <a:pt x="2667" y="15500"/>
                </a:lnTo>
                <a:lnTo>
                  <a:pt x="2667" y="16667"/>
                </a:lnTo>
                <a:lnTo>
                  <a:pt x="11333" y="16667"/>
                </a:lnTo>
                <a:lnTo>
                  <a:pt x="11333" y="15500"/>
                </a:lnTo>
                <a:lnTo>
                  <a:pt x="10833" y="15500"/>
                </a:lnTo>
                <a:cubicBezTo>
                  <a:pt x="9167" y="15500"/>
                  <a:pt x="8500" y="14833"/>
                  <a:pt x="8500" y="13167"/>
                </a:cubicBezTo>
                <a:lnTo>
                  <a:pt x="8500" y="1167"/>
                </a:lnTo>
                <a:lnTo>
                  <a:pt x="8667" y="1167"/>
                </a:lnTo>
                <a:cubicBezTo>
                  <a:pt x="11500" y="1167"/>
                  <a:pt x="13000" y="2833"/>
                  <a:pt x="13000" y="5500"/>
                </a:cubicBezTo>
                <a:lnTo>
                  <a:pt x="13000" y="5667"/>
                </a:lnTo>
                <a:lnTo>
                  <a:pt x="14000" y="5667"/>
                </a:lnTo>
                <a:lnTo>
                  <a:pt x="14000" y="0"/>
                </a:lnTo>
                <a:lnTo>
                  <a:pt x="0" y="0"/>
                </a:lnTo>
                <a:close/>
                <a:moveTo>
                  <a:pt x="3333" y="11000"/>
                </a:moveTo>
                <a:lnTo>
                  <a:pt x="0" y="11000"/>
                </a:lnTo>
                <a:lnTo>
                  <a:pt x="0" y="7667"/>
                </a:lnTo>
                <a:lnTo>
                  <a:pt x="1667" y="7667"/>
                </a:lnTo>
                <a:lnTo>
                  <a:pt x="3333" y="7667"/>
                </a:lnTo>
                <a:lnTo>
                  <a:pt x="3333" y="11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9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B883D2FF-D647-45CD-A73D-4072E12B26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7248114" y="368"/>
            <a:ext cx="4943886" cy="6857632"/>
          </a:xfrm>
          <a:custGeom>
            <a:avLst/>
            <a:gdLst>
              <a:gd name="connsiteX0" fmla="*/ 4943886 w 4943886"/>
              <a:gd name="connsiteY0" fmla="*/ 0 h 6857632"/>
              <a:gd name="connsiteX1" fmla="*/ 4943886 w 4943886"/>
              <a:gd name="connsiteY1" fmla="*/ 6857632 h 6857632"/>
              <a:gd name="connsiteX2" fmla="*/ 0 w 4943886"/>
              <a:gd name="connsiteY2" fmla="*/ 6857632 h 6857632"/>
              <a:gd name="connsiteX3" fmla="*/ 1277303 w 4943886"/>
              <a:gd name="connsiteY3" fmla="*/ 586 h 6857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3886" h="6857632">
                <a:moveTo>
                  <a:pt x="4943886" y="0"/>
                </a:moveTo>
                <a:lnTo>
                  <a:pt x="4943886" y="6857632"/>
                </a:lnTo>
                <a:lnTo>
                  <a:pt x="0" y="6857632"/>
                </a:lnTo>
                <a:lnTo>
                  <a:pt x="1277303" y="58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5287F2-4C81-49CB-BD75-94BEC6AF1B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705" y="1989160"/>
            <a:ext cx="6624000" cy="504000"/>
          </a:xfrm>
        </p:spPr>
        <p:txBody>
          <a:bodyPr anchor="b"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4" name="Untertitel 2">
            <a:extLst>
              <a:ext uri="{FF2B5EF4-FFF2-40B4-BE49-F238E27FC236}">
                <a16:creationId xmlns:a16="http://schemas.microsoft.com/office/drawing/2014/main" id="{E3FD7DC8-726A-46D4-A85A-BF1992E821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79376" y="2565160"/>
            <a:ext cx="6624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42761035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C348A62-6FBD-48EB-857E-EA302D879D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4439815" cy="6858000"/>
          </a:xfrm>
          <a:custGeom>
            <a:avLst/>
            <a:gdLst>
              <a:gd name="connsiteX0" fmla="*/ 0 w 4439815"/>
              <a:gd name="connsiteY0" fmla="*/ 0 h 6858000"/>
              <a:gd name="connsiteX1" fmla="*/ 4439815 w 4439815"/>
              <a:gd name="connsiteY1" fmla="*/ 0 h 6858000"/>
              <a:gd name="connsiteX2" fmla="*/ 3186243 w 4439815"/>
              <a:gd name="connsiteY2" fmla="*/ 6858000 h 6858000"/>
              <a:gd name="connsiteX3" fmla="*/ 0 w 44398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9815" h="6858000">
                <a:moveTo>
                  <a:pt x="0" y="0"/>
                </a:moveTo>
                <a:lnTo>
                  <a:pt x="4439815" y="0"/>
                </a:lnTo>
                <a:lnTo>
                  <a:pt x="31862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4369FD-4569-413B-8637-ED89BF8BE4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72624" y="1988840"/>
            <a:ext cx="6840000" cy="50400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Untertitel 2">
            <a:extLst>
              <a:ext uri="{FF2B5EF4-FFF2-40B4-BE49-F238E27FC236}">
                <a16:creationId xmlns:a16="http://schemas.microsoft.com/office/drawing/2014/main" id="{A4E67476-8A11-4E03-B57B-AF937AFD8E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872624" y="2564840"/>
            <a:ext cx="6840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3435892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B0FE816-662D-4D4A-9BA2-ED66087E5A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2" y="0"/>
            <a:ext cx="7281150" cy="6858000"/>
          </a:xfrm>
          <a:custGeom>
            <a:avLst/>
            <a:gdLst>
              <a:gd name="connsiteX0" fmla="*/ 0 w 7281150"/>
              <a:gd name="connsiteY0" fmla="*/ 0 h 6858000"/>
              <a:gd name="connsiteX1" fmla="*/ 7281150 w 7281150"/>
              <a:gd name="connsiteY1" fmla="*/ 0 h 6858000"/>
              <a:gd name="connsiteX2" fmla="*/ 6011976 w 7281150"/>
              <a:gd name="connsiteY2" fmla="*/ 6858000 h 6858000"/>
              <a:gd name="connsiteX3" fmla="*/ 0 w 7281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1150" h="6858000">
                <a:moveTo>
                  <a:pt x="0" y="0"/>
                </a:moveTo>
                <a:lnTo>
                  <a:pt x="7281150" y="0"/>
                </a:lnTo>
                <a:lnTo>
                  <a:pt x="6011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4B637A3-33C5-4A94-B8A3-0C6F5F5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248128" y="1988896"/>
            <a:ext cx="4464000" cy="504000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E119360A-7028-4033-BE23-C2EE0FCAA9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250400" y="2564904"/>
            <a:ext cx="4464000" cy="2304000"/>
          </a:xfrm>
        </p:spPr>
        <p:txBody>
          <a:bodyPr lIns="0" bIns="0" anchor="t"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2pPr>
            <a:lvl3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3pPr>
            <a:lvl4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4pPr>
            <a:lvl5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5pPr>
            <a:lvl6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6pPr>
            <a:lvl7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7pPr>
            <a:lvl8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8pPr>
            <a:lvl9pPr marL="0" indent="0" algn="l">
              <a:lnSpc>
                <a:spcPct val="9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</a:defRPr>
            </a:lvl9pPr>
          </a:lstStyle>
          <a:p>
            <a:pPr lvl="4"/>
            <a:r>
              <a:rPr lang="en-US" dirty="0"/>
              <a:t>Divider slide to separate chapters</a:t>
            </a:r>
          </a:p>
        </p:txBody>
      </p:sp>
    </p:spTree>
    <p:extLst>
      <p:ext uri="{BB962C8B-B14F-4D97-AF65-F5344CB8AC3E}">
        <p14:creationId xmlns:p14="http://schemas.microsoft.com/office/powerpoint/2010/main" val="2239138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0769089-5068-4C15-9B22-3B1239886F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5121825" cy="6858000"/>
          </a:xfrm>
          <a:custGeom>
            <a:avLst/>
            <a:gdLst>
              <a:gd name="connsiteX0" fmla="*/ 0 w 5121825"/>
              <a:gd name="connsiteY0" fmla="*/ 0 h 6858000"/>
              <a:gd name="connsiteX1" fmla="*/ 5121825 w 5121825"/>
              <a:gd name="connsiteY1" fmla="*/ 0 h 6858000"/>
              <a:gd name="connsiteX2" fmla="*/ 3858175 w 5121825"/>
              <a:gd name="connsiteY2" fmla="*/ 6858000 h 6858000"/>
              <a:gd name="connsiteX3" fmla="*/ 0 w 51218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1825" h="6858000">
                <a:moveTo>
                  <a:pt x="0" y="0"/>
                </a:moveTo>
                <a:lnTo>
                  <a:pt x="5121825" y="0"/>
                </a:lnTo>
                <a:lnTo>
                  <a:pt x="38581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576000" anchor="ctr">
            <a:noAutofit/>
          </a:bodyPr>
          <a:lstStyle>
            <a:lvl1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1pPr>
            <a:lvl2pPr marL="0" indent="0" algn="ctr">
              <a:spcAft>
                <a:spcPts val="0"/>
              </a:spcAft>
              <a:buFont typeface="+mn-lt" panose="020B0604020202020204" pitchFamily="34" charset="0"/>
              <a:buNone/>
              <a:defRPr sz="1000">
                <a:solidFill>
                  <a:schemeClr val="bg2"/>
                </a:solidFill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3pPr>
            <a:lvl4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4pPr>
            <a:lvl5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5pPr>
            <a:lvl6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6pPr>
            <a:lvl7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7pPr>
            <a:lvl8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8pPr>
            <a:lvl9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830D87-D07A-43A8-A980-AB5EBED7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376" y="405000"/>
            <a:ext cx="3528000" cy="72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cxnSp>
        <p:nvCxnSpPr>
          <p:cNvPr id="20" name="Gerader Verbinder 34">
            <a:extLst>
              <a:ext uri="{FF2B5EF4-FFF2-40B4-BE49-F238E27FC236}">
                <a16:creationId xmlns:a16="http://schemas.microsoft.com/office/drawing/2014/main" id="{2B1F3CF2-72B7-458C-91FB-CAC468766B3E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34">
            <a:extLst>
              <a:ext uri="{FF2B5EF4-FFF2-40B4-BE49-F238E27FC236}">
                <a16:creationId xmlns:a16="http://schemas.microsoft.com/office/drawing/2014/main" id="{35B15501-DA39-4405-A501-B808FEEAC7B2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20E6086C-F980-44D4-8F7B-4091DDC2E9E9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60262B2-3FC0-4933-A938-8A3C6B34A7D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6B585910-715B-4A53-B6DB-D2F11724C83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D03814F-80B6-4F95-AA09-B575532BCBF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8660860-D3F9-4B5A-8FF3-EE882E71090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F3877F4A-7091-4406-9127-67DCF4A164D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F2A3D405-9365-47F4-B065-FA28F4C28C0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5613885-F031-47F6-9EE6-97B59BF6C8E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0336CE15-2DA5-4767-9E03-49CA6669E5B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DB14636-94C8-43AE-A018-56FDBB27DB7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E0942DD0-8B7B-4844-8E00-A77A0694FE0C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4">
            <a:extLst>
              <a:ext uri="{FF2B5EF4-FFF2-40B4-BE49-F238E27FC236}">
                <a16:creationId xmlns:a16="http://schemas.microsoft.com/office/drawing/2014/main" id="{EAEB2504-940C-4858-823B-F837809221E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7">
            <a:extLst>
              <a:ext uri="{FF2B5EF4-FFF2-40B4-BE49-F238E27FC236}">
                <a16:creationId xmlns:a16="http://schemas.microsoft.com/office/drawing/2014/main" id="{6FDACDB1-F571-4B51-87C2-51B68697CAE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393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51FED-C2FB-40B3-9812-6EDF2B43D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186323F-21B0-414B-B738-0CBC5536F2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485024"/>
            <a:ext cx="11233150" cy="4896726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89CEA4-0C81-4360-9410-F4CF7D802D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8AA2BF-B96A-4188-807E-4ACBAECC82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2436595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image" Target="../media/image1.wmf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3A4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152CBC3-B660-49EC-8CFF-BDC08B2D060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405000"/>
            <a:ext cx="1123315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7DA143-B8D4-4CBA-A16E-07B0484BAAA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9425" y="1484712"/>
            <a:ext cx="11233150" cy="48970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E0E978-16D5-413F-A203-BAC957010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79425" y="6459822"/>
            <a:ext cx="83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 kern="900" baseline="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&lt;Define details via Insert | Header and Footer&gt; confidential, internal, public | Author | Topic of presentation | Date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90EB52-2700-4288-B91E-A90263E48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460624" y="6459822"/>
            <a:ext cx="252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1A5E10D-79A5-49BA-9648-53481340C65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2" name="Gerader Verbinder 34">
            <a:extLst>
              <a:ext uri="{FF2B5EF4-FFF2-40B4-BE49-F238E27FC236}">
                <a16:creationId xmlns:a16="http://schemas.microsoft.com/office/drawing/2014/main" id="{6ABAA016-7E93-4746-B97E-C5BEEEC441D1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42267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34">
            <a:extLst>
              <a:ext uri="{FF2B5EF4-FFF2-40B4-BE49-F238E27FC236}">
                <a16:creationId xmlns:a16="http://schemas.microsoft.com/office/drawing/2014/main" id="{7552A32A-6F02-474B-9C7E-E0B4CC3582BC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1430712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34">
            <a:extLst>
              <a:ext uri="{FF2B5EF4-FFF2-40B4-BE49-F238E27FC236}">
                <a16:creationId xmlns:a16="http://schemas.microsoft.com/office/drawing/2014/main" id="{D0B16D45-53B5-4DBF-8E57-06CA9A86E703}"/>
              </a:ext>
            </a:extLst>
          </p:cNvPr>
          <p:cNvCxnSpPr>
            <a:cxnSpLocks/>
          </p:cNvCxnSpPr>
          <p:nvPr userDrawn="1"/>
        </p:nvCxnSpPr>
        <p:spPr bwMode="gray">
          <a:xfrm rot="5400000">
            <a:off x="-150688" y="6327328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78AA04B-918F-4D40-A391-BF3B18F58B4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952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BD96E97-9BA7-4E3E-A9C2-87882CE9B682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000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9C3B3188-2DFB-4EAE-B916-8338F895983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7896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BAF2FA0F-2910-4B07-9AE8-C61BD24F475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184232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4A84EB4-277B-4B14-9434-662F666B2B2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007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C2D4A9C3-2A22-4099-A755-D44118620B9F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295768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F88AD17-67FE-4421-81DF-B5630CA1289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071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F1FE4F92-3BD0-42CE-87DE-F4F39963A3F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35966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0B915BF1-CC33-48EB-856F-8685951631D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832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E5FF1E84-FC22-4E3A-9D5B-2B569BB83C53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2033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34">
            <a:extLst>
              <a:ext uri="{FF2B5EF4-FFF2-40B4-BE49-F238E27FC236}">
                <a16:creationId xmlns:a16="http://schemas.microsoft.com/office/drawing/2014/main" id="{446BADBC-7AE7-4AC0-B7B1-FE319EC0CF76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376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37">
            <a:extLst>
              <a:ext uri="{FF2B5EF4-FFF2-40B4-BE49-F238E27FC236}">
                <a16:creationId xmlns:a16="http://schemas.microsoft.com/office/drawing/2014/main" id="{05A70AEF-370F-44FC-B5F2-E6060FF461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1712624" y="-171000"/>
            <a:ext cx="0" cy="1080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44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576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0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TeleNeo Office" panose="020B0504040202090203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4" orient="horz" pos="4020">
          <p15:clr>
            <a:srgbClr val="F26B43"/>
          </p15:clr>
        </p15:guide>
        <p15:guide id="6" orient="horz" pos="935">
          <p15:clr>
            <a:srgbClr val="F26B43"/>
          </p15:clr>
        </p15:guide>
        <p15:guide id="7" orient="horz" pos="30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67440" y="1056330"/>
            <a:ext cx="11360160" cy="2492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en-US" sz="1800" b="0" strike="noStrike" spc="-1" dirty="0" err="1">
                <a:latin typeface="Arial"/>
              </a:rPr>
              <a:t>Címszöveg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formátumának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szerkesztése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67440" y="1925640"/>
            <a:ext cx="10762200" cy="3174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</a:rPr>
              <a:t>Vázlatszöveg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formátumának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szerkesztése</a:t>
            </a:r>
            <a:endParaRPr lang="en-US" sz="1800" b="0" strike="noStrike" spc="-1" dirty="0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 dirty="0" err="1">
                <a:latin typeface="Arial"/>
              </a:rPr>
              <a:t>Második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vázlatszint</a:t>
            </a:r>
            <a:endParaRPr lang="en-US" sz="1800" b="0" strike="noStrike" spc="-1" dirty="0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</a:rPr>
              <a:t>Harmadik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vázlatszint</a:t>
            </a:r>
            <a:endParaRPr lang="en-US" sz="1800" b="0" strike="noStrike" spc="-1" dirty="0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 dirty="0" err="1">
                <a:latin typeface="Arial"/>
              </a:rPr>
              <a:t>Negyedik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vázlatszint</a:t>
            </a:r>
            <a:endParaRPr lang="en-US" sz="1800" b="0" strike="noStrike" spc="-1" dirty="0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</a:rPr>
              <a:t>Ötödik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vázlatszint</a:t>
            </a:r>
            <a:endParaRPr lang="en-US" sz="1800" b="0" strike="noStrike" spc="-1" dirty="0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</a:rPr>
              <a:t>Hatodik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vázlatszint</a:t>
            </a:r>
            <a:endParaRPr lang="en-US" sz="1800" b="0" strike="noStrike" spc="-1" dirty="0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 err="1">
                <a:latin typeface="Arial"/>
              </a:rPr>
              <a:t>Hetedik</a:t>
            </a:r>
            <a:r>
              <a:rPr lang="en-US" sz="1800" b="0" strike="noStrike" spc="-1" dirty="0">
                <a:latin typeface="Arial"/>
              </a:rPr>
              <a:t> </a:t>
            </a:r>
            <a:r>
              <a:rPr lang="en-US" sz="1800" b="0" strike="noStrike" spc="-1" dirty="0" err="1">
                <a:latin typeface="Arial"/>
              </a:rPr>
              <a:t>vázlatszint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F34DE502-A461-C2F8-5C2A-E9952F249C1E}"/>
              </a:ext>
            </a:extLst>
          </p:cNvPr>
          <p:cNvPicPr/>
          <p:nvPr userDrawn="1"/>
        </p:nvPicPr>
        <p:blipFill>
          <a:blip r:embed="rId20"/>
          <a:stretch/>
        </p:blipFill>
        <p:spPr>
          <a:xfrm>
            <a:off x="479376" y="6095520"/>
            <a:ext cx="6234480" cy="46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71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eNeo Office Medium" panose="020B060404020209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eNeo Office Medium" panose="020B060404020209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eNeo Office Medium" panose="020B060404020209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eNeo Office Medium" panose="020B060404020209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eNeo Office Medium" panose="020B060404020209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eNeo Office Medium" panose="020B060404020209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eNeo Office Medium" panose="020B0604040202090203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eNeo Office Medium" panose="020B0604040202090203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5874DB-DFE6-4090-B5E0-B936BB5D251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anchor="b">
            <a:noAutofit/>
          </a:bodyPr>
          <a:lstStyle/>
          <a:p>
            <a:r>
              <a:rPr lang="hu-HU" sz="5400" noProof="0" dirty="0">
                <a:latin typeface="+mj-lt"/>
              </a:rPr>
              <a:t>Elemzünk, </a:t>
            </a:r>
            <a:br>
              <a:rPr lang="hu-HU" sz="5400" dirty="0">
                <a:latin typeface="+mj-lt"/>
              </a:rPr>
            </a:br>
            <a:r>
              <a:rPr lang="hu-HU" sz="5400" noProof="0" dirty="0" err="1">
                <a:latin typeface="+mj-lt"/>
              </a:rPr>
              <a:t>huntolunk</a:t>
            </a:r>
            <a:r>
              <a:rPr lang="hu-HU" sz="5400" noProof="0" dirty="0">
                <a:latin typeface="+mj-lt"/>
              </a:rPr>
              <a:t>, incidensezünk</a:t>
            </a:r>
            <a:endParaRPr lang="en-US" sz="5400" dirty="0">
              <a:latin typeface="+mj-l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6AE03F-9F17-43A0-AC01-91D1579AA4C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hu-HU" sz="2400" dirty="0"/>
              <a:t>Krizsán Csaba </a:t>
            </a:r>
            <a:r>
              <a:rPr lang="en-US" sz="2400" dirty="0"/>
              <a:t>|</a:t>
            </a:r>
            <a:r>
              <a:rPr lang="hu-HU" sz="2400" dirty="0"/>
              <a:t> 2022.07.15</a:t>
            </a:r>
            <a:endParaRPr lang="en-US" sz="2400" dirty="0"/>
          </a:p>
        </p:txBody>
      </p:sp>
      <p:pic>
        <p:nvPicPr>
          <p:cNvPr id="8" name="Kép helye 7" descr="A képen szöveg látható&#10;&#10;Automatikusan generált leírás">
            <a:extLst>
              <a:ext uri="{FF2B5EF4-FFF2-40B4-BE49-F238E27FC236}">
                <a16:creationId xmlns:a16="http://schemas.microsoft.com/office/drawing/2014/main" id="{0A5D6D68-033F-4DEC-AC3E-0B60E4413C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827" b="16827"/>
          <a:stretch>
            <a:fillRect/>
          </a:stretch>
        </p:blipFill>
        <p:spPr>
          <a:xfrm>
            <a:off x="5297864" y="0"/>
            <a:ext cx="6894136" cy="6858000"/>
          </a:xfrm>
        </p:spPr>
      </p:pic>
    </p:spTree>
    <p:extLst>
      <p:ext uri="{BB962C8B-B14F-4D97-AF65-F5344CB8AC3E}">
        <p14:creationId xmlns:p14="http://schemas.microsoft.com/office/powerpoint/2010/main" val="41311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3500E4-D0C0-BF0E-6362-2D0E402AA09E}"/>
              </a:ext>
            </a:extLst>
          </p:cNvPr>
          <p:cNvSpPr/>
          <p:nvPr/>
        </p:nvSpPr>
        <p:spPr>
          <a:xfrm>
            <a:off x="0" y="435063"/>
            <a:ext cx="6096000" cy="64177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Medium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00E36B-12F0-5894-C381-710168B1AE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32" r="20232"/>
          <a:stretch/>
        </p:blipFill>
        <p:spPr>
          <a:xfrm>
            <a:off x="6096000" y="0"/>
            <a:ext cx="6124576" cy="68614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3FF77C-3F0C-5192-D2D1-05B7274DD7E2}"/>
              </a:ext>
            </a:extLst>
          </p:cNvPr>
          <p:cNvSpPr txBox="1"/>
          <p:nvPr/>
        </p:nvSpPr>
        <p:spPr>
          <a:xfrm>
            <a:off x="422132" y="1559071"/>
            <a:ext cx="497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E30073"/>
                </a:solidFill>
                <a:effectLst/>
                <a:uLnTx/>
                <a:uFillTx/>
                <a:latin typeface="TeleNeo Office Medium"/>
                <a:ea typeface="+mn-ea"/>
                <a:cs typeface="+mn-cs"/>
              </a:rPr>
              <a:t>Az ügyfélrendszerek biztonsági állapotának folyamatos figyelése, monitorozása és az események elemzése.</a:t>
            </a:r>
          </a:p>
        </p:txBody>
      </p:sp>
      <p:grpSp>
        <p:nvGrpSpPr>
          <p:cNvPr id="17" name="Gruppieren 9">
            <a:extLst>
              <a:ext uri="{FF2B5EF4-FFF2-40B4-BE49-F238E27FC236}">
                <a16:creationId xmlns:a16="http://schemas.microsoft.com/office/drawing/2014/main" id="{2F31A109-98B0-D9C6-12ED-A9B6072C2D7B}"/>
              </a:ext>
            </a:extLst>
          </p:cNvPr>
          <p:cNvGrpSpPr/>
          <p:nvPr/>
        </p:nvGrpSpPr>
        <p:grpSpPr bwMode="gray">
          <a:xfrm>
            <a:off x="1777333" y="2587817"/>
            <a:ext cx="2628899" cy="2628899"/>
            <a:chOff x="4295664" y="2276872"/>
            <a:chExt cx="3600673" cy="3600673"/>
          </a:xfrm>
        </p:grpSpPr>
        <p:sp>
          <p:nvSpPr>
            <p:cNvPr id="18" name="Bogen 4">
              <a:extLst>
                <a:ext uri="{FF2B5EF4-FFF2-40B4-BE49-F238E27FC236}">
                  <a16:creationId xmlns:a16="http://schemas.microsoft.com/office/drawing/2014/main" id="{AFF2D7F4-9334-4574-3352-85C1BBD6F135}"/>
                </a:ext>
              </a:extLst>
            </p:cNvPr>
            <p:cNvSpPr/>
            <p:nvPr/>
          </p:nvSpPr>
          <p:spPr bwMode="gray">
            <a:xfrm>
              <a:off x="4295664" y="2276872"/>
              <a:ext cx="3600673" cy="3600673"/>
            </a:xfrm>
            <a:prstGeom prst="arc">
              <a:avLst>
                <a:gd name="adj1" fmla="val 16191748"/>
                <a:gd name="adj2" fmla="val 21517954"/>
              </a:avLst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leNeo Office"/>
                <a:ea typeface="+mn-ea"/>
                <a:cs typeface="+mn-cs"/>
              </a:endParaRPr>
            </a:p>
          </p:txBody>
        </p:sp>
        <p:sp>
          <p:nvSpPr>
            <p:cNvPr id="19" name="Bogen 5">
              <a:extLst>
                <a:ext uri="{FF2B5EF4-FFF2-40B4-BE49-F238E27FC236}">
                  <a16:creationId xmlns:a16="http://schemas.microsoft.com/office/drawing/2014/main" id="{368633C4-A058-38A4-B62F-BD7C2BDA27FB}"/>
                </a:ext>
              </a:extLst>
            </p:cNvPr>
            <p:cNvSpPr/>
            <p:nvPr/>
          </p:nvSpPr>
          <p:spPr bwMode="gray">
            <a:xfrm>
              <a:off x="4295664" y="2276872"/>
              <a:ext cx="3600673" cy="3600673"/>
            </a:xfrm>
            <a:prstGeom prst="arc">
              <a:avLst>
                <a:gd name="adj1" fmla="val 156034"/>
                <a:gd name="adj2" fmla="val 5416019"/>
              </a:avLst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leNeo Office"/>
                <a:ea typeface="+mn-ea"/>
                <a:cs typeface="+mn-cs"/>
              </a:endParaRPr>
            </a:p>
          </p:txBody>
        </p:sp>
        <p:sp>
          <p:nvSpPr>
            <p:cNvPr id="20" name="Bogen 6">
              <a:extLst>
                <a:ext uri="{FF2B5EF4-FFF2-40B4-BE49-F238E27FC236}">
                  <a16:creationId xmlns:a16="http://schemas.microsoft.com/office/drawing/2014/main" id="{5513A690-BB7C-E3D6-140A-282D4BFE12F2}"/>
                </a:ext>
              </a:extLst>
            </p:cNvPr>
            <p:cNvSpPr/>
            <p:nvPr/>
          </p:nvSpPr>
          <p:spPr bwMode="gray">
            <a:xfrm>
              <a:off x="4295664" y="2276872"/>
              <a:ext cx="3600673" cy="3600673"/>
            </a:xfrm>
            <a:prstGeom prst="arc">
              <a:avLst>
                <a:gd name="adj1" fmla="val 10881205"/>
                <a:gd name="adj2" fmla="val 15937412"/>
              </a:avLst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leNeo Office"/>
                <a:ea typeface="+mn-ea"/>
                <a:cs typeface="+mn-cs"/>
              </a:endParaRPr>
            </a:p>
          </p:txBody>
        </p:sp>
        <p:sp>
          <p:nvSpPr>
            <p:cNvPr id="21" name="Bogen 7">
              <a:extLst>
                <a:ext uri="{FF2B5EF4-FFF2-40B4-BE49-F238E27FC236}">
                  <a16:creationId xmlns:a16="http://schemas.microsoft.com/office/drawing/2014/main" id="{9BCAF2BC-F62B-01C9-5913-295A1424F211}"/>
                </a:ext>
              </a:extLst>
            </p:cNvPr>
            <p:cNvSpPr/>
            <p:nvPr/>
          </p:nvSpPr>
          <p:spPr bwMode="gray">
            <a:xfrm>
              <a:off x="4295664" y="2276872"/>
              <a:ext cx="3600673" cy="3600673"/>
            </a:xfrm>
            <a:prstGeom prst="arc">
              <a:avLst>
                <a:gd name="adj1" fmla="val 5681531"/>
                <a:gd name="adj2" fmla="val 10672443"/>
              </a:avLst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leNeo Office"/>
                <a:ea typeface="+mn-ea"/>
                <a:cs typeface="+mn-cs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227B48-187E-3574-4973-FBC99D5F7DD0}"/>
              </a:ext>
            </a:extLst>
          </p:cNvPr>
          <p:cNvCxnSpPr>
            <a:cxnSpLocks/>
          </p:cNvCxnSpPr>
          <p:nvPr/>
        </p:nvCxnSpPr>
        <p:spPr>
          <a:xfrm>
            <a:off x="523615" y="2791393"/>
            <a:ext cx="189997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A22784-110D-497F-E617-06EFF785511D}"/>
              </a:ext>
            </a:extLst>
          </p:cNvPr>
          <p:cNvSpPr txBox="1"/>
          <p:nvPr/>
        </p:nvSpPr>
        <p:spPr>
          <a:xfrm>
            <a:off x="422132" y="2422061"/>
            <a:ext cx="132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Megelőzés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ExtraBold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5B9DF3-0398-B46D-E3F9-05CFAD29214C}"/>
              </a:ext>
            </a:extLst>
          </p:cNvPr>
          <p:cNvSpPr txBox="1"/>
          <p:nvPr/>
        </p:nvSpPr>
        <p:spPr>
          <a:xfrm>
            <a:off x="439567" y="2791393"/>
            <a:ext cx="1323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leNeo Office Medium"/>
                <a:ea typeface="+mn-ea"/>
                <a:cs typeface="+mn-cs"/>
              </a:rPr>
              <a:t>A hatékony megelőzés révén kevesebb lesz a támadás és könnyebb azok észlelése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BCB80F-44EF-66B8-CDDE-8A8056CAC28C}"/>
              </a:ext>
            </a:extLst>
          </p:cNvPr>
          <p:cNvCxnSpPr>
            <a:cxnSpLocks/>
          </p:cNvCxnSpPr>
          <p:nvPr/>
        </p:nvCxnSpPr>
        <p:spPr>
          <a:xfrm>
            <a:off x="3802660" y="2791393"/>
            <a:ext cx="1778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4862563-8FE3-3A17-546C-641687D15EB5}"/>
              </a:ext>
            </a:extLst>
          </p:cNvPr>
          <p:cNvSpPr txBox="1"/>
          <p:nvPr/>
        </p:nvSpPr>
        <p:spPr>
          <a:xfrm>
            <a:off x="4256685" y="2422061"/>
            <a:ext cx="1323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Detektálás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ExtraBold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BEB387-AF6F-979B-D69B-0B7B25A0CC25}"/>
              </a:ext>
            </a:extLst>
          </p:cNvPr>
          <p:cNvSpPr txBox="1"/>
          <p:nvPr/>
        </p:nvSpPr>
        <p:spPr>
          <a:xfrm>
            <a:off x="4284480" y="2822754"/>
            <a:ext cx="1364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leNeo Office Medium"/>
                <a:ea typeface="+mn-ea"/>
                <a:cs typeface="+mn-cs"/>
              </a:rPr>
              <a:t>A veszélyek gyors detektálása egyszerűsíti az incidenskezelést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835826-5335-9BC0-BB9B-0207443C7349}"/>
              </a:ext>
            </a:extLst>
          </p:cNvPr>
          <p:cNvCxnSpPr>
            <a:cxnSpLocks/>
          </p:cNvCxnSpPr>
          <p:nvPr/>
        </p:nvCxnSpPr>
        <p:spPr>
          <a:xfrm>
            <a:off x="3802659" y="5009010"/>
            <a:ext cx="1778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27FBF17-ACA7-C0DC-5C0D-255EDA1C4607}"/>
              </a:ext>
            </a:extLst>
          </p:cNvPr>
          <p:cNvSpPr txBox="1"/>
          <p:nvPr/>
        </p:nvSpPr>
        <p:spPr>
          <a:xfrm>
            <a:off x="3990729" y="4678398"/>
            <a:ext cx="167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Incidenskezelés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ExtraBold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04BAD8-2866-71E0-0370-42F0AD1FFD77}"/>
              </a:ext>
            </a:extLst>
          </p:cNvPr>
          <p:cNvCxnSpPr>
            <a:cxnSpLocks/>
          </p:cNvCxnSpPr>
          <p:nvPr/>
        </p:nvCxnSpPr>
        <p:spPr>
          <a:xfrm>
            <a:off x="523615" y="4774126"/>
            <a:ext cx="157664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2AD6242-1AFF-1E27-C1A4-49EF4B18A1E0}"/>
              </a:ext>
            </a:extLst>
          </p:cNvPr>
          <p:cNvSpPr txBox="1"/>
          <p:nvPr/>
        </p:nvSpPr>
        <p:spPr>
          <a:xfrm>
            <a:off x="407368" y="4136622"/>
            <a:ext cx="1598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Kiértékelés, visszacsatolás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ExtraBold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BEB13D-A1A9-7C63-7C64-A50BB906CB32}"/>
              </a:ext>
            </a:extLst>
          </p:cNvPr>
          <p:cNvSpPr txBox="1"/>
          <p:nvPr/>
        </p:nvSpPr>
        <p:spPr>
          <a:xfrm>
            <a:off x="439568" y="4764601"/>
            <a:ext cx="1722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leNeo Office Medium"/>
                <a:ea typeface="+mn-ea"/>
                <a:cs typeface="+mn-cs"/>
              </a:rPr>
              <a:t>A tanulságok levonása és azok visszavezetése a védelmi rendszerekbe pedig ismét csak javítja a megelőzés minőségét.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Medium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BC1418-5CCB-F76E-EECA-CB6F000B5130}"/>
              </a:ext>
            </a:extLst>
          </p:cNvPr>
          <p:cNvSpPr txBox="1"/>
          <p:nvPr/>
        </p:nvSpPr>
        <p:spPr>
          <a:xfrm>
            <a:off x="2048111" y="3137212"/>
            <a:ext cx="2030559" cy="1419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leNeo Office Medium"/>
                <a:ea typeface="+mn-ea"/>
                <a:cs typeface="+mn-cs"/>
              </a:rPr>
              <a:t>Négy alapvető pillér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Medium"/>
              <a:ea typeface="+mn-ea"/>
              <a:cs typeface="+mn-cs"/>
            </a:endParaRP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3D0B1216-9E07-09BF-4654-2EB77ED93C53}"/>
              </a:ext>
            </a:extLst>
          </p:cNvPr>
          <p:cNvSpPr txBox="1">
            <a:spLocks/>
          </p:cNvSpPr>
          <p:nvPr/>
        </p:nvSpPr>
        <p:spPr bwMode="gray">
          <a:xfrm>
            <a:off x="479376" y="478949"/>
            <a:ext cx="11296080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eNeo Office Medium" panose="020B0604040202090203" pitchFamily="34" charset="0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chemeClr val="bg1"/>
                </a:solidFill>
                <a:latin typeface="+mj-lt"/>
              </a:rPr>
              <a:t>T-Systems CTRL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1" name="Picture 8">
            <a:extLst>
              <a:ext uri="{FF2B5EF4-FFF2-40B4-BE49-F238E27FC236}">
                <a16:creationId xmlns:a16="http://schemas.microsoft.com/office/drawing/2014/main" id="{AB107646-02FB-C1DE-B96C-4A01512F589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79376" y="6095520"/>
            <a:ext cx="6234480" cy="46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06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56D4591-CD42-4549-BC81-D4A5F35B47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825" b="16825"/>
          <a:stretch/>
        </p:blipFill>
        <p:spPr bwMode="gray">
          <a:xfrm>
            <a:off x="5297864" y="0"/>
            <a:ext cx="6894136" cy="6858000"/>
          </a:xfr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5874DB-DFE6-4090-B5E0-B936BB5D251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anchor="b">
            <a:noAutofit/>
          </a:bodyPr>
          <a:lstStyle/>
          <a:p>
            <a:r>
              <a:rPr lang="hu-HU" sz="5400" noProof="0" dirty="0"/>
              <a:t>Q&amp;A</a:t>
            </a:r>
            <a:br>
              <a:rPr lang="hu-HU" sz="5400" noProof="0" dirty="0"/>
            </a:br>
            <a:br>
              <a:rPr lang="hu-HU" sz="5400" noProof="0" dirty="0"/>
            </a:br>
            <a:r>
              <a:rPr lang="hu-HU" sz="2800" noProof="0" dirty="0"/>
              <a:t>krizsan.csaba@t-systems.hu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51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ACEA3EB-AC90-0668-3B17-70CB1C0C38F9}"/>
              </a:ext>
            </a:extLst>
          </p:cNvPr>
          <p:cNvSpPr/>
          <p:nvPr/>
        </p:nvSpPr>
        <p:spPr>
          <a:xfrm>
            <a:off x="0" y="0"/>
            <a:ext cx="5137608" cy="6872140"/>
          </a:xfrm>
          <a:custGeom>
            <a:avLst/>
            <a:gdLst>
              <a:gd name="connsiteX0" fmla="*/ 3855563 w 5137608"/>
              <a:gd name="connsiteY0" fmla="*/ 6872140 h 6872140"/>
              <a:gd name="connsiteX1" fmla="*/ 5137608 w 5137608"/>
              <a:gd name="connsiteY1" fmla="*/ 0 h 6872140"/>
              <a:gd name="connsiteX2" fmla="*/ 0 w 5137608"/>
              <a:gd name="connsiteY2" fmla="*/ 0 h 6872140"/>
              <a:gd name="connsiteX3" fmla="*/ 0 w 5137608"/>
              <a:gd name="connsiteY3" fmla="*/ 6872140 h 6872140"/>
              <a:gd name="connsiteX4" fmla="*/ 3855563 w 5137608"/>
              <a:gd name="connsiteY4" fmla="*/ 6872140 h 687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7608" h="6872140">
                <a:moveTo>
                  <a:pt x="3855563" y="6872140"/>
                </a:moveTo>
                <a:lnTo>
                  <a:pt x="5137608" y="0"/>
                </a:lnTo>
                <a:lnTo>
                  <a:pt x="0" y="0"/>
                </a:lnTo>
                <a:lnTo>
                  <a:pt x="0" y="6872140"/>
                </a:lnTo>
                <a:lnTo>
                  <a:pt x="3855563" y="6872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478740-4900-0BDA-FBC0-9B6D7FB62CC3}"/>
              </a:ext>
            </a:extLst>
          </p:cNvPr>
          <p:cNvSpPr/>
          <p:nvPr/>
        </p:nvSpPr>
        <p:spPr>
          <a:xfrm>
            <a:off x="0" y="435063"/>
            <a:ext cx="4799856" cy="64177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Medium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077CFC-0127-4274-A937-420CEE5B7D5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376" y="488001"/>
            <a:ext cx="3528000" cy="553998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C1AAD2A7-8631-41D3-9C6D-ADE1FD889BB3}"/>
              </a:ext>
            </a:extLst>
          </p:cNvPr>
          <p:cNvSpPr txBox="1">
            <a:spLocks/>
          </p:cNvSpPr>
          <p:nvPr/>
        </p:nvSpPr>
        <p:spPr bwMode="gray">
          <a:xfrm>
            <a:off x="5519936" y="583556"/>
            <a:ext cx="6768000" cy="864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tabLst>
                <a:tab pos="711200" algn="l"/>
              </a:tabLst>
            </a:pPr>
            <a:r>
              <a:rPr lang="en-US" dirty="0">
                <a:solidFill>
                  <a:schemeClr val="bg1"/>
                </a:solidFill>
              </a:rPr>
              <a:t>01 	</a:t>
            </a:r>
            <a:r>
              <a:rPr lang="hu-HU" dirty="0">
                <a:solidFill>
                  <a:schemeClr val="bg1"/>
                </a:solidFill>
              </a:rPr>
              <a:t>Bevezetés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spcAft>
                <a:spcPts val="1200"/>
              </a:spcAft>
              <a:tabLst>
                <a:tab pos="711200" algn="l"/>
              </a:tabLst>
            </a:pPr>
            <a:r>
              <a:rPr lang="hu-HU" dirty="0">
                <a:solidFill>
                  <a:schemeClr val="bg1"/>
                </a:solidFill>
              </a:rPr>
              <a:t>	#whoami - bemutatkozás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</a:rPr>
              <a:t>	Az előadás céljának bemutatása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3635D5A-6824-46A6-9AB4-69724EB515DC}"/>
              </a:ext>
            </a:extLst>
          </p:cNvPr>
          <p:cNvSpPr txBox="1">
            <a:spLocks/>
          </p:cNvSpPr>
          <p:nvPr/>
        </p:nvSpPr>
        <p:spPr bwMode="gray">
          <a:xfrm>
            <a:off x="5519936" y="1628800"/>
            <a:ext cx="6120680" cy="864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tabLst>
                <a:tab pos="711200" algn="l"/>
              </a:tabLst>
            </a:pPr>
            <a:r>
              <a:rPr lang="en-US" dirty="0">
                <a:solidFill>
                  <a:schemeClr val="bg1"/>
                </a:solidFill>
              </a:rPr>
              <a:t>02	</a:t>
            </a:r>
            <a:r>
              <a:rPr lang="hu-HU" dirty="0">
                <a:solidFill>
                  <a:schemeClr val="bg1"/>
                </a:solidFill>
              </a:rPr>
              <a:t>Mi az a biztonsági incidens?</a:t>
            </a:r>
            <a:endParaRPr lang="en-US" dirty="0">
              <a:solidFill>
                <a:schemeClr val="bg1"/>
              </a:solidFill>
            </a:endParaRPr>
          </a:p>
          <a:p>
            <a:pPr marL="715963" lvl="1">
              <a:spcAft>
                <a:spcPts val="0"/>
              </a:spcAft>
              <a:tabLst>
                <a:tab pos="711200" algn="l"/>
              </a:tabLst>
            </a:pPr>
            <a:r>
              <a:rPr lang="hu-HU" dirty="0">
                <a:solidFill>
                  <a:schemeClr val="bg1"/>
                </a:solidFill>
              </a:rPr>
              <a:t>Próbáljuk meghatározni, hogy pontosan mi az a biztonsági incidens és milyen incidenseket jelenthet az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9A527A5E-004A-451D-92AF-44A8EC61838B}"/>
              </a:ext>
            </a:extLst>
          </p:cNvPr>
          <p:cNvSpPr txBox="1">
            <a:spLocks/>
          </p:cNvSpPr>
          <p:nvPr/>
        </p:nvSpPr>
        <p:spPr bwMode="gray">
          <a:xfrm>
            <a:off x="5519936" y="2636840"/>
            <a:ext cx="5328592" cy="864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03 	</a:t>
            </a:r>
            <a:r>
              <a:rPr lang="hu-HU" dirty="0">
                <a:solidFill>
                  <a:schemeClr val="bg1"/>
                </a:solidFill>
              </a:rPr>
              <a:t>Honnan tudjuk, hogy biztonsági incidens van? Tudjuk egyáltalán?</a:t>
            </a:r>
            <a:endParaRPr lang="en-US" dirty="0">
              <a:solidFill>
                <a:schemeClr val="bg1"/>
              </a:solidFill>
            </a:endParaRPr>
          </a:p>
          <a:p>
            <a:pPr marL="715963" lvl="1">
              <a:spcAft>
                <a:spcPts val="1200"/>
              </a:spcAft>
              <a:tabLst>
                <a:tab pos="711200" algn="l"/>
              </a:tabLst>
            </a:pPr>
            <a:r>
              <a:rPr lang="hu-HU" dirty="0">
                <a:solidFill>
                  <a:schemeClr val="bg1"/>
                </a:solidFill>
              </a:rPr>
              <a:t>Milyen forrásokból, folyamatokból derülhet ki, hogy biztonsági incidens történt, már ha kiderül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30ACD1CC-C697-4B61-AA60-DB14941EBCC7}"/>
              </a:ext>
            </a:extLst>
          </p:cNvPr>
          <p:cNvSpPr txBox="1">
            <a:spLocks/>
          </p:cNvSpPr>
          <p:nvPr/>
        </p:nvSpPr>
        <p:spPr bwMode="gray">
          <a:xfrm>
            <a:off x="5519936" y="3932984"/>
            <a:ext cx="6768000" cy="864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tabLst>
                <a:tab pos="711200" algn="l"/>
              </a:tabLst>
            </a:pPr>
            <a:r>
              <a:rPr lang="en-US" dirty="0">
                <a:solidFill>
                  <a:schemeClr val="bg1"/>
                </a:solidFill>
              </a:rPr>
              <a:t>04 	</a:t>
            </a:r>
            <a:r>
              <a:rPr lang="hu-HU" dirty="0">
                <a:solidFill>
                  <a:schemeClr val="bg1"/>
                </a:solidFill>
              </a:rPr>
              <a:t>Hogyan zajlik az </a:t>
            </a:r>
            <a:r>
              <a:rPr lang="hu-HU" dirty="0" err="1">
                <a:solidFill>
                  <a:schemeClr val="bg1"/>
                </a:solidFill>
              </a:rPr>
              <a:t>indicenskezelés</a:t>
            </a:r>
            <a:r>
              <a:rPr lang="hu-HU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tabLst>
                <a:tab pos="711200" algn="l"/>
              </a:tabLst>
            </a:pPr>
            <a:r>
              <a:rPr lang="hu-HU" dirty="0">
                <a:solidFill>
                  <a:schemeClr val="bg1"/>
                </a:solidFill>
              </a:rPr>
              <a:t>	Mik a klasszikus lépései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</a:rPr>
              <a:t>	Utópia és valóság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tabLst>
                <a:tab pos="711200" algn="l"/>
              </a:tabLst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E6EF263E-5B22-402A-BEF6-2A1E0F98EF50}"/>
              </a:ext>
            </a:extLst>
          </p:cNvPr>
          <p:cNvSpPr txBox="1">
            <a:spLocks/>
          </p:cNvSpPr>
          <p:nvPr/>
        </p:nvSpPr>
        <p:spPr bwMode="gray">
          <a:xfrm>
            <a:off x="5519936" y="4941096"/>
            <a:ext cx="5688632" cy="864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tabLst>
                <a:tab pos="711200" algn="l"/>
              </a:tabLst>
            </a:pPr>
            <a:r>
              <a:rPr lang="en-US" dirty="0">
                <a:solidFill>
                  <a:schemeClr val="bg1"/>
                </a:solidFill>
              </a:rPr>
              <a:t>05 	</a:t>
            </a:r>
            <a:r>
              <a:rPr lang="hu-HU" dirty="0">
                <a:solidFill>
                  <a:schemeClr val="bg1"/>
                </a:solidFill>
              </a:rPr>
              <a:t>A nehézségek és a reménysugarak összefoglalása</a:t>
            </a:r>
            <a:endParaRPr lang="en-US" dirty="0">
              <a:solidFill>
                <a:schemeClr val="bg1"/>
              </a:solidFill>
            </a:endParaRPr>
          </a:p>
          <a:p>
            <a:pPr marL="715963" lvl="1">
              <a:tabLst>
                <a:tab pos="711200" algn="l"/>
              </a:tabLst>
            </a:pPr>
            <a:r>
              <a:rPr lang="hu-HU" dirty="0">
                <a:solidFill>
                  <a:schemeClr val="bg1"/>
                </a:solidFill>
              </a:rPr>
              <a:t>Hogy lehet jól csinálni az egészet a detekciótól kezdve az incidenskezelésig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tabLst>
                <a:tab pos="711200" algn="l"/>
              </a:tabLst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01B288E9-D86D-E81C-35F6-74812DAD0D9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79376" y="6095520"/>
            <a:ext cx="6234480" cy="46728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6F978-D8A2-B790-E68B-8894D6DB77E0}"/>
              </a:ext>
            </a:extLst>
          </p:cNvPr>
          <p:cNvSpPr txBox="1"/>
          <p:nvPr/>
        </p:nvSpPr>
        <p:spPr>
          <a:xfrm>
            <a:off x="479376" y="2132856"/>
            <a:ext cx="3240360" cy="26642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00000"/>
            </a:pPr>
            <a:r>
              <a:rPr lang="hu-HU" sz="4000" dirty="0">
                <a:solidFill>
                  <a:schemeClr val="bg1"/>
                </a:solidFill>
              </a:rPr>
              <a:t>Eat.</a:t>
            </a:r>
          </a:p>
          <a:p>
            <a:pPr algn="l">
              <a:buClr>
                <a:schemeClr val="tx2"/>
              </a:buClr>
              <a:buSzPct val="100000"/>
            </a:pPr>
            <a:r>
              <a:rPr lang="hu-HU" sz="4000" dirty="0">
                <a:solidFill>
                  <a:schemeClr val="bg1"/>
                </a:solidFill>
              </a:rPr>
              <a:t>Sleep.</a:t>
            </a:r>
          </a:p>
          <a:p>
            <a:pPr algn="l">
              <a:buClr>
                <a:schemeClr val="tx2"/>
              </a:buClr>
              <a:buSzPct val="100000"/>
            </a:pPr>
            <a:r>
              <a:rPr lang="hu-HU" sz="4000" dirty="0">
                <a:solidFill>
                  <a:schemeClr val="bg1"/>
                </a:solidFill>
              </a:rPr>
              <a:t>Cybersecurity.</a:t>
            </a:r>
          </a:p>
          <a:p>
            <a:pPr algn="l">
              <a:buClr>
                <a:schemeClr val="tx2"/>
              </a:buClr>
              <a:buSzPct val="100000"/>
            </a:pPr>
            <a:r>
              <a:rPr lang="hu-HU" sz="4000" dirty="0">
                <a:solidFill>
                  <a:schemeClr val="bg1"/>
                </a:solidFill>
              </a:rPr>
              <a:t>Repeat.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2BFC5E8-4BF5-41C1-ACE2-D1F114F5F039}"/>
              </a:ext>
            </a:extLst>
          </p:cNvPr>
          <p:cNvSpPr/>
          <p:nvPr/>
        </p:nvSpPr>
        <p:spPr>
          <a:xfrm>
            <a:off x="0" y="435063"/>
            <a:ext cx="12144672" cy="64177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Medium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818EB1E-CA8C-2E7D-3205-649F0C0735EC}"/>
              </a:ext>
            </a:extLst>
          </p:cNvPr>
          <p:cNvSpPr/>
          <p:nvPr/>
        </p:nvSpPr>
        <p:spPr>
          <a:xfrm flipH="1">
            <a:off x="-934924" y="7016029"/>
            <a:ext cx="5552718" cy="1659629"/>
          </a:xfrm>
          <a:custGeom>
            <a:avLst/>
            <a:gdLst>
              <a:gd name="connsiteX0" fmla="*/ 5552719 w 5552719"/>
              <a:gd name="connsiteY0" fmla="*/ 0 h 1659630"/>
              <a:gd name="connsiteX1" fmla="*/ 0 w 5552719"/>
              <a:gd name="connsiteY1" fmla="*/ 0 h 1659630"/>
              <a:gd name="connsiteX2" fmla="*/ 203539 w 5552719"/>
              <a:gd name="connsiteY2" fmla="*/ 1102066 h 1659630"/>
              <a:gd name="connsiteX3" fmla="*/ 308639 w 5552719"/>
              <a:gd name="connsiteY3" fmla="*/ 1659630 h 1659630"/>
              <a:gd name="connsiteX4" fmla="*/ 5552719 w 5552719"/>
              <a:gd name="connsiteY4" fmla="*/ 1659630 h 165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2719" h="1659630">
                <a:moveTo>
                  <a:pt x="5552719" y="0"/>
                </a:moveTo>
                <a:lnTo>
                  <a:pt x="0" y="0"/>
                </a:lnTo>
                <a:lnTo>
                  <a:pt x="203539" y="1102066"/>
                </a:lnTo>
                <a:lnTo>
                  <a:pt x="308639" y="1659630"/>
                </a:lnTo>
                <a:lnTo>
                  <a:pt x="5552719" y="165963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E51DC3F-3FF9-43EF-B859-83E217E742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00ED224-E3DB-48EE-8853-2DEFD9FECE07}"/>
              </a:ext>
            </a:extLst>
          </p:cNvPr>
          <p:cNvSpPr>
            <a:spLocks noGrp="1"/>
          </p:cNvSpPr>
          <p:nvPr>
            <p:ph sz="quarter" idx="4294967295"/>
          </p:nvPr>
        </p:nvSpPr>
        <p:spPr bwMode="gray">
          <a:xfrm>
            <a:off x="623392" y="1577975"/>
            <a:ext cx="2678608" cy="1314450"/>
          </a:xfrm>
        </p:spPr>
        <p:txBody>
          <a:bodyPr/>
          <a:lstStyle/>
          <a:p>
            <a:pPr marL="0" lvl="2" indent="0">
              <a:lnSpc>
                <a:spcPts val="2000"/>
              </a:lnSpc>
              <a:spcBef>
                <a:spcPts val="0"/>
              </a:spcBef>
              <a:buClrTx/>
              <a:buNone/>
            </a:pPr>
            <a:r>
              <a:rPr lang="hu-HU" sz="1600" dirty="0">
                <a:solidFill>
                  <a:schemeClr val="bg1"/>
                </a:solidFill>
                <a:latin typeface="+mn-lt"/>
              </a:rPr>
              <a:t>Computer </a:t>
            </a:r>
            <a:r>
              <a:rPr lang="hu-HU" sz="1600" dirty="0" err="1">
                <a:solidFill>
                  <a:schemeClr val="bg1"/>
                </a:solidFill>
                <a:latin typeface="+mn-lt"/>
              </a:rPr>
              <a:t>Security</a:t>
            </a:r>
            <a:r>
              <a:rPr lang="hu-HU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+mn-lt"/>
              </a:rPr>
              <a:t>Incident</a:t>
            </a:r>
            <a:r>
              <a:rPr lang="hu-HU" sz="1600" dirty="0">
                <a:solidFill>
                  <a:schemeClr val="bg1"/>
                </a:solidFill>
                <a:latin typeface="+mn-lt"/>
              </a:rPr>
              <a:t>?</a:t>
            </a:r>
            <a:br>
              <a:rPr lang="hu-HU" sz="1600" dirty="0">
                <a:solidFill>
                  <a:schemeClr val="bg1"/>
                </a:solidFill>
                <a:latin typeface="+mn-lt"/>
              </a:rPr>
            </a:br>
            <a:r>
              <a:rPr lang="hu-HU" sz="1600" dirty="0" err="1">
                <a:solidFill>
                  <a:schemeClr val="bg1"/>
                </a:solidFill>
                <a:latin typeface="+mn-lt"/>
              </a:rPr>
              <a:t>Cyber</a:t>
            </a:r>
            <a:r>
              <a:rPr lang="hu-HU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+mn-lt"/>
              </a:rPr>
              <a:t>Security</a:t>
            </a:r>
            <a:r>
              <a:rPr lang="hu-HU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+mn-lt"/>
              </a:rPr>
              <a:t>Incident</a:t>
            </a:r>
            <a:r>
              <a:rPr lang="hu-HU" sz="1600" dirty="0">
                <a:solidFill>
                  <a:schemeClr val="bg1"/>
                </a:solidFill>
                <a:latin typeface="+mn-lt"/>
              </a:rPr>
              <a:t>? </a:t>
            </a:r>
            <a:br>
              <a:rPr lang="hu-HU" sz="1600" dirty="0">
                <a:solidFill>
                  <a:schemeClr val="bg1"/>
                </a:solidFill>
                <a:latin typeface="+mn-lt"/>
              </a:rPr>
            </a:br>
            <a:r>
              <a:rPr lang="hu-HU" sz="1600" dirty="0" err="1">
                <a:solidFill>
                  <a:schemeClr val="bg1"/>
                </a:solidFill>
                <a:latin typeface="+mn-lt"/>
              </a:rPr>
              <a:t>Information</a:t>
            </a:r>
            <a:r>
              <a:rPr lang="hu-HU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+mn-lt"/>
              </a:rPr>
              <a:t>Security</a:t>
            </a:r>
            <a:r>
              <a:rPr lang="hu-HU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+mn-lt"/>
              </a:rPr>
              <a:t>Incident</a:t>
            </a:r>
            <a:r>
              <a:rPr lang="hu-HU" sz="1600" dirty="0">
                <a:solidFill>
                  <a:schemeClr val="bg1"/>
                </a:solidFill>
                <a:latin typeface="+mn-lt"/>
              </a:rPr>
              <a:t>?</a:t>
            </a:r>
            <a:br>
              <a:rPr lang="hu-HU" sz="1600" dirty="0">
                <a:solidFill>
                  <a:schemeClr val="bg1"/>
                </a:solidFill>
                <a:latin typeface="+mn-lt"/>
              </a:rPr>
            </a:br>
            <a:r>
              <a:rPr lang="hu-HU" sz="1600" dirty="0" err="1">
                <a:solidFill>
                  <a:schemeClr val="bg1"/>
                </a:solidFill>
                <a:latin typeface="+mn-lt"/>
              </a:rPr>
              <a:t>Security</a:t>
            </a:r>
            <a:r>
              <a:rPr lang="hu-HU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+mn-lt"/>
              </a:rPr>
              <a:t>Incident</a:t>
            </a:r>
            <a:r>
              <a:rPr lang="hu-HU" sz="1600" dirty="0">
                <a:solidFill>
                  <a:schemeClr val="bg1"/>
                </a:solidFill>
                <a:latin typeface="+mn-lt"/>
              </a:rPr>
              <a:t>?</a:t>
            </a:r>
            <a:br>
              <a:rPr lang="hu-HU" sz="1600" dirty="0">
                <a:solidFill>
                  <a:schemeClr val="bg1"/>
                </a:solidFill>
                <a:latin typeface="+mn-lt"/>
              </a:rPr>
            </a:br>
            <a:r>
              <a:rPr lang="hu-HU" sz="1600" dirty="0">
                <a:solidFill>
                  <a:schemeClr val="bg1"/>
                </a:solidFill>
                <a:latin typeface="+mn-lt"/>
              </a:rPr>
              <a:t>Incident?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DEDB4-40CD-4BD3-B72D-FEFCC2D5D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624" y="1004732"/>
            <a:ext cx="3528000" cy="2159243"/>
          </a:xfrm>
          <a:prstGeom prst="rect">
            <a:avLst/>
          </a:prstGeom>
          <a:effectLst>
            <a:outerShdw blurRad="165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55B42B-095F-40B5-AD57-4EB006AA5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117" y="3543574"/>
            <a:ext cx="3419648" cy="1394564"/>
          </a:xfrm>
          <a:prstGeom prst="rect">
            <a:avLst/>
          </a:prstGeom>
          <a:effectLst>
            <a:outerShdw blurRad="165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F2E676-5CDB-4CB7-AB28-55D541752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838" y="2321103"/>
            <a:ext cx="2990374" cy="1121995"/>
          </a:xfrm>
          <a:prstGeom prst="rect">
            <a:avLst/>
          </a:prstGeom>
          <a:effectLst>
            <a:outerShdw blurRad="1651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01D77F-087F-47FB-8207-0FA2F6DA3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336" y="3225926"/>
            <a:ext cx="2592288" cy="2545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918F36-A99C-4E47-9C39-FD050BB37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4918" y="5020766"/>
            <a:ext cx="4474275" cy="750192"/>
          </a:xfrm>
          <a:prstGeom prst="rect">
            <a:avLst/>
          </a:prstGeom>
          <a:effectLst>
            <a:outerShdw blurRad="1651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AD214F-3D06-5358-0783-4E3E1C4018A3}"/>
              </a:ext>
            </a:extLst>
          </p:cNvPr>
          <p:cNvSpPr/>
          <p:nvPr/>
        </p:nvSpPr>
        <p:spPr>
          <a:xfrm>
            <a:off x="479376" y="2955343"/>
            <a:ext cx="3528342" cy="46728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hu-HU" dirty="0">
                <a:latin typeface="+mj-lt"/>
              </a:rPr>
              <a:t>Absztraktált, magas szintű fogalom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564F4F-02FC-2835-EA5F-740BEB5B7451}"/>
              </a:ext>
            </a:extLst>
          </p:cNvPr>
          <p:cNvSpPr/>
          <p:nvPr/>
        </p:nvSpPr>
        <p:spPr>
          <a:xfrm>
            <a:off x="479426" y="3961983"/>
            <a:ext cx="1169902" cy="46728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hu-HU" dirty="0"/>
              <a:t>Riasztás</a:t>
            </a:r>
            <a:endParaRPr lang="en-GB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4D90F0-9D12-77DC-3CF0-C5D2F5CECB01}"/>
              </a:ext>
            </a:extLst>
          </p:cNvPr>
          <p:cNvCxnSpPr>
            <a:cxnSpLocks/>
          </p:cNvCxnSpPr>
          <p:nvPr/>
        </p:nvCxnSpPr>
        <p:spPr>
          <a:xfrm>
            <a:off x="1703512" y="4016542"/>
            <a:ext cx="423303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5822DBD-1BF6-1811-C636-DEF1696BFCAE}"/>
              </a:ext>
            </a:extLst>
          </p:cNvPr>
          <p:cNvCxnSpPr>
            <a:cxnSpLocks/>
          </p:cNvCxnSpPr>
          <p:nvPr/>
        </p:nvCxnSpPr>
        <p:spPr>
          <a:xfrm>
            <a:off x="1703512" y="4376582"/>
            <a:ext cx="423303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DFAD262-5A4C-F747-446C-26FEB53B0887}"/>
              </a:ext>
            </a:extLst>
          </p:cNvPr>
          <p:cNvSpPr txBox="1"/>
          <p:nvPr/>
        </p:nvSpPr>
        <p:spPr>
          <a:xfrm>
            <a:off x="2148615" y="3826182"/>
            <a:ext cx="2583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Biztonsági esemény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E13C34-CCA5-EB0E-5BBE-95CFE98964C2}"/>
              </a:ext>
            </a:extLst>
          </p:cNvPr>
          <p:cNvSpPr txBox="1"/>
          <p:nvPr/>
        </p:nvSpPr>
        <p:spPr>
          <a:xfrm>
            <a:off x="2135560" y="4173129"/>
            <a:ext cx="2380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indent="0">
              <a:buClrTx/>
              <a:buFont typeface="TeleNeo Office" panose="020B0504040202090203" pitchFamily="34" charset="0"/>
              <a:buNone/>
            </a:pPr>
            <a:r>
              <a:rPr lang="hu-HU" dirty="0">
                <a:solidFill>
                  <a:schemeClr val="bg1"/>
                </a:solidFill>
              </a:rPr>
              <a:t>Incidens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CF6B34-3493-DE08-5678-3399EC0F8008}"/>
              </a:ext>
            </a:extLst>
          </p:cNvPr>
          <p:cNvSpPr txBox="1"/>
          <p:nvPr/>
        </p:nvSpPr>
        <p:spPr>
          <a:xfrm>
            <a:off x="1433561" y="3461525"/>
            <a:ext cx="1619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+mj-lt"/>
              </a:rPr>
              <a:t>Terminológia</a:t>
            </a:r>
            <a:endParaRPr lang="en-GB" dirty="0"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DC45AA-7B22-78D3-DEB1-94B22D70B93C}"/>
              </a:ext>
            </a:extLst>
          </p:cNvPr>
          <p:cNvSpPr/>
          <p:nvPr/>
        </p:nvSpPr>
        <p:spPr>
          <a:xfrm>
            <a:off x="479426" y="4652743"/>
            <a:ext cx="1647389" cy="365332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hu-HU" dirty="0"/>
              <a:t>Tényleg az van?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DA1F1D-FD97-7E2B-A9FE-3BD5E603C65E}"/>
              </a:ext>
            </a:extLst>
          </p:cNvPr>
          <p:cNvSpPr/>
          <p:nvPr/>
        </p:nvSpPr>
        <p:spPr>
          <a:xfrm>
            <a:off x="1177185" y="5082341"/>
            <a:ext cx="2380574" cy="365332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lvl="2" indent="0" algn="ctr">
              <a:buClrTx/>
              <a:buFont typeface="TeleNeo Office" panose="020B0504040202090203" pitchFamily="34" charset="0"/>
              <a:buNone/>
            </a:pPr>
            <a:r>
              <a:rPr lang="hu-HU" dirty="0">
                <a:solidFill>
                  <a:schemeClr val="bg1"/>
                </a:solidFill>
              </a:rPr>
              <a:t>Kimondjuk? Célzott-e?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CBB8CD-253B-1B3A-4D46-987F7BACE7C3}"/>
              </a:ext>
            </a:extLst>
          </p:cNvPr>
          <p:cNvSpPr/>
          <p:nvPr/>
        </p:nvSpPr>
        <p:spPr>
          <a:xfrm>
            <a:off x="479376" y="5511940"/>
            <a:ext cx="1647389" cy="365332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hu-HU" dirty="0"/>
              <a:t>Vállaljuk?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D03576-497F-35A1-97D9-03BE686F249B}"/>
              </a:ext>
            </a:extLst>
          </p:cNvPr>
          <p:cNvSpPr/>
          <p:nvPr/>
        </p:nvSpPr>
        <p:spPr>
          <a:xfrm>
            <a:off x="479376" y="1467272"/>
            <a:ext cx="3528000" cy="195535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9DACDC4-BE0E-DDFB-CE2F-CCA487041CD7}"/>
              </a:ext>
            </a:extLst>
          </p:cNvPr>
          <p:cNvSpPr/>
          <p:nvPr/>
        </p:nvSpPr>
        <p:spPr>
          <a:xfrm>
            <a:off x="3236397" y="1343248"/>
            <a:ext cx="1851491" cy="1319165"/>
          </a:xfrm>
          <a:prstGeom prst="wedgeEllipseCallout">
            <a:avLst>
              <a:gd name="adj1" fmla="val -67906"/>
              <a:gd name="adj2" fmla="val 36796"/>
            </a:avLst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hu-HU" dirty="0">
                <a:latin typeface="+mj-lt"/>
              </a:rPr>
              <a:t>Most akkor melyik?</a:t>
            </a:r>
            <a:endParaRPr lang="en-GB" dirty="0">
              <a:latin typeface="+mj-lt"/>
            </a:endParaRP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6167ECF7-B372-BD19-1368-9E896CFDE297}"/>
              </a:ext>
            </a:extLst>
          </p:cNvPr>
          <p:cNvSpPr txBox="1">
            <a:spLocks/>
          </p:cNvSpPr>
          <p:nvPr/>
        </p:nvSpPr>
        <p:spPr bwMode="gray">
          <a:xfrm>
            <a:off x="479376" y="488001"/>
            <a:ext cx="11063660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eNeo Office Medium" panose="020B0604040202090203" pitchFamily="34" charset="0"/>
                <a:ea typeface="+mj-ea"/>
                <a:cs typeface="+mj-cs"/>
              </a:defRPr>
            </a:lvl1pPr>
          </a:lstStyle>
          <a:p>
            <a:r>
              <a:rPr lang="hu-HU" sz="4000" dirty="0">
                <a:solidFill>
                  <a:schemeClr val="bg1"/>
                </a:solidFill>
                <a:latin typeface="+mj-lt"/>
              </a:rPr>
              <a:t>Mi az a biztonsági incidens?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7328B166-6566-440B-A188-297DF6CE1B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: Shape 12">
            <a:extLst>
              <a:ext uri="{FF2B5EF4-FFF2-40B4-BE49-F238E27FC236}">
                <a16:creationId xmlns:a16="http://schemas.microsoft.com/office/drawing/2014/main" id="{8C810662-7111-4148-4359-AEA73C9BB278}"/>
              </a:ext>
            </a:extLst>
          </p:cNvPr>
          <p:cNvSpPr/>
          <p:nvPr/>
        </p:nvSpPr>
        <p:spPr bwMode="gray">
          <a:xfrm flipH="1">
            <a:off x="0" y="1732409"/>
            <a:ext cx="3495675" cy="4001641"/>
          </a:xfrm>
          <a:custGeom>
            <a:avLst/>
            <a:gdLst>
              <a:gd name="connsiteX0" fmla="*/ 3150760 w 4278208"/>
              <a:gd name="connsiteY0" fmla="*/ 0 h 4897438"/>
              <a:gd name="connsiteX1" fmla="*/ 4278208 w 4278208"/>
              <a:gd name="connsiteY1" fmla="*/ 0 h 4897438"/>
              <a:gd name="connsiteX2" fmla="*/ 4278208 w 4278208"/>
              <a:gd name="connsiteY2" fmla="*/ 4897438 h 4897438"/>
              <a:gd name="connsiteX3" fmla="*/ 4089262 w 4278208"/>
              <a:gd name="connsiteY3" fmla="*/ 4897438 h 4897438"/>
              <a:gd name="connsiteX4" fmla="*/ 3150760 w 4278208"/>
              <a:gd name="connsiteY4" fmla="*/ 4897438 h 4897438"/>
              <a:gd name="connsiteX5" fmla="*/ 0 w 4278208"/>
              <a:gd name="connsiteY5" fmla="*/ 4897438 h 4897438"/>
              <a:gd name="connsiteX6" fmla="*/ 163558 w 4278208"/>
              <a:gd name="connsiteY6" fmla="*/ 4029750 h 4897438"/>
              <a:gd name="connsiteX7" fmla="*/ 913209 w 4278208"/>
              <a:gd name="connsiteY7" fmla="*/ 677 h 4897438"/>
              <a:gd name="connsiteX8" fmla="*/ 3150760 w 4278208"/>
              <a:gd name="connsiteY8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8208" h="4897438">
                <a:moveTo>
                  <a:pt x="3150760" y="0"/>
                </a:moveTo>
                <a:lnTo>
                  <a:pt x="4278208" y="0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360000" bIns="72000" rtlCol="0" anchor="ctr">
            <a:noAutofit/>
          </a:bodyPr>
          <a:lstStyle/>
          <a:p>
            <a:endParaRPr lang="hu-HU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87B78-F142-44F9-0ABE-85BA25DA8E33}"/>
              </a:ext>
            </a:extLst>
          </p:cNvPr>
          <p:cNvSpPr txBox="1"/>
          <p:nvPr/>
        </p:nvSpPr>
        <p:spPr>
          <a:xfrm>
            <a:off x="479425" y="3430741"/>
            <a:ext cx="2556256" cy="646331"/>
          </a:xfrm>
          <a:prstGeom prst="rect">
            <a:avLst/>
          </a:prstGeom>
          <a:noFill/>
        </p:spPr>
        <p:txBody>
          <a:bodyPr wrap="square" lIns="0">
            <a:no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+mj-lt"/>
              </a:rPr>
              <a:t>SOC elemzés </a:t>
            </a:r>
          </a:p>
          <a:p>
            <a:r>
              <a:rPr lang="hu-HU" sz="2800" dirty="0">
                <a:solidFill>
                  <a:schemeClr val="bg1"/>
                </a:solidFill>
                <a:latin typeface="+mj-lt"/>
              </a:rPr>
              <a:t>Analitika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3198D-1F76-F1F4-A3BF-2556680E2889}"/>
              </a:ext>
            </a:extLst>
          </p:cNvPr>
          <p:cNvSpPr txBox="1"/>
          <p:nvPr/>
        </p:nvSpPr>
        <p:spPr>
          <a:xfrm>
            <a:off x="3703051" y="1802592"/>
            <a:ext cx="619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</a:rPr>
              <a:t>People, Process, Technology!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47C76B-AB02-2ED8-0164-8C8D52778BD8}"/>
              </a:ext>
            </a:extLst>
          </p:cNvPr>
          <p:cNvSpPr txBox="1"/>
          <p:nvPr/>
        </p:nvSpPr>
        <p:spPr>
          <a:xfrm>
            <a:off x="3703051" y="2376234"/>
            <a:ext cx="619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  <a:latin typeface="+mj-lt"/>
              </a:rPr>
              <a:t>Ki?</a:t>
            </a:r>
            <a:r>
              <a:rPr lang="hu-HU" dirty="0">
                <a:solidFill>
                  <a:schemeClr val="bg1"/>
                </a:solidFill>
              </a:rPr>
              <a:t>              Analyst-ok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2A2066-8F0E-C3F3-4028-C42CA2F345E8}"/>
              </a:ext>
            </a:extLst>
          </p:cNvPr>
          <p:cNvCxnSpPr/>
          <p:nvPr/>
        </p:nvCxnSpPr>
        <p:spPr>
          <a:xfrm>
            <a:off x="4221762" y="2560900"/>
            <a:ext cx="43204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CE6A16-34B5-0661-6950-EC07B47500EB}"/>
              </a:ext>
            </a:extLst>
          </p:cNvPr>
          <p:cNvCxnSpPr>
            <a:cxnSpLocks/>
          </p:cNvCxnSpPr>
          <p:nvPr/>
        </p:nvCxnSpPr>
        <p:spPr>
          <a:xfrm flipV="1">
            <a:off x="3719736" y="4861153"/>
            <a:ext cx="7992888" cy="80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BAFE9FE-09D0-7BE1-D283-54AD68B44B16}"/>
              </a:ext>
            </a:extLst>
          </p:cNvPr>
          <p:cNvSpPr txBox="1"/>
          <p:nvPr/>
        </p:nvSpPr>
        <p:spPr>
          <a:xfrm>
            <a:off x="3703051" y="2936149"/>
            <a:ext cx="619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  <a:latin typeface="+mj-lt"/>
              </a:rPr>
              <a:t>Hogy?</a:t>
            </a:r>
            <a:r>
              <a:rPr lang="hu-HU" dirty="0">
                <a:solidFill>
                  <a:schemeClr val="bg1"/>
                </a:solidFill>
              </a:rPr>
              <a:t>             detekciós szabályrendszer, use-case-ek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B6EFB3A-7D42-27FF-EE92-3CF7AE28E7EE}"/>
              </a:ext>
            </a:extLst>
          </p:cNvPr>
          <p:cNvCxnSpPr/>
          <p:nvPr/>
        </p:nvCxnSpPr>
        <p:spPr>
          <a:xfrm>
            <a:off x="4511824" y="3120815"/>
            <a:ext cx="43204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C468CD1-52AA-8828-56EB-537412DB1BF9}"/>
              </a:ext>
            </a:extLst>
          </p:cNvPr>
          <p:cNvSpPr txBox="1"/>
          <p:nvPr/>
        </p:nvSpPr>
        <p:spPr>
          <a:xfrm>
            <a:off x="3703051" y="3529171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  <a:latin typeface="+mj-lt"/>
              </a:rPr>
              <a:t>Nehézség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D5EA24-1988-B191-8BAE-C1D60A2ED76B}"/>
              </a:ext>
            </a:extLst>
          </p:cNvPr>
          <p:cNvCxnSpPr>
            <a:cxnSpLocks/>
          </p:cNvCxnSpPr>
          <p:nvPr/>
        </p:nvCxnSpPr>
        <p:spPr>
          <a:xfrm>
            <a:off x="4940911" y="3707819"/>
            <a:ext cx="43204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082CFD-BC97-F3CD-FBA1-C59BF8EAFBB3}"/>
              </a:ext>
            </a:extLst>
          </p:cNvPr>
          <p:cNvCxnSpPr>
            <a:cxnSpLocks/>
          </p:cNvCxnSpPr>
          <p:nvPr/>
        </p:nvCxnSpPr>
        <p:spPr>
          <a:xfrm>
            <a:off x="4940911" y="4048898"/>
            <a:ext cx="43204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F14108-FCE0-0DA0-8969-31420C8378B1}"/>
              </a:ext>
            </a:extLst>
          </p:cNvPr>
          <p:cNvCxnSpPr>
            <a:cxnSpLocks/>
          </p:cNvCxnSpPr>
          <p:nvPr/>
        </p:nvCxnSpPr>
        <p:spPr>
          <a:xfrm>
            <a:off x="4940911" y="4389978"/>
            <a:ext cx="43204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3AD320D-9DDD-A641-81AF-8DF10BDB5E87}"/>
              </a:ext>
            </a:extLst>
          </p:cNvPr>
          <p:cNvSpPr txBox="1"/>
          <p:nvPr/>
        </p:nvSpPr>
        <p:spPr>
          <a:xfrm>
            <a:off x="3703051" y="4956679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  <a:latin typeface="+mj-lt"/>
              </a:rPr>
              <a:t>Példa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60C200A-413E-61E1-26E5-491AA508AA4F}"/>
              </a:ext>
            </a:extLst>
          </p:cNvPr>
          <p:cNvCxnSpPr>
            <a:cxnSpLocks/>
          </p:cNvCxnSpPr>
          <p:nvPr/>
        </p:nvCxnSpPr>
        <p:spPr>
          <a:xfrm flipV="1">
            <a:off x="3719736" y="2824274"/>
            <a:ext cx="7992888" cy="80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AB1064-EFBB-AED6-5DE7-0506051FA70C}"/>
              </a:ext>
            </a:extLst>
          </p:cNvPr>
          <p:cNvCxnSpPr>
            <a:cxnSpLocks/>
          </p:cNvCxnSpPr>
          <p:nvPr/>
        </p:nvCxnSpPr>
        <p:spPr>
          <a:xfrm flipV="1">
            <a:off x="3719736" y="3383686"/>
            <a:ext cx="7992888" cy="80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B369EF-99C6-6BDE-C3B2-6809C9B728DC}"/>
              </a:ext>
            </a:extLst>
          </p:cNvPr>
          <p:cNvCxnSpPr>
            <a:cxnSpLocks/>
          </p:cNvCxnSpPr>
          <p:nvPr/>
        </p:nvCxnSpPr>
        <p:spPr>
          <a:xfrm flipV="1">
            <a:off x="3719736" y="2264862"/>
            <a:ext cx="7992888" cy="80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3516553-3EE0-16A0-A092-FE7265C539CF}"/>
              </a:ext>
            </a:extLst>
          </p:cNvPr>
          <p:cNvSpPr/>
          <p:nvPr/>
        </p:nvSpPr>
        <p:spPr>
          <a:xfrm>
            <a:off x="548918" y="2499636"/>
            <a:ext cx="722546" cy="659723"/>
          </a:xfrm>
          <a:custGeom>
            <a:avLst/>
            <a:gdLst>
              <a:gd name="connsiteX0" fmla="*/ 373519 w 722546"/>
              <a:gd name="connsiteY0" fmla="*/ 610133 h 659723"/>
              <a:gd name="connsiteX1" fmla="*/ 373249 w 722546"/>
              <a:gd name="connsiteY1" fmla="*/ 564430 h 659723"/>
              <a:gd name="connsiteX2" fmla="*/ 403722 w 722546"/>
              <a:gd name="connsiteY2" fmla="*/ 532850 h 659723"/>
              <a:gd name="connsiteX3" fmla="*/ 395905 w 722546"/>
              <a:gd name="connsiteY3" fmla="*/ 520105 h 659723"/>
              <a:gd name="connsiteX4" fmla="*/ 395067 w 722546"/>
              <a:gd name="connsiteY4" fmla="*/ 474443 h 659723"/>
              <a:gd name="connsiteX5" fmla="*/ 448695 w 722546"/>
              <a:gd name="connsiteY5" fmla="*/ 436666 h 659723"/>
              <a:gd name="connsiteX6" fmla="*/ 450019 w 722546"/>
              <a:gd name="connsiteY6" fmla="*/ 396539 h 659723"/>
              <a:gd name="connsiteX7" fmla="*/ 515852 w 722546"/>
              <a:gd name="connsiteY7" fmla="*/ 360247 h 659723"/>
              <a:gd name="connsiteX8" fmla="*/ 518782 w 722546"/>
              <a:gd name="connsiteY8" fmla="*/ 323280 h 659723"/>
              <a:gd name="connsiteX9" fmla="*/ 542706 w 722546"/>
              <a:gd name="connsiteY9" fmla="*/ 295278 h 659723"/>
              <a:gd name="connsiteX10" fmla="*/ 481463 w 722546"/>
              <a:gd name="connsiteY10" fmla="*/ 270152 h 659723"/>
              <a:gd name="connsiteX11" fmla="*/ 327479 w 722546"/>
              <a:gd name="connsiteY11" fmla="*/ 466598 h 659723"/>
              <a:gd name="connsiteX12" fmla="*/ 319337 w 722546"/>
              <a:gd name="connsiteY12" fmla="*/ 440865 h 659723"/>
              <a:gd name="connsiteX13" fmla="*/ 454839 w 722546"/>
              <a:gd name="connsiteY13" fmla="*/ 261349 h 659723"/>
              <a:gd name="connsiteX14" fmla="*/ 488876 w 722546"/>
              <a:gd name="connsiteY14" fmla="*/ 204561 h 659723"/>
              <a:gd name="connsiteX15" fmla="*/ 510667 w 722546"/>
              <a:gd name="connsiteY15" fmla="*/ 167905 h 659723"/>
              <a:gd name="connsiteX16" fmla="*/ 489281 w 722546"/>
              <a:gd name="connsiteY16" fmla="*/ 0 h 659723"/>
              <a:gd name="connsiteX17" fmla="*/ 412079 w 722546"/>
              <a:gd name="connsiteY17" fmla="*/ 124875 h 659723"/>
              <a:gd name="connsiteX18" fmla="*/ 190061 w 722546"/>
              <a:gd name="connsiteY18" fmla="*/ 297074 h 659723"/>
              <a:gd name="connsiteX19" fmla="*/ 0 w 722546"/>
              <a:gd name="connsiteY19" fmla="*/ 297074 h 659723"/>
              <a:gd name="connsiteX20" fmla="*/ 0 w 722546"/>
              <a:gd name="connsiteY20" fmla="*/ 580619 h 659723"/>
              <a:gd name="connsiteX21" fmla="*/ 190263 w 722546"/>
              <a:gd name="connsiteY21" fmla="*/ 580605 h 659723"/>
              <a:gd name="connsiteX22" fmla="*/ 301651 w 722546"/>
              <a:gd name="connsiteY22" fmla="*/ 624026 h 659723"/>
              <a:gd name="connsiteX23" fmla="*/ 448614 w 722546"/>
              <a:gd name="connsiteY23" fmla="*/ 659724 h 659723"/>
              <a:gd name="connsiteX24" fmla="*/ 405909 w 722546"/>
              <a:gd name="connsiteY24" fmla="*/ 642145 h 659723"/>
              <a:gd name="connsiteX25" fmla="*/ 373519 w 722546"/>
              <a:gd name="connsiteY25" fmla="*/ 610133 h 659723"/>
              <a:gd name="connsiteX26" fmla="*/ 601654 w 722546"/>
              <a:gd name="connsiteY26" fmla="*/ 522927 h 659723"/>
              <a:gd name="connsiteX27" fmla="*/ 462345 w 722546"/>
              <a:gd name="connsiteY27" fmla="*/ 465748 h 659723"/>
              <a:gd name="connsiteX28" fmla="*/ 450680 w 722546"/>
              <a:gd name="connsiteY28" fmla="*/ 463547 h 659723"/>
              <a:gd name="connsiteX29" fmla="*/ 420221 w 722546"/>
              <a:gd name="connsiteY29" fmla="*/ 484312 h 659723"/>
              <a:gd name="connsiteX30" fmla="*/ 420680 w 722546"/>
              <a:gd name="connsiteY30" fmla="*/ 509317 h 659723"/>
              <a:gd name="connsiteX31" fmla="*/ 438677 w 722546"/>
              <a:gd name="connsiteY31" fmla="*/ 526640 h 659723"/>
              <a:gd name="connsiteX32" fmla="*/ 438866 w 722546"/>
              <a:gd name="connsiteY32" fmla="*/ 526721 h 659723"/>
              <a:gd name="connsiteX33" fmla="*/ 577945 w 722546"/>
              <a:gd name="connsiteY33" fmla="*/ 583710 h 659723"/>
              <a:gd name="connsiteX34" fmla="*/ 602734 w 722546"/>
              <a:gd name="connsiteY34" fmla="*/ 583224 h 659723"/>
              <a:gd name="connsiteX35" fmla="*/ 620056 w 722546"/>
              <a:gd name="connsiteY35" fmla="*/ 565186 h 659723"/>
              <a:gd name="connsiteX36" fmla="*/ 619624 w 722546"/>
              <a:gd name="connsiteY36" fmla="*/ 540195 h 659723"/>
              <a:gd name="connsiteX37" fmla="*/ 601654 w 722546"/>
              <a:gd name="connsiteY37" fmla="*/ 522927 h 659723"/>
              <a:gd name="connsiteX38" fmla="*/ 515892 w 722546"/>
              <a:gd name="connsiteY38" fmla="*/ 587518 h 659723"/>
              <a:gd name="connsiteX39" fmla="*/ 440675 w 722546"/>
              <a:gd name="connsiteY39" fmla="*/ 556653 h 659723"/>
              <a:gd name="connsiteX40" fmla="*/ 428524 w 722546"/>
              <a:gd name="connsiteY40" fmla="*/ 554264 h 659723"/>
              <a:gd name="connsiteX41" fmla="*/ 415846 w 722546"/>
              <a:gd name="connsiteY41" fmla="*/ 556842 h 659723"/>
              <a:gd name="connsiteX42" fmla="*/ 398281 w 722546"/>
              <a:gd name="connsiteY42" fmla="*/ 574610 h 659723"/>
              <a:gd name="connsiteX43" fmla="*/ 398429 w 722546"/>
              <a:gd name="connsiteY43" fmla="*/ 599642 h 659723"/>
              <a:gd name="connsiteX44" fmla="*/ 416143 w 722546"/>
              <a:gd name="connsiteY44" fmla="*/ 617140 h 659723"/>
              <a:gd name="connsiteX45" fmla="*/ 416197 w 722546"/>
              <a:gd name="connsiteY45" fmla="*/ 617167 h 659723"/>
              <a:gd name="connsiteX46" fmla="*/ 491306 w 722546"/>
              <a:gd name="connsiteY46" fmla="*/ 648072 h 659723"/>
              <a:gd name="connsiteX47" fmla="*/ 516284 w 722546"/>
              <a:gd name="connsiteY47" fmla="*/ 647883 h 659723"/>
              <a:gd name="connsiteX48" fmla="*/ 533822 w 722546"/>
              <a:gd name="connsiteY48" fmla="*/ 630169 h 659723"/>
              <a:gd name="connsiteX49" fmla="*/ 515892 w 722546"/>
              <a:gd name="connsiteY49" fmla="*/ 587518 h 659723"/>
              <a:gd name="connsiteX50" fmla="*/ 674035 w 722546"/>
              <a:gd name="connsiteY50" fmla="*/ 452867 h 659723"/>
              <a:gd name="connsiteX51" fmla="*/ 517485 w 722546"/>
              <a:gd name="connsiteY51" fmla="*/ 388614 h 659723"/>
              <a:gd name="connsiteX52" fmla="*/ 505388 w 722546"/>
              <a:gd name="connsiteY52" fmla="*/ 386264 h 659723"/>
              <a:gd name="connsiteX53" fmla="*/ 475050 w 722546"/>
              <a:gd name="connsiteY53" fmla="*/ 406665 h 659723"/>
              <a:gd name="connsiteX54" fmla="*/ 493088 w 722546"/>
              <a:gd name="connsiteY54" fmla="*/ 449168 h 659723"/>
              <a:gd name="connsiteX55" fmla="*/ 493142 w 722546"/>
              <a:gd name="connsiteY55" fmla="*/ 449195 h 659723"/>
              <a:gd name="connsiteX56" fmla="*/ 649598 w 722546"/>
              <a:gd name="connsiteY56" fmla="*/ 513408 h 659723"/>
              <a:gd name="connsiteX57" fmla="*/ 674521 w 722546"/>
              <a:gd name="connsiteY57" fmla="*/ 513179 h 659723"/>
              <a:gd name="connsiteX58" fmla="*/ 692046 w 722546"/>
              <a:gd name="connsiteY58" fmla="*/ 495343 h 659723"/>
              <a:gd name="connsiteX59" fmla="*/ 691911 w 722546"/>
              <a:gd name="connsiteY59" fmla="*/ 470406 h 659723"/>
              <a:gd name="connsiteX60" fmla="*/ 674035 w 722546"/>
              <a:gd name="connsiteY60" fmla="*/ 452867 h 659723"/>
              <a:gd name="connsiteX61" fmla="*/ 719995 w 722546"/>
              <a:gd name="connsiteY61" fmla="*/ 380594 h 659723"/>
              <a:gd name="connsiteX62" fmla="*/ 701821 w 722546"/>
              <a:gd name="connsiteY62" fmla="*/ 362353 h 659723"/>
              <a:gd name="connsiteX63" fmla="*/ 587761 w 722546"/>
              <a:gd name="connsiteY63" fmla="*/ 315530 h 659723"/>
              <a:gd name="connsiteX64" fmla="*/ 543719 w 722546"/>
              <a:gd name="connsiteY64" fmla="*/ 333622 h 659723"/>
              <a:gd name="connsiteX65" fmla="*/ 561703 w 722546"/>
              <a:gd name="connsiteY65" fmla="*/ 377583 h 659723"/>
              <a:gd name="connsiteX66" fmla="*/ 675845 w 722546"/>
              <a:gd name="connsiteY66" fmla="*/ 424420 h 659723"/>
              <a:gd name="connsiteX67" fmla="*/ 701673 w 722546"/>
              <a:gd name="connsiteY67" fmla="*/ 424528 h 659723"/>
              <a:gd name="connsiteX68" fmla="*/ 719954 w 722546"/>
              <a:gd name="connsiteY68" fmla="*/ 406328 h 659723"/>
              <a:gd name="connsiteX69" fmla="*/ 719995 w 722546"/>
              <a:gd name="connsiteY69" fmla="*/ 380594 h 65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722546" h="659723">
                <a:moveTo>
                  <a:pt x="373519" y="610133"/>
                </a:moveTo>
                <a:cubicBezTo>
                  <a:pt x="367322" y="595430"/>
                  <a:pt x="367227" y="579201"/>
                  <a:pt x="373249" y="564430"/>
                </a:cubicBezTo>
                <a:cubicBezTo>
                  <a:pt x="379014" y="550267"/>
                  <a:pt x="389856" y="539182"/>
                  <a:pt x="403722" y="532850"/>
                </a:cubicBezTo>
                <a:cubicBezTo>
                  <a:pt x="400671" y="528935"/>
                  <a:pt x="397930" y="524763"/>
                  <a:pt x="395905" y="520105"/>
                </a:cubicBezTo>
                <a:cubicBezTo>
                  <a:pt x="389545" y="505510"/>
                  <a:pt x="389248" y="489294"/>
                  <a:pt x="395067" y="474443"/>
                </a:cubicBezTo>
                <a:cubicBezTo>
                  <a:pt x="404046" y="451625"/>
                  <a:pt x="425621" y="437449"/>
                  <a:pt x="448695" y="436666"/>
                </a:cubicBezTo>
                <a:cubicBezTo>
                  <a:pt x="444685" y="423920"/>
                  <a:pt x="444631" y="409852"/>
                  <a:pt x="450019" y="396539"/>
                </a:cubicBezTo>
                <a:cubicBezTo>
                  <a:pt x="460779" y="369982"/>
                  <a:pt x="488660" y="355373"/>
                  <a:pt x="515852" y="360247"/>
                </a:cubicBezTo>
                <a:cubicBezTo>
                  <a:pt x="513071" y="348298"/>
                  <a:pt x="513719" y="335445"/>
                  <a:pt x="518782" y="323280"/>
                </a:cubicBezTo>
                <a:cubicBezTo>
                  <a:pt x="523804" y="311196"/>
                  <a:pt x="532364" y="301718"/>
                  <a:pt x="542706" y="295278"/>
                </a:cubicBezTo>
                <a:lnTo>
                  <a:pt x="481463" y="270152"/>
                </a:lnTo>
                <a:cubicBezTo>
                  <a:pt x="477157" y="360234"/>
                  <a:pt x="416467" y="438421"/>
                  <a:pt x="327479" y="466598"/>
                </a:cubicBezTo>
                <a:lnTo>
                  <a:pt x="319337" y="440865"/>
                </a:lnTo>
                <a:cubicBezTo>
                  <a:pt x="399955" y="415333"/>
                  <a:pt x="454204" y="343289"/>
                  <a:pt x="454839" y="261349"/>
                </a:cubicBezTo>
                <a:lnTo>
                  <a:pt x="488876" y="204561"/>
                </a:lnTo>
                <a:cubicBezTo>
                  <a:pt x="488876" y="204561"/>
                  <a:pt x="502580" y="181514"/>
                  <a:pt x="510667" y="167905"/>
                </a:cubicBezTo>
                <a:cubicBezTo>
                  <a:pt x="572815" y="63322"/>
                  <a:pt x="535335" y="7601"/>
                  <a:pt x="489281" y="0"/>
                </a:cubicBezTo>
                <a:lnTo>
                  <a:pt x="412079" y="124875"/>
                </a:lnTo>
                <a:lnTo>
                  <a:pt x="190061" y="297074"/>
                </a:lnTo>
                <a:lnTo>
                  <a:pt x="0" y="297074"/>
                </a:lnTo>
                <a:lnTo>
                  <a:pt x="0" y="580619"/>
                </a:lnTo>
                <a:lnTo>
                  <a:pt x="190263" y="580605"/>
                </a:lnTo>
                <a:cubicBezTo>
                  <a:pt x="190263" y="580605"/>
                  <a:pt x="239220" y="600817"/>
                  <a:pt x="301651" y="624026"/>
                </a:cubicBezTo>
                <a:cubicBezTo>
                  <a:pt x="367835" y="648626"/>
                  <a:pt x="415077" y="657942"/>
                  <a:pt x="448614" y="659724"/>
                </a:cubicBezTo>
                <a:lnTo>
                  <a:pt x="405909" y="642145"/>
                </a:lnTo>
                <a:cubicBezTo>
                  <a:pt x="391192" y="636150"/>
                  <a:pt x="379703" y="624782"/>
                  <a:pt x="373519" y="610133"/>
                </a:cubicBezTo>
                <a:close/>
                <a:moveTo>
                  <a:pt x="601654" y="522927"/>
                </a:moveTo>
                <a:lnTo>
                  <a:pt x="462345" y="465748"/>
                </a:lnTo>
                <a:cubicBezTo>
                  <a:pt x="458524" y="464263"/>
                  <a:pt x="454569" y="463547"/>
                  <a:pt x="450680" y="463547"/>
                </a:cubicBezTo>
                <a:cubicBezTo>
                  <a:pt x="437692" y="463547"/>
                  <a:pt x="425284" y="471432"/>
                  <a:pt x="420221" y="484312"/>
                </a:cubicBezTo>
                <a:cubicBezTo>
                  <a:pt x="417034" y="492440"/>
                  <a:pt x="417196" y="501324"/>
                  <a:pt x="420680" y="509317"/>
                </a:cubicBezTo>
                <a:cubicBezTo>
                  <a:pt x="424163" y="517310"/>
                  <a:pt x="430549" y="523467"/>
                  <a:pt x="438677" y="526640"/>
                </a:cubicBezTo>
                <a:cubicBezTo>
                  <a:pt x="438745" y="526667"/>
                  <a:pt x="438812" y="526694"/>
                  <a:pt x="438866" y="526721"/>
                </a:cubicBezTo>
                <a:lnTo>
                  <a:pt x="577945" y="583710"/>
                </a:lnTo>
                <a:cubicBezTo>
                  <a:pt x="585911" y="586843"/>
                  <a:pt x="594755" y="586681"/>
                  <a:pt x="602734" y="583224"/>
                </a:cubicBezTo>
                <a:cubicBezTo>
                  <a:pt x="610727" y="579727"/>
                  <a:pt x="616884" y="573328"/>
                  <a:pt x="620056" y="565186"/>
                </a:cubicBezTo>
                <a:cubicBezTo>
                  <a:pt x="623270" y="557031"/>
                  <a:pt x="623121" y="548188"/>
                  <a:pt x="619624" y="540195"/>
                </a:cubicBezTo>
                <a:cubicBezTo>
                  <a:pt x="616127" y="532229"/>
                  <a:pt x="609755" y="526086"/>
                  <a:pt x="601654" y="522927"/>
                </a:cubicBezTo>
                <a:close/>
                <a:moveTo>
                  <a:pt x="515892" y="587518"/>
                </a:moveTo>
                <a:lnTo>
                  <a:pt x="440675" y="556653"/>
                </a:lnTo>
                <a:cubicBezTo>
                  <a:pt x="436760" y="555074"/>
                  <a:pt x="432642" y="554264"/>
                  <a:pt x="428524" y="554264"/>
                </a:cubicBezTo>
                <a:cubicBezTo>
                  <a:pt x="424231" y="554264"/>
                  <a:pt x="419924" y="555114"/>
                  <a:pt x="415846" y="556842"/>
                </a:cubicBezTo>
                <a:cubicBezTo>
                  <a:pt x="407799" y="560231"/>
                  <a:pt x="401562" y="566550"/>
                  <a:pt x="398281" y="574610"/>
                </a:cubicBezTo>
                <a:cubicBezTo>
                  <a:pt x="394973" y="582711"/>
                  <a:pt x="395040" y="591595"/>
                  <a:pt x="398429" y="599642"/>
                </a:cubicBezTo>
                <a:cubicBezTo>
                  <a:pt x="401805" y="607662"/>
                  <a:pt x="408096" y="613886"/>
                  <a:pt x="416143" y="617140"/>
                </a:cubicBezTo>
                <a:cubicBezTo>
                  <a:pt x="416157" y="617154"/>
                  <a:pt x="416184" y="617154"/>
                  <a:pt x="416197" y="617167"/>
                </a:cubicBezTo>
                <a:lnTo>
                  <a:pt x="491306" y="648072"/>
                </a:lnTo>
                <a:cubicBezTo>
                  <a:pt x="499353" y="651326"/>
                  <a:pt x="508224" y="651285"/>
                  <a:pt x="516284" y="647883"/>
                </a:cubicBezTo>
                <a:cubicBezTo>
                  <a:pt x="524331" y="644494"/>
                  <a:pt x="530555" y="638202"/>
                  <a:pt x="533822" y="630169"/>
                </a:cubicBezTo>
                <a:cubicBezTo>
                  <a:pt x="540600" y="613454"/>
                  <a:pt x="532567" y="594323"/>
                  <a:pt x="515892" y="587518"/>
                </a:cubicBezTo>
                <a:close/>
                <a:moveTo>
                  <a:pt x="674035" y="452867"/>
                </a:moveTo>
                <a:lnTo>
                  <a:pt x="517485" y="388614"/>
                </a:lnTo>
                <a:cubicBezTo>
                  <a:pt x="513530" y="387034"/>
                  <a:pt x="509439" y="386264"/>
                  <a:pt x="505388" y="386264"/>
                </a:cubicBezTo>
                <a:cubicBezTo>
                  <a:pt x="492481" y="386264"/>
                  <a:pt x="480194" y="393974"/>
                  <a:pt x="475050" y="406665"/>
                </a:cubicBezTo>
                <a:cubicBezTo>
                  <a:pt x="468313" y="423340"/>
                  <a:pt x="476400" y="442417"/>
                  <a:pt x="493088" y="449168"/>
                </a:cubicBezTo>
                <a:cubicBezTo>
                  <a:pt x="493102" y="449168"/>
                  <a:pt x="493129" y="449181"/>
                  <a:pt x="493142" y="449195"/>
                </a:cubicBezTo>
                <a:lnTo>
                  <a:pt x="649598" y="513408"/>
                </a:lnTo>
                <a:cubicBezTo>
                  <a:pt x="657604" y="516635"/>
                  <a:pt x="666475" y="516567"/>
                  <a:pt x="674521" y="513179"/>
                </a:cubicBezTo>
                <a:cubicBezTo>
                  <a:pt x="682568" y="509763"/>
                  <a:pt x="688793" y="503430"/>
                  <a:pt x="692046" y="495343"/>
                </a:cubicBezTo>
                <a:cubicBezTo>
                  <a:pt x="695354" y="487256"/>
                  <a:pt x="695287" y="478412"/>
                  <a:pt x="691911" y="470406"/>
                </a:cubicBezTo>
                <a:cubicBezTo>
                  <a:pt x="688509" y="462372"/>
                  <a:pt x="682150" y="456135"/>
                  <a:pt x="674035" y="452867"/>
                </a:cubicBezTo>
                <a:close/>
                <a:moveTo>
                  <a:pt x="719995" y="380594"/>
                </a:moveTo>
                <a:cubicBezTo>
                  <a:pt x="716579" y="372277"/>
                  <a:pt x="710125" y="365796"/>
                  <a:pt x="701821" y="362353"/>
                </a:cubicBezTo>
                <a:lnTo>
                  <a:pt x="587761" y="315530"/>
                </a:lnTo>
                <a:cubicBezTo>
                  <a:pt x="570587" y="308401"/>
                  <a:pt x="550834" y="316502"/>
                  <a:pt x="543719" y="333622"/>
                </a:cubicBezTo>
                <a:cubicBezTo>
                  <a:pt x="536617" y="350715"/>
                  <a:pt x="544678" y="370387"/>
                  <a:pt x="561703" y="377583"/>
                </a:cubicBezTo>
                <a:lnTo>
                  <a:pt x="675845" y="424420"/>
                </a:lnTo>
                <a:cubicBezTo>
                  <a:pt x="684216" y="427903"/>
                  <a:pt x="693356" y="427944"/>
                  <a:pt x="701673" y="424528"/>
                </a:cubicBezTo>
                <a:cubicBezTo>
                  <a:pt x="709990" y="421098"/>
                  <a:pt x="716484" y="414645"/>
                  <a:pt x="719954" y="406328"/>
                </a:cubicBezTo>
                <a:cubicBezTo>
                  <a:pt x="723397" y="398038"/>
                  <a:pt x="723410" y="388897"/>
                  <a:pt x="719995" y="380594"/>
                </a:cubicBezTo>
                <a:close/>
              </a:path>
            </a:pathLst>
          </a:custGeom>
          <a:solidFill>
            <a:schemeClr val="bg1"/>
          </a:solidFill>
          <a:ln w="1339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4BAA610-5026-4EDC-8443-A532DAE8F312}"/>
              </a:ext>
            </a:extLst>
          </p:cNvPr>
          <p:cNvSpPr/>
          <p:nvPr/>
        </p:nvSpPr>
        <p:spPr>
          <a:xfrm>
            <a:off x="0" y="435062"/>
            <a:ext cx="12144672" cy="91362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Medium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45B67A-DB0B-49A5-A90C-50E7DA68B063}"/>
              </a:ext>
            </a:extLst>
          </p:cNvPr>
          <p:cNvSpPr>
            <a:spLocks noGrp="1"/>
          </p:cNvSpPr>
          <p:nvPr>
            <p:ph type="title" sz="quarter"/>
          </p:nvPr>
        </p:nvSpPr>
        <p:spPr bwMode="gray">
          <a:xfrm>
            <a:off x="479425" y="476752"/>
            <a:ext cx="6768703" cy="720000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+mj-lt"/>
              </a:rPr>
              <a:t>Honnan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tudjuk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hogy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biztonsági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incidens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van?</a:t>
            </a:r>
            <a:r>
              <a:rPr lang="hu-HU" sz="2800" dirty="0">
                <a:solidFill>
                  <a:schemeClr val="bg1"/>
                </a:solidFill>
                <a:latin typeface="+mj-lt"/>
              </a:rPr>
              <a:t> Tudjuk egyáltalán?</a:t>
            </a:r>
            <a:br>
              <a:rPr lang="en-US" sz="2800" dirty="0">
                <a:solidFill>
                  <a:schemeClr val="bg1"/>
                </a:solidFill>
                <a:latin typeface="+mj-lt"/>
              </a:rPr>
            </a:b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DAA568-A2A9-13DF-9586-26ECEAC6DE6B}"/>
              </a:ext>
            </a:extLst>
          </p:cNvPr>
          <p:cNvSpPr txBox="1"/>
          <p:nvPr/>
        </p:nvSpPr>
        <p:spPr>
          <a:xfrm>
            <a:off x="5393894" y="3521503"/>
            <a:ext cx="61981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hu-HU" dirty="0">
                <a:solidFill>
                  <a:schemeClr val="bg1"/>
                </a:solidFill>
              </a:rPr>
              <a:t>Egyre komplexebb védelmi rendszerek ismerete</a:t>
            </a:r>
          </a:p>
          <a:p>
            <a:pPr marL="0" lvl="1">
              <a:spcAft>
                <a:spcPts val="600"/>
              </a:spcAft>
            </a:pPr>
            <a:r>
              <a:rPr lang="hu-HU" dirty="0">
                <a:solidFill>
                  <a:schemeClr val="bg1"/>
                </a:solidFill>
              </a:rPr>
              <a:t>Rengeteg detekciós pont/lehetőség</a:t>
            </a:r>
          </a:p>
          <a:p>
            <a:pPr marL="0" lvl="1">
              <a:spcAft>
                <a:spcPts val="600"/>
              </a:spcAft>
            </a:pPr>
            <a:r>
              <a:rPr lang="hu-HU" dirty="0">
                <a:solidFill>
                  <a:schemeClr val="bg1"/>
                </a:solidFill>
              </a:rPr>
              <a:t>Döntési pont</a:t>
            </a:r>
          </a:p>
        </p:txBody>
      </p:sp>
    </p:spTree>
    <p:extLst>
      <p:ext uri="{BB962C8B-B14F-4D97-AF65-F5344CB8AC3E}">
        <p14:creationId xmlns:p14="http://schemas.microsoft.com/office/powerpoint/2010/main" val="26701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7328B166-6566-440B-A188-297DF6CE1B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: Shape 12">
            <a:extLst>
              <a:ext uri="{FF2B5EF4-FFF2-40B4-BE49-F238E27FC236}">
                <a16:creationId xmlns:a16="http://schemas.microsoft.com/office/drawing/2014/main" id="{8C810662-7111-4148-4359-AEA73C9BB278}"/>
              </a:ext>
            </a:extLst>
          </p:cNvPr>
          <p:cNvSpPr/>
          <p:nvPr/>
        </p:nvSpPr>
        <p:spPr bwMode="gray">
          <a:xfrm flipH="1">
            <a:off x="0" y="1732409"/>
            <a:ext cx="3495675" cy="4001641"/>
          </a:xfrm>
          <a:custGeom>
            <a:avLst/>
            <a:gdLst>
              <a:gd name="connsiteX0" fmla="*/ 3150760 w 4278208"/>
              <a:gd name="connsiteY0" fmla="*/ 0 h 4897438"/>
              <a:gd name="connsiteX1" fmla="*/ 4278208 w 4278208"/>
              <a:gd name="connsiteY1" fmla="*/ 0 h 4897438"/>
              <a:gd name="connsiteX2" fmla="*/ 4278208 w 4278208"/>
              <a:gd name="connsiteY2" fmla="*/ 4897438 h 4897438"/>
              <a:gd name="connsiteX3" fmla="*/ 4089262 w 4278208"/>
              <a:gd name="connsiteY3" fmla="*/ 4897438 h 4897438"/>
              <a:gd name="connsiteX4" fmla="*/ 3150760 w 4278208"/>
              <a:gd name="connsiteY4" fmla="*/ 4897438 h 4897438"/>
              <a:gd name="connsiteX5" fmla="*/ 0 w 4278208"/>
              <a:gd name="connsiteY5" fmla="*/ 4897438 h 4897438"/>
              <a:gd name="connsiteX6" fmla="*/ 163558 w 4278208"/>
              <a:gd name="connsiteY6" fmla="*/ 4029750 h 4897438"/>
              <a:gd name="connsiteX7" fmla="*/ 913209 w 4278208"/>
              <a:gd name="connsiteY7" fmla="*/ 677 h 4897438"/>
              <a:gd name="connsiteX8" fmla="*/ 3150760 w 4278208"/>
              <a:gd name="connsiteY8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8208" h="4897438">
                <a:moveTo>
                  <a:pt x="3150760" y="0"/>
                </a:moveTo>
                <a:lnTo>
                  <a:pt x="4278208" y="0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360000" bIns="72000" rtlCol="0" anchor="ctr">
            <a:noAutofit/>
          </a:bodyPr>
          <a:lstStyle/>
          <a:p>
            <a:endParaRPr lang="hu-HU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87B78-F142-44F9-0ABE-85BA25DA8E33}"/>
              </a:ext>
            </a:extLst>
          </p:cNvPr>
          <p:cNvSpPr txBox="1"/>
          <p:nvPr/>
        </p:nvSpPr>
        <p:spPr>
          <a:xfrm>
            <a:off x="479425" y="3430741"/>
            <a:ext cx="2100078" cy="646331"/>
          </a:xfrm>
          <a:prstGeom prst="rect">
            <a:avLst/>
          </a:prstGeom>
          <a:noFill/>
        </p:spPr>
        <p:txBody>
          <a:bodyPr wrap="square" lIns="0">
            <a:no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+mj-lt"/>
              </a:rPr>
              <a:t>Threat Hunting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3198D-1F76-F1F4-A3BF-2556680E2889}"/>
              </a:ext>
            </a:extLst>
          </p:cNvPr>
          <p:cNvSpPr txBox="1"/>
          <p:nvPr/>
        </p:nvSpPr>
        <p:spPr>
          <a:xfrm>
            <a:off x="3703051" y="1802592"/>
            <a:ext cx="619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</a:rPr>
              <a:t>People, Process, Technology!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47C76B-AB02-2ED8-0164-8C8D52778BD8}"/>
              </a:ext>
            </a:extLst>
          </p:cNvPr>
          <p:cNvSpPr txBox="1"/>
          <p:nvPr/>
        </p:nvSpPr>
        <p:spPr>
          <a:xfrm>
            <a:off x="3703051" y="2376234"/>
            <a:ext cx="619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  <a:latin typeface="+mj-lt"/>
              </a:rPr>
              <a:t>Ki?               </a:t>
            </a:r>
            <a:r>
              <a:rPr lang="hu-HU" dirty="0">
                <a:solidFill>
                  <a:schemeClr val="bg1"/>
                </a:solidFill>
              </a:rPr>
              <a:t> Threat Hunter/Threat Researcher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2A2066-8F0E-C3F3-4028-C42CA2F345E8}"/>
              </a:ext>
            </a:extLst>
          </p:cNvPr>
          <p:cNvCxnSpPr/>
          <p:nvPr/>
        </p:nvCxnSpPr>
        <p:spPr>
          <a:xfrm>
            <a:off x="4221762" y="2560900"/>
            <a:ext cx="43204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CE6A16-34B5-0661-6950-EC07B47500EB}"/>
              </a:ext>
            </a:extLst>
          </p:cNvPr>
          <p:cNvCxnSpPr>
            <a:cxnSpLocks/>
          </p:cNvCxnSpPr>
          <p:nvPr/>
        </p:nvCxnSpPr>
        <p:spPr>
          <a:xfrm>
            <a:off x="3719736" y="4869160"/>
            <a:ext cx="43204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BAFE9FE-09D0-7BE1-D283-54AD68B44B16}"/>
              </a:ext>
            </a:extLst>
          </p:cNvPr>
          <p:cNvSpPr txBox="1"/>
          <p:nvPr/>
        </p:nvSpPr>
        <p:spPr>
          <a:xfrm>
            <a:off x="3703051" y="2936149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  <a:latin typeface="+mj-lt"/>
              </a:rPr>
              <a:t>Hogy?</a:t>
            </a:r>
            <a:r>
              <a:rPr lang="hu-HU" dirty="0">
                <a:solidFill>
                  <a:schemeClr val="bg1"/>
                </a:solidFill>
              </a:rPr>
              <a:t>             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B6EFB3A-7D42-27FF-EE92-3CF7AE28E7EE}"/>
              </a:ext>
            </a:extLst>
          </p:cNvPr>
          <p:cNvCxnSpPr/>
          <p:nvPr/>
        </p:nvCxnSpPr>
        <p:spPr>
          <a:xfrm>
            <a:off x="4511824" y="3120815"/>
            <a:ext cx="43204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C468CD1-52AA-8828-56EB-537412DB1BF9}"/>
              </a:ext>
            </a:extLst>
          </p:cNvPr>
          <p:cNvSpPr txBox="1"/>
          <p:nvPr/>
        </p:nvSpPr>
        <p:spPr>
          <a:xfrm>
            <a:off x="3703051" y="3529171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  <a:latin typeface="+mj-lt"/>
              </a:rPr>
              <a:t>Nehézség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D5EA24-1988-B191-8BAE-C1D60A2ED76B}"/>
              </a:ext>
            </a:extLst>
          </p:cNvPr>
          <p:cNvCxnSpPr>
            <a:cxnSpLocks/>
          </p:cNvCxnSpPr>
          <p:nvPr/>
        </p:nvCxnSpPr>
        <p:spPr>
          <a:xfrm>
            <a:off x="4940911" y="3707819"/>
            <a:ext cx="43204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082CFD-BC97-F3CD-FBA1-C59BF8EAFBB3}"/>
              </a:ext>
            </a:extLst>
          </p:cNvPr>
          <p:cNvCxnSpPr>
            <a:cxnSpLocks/>
          </p:cNvCxnSpPr>
          <p:nvPr/>
        </p:nvCxnSpPr>
        <p:spPr>
          <a:xfrm>
            <a:off x="4940911" y="4312056"/>
            <a:ext cx="43204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F14108-FCE0-0DA0-8969-31420C8378B1}"/>
              </a:ext>
            </a:extLst>
          </p:cNvPr>
          <p:cNvCxnSpPr>
            <a:cxnSpLocks/>
          </p:cNvCxnSpPr>
          <p:nvPr/>
        </p:nvCxnSpPr>
        <p:spPr>
          <a:xfrm>
            <a:off x="4940911" y="4653136"/>
            <a:ext cx="43204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3AD320D-9DDD-A641-81AF-8DF10BDB5E87}"/>
              </a:ext>
            </a:extLst>
          </p:cNvPr>
          <p:cNvSpPr txBox="1"/>
          <p:nvPr/>
        </p:nvSpPr>
        <p:spPr>
          <a:xfrm>
            <a:off x="3703051" y="4956679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  <a:latin typeface="+mj-lt"/>
              </a:rPr>
              <a:t>Példa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60C200A-413E-61E1-26E5-491AA508AA4F}"/>
              </a:ext>
            </a:extLst>
          </p:cNvPr>
          <p:cNvCxnSpPr>
            <a:cxnSpLocks/>
          </p:cNvCxnSpPr>
          <p:nvPr/>
        </p:nvCxnSpPr>
        <p:spPr>
          <a:xfrm flipV="1">
            <a:off x="3719736" y="2824274"/>
            <a:ext cx="5400000" cy="80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AB1064-EFBB-AED6-5DE7-0506051FA70C}"/>
              </a:ext>
            </a:extLst>
          </p:cNvPr>
          <p:cNvCxnSpPr>
            <a:cxnSpLocks/>
          </p:cNvCxnSpPr>
          <p:nvPr/>
        </p:nvCxnSpPr>
        <p:spPr>
          <a:xfrm>
            <a:off x="3719736" y="3391693"/>
            <a:ext cx="515989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B369EF-99C6-6BDE-C3B2-6809C9B728DC}"/>
              </a:ext>
            </a:extLst>
          </p:cNvPr>
          <p:cNvCxnSpPr>
            <a:cxnSpLocks/>
          </p:cNvCxnSpPr>
          <p:nvPr/>
        </p:nvCxnSpPr>
        <p:spPr>
          <a:xfrm>
            <a:off x="3719736" y="2272869"/>
            <a:ext cx="568863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3516553-3EE0-16A0-A092-FE7265C539CF}"/>
              </a:ext>
            </a:extLst>
          </p:cNvPr>
          <p:cNvSpPr/>
          <p:nvPr/>
        </p:nvSpPr>
        <p:spPr>
          <a:xfrm>
            <a:off x="548918" y="2499636"/>
            <a:ext cx="722546" cy="659723"/>
          </a:xfrm>
          <a:custGeom>
            <a:avLst/>
            <a:gdLst>
              <a:gd name="connsiteX0" fmla="*/ 373519 w 722546"/>
              <a:gd name="connsiteY0" fmla="*/ 610133 h 659723"/>
              <a:gd name="connsiteX1" fmla="*/ 373249 w 722546"/>
              <a:gd name="connsiteY1" fmla="*/ 564430 h 659723"/>
              <a:gd name="connsiteX2" fmla="*/ 403722 w 722546"/>
              <a:gd name="connsiteY2" fmla="*/ 532850 h 659723"/>
              <a:gd name="connsiteX3" fmla="*/ 395905 w 722546"/>
              <a:gd name="connsiteY3" fmla="*/ 520105 h 659723"/>
              <a:gd name="connsiteX4" fmla="*/ 395067 w 722546"/>
              <a:gd name="connsiteY4" fmla="*/ 474443 h 659723"/>
              <a:gd name="connsiteX5" fmla="*/ 448695 w 722546"/>
              <a:gd name="connsiteY5" fmla="*/ 436666 h 659723"/>
              <a:gd name="connsiteX6" fmla="*/ 450019 w 722546"/>
              <a:gd name="connsiteY6" fmla="*/ 396539 h 659723"/>
              <a:gd name="connsiteX7" fmla="*/ 515852 w 722546"/>
              <a:gd name="connsiteY7" fmla="*/ 360247 h 659723"/>
              <a:gd name="connsiteX8" fmla="*/ 518782 w 722546"/>
              <a:gd name="connsiteY8" fmla="*/ 323280 h 659723"/>
              <a:gd name="connsiteX9" fmla="*/ 542706 w 722546"/>
              <a:gd name="connsiteY9" fmla="*/ 295278 h 659723"/>
              <a:gd name="connsiteX10" fmla="*/ 481463 w 722546"/>
              <a:gd name="connsiteY10" fmla="*/ 270152 h 659723"/>
              <a:gd name="connsiteX11" fmla="*/ 327479 w 722546"/>
              <a:gd name="connsiteY11" fmla="*/ 466598 h 659723"/>
              <a:gd name="connsiteX12" fmla="*/ 319337 w 722546"/>
              <a:gd name="connsiteY12" fmla="*/ 440865 h 659723"/>
              <a:gd name="connsiteX13" fmla="*/ 454839 w 722546"/>
              <a:gd name="connsiteY13" fmla="*/ 261349 h 659723"/>
              <a:gd name="connsiteX14" fmla="*/ 488876 w 722546"/>
              <a:gd name="connsiteY14" fmla="*/ 204561 h 659723"/>
              <a:gd name="connsiteX15" fmla="*/ 510667 w 722546"/>
              <a:gd name="connsiteY15" fmla="*/ 167905 h 659723"/>
              <a:gd name="connsiteX16" fmla="*/ 489281 w 722546"/>
              <a:gd name="connsiteY16" fmla="*/ 0 h 659723"/>
              <a:gd name="connsiteX17" fmla="*/ 412079 w 722546"/>
              <a:gd name="connsiteY17" fmla="*/ 124875 h 659723"/>
              <a:gd name="connsiteX18" fmla="*/ 190061 w 722546"/>
              <a:gd name="connsiteY18" fmla="*/ 297074 h 659723"/>
              <a:gd name="connsiteX19" fmla="*/ 0 w 722546"/>
              <a:gd name="connsiteY19" fmla="*/ 297074 h 659723"/>
              <a:gd name="connsiteX20" fmla="*/ 0 w 722546"/>
              <a:gd name="connsiteY20" fmla="*/ 580619 h 659723"/>
              <a:gd name="connsiteX21" fmla="*/ 190263 w 722546"/>
              <a:gd name="connsiteY21" fmla="*/ 580605 h 659723"/>
              <a:gd name="connsiteX22" fmla="*/ 301651 w 722546"/>
              <a:gd name="connsiteY22" fmla="*/ 624026 h 659723"/>
              <a:gd name="connsiteX23" fmla="*/ 448614 w 722546"/>
              <a:gd name="connsiteY23" fmla="*/ 659724 h 659723"/>
              <a:gd name="connsiteX24" fmla="*/ 405909 w 722546"/>
              <a:gd name="connsiteY24" fmla="*/ 642145 h 659723"/>
              <a:gd name="connsiteX25" fmla="*/ 373519 w 722546"/>
              <a:gd name="connsiteY25" fmla="*/ 610133 h 659723"/>
              <a:gd name="connsiteX26" fmla="*/ 601654 w 722546"/>
              <a:gd name="connsiteY26" fmla="*/ 522927 h 659723"/>
              <a:gd name="connsiteX27" fmla="*/ 462345 w 722546"/>
              <a:gd name="connsiteY27" fmla="*/ 465748 h 659723"/>
              <a:gd name="connsiteX28" fmla="*/ 450680 w 722546"/>
              <a:gd name="connsiteY28" fmla="*/ 463547 h 659723"/>
              <a:gd name="connsiteX29" fmla="*/ 420221 w 722546"/>
              <a:gd name="connsiteY29" fmla="*/ 484312 h 659723"/>
              <a:gd name="connsiteX30" fmla="*/ 420680 w 722546"/>
              <a:gd name="connsiteY30" fmla="*/ 509317 h 659723"/>
              <a:gd name="connsiteX31" fmla="*/ 438677 w 722546"/>
              <a:gd name="connsiteY31" fmla="*/ 526640 h 659723"/>
              <a:gd name="connsiteX32" fmla="*/ 438866 w 722546"/>
              <a:gd name="connsiteY32" fmla="*/ 526721 h 659723"/>
              <a:gd name="connsiteX33" fmla="*/ 577945 w 722546"/>
              <a:gd name="connsiteY33" fmla="*/ 583710 h 659723"/>
              <a:gd name="connsiteX34" fmla="*/ 602734 w 722546"/>
              <a:gd name="connsiteY34" fmla="*/ 583224 h 659723"/>
              <a:gd name="connsiteX35" fmla="*/ 620056 w 722546"/>
              <a:gd name="connsiteY35" fmla="*/ 565186 h 659723"/>
              <a:gd name="connsiteX36" fmla="*/ 619624 w 722546"/>
              <a:gd name="connsiteY36" fmla="*/ 540195 h 659723"/>
              <a:gd name="connsiteX37" fmla="*/ 601654 w 722546"/>
              <a:gd name="connsiteY37" fmla="*/ 522927 h 659723"/>
              <a:gd name="connsiteX38" fmla="*/ 515892 w 722546"/>
              <a:gd name="connsiteY38" fmla="*/ 587518 h 659723"/>
              <a:gd name="connsiteX39" fmla="*/ 440675 w 722546"/>
              <a:gd name="connsiteY39" fmla="*/ 556653 h 659723"/>
              <a:gd name="connsiteX40" fmla="*/ 428524 w 722546"/>
              <a:gd name="connsiteY40" fmla="*/ 554264 h 659723"/>
              <a:gd name="connsiteX41" fmla="*/ 415846 w 722546"/>
              <a:gd name="connsiteY41" fmla="*/ 556842 h 659723"/>
              <a:gd name="connsiteX42" fmla="*/ 398281 w 722546"/>
              <a:gd name="connsiteY42" fmla="*/ 574610 h 659723"/>
              <a:gd name="connsiteX43" fmla="*/ 398429 w 722546"/>
              <a:gd name="connsiteY43" fmla="*/ 599642 h 659723"/>
              <a:gd name="connsiteX44" fmla="*/ 416143 w 722546"/>
              <a:gd name="connsiteY44" fmla="*/ 617140 h 659723"/>
              <a:gd name="connsiteX45" fmla="*/ 416197 w 722546"/>
              <a:gd name="connsiteY45" fmla="*/ 617167 h 659723"/>
              <a:gd name="connsiteX46" fmla="*/ 491306 w 722546"/>
              <a:gd name="connsiteY46" fmla="*/ 648072 h 659723"/>
              <a:gd name="connsiteX47" fmla="*/ 516284 w 722546"/>
              <a:gd name="connsiteY47" fmla="*/ 647883 h 659723"/>
              <a:gd name="connsiteX48" fmla="*/ 533822 w 722546"/>
              <a:gd name="connsiteY48" fmla="*/ 630169 h 659723"/>
              <a:gd name="connsiteX49" fmla="*/ 515892 w 722546"/>
              <a:gd name="connsiteY49" fmla="*/ 587518 h 659723"/>
              <a:gd name="connsiteX50" fmla="*/ 674035 w 722546"/>
              <a:gd name="connsiteY50" fmla="*/ 452867 h 659723"/>
              <a:gd name="connsiteX51" fmla="*/ 517485 w 722546"/>
              <a:gd name="connsiteY51" fmla="*/ 388614 h 659723"/>
              <a:gd name="connsiteX52" fmla="*/ 505388 w 722546"/>
              <a:gd name="connsiteY52" fmla="*/ 386264 h 659723"/>
              <a:gd name="connsiteX53" fmla="*/ 475050 w 722546"/>
              <a:gd name="connsiteY53" fmla="*/ 406665 h 659723"/>
              <a:gd name="connsiteX54" fmla="*/ 493088 w 722546"/>
              <a:gd name="connsiteY54" fmla="*/ 449168 h 659723"/>
              <a:gd name="connsiteX55" fmla="*/ 493142 w 722546"/>
              <a:gd name="connsiteY55" fmla="*/ 449195 h 659723"/>
              <a:gd name="connsiteX56" fmla="*/ 649598 w 722546"/>
              <a:gd name="connsiteY56" fmla="*/ 513408 h 659723"/>
              <a:gd name="connsiteX57" fmla="*/ 674521 w 722546"/>
              <a:gd name="connsiteY57" fmla="*/ 513179 h 659723"/>
              <a:gd name="connsiteX58" fmla="*/ 692046 w 722546"/>
              <a:gd name="connsiteY58" fmla="*/ 495343 h 659723"/>
              <a:gd name="connsiteX59" fmla="*/ 691911 w 722546"/>
              <a:gd name="connsiteY59" fmla="*/ 470406 h 659723"/>
              <a:gd name="connsiteX60" fmla="*/ 674035 w 722546"/>
              <a:gd name="connsiteY60" fmla="*/ 452867 h 659723"/>
              <a:gd name="connsiteX61" fmla="*/ 719995 w 722546"/>
              <a:gd name="connsiteY61" fmla="*/ 380594 h 659723"/>
              <a:gd name="connsiteX62" fmla="*/ 701821 w 722546"/>
              <a:gd name="connsiteY62" fmla="*/ 362353 h 659723"/>
              <a:gd name="connsiteX63" fmla="*/ 587761 w 722546"/>
              <a:gd name="connsiteY63" fmla="*/ 315530 h 659723"/>
              <a:gd name="connsiteX64" fmla="*/ 543719 w 722546"/>
              <a:gd name="connsiteY64" fmla="*/ 333622 h 659723"/>
              <a:gd name="connsiteX65" fmla="*/ 561703 w 722546"/>
              <a:gd name="connsiteY65" fmla="*/ 377583 h 659723"/>
              <a:gd name="connsiteX66" fmla="*/ 675845 w 722546"/>
              <a:gd name="connsiteY66" fmla="*/ 424420 h 659723"/>
              <a:gd name="connsiteX67" fmla="*/ 701673 w 722546"/>
              <a:gd name="connsiteY67" fmla="*/ 424528 h 659723"/>
              <a:gd name="connsiteX68" fmla="*/ 719954 w 722546"/>
              <a:gd name="connsiteY68" fmla="*/ 406328 h 659723"/>
              <a:gd name="connsiteX69" fmla="*/ 719995 w 722546"/>
              <a:gd name="connsiteY69" fmla="*/ 380594 h 65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722546" h="659723">
                <a:moveTo>
                  <a:pt x="373519" y="610133"/>
                </a:moveTo>
                <a:cubicBezTo>
                  <a:pt x="367322" y="595430"/>
                  <a:pt x="367227" y="579201"/>
                  <a:pt x="373249" y="564430"/>
                </a:cubicBezTo>
                <a:cubicBezTo>
                  <a:pt x="379014" y="550267"/>
                  <a:pt x="389856" y="539182"/>
                  <a:pt x="403722" y="532850"/>
                </a:cubicBezTo>
                <a:cubicBezTo>
                  <a:pt x="400671" y="528935"/>
                  <a:pt x="397930" y="524763"/>
                  <a:pt x="395905" y="520105"/>
                </a:cubicBezTo>
                <a:cubicBezTo>
                  <a:pt x="389545" y="505510"/>
                  <a:pt x="389248" y="489294"/>
                  <a:pt x="395067" y="474443"/>
                </a:cubicBezTo>
                <a:cubicBezTo>
                  <a:pt x="404046" y="451625"/>
                  <a:pt x="425621" y="437449"/>
                  <a:pt x="448695" y="436666"/>
                </a:cubicBezTo>
                <a:cubicBezTo>
                  <a:pt x="444685" y="423920"/>
                  <a:pt x="444631" y="409852"/>
                  <a:pt x="450019" y="396539"/>
                </a:cubicBezTo>
                <a:cubicBezTo>
                  <a:pt x="460779" y="369982"/>
                  <a:pt x="488660" y="355373"/>
                  <a:pt x="515852" y="360247"/>
                </a:cubicBezTo>
                <a:cubicBezTo>
                  <a:pt x="513071" y="348298"/>
                  <a:pt x="513719" y="335445"/>
                  <a:pt x="518782" y="323280"/>
                </a:cubicBezTo>
                <a:cubicBezTo>
                  <a:pt x="523804" y="311196"/>
                  <a:pt x="532364" y="301718"/>
                  <a:pt x="542706" y="295278"/>
                </a:cubicBezTo>
                <a:lnTo>
                  <a:pt x="481463" y="270152"/>
                </a:lnTo>
                <a:cubicBezTo>
                  <a:pt x="477157" y="360234"/>
                  <a:pt x="416467" y="438421"/>
                  <a:pt x="327479" y="466598"/>
                </a:cubicBezTo>
                <a:lnTo>
                  <a:pt x="319337" y="440865"/>
                </a:lnTo>
                <a:cubicBezTo>
                  <a:pt x="399955" y="415333"/>
                  <a:pt x="454204" y="343289"/>
                  <a:pt x="454839" y="261349"/>
                </a:cubicBezTo>
                <a:lnTo>
                  <a:pt x="488876" y="204561"/>
                </a:lnTo>
                <a:cubicBezTo>
                  <a:pt x="488876" y="204561"/>
                  <a:pt x="502580" y="181514"/>
                  <a:pt x="510667" y="167905"/>
                </a:cubicBezTo>
                <a:cubicBezTo>
                  <a:pt x="572815" y="63322"/>
                  <a:pt x="535335" y="7601"/>
                  <a:pt x="489281" y="0"/>
                </a:cubicBezTo>
                <a:lnTo>
                  <a:pt x="412079" y="124875"/>
                </a:lnTo>
                <a:lnTo>
                  <a:pt x="190061" y="297074"/>
                </a:lnTo>
                <a:lnTo>
                  <a:pt x="0" y="297074"/>
                </a:lnTo>
                <a:lnTo>
                  <a:pt x="0" y="580619"/>
                </a:lnTo>
                <a:lnTo>
                  <a:pt x="190263" y="580605"/>
                </a:lnTo>
                <a:cubicBezTo>
                  <a:pt x="190263" y="580605"/>
                  <a:pt x="239220" y="600817"/>
                  <a:pt x="301651" y="624026"/>
                </a:cubicBezTo>
                <a:cubicBezTo>
                  <a:pt x="367835" y="648626"/>
                  <a:pt x="415077" y="657942"/>
                  <a:pt x="448614" y="659724"/>
                </a:cubicBezTo>
                <a:lnTo>
                  <a:pt x="405909" y="642145"/>
                </a:lnTo>
                <a:cubicBezTo>
                  <a:pt x="391192" y="636150"/>
                  <a:pt x="379703" y="624782"/>
                  <a:pt x="373519" y="610133"/>
                </a:cubicBezTo>
                <a:close/>
                <a:moveTo>
                  <a:pt x="601654" y="522927"/>
                </a:moveTo>
                <a:lnTo>
                  <a:pt x="462345" y="465748"/>
                </a:lnTo>
                <a:cubicBezTo>
                  <a:pt x="458524" y="464263"/>
                  <a:pt x="454569" y="463547"/>
                  <a:pt x="450680" y="463547"/>
                </a:cubicBezTo>
                <a:cubicBezTo>
                  <a:pt x="437692" y="463547"/>
                  <a:pt x="425284" y="471432"/>
                  <a:pt x="420221" y="484312"/>
                </a:cubicBezTo>
                <a:cubicBezTo>
                  <a:pt x="417034" y="492440"/>
                  <a:pt x="417196" y="501324"/>
                  <a:pt x="420680" y="509317"/>
                </a:cubicBezTo>
                <a:cubicBezTo>
                  <a:pt x="424163" y="517310"/>
                  <a:pt x="430549" y="523467"/>
                  <a:pt x="438677" y="526640"/>
                </a:cubicBezTo>
                <a:cubicBezTo>
                  <a:pt x="438745" y="526667"/>
                  <a:pt x="438812" y="526694"/>
                  <a:pt x="438866" y="526721"/>
                </a:cubicBezTo>
                <a:lnTo>
                  <a:pt x="577945" y="583710"/>
                </a:lnTo>
                <a:cubicBezTo>
                  <a:pt x="585911" y="586843"/>
                  <a:pt x="594755" y="586681"/>
                  <a:pt x="602734" y="583224"/>
                </a:cubicBezTo>
                <a:cubicBezTo>
                  <a:pt x="610727" y="579727"/>
                  <a:pt x="616884" y="573328"/>
                  <a:pt x="620056" y="565186"/>
                </a:cubicBezTo>
                <a:cubicBezTo>
                  <a:pt x="623270" y="557031"/>
                  <a:pt x="623121" y="548188"/>
                  <a:pt x="619624" y="540195"/>
                </a:cubicBezTo>
                <a:cubicBezTo>
                  <a:pt x="616127" y="532229"/>
                  <a:pt x="609755" y="526086"/>
                  <a:pt x="601654" y="522927"/>
                </a:cubicBezTo>
                <a:close/>
                <a:moveTo>
                  <a:pt x="515892" y="587518"/>
                </a:moveTo>
                <a:lnTo>
                  <a:pt x="440675" y="556653"/>
                </a:lnTo>
                <a:cubicBezTo>
                  <a:pt x="436760" y="555074"/>
                  <a:pt x="432642" y="554264"/>
                  <a:pt x="428524" y="554264"/>
                </a:cubicBezTo>
                <a:cubicBezTo>
                  <a:pt x="424231" y="554264"/>
                  <a:pt x="419924" y="555114"/>
                  <a:pt x="415846" y="556842"/>
                </a:cubicBezTo>
                <a:cubicBezTo>
                  <a:pt x="407799" y="560231"/>
                  <a:pt x="401562" y="566550"/>
                  <a:pt x="398281" y="574610"/>
                </a:cubicBezTo>
                <a:cubicBezTo>
                  <a:pt x="394973" y="582711"/>
                  <a:pt x="395040" y="591595"/>
                  <a:pt x="398429" y="599642"/>
                </a:cubicBezTo>
                <a:cubicBezTo>
                  <a:pt x="401805" y="607662"/>
                  <a:pt x="408096" y="613886"/>
                  <a:pt x="416143" y="617140"/>
                </a:cubicBezTo>
                <a:cubicBezTo>
                  <a:pt x="416157" y="617154"/>
                  <a:pt x="416184" y="617154"/>
                  <a:pt x="416197" y="617167"/>
                </a:cubicBezTo>
                <a:lnTo>
                  <a:pt x="491306" y="648072"/>
                </a:lnTo>
                <a:cubicBezTo>
                  <a:pt x="499353" y="651326"/>
                  <a:pt x="508224" y="651285"/>
                  <a:pt x="516284" y="647883"/>
                </a:cubicBezTo>
                <a:cubicBezTo>
                  <a:pt x="524331" y="644494"/>
                  <a:pt x="530555" y="638202"/>
                  <a:pt x="533822" y="630169"/>
                </a:cubicBezTo>
                <a:cubicBezTo>
                  <a:pt x="540600" y="613454"/>
                  <a:pt x="532567" y="594323"/>
                  <a:pt x="515892" y="587518"/>
                </a:cubicBezTo>
                <a:close/>
                <a:moveTo>
                  <a:pt x="674035" y="452867"/>
                </a:moveTo>
                <a:lnTo>
                  <a:pt x="517485" y="388614"/>
                </a:lnTo>
                <a:cubicBezTo>
                  <a:pt x="513530" y="387034"/>
                  <a:pt x="509439" y="386264"/>
                  <a:pt x="505388" y="386264"/>
                </a:cubicBezTo>
                <a:cubicBezTo>
                  <a:pt x="492481" y="386264"/>
                  <a:pt x="480194" y="393974"/>
                  <a:pt x="475050" y="406665"/>
                </a:cubicBezTo>
                <a:cubicBezTo>
                  <a:pt x="468313" y="423340"/>
                  <a:pt x="476400" y="442417"/>
                  <a:pt x="493088" y="449168"/>
                </a:cubicBezTo>
                <a:cubicBezTo>
                  <a:pt x="493102" y="449168"/>
                  <a:pt x="493129" y="449181"/>
                  <a:pt x="493142" y="449195"/>
                </a:cubicBezTo>
                <a:lnTo>
                  <a:pt x="649598" y="513408"/>
                </a:lnTo>
                <a:cubicBezTo>
                  <a:pt x="657604" y="516635"/>
                  <a:pt x="666475" y="516567"/>
                  <a:pt x="674521" y="513179"/>
                </a:cubicBezTo>
                <a:cubicBezTo>
                  <a:pt x="682568" y="509763"/>
                  <a:pt x="688793" y="503430"/>
                  <a:pt x="692046" y="495343"/>
                </a:cubicBezTo>
                <a:cubicBezTo>
                  <a:pt x="695354" y="487256"/>
                  <a:pt x="695287" y="478412"/>
                  <a:pt x="691911" y="470406"/>
                </a:cubicBezTo>
                <a:cubicBezTo>
                  <a:pt x="688509" y="462372"/>
                  <a:pt x="682150" y="456135"/>
                  <a:pt x="674035" y="452867"/>
                </a:cubicBezTo>
                <a:close/>
                <a:moveTo>
                  <a:pt x="719995" y="380594"/>
                </a:moveTo>
                <a:cubicBezTo>
                  <a:pt x="716579" y="372277"/>
                  <a:pt x="710125" y="365796"/>
                  <a:pt x="701821" y="362353"/>
                </a:cubicBezTo>
                <a:lnTo>
                  <a:pt x="587761" y="315530"/>
                </a:lnTo>
                <a:cubicBezTo>
                  <a:pt x="570587" y="308401"/>
                  <a:pt x="550834" y="316502"/>
                  <a:pt x="543719" y="333622"/>
                </a:cubicBezTo>
                <a:cubicBezTo>
                  <a:pt x="536617" y="350715"/>
                  <a:pt x="544678" y="370387"/>
                  <a:pt x="561703" y="377583"/>
                </a:cubicBezTo>
                <a:lnTo>
                  <a:pt x="675845" y="424420"/>
                </a:lnTo>
                <a:cubicBezTo>
                  <a:pt x="684216" y="427903"/>
                  <a:pt x="693356" y="427944"/>
                  <a:pt x="701673" y="424528"/>
                </a:cubicBezTo>
                <a:cubicBezTo>
                  <a:pt x="709990" y="421098"/>
                  <a:pt x="716484" y="414645"/>
                  <a:pt x="719954" y="406328"/>
                </a:cubicBezTo>
                <a:cubicBezTo>
                  <a:pt x="723397" y="398038"/>
                  <a:pt x="723410" y="388897"/>
                  <a:pt x="719995" y="380594"/>
                </a:cubicBezTo>
                <a:close/>
              </a:path>
            </a:pathLst>
          </a:custGeom>
          <a:solidFill>
            <a:schemeClr val="bg1"/>
          </a:solidFill>
          <a:ln w="1339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B70139-A71A-0117-1D3D-3D53BC1A73AF}"/>
              </a:ext>
            </a:extLst>
          </p:cNvPr>
          <p:cNvSpPr txBox="1"/>
          <p:nvPr/>
        </p:nvSpPr>
        <p:spPr>
          <a:xfrm>
            <a:off x="4943872" y="2801820"/>
            <a:ext cx="4145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technika, threat-intel, viselkedés, hipotézis, koronaékszer alapú megközelítés</a:t>
            </a:r>
            <a:endParaRPr lang="en-GB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330943D-682D-1219-BC3A-FC4BF7B9D66B}"/>
              </a:ext>
            </a:extLst>
          </p:cNvPr>
          <p:cNvSpPr/>
          <p:nvPr/>
        </p:nvSpPr>
        <p:spPr>
          <a:xfrm>
            <a:off x="8180671" y="2138630"/>
            <a:ext cx="3060369" cy="2947781"/>
          </a:xfrm>
          <a:custGeom>
            <a:avLst/>
            <a:gdLst>
              <a:gd name="connsiteX0" fmla="*/ 231398 w 3060369"/>
              <a:gd name="connsiteY0" fmla="*/ 2499519 h 2947781"/>
              <a:gd name="connsiteX1" fmla="*/ 2826384 w 3060369"/>
              <a:gd name="connsiteY1" fmla="*/ 2499519 h 2947781"/>
              <a:gd name="connsiteX2" fmla="*/ 3060369 w 3060369"/>
              <a:gd name="connsiteY2" fmla="*/ 2947781 h 2947781"/>
              <a:gd name="connsiteX3" fmla="*/ 0 w 3060369"/>
              <a:gd name="connsiteY3" fmla="*/ 2947781 h 2947781"/>
              <a:gd name="connsiteX4" fmla="*/ 487534 w 3060369"/>
              <a:gd name="connsiteY4" fmla="*/ 2003334 h 2947781"/>
              <a:gd name="connsiteX5" fmla="*/ 2567383 w 3060369"/>
              <a:gd name="connsiteY5" fmla="*/ 2003334 h 2947781"/>
              <a:gd name="connsiteX6" fmla="*/ 2802519 w 3060369"/>
              <a:gd name="connsiteY6" fmla="*/ 2453800 h 2947781"/>
              <a:gd name="connsiteX7" fmla="*/ 254998 w 3060369"/>
              <a:gd name="connsiteY7" fmla="*/ 2453800 h 2947781"/>
              <a:gd name="connsiteX8" fmla="*/ 743670 w 3060369"/>
              <a:gd name="connsiteY8" fmla="*/ 1507149 h 2947781"/>
              <a:gd name="connsiteX9" fmla="*/ 2308383 w 3060369"/>
              <a:gd name="connsiteY9" fmla="*/ 1507149 h 2947781"/>
              <a:gd name="connsiteX10" fmla="*/ 2543519 w 3060369"/>
              <a:gd name="connsiteY10" fmla="*/ 1957615 h 2947781"/>
              <a:gd name="connsiteX11" fmla="*/ 511135 w 3060369"/>
              <a:gd name="connsiteY11" fmla="*/ 1957615 h 2947781"/>
              <a:gd name="connsiteX12" fmla="*/ 999806 w 3060369"/>
              <a:gd name="connsiteY12" fmla="*/ 1010964 h 2947781"/>
              <a:gd name="connsiteX13" fmla="*/ 2049383 w 3060369"/>
              <a:gd name="connsiteY13" fmla="*/ 1010964 h 2947781"/>
              <a:gd name="connsiteX14" fmla="*/ 2284519 w 3060369"/>
              <a:gd name="connsiteY14" fmla="*/ 1461430 h 2947781"/>
              <a:gd name="connsiteX15" fmla="*/ 767271 w 3060369"/>
              <a:gd name="connsiteY15" fmla="*/ 1461430 h 2947781"/>
              <a:gd name="connsiteX16" fmla="*/ 1255942 w 3060369"/>
              <a:gd name="connsiteY16" fmla="*/ 514779 h 2947781"/>
              <a:gd name="connsiteX17" fmla="*/ 1790383 w 3060369"/>
              <a:gd name="connsiteY17" fmla="*/ 514779 h 2947781"/>
              <a:gd name="connsiteX18" fmla="*/ 2025519 w 3060369"/>
              <a:gd name="connsiteY18" fmla="*/ 965245 h 2947781"/>
              <a:gd name="connsiteX19" fmla="*/ 1023407 w 3060369"/>
              <a:gd name="connsiteY19" fmla="*/ 965245 h 2947781"/>
              <a:gd name="connsiteX20" fmla="*/ 1521677 w 3060369"/>
              <a:gd name="connsiteY20" fmla="*/ 0 h 2947781"/>
              <a:gd name="connsiteX21" fmla="*/ 1766518 w 3060369"/>
              <a:gd name="connsiteY21" fmla="*/ 469060 h 2947781"/>
              <a:gd name="connsiteX22" fmla="*/ 1279543 w 3060369"/>
              <a:gd name="connsiteY22" fmla="*/ 469060 h 294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60369" h="2947781">
                <a:moveTo>
                  <a:pt x="231398" y="2499519"/>
                </a:moveTo>
                <a:lnTo>
                  <a:pt x="2826384" y="2499519"/>
                </a:lnTo>
                <a:lnTo>
                  <a:pt x="3060369" y="2947781"/>
                </a:lnTo>
                <a:lnTo>
                  <a:pt x="0" y="2947781"/>
                </a:lnTo>
                <a:close/>
                <a:moveTo>
                  <a:pt x="487534" y="2003334"/>
                </a:moveTo>
                <a:lnTo>
                  <a:pt x="2567383" y="2003334"/>
                </a:lnTo>
                <a:lnTo>
                  <a:pt x="2802519" y="2453800"/>
                </a:lnTo>
                <a:lnTo>
                  <a:pt x="254998" y="2453800"/>
                </a:lnTo>
                <a:close/>
                <a:moveTo>
                  <a:pt x="743670" y="1507149"/>
                </a:moveTo>
                <a:lnTo>
                  <a:pt x="2308383" y="1507149"/>
                </a:lnTo>
                <a:lnTo>
                  <a:pt x="2543519" y="1957615"/>
                </a:lnTo>
                <a:lnTo>
                  <a:pt x="511135" y="1957615"/>
                </a:lnTo>
                <a:close/>
                <a:moveTo>
                  <a:pt x="999806" y="1010964"/>
                </a:moveTo>
                <a:lnTo>
                  <a:pt x="2049383" y="1010964"/>
                </a:lnTo>
                <a:lnTo>
                  <a:pt x="2284519" y="1461430"/>
                </a:lnTo>
                <a:lnTo>
                  <a:pt x="767271" y="1461430"/>
                </a:lnTo>
                <a:close/>
                <a:moveTo>
                  <a:pt x="1255942" y="514779"/>
                </a:moveTo>
                <a:lnTo>
                  <a:pt x="1790383" y="514779"/>
                </a:lnTo>
                <a:lnTo>
                  <a:pt x="2025519" y="965245"/>
                </a:lnTo>
                <a:lnTo>
                  <a:pt x="1023407" y="965245"/>
                </a:lnTo>
                <a:close/>
                <a:moveTo>
                  <a:pt x="1521677" y="0"/>
                </a:moveTo>
                <a:lnTo>
                  <a:pt x="1766518" y="469060"/>
                </a:lnTo>
                <a:lnTo>
                  <a:pt x="1279543" y="46906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23B872-4D3B-8405-EEFE-A2511E00DFE4}"/>
              </a:ext>
            </a:extLst>
          </p:cNvPr>
          <p:cNvSpPr txBox="1"/>
          <p:nvPr/>
        </p:nvSpPr>
        <p:spPr>
          <a:xfrm>
            <a:off x="9479561" y="2397454"/>
            <a:ext cx="462588" cy="2880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buClr>
                <a:schemeClr val="tx2"/>
              </a:buClr>
              <a:buSzPct val="100000"/>
            </a:pPr>
            <a:r>
              <a:rPr lang="hu-HU" sz="1200" dirty="0">
                <a:solidFill>
                  <a:schemeClr val="bg1"/>
                </a:solidFill>
                <a:latin typeface="+mj-lt"/>
              </a:rPr>
              <a:t>TTPs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1FCE26-A7F5-7561-D5F4-6F7FCC53F1DA}"/>
              </a:ext>
            </a:extLst>
          </p:cNvPr>
          <p:cNvSpPr txBox="1"/>
          <p:nvPr/>
        </p:nvSpPr>
        <p:spPr>
          <a:xfrm>
            <a:off x="9479561" y="2820507"/>
            <a:ext cx="462588" cy="2880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buClr>
                <a:schemeClr val="tx2"/>
              </a:buClr>
              <a:buSzPct val="100000"/>
            </a:pPr>
            <a:r>
              <a:rPr lang="hu-HU" sz="1200" dirty="0">
                <a:solidFill>
                  <a:schemeClr val="bg1"/>
                </a:solidFill>
                <a:latin typeface="+mj-lt"/>
              </a:rPr>
              <a:t>Tools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208763-361E-76FA-E644-398231B7D99D}"/>
              </a:ext>
            </a:extLst>
          </p:cNvPr>
          <p:cNvSpPr txBox="1"/>
          <p:nvPr/>
        </p:nvSpPr>
        <p:spPr>
          <a:xfrm>
            <a:off x="9255617" y="3183479"/>
            <a:ext cx="910476" cy="2880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buClr>
                <a:schemeClr val="tx2"/>
              </a:buClr>
              <a:buSzPct val="100000"/>
            </a:pPr>
            <a:r>
              <a:rPr lang="hu-HU" sz="1200" dirty="0">
                <a:solidFill>
                  <a:schemeClr val="bg1"/>
                </a:solidFill>
                <a:latin typeface="+mj-lt"/>
              </a:rPr>
              <a:t>Network / Host Artifacts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76C9B9-07AA-352B-E77D-9AC4514D90FD}"/>
              </a:ext>
            </a:extLst>
          </p:cNvPr>
          <p:cNvSpPr txBox="1"/>
          <p:nvPr/>
        </p:nvSpPr>
        <p:spPr>
          <a:xfrm>
            <a:off x="9195700" y="3781039"/>
            <a:ext cx="1030310" cy="2880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buClr>
                <a:schemeClr val="tx2"/>
              </a:buClr>
              <a:buSzPct val="100000"/>
            </a:pPr>
            <a:r>
              <a:rPr lang="hu-HU" sz="1200" dirty="0">
                <a:solidFill>
                  <a:schemeClr val="bg1"/>
                </a:solidFill>
                <a:latin typeface="+mj-lt"/>
              </a:rPr>
              <a:t>Domain Names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AA5CF8-74A0-05BB-C203-BD190600E625}"/>
              </a:ext>
            </a:extLst>
          </p:cNvPr>
          <p:cNvSpPr txBox="1"/>
          <p:nvPr/>
        </p:nvSpPr>
        <p:spPr>
          <a:xfrm>
            <a:off x="9317523" y="4293097"/>
            <a:ext cx="786665" cy="2880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buClr>
                <a:schemeClr val="tx2"/>
              </a:buClr>
              <a:buSzPct val="100000"/>
            </a:pPr>
            <a:r>
              <a:rPr lang="hu-HU" sz="1200" dirty="0">
                <a:solidFill>
                  <a:schemeClr val="bg1"/>
                </a:solidFill>
                <a:latin typeface="+mj-lt"/>
              </a:rPr>
              <a:t>IP Address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A20C31-8A25-2F25-A29F-2505528AD86D}"/>
              </a:ext>
            </a:extLst>
          </p:cNvPr>
          <p:cNvSpPr txBox="1"/>
          <p:nvPr/>
        </p:nvSpPr>
        <p:spPr>
          <a:xfrm>
            <a:off x="9255617" y="4766378"/>
            <a:ext cx="910476" cy="2880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buClr>
                <a:schemeClr val="tx2"/>
              </a:buClr>
              <a:buSzPct val="100000"/>
            </a:pPr>
            <a:r>
              <a:rPr lang="hu-HU" sz="1200" dirty="0">
                <a:solidFill>
                  <a:schemeClr val="bg1"/>
                </a:solidFill>
                <a:latin typeface="+mj-lt"/>
              </a:rPr>
              <a:t>Hash Values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9EFB9A-DDDE-6CEA-B03B-EA5C11B5CCF3}"/>
              </a:ext>
            </a:extLst>
          </p:cNvPr>
          <p:cNvCxnSpPr>
            <a:cxnSpLocks/>
          </p:cNvCxnSpPr>
          <p:nvPr/>
        </p:nvCxnSpPr>
        <p:spPr>
          <a:xfrm>
            <a:off x="9696632" y="2600623"/>
            <a:ext cx="2088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B8712DA-7A0D-C419-7E53-312EBA4E600C}"/>
              </a:ext>
            </a:extLst>
          </p:cNvPr>
          <p:cNvCxnSpPr>
            <a:cxnSpLocks/>
          </p:cNvCxnSpPr>
          <p:nvPr/>
        </p:nvCxnSpPr>
        <p:spPr>
          <a:xfrm>
            <a:off x="9984632" y="3098304"/>
            <a:ext cx="1800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60419D9-4C1C-4BF2-65F6-D8F8901C9F23}"/>
              </a:ext>
            </a:extLst>
          </p:cNvPr>
          <p:cNvCxnSpPr>
            <a:cxnSpLocks/>
          </p:cNvCxnSpPr>
          <p:nvPr/>
        </p:nvCxnSpPr>
        <p:spPr>
          <a:xfrm>
            <a:off x="10346853" y="3594397"/>
            <a:ext cx="14401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0724C1F-2B27-A8E9-7AEF-C19427F399F0}"/>
              </a:ext>
            </a:extLst>
          </p:cNvPr>
          <p:cNvCxnSpPr>
            <a:cxnSpLocks/>
          </p:cNvCxnSpPr>
          <p:nvPr/>
        </p:nvCxnSpPr>
        <p:spPr>
          <a:xfrm>
            <a:off x="10344472" y="4088904"/>
            <a:ext cx="14401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8172AA-A5EB-5660-3BED-E4D75D72B659}"/>
              </a:ext>
            </a:extLst>
          </p:cNvPr>
          <p:cNvCxnSpPr>
            <a:cxnSpLocks/>
          </p:cNvCxnSpPr>
          <p:nvPr/>
        </p:nvCxnSpPr>
        <p:spPr>
          <a:xfrm>
            <a:off x="10344472" y="4584314"/>
            <a:ext cx="14401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8E69BD2-B048-02FE-9720-D6CD84A84543}"/>
              </a:ext>
            </a:extLst>
          </p:cNvPr>
          <p:cNvCxnSpPr>
            <a:cxnSpLocks/>
          </p:cNvCxnSpPr>
          <p:nvPr/>
        </p:nvCxnSpPr>
        <p:spPr>
          <a:xfrm>
            <a:off x="10344472" y="5079419"/>
            <a:ext cx="144016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E8FDE8C-386C-04B0-63D1-F3D7B6A7EEF0}"/>
              </a:ext>
            </a:extLst>
          </p:cNvPr>
          <p:cNvCxnSpPr>
            <a:cxnSpLocks/>
          </p:cNvCxnSpPr>
          <p:nvPr/>
        </p:nvCxnSpPr>
        <p:spPr>
          <a:xfrm>
            <a:off x="9696632" y="2148979"/>
            <a:ext cx="2088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0B6B603-4AE0-CCA4-4848-E6919F6AA0DD}"/>
              </a:ext>
            </a:extLst>
          </p:cNvPr>
          <p:cNvSpPr txBox="1"/>
          <p:nvPr/>
        </p:nvSpPr>
        <p:spPr>
          <a:xfrm>
            <a:off x="10737134" y="2402118"/>
            <a:ext cx="1031317" cy="2880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buClr>
                <a:schemeClr val="tx2"/>
              </a:buClr>
              <a:buSzPct val="100000"/>
            </a:pPr>
            <a:r>
              <a:rPr lang="hu-HU" sz="1200" dirty="0">
                <a:solidFill>
                  <a:schemeClr val="bg1"/>
                </a:solidFill>
              </a:rPr>
              <a:t>Tough!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51E8E4F-F0FB-EEA8-7A45-4ADDC61F7028}"/>
              </a:ext>
            </a:extLst>
          </p:cNvPr>
          <p:cNvSpPr txBox="1"/>
          <p:nvPr/>
        </p:nvSpPr>
        <p:spPr>
          <a:xfrm>
            <a:off x="10744497" y="2806972"/>
            <a:ext cx="1031317" cy="2880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buClr>
                <a:schemeClr val="tx2"/>
              </a:buClr>
              <a:buSzPct val="100000"/>
            </a:pPr>
            <a:r>
              <a:rPr lang="hu-HU" sz="1200" dirty="0">
                <a:solidFill>
                  <a:schemeClr val="bg1"/>
                </a:solidFill>
              </a:rPr>
              <a:t>Challenging!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63B4E64-1862-EC80-7586-7049861F1663}"/>
              </a:ext>
            </a:extLst>
          </p:cNvPr>
          <p:cNvSpPr txBox="1"/>
          <p:nvPr/>
        </p:nvSpPr>
        <p:spPr>
          <a:xfrm>
            <a:off x="10732925" y="3256461"/>
            <a:ext cx="1031317" cy="2880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buClr>
                <a:schemeClr val="tx2"/>
              </a:buClr>
              <a:buSzPct val="100000"/>
            </a:pPr>
            <a:r>
              <a:rPr lang="hu-HU" sz="1200" dirty="0">
                <a:solidFill>
                  <a:schemeClr val="bg1"/>
                </a:solidFill>
              </a:rPr>
              <a:t>Annoying!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4D1E28-42AB-52B3-0578-6F1EB2112C97}"/>
              </a:ext>
            </a:extLst>
          </p:cNvPr>
          <p:cNvSpPr txBox="1"/>
          <p:nvPr/>
        </p:nvSpPr>
        <p:spPr>
          <a:xfrm>
            <a:off x="10732924" y="3776918"/>
            <a:ext cx="1031317" cy="2880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buClr>
                <a:schemeClr val="tx2"/>
              </a:buClr>
              <a:buSzPct val="100000"/>
            </a:pPr>
            <a:r>
              <a:rPr lang="hu-HU" sz="1200" dirty="0">
                <a:solidFill>
                  <a:schemeClr val="bg1"/>
                </a:solidFill>
              </a:rPr>
              <a:t>Simple!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CB90DB0-3400-6A5C-2857-5A11E86A144F}"/>
              </a:ext>
            </a:extLst>
          </p:cNvPr>
          <p:cNvSpPr txBox="1"/>
          <p:nvPr/>
        </p:nvSpPr>
        <p:spPr>
          <a:xfrm>
            <a:off x="10740632" y="4280927"/>
            <a:ext cx="1031317" cy="2880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buClr>
                <a:schemeClr val="tx2"/>
              </a:buClr>
              <a:buSzPct val="100000"/>
            </a:pPr>
            <a:r>
              <a:rPr lang="hu-HU" sz="1200" dirty="0">
                <a:solidFill>
                  <a:schemeClr val="bg1"/>
                </a:solidFill>
              </a:rPr>
              <a:t>Easy!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37D4343-F48A-E230-AD9E-CD207291F97C}"/>
              </a:ext>
            </a:extLst>
          </p:cNvPr>
          <p:cNvSpPr txBox="1"/>
          <p:nvPr/>
        </p:nvSpPr>
        <p:spPr>
          <a:xfrm>
            <a:off x="10732923" y="4761148"/>
            <a:ext cx="1031317" cy="2880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buClr>
                <a:schemeClr val="tx2"/>
              </a:buClr>
              <a:buSzPct val="100000"/>
            </a:pPr>
            <a:r>
              <a:rPr lang="hu-HU" sz="1200" dirty="0">
                <a:solidFill>
                  <a:schemeClr val="bg1"/>
                </a:solidFill>
              </a:rPr>
              <a:t>Trivial!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DC0214C-ED6F-8799-2C63-CD7AA3104D5E}"/>
              </a:ext>
            </a:extLst>
          </p:cNvPr>
          <p:cNvSpPr txBox="1"/>
          <p:nvPr/>
        </p:nvSpPr>
        <p:spPr>
          <a:xfrm>
            <a:off x="8577154" y="5163429"/>
            <a:ext cx="2238955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chemeClr val="tx2"/>
              </a:buClr>
              <a:buSzPct val="100000"/>
            </a:pPr>
            <a:r>
              <a:rPr lang="hu-HU" dirty="0" err="1">
                <a:solidFill>
                  <a:schemeClr val="bg1"/>
                </a:solidFill>
                <a:latin typeface="+mj-lt"/>
              </a:rPr>
              <a:t>Pyramid</a:t>
            </a:r>
            <a:r>
              <a:rPr lang="hu-HU" dirty="0">
                <a:solidFill>
                  <a:schemeClr val="bg1"/>
                </a:solidFill>
                <a:latin typeface="+mj-lt"/>
              </a:rPr>
              <a:t> of </a:t>
            </a:r>
            <a:r>
              <a:rPr lang="hu-HU" dirty="0" err="1">
                <a:solidFill>
                  <a:schemeClr val="bg1"/>
                </a:solidFill>
                <a:latin typeface="+mj-lt"/>
              </a:rPr>
              <a:t>pain</a:t>
            </a:r>
            <a:endParaRPr lang="hu-H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BFA3A4A-7783-B0C4-EBDE-3C709B119A61}"/>
              </a:ext>
            </a:extLst>
          </p:cNvPr>
          <p:cNvSpPr/>
          <p:nvPr/>
        </p:nvSpPr>
        <p:spPr>
          <a:xfrm>
            <a:off x="0" y="435062"/>
            <a:ext cx="12144672" cy="91362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Medium"/>
              <a:ea typeface="+mn-ea"/>
              <a:cs typeface="+mn-cs"/>
            </a:endParaRPr>
          </a:p>
        </p:txBody>
      </p:sp>
      <p:sp>
        <p:nvSpPr>
          <p:cNvPr id="72" name="Titel 1">
            <a:extLst>
              <a:ext uri="{FF2B5EF4-FFF2-40B4-BE49-F238E27FC236}">
                <a16:creationId xmlns:a16="http://schemas.microsoft.com/office/drawing/2014/main" id="{29E73097-3221-4ED0-B7E7-5244513D2ACD}"/>
              </a:ext>
            </a:extLst>
          </p:cNvPr>
          <p:cNvSpPr>
            <a:spLocks noGrp="1"/>
          </p:cNvSpPr>
          <p:nvPr>
            <p:ph type="title" sz="quarter"/>
          </p:nvPr>
        </p:nvSpPr>
        <p:spPr bwMode="gray">
          <a:xfrm>
            <a:off x="479425" y="476752"/>
            <a:ext cx="6768703" cy="720000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+mj-lt"/>
              </a:rPr>
              <a:t>Honnan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tudjuk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hogy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biztonsági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incidens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van?</a:t>
            </a:r>
            <a:r>
              <a:rPr lang="hu-HU" sz="2800" dirty="0">
                <a:solidFill>
                  <a:schemeClr val="bg1"/>
                </a:solidFill>
                <a:latin typeface="+mj-lt"/>
              </a:rPr>
              <a:t> Tudjuk egyáltalán?</a:t>
            </a:r>
            <a:br>
              <a:rPr lang="en-US" sz="2800" dirty="0">
                <a:solidFill>
                  <a:schemeClr val="bg1"/>
                </a:solidFill>
                <a:latin typeface="+mj-lt"/>
              </a:rPr>
            </a:b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699519E-AC2E-32D7-C080-6F296F7D80C8}"/>
              </a:ext>
            </a:extLst>
          </p:cNvPr>
          <p:cNvSpPr txBox="1"/>
          <p:nvPr/>
        </p:nvSpPr>
        <p:spPr>
          <a:xfrm>
            <a:off x="5478092" y="3504874"/>
            <a:ext cx="3060369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hu-HU" dirty="0">
                <a:solidFill>
                  <a:schemeClr val="bg1"/>
                </a:solidFill>
              </a:rPr>
              <a:t>Egyes megközelítések metszetei, nem definit határok</a:t>
            </a:r>
          </a:p>
          <a:p>
            <a:pPr marL="0" lvl="1">
              <a:spcAft>
                <a:spcPts val="600"/>
              </a:spcAft>
            </a:pPr>
            <a:r>
              <a:rPr lang="hu-HU" dirty="0">
                <a:solidFill>
                  <a:schemeClr val="bg1"/>
                </a:solidFill>
              </a:rPr>
              <a:t>Hunting vs. SOC analysis?</a:t>
            </a:r>
          </a:p>
          <a:p>
            <a:pPr marL="0" lvl="1">
              <a:spcAft>
                <a:spcPts val="600"/>
              </a:spcAft>
            </a:pPr>
            <a:r>
              <a:rPr lang="hu-HU" dirty="0">
                <a:solidFill>
                  <a:schemeClr val="bg1"/>
                </a:solidFill>
              </a:rPr>
              <a:t>Döntési pont</a:t>
            </a:r>
          </a:p>
        </p:txBody>
      </p:sp>
    </p:spTree>
    <p:extLst>
      <p:ext uri="{BB962C8B-B14F-4D97-AF65-F5344CB8AC3E}">
        <p14:creationId xmlns:p14="http://schemas.microsoft.com/office/powerpoint/2010/main" val="417018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7328B166-6566-440B-A188-297DF6CE1B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: Shape 12">
            <a:extLst>
              <a:ext uri="{FF2B5EF4-FFF2-40B4-BE49-F238E27FC236}">
                <a16:creationId xmlns:a16="http://schemas.microsoft.com/office/drawing/2014/main" id="{8C810662-7111-4148-4359-AEA73C9BB278}"/>
              </a:ext>
            </a:extLst>
          </p:cNvPr>
          <p:cNvSpPr/>
          <p:nvPr/>
        </p:nvSpPr>
        <p:spPr bwMode="gray">
          <a:xfrm flipH="1">
            <a:off x="0" y="1732409"/>
            <a:ext cx="3495675" cy="4001641"/>
          </a:xfrm>
          <a:custGeom>
            <a:avLst/>
            <a:gdLst>
              <a:gd name="connsiteX0" fmla="*/ 3150760 w 4278208"/>
              <a:gd name="connsiteY0" fmla="*/ 0 h 4897438"/>
              <a:gd name="connsiteX1" fmla="*/ 4278208 w 4278208"/>
              <a:gd name="connsiteY1" fmla="*/ 0 h 4897438"/>
              <a:gd name="connsiteX2" fmla="*/ 4278208 w 4278208"/>
              <a:gd name="connsiteY2" fmla="*/ 4897438 h 4897438"/>
              <a:gd name="connsiteX3" fmla="*/ 4089262 w 4278208"/>
              <a:gd name="connsiteY3" fmla="*/ 4897438 h 4897438"/>
              <a:gd name="connsiteX4" fmla="*/ 3150760 w 4278208"/>
              <a:gd name="connsiteY4" fmla="*/ 4897438 h 4897438"/>
              <a:gd name="connsiteX5" fmla="*/ 0 w 4278208"/>
              <a:gd name="connsiteY5" fmla="*/ 4897438 h 4897438"/>
              <a:gd name="connsiteX6" fmla="*/ 163558 w 4278208"/>
              <a:gd name="connsiteY6" fmla="*/ 4029750 h 4897438"/>
              <a:gd name="connsiteX7" fmla="*/ 913209 w 4278208"/>
              <a:gd name="connsiteY7" fmla="*/ 677 h 4897438"/>
              <a:gd name="connsiteX8" fmla="*/ 3150760 w 4278208"/>
              <a:gd name="connsiteY8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8208" h="4897438">
                <a:moveTo>
                  <a:pt x="3150760" y="0"/>
                </a:moveTo>
                <a:lnTo>
                  <a:pt x="4278208" y="0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360000" bIns="72000" rtlCol="0" anchor="ctr">
            <a:noAutofit/>
          </a:bodyPr>
          <a:lstStyle/>
          <a:p>
            <a:endParaRPr lang="hu-HU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87B78-F142-44F9-0ABE-85BA25DA8E33}"/>
              </a:ext>
            </a:extLst>
          </p:cNvPr>
          <p:cNvSpPr txBox="1"/>
          <p:nvPr/>
        </p:nvSpPr>
        <p:spPr>
          <a:xfrm>
            <a:off x="479425" y="3430741"/>
            <a:ext cx="1761679" cy="646331"/>
          </a:xfrm>
          <a:prstGeom prst="rect">
            <a:avLst/>
          </a:prstGeom>
          <a:noFill/>
        </p:spPr>
        <p:txBody>
          <a:bodyPr wrap="square" lIns="0">
            <a:no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+mj-lt"/>
              </a:rPr>
              <a:t>Egyéb forrás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3198D-1F76-F1F4-A3BF-2556680E2889}"/>
              </a:ext>
            </a:extLst>
          </p:cNvPr>
          <p:cNvSpPr txBox="1"/>
          <p:nvPr/>
        </p:nvSpPr>
        <p:spPr>
          <a:xfrm>
            <a:off x="3703051" y="1802592"/>
            <a:ext cx="619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</a:rPr>
              <a:t>Radar alatt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47C76B-AB02-2ED8-0164-8C8D52778BD8}"/>
              </a:ext>
            </a:extLst>
          </p:cNvPr>
          <p:cNvSpPr txBox="1"/>
          <p:nvPr/>
        </p:nvSpPr>
        <p:spPr>
          <a:xfrm>
            <a:off x="3703051" y="2376234"/>
            <a:ext cx="619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</a:rPr>
              <a:t>Ezek fogadásához is kell People, Process, Technology!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CE6A16-34B5-0661-6950-EC07B47500EB}"/>
              </a:ext>
            </a:extLst>
          </p:cNvPr>
          <p:cNvCxnSpPr>
            <a:cxnSpLocks/>
          </p:cNvCxnSpPr>
          <p:nvPr/>
        </p:nvCxnSpPr>
        <p:spPr>
          <a:xfrm flipV="1">
            <a:off x="3719736" y="4509120"/>
            <a:ext cx="7992888" cy="80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BAFE9FE-09D0-7BE1-D283-54AD68B44B16}"/>
              </a:ext>
            </a:extLst>
          </p:cNvPr>
          <p:cNvSpPr txBox="1"/>
          <p:nvPr/>
        </p:nvSpPr>
        <p:spPr>
          <a:xfrm>
            <a:off x="3703051" y="2936149"/>
            <a:ext cx="619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  <a:latin typeface="+mj-lt"/>
              </a:rPr>
              <a:t>Direkt impakt              </a:t>
            </a:r>
            <a:r>
              <a:rPr lang="hu-HU" dirty="0">
                <a:solidFill>
                  <a:schemeClr val="bg1"/>
                </a:solidFill>
              </a:rPr>
              <a:t>pl. szolgáltatás kiesés, end user jelzés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468CD1-52AA-8828-56EB-537412DB1BF9}"/>
              </a:ext>
            </a:extLst>
          </p:cNvPr>
          <p:cNvSpPr txBox="1"/>
          <p:nvPr/>
        </p:nvSpPr>
        <p:spPr>
          <a:xfrm>
            <a:off x="3703050" y="3501008"/>
            <a:ext cx="7361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  <a:latin typeface="+mj-lt"/>
              </a:rPr>
              <a:t>Következtethető impakt               </a:t>
            </a:r>
            <a:r>
              <a:rPr lang="hu-HU" dirty="0">
                <a:solidFill>
                  <a:schemeClr val="bg1"/>
                </a:solidFill>
              </a:rPr>
              <a:t>pl. kiszivárgott ipari titok felhasználása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AD320D-9DDD-A641-81AF-8DF10BDB5E87}"/>
              </a:ext>
            </a:extLst>
          </p:cNvPr>
          <p:cNvSpPr txBox="1"/>
          <p:nvPr/>
        </p:nvSpPr>
        <p:spPr>
          <a:xfrm>
            <a:off x="3703051" y="4604646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  <a:latin typeface="+mj-lt"/>
              </a:rPr>
              <a:t>Példa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60C200A-413E-61E1-26E5-491AA508AA4F}"/>
              </a:ext>
            </a:extLst>
          </p:cNvPr>
          <p:cNvCxnSpPr>
            <a:cxnSpLocks/>
          </p:cNvCxnSpPr>
          <p:nvPr/>
        </p:nvCxnSpPr>
        <p:spPr>
          <a:xfrm flipV="1">
            <a:off x="3719736" y="2824274"/>
            <a:ext cx="7992888" cy="80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AB1064-EFBB-AED6-5DE7-0506051FA70C}"/>
              </a:ext>
            </a:extLst>
          </p:cNvPr>
          <p:cNvCxnSpPr>
            <a:cxnSpLocks/>
          </p:cNvCxnSpPr>
          <p:nvPr/>
        </p:nvCxnSpPr>
        <p:spPr>
          <a:xfrm flipV="1">
            <a:off x="3719736" y="3383686"/>
            <a:ext cx="7992888" cy="80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B369EF-99C6-6BDE-C3B2-6809C9B728DC}"/>
              </a:ext>
            </a:extLst>
          </p:cNvPr>
          <p:cNvCxnSpPr>
            <a:cxnSpLocks/>
          </p:cNvCxnSpPr>
          <p:nvPr/>
        </p:nvCxnSpPr>
        <p:spPr>
          <a:xfrm flipV="1">
            <a:off x="3719736" y="2264862"/>
            <a:ext cx="7992888" cy="80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5A7E6E2-AA08-2397-5574-1F97F1B458CF}"/>
              </a:ext>
            </a:extLst>
          </p:cNvPr>
          <p:cNvSpPr/>
          <p:nvPr/>
        </p:nvSpPr>
        <p:spPr>
          <a:xfrm>
            <a:off x="548918" y="2493515"/>
            <a:ext cx="722546" cy="659633"/>
          </a:xfrm>
          <a:custGeom>
            <a:avLst/>
            <a:gdLst>
              <a:gd name="connsiteX0" fmla="*/ 445083 w 604291"/>
              <a:gd name="connsiteY0" fmla="*/ 66169 h 551675"/>
              <a:gd name="connsiteX1" fmla="*/ 351942 w 604291"/>
              <a:gd name="connsiteY1" fmla="*/ 29839 h 551675"/>
              <a:gd name="connsiteX2" fmla="*/ 229064 w 604291"/>
              <a:gd name="connsiteY2" fmla="*/ 0 h 551675"/>
              <a:gd name="connsiteX3" fmla="*/ 264785 w 604291"/>
              <a:gd name="connsiteY3" fmla="*/ 14699 h 551675"/>
              <a:gd name="connsiteX4" fmla="*/ 291847 w 604291"/>
              <a:gd name="connsiteY4" fmla="*/ 41467 h 551675"/>
              <a:gd name="connsiteX5" fmla="*/ 292072 w 604291"/>
              <a:gd name="connsiteY5" fmla="*/ 79683 h 551675"/>
              <a:gd name="connsiteX6" fmla="*/ 266591 w 604291"/>
              <a:gd name="connsiteY6" fmla="*/ 106090 h 551675"/>
              <a:gd name="connsiteX7" fmla="*/ 273128 w 604291"/>
              <a:gd name="connsiteY7" fmla="*/ 116748 h 551675"/>
              <a:gd name="connsiteX8" fmla="*/ 273828 w 604291"/>
              <a:gd name="connsiteY8" fmla="*/ 154930 h 551675"/>
              <a:gd name="connsiteX9" fmla="*/ 228962 w 604291"/>
              <a:gd name="connsiteY9" fmla="*/ 186462 h 551675"/>
              <a:gd name="connsiteX10" fmla="*/ 227879 w 604291"/>
              <a:gd name="connsiteY10" fmla="*/ 220083 h 551675"/>
              <a:gd name="connsiteX11" fmla="*/ 181545 w 604291"/>
              <a:gd name="connsiteY11" fmla="*/ 251220 h 551675"/>
              <a:gd name="connsiteX12" fmla="*/ 172818 w 604291"/>
              <a:gd name="connsiteY12" fmla="*/ 250396 h 551675"/>
              <a:gd name="connsiteX13" fmla="*/ 170391 w 604291"/>
              <a:gd name="connsiteY13" fmla="*/ 281353 h 551675"/>
              <a:gd name="connsiteX14" fmla="*/ 150419 w 604291"/>
              <a:gd name="connsiteY14" fmla="*/ 304779 h 551675"/>
              <a:gd name="connsiteX15" fmla="*/ 200478 w 604291"/>
              <a:gd name="connsiteY15" fmla="*/ 325326 h 551675"/>
              <a:gd name="connsiteX16" fmla="*/ 329216 w 604291"/>
              <a:gd name="connsiteY16" fmla="*/ 161625 h 551675"/>
              <a:gd name="connsiteX17" fmla="*/ 336035 w 604291"/>
              <a:gd name="connsiteY17" fmla="*/ 183143 h 551675"/>
              <a:gd name="connsiteX18" fmla="*/ 222685 w 604291"/>
              <a:gd name="connsiteY18" fmla="*/ 334437 h 551675"/>
              <a:gd name="connsiteX19" fmla="*/ 222855 w 604291"/>
              <a:gd name="connsiteY19" fmla="*/ 334505 h 551675"/>
              <a:gd name="connsiteX20" fmla="*/ 177176 w 604291"/>
              <a:gd name="connsiteY20" fmla="*/ 411275 h 551675"/>
              <a:gd name="connsiteX21" fmla="*/ 195059 w 604291"/>
              <a:gd name="connsiteY21" fmla="*/ 551675 h 551675"/>
              <a:gd name="connsiteX22" fmla="*/ 259614 w 604291"/>
              <a:gd name="connsiteY22" fmla="*/ 447256 h 551675"/>
              <a:gd name="connsiteX23" fmla="*/ 445252 w 604291"/>
              <a:gd name="connsiteY23" fmla="*/ 303255 h 551675"/>
              <a:gd name="connsiteX24" fmla="*/ 604291 w 604291"/>
              <a:gd name="connsiteY24" fmla="*/ 303255 h 551675"/>
              <a:gd name="connsiteX25" fmla="*/ 604291 w 604291"/>
              <a:gd name="connsiteY25" fmla="*/ 66158 h 551675"/>
              <a:gd name="connsiteX26" fmla="*/ 445083 w 604291"/>
              <a:gd name="connsiteY26" fmla="*/ 66169 h 551675"/>
              <a:gd name="connsiteX27" fmla="*/ 101083 w 604291"/>
              <a:gd name="connsiteY27" fmla="*/ 114377 h 551675"/>
              <a:gd name="connsiteX28" fmla="*/ 217571 w 604291"/>
              <a:gd name="connsiteY28" fmla="*/ 162189 h 551675"/>
              <a:gd name="connsiteX29" fmla="*/ 252807 w 604291"/>
              <a:gd name="connsiteY29" fmla="*/ 146666 h 551675"/>
              <a:gd name="connsiteX30" fmla="*/ 252423 w 604291"/>
              <a:gd name="connsiteY30" fmla="*/ 125757 h 551675"/>
              <a:gd name="connsiteX31" fmla="*/ 237373 w 604291"/>
              <a:gd name="connsiteY31" fmla="*/ 111272 h 551675"/>
              <a:gd name="connsiteX32" fmla="*/ 237215 w 604291"/>
              <a:gd name="connsiteY32" fmla="*/ 111204 h 551675"/>
              <a:gd name="connsiteX33" fmla="*/ 120919 w 604291"/>
              <a:gd name="connsiteY33" fmla="*/ 63550 h 551675"/>
              <a:gd name="connsiteX34" fmla="*/ 111086 w 604291"/>
              <a:gd name="connsiteY34" fmla="*/ 61676 h 551675"/>
              <a:gd name="connsiteX35" fmla="*/ 100191 w 604291"/>
              <a:gd name="connsiteY35" fmla="*/ 63957 h 551675"/>
              <a:gd name="connsiteX36" fmla="*/ 85706 w 604291"/>
              <a:gd name="connsiteY36" fmla="*/ 79040 h 551675"/>
              <a:gd name="connsiteX37" fmla="*/ 86068 w 604291"/>
              <a:gd name="connsiteY37" fmla="*/ 99937 h 551675"/>
              <a:gd name="connsiteX38" fmla="*/ 101083 w 604291"/>
              <a:gd name="connsiteY38" fmla="*/ 114377 h 551675"/>
              <a:gd name="connsiteX39" fmla="*/ 172796 w 604291"/>
              <a:gd name="connsiteY39" fmla="*/ 60366 h 551675"/>
              <a:gd name="connsiteX40" fmla="*/ 235691 w 604291"/>
              <a:gd name="connsiteY40" fmla="*/ 86175 h 551675"/>
              <a:gd name="connsiteX41" fmla="*/ 256464 w 604291"/>
              <a:gd name="connsiteY41" fmla="*/ 86006 h 551675"/>
              <a:gd name="connsiteX42" fmla="*/ 271152 w 604291"/>
              <a:gd name="connsiteY42" fmla="*/ 71148 h 551675"/>
              <a:gd name="connsiteX43" fmla="*/ 271028 w 604291"/>
              <a:gd name="connsiteY43" fmla="*/ 50228 h 551675"/>
              <a:gd name="connsiteX44" fmla="*/ 256227 w 604291"/>
              <a:gd name="connsiteY44" fmla="*/ 35597 h 551675"/>
              <a:gd name="connsiteX45" fmla="*/ 193377 w 604291"/>
              <a:gd name="connsiteY45" fmla="*/ 9732 h 551675"/>
              <a:gd name="connsiteX46" fmla="*/ 183137 w 604291"/>
              <a:gd name="connsiteY46" fmla="*/ 7722 h 551675"/>
              <a:gd name="connsiteX47" fmla="*/ 172491 w 604291"/>
              <a:gd name="connsiteY47" fmla="*/ 9879 h 551675"/>
              <a:gd name="connsiteX48" fmla="*/ 157826 w 604291"/>
              <a:gd name="connsiteY48" fmla="*/ 24691 h 551675"/>
              <a:gd name="connsiteX49" fmla="*/ 172796 w 604291"/>
              <a:gd name="connsiteY49" fmla="*/ 60366 h 551675"/>
              <a:gd name="connsiteX50" fmla="*/ 40559 w 604291"/>
              <a:gd name="connsiteY50" fmla="*/ 172959 h 551675"/>
              <a:gd name="connsiteX51" fmla="*/ 171464 w 604291"/>
              <a:gd name="connsiteY51" fmla="*/ 226688 h 551675"/>
              <a:gd name="connsiteX52" fmla="*/ 206936 w 604291"/>
              <a:gd name="connsiteY52" fmla="*/ 211593 h 551675"/>
              <a:gd name="connsiteX53" fmla="*/ 191864 w 604291"/>
              <a:gd name="connsiteY53" fmla="*/ 176053 h 551675"/>
              <a:gd name="connsiteX54" fmla="*/ 191819 w 604291"/>
              <a:gd name="connsiteY54" fmla="*/ 176030 h 551675"/>
              <a:gd name="connsiteX55" fmla="*/ 60993 w 604291"/>
              <a:gd name="connsiteY55" fmla="*/ 122336 h 551675"/>
              <a:gd name="connsiteX56" fmla="*/ 50810 w 604291"/>
              <a:gd name="connsiteY56" fmla="*/ 120338 h 551675"/>
              <a:gd name="connsiteX57" fmla="*/ 40152 w 604291"/>
              <a:gd name="connsiteY57" fmla="*/ 122517 h 551675"/>
              <a:gd name="connsiteX58" fmla="*/ 25498 w 604291"/>
              <a:gd name="connsiteY58" fmla="*/ 137431 h 551675"/>
              <a:gd name="connsiteX59" fmla="*/ 25611 w 604291"/>
              <a:gd name="connsiteY59" fmla="*/ 158283 h 551675"/>
              <a:gd name="connsiteX60" fmla="*/ 40559 w 604291"/>
              <a:gd name="connsiteY60" fmla="*/ 172959 h 551675"/>
              <a:gd name="connsiteX61" fmla="*/ 134490 w 604291"/>
              <a:gd name="connsiteY61" fmla="*/ 235911 h 551675"/>
              <a:gd name="connsiteX62" fmla="*/ 39046 w 604291"/>
              <a:gd name="connsiteY62" fmla="*/ 196747 h 551675"/>
              <a:gd name="connsiteX63" fmla="*/ 28129 w 604291"/>
              <a:gd name="connsiteY63" fmla="*/ 194546 h 551675"/>
              <a:gd name="connsiteX64" fmla="*/ 17460 w 604291"/>
              <a:gd name="connsiteY64" fmla="*/ 196668 h 551675"/>
              <a:gd name="connsiteX65" fmla="*/ 2173 w 604291"/>
              <a:gd name="connsiteY65" fmla="*/ 211887 h 551675"/>
              <a:gd name="connsiteX66" fmla="*/ 2128 w 604291"/>
              <a:gd name="connsiteY66" fmla="*/ 233405 h 551675"/>
              <a:gd name="connsiteX67" fmla="*/ 17324 w 604291"/>
              <a:gd name="connsiteY67" fmla="*/ 248657 h 551675"/>
              <a:gd name="connsiteX68" fmla="*/ 112700 w 604291"/>
              <a:gd name="connsiteY68" fmla="*/ 287810 h 551675"/>
              <a:gd name="connsiteX69" fmla="*/ 149528 w 604291"/>
              <a:gd name="connsiteY69" fmla="*/ 272682 h 551675"/>
              <a:gd name="connsiteX70" fmla="*/ 134490 w 604291"/>
              <a:gd name="connsiteY70" fmla="*/ 235911 h 55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04291" h="551675">
                <a:moveTo>
                  <a:pt x="445083" y="66169"/>
                </a:moveTo>
                <a:cubicBezTo>
                  <a:pt x="445083" y="66169"/>
                  <a:pt x="404146" y="49246"/>
                  <a:pt x="351942" y="29839"/>
                </a:cubicBezTo>
                <a:cubicBezTo>
                  <a:pt x="296611" y="9269"/>
                  <a:pt x="257097" y="1479"/>
                  <a:pt x="229064" y="0"/>
                </a:cubicBezTo>
                <a:lnTo>
                  <a:pt x="264785" y="14699"/>
                </a:lnTo>
                <a:cubicBezTo>
                  <a:pt x="277080" y="19701"/>
                  <a:pt x="286687" y="29207"/>
                  <a:pt x="291847" y="41467"/>
                </a:cubicBezTo>
                <a:cubicBezTo>
                  <a:pt x="297029" y="53762"/>
                  <a:pt x="297108" y="67332"/>
                  <a:pt x="292072" y="79683"/>
                </a:cubicBezTo>
                <a:cubicBezTo>
                  <a:pt x="287252" y="91526"/>
                  <a:pt x="278197" y="100795"/>
                  <a:pt x="266591" y="106090"/>
                </a:cubicBezTo>
                <a:cubicBezTo>
                  <a:pt x="269143" y="109364"/>
                  <a:pt x="271435" y="112841"/>
                  <a:pt x="273128" y="116748"/>
                </a:cubicBezTo>
                <a:cubicBezTo>
                  <a:pt x="278446" y="128952"/>
                  <a:pt x="278694" y="142511"/>
                  <a:pt x="273828" y="154930"/>
                </a:cubicBezTo>
                <a:cubicBezTo>
                  <a:pt x="266320" y="174009"/>
                  <a:pt x="248268" y="185807"/>
                  <a:pt x="228962" y="186462"/>
                </a:cubicBezTo>
                <a:cubicBezTo>
                  <a:pt x="232338" y="197131"/>
                  <a:pt x="232383" y="208917"/>
                  <a:pt x="227879" y="220083"/>
                </a:cubicBezTo>
                <a:cubicBezTo>
                  <a:pt x="220032" y="239445"/>
                  <a:pt x="201280" y="251220"/>
                  <a:pt x="181545" y="251220"/>
                </a:cubicBezTo>
                <a:cubicBezTo>
                  <a:pt x="178644" y="251220"/>
                  <a:pt x="175731" y="250915"/>
                  <a:pt x="172818" y="250396"/>
                </a:cubicBezTo>
                <a:cubicBezTo>
                  <a:pt x="175167" y="260399"/>
                  <a:pt x="174625" y="271169"/>
                  <a:pt x="170391" y="281353"/>
                </a:cubicBezTo>
                <a:cubicBezTo>
                  <a:pt x="166191" y="291434"/>
                  <a:pt x="159067" y="299394"/>
                  <a:pt x="150419" y="304779"/>
                </a:cubicBezTo>
                <a:lnTo>
                  <a:pt x="200478" y="325326"/>
                </a:lnTo>
                <a:cubicBezTo>
                  <a:pt x="204317" y="250238"/>
                  <a:pt x="254985" y="185130"/>
                  <a:pt x="329216" y="161625"/>
                </a:cubicBezTo>
                <a:lnTo>
                  <a:pt x="336035" y="183143"/>
                </a:lnTo>
                <a:cubicBezTo>
                  <a:pt x="268240" y="204616"/>
                  <a:pt x="222685" y="265423"/>
                  <a:pt x="222685" y="334437"/>
                </a:cubicBezTo>
                <a:lnTo>
                  <a:pt x="222855" y="334505"/>
                </a:lnTo>
                <a:cubicBezTo>
                  <a:pt x="222855" y="334505"/>
                  <a:pt x="205785" y="363125"/>
                  <a:pt x="177176" y="411275"/>
                </a:cubicBezTo>
                <a:cubicBezTo>
                  <a:pt x="125221" y="498726"/>
                  <a:pt x="156550" y="545319"/>
                  <a:pt x="195059" y="551675"/>
                </a:cubicBezTo>
                <a:lnTo>
                  <a:pt x="259614" y="447256"/>
                </a:lnTo>
                <a:lnTo>
                  <a:pt x="445252" y="303255"/>
                </a:lnTo>
                <a:lnTo>
                  <a:pt x="604291" y="303255"/>
                </a:lnTo>
                <a:lnTo>
                  <a:pt x="604291" y="66158"/>
                </a:lnTo>
                <a:lnTo>
                  <a:pt x="445083" y="66169"/>
                </a:lnTo>
                <a:close/>
                <a:moveTo>
                  <a:pt x="101083" y="114377"/>
                </a:moveTo>
                <a:lnTo>
                  <a:pt x="217571" y="162189"/>
                </a:lnTo>
                <a:cubicBezTo>
                  <a:pt x="231424" y="167597"/>
                  <a:pt x="247286" y="160665"/>
                  <a:pt x="252807" y="146666"/>
                </a:cubicBezTo>
                <a:cubicBezTo>
                  <a:pt x="255471" y="139869"/>
                  <a:pt x="255335" y="132440"/>
                  <a:pt x="252423" y="125757"/>
                </a:cubicBezTo>
                <a:cubicBezTo>
                  <a:pt x="249510" y="119073"/>
                  <a:pt x="244170" y="113925"/>
                  <a:pt x="237373" y="111272"/>
                </a:cubicBezTo>
                <a:cubicBezTo>
                  <a:pt x="237317" y="111250"/>
                  <a:pt x="237260" y="111227"/>
                  <a:pt x="237215" y="111204"/>
                </a:cubicBezTo>
                <a:lnTo>
                  <a:pt x="120919" y="63550"/>
                </a:lnTo>
                <a:cubicBezTo>
                  <a:pt x="117758" y="62308"/>
                  <a:pt x="114428" y="61676"/>
                  <a:pt x="111086" y="61676"/>
                </a:cubicBezTo>
                <a:cubicBezTo>
                  <a:pt x="107394" y="61676"/>
                  <a:pt x="103691" y="62432"/>
                  <a:pt x="100191" y="63957"/>
                </a:cubicBezTo>
                <a:cubicBezTo>
                  <a:pt x="93508" y="66881"/>
                  <a:pt x="88360" y="72232"/>
                  <a:pt x="85706" y="79040"/>
                </a:cubicBezTo>
                <a:cubicBezTo>
                  <a:pt x="83019" y="85859"/>
                  <a:pt x="83144" y="93254"/>
                  <a:pt x="86068" y="99937"/>
                </a:cubicBezTo>
                <a:cubicBezTo>
                  <a:pt x="88980" y="106598"/>
                  <a:pt x="94309" y="111735"/>
                  <a:pt x="101083" y="114377"/>
                </a:cubicBezTo>
                <a:close/>
                <a:moveTo>
                  <a:pt x="172796" y="60366"/>
                </a:moveTo>
                <a:lnTo>
                  <a:pt x="235691" y="86175"/>
                </a:lnTo>
                <a:cubicBezTo>
                  <a:pt x="242375" y="88884"/>
                  <a:pt x="249758" y="88839"/>
                  <a:pt x="256464" y="86006"/>
                </a:cubicBezTo>
                <a:cubicBezTo>
                  <a:pt x="263193" y="83172"/>
                  <a:pt x="268409" y="77888"/>
                  <a:pt x="271152" y="71148"/>
                </a:cubicBezTo>
                <a:cubicBezTo>
                  <a:pt x="273918" y="64374"/>
                  <a:pt x="273862" y="56946"/>
                  <a:pt x="271028" y="50228"/>
                </a:cubicBezTo>
                <a:cubicBezTo>
                  <a:pt x="268206" y="43522"/>
                  <a:pt x="262945" y="38318"/>
                  <a:pt x="256227" y="35597"/>
                </a:cubicBezTo>
                <a:cubicBezTo>
                  <a:pt x="256205" y="35585"/>
                  <a:pt x="193377" y="9732"/>
                  <a:pt x="193377" y="9732"/>
                </a:cubicBezTo>
                <a:cubicBezTo>
                  <a:pt x="190080" y="8400"/>
                  <a:pt x="186615" y="7722"/>
                  <a:pt x="183137" y="7722"/>
                </a:cubicBezTo>
                <a:cubicBezTo>
                  <a:pt x="179536" y="7722"/>
                  <a:pt x="175923" y="8433"/>
                  <a:pt x="172491" y="9879"/>
                </a:cubicBezTo>
                <a:cubicBezTo>
                  <a:pt x="165762" y="12712"/>
                  <a:pt x="160558" y="17973"/>
                  <a:pt x="157826" y="24691"/>
                </a:cubicBezTo>
                <a:cubicBezTo>
                  <a:pt x="152136" y="38679"/>
                  <a:pt x="158853" y="54676"/>
                  <a:pt x="172796" y="60366"/>
                </a:cubicBezTo>
                <a:close/>
                <a:moveTo>
                  <a:pt x="40559" y="172959"/>
                </a:moveTo>
                <a:lnTo>
                  <a:pt x="171464" y="226688"/>
                </a:lnTo>
                <a:cubicBezTo>
                  <a:pt x="185350" y="232242"/>
                  <a:pt x="201291" y="225513"/>
                  <a:pt x="206936" y="211593"/>
                </a:cubicBezTo>
                <a:cubicBezTo>
                  <a:pt x="212570" y="197650"/>
                  <a:pt x="205807" y="181698"/>
                  <a:pt x="191864" y="176053"/>
                </a:cubicBezTo>
                <a:cubicBezTo>
                  <a:pt x="191842" y="176053"/>
                  <a:pt x="191830" y="176042"/>
                  <a:pt x="191819" y="176030"/>
                </a:cubicBezTo>
                <a:lnTo>
                  <a:pt x="60993" y="122336"/>
                </a:lnTo>
                <a:cubicBezTo>
                  <a:pt x="57708" y="121015"/>
                  <a:pt x="54264" y="120338"/>
                  <a:pt x="50810" y="120338"/>
                </a:cubicBezTo>
                <a:cubicBezTo>
                  <a:pt x="47197" y="120338"/>
                  <a:pt x="43584" y="121060"/>
                  <a:pt x="40152" y="122517"/>
                </a:cubicBezTo>
                <a:cubicBezTo>
                  <a:pt x="33423" y="125373"/>
                  <a:pt x="28219" y="130668"/>
                  <a:pt x="25498" y="137431"/>
                </a:cubicBezTo>
                <a:cubicBezTo>
                  <a:pt x="22732" y="144193"/>
                  <a:pt x="22788" y="151588"/>
                  <a:pt x="25611" y="158283"/>
                </a:cubicBezTo>
                <a:cubicBezTo>
                  <a:pt x="28467" y="165011"/>
                  <a:pt x="33773" y="170227"/>
                  <a:pt x="40559" y="172959"/>
                </a:cubicBezTo>
                <a:close/>
                <a:moveTo>
                  <a:pt x="134490" y="235911"/>
                </a:moveTo>
                <a:lnTo>
                  <a:pt x="39046" y="196747"/>
                </a:lnTo>
                <a:cubicBezTo>
                  <a:pt x="35512" y="195279"/>
                  <a:pt x="31820" y="194546"/>
                  <a:pt x="28129" y="194546"/>
                </a:cubicBezTo>
                <a:cubicBezTo>
                  <a:pt x="24516" y="194546"/>
                  <a:pt x="20892" y="195245"/>
                  <a:pt x="17460" y="196668"/>
                </a:cubicBezTo>
                <a:cubicBezTo>
                  <a:pt x="10505" y="199536"/>
                  <a:pt x="5075" y="204932"/>
                  <a:pt x="2173" y="211887"/>
                </a:cubicBezTo>
                <a:cubicBezTo>
                  <a:pt x="-706" y="218819"/>
                  <a:pt x="-728" y="226462"/>
                  <a:pt x="2128" y="233405"/>
                </a:cubicBezTo>
                <a:cubicBezTo>
                  <a:pt x="4985" y="240359"/>
                  <a:pt x="10381" y="245779"/>
                  <a:pt x="17324" y="248657"/>
                </a:cubicBezTo>
                <a:lnTo>
                  <a:pt x="112700" y="287810"/>
                </a:lnTo>
                <a:cubicBezTo>
                  <a:pt x="127050" y="293738"/>
                  <a:pt x="143578" y="286998"/>
                  <a:pt x="149528" y="272682"/>
                </a:cubicBezTo>
                <a:cubicBezTo>
                  <a:pt x="155477" y="258378"/>
                  <a:pt x="148726" y="241929"/>
                  <a:pt x="134490" y="235911"/>
                </a:cubicBezTo>
                <a:close/>
              </a:path>
            </a:pathLst>
          </a:custGeom>
          <a:solidFill>
            <a:schemeClr val="bg1"/>
          </a:solidFill>
          <a:ln w="1116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39AA33-D2E6-B400-68EA-1587FDFFD565}"/>
              </a:ext>
            </a:extLst>
          </p:cNvPr>
          <p:cNvCxnSpPr>
            <a:cxnSpLocks/>
          </p:cNvCxnSpPr>
          <p:nvPr/>
        </p:nvCxnSpPr>
        <p:spPr>
          <a:xfrm flipV="1">
            <a:off x="3719736" y="3939293"/>
            <a:ext cx="7992888" cy="80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9942B2A-5157-7C90-E16C-EB20CE75A038}"/>
              </a:ext>
            </a:extLst>
          </p:cNvPr>
          <p:cNvSpPr txBox="1"/>
          <p:nvPr/>
        </p:nvSpPr>
        <p:spPr>
          <a:xfrm>
            <a:off x="3700910" y="4074650"/>
            <a:ext cx="619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</a:rPr>
              <a:t>Cél, hogy ilyen ne történjen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D66C50D-4BCF-FB0E-C007-2633CA27840C}"/>
              </a:ext>
            </a:extLst>
          </p:cNvPr>
          <p:cNvCxnSpPr>
            <a:cxnSpLocks/>
          </p:cNvCxnSpPr>
          <p:nvPr/>
        </p:nvCxnSpPr>
        <p:spPr>
          <a:xfrm>
            <a:off x="5143211" y="3142709"/>
            <a:ext cx="43204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EB49168-1085-A0B7-AB68-B7B2E0A95404}"/>
              </a:ext>
            </a:extLst>
          </p:cNvPr>
          <p:cNvCxnSpPr>
            <a:cxnSpLocks/>
          </p:cNvCxnSpPr>
          <p:nvPr/>
        </p:nvCxnSpPr>
        <p:spPr>
          <a:xfrm>
            <a:off x="6168008" y="3701477"/>
            <a:ext cx="43204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41AA4DD-AA5B-3FBC-A149-933FF13EE473}"/>
              </a:ext>
            </a:extLst>
          </p:cNvPr>
          <p:cNvSpPr/>
          <p:nvPr/>
        </p:nvSpPr>
        <p:spPr>
          <a:xfrm>
            <a:off x="0" y="435062"/>
            <a:ext cx="12144672" cy="91362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Medium"/>
              <a:ea typeface="+mn-ea"/>
              <a:cs typeface="+mn-cs"/>
            </a:endParaRPr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F3F0F86F-C768-7B52-603A-62C0617C6162}"/>
              </a:ext>
            </a:extLst>
          </p:cNvPr>
          <p:cNvSpPr>
            <a:spLocks noGrp="1"/>
          </p:cNvSpPr>
          <p:nvPr>
            <p:ph type="title" sz="quarter"/>
          </p:nvPr>
        </p:nvSpPr>
        <p:spPr bwMode="gray">
          <a:xfrm>
            <a:off x="479425" y="476752"/>
            <a:ext cx="6768703" cy="720000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+mj-lt"/>
              </a:rPr>
              <a:t>Honnan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tudjuk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hogy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biztonsági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incidens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van?</a:t>
            </a:r>
            <a:r>
              <a:rPr lang="hu-HU" sz="2800" dirty="0">
                <a:solidFill>
                  <a:schemeClr val="bg1"/>
                </a:solidFill>
                <a:latin typeface="+mj-lt"/>
              </a:rPr>
              <a:t> Tudjuk egyáltalán?</a:t>
            </a:r>
            <a:br>
              <a:rPr lang="en-US" sz="2800" dirty="0">
                <a:solidFill>
                  <a:schemeClr val="bg1"/>
                </a:solidFill>
                <a:latin typeface="+mj-lt"/>
              </a:rPr>
            </a:b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24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12">
            <a:extLst>
              <a:ext uri="{FF2B5EF4-FFF2-40B4-BE49-F238E27FC236}">
                <a16:creationId xmlns:a16="http://schemas.microsoft.com/office/drawing/2014/main" id="{8C810662-7111-4148-4359-AEA73C9BB278}"/>
              </a:ext>
            </a:extLst>
          </p:cNvPr>
          <p:cNvSpPr/>
          <p:nvPr/>
        </p:nvSpPr>
        <p:spPr bwMode="gray">
          <a:xfrm flipH="1">
            <a:off x="0" y="1732409"/>
            <a:ext cx="3495675" cy="4001641"/>
          </a:xfrm>
          <a:custGeom>
            <a:avLst/>
            <a:gdLst>
              <a:gd name="connsiteX0" fmla="*/ 3150760 w 4278208"/>
              <a:gd name="connsiteY0" fmla="*/ 0 h 4897438"/>
              <a:gd name="connsiteX1" fmla="*/ 4278208 w 4278208"/>
              <a:gd name="connsiteY1" fmla="*/ 0 h 4897438"/>
              <a:gd name="connsiteX2" fmla="*/ 4278208 w 4278208"/>
              <a:gd name="connsiteY2" fmla="*/ 4897438 h 4897438"/>
              <a:gd name="connsiteX3" fmla="*/ 4089262 w 4278208"/>
              <a:gd name="connsiteY3" fmla="*/ 4897438 h 4897438"/>
              <a:gd name="connsiteX4" fmla="*/ 3150760 w 4278208"/>
              <a:gd name="connsiteY4" fmla="*/ 4897438 h 4897438"/>
              <a:gd name="connsiteX5" fmla="*/ 0 w 4278208"/>
              <a:gd name="connsiteY5" fmla="*/ 4897438 h 4897438"/>
              <a:gd name="connsiteX6" fmla="*/ 163558 w 4278208"/>
              <a:gd name="connsiteY6" fmla="*/ 4029750 h 4897438"/>
              <a:gd name="connsiteX7" fmla="*/ 913209 w 4278208"/>
              <a:gd name="connsiteY7" fmla="*/ 677 h 4897438"/>
              <a:gd name="connsiteX8" fmla="*/ 3150760 w 4278208"/>
              <a:gd name="connsiteY8" fmla="*/ 677 h 48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8208" h="4897438">
                <a:moveTo>
                  <a:pt x="3150760" y="0"/>
                </a:moveTo>
                <a:lnTo>
                  <a:pt x="4278208" y="0"/>
                </a:lnTo>
                <a:lnTo>
                  <a:pt x="4278208" y="4897438"/>
                </a:lnTo>
                <a:lnTo>
                  <a:pt x="4089262" y="4897438"/>
                </a:lnTo>
                <a:lnTo>
                  <a:pt x="3150760" y="4897438"/>
                </a:lnTo>
                <a:lnTo>
                  <a:pt x="0" y="4897438"/>
                </a:lnTo>
                <a:lnTo>
                  <a:pt x="163558" y="4029750"/>
                </a:lnTo>
                <a:cubicBezTo>
                  <a:pt x="413442" y="2686726"/>
                  <a:pt x="655958" y="1343702"/>
                  <a:pt x="913209" y="677"/>
                </a:cubicBezTo>
                <a:lnTo>
                  <a:pt x="3150760" y="677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360000" bIns="72000" rtlCol="0" anchor="ctr">
            <a:noAutofit/>
          </a:bodyPr>
          <a:lstStyle/>
          <a:p>
            <a:endParaRPr lang="hu-HU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87B78-F142-44F9-0ABE-85BA25DA8E33}"/>
              </a:ext>
            </a:extLst>
          </p:cNvPr>
          <p:cNvSpPr txBox="1"/>
          <p:nvPr/>
        </p:nvSpPr>
        <p:spPr>
          <a:xfrm>
            <a:off x="479425" y="3430741"/>
            <a:ext cx="1761679" cy="646331"/>
          </a:xfrm>
          <a:prstGeom prst="rect">
            <a:avLst/>
          </a:prstGeom>
          <a:noFill/>
        </p:spPr>
        <p:txBody>
          <a:bodyPr wrap="square" lIns="0">
            <a:no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+mj-lt"/>
              </a:rPr>
              <a:t>Nem tudjuk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AFE9FE-09D0-7BE1-D283-54AD68B44B16}"/>
              </a:ext>
            </a:extLst>
          </p:cNvPr>
          <p:cNvSpPr txBox="1"/>
          <p:nvPr/>
        </p:nvSpPr>
        <p:spPr>
          <a:xfrm>
            <a:off x="3703051" y="3137929"/>
            <a:ext cx="619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dirty="0">
                <a:solidFill>
                  <a:schemeClr val="bg1"/>
                </a:solidFill>
                <a:latin typeface="+mj-lt"/>
              </a:rPr>
              <a:t>MTTD </a:t>
            </a:r>
            <a:r>
              <a:rPr lang="en-GB" dirty="0">
                <a:solidFill>
                  <a:schemeClr val="bg1"/>
                </a:solidFill>
              </a:rPr>
              <a:t>(Mean time to detect)  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„∞"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468CD1-52AA-8828-56EB-537412DB1BF9}"/>
              </a:ext>
            </a:extLst>
          </p:cNvPr>
          <p:cNvSpPr txBox="1"/>
          <p:nvPr/>
        </p:nvSpPr>
        <p:spPr>
          <a:xfrm>
            <a:off x="3703050" y="3702788"/>
            <a:ext cx="7361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hu-HU" dirty="0">
                <a:solidFill>
                  <a:schemeClr val="bg1"/>
                </a:solidFill>
              </a:rPr>
              <a:t>Cél, hogy ilyen ne történjen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60C200A-413E-61E1-26E5-491AA508AA4F}"/>
              </a:ext>
            </a:extLst>
          </p:cNvPr>
          <p:cNvCxnSpPr>
            <a:cxnSpLocks/>
          </p:cNvCxnSpPr>
          <p:nvPr/>
        </p:nvCxnSpPr>
        <p:spPr>
          <a:xfrm flipV="1">
            <a:off x="3719736" y="3026054"/>
            <a:ext cx="7992888" cy="80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AB1064-EFBB-AED6-5DE7-0506051FA70C}"/>
              </a:ext>
            </a:extLst>
          </p:cNvPr>
          <p:cNvCxnSpPr>
            <a:cxnSpLocks/>
          </p:cNvCxnSpPr>
          <p:nvPr/>
        </p:nvCxnSpPr>
        <p:spPr>
          <a:xfrm flipV="1">
            <a:off x="3719736" y="3585466"/>
            <a:ext cx="7992888" cy="80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39AA33-D2E6-B400-68EA-1587FDFFD565}"/>
              </a:ext>
            </a:extLst>
          </p:cNvPr>
          <p:cNvCxnSpPr>
            <a:cxnSpLocks/>
          </p:cNvCxnSpPr>
          <p:nvPr/>
        </p:nvCxnSpPr>
        <p:spPr>
          <a:xfrm flipV="1">
            <a:off x="3719736" y="4141073"/>
            <a:ext cx="7992888" cy="80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9181C2F-8698-5194-C024-DDC91DAEB3EF}"/>
              </a:ext>
            </a:extLst>
          </p:cNvPr>
          <p:cNvSpPr/>
          <p:nvPr/>
        </p:nvSpPr>
        <p:spPr>
          <a:xfrm>
            <a:off x="548918" y="2430601"/>
            <a:ext cx="722546" cy="722547"/>
          </a:xfrm>
          <a:custGeom>
            <a:avLst/>
            <a:gdLst>
              <a:gd name="connsiteX0" fmla="*/ 147971 w 533399"/>
              <a:gd name="connsiteY0" fmla="*/ 178165 h 533400"/>
              <a:gd name="connsiteX1" fmla="*/ 99289 w 533399"/>
              <a:gd name="connsiteY1" fmla="*/ 226828 h 533400"/>
              <a:gd name="connsiteX2" fmla="*/ 147971 w 533399"/>
              <a:gd name="connsiteY2" fmla="*/ 275530 h 533400"/>
              <a:gd name="connsiteX3" fmla="*/ 196634 w 533399"/>
              <a:gd name="connsiteY3" fmla="*/ 226828 h 533400"/>
              <a:gd name="connsiteX4" fmla="*/ 147971 w 533399"/>
              <a:gd name="connsiteY4" fmla="*/ 178165 h 533400"/>
              <a:gd name="connsiteX5" fmla="*/ 147971 w 533399"/>
              <a:gd name="connsiteY5" fmla="*/ 253632 h 533400"/>
              <a:gd name="connsiteX6" fmla="*/ 121206 w 533399"/>
              <a:gd name="connsiteY6" fmla="*/ 226838 h 533400"/>
              <a:gd name="connsiteX7" fmla="*/ 147971 w 533399"/>
              <a:gd name="connsiteY7" fmla="*/ 200044 h 533400"/>
              <a:gd name="connsiteX8" fmla="*/ 174746 w 533399"/>
              <a:gd name="connsiteY8" fmla="*/ 226838 h 533400"/>
              <a:gd name="connsiteX9" fmla="*/ 147971 w 533399"/>
              <a:gd name="connsiteY9" fmla="*/ 253632 h 533400"/>
              <a:gd name="connsiteX10" fmla="*/ 266690 w 533399"/>
              <a:gd name="connsiteY10" fmla="*/ 0 h 533400"/>
              <a:gd name="connsiteX11" fmla="*/ 0 w 533399"/>
              <a:gd name="connsiteY11" fmla="*/ 266700 h 533400"/>
              <a:gd name="connsiteX12" fmla="*/ 266690 w 533399"/>
              <a:gd name="connsiteY12" fmla="*/ 533400 h 533400"/>
              <a:gd name="connsiteX13" fmla="*/ 533400 w 533399"/>
              <a:gd name="connsiteY13" fmla="*/ 266700 h 533400"/>
              <a:gd name="connsiteX14" fmla="*/ 266690 w 533399"/>
              <a:gd name="connsiteY14" fmla="*/ 0 h 533400"/>
              <a:gd name="connsiteX15" fmla="*/ 77543 w 533399"/>
              <a:gd name="connsiteY15" fmla="*/ 172774 h 533400"/>
              <a:gd name="connsiteX16" fmla="*/ 75676 w 533399"/>
              <a:gd name="connsiteY16" fmla="*/ 172583 h 533400"/>
              <a:gd name="connsiteX17" fmla="*/ 68189 w 533399"/>
              <a:gd name="connsiteY17" fmla="*/ 161382 h 533400"/>
              <a:gd name="connsiteX18" fmla="*/ 165802 w 533399"/>
              <a:gd name="connsiteY18" fmla="*/ 96155 h 533400"/>
              <a:gd name="connsiteX19" fmla="*/ 173288 w 533399"/>
              <a:gd name="connsiteY19" fmla="*/ 107356 h 533400"/>
              <a:gd name="connsiteX20" fmla="*/ 162087 w 533399"/>
              <a:gd name="connsiteY20" fmla="*/ 114833 h 533400"/>
              <a:gd name="connsiteX21" fmla="*/ 86868 w 533399"/>
              <a:gd name="connsiteY21" fmla="*/ 165097 h 533400"/>
              <a:gd name="connsiteX22" fmla="*/ 77543 w 533399"/>
              <a:gd name="connsiteY22" fmla="*/ 172774 h 533400"/>
              <a:gd name="connsiteX23" fmla="*/ 147971 w 533399"/>
              <a:gd name="connsiteY23" fmla="*/ 294589 h 533400"/>
              <a:gd name="connsiteX24" fmla="*/ 80239 w 533399"/>
              <a:gd name="connsiteY24" fmla="*/ 226838 h 533400"/>
              <a:gd name="connsiteX25" fmla="*/ 147971 w 533399"/>
              <a:gd name="connsiteY25" fmla="*/ 159125 h 533400"/>
              <a:gd name="connsiteX26" fmla="*/ 215684 w 533399"/>
              <a:gd name="connsiteY26" fmla="*/ 226838 h 533400"/>
              <a:gd name="connsiteX27" fmla="*/ 147971 w 533399"/>
              <a:gd name="connsiteY27" fmla="*/ 294589 h 533400"/>
              <a:gd name="connsiteX28" fmla="*/ 309905 w 533399"/>
              <a:gd name="connsiteY28" fmla="*/ 391811 h 533400"/>
              <a:gd name="connsiteX29" fmla="*/ 308353 w 533399"/>
              <a:gd name="connsiteY29" fmla="*/ 391687 h 533400"/>
              <a:gd name="connsiteX30" fmla="*/ 213874 w 533399"/>
              <a:gd name="connsiteY30" fmla="*/ 376199 h 533400"/>
              <a:gd name="connsiteX31" fmla="*/ 206016 w 533399"/>
              <a:gd name="connsiteY31" fmla="*/ 365255 h 533400"/>
              <a:gd name="connsiteX32" fmla="*/ 216951 w 533399"/>
              <a:gd name="connsiteY32" fmla="*/ 357397 h 533400"/>
              <a:gd name="connsiteX33" fmla="*/ 311429 w 533399"/>
              <a:gd name="connsiteY33" fmla="*/ 372885 h 533400"/>
              <a:gd name="connsiteX34" fmla="*/ 319288 w 533399"/>
              <a:gd name="connsiteY34" fmla="*/ 383829 h 533400"/>
              <a:gd name="connsiteX35" fmla="*/ 309905 w 533399"/>
              <a:gd name="connsiteY35" fmla="*/ 391811 h 533400"/>
              <a:gd name="connsiteX36" fmla="*/ 385458 w 533399"/>
              <a:gd name="connsiteY36" fmla="*/ 294589 h 533400"/>
              <a:gd name="connsiteX37" fmla="*/ 317725 w 533399"/>
              <a:gd name="connsiteY37" fmla="*/ 226838 h 533400"/>
              <a:gd name="connsiteX38" fmla="*/ 385458 w 533399"/>
              <a:gd name="connsiteY38" fmla="*/ 159125 h 533400"/>
              <a:gd name="connsiteX39" fmla="*/ 453152 w 533399"/>
              <a:gd name="connsiteY39" fmla="*/ 226838 h 533400"/>
              <a:gd name="connsiteX40" fmla="*/ 385458 w 533399"/>
              <a:gd name="connsiteY40" fmla="*/ 294589 h 533400"/>
              <a:gd name="connsiteX41" fmla="*/ 461839 w 533399"/>
              <a:gd name="connsiteY41" fmla="*/ 172583 h 533400"/>
              <a:gd name="connsiteX42" fmla="*/ 459972 w 533399"/>
              <a:gd name="connsiteY42" fmla="*/ 172774 h 533400"/>
              <a:gd name="connsiteX43" fmla="*/ 450637 w 533399"/>
              <a:gd name="connsiteY43" fmla="*/ 165106 h 533400"/>
              <a:gd name="connsiteX44" fmla="*/ 375418 w 533399"/>
              <a:gd name="connsiteY44" fmla="*/ 114843 h 533400"/>
              <a:gd name="connsiteX45" fmla="*/ 364217 w 533399"/>
              <a:gd name="connsiteY45" fmla="*/ 107366 h 533400"/>
              <a:gd name="connsiteX46" fmla="*/ 371704 w 533399"/>
              <a:gd name="connsiteY46" fmla="*/ 96164 h 533400"/>
              <a:gd name="connsiteX47" fmla="*/ 469316 w 533399"/>
              <a:gd name="connsiteY47" fmla="*/ 161392 h 533400"/>
              <a:gd name="connsiteX48" fmla="*/ 461839 w 533399"/>
              <a:gd name="connsiteY48" fmla="*/ 172583 h 533400"/>
              <a:gd name="connsiteX49" fmla="*/ 385458 w 533399"/>
              <a:gd name="connsiteY49" fmla="*/ 178165 h 533400"/>
              <a:gd name="connsiteX50" fmla="*/ 336775 w 533399"/>
              <a:gd name="connsiteY50" fmla="*/ 226828 h 533400"/>
              <a:gd name="connsiteX51" fmla="*/ 385458 w 533399"/>
              <a:gd name="connsiteY51" fmla="*/ 275530 h 533400"/>
              <a:gd name="connsiteX52" fmla="*/ 434102 w 533399"/>
              <a:gd name="connsiteY52" fmla="*/ 226828 h 533400"/>
              <a:gd name="connsiteX53" fmla="*/ 385458 w 533399"/>
              <a:gd name="connsiteY53" fmla="*/ 178165 h 533400"/>
              <a:gd name="connsiteX54" fmla="*/ 385448 w 533399"/>
              <a:gd name="connsiteY54" fmla="*/ 253632 h 533400"/>
              <a:gd name="connsiteX55" fmla="*/ 358664 w 533399"/>
              <a:gd name="connsiteY55" fmla="*/ 226838 h 533400"/>
              <a:gd name="connsiteX56" fmla="*/ 385448 w 533399"/>
              <a:gd name="connsiteY56" fmla="*/ 200044 h 533400"/>
              <a:gd name="connsiteX57" fmla="*/ 412204 w 533399"/>
              <a:gd name="connsiteY57" fmla="*/ 226838 h 533400"/>
              <a:gd name="connsiteX58" fmla="*/ 385448 w 533399"/>
              <a:gd name="connsiteY58" fmla="*/ 253632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33399" h="533400">
                <a:moveTo>
                  <a:pt x="147971" y="178165"/>
                </a:moveTo>
                <a:cubicBezTo>
                  <a:pt x="121082" y="178165"/>
                  <a:pt x="99289" y="199939"/>
                  <a:pt x="99289" y="226828"/>
                </a:cubicBezTo>
                <a:cubicBezTo>
                  <a:pt x="99289" y="253727"/>
                  <a:pt x="121082" y="275530"/>
                  <a:pt x="147971" y="275530"/>
                </a:cubicBezTo>
                <a:cubicBezTo>
                  <a:pt x="174831" y="275530"/>
                  <a:pt x="196634" y="253727"/>
                  <a:pt x="196634" y="226828"/>
                </a:cubicBezTo>
                <a:cubicBezTo>
                  <a:pt x="196634" y="199939"/>
                  <a:pt x="174831" y="178165"/>
                  <a:pt x="147971" y="178165"/>
                </a:cubicBezTo>
                <a:close/>
                <a:moveTo>
                  <a:pt x="147971" y="253632"/>
                </a:moveTo>
                <a:cubicBezTo>
                  <a:pt x="133169" y="253632"/>
                  <a:pt x="121206" y="241640"/>
                  <a:pt x="121206" y="226838"/>
                </a:cubicBezTo>
                <a:cubicBezTo>
                  <a:pt x="121206" y="212055"/>
                  <a:pt x="133179" y="200044"/>
                  <a:pt x="147971" y="200044"/>
                </a:cubicBezTo>
                <a:cubicBezTo>
                  <a:pt x="162763" y="200044"/>
                  <a:pt x="174746" y="212055"/>
                  <a:pt x="174746" y="226838"/>
                </a:cubicBezTo>
                <a:cubicBezTo>
                  <a:pt x="174746" y="241640"/>
                  <a:pt x="162763" y="253632"/>
                  <a:pt x="147971" y="253632"/>
                </a:cubicBezTo>
                <a:close/>
                <a:moveTo>
                  <a:pt x="266690" y="0"/>
                </a:moveTo>
                <a:cubicBezTo>
                  <a:pt x="119377" y="0"/>
                  <a:pt x="0" y="119396"/>
                  <a:pt x="0" y="266700"/>
                </a:cubicBezTo>
                <a:cubicBezTo>
                  <a:pt x="0" y="414004"/>
                  <a:pt x="119377" y="533400"/>
                  <a:pt x="266690" y="533400"/>
                </a:cubicBezTo>
                <a:cubicBezTo>
                  <a:pt x="413995" y="533400"/>
                  <a:pt x="533400" y="414014"/>
                  <a:pt x="533400" y="266700"/>
                </a:cubicBezTo>
                <a:cubicBezTo>
                  <a:pt x="533400" y="119386"/>
                  <a:pt x="413995" y="0"/>
                  <a:pt x="266690" y="0"/>
                </a:cubicBezTo>
                <a:close/>
                <a:moveTo>
                  <a:pt x="77543" y="172774"/>
                </a:moveTo>
                <a:cubicBezTo>
                  <a:pt x="76933" y="172774"/>
                  <a:pt x="76305" y="172717"/>
                  <a:pt x="75676" y="172583"/>
                </a:cubicBezTo>
                <a:cubicBezTo>
                  <a:pt x="70514" y="171564"/>
                  <a:pt x="67161" y="166545"/>
                  <a:pt x="68189" y="161382"/>
                </a:cubicBezTo>
                <a:cubicBezTo>
                  <a:pt x="77124" y="116481"/>
                  <a:pt x="120939" y="87163"/>
                  <a:pt x="165802" y="96155"/>
                </a:cubicBezTo>
                <a:cubicBezTo>
                  <a:pt x="170964" y="97174"/>
                  <a:pt x="174317" y="102194"/>
                  <a:pt x="173288" y="107356"/>
                </a:cubicBezTo>
                <a:cubicBezTo>
                  <a:pt x="172260" y="112509"/>
                  <a:pt x="167230" y="115919"/>
                  <a:pt x="162087" y="114833"/>
                </a:cubicBezTo>
                <a:cubicBezTo>
                  <a:pt x="127492" y="107994"/>
                  <a:pt x="93755" y="130512"/>
                  <a:pt x="86868" y="165097"/>
                </a:cubicBezTo>
                <a:cubicBezTo>
                  <a:pt x="85973" y="169640"/>
                  <a:pt x="81991" y="172774"/>
                  <a:pt x="77543" y="172774"/>
                </a:cubicBezTo>
                <a:close/>
                <a:moveTo>
                  <a:pt x="147971" y="294589"/>
                </a:moveTo>
                <a:cubicBezTo>
                  <a:pt x="110623" y="294589"/>
                  <a:pt x="80239" y="264195"/>
                  <a:pt x="80239" y="226838"/>
                </a:cubicBezTo>
                <a:cubicBezTo>
                  <a:pt x="80239" y="189500"/>
                  <a:pt x="110623" y="159125"/>
                  <a:pt x="147971" y="159125"/>
                </a:cubicBezTo>
                <a:cubicBezTo>
                  <a:pt x="185309" y="159125"/>
                  <a:pt x="215684" y="189500"/>
                  <a:pt x="215684" y="226838"/>
                </a:cubicBezTo>
                <a:cubicBezTo>
                  <a:pt x="215684" y="264195"/>
                  <a:pt x="185309" y="294589"/>
                  <a:pt x="147971" y="294589"/>
                </a:cubicBezTo>
                <a:close/>
                <a:moveTo>
                  <a:pt x="309905" y="391811"/>
                </a:moveTo>
                <a:cubicBezTo>
                  <a:pt x="309391" y="391811"/>
                  <a:pt x="308877" y="391773"/>
                  <a:pt x="308353" y="391687"/>
                </a:cubicBezTo>
                <a:lnTo>
                  <a:pt x="213874" y="376199"/>
                </a:lnTo>
                <a:cubicBezTo>
                  <a:pt x="208683" y="375342"/>
                  <a:pt x="205159" y="370446"/>
                  <a:pt x="206016" y="365255"/>
                </a:cubicBezTo>
                <a:cubicBezTo>
                  <a:pt x="206864" y="360064"/>
                  <a:pt x="211722" y="356540"/>
                  <a:pt x="216951" y="357397"/>
                </a:cubicBezTo>
                <a:lnTo>
                  <a:pt x="311429" y="372885"/>
                </a:lnTo>
                <a:cubicBezTo>
                  <a:pt x="316621" y="373742"/>
                  <a:pt x="320145" y="378638"/>
                  <a:pt x="319288" y="383829"/>
                </a:cubicBezTo>
                <a:cubicBezTo>
                  <a:pt x="318526" y="388496"/>
                  <a:pt x="314496" y="391811"/>
                  <a:pt x="309905" y="391811"/>
                </a:cubicBezTo>
                <a:close/>
                <a:moveTo>
                  <a:pt x="385458" y="294589"/>
                </a:moveTo>
                <a:cubicBezTo>
                  <a:pt x="348110" y="294589"/>
                  <a:pt x="317725" y="264195"/>
                  <a:pt x="317725" y="226838"/>
                </a:cubicBezTo>
                <a:cubicBezTo>
                  <a:pt x="317725" y="189500"/>
                  <a:pt x="348110" y="159125"/>
                  <a:pt x="385458" y="159125"/>
                </a:cubicBezTo>
                <a:cubicBezTo>
                  <a:pt x="422786" y="159125"/>
                  <a:pt x="453152" y="189500"/>
                  <a:pt x="453152" y="226838"/>
                </a:cubicBezTo>
                <a:cubicBezTo>
                  <a:pt x="453152" y="264195"/>
                  <a:pt x="422777" y="294589"/>
                  <a:pt x="385458" y="294589"/>
                </a:cubicBezTo>
                <a:close/>
                <a:moveTo>
                  <a:pt x="461839" y="172583"/>
                </a:moveTo>
                <a:cubicBezTo>
                  <a:pt x="461210" y="172717"/>
                  <a:pt x="460581" y="172774"/>
                  <a:pt x="459972" y="172774"/>
                </a:cubicBezTo>
                <a:cubicBezTo>
                  <a:pt x="455524" y="172774"/>
                  <a:pt x="451542" y="169640"/>
                  <a:pt x="450637" y="165106"/>
                </a:cubicBezTo>
                <a:cubicBezTo>
                  <a:pt x="443760" y="130512"/>
                  <a:pt x="410051" y="108014"/>
                  <a:pt x="375418" y="114843"/>
                </a:cubicBezTo>
                <a:cubicBezTo>
                  <a:pt x="370284" y="115938"/>
                  <a:pt x="365246" y="112528"/>
                  <a:pt x="364217" y="107366"/>
                </a:cubicBezTo>
                <a:cubicBezTo>
                  <a:pt x="363198" y="102203"/>
                  <a:pt x="366541" y="97193"/>
                  <a:pt x="371704" y="96164"/>
                </a:cubicBezTo>
                <a:cubicBezTo>
                  <a:pt x="416547" y="87192"/>
                  <a:pt x="460391" y="116500"/>
                  <a:pt x="469316" y="161392"/>
                </a:cubicBezTo>
                <a:cubicBezTo>
                  <a:pt x="470345" y="166545"/>
                  <a:pt x="467001" y="171564"/>
                  <a:pt x="461839" y="172583"/>
                </a:cubicBezTo>
                <a:close/>
                <a:moveTo>
                  <a:pt x="385458" y="178165"/>
                </a:moveTo>
                <a:cubicBezTo>
                  <a:pt x="358569" y="178165"/>
                  <a:pt x="336775" y="199939"/>
                  <a:pt x="336775" y="226828"/>
                </a:cubicBezTo>
                <a:cubicBezTo>
                  <a:pt x="336775" y="253727"/>
                  <a:pt x="358569" y="275530"/>
                  <a:pt x="385458" y="275530"/>
                </a:cubicBezTo>
                <a:cubicBezTo>
                  <a:pt x="412318" y="275530"/>
                  <a:pt x="434102" y="253727"/>
                  <a:pt x="434102" y="226828"/>
                </a:cubicBezTo>
                <a:cubicBezTo>
                  <a:pt x="434102" y="199939"/>
                  <a:pt x="412318" y="178165"/>
                  <a:pt x="385458" y="178165"/>
                </a:cubicBezTo>
                <a:close/>
                <a:moveTo>
                  <a:pt x="385448" y="253632"/>
                </a:moveTo>
                <a:cubicBezTo>
                  <a:pt x="370637" y="253632"/>
                  <a:pt x="358664" y="241640"/>
                  <a:pt x="358664" y="226838"/>
                </a:cubicBezTo>
                <a:cubicBezTo>
                  <a:pt x="358664" y="212055"/>
                  <a:pt x="370646" y="200044"/>
                  <a:pt x="385448" y="200044"/>
                </a:cubicBezTo>
                <a:cubicBezTo>
                  <a:pt x="400231" y="200044"/>
                  <a:pt x="412204" y="212055"/>
                  <a:pt x="412204" y="226838"/>
                </a:cubicBezTo>
                <a:cubicBezTo>
                  <a:pt x="412204" y="241640"/>
                  <a:pt x="400221" y="253632"/>
                  <a:pt x="385448" y="25363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D12ACD-DDFC-F137-C7B6-F049F670FC39}"/>
              </a:ext>
            </a:extLst>
          </p:cNvPr>
          <p:cNvSpPr/>
          <p:nvPr/>
        </p:nvSpPr>
        <p:spPr>
          <a:xfrm>
            <a:off x="0" y="435062"/>
            <a:ext cx="12144672" cy="91362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Medium"/>
              <a:ea typeface="+mn-ea"/>
              <a:cs typeface="+mn-cs"/>
            </a:endParaRP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BE26CB36-F943-E554-B11C-BCC00AE2A84A}"/>
              </a:ext>
            </a:extLst>
          </p:cNvPr>
          <p:cNvSpPr>
            <a:spLocks noGrp="1"/>
          </p:cNvSpPr>
          <p:nvPr>
            <p:ph type="title" sz="quarter"/>
          </p:nvPr>
        </p:nvSpPr>
        <p:spPr bwMode="gray">
          <a:xfrm>
            <a:off x="479425" y="476752"/>
            <a:ext cx="6768703" cy="720000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+mj-lt"/>
              </a:rPr>
              <a:t>Honnan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tudjuk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hogy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biztonsági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incidens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van?</a:t>
            </a:r>
            <a:r>
              <a:rPr lang="hu-HU" sz="2800" dirty="0">
                <a:solidFill>
                  <a:schemeClr val="bg1"/>
                </a:solidFill>
                <a:latin typeface="+mj-lt"/>
              </a:rPr>
              <a:t> Tudjuk egyáltalán?</a:t>
            </a:r>
            <a:br>
              <a:rPr lang="en-US" sz="2800" dirty="0">
                <a:solidFill>
                  <a:schemeClr val="bg1"/>
                </a:solidFill>
                <a:latin typeface="+mj-lt"/>
              </a:rPr>
            </a:b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68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4">
            <a:extLst>
              <a:ext uri="{FF2B5EF4-FFF2-40B4-BE49-F238E27FC236}">
                <a16:creationId xmlns:a16="http://schemas.microsoft.com/office/drawing/2014/main" id="{54B23B44-8A75-4FB1-BA01-CF55B77913C7}"/>
              </a:ext>
            </a:extLst>
          </p:cNvPr>
          <p:cNvSpPr txBox="1">
            <a:spLocks/>
          </p:cNvSpPr>
          <p:nvPr/>
        </p:nvSpPr>
        <p:spPr bwMode="gray">
          <a:xfrm>
            <a:off x="479376" y="2132856"/>
            <a:ext cx="3600000" cy="2196000"/>
          </a:xfrm>
          <a:prstGeom prst="rect">
            <a:avLst/>
          </a:prstGeom>
          <a:noFill/>
        </p:spPr>
        <p:txBody>
          <a:bodyPr lIns="0" tIns="14400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Response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 ExtraBold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CSIRT/CIRT szerepkör (business,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legal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, PR, HR részvétel)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bevonódhat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600" dirty="0">
                <a:solidFill>
                  <a:schemeClr val="bg1"/>
                </a:solidFill>
                <a:latin typeface="TeleNeo Office"/>
              </a:rPr>
              <a:t>F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ügg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 az in</a:t>
            </a:r>
            <a:r>
              <a:rPr lang="hu-HU" sz="1600" dirty="0" err="1">
                <a:solidFill>
                  <a:schemeClr val="bg1"/>
                </a:solidFill>
                <a:latin typeface="TeleNeo Office"/>
              </a:rPr>
              <a:t>cidens</a:t>
            </a:r>
            <a:r>
              <a:rPr lang="hu-HU" sz="1600" dirty="0">
                <a:solidFill>
                  <a:schemeClr val="bg1"/>
                </a:solidFill>
                <a:latin typeface="TeleNeo Office"/>
              </a:rPr>
              <a:t> súlyosságától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"/>
              <a:ea typeface="+mn-ea"/>
              <a:cs typeface="+mn-cs"/>
            </a:endParaRPr>
          </a:p>
        </p:txBody>
      </p:sp>
      <p:sp>
        <p:nvSpPr>
          <p:cNvPr id="22" name="Inhaltsplatzhalter 4">
            <a:extLst>
              <a:ext uri="{FF2B5EF4-FFF2-40B4-BE49-F238E27FC236}">
                <a16:creationId xmlns:a16="http://schemas.microsoft.com/office/drawing/2014/main" id="{EFEA36C0-C786-423C-84CD-4001A64B186B}"/>
              </a:ext>
            </a:extLst>
          </p:cNvPr>
          <p:cNvSpPr txBox="1">
            <a:spLocks/>
          </p:cNvSpPr>
          <p:nvPr/>
        </p:nvSpPr>
        <p:spPr bwMode="gray">
          <a:xfrm>
            <a:off x="480392" y="1736848"/>
            <a:ext cx="540000" cy="324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01</a:t>
            </a:r>
          </a:p>
        </p:txBody>
      </p:sp>
      <p:sp>
        <p:nvSpPr>
          <p:cNvPr id="23" name="Inhaltsplatzhalter 4">
            <a:extLst>
              <a:ext uri="{FF2B5EF4-FFF2-40B4-BE49-F238E27FC236}">
                <a16:creationId xmlns:a16="http://schemas.microsoft.com/office/drawing/2014/main" id="{515EFAF1-87E8-44D7-B16D-73DF06102AAA}"/>
              </a:ext>
            </a:extLst>
          </p:cNvPr>
          <p:cNvSpPr txBox="1">
            <a:spLocks/>
          </p:cNvSpPr>
          <p:nvPr/>
        </p:nvSpPr>
        <p:spPr bwMode="gray">
          <a:xfrm>
            <a:off x="4295376" y="2132856"/>
            <a:ext cx="3600000" cy="2196000"/>
          </a:xfrm>
          <a:prstGeom prst="rect">
            <a:avLst/>
          </a:prstGeom>
          <a:noFill/>
        </p:spPr>
        <p:txBody>
          <a:bodyPr lIns="0" tIns="14400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Mitigation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 ExtraBold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(containment &amp; eradication)</a:t>
            </a: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Hatás és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scope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limitáció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Le-/kikapcsolás?</a:t>
            </a: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600" dirty="0">
                <a:solidFill>
                  <a:schemeClr val="bg1"/>
                </a:solidFill>
                <a:latin typeface="TeleNeo Office"/>
              </a:rPr>
              <a:t>Támadó ismeretében legyen ennek?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"/>
              <a:ea typeface="+mn-ea"/>
              <a:cs typeface="+mn-cs"/>
            </a:endParaRP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6CF5A323-CF44-407F-A780-7492141EA452}"/>
              </a:ext>
            </a:extLst>
          </p:cNvPr>
          <p:cNvSpPr txBox="1">
            <a:spLocks/>
          </p:cNvSpPr>
          <p:nvPr/>
        </p:nvSpPr>
        <p:spPr bwMode="gray">
          <a:xfrm>
            <a:off x="4295376" y="1736848"/>
            <a:ext cx="540000" cy="324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02</a:t>
            </a:r>
          </a:p>
        </p:txBody>
      </p:sp>
      <p:sp>
        <p:nvSpPr>
          <p:cNvPr id="27" name="Inhaltsplatzhalter 4">
            <a:extLst>
              <a:ext uri="{FF2B5EF4-FFF2-40B4-BE49-F238E27FC236}">
                <a16:creationId xmlns:a16="http://schemas.microsoft.com/office/drawing/2014/main" id="{81FE63C8-A72A-4697-ACFF-C1C913D2D436}"/>
              </a:ext>
            </a:extLst>
          </p:cNvPr>
          <p:cNvSpPr txBox="1">
            <a:spLocks/>
          </p:cNvSpPr>
          <p:nvPr/>
        </p:nvSpPr>
        <p:spPr bwMode="gray">
          <a:xfrm>
            <a:off x="8183376" y="1736848"/>
            <a:ext cx="540000" cy="324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03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C77CFEEA-70BE-4ACF-B775-BF39577CB3E2}"/>
              </a:ext>
            </a:extLst>
          </p:cNvPr>
          <p:cNvCxnSpPr>
            <a:cxnSpLocks/>
          </p:cNvCxnSpPr>
          <p:nvPr/>
        </p:nvCxnSpPr>
        <p:spPr bwMode="gray">
          <a:xfrm>
            <a:off x="4295376" y="2205086"/>
            <a:ext cx="3600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EF619030-9F89-4271-9161-C8579F905E27}"/>
              </a:ext>
            </a:extLst>
          </p:cNvPr>
          <p:cNvCxnSpPr>
            <a:cxnSpLocks/>
          </p:cNvCxnSpPr>
          <p:nvPr/>
        </p:nvCxnSpPr>
        <p:spPr bwMode="gray">
          <a:xfrm>
            <a:off x="8183376" y="2205086"/>
            <a:ext cx="3528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Inhaltsplatzhalter 4">
            <a:extLst>
              <a:ext uri="{FF2B5EF4-FFF2-40B4-BE49-F238E27FC236}">
                <a16:creationId xmlns:a16="http://schemas.microsoft.com/office/drawing/2014/main" id="{C1DDAE1E-097B-48B7-B35D-D8DD40F1A163}"/>
              </a:ext>
            </a:extLst>
          </p:cNvPr>
          <p:cNvSpPr txBox="1">
            <a:spLocks/>
          </p:cNvSpPr>
          <p:nvPr/>
        </p:nvSpPr>
        <p:spPr bwMode="gray">
          <a:xfrm>
            <a:off x="8183376" y="2132856"/>
            <a:ext cx="3277248" cy="2196000"/>
          </a:xfrm>
          <a:prstGeom prst="rect">
            <a:avLst/>
          </a:prstGeom>
          <a:noFill/>
        </p:spPr>
        <p:txBody>
          <a:bodyPr lIns="0" tIns="14400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Reporting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 ExtraBold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Belső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riportolás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600" dirty="0" err="1">
                <a:solidFill>
                  <a:schemeClr val="bg1"/>
                </a:solidFill>
                <a:latin typeface="TeleNeo Office"/>
              </a:rPr>
              <a:t>Legal</a:t>
            </a:r>
            <a:r>
              <a:rPr lang="hu-HU" sz="1600" dirty="0">
                <a:solidFill>
                  <a:schemeClr val="bg1"/>
                </a:solidFill>
                <a:latin typeface="TeleNeo Office"/>
              </a:rPr>
              <a:t> követelmény is lehet</a:t>
            </a: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Hivatalos szervezetek felé is kellhet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"/>
              <a:ea typeface="+mn-ea"/>
              <a:cs typeface="+mn-cs"/>
            </a:endParaRP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BDEF0E02-C252-41A3-9889-740D05D2BF00}"/>
              </a:ext>
            </a:extLst>
          </p:cNvPr>
          <p:cNvCxnSpPr>
            <a:cxnSpLocks/>
          </p:cNvCxnSpPr>
          <p:nvPr/>
        </p:nvCxnSpPr>
        <p:spPr bwMode="gray">
          <a:xfrm>
            <a:off x="479768" y="2205086"/>
            <a:ext cx="3528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Inhaltsplatzhalter 4">
            <a:extLst>
              <a:ext uri="{FF2B5EF4-FFF2-40B4-BE49-F238E27FC236}">
                <a16:creationId xmlns:a16="http://schemas.microsoft.com/office/drawing/2014/main" id="{596BABDD-43BA-44D2-AF71-DC0F142A5F02}"/>
              </a:ext>
            </a:extLst>
          </p:cNvPr>
          <p:cNvSpPr txBox="1">
            <a:spLocks/>
          </p:cNvSpPr>
          <p:nvPr/>
        </p:nvSpPr>
        <p:spPr bwMode="gray">
          <a:xfrm>
            <a:off x="492473" y="4563085"/>
            <a:ext cx="3528000" cy="2196000"/>
          </a:xfrm>
          <a:prstGeom prst="rect">
            <a:avLst/>
          </a:prstGeom>
          <a:noFill/>
        </p:spPr>
        <p:txBody>
          <a:bodyPr lIns="0" tIns="14400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Recovery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 ExtraBold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600" dirty="0">
                <a:solidFill>
                  <a:schemeClr val="bg1"/>
                </a:solidFill>
                <a:latin typeface="TeleNeo Office"/>
              </a:rPr>
              <a:t>Rendszer visszaállítás az incidens előtti állapotra</a:t>
            </a: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Akár </a:t>
            </a:r>
            <a:r>
              <a:rPr lang="hu-HU" sz="1600" dirty="0" err="1">
                <a:solidFill>
                  <a:schemeClr val="bg1"/>
                </a:solidFill>
                <a:latin typeface="TeleNeo Office"/>
              </a:rPr>
              <a:t>rebuilding</a:t>
            </a:r>
            <a:r>
              <a:rPr lang="hu-HU" sz="1600" dirty="0">
                <a:solidFill>
                  <a:schemeClr val="bg1"/>
                </a:solidFill>
                <a:latin typeface="TeleNeo Office"/>
              </a:rPr>
              <a:t>-re is szükség lehet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"/>
              <a:ea typeface="+mn-ea"/>
              <a:cs typeface="+mn-cs"/>
            </a:endParaRPr>
          </a:p>
        </p:txBody>
      </p:sp>
      <p:sp>
        <p:nvSpPr>
          <p:cNvPr id="48" name="Inhaltsplatzhalter 4">
            <a:extLst>
              <a:ext uri="{FF2B5EF4-FFF2-40B4-BE49-F238E27FC236}">
                <a16:creationId xmlns:a16="http://schemas.microsoft.com/office/drawing/2014/main" id="{A5912E46-35DC-4174-B8F7-203872D70B9C}"/>
              </a:ext>
            </a:extLst>
          </p:cNvPr>
          <p:cNvSpPr txBox="1">
            <a:spLocks/>
          </p:cNvSpPr>
          <p:nvPr/>
        </p:nvSpPr>
        <p:spPr bwMode="gray">
          <a:xfrm>
            <a:off x="492473" y="4149080"/>
            <a:ext cx="540000" cy="324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0</a:t>
            </a:r>
            <a:r>
              <a:rPr lang="hu-HU" sz="4000" dirty="0">
                <a:solidFill>
                  <a:schemeClr val="bg1"/>
                </a:solidFill>
                <a:latin typeface="TeleNeo Office ExtraBold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 ExtraBold"/>
              <a:ea typeface="+mn-ea"/>
              <a:cs typeface="+mn-cs"/>
            </a:endParaRPr>
          </a:p>
        </p:txBody>
      </p:sp>
      <p:sp>
        <p:nvSpPr>
          <p:cNvPr id="49" name="Inhaltsplatzhalter 4">
            <a:extLst>
              <a:ext uri="{FF2B5EF4-FFF2-40B4-BE49-F238E27FC236}">
                <a16:creationId xmlns:a16="http://schemas.microsoft.com/office/drawing/2014/main" id="{616BE51E-9845-4C79-9465-ADCC0ADD9309}"/>
              </a:ext>
            </a:extLst>
          </p:cNvPr>
          <p:cNvSpPr txBox="1">
            <a:spLocks/>
          </p:cNvSpPr>
          <p:nvPr/>
        </p:nvSpPr>
        <p:spPr bwMode="gray">
          <a:xfrm>
            <a:off x="4308473" y="4563085"/>
            <a:ext cx="3586903" cy="2196000"/>
          </a:xfrm>
          <a:prstGeom prst="rect">
            <a:avLst/>
          </a:prstGeom>
          <a:noFill/>
        </p:spPr>
        <p:txBody>
          <a:bodyPr lIns="0" tIns="14400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Remediation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 ExtraBold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600" dirty="0">
                <a:solidFill>
                  <a:schemeClr val="bg1"/>
                </a:solidFill>
                <a:latin typeface="TeleNeo Office"/>
              </a:rPr>
              <a:t>Újbóli megtörténés megakadályozása</a:t>
            </a: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Root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cause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 kezelése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"/>
              <a:ea typeface="+mn-ea"/>
              <a:cs typeface="+mn-cs"/>
            </a:endParaRPr>
          </a:p>
        </p:txBody>
      </p:sp>
      <p:sp>
        <p:nvSpPr>
          <p:cNvPr id="50" name="Inhaltsplatzhalter 4">
            <a:extLst>
              <a:ext uri="{FF2B5EF4-FFF2-40B4-BE49-F238E27FC236}">
                <a16:creationId xmlns:a16="http://schemas.microsoft.com/office/drawing/2014/main" id="{058BCB72-AE80-4752-91C2-BFABADB86B41}"/>
              </a:ext>
            </a:extLst>
          </p:cNvPr>
          <p:cNvSpPr txBox="1">
            <a:spLocks/>
          </p:cNvSpPr>
          <p:nvPr/>
        </p:nvSpPr>
        <p:spPr bwMode="gray">
          <a:xfrm>
            <a:off x="4308473" y="4149080"/>
            <a:ext cx="540000" cy="324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0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 ExtraBold"/>
              <a:ea typeface="+mn-ea"/>
              <a:cs typeface="+mn-cs"/>
            </a:endParaRPr>
          </a:p>
        </p:txBody>
      </p:sp>
      <p:sp>
        <p:nvSpPr>
          <p:cNvPr id="51" name="Inhaltsplatzhalter 4">
            <a:extLst>
              <a:ext uri="{FF2B5EF4-FFF2-40B4-BE49-F238E27FC236}">
                <a16:creationId xmlns:a16="http://schemas.microsoft.com/office/drawing/2014/main" id="{899F9F19-95B7-46E6-A89A-64E5091BA42B}"/>
              </a:ext>
            </a:extLst>
          </p:cNvPr>
          <p:cNvSpPr txBox="1">
            <a:spLocks/>
          </p:cNvSpPr>
          <p:nvPr/>
        </p:nvSpPr>
        <p:spPr bwMode="gray">
          <a:xfrm>
            <a:off x="8196473" y="4149080"/>
            <a:ext cx="540000" cy="324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0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 ExtraBold"/>
              <a:ea typeface="+mn-ea"/>
              <a:cs typeface="+mn-cs"/>
            </a:endParaRPr>
          </a:p>
        </p:txBody>
      </p:sp>
      <p:cxnSp>
        <p:nvCxnSpPr>
          <p:cNvPr id="52" name="Gerader Verbinder 29">
            <a:extLst>
              <a:ext uri="{FF2B5EF4-FFF2-40B4-BE49-F238E27FC236}">
                <a16:creationId xmlns:a16="http://schemas.microsoft.com/office/drawing/2014/main" id="{B47698AC-C36F-43C8-9F17-F2D2AA26B557}"/>
              </a:ext>
            </a:extLst>
          </p:cNvPr>
          <p:cNvCxnSpPr>
            <a:cxnSpLocks/>
          </p:cNvCxnSpPr>
          <p:nvPr/>
        </p:nvCxnSpPr>
        <p:spPr bwMode="gray">
          <a:xfrm>
            <a:off x="4308473" y="4617318"/>
            <a:ext cx="3600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30">
            <a:extLst>
              <a:ext uri="{FF2B5EF4-FFF2-40B4-BE49-F238E27FC236}">
                <a16:creationId xmlns:a16="http://schemas.microsoft.com/office/drawing/2014/main" id="{A61415EC-1836-40E5-9E59-5BBC5CEE9557}"/>
              </a:ext>
            </a:extLst>
          </p:cNvPr>
          <p:cNvCxnSpPr>
            <a:cxnSpLocks/>
          </p:cNvCxnSpPr>
          <p:nvPr/>
        </p:nvCxnSpPr>
        <p:spPr bwMode="gray">
          <a:xfrm>
            <a:off x="8196473" y="4617318"/>
            <a:ext cx="3528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Inhaltsplatzhalter 4">
            <a:extLst>
              <a:ext uri="{FF2B5EF4-FFF2-40B4-BE49-F238E27FC236}">
                <a16:creationId xmlns:a16="http://schemas.microsoft.com/office/drawing/2014/main" id="{D02761DB-A539-494D-BE83-2D0E87C2C92B}"/>
              </a:ext>
            </a:extLst>
          </p:cNvPr>
          <p:cNvSpPr txBox="1">
            <a:spLocks/>
          </p:cNvSpPr>
          <p:nvPr/>
        </p:nvSpPr>
        <p:spPr bwMode="gray">
          <a:xfrm>
            <a:off x="8196473" y="4563085"/>
            <a:ext cx="3444143" cy="1644462"/>
          </a:xfrm>
          <a:prstGeom prst="rect">
            <a:avLst/>
          </a:prstGeom>
          <a:noFill/>
        </p:spPr>
        <p:txBody>
          <a:bodyPr lIns="0" tIns="14400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0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Lessons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 ExtraBold"/>
                <a:ea typeface="+mn-ea"/>
                <a:cs typeface="+mn-cs"/>
              </a:rPr>
              <a:t>learned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 ExtraBold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600" dirty="0">
                <a:solidFill>
                  <a:schemeClr val="bg1"/>
                </a:solidFill>
                <a:latin typeface="TeleNeo Office"/>
              </a:rPr>
              <a:t>Az incidenskezelési szűk keresztmetszetek behatárolása, kezelése</a:t>
            </a:r>
          </a:p>
          <a:p>
            <a:pPr marL="0" marR="0" lvl="1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E200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Neo Office"/>
                <a:ea typeface="+mn-ea"/>
                <a:cs typeface="+mn-cs"/>
              </a:rPr>
              <a:t>Fontos a tudásmegosztás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eNeo Office"/>
              <a:ea typeface="+mn-ea"/>
              <a:cs typeface="+mn-cs"/>
            </a:endParaRPr>
          </a:p>
        </p:txBody>
      </p:sp>
      <p:cxnSp>
        <p:nvCxnSpPr>
          <p:cNvPr id="55" name="Gerader Verbinder 23">
            <a:extLst>
              <a:ext uri="{FF2B5EF4-FFF2-40B4-BE49-F238E27FC236}">
                <a16:creationId xmlns:a16="http://schemas.microsoft.com/office/drawing/2014/main" id="{336585B9-056A-4C4E-B8CE-37B4562A727D}"/>
              </a:ext>
            </a:extLst>
          </p:cNvPr>
          <p:cNvCxnSpPr>
            <a:cxnSpLocks/>
          </p:cNvCxnSpPr>
          <p:nvPr/>
        </p:nvCxnSpPr>
        <p:spPr bwMode="gray">
          <a:xfrm>
            <a:off x="491849" y="4617318"/>
            <a:ext cx="3528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723E87A-CA6F-4BD2-9C2F-88E726862545}"/>
              </a:ext>
            </a:extLst>
          </p:cNvPr>
          <p:cNvSpPr txBox="1"/>
          <p:nvPr/>
        </p:nvSpPr>
        <p:spPr>
          <a:xfrm>
            <a:off x="492473" y="1184909"/>
            <a:ext cx="4032448" cy="4320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00000"/>
            </a:pPr>
            <a:r>
              <a:rPr lang="hu-HU" sz="2400" dirty="0" err="1">
                <a:solidFill>
                  <a:schemeClr val="bg1"/>
                </a:solidFill>
                <a:latin typeface="+mj-lt"/>
              </a:rPr>
              <a:t>Incident</a:t>
            </a:r>
            <a:r>
              <a:rPr lang="hu-HU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+mj-lt"/>
              </a:rPr>
              <a:t>Response</a:t>
            </a:r>
            <a:r>
              <a:rPr lang="hu-HU" sz="2400" dirty="0">
                <a:solidFill>
                  <a:schemeClr val="bg1"/>
                </a:solidFill>
                <a:latin typeface="+mj-lt"/>
              </a:rPr>
              <a:t>? </a:t>
            </a:r>
            <a:r>
              <a:rPr lang="hu-HU" sz="2400" dirty="0" err="1">
                <a:solidFill>
                  <a:schemeClr val="bg1"/>
                </a:solidFill>
                <a:latin typeface="+mj-lt"/>
              </a:rPr>
              <a:t>Incident</a:t>
            </a:r>
            <a:r>
              <a:rPr lang="hu-HU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hu-HU" sz="2400" dirty="0" err="1">
                <a:solidFill>
                  <a:schemeClr val="bg1"/>
                </a:solidFill>
                <a:latin typeface="+mj-lt"/>
              </a:rPr>
              <a:t>Handling</a:t>
            </a:r>
            <a:r>
              <a:rPr lang="hu-HU" sz="2400" dirty="0">
                <a:solidFill>
                  <a:schemeClr val="bg1"/>
                </a:solidFill>
                <a:latin typeface="+mj-lt"/>
              </a:rPr>
              <a:t>? Incident Management?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D1A6E8-2197-4FB1-9CA4-B25E33AA554B}"/>
              </a:ext>
            </a:extLst>
          </p:cNvPr>
          <p:cNvSpPr/>
          <p:nvPr/>
        </p:nvSpPr>
        <p:spPr>
          <a:xfrm>
            <a:off x="9560188" y="1168568"/>
            <a:ext cx="2160240" cy="460232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hu-HU" sz="1800" dirty="0">
                <a:solidFill>
                  <a:schemeClr val="bg1"/>
                </a:solidFill>
                <a:latin typeface="+mj-lt"/>
              </a:rPr>
              <a:t>Most akkor melyik?</a:t>
            </a:r>
            <a:endParaRPr lang="en-GB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A085B0-DF6B-6B86-0AEE-4D30743A95E3}"/>
              </a:ext>
            </a:extLst>
          </p:cNvPr>
          <p:cNvCxnSpPr/>
          <p:nvPr/>
        </p:nvCxnSpPr>
        <p:spPr>
          <a:xfrm>
            <a:off x="8453376" y="1400955"/>
            <a:ext cx="954992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526E5B7-AA30-A3B0-D707-86009B5CFC46}"/>
              </a:ext>
            </a:extLst>
          </p:cNvPr>
          <p:cNvSpPr/>
          <p:nvPr/>
        </p:nvSpPr>
        <p:spPr>
          <a:xfrm>
            <a:off x="0" y="435063"/>
            <a:ext cx="12144672" cy="64177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Medium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83DE33-4EF6-4316-892C-07EAABD75AC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376" y="478949"/>
            <a:ext cx="11296080" cy="553998"/>
          </a:xfrm>
        </p:spPr>
        <p:txBody>
          <a:bodyPr/>
          <a:lstStyle/>
          <a:p>
            <a:r>
              <a:rPr lang="hu-HU" sz="4000" dirty="0">
                <a:solidFill>
                  <a:schemeClr val="bg1"/>
                </a:solidFill>
                <a:latin typeface="+mj-lt"/>
              </a:rPr>
              <a:t>Hogyan zajlik az incidenskezelés – </a:t>
            </a:r>
            <a:r>
              <a:rPr lang="hu-HU" sz="4000" dirty="0" err="1">
                <a:solidFill>
                  <a:schemeClr val="bg1"/>
                </a:solidFill>
                <a:latin typeface="+mj-lt"/>
              </a:rPr>
              <a:t>detekció</a:t>
            </a:r>
            <a:r>
              <a:rPr lang="hu-HU" sz="4000" dirty="0">
                <a:solidFill>
                  <a:schemeClr val="bg1"/>
                </a:solidFill>
                <a:latin typeface="+mj-lt"/>
              </a:rPr>
              <a:t> után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591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77BF7-C32D-03F1-969B-276333403809}"/>
              </a:ext>
            </a:extLst>
          </p:cNvPr>
          <p:cNvSpPr/>
          <p:nvPr/>
        </p:nvSpPr>
        <p:spPr>
          <a:xfrm>
            <a:off x="0" y="0"/>
            <a:ext cx="6769112" cy="6872140"/>
          </a:xfrm>
          <a:custGeom>
            <a:avLst/>
            <a:gdLst>
              <a:gd name="connsiteX0" fmla="*/ 0 w 6769112"/>
              <a:gd name="connsiteY0" fmla="*/ 0 h 6872140"/>
              <a:gd name="connsiteX1" fmla="*/ 1631504 w 6769112"/>
              <a:gd name="connsiteY1" fmla="*/ 0 h 6872140"/>
              <a:gd name="connsiteX2" fmla="*/ 6769112 w 6769112"/>
              <a:gd name="connsiteY2" fmla="*/ 0 h 6872140"/>
              <a:gd name="connsiteX3" fmla="*/ 5487067 w 6769112"/>
              <a:gd name="connsiteY3" fmla="*/ 6872140 h 6872140"/>
              <a:gd name="connsiteX4" fmla="*/ 1631504 w 6769112"/>
              <a:gd name="connsiteY4" fmla="*/ 6872140 h 6872140"/>
              <a:gd name="connsiteX5" fmla="*/ 1631504 w 6769112"/>
              <a:gd name="connsiteY5" fmla="*/ 6858000 h 6872140"/>
              <a:gd name="connsiteX6" fmla="*/ 0 w 6769112"/>
              <a:gd name="connsiteY6" fmla="*/ 6858000 h 687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9112" h="6872140">
                <a:moveTo>
                  <a:pt x="0" y="0"/>
                </a:moveTo>
                <a:lnTo>
                  <a:pt x="1631504" y="0"/>
                </a:lnTo>
                <a:lnTo>
                  <a:pt x="6769112" y="0"/>
                </a:lnTo>
                <a:lnTo>
                  <a:pt x="5487067" y="6872140"/>
                </a:lnTo>
                <a:lnTo>
                  <a:pt x="1631504" y="6872140"/>
                </a:lnTo>
                <a:lnTo>
                  <a:pt x="1631504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82DF2C-799B-C6AC-4D1C-5D3245AE3F5A}"/>
              </a:ext>
            </a:extLst>
          </p:cNvPr>
          <p:cNvSpPr/>
          <p:nvPr/>
        </p:nvSpPr>
        <p:spPr>
          <a:xfrm>
            <a:off x="0" y="435062"/>
            <a:ext cx="6234480" cy="913627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leNeo Office Medium"/>
              <a:ea typeface="+mn-ea"/>
              <a:cs typeface="+mn-cs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DFB8913-B019-4991-B2D5-89D5D8DF1109}"/>
              </a:ext>
            </a:extLst>
          </p:cNvPr>
          <p:cNvSpPr>
            <a:spLocks noGrp="1"/>
          </p:cNvSpPr>
          <p:nvPr>
            <p:ph sz="quarter" idx="12"/>
          </p:nvPr>
        </p:nvSpPr>
        <p:spPr bwMode="gray">
          <a:xfrm>
            <a:off x="479376" y="2722783"/>
            <a:ext cx="5616624" cy="3298505"/>
          </a:xfrm>
        </p:spPr>
        <p:txBody>
          <a:bodyPr/>
          <a:lstStyle/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chemeClr val="bg1"/>
                </a:solidFill>
                <a:latin typeface="+mn-lt"/>
              </a:rPr>
              <a:t>A detekció és az incidens kezelés rendszerezése, folyamatizálása komplex</a:t>
            </a:r>
          </a:p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chemeClr val="bg1"/>
                </a:solidFill>
                <a:latin typeface="+mn-lt"/>
              </a:rPr>
              <a:t>Kit kell bevonni?</a:t>
            </a:r>
          </a:p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chemeClr val="bg1"/>
                </a:solidFill>
                <a:latin typeface="+mn-lt"/>
              </a:rPr>
              <a:t>Milyen fázisban, hol tart a támadás?      </a:t>
            </a:r>
            <a:r>
              <a:rPr lang="hu-HU" sz="1800" dirty="0">
                <a:solidFill>
                  <a:schemeClr val="bg1"/>
                </a:solidFill>
              </a:rPr>
              <a:t>Tényleg incidens van?</a:t>
            </a:r>
            <a:endParaRPr lang="hu-HU" sz="180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chemeClr val="bg1"/>
                </a:solidFill>
                <a:latin typeface="+mn-lt"/>
              </a:rPr>
              <a:t>Konzekvens működés kellene</a:t>
            </a:r>
          </a:p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chemeClr val="bg1"/>
                </a:solidFill>
                <a:latin typeface="+mn-lt"/>
              </a:rPr>
              <a:t>Rövid válaszidő kellene </a:t>
            </a:r>
            <a:br>
              <a:rPr lang="hu-HU" sz="1800" dirty="0">
                <a:solidFill>
                  <a:schemeClr val="bg1"/>
                </a:solidFill>
                <a:latin typeface="+mn-lt"/>
              </a:rPr>
            </a:br>
            <a:r>
              <a:rPr lang="hu-HU" sz="1800" dirty="0">
                <a:solidFill>
                  <a:schemeClr val="bg1"/>
                </a:solidFill>
                <a:latin typeface="+mn-lt"/>
              </a:rPr>
              <a:t>(MTTD mellett MTTR)</a:t>
            </a:r>
          </a:p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chemeClr val="bg1"/>
                </a:solidFill>
                <a:latin typeface="+mn-lt"/>
              </a:rPr>
              <a:t>Döntési pontok</a:t>
            </a:r>
          </a:p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chemeClr val="bg1"/>
                </a:solidFill>
                <a:latin typeface="+mn-lt"/>
              </a:rPr>
              <a:t>Támadások típusának a száma </a:t>
            </a:r>
            <a:r>
              <a:rPr lang="hu-HU" sz="1800" dirty="0" err="1">
                <a:solidFill>
                  <a:schemeClr val="bg1"/>
                </a:solidFill>
                <a:latin typeface="+mn-lt"/>
              </a:rPr>
              <a:t>vs</a:t>
            </a:r>
            <a:r>
              <a:rPr lang="hu-HU" sz="1800" dirty="0">
                <a:solidFill>
                  <a:schemeClr val="bg1"/>
                </a:solidFill>
                <a:latin typeface="+mn-lt"/>
              </a:rPr>
              <a:t>. Eljárásrendek száma</a:t>
            </a:r>
          </a:p>
          <a:p>
            <a:pPr>
              <a:lnSpc>
                <a:spcPts val="2250"/>
              </a:lnSpc>
              <a:spcBef>
                <a:spcPts val="0"/>
              </a:spcBef>
            </a:pPr>
            <a:endParaRPr lang="hu-HU" sz="1800" dirty="0">
              <a:solidFill>
                <a:schemeClr val="bg1"/>
              </a:solidFill>
              <a:latin typeface="+mn-lt"/>
            </a:endParaRPr>
          </a:p>
          <a:p>
            <a:pPr>
              <a:lnSpc>
                <a:spcPts val="2250"/>
              </a:lnSpc>
              <a:spcBef>
                <a:spcPts val="0"/>
              </a:spcBef>
            </a:pPr>
            <a:endParaRPr lang="hu-HU" sz="18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lnSpc>
                <a:spcPts val="225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8E62880-6403-46F3-A0F0-4AC36019D4C3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6960096" y="2722783"/>
            <a:ext cx="4392488" cy="2774938"/>
          </a:xfrm>
        </p:spPr>
        <p:txBody>
          <a:bodyPr/>
          <a:lstStyle/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chemeClr val="bg1"/>
                </a:solidFill>
                <a:latin typeface="+mn-lt"/>
              </a:rPr>
              <a:t>People, process, technology!</a:t>
            </a:r>
          </a:p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chemeClr val="bg1"/>
                </a:solidFill>
                <a:latin typeface="+mn-lt"/>
              </a:rPr>
              <a:t>Szerepkörök!</a:t>
            </a:r>
          </a:p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 err="1">
                <a:solidFill>
                  <a:schemeClr val="bg1"/>
                </a:solidFill>
                <a:latin typeface="+mn-lt"/>
              </a:rPr>
              <a:t>Kill</a:t>
            </a:r>
            <a:r>
              <a:rPr lang="hu-HU" sz="1800" dirty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1800" dirty="0" err="1">
                <a:solidFill>
                  <a:schemeClr val="bg1"/>
                </a:solidFill>
                <a:latin typeface="+mn-lt"/>
              </a:rPr>
              <a:t>chain</a:t>
            </a:r>
            <a:r>
              <a:rPr lang="hu-HU" sz="1800" dirty="0">
                <a:solidFill>
                  <a:schemeClr val="bg1"/>
                </a:solidFill>
                <a:latin typeface="+mn-lt"/>
              </a:rPr>
              <a:t>, MITRE ATT&amp;CK </a:t>
            </a:r>
            <a:r>
              <a:rPr lang="hu-HU" sz="1800" dirty="0" err="1">
                <a:solidFill>
                  <a:schemeClr val="bg1"/>
                </a:solidFill>
                <a:latin typeface="+mn-lt"/>
              </a:rPr>
              <a:t>framework</a:t>
            </a:r>
            <a:endParaRPr lang="hu-HU" sz="180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chemeClr val="bg1"/>
                </a:solidFill>
                <a:latin typeface="+mn-lt"/>
              </a:rPr>
              <a:t>Eljárásrendek (</a:t>
            </a:r>
            <a:r>
              <a:rPr lang="hu-HU" sz="1800" dirty="0" err="1">
                <a:solidFill>
                  <a:schemeClr val="bg1"/>
                </a:solidFill>
                <a:latin typeface="+mn-lt"/>
              </a:rPr>
              <a:t>playbook</a:t>
            </a:r>
            <a:r>
              <a:rPr lang="hu-HU" sz="1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hu-HU" sz="1800" dirty="0" err="1">
                <a:solidFill>
                  <a:schemeClr val="bg1"/>
                </a:solidFill>
                <a:latin typeface="+mn-lt"/>
              </a:rPr>
              <a:t>runbook</a:t>
            </a:r>
            <a:r>
              <a:rPr lang="hu-HU" sz="1800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chemeClr val="bg1"/>
                </a:solidFill>
                <a:latin typeface="+mn-lt"/>
              </a:rPr>
              <a:t>SOAR rendszer</a:t>
            </a:r>
          </a:p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chemeClr val="bg1"/>
                </a:solidFill>
                <a:latin typeface="+mn-lt"/>
              </a:rPr>
              <a:t>Automatizált </a:t>
            </a:r>
            <a:r>
              <a:rPr lang="hu-HU" sz="1800" dirty="0" err="1">
                <a:solidFill>
                  <a:schemeClr val="bg1"/>
                </a:solidFill>
                <a:latin typeface="+mn-lt"/>
              </a:rPr>
              <a:t>enrichment</a:t>
            </a:r>
            <a:r>
              <a:rPr lang="hu-HU" sz="1800" dirty="0">
                <a:solidFill>
                  <a:schemeClr val="bg1"/>
                </a:solidFill>
                <a:latin typeface="+mn-lt"/>
              </a:rPr>
              <a:t> és </a:t>
            </a:r>
            <a:r>
              <a:rPr lang="hu-HU" sz="1800" dirty="0" err="1">
                <a:solidFill>
                  <a:schemeClr val="bg1"/>
                </a:solidFill>
                <a:latin typeface="+mn-lt"/>
              </a:rPr>
              <a:t>response</a:t>
            </a:r>
            <a:endParaRPr lang="hu-HU" sz="180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chemeClr val="bg1"/>
                </a:solidFill>
                <a:latin typeface="+mn-lt"/>
              </a:rPr>
              <a:t>SOC/CERT/CSIRT szervezetek együttműködés</a:t>
            </a:r>
          </a:p>
          <a:p>
            <a:pPr marL="0" indent="0">
              <a:lnSpc>
                <a:spcPts val="225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chemeClr val="bg1"/>
                </a:solidFill>
                <a:latin typeface="+mn-lt"/>
              </a:rPr>
              <a:t>ML?</a:t>
            </a: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1B820C6E-78F4-4321-AD5A-A2A3343849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95FB5BC-6CFD-EF02-5C65-1CE0EC65FEAC}"/>
              </a:ext>
            </a:extLst>
          </p:cNvPr>
          <p:cNvSpPr/>
          <p:nvPr/>
        </p:nvSpPr>
        <p:spPr>
          <a:xfrm>
            <a:off x="479376" y="1596205"/>
            <a:ext cx="683481" cy="519303"/>
          </a:xfrm>
          <a:custGeom>
            <a:avLst/>
            <a:gdLst>
              <a:gd name="connsiteX0" fmla="*/ 683482 w 683481"/>
              <a:gd name="connsiteY0" fmla="*/ 240812 h 519303"/>
              <a:gd name="connsiteX1" fmla="*/ 645501 w 683481"/>
              <a:gd name="connsiteY1" fmla="*/ 340596 h 519303"/>
              <a:gd name="connsiteX2" fmla="*/ 500800 w 683481"/>
              <a:gd name="connsiteY2" fmla="*/ 340596 h 519303"/>
              <a:gd name="connsiteX3" fmla="*/ 440819 w 683481"/>
              <a:gd name="connsiteY3" fmla="*/ 381716 h 519303"/>
              <a:gd name="connsiteX4" fmla="*/ 411857 w 683481"/>
              <a:gd name="connsiteY4" fmla="*/ 381716 h 519303"/>
              <a:gd name="connsiteX5" fmla="*/ 511203 w 683481"/>
              <a:gd name="connsiteY5" fmla="*/ 272392 h 519303"/>
              <a:gd name="connsiteX6" fmla="*/ 515986 w 683481"/>
              <a:gd name="connsiteY6" fmla="*/ 242868 h 519303"/>
              <a:gd name="connsiteX7" fmla="*/ 490917 w 683481"/>
              <a:gd name="connsiteY7" fmla="*/ 226543 h 519303"/>
              <a:gd name="connsiteX8" fmla="*/ 359388 w 683481"/>
              <a:gd name="connsiteY8" fmla="*/ 226543 h 519303"/>
              <a:gd name="connsiteX9" fmla="*/ 418327 w 683481"/>
              <a:gd name="connsiteY9" fmla="*/ 151171 h 519303"/>
              <a:gd name="connsiteX10" fmla="*/ 421370 w 683481"/>
              <a:gd name="connsiteY10" fmla="*/ 122277 h 519303"/>
              <a:gd name="connsiteX11" fmla="*/ 396725 w 683481"/>
              <a:gd name="connsiteY11" fmla="*/ 106871 h 519303"/>
              <a:gd name="connsiteX12" fmla="*/ 319680 w 683481"/>
              <a:gd name="connsiteY12" fmla="*/ 106871 h 519303"/>
              <a:gd name="connsiteX13" fmla="*/ 297324 w 683481"/>
              <a:gd name="connsiteY13" fmla="*/ 118425 h 519303"/>
              <a:gd name="connsiteX14" fmla="*/ 171977 w 683481"/>
              <a:gd name="connsiteY14" fmla="*/ 295159 h 519303"/>
              <a:gd name="connsiteX15" fmla="*/ 169976 w 683481"/>
              <a:gd name="connsiteY15" fmla="*/ 323600 h 519303"/>
              <a:gd name="connsiteX16" fmla="*/ 194333 w 683481"/>
              <a:gd name="connsiteY16" fmla="*/ 338431 h 519303"/>
              <a:gd name="connsiteX17" fmla="*/ 332194 w 683481"/>
              <a:gd name="connsiteY17" fmla="*/ 338431 h 519303"/>
              <a:gd name="connsiteX18" fmla="*/ 304699 w 683481"/>
              <a:gd name="connsiteY18" fmla="*/ 381730 h 519303"/>
              <a:gd name="connsiteX19" fmla="*/ 40270 w 683481"/>
              <a:gd name="connsiteY19" fmla="*/ 381730 h 519303"/>
              <a:gd name="connsiteX20" fmla="*/ 0 w 683481"/>
              <a:gd name="connsiteY20" fmla="*/ 300943 h 519303"/>
              <a:gd name="connsiteX21" fmla="*/ 101388 w 683481"/>
              <a:gd name="connsiteY21" fmla="*/ 199569 h 519303"/>
              <a:gd name="connsiteX22" fmla="*/ 116685 w 683481"/>
              <a:gd name="connsiteY22" fmla="*/ 200843 h 519303"/>
              <a:gd name="connsiteX23" fmla="*/ 116506 w 683481"/>
              <a:gd name="connsiteY23" fmla="*/ 197376 h 519303"/>
              <a:gd name="connsiteX24" fmla="*/ 313882 w 683481"/>
              <a:gd name="connsiteY24" fmla="*/ 0 h 519303"/>
              <a:gd name="connsiteX25" fmla="*/ 485859 w 683481"/>
              <a:gd name="connsiteY25" fmla="*/ 100662 h 519303"/>
              <a:gd name="connsiteX26" fmla="*/ 534819 w 683481"/>
              <a:gd name="connsiteY26" fmla="*/ 92246 h 519303"/>
              <a:gd name="connsiteX27" fmla="*/ 683482 w 683481"/>
              <a:gd name="connsiteY27" fmla="*/ 240812 h 519303"/>
              <a:gd name="connsiteX28" fmla="*/ 303150 w 683481"/>
              <a:gd name="connsiteY28" fmla="*/ 253943 h 519303"/>
              <a:gd name="connsiteX29" fmla="*/ 396739 w 683481"/>
              <a:gd name="connsiteY29" fmla="*/ 134270 h 519303"/>
              <a:gd name="connsiteX30" fmla="*/ 319694 w 683481"/>
              <a:gd name="connsiteY30" fmla="*/ 134270 h 519303"/>
              <a:gd name="connsiteX31" fmla="*/ 194346 w 683481"/>
              <a:gd name="connsiteY31" fmla="*/ 311004 h 519303"/>
              <a:gd name="connsiteX32" fmla="*/ 382100 w 683481"/>
              <a:gd name="connsiteY32" fmla="*/ 311004 h 519303"/>
              <a:gd name="connsiteX33" fmla="*/ 249790 w 683481"/>
              <a:gd name="connsiteY33" fmla="*/ 519303 h 519303"/>
              <a:gd name="connsiteX34" fmla="*/ 490931 w 683481"/>
              <a:gd name="connsiteY34" fmla="*/ 253943 h 519303"/>
              <a:gd name="connsiteX35" fmla="*/ 303150 w 683481"/>
              <a:gd name="connsiteY35" fmla="*/ 253943 h 51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83481" h="519303">
                <a:moveTo>
                  <a:pt x="683482" y="240812"/>
                </a:moveTo>
                <a:cubicBezTo>
                  <a:pt x="683482" y="278875"/>
                  <a:pt x="669049" y="313498"/>
                  <a:pt x="645501" y="340596"/>
                </a:cubicBezTo>
                <a:lnTo>
                  <a:pt x="500800" y="340596"/>
                </a:lnTo>
                <a:cubicBezTo>
                  <a:pt x="492192" y="364062"/>
                  <a:pt x="468644" y="381716"/>
                  <a:pt x="440819" y="381716"/>
                </a:cubicBezTo>
                <a:lnTo>
                  <a:pt x="411857" y="381716"/>
                </a:lnTo>
                <a:lnTo>
                  <a:pt x="511203" y="272392"/>
                </a:lnTo>
                <a:cubicBezTo>
                  <a:pt x="518495" y="264360"/>
                  <a:pt x="520373" y="252778"/>
                  <a:pt x="515986" y="242868"/>
                </a:cubicBezTo>
                <a:cubicBezTo>
                  <a:pt x="511600" y="232944"/>
                  <a:pt x="501773" y="226543"/>
                  <a:pt x="490917" y="226543"/>
                </a:cubicBezTo>
                <a:lnTo>
                  <a:pt x="359388" y="226543"/>
                </a:lnTo>
                <a:lnTo>
                  <a:pt x="418327" y="151171"/>
                </a:lnTo>
                <a:cubicBezTo>
                  <a:pt x="424783" y="142905"/>
                  <a:pt x="425961" y="131693"/>
                  <a:pt x="421370" y="122277"/>
                </a:cubicBezTo>
                <a:cubicBezTo>
                  <a:pt x="416778" y="112847"/>
                  <a:pt x="407211" y="106871"/>
                  <a:pt x="396725" y="106871"/>
                </a:cubicBezTo>
                <a:lnTo>
                  <a:pt x="319680" y="106871"/>
                </a:lnTo>
                <a:cubicBezTo>
                  <a:pt x="310798" y="106871"/>
                  <a:pt x="302464" y="111175"/>
                  <a:pt x="297324" y="118425"/>
                </a:cubicBezTo>
                <a:lnTo>
                  <a:pt x="171977" y="295159"/>
                </a:lnTo>
                <a:cubicBezTo>
                  <a:pt x="166042" y="303520"/>
                  <a:pt x="165275" y="314499"/>
                  <a:pt x="169976" y="323600"/>
                </a:cubicBezTo>
                <a:cubicBezTo>
                  <a:pt x="174677" y="332715"/>
                  <a:pt x="184080" y="338431"/>
                  <a:pt x="194333" y="338431"/>
                </a:cubicBezTo>
                <a:lnTo>
                  <a:pt x="332194" y="338431"/>
                </a:lnTo>
                <a:lnTo>
                  <a:pt x="304699" y="381730"/>
                </a:lnTo>
                <a:lnTo>
                  <a:pt x="40270" y="381730"/>
                </a:lnTo>
                <a:cubicBezTo>
                  <a:pt x="15845" y="363226"/>
                  <a:pt x="0" y="333962"/>
                  <a:pt x="0" y="300943"/>
                </a:cubicBezTo>
                <a:cubicBezTo>
                  <a:pt x="0" y="244965"/>
                  <a:pt x="45383" y="199569"/>
                  <a:pt x="101388" y="199569"/>
                </a:cubicBezTo>
                <a:cubicBezTo>
                  <a:pt x="106610" y="199569"/>
                  <a:pt x="111682" y="200090"/>
                  <a:pt x="116685" y="200843"/>
                </a:cubicBezTo>
                <a:cubicBezTo>
                  <a:pt x="116657" y="199678"/>
                  <a:pt x="116506" y="198554"/>
                  <a:pt x="116506" y="197376"/>
                </a:cubicBezTo>
                <a:cubicBezTo>
                  <a:pt x="116506" y="88380"/>
                  <a:pt x="204873" y="0"/>
                  <a:pt x="313882" y="0"/>
                </a:cubicBezTo>
                <a:cubicBezTo>
                  <a:pt x="387733" y="0"/>
                  <a:pt x="452004" y="40626"/>
                  <a:pt x="485859" y="100662"/>
                </a:cubicBezTo>
                <a:cubicBezTo>
                  <a:pt x="501211" y="95316"/>
                  <a:pt x="517631" y="92246"/>
                  <a:pt x="534819" y="92246"/>
                </a:cubicBezTo>
                <a:cubicBezTo>
                  <a:pt x="616936" y="92205"/>
                  <a:pt x="683482" y="158737"/>
                  <a:pt x="683482" y="240812"/>
                </a:cubicBezTo>
                <a:close/>
                <a:moveTo>
                  <a:pt x="303150" y="253943"/>
                </a:moveTo>
                <a:lnTo>
                  <a:pt x="396739" y="134270"/>
                </a:lnTo>
                <a:lnTo>
                  <a:pt x="319694" y="134270"/>
                </a:lnTo>
                <a:lnTo>
                  <a:pt x="194346" y="311004"/>
                </a:lnTo>
                <a:lnTo>
                  <a:pt x="382100" y="311004"/>
                </a:lnTo>
                <a:lnTo>
                  <a:pt x="249790" y="519303"/>
                </a:lnTo>
                <a:lnTo>
                  <a:pt x="490931" y="253943"/>
                </a:lnTo>
                <a:lnTo>
                  <a:pt x="303150" y="253943"/>
                </a:lnTo>
                <a:close/>
              </a:path>
            </a:pathLst>
          </a:custGeom>
          <a:solidFill>
            <a:schemeClr val="bg1"/>
          </a:solidFill>
          <a:ln w="1369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76A1891-8579-E529-EE19-9C84A3567083}"/>
              </a:ext>
            </a:extLst>
          </p:cNvPr>
          <p:cNvSpPr/>
          <p:nvPr/>
        </p:nvSpPr>
        <p:spPr>
          <a:xfrm>
            <a:off x="6960096" y="1578857"/>
            <a:ext cx="553994" cy="553999"/>
          </a:xfrm>
          <a:custGeom>
            <a:avLst/>
            <a:gdLst>
              <a:gd name="connsiteX0" fmla="*/ 10162 w 794995"/>
              <a:gd name="connsiteY0" fmla="*/ 307896 h 795002"/>
              <a:gd name="connsiteX1" fmla="*/ 85165 w 794995"/>
              <a:gd name="connsiteY1" fmla="*/ 327990 h 795002"/>
              <a:gd name="connsiteX2" fmla="*/ 92032 w 794995"/>
              <a:gd name="connsiteY2" fmla="*/ 301454 h 795002"/>
              <a:gd name="connsiteX3" fmla="*/ 17262 w 794995"/>
              <a:gd name="connsiteY3" fmla="*/ 281415 h 795002"/>
              <a:gd name="connsiteX4" fmla="*/ 471 w 794995"/>
              <a:gd name="connsiteY4" fmla="*/ 291105 h 795002"/>
              <a:gd name="connsiteX5" fmla="*/ 10162 w 794995"/>
              <a:gd name="connsiteY5" fmla="*/ 307896 h 795002"/>
              <a:gd name="connsiteX6" fmla="*/ 106849 w 794995"/>
              <a:gd name="connsiteY6" fmla="*/ 668751 h 795002"/>
              <a:gd name="connsiteX7" fmla="*/ 106849 w 794995"/>
              <a:gd name="connsiteY7" fmla="*/ 688132 h 795002"/>
              <a:gd name="connsiteX8" fmla="*/ 116539 w 794995"/>
              <a:gd name="connsiteY8" fmla="*/ 692148 h 795002"/>
              <a:gd name="connsiteX9" fmla="*/ 126230 w 794995"/>
              <a:gd name="connsiteY9" fmla="*/ 688132 h 795002"/>
              <a:gd name="connsiteX10" fmla="*/ 184305 w 794995"/>
              <a:gd name="connsiteY10" fmla="*/ 630057 h 795002"/>
              <a:gd name="connsiteX11" fmla="*/ 164622 w 794995"/>
              <a:gd name="connsiteY11" fmla="*/ 610977 h 795002"/>
              <a:gd name="connsiteX12" fmla="*/ 106849 w 794995"/>
              <a:gd name="connsiteY12" fmla="*/ 668751 h 795002"/>
              <a:gd name="connsiteX13" fmla="*/ 10162 w 794995"/>
              <a:gd name="connsiteY13" fmla="*/ 487110 h 795002"/>
              <a:gd name="connsiteX14" fmla="*/ 471 w 794995"/>
              <a:gd name="connsiteY14" fmla="*/ 503901 h 795002"/>
              <a:gd name="connsiteX15" fmla="*/ 13698 w 794995"/>
              <a:gd name="connsiteY15" fmla="*/ 514058 h 795002"/>
              <a:gd name="connsiteX16" fmla="*/ 17248 w 794995"/>
              <a:gd name="connsiteY16" fmla="*/ 513592 h 795002"/>
              <a:gd name="connsiteX17" fmla="*/ 94005 w 794995"/>
              <a:gd name="connsiteY17" fmla="*/ 493018 h 795002"/>
              <a:gd name="connsiteX18" fmla="*/ 86576 w 794995"/>
              <a:gd name="connsiteY18" fmla="*/ 466633 h 795002"/>
              <a:gd name="connsiteX19" fmla="*/ 10162 w 794995"/>
              <a:gd name="connsiteY19" fmla="*/ 487110 h 795002"/>
              <a:gd name="connsiteX20" fmla="*/ 161401 w 794995"/>
              <a:gd name="connsiteY20" fmla="*/ 180808 h 795002"/>
              <a:gd name="connsiteX21" fmla="*/ 180796 w 794995"/>
              <a:gd name="connsiteY21" fmla="*/ 161441 h 795002"/>
              <a:gd name="connsiteX22" fmla="*/ 126216 w 794995"/>
              <a:gd name="connsiteY22" fmla="*/ 106875 h 795002"/>
              <a:gd name="connsiteX23" fmla="*/ 106835 w 794995"/>
              <a:gd name="connsiteY23" fmla="*/ 106875 h 795002"/>
              <a:gd name="connsiteX24" fmla="*/ 106835 w 794995"/>
              <a:gd name="connsiteY24" fmla="*/ 126256 h 795002"/>
              <a:gd name="connsiteX25" fmla="*/ 161401 w 794995"/>
              <a:gd name="connsiteY25" fmla="*/ 180808 h 795002"/>
              <a:gd name="connsiteX26" fmla="*/ 784834 w 794995"/>
              <a:gd name="connsiteY26" fmla="*/ 307896 h 795002"/>
              <a:gd name="connsiteX27" fmla="*/ 794524 w 794995"/>
              <a:gd name="connsiteY27" fmla="*/ 291105 h 795002"/>
              <a:gd name="connsiteX28" fmla="*/ 777734 w 794995"/>
              <a:gd name="connsiteY28" fmla="*/ 281415 h 795002"/>
              <a:gd name="connsiteX29" fmla="*/ 695330 w 794995"/>
              <a:gd name="connsiteY29" fmla="*/ 303496 h 795002"/>
              <a:gd name="connsiteX30" fmla="*/ 702101 w 794995"/>
              <a:gd name="connsiteY30" fmla="*/ 330060 h 795002"/>
              <a:gd name="connsiteX31" fmla="*/ 784834 w 794995"/>
              <a:gd name="connsiteY31" fmla="*/ 307896 h 795002"/>
              <a:gd name="connsiteX32" fmla="*/ 513566 w 794995"/>
              <a:gd name="connsiteY32" fmla="*/ 17274 h 795002"/>
              <a:gd name="connsiteX33" fmla="*/ 503875 w 794995"/>
              <a:gd name="connsiteY33" fmla="*/ 484 h 795002"/>
              <a:gd name="connsiteX34" fmla="*/ 487084 w 794995"/>
              <a:gd name="connsiteY34" fmla="*/ 10174 h 795002"/>
              <a:gd name="connsiteX35" fmla="*/ 466360 w 794995"/>
              <a:gd name="connsiteY35" fmla="*/ 87534 h 795002"/>
              <a:gd name="connsiteX36" fmla="*/ 492732 w 794995"/>
              <a:gd name="connsiteY36" fmla="*/ 95018 h 795002"/>
              <a:gd name="connsiteX37" fmla="*/ 513566 w 794995"/>
              <a:gd name="connsiteY37" fmla="*/ 17274 h 795002"/>
              <a:gd name="connsiteX38" fmla="*/ 301606 w 794995"/>
              <a:gd name="connsiteY38" fmla="*/ 92578 h 795002"/>
              <a:gd name="connsiteX39" fmla="*/ 328156 w 794995"/>
              <a:gd name="connsiteY39" fmla="*/ 85766 h 795002"/>
              <a:gd name="connsiteX40" fmla="*/ 307911 w 794995"/>
              <a:gd name="connsiteY40" fmla="*/ 10188 h 795002"/>
              <a:gd name="connsiteX41" fmla="*/ 291121 w 794995"/>
              <a:gd name="connsiteY41" fmla="*/ 497 h 795002"/>
              <a:gd name="connsiteX42" fmla="*/ 281430 w 794995"/>
              <a:gd name="connsiteY42" fmla="*/ 17288 h 795002"/>
              <a:gd name="connsiteX43" fmla="*/ 301606 w 794995"/>
              <a:gd name="connsiteY43" fmla="*/ 92578 h 795002"/>
              <a:gd name="connsiteX44" fmla="*/ 668766 w 794995"/>
              <a:gd name="connsiteY44" fmla="*/ 106875 h 795002"/>
              <a:gd name="connsiteX45" fmla="*/ 610184 w 794995"/>
              <a:gd name="connsiteY45" fmla="*/ 165457 h 795002"/>
              <a:gd name="connsiteX46" fmla="*/ 629263 w 794995"/>
              <a:gd name="connsiteY46" fmla="*/ 185139 h 795002"/>
              <a:gd name="connsiteX47" fmla="*/ 688161 w 794995"/>
              <a:gd name="connsiteY47" fmla="*/ 126256 h 795002"/>
              <a:gd name="connsiteX48" fmla="*/ 688161 w 794995"/>
              <a:gd name="connsiteY48" fmla="*/ 106875 h 795002"/>
              <a:gd name="connsiteX49" fmla="*/ 668766 w 794995"/>
              <a:gd name="connsiteY49" fmla="*/ 106875 h 795002"/>
              <a:gd name="connsiteX50" fmla="*/ 626166 w 794995"/>
              <a:gd name="connsiteY50" fmla="*/ 606783 h 795002"/>
              <a:gd name="connsiteX51" fmla="*/ 606798 w 794995"/>
              <a:gd name="connsiteY51" fmla="*/ 626192 h 795002"/>
              <a:gd name="connsiteX52" fmla="*/ 668752 w 794995"/>
              <a:gd name="connsiteY52" fmla="*/ 688146 h 795002"/>
              <a:gd name="connsiteX53" fmla="*/ 678443 w 794995"/>
              <a:gd name="connsiteY53" fmla="*/ 692162 h 795002"/>
              <a:gd name="connsiteX54" fmla="*/ 688134 w 794995"/>
              <a:gd name="connsiteY54" fmla="*/ 688146 h 795002"/>
              <a:gd name="connsiteX55" fmla="*/ 688134 w 794995"/>
              <a:gd name="connsiteY55" fmla="*/ 668765 h 795002"/>
              <a:gd name="connsiteX56" fmla="*/ 626166 w 794995"/>
              <a:gd name="connsiteY56" fmla="*/ 606783 h 795002"/>
              <a:gd name="connsiteX57" fmla="*/ 784834 w 794995"/>
              <a:gd name="connsiteY57" fmla="*/ 487110 h 795002"/>
              <a:gd name="connsiteX58" fmla="*/ 700661 w 794995"/>
              <a:gd name="connsiteY58" fmla="*/ 464549 h 795002"/>
              <a:gd name="connsiteX59" fmla="*/ 693438 w 794995"/>
              <a:gd name="connsiteY59" fmla="*/ 490989 h 795002"/>
              <a:gd name="connsiteX60" fmla="*/ 777734 w 794995"/>
              <a:gd name="connsiteY60" fmla="*/ 513578 h 795002"/>
              <a:gd name="connsiteX61" fmla="*/ 781284 w 794995"/>
              <a:gd name="connsiteY61" fmla="*/ 514044 h 795002"/>
              <a:gd name="connsiteX62" fmla="*/ 794511 w 794995"/>
              <a:gd name="connsiteY62" fmla="*/ 503887 h 795002"/>
              <a:gd name="connsiteX63" fmla="*/ 784834 w 794995"/>
              <a:gd name="connsiteY63" fmla="*/ 487110 h 795002"/>
              <a:gd name="connsiteX64" fmla="*/ 491114 w 794995"/>
              <a:gd name="connsiteY64" fmla="*/ 693944 h 795002"/>
              <a:gd name="connsiteX65" fmla="*/ 464702 w 794995"/>
              <a:gd name="connsiteY65" fmla="*/ 701263 h 795002"/>
              <a:gd name="connsiteX66" fmla="*/ 487098 w 794995"/>
              <a:gd name="connsiteY66" fmla="*/ 784832 h 795002"/>
              <a:gd name="connsiteX67" fmla="*/ 500311 w 794995"/>
              <a:gd name="connsiteY67" fmla="*/ 795003 h 795002"/>
              <a:gd name="connsiteX68" fmla="*/ 503861 w 794995"/>
              <a:gd name="connsiteY68" fmla="*/ 794537 h 795002"/>
              <a:gd name="connsiteX69" fmla="*/ 513552 w 794995"/>
              <a:gd name="connsiteY69" fmla="*/ 777746 h 795002"/>
              <a:gd name="connsiteX70" fmla="*/ 491114 w 794995"/>
              <a:gd name="connsiteY70" fmla="*/ 693944 h 795002"/>
              <a:gd name="connsiteX71" fmla="*/ 281430 w 794995"/>
              <a:gd name="connsiteY71" fmla="*/ 777746 h 795002"/>
              <a:gd name="connsiteX72" fmla="*/ 291121 w 794995"/>
              <a:gd name="connsiteY72" fmla="*/ 794537 h 795002"/>
              <a:gd name="connsiteX73" fmla="*/ 294671 w 794995"/>
              <a:gd name="connsiteY73" fmla="*/ 795003 h 795002"/>
              <a:gd name="connsiteX74" fmla="*/ 307898 w 794995"/>
              <a:gd name="connsiteY74" fmla="*/ 784846 h 795002"/>
              <a:gd name="connsiteX75" fmla="*/ 329814 w 794995"/>
              <a:gd name="connsiteY75" fmla="*/ 703059 h 795002"/>
              <a:gd name="connsiteX76" fmla="*/ 303237 w 794995"/>
              <a:gd name="connsiteY76" fmla="*/ 696315 h 795002"/>
              <a:gd name="connsiteX77" fmla="*/ 281430 w 794995"/>
              <a:gd name="connsiteY77" fmla="*/ 777746 h 795002"/>
              <a:gd name="connsiteX78" fmla="*/ 393386 w 794995"/>
              <a:gd name="connsiteY78" fmla="*/ 106367 h 795002"/>
              <a:gd name="connsiteX79" fmla="*/ 105546 w 794995"/>
              <a:gd name="connsiteY79" fmla="*/ 394207 h 795002"/>
              <a:gd name="connsiteX80" fmla="*/ 393386 w 794995"/>
              <a:gd name="connsiteY80" fmla="*/ 682046 h 795002"/>
              <a:gd name="connsiteX81" fmla="*/ 681225 w 794995"/>
              <a:gd name="connsiteY81" fmla="*/ 394207 h 795002"/>
              <a:gd name="connsiteX82" fmla="*/ 393386 w 794995"/>
              <a:gd name="connsiteY82" fmla="*/ 106367 h 79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794995" h="795002">
                <a:moveTo>
                  <a:pt x="10162" y="307896"/>
                </a:moveTo>
                <a:lnTo>
                  <a:pt x="85165" y="327990"/>
                </a:lnTo>
                <a:cubicBezTo>
                  <a:pt x="87084" y="318998"/>
                  <a:pt x="89359" y="310144"/>
                  <a:pt x="92032" y="301454"/>
                </a:cubicBezTo>
                <a:lnTo>
                  <a:pt x="17262" y="281415"/>
                </a:lnTo>
                <a:cubicBezTo>
                  <a:pt x="9956" y="279414"/>
                  <a:pt x="2431" y="283786"/>
                  <a:pt x="471" y="291105"/>
                </a:cubicBezTo>
                <a:cubicBezTo>
                  <a:pt x="-1489" y="298425"/>
                  <a:pt x="2843" y="305936"/>
                  <a:pt x="10162" y="307896"/>
                </a:cubicBezTo>
                <a:close/>
                <a:moveTo>
                  <a:pt x="106849" y="668751"/>
                </a:moveTo>
                <a:cubicBezTo>
                  <a:pt x="101489" y="674110"/>
                  <a:pt x="101489" y="682773"/>
                  <a:pt x="106849" y="688132"/>
                </a:cubicBezTo>
                <a:cubicBezTo>
                  <a:pt x="109521" y="690805"/>
                  <a:pt x="113030" y="692148"/>
                  <a:pt x="116539" y="692148"/>
                </a:cubicBezTo>
                <a:cubicBezTo>
                  <a:pt x="120048" y="692148"/>
                  <a:pt x="123557" y="690805"/>
                  <a:pt x="126230" y="688132"/>
                </a:cubicBezTo>
                <a:lnTo>
                  <a:pt x="184305" y="630057"/>
                </a:lnTo>
                <a:cubicBezTo>
                  <a:pt x="177465" y="623985"/>
                  <a:pt x="170913" y="617611"/>
                  <a:pt x="164622" y="610977"/>
                </a:cubicBezTo>
                <a:lnTo>
                  <a:pt x="106849" y="668751"/>
                </a:lnTo>
                <a:close/>
                <a:moveTo>
                  <a:pt x="10162" y="487110"/>
                </a:moveTo>
                <a:cubicBezTo>
                  <a:pt x="2843" y="489071"/>
                  <a:pt x="-1489" y="496582"/>
                  <a:pt x="471" y="503901"/>
                </a:cubicBezTo>
                <a:cubicBezTo>
                  <a:pt x="2116" y="510028"/>
                  <a:pt x="7640" y="514058"/>
                  <a:pt x="13698" y="514058"/>
                </a:cubicBezTo>
                <a:cubicBezTo>
                  <a:pt x="14877" y="514058"/>
                  <a:pt x="16069" y="513907"/>
                  <a:pt x="17248" y="513592"/>
                </a:cubicBezTo>
                <a:lnTo>
                  <a:pt x="94005" y="493018"/>
                </a:lnTo>
                <a:cubicBezTo>
                  <a:pt x="91154" y="484383"/>
                  <a:pt x="88687" y="475583"/>
                  <a:pt x="86576" y="466633"/>
                </a:cubicBezTo>
                <a:lnTo>
                  <a:pt x="10162" y="487110"/>
                </a:lnTo>
                <a:close/>
                <a:moveTo>
                  <a:pt x="161401" y="180808"/>
                </a:moveTo>
                <a:cubicBezTo>
                  <a:pt x="167596" y="174078"/>
                  <a:pt x="174052" y="167609"/>
                  <a:pt x="180796" y="161441"/>
                </a:cubicBezTo>
                <a:lnTo>
                  <a:pt x="126216" y="106875"/>
                </a:lnTo>
                <a:cubicBezTo>
                  <a:pt x="120857" y="101515"/>
                  <a:pt x="112180" y="101515"/>
                  <a:pt x="106835" y="106875"/>
                </a:cubicBezTo>
                <a:cubicBezTo>
                  <a:pt x="101476" y="112234"/>
                  <a:pt x="101476" y="120896"/>
                  <a:pt x="106835" y="126256"/>
                </a:cubicBezTo>
                <a:lnTo>
                  <a:pt x="161401" y="180808"/>
                </a:lnTo>
                <a:close/>
                <a:moveTo>
                  <a:pt x="784834" y="307896"/>
                </a:moveTo>
                <a:cubicBezTo>
                  <a:pt x="792153" y="305936"/>
                  <a:pt x="796484" y="298425"/>
                  <a:pt x="794524" y="291105"/>
                </a:cubicBezTo>
                <a:cubicBezTo>
                  <a:pt x="792564" y="283786"/>
                  <a:pt x="785053" y="279414"/>
                  <a:pt x="777734" y="281415"/>
                </a:cubicBezTo>
                <a:lnTo>
                  <a:pt x="695330" y="303496"/>
                </a:lnTo>
                <a:cubicBezTo>
                  <a:pt x="697947" y="312200"/>
                  <a:pt x="700236" y="321055"/>
                  <a:pt x="702101" y="330060"/>
                </a:cubicBezTo>
                <a:lnTo>
                  <a:pt x="784834" y="307896"/>
                </a:lnTo>
                <a:close/>
                <a:moveTo>
                  <a:pt x="513566" y="17274"/>
                </a:moveTo>
                <a:cubicBezTo>
                  <a:pt x="515526" y="9969"/>
                  <a:pt x="511194" y="2444"/>
                  <a:pt x="503875" y="484"/>
                </a:cubicBezTo>
                <a:cubicBezTo>
                  <a:pt x="496501" y="-1518"/>
                  <a:pt x="489045" y="2882"/>
                  <a:pt x="487084" y="10174"/>
                </a:cubicBezTo>
                <a:lnTo>
                  <a:pt x="466360" y="87534"/>
                </a:lnTo>
                <a:cubicBezTo>
                  <a:pt x="475310" y="89659"/>
                  <a:pt x="484096" y="92154"/>
                  <a:pt x="492732" y="95018"/>
                </a:cubicBezTo>
                <a:lnTo>
                  <a:pt x="513566" y="17274"/>
                </a:lnTo>
                <a:close/>
                <a:moveTo>
                  <a:pt x="301606" y="92578"/>
                </a:moveTo>
                <a:cubicBezTo>
                  <a:pt x="310310" y="89933"/>
                  <a:pt x="319164" y="87658"/>
                  <a:pt x="328156" y="85766"/>
                </a:cubicBezTo>
                <a:lnTo>
                  <a:pt x="307911" y="10188"/>
                </a:lnTo>
                <a:cubicBezTo>
                  <a:pt x="305951" y="2869"/>
                  <a:pt x="298413" y="-1504"/>
                  <a:pt x="291121" y="497"/>
                </a:cubicBezTo>
                <a:cubicBezTo>
                  <a:pt x="283801" y="2457"/>
                  <a:pt x="279470" y="9969"/>
                  <a:pt x="281430" y="17288"/>
                </a:cubicBezTo>
                <a:lnTo>
                  <a:pt x="301606" y="92578"/>
                </a:lnTo>
                <a:close/>
                <a:moveTo>
                  <a:pt x="668766" y="106875"/>
                </a:moveTo>
                <a:lnTo>
                  <a:pt x="610184" y="165457"/>
                </a:lnTo>
                <a:cubicBezTo>
                  <a:pt x="616818" y="171748"/>
                  <a:pt x="623191" y="178300"/>
                  <a:pt x="629263" y="185139"/>
                </a:cubicBezTo>
                <a:lnTo>
                  <a:pt x="688161" y="126256"/>
                </a:lnTo>
                <a:cubicBezTo>
                  <a:pt x="693520" y="120896"/>
                  <a:pt x="693520" y="112220"/>
                  <a:pt x="688161" y="106875"/>
                </a:cubicBezTo>
                <a:cubicBezTo>
                  <a:pt x="682788" y="101515"/>
                  <a:pt x="674125" y="101515"/>
                  <a:pt x="668766" y="106875"/>
                </a:cubicBezTo>
                <a:close/>
                <a:moveTo>
                  <a:pt x="626166" y="606783"/>
                </a:moveTo>
                <a:cubicBezTo>
                  <a:pt x="619998" y="613527"/>
                  <a:pt x="613528" y="619996"/>
                  <a:pt x="606798" y="626192"/>
                </a:cubicBezTo>
                <a:lnTo>
                  <a:pt x="668752" y="688146"/>
                </a:lnTo>
                <a:cubicBezTo>
                  <a:pt x="671425" y="690819"/>
                  <a:pt x="674934" y="692162"/>
                  <a:pt x="678443" y="692162"/>
                </a:cubicBezTo>
                <a:cubicBezTo>
                  <a:pt x="681952" y="692162"/>
                  <a:pt x="685461" y="690819"/>
                  <a:pt x="688134" y="688146"/>
                </a:cubicBezTo>
                <a:cubicBezTo>
                  <a:pt x="693493" y="682786"/>
                  <a:pt x="693493" y="674124"/>
                  <a:pt x="688134" y="668765"/>
                </a:cubicBezTo>
                <a:lnTo>
                  <a:pt x="626166" y="606783"/>
                </a:lnTo>
                <a:close/>
                <a:moveTo>
                  <a:pt x="784834" y="487110"/>
                </a:moveTo>
                <a:lnTo>
                  <a:pt x="700661" y="464549"/>
                </a:lnTo>
                <a:cubicBezTo>
                  <a:pt x="698619" y="473513"/>
                  <a:pt x="696220" y="482341"/>
                  <a:pt x="693438" y="490989"/>
                </a:cubicBezTo>
                <a:lnTo>
                  <a:pt x="777734" y="513578"/>
                </a:lnTo>
                <a:cubicBezTo>
                  <a:pt x="778913" y="513893"/>
                  <a:pt x="780119" y="514044"/>
                  <a:pt x="781284" y="514044"/>
                </a:cubicBezTo>
                <a:cubicBezTo>
                  <a:pt x="787342" y="514044"/>
                  <a:pt x="792880" y="510014"/>
                  <a:pt x="794511" y="503887"/>
                </a:cubicBezTo>
                <a:cubicBezTo>
                  <a:pt x="796484" y="496595"/>
                  <a:pt x="792140" y="489071"/>
                  <a:pt x="784834" y="487110"/>
                </a:cubicBezTo>
                <a:close/>
                <a:moveTo>
                  <a:pt x="491114" y="693944"/>
                </a:moveTo>
                <a:cubicBezTo>
                  <a:pt x="482465" y="696767"/>
                  <a:pt x="473652" y="699193"/>
                  <a:pt x="464702" y="701263"/>
                </a:cubicBezTo>
                <a:lnTo>
                  <a:pt x="487098" y="784832"/>
                </a:lnTo>
                <a:cubicBezTo>
                  <a:pt x="488729" y="790973"/>
                  <a:pt x="494267" y="795003"/>
                  <a:pt x="500311" y="795003"/>
                </a:cubicBezTo>
                <a:cubicBezTo>
                  <a:pt x="501476" y="795003"/>
                  <a:pt x="502683" y="794852"/>
                  <a:pt x="503861" y="794537"/>
                </a:cubicBezTo>
                <a:cubicBezTo>
                  <a:pt x="511181" y="792577"/>
                  <a:pt x="515512" y="785065"/>
                  <a:pt x="513552" y="777746"/>
                </a:cubicBezTo>
                <a:lnTo>
                  <a:pt x="491114" y="693944"/>
                </a:lnTo>
                <a:close/>
                <a:moveTo>
                  <a:pt x="281430" y="777746"/>
                </a:moveTo>
                <a:cubicBezTo>
                  <a:pt x="279470" y="785052"/>
                  <a:pt x="283801" y="792577"/>
                  <a:pt x="291121" y="794537"/>
                </a:cubicBezTo>
                <a:cubicBezTo>
                  <a:pt x="292313" y="794852"/>
                  <a:pt x="293506" y="795003"/>
                  <a:pt x="294671" y="795003"/>
                </a:cubicBezTo>
                <a:cubicBezTo>
                  <a:pt x="300729" y="795003"/>
                  <a:pt x="306266" y="790959"/>
                  <a:pt x="307898" y="784846"/>
                </a:cubicBezTo>
                <a:lnTo>
                  <a:pt x="329814" y="703059"/>
                </a:lnTo>
                <a:cubicBezTo>
                  <a:pt x="320796" y="701208"/>
                  <a:pt x="311955" y="698919"/>
                  <a:pt x="303237" y="696315"/>
                </a:cubicBezTo>
                <a:lnTo>
                  <a:pt x="281430" y="777746"/>
                </a:lnTo>
                <a:close/>
                <a:moveTo>
                  <a:pt x="393386" y="106367"/>
                </a:moveTo>
                <a:cubicBezTo>
                  <a:pt x="234416" y="106367"/>
                  <a:pt x="105546" y="235237"/>
                  <a:pt x="105546" y="394207"/>
                </a:cubicBezTo>
                <a:cubicBezTo>
                  <a:pt x="105546" y="553176"/>
                  <a:pt x="234416" y="682046"/>
                  <a:pt x="393386" y="682046"/>
                </a:cubicBezTo>
                <a:cubicBezTo>
                  <a:pt x="552355" y="682046"/>
                  <a:pt x="681225" y="553176"/>
                  <a:pt x="681225" y="394207"/>
                </a:cubicBezTo>
                <a:cubicBezTo>
                  <a:pt x="681225" y="235237"/>
                  <a:pt x="552355" y="106367"/>
                  <a:pt x="393386" y="106367"/>
                </a:cubicBezTo>
                <a:close/>
              </a:path>
            </a:pathLst>
          </a:custGeom>
          <a:solidFill>
            <a:schemeClr val="bg1"/>
          </a:solidFill>
          <a:ln w="1369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C9961-97A7-FB58-26CF-95C00BE755BE}"/>
              </a:ext>
            </a:extLst>
          </p:cNvPr>
          <p:cNvSpPr txBox="1"/>
          <p:nvPr/>
        </p:nvSpPr>
        <p:spPr>
          <a:xfrm>
            <a:off x="407368" y="2110602"/>
            <a:ext cx="2128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+mj-lt"/>
              </a:rPr>
              <a:t>Nehézségek</a:t>
            </a:r>
            <a:endParaRPr lang="en-GB" sz="2400" dirty="0">
              <a:latin typeface="+mj-lt"/>
            </a:endParaRP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F94A2BD4-2065-BB2C-5BC8-7DA6575A543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79376" y="6095520"/>
            <a:ext cx="6234480" cy="467280"/>
          </a:xfrm>
          <a:prstGeom prst="rect">
            <a:avLst/>
          </a:prstGeom>
          <a:ln>
            <a:noFill/>
          </a:ln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10699CCB-0B50-6008-808A-A74C2025F61D}"/>
              </a:ext>
            </a:extLst>
          </p:cNvPr>
          <p:cNvSpPr txBox="1">
            <a:spLocks/>
          </p:cNvSpPr>
          <p:nvPr/>
        </p:nvSpPr>
        <p:spPr bwMode="gray">
          <a:xfrm>
            <a:off x="479376" y="620688"/>
            <a:ext cx="11296080" cy="55399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eNeo Office Medium" panose="020B0604040202090203" pitchFamily="34" charset="0"/>
                <a:ea typeface="+mj-ea"/>
                <a:cs typeface="+mj-cs"/>
              </a:defRPr>
            </a:lvl1pPr>
          </a:lstStyle>
          <a:p>
            <a:r>
              <a:rPr lang="hu-HU" sz="2800" dirty="0">
                <a:solidFill>
                  <a:schemeClr val="bg1"/>
                </a:solidFill>
                <a:latin typeface="+mj-lt"/>
              </a:rPr>
              <a:t>A nehézségek és a reménysugarak </a:t>
            </a:r>
          </a:p>
          <a:p>
            <a:r>
              <a:rPr lang="hu-HU" sz="2800" dirty="0">
                <a:solidFill>
                  <a:schemeClr val="bg1"/>
                </a:solidFill>
                <a:latin typeface="+mj-lt"/>
              </a:rPr>
              <a:t>összefoglalás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B2AF6F-8B65-47CC-248E-6DE5DF059E51}"/>
              </a:ext>
            </a:extLst>
          </p:cNvPr>
          <p:cNvSpPr txBox="1"/>
          <p:nvPr/>
        </p:nvSpPr>
        <p:spPr>
          <a:xfrm>
            <a:off x="6863408" y="2110602"/>
            <a:ext cx="28234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+mj-lt"/>
              </a:rPr>
              <a:t>Reménysugarak</a:t>
            </a:r>
            <a:endParaRPr lang="en-GB" sz="2400" dirty="0">
              <a:latin typeface="+mj-lt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3C02ACD-B1C7-B73B-3503-5739B52AB778}"/>
              </a:ext>
            </a:extLst>
          </p:cNvPr>
          <p:cNvCxnSpPr>
            <a:cxnSpLocks/>
          </p:cNvCxnSpPr>
          <p:nvPr/>
        </p:nvCxnSpPr>
        <p:spPr>
          <a:xfrm>
            <a:off x="3789648" y="3769990"/>
            <a:ext cx="21602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0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lekom – Angle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2700">
          <a:noFill/>
        </a:ln>
      </a:spPr>
      <a:bodyPr lIns="72000" tIns="72000" rIns="72000" bIns="7200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 smtClean="0"/>
        </a:defPPr>
      </a:lstStyle>
    </a:txDef>
  </a:objectDefaults>
  <a:extraClrSchemeLst/>
  <a:custClrLst>
    <a:custClr name="Smaragd">
      <a:srgbClr val="078C82"/>
    </a:custClr>
    <a:custClr name="Ozean">
      <a:srgbClr val="5AB4C8"/>
    </a:custClr>
    <a:custClr name="Cappuccino">
      <a:srgbClr val="BD968C"/>
    </a:custClr>
    <a:custClr name="Curry">
      <a:srgbClr val="C8B45A"/>
    </a:custClr>
    <a:custClr name="Jeans">
      <a:srgbClr val="0478BE"/>
    </a:custClr>
    <a:custClr name="Aubergine">
      <a:srgbClr val="3C325A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Mint">
      <a:srgbClr val="86CBC4"/>
    </a:custClr>
    <a:custClr name="Himmel">
      <a:srgbClr val="CBE8F4"/>
    </a:custClr>
    <a:custClr name="Pfirsich">
      <a:srgbClr val="FAE2D8"/>
    </a:custClr>
    <a:custClr name="Vanille">
      <a:srgbClr val="F5EBAF"/>
    </a:custClr>
    <a:custClr name="Azur">
      <a:srgbClr val="45C1F1"/>
    </a:custClr>
    <a:custClr name="Flieder">
      <a:srgbClr val="9C9BB9"/>
    </a:custClr>
    <a:custClr name="Leer">
      <a:srgbClr val="FFFFFF"/>
    </a:custClr>
    <a:custClr name="Leer">
      <a:srgbClr val="FFFFFF"/>
    </a:custClr>
    <a:custClr name="Leer">
      <a:srgbClr val="FFFFFF"/>
    </a:custClr>
    <a:custClr name="Leer">
      <a:srgbClr val="FFFFFF"/>
    </a:custClr>
    <a:custClr name="Grau 38">
      <a:srgbClr val="262626"/>
    </a:custClr>
    <a:custClr name="Grau 75">
      <a:srgbClr val="4B4B4B"/>
    </a:custClr>
    <a:custClr name="Grau 115">
      <a:srgbClr val="737373"/>
    </a:custClr>
    <a:custClr name="Grau 178">
      <a:srgbClr val="B2B2B2"/>
    </a:custClr>
    <a:custClr name="Grau 220">
      <a:srgbClr val="DCDCDC"/>
    </a:custClr>
    <a:custClr name="Leer">
      <a:srgbClr val="FFFFFF"/>
    </a:custClr>
    <a:custClr name="Leer">
      <a:srgbClr val="FFFFFF"/>
    </a:custClr>
    <a:custClr name="Rot">
      <a:srgbClr val="D90000"/>
    </a:custClr>
    <a:custClr name="Gelb">
      <a:srgbClr val="FECB00"/>
    </a:custClr>
    <a:custClr name="Grün">
      <a:srgbClr val="46A800"/>
    </a:custClr>
  </a:custClrLst>
  <a:extLst>
    <a:ext uri="{05A4C25C-085E-4340-85A3-A5531E510DB2}">
      <thm15:themeFamily xmlns:thm15="http://schemas.microsoft.com/office/thememl/2012/main" name="Telekom_Master_Angle_Shape_022122_EN_V01.potx" id="{758958CC-6C45-464E-94CA-E3E0633D8F58}" vid="{05C7C691-6579-46D5-99FC-59949A7560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C1DBE3"/>
      </a:dk2>
      <a:lt2>
        <a:srgbClr val="E30073"/>
      </a:lt2>
      <a:accent1>
        <a:srgbClr val="3A4250"/>
      </a:accent1>
      <a:accent2>
        <a:srgbClr val="C1DBE3"/>
      </a:accent2>
      <a:accent3>
        <a:srgbClr val="000000"/>
      </a:accent3>
      <a:accent4>
        <a:srgbClr val="E30073"/>
      </a:accent4>
      <a:accent5>
        <a:srgbClr val="DF2835"/>
      </a:accent5>
      <a:accent6>
        <a:srgbClr val="49A069"/>
      </a:accent6>
      <a:hlink>
        <a:srgbClr val="E30073"/>
      </a:hlink>
      <a:folHlink>
        <a:srgbClr val="0097A7"/>
      </a:folHlink>
    </a:clrScheme>
    <a:fontScheme name="TeleNeo">
      <a:majorFont>
        <a:latin typeface="TeleNeo Office ExtraBold"/>
        <a:ea typeface=""/>
        <a:cs typeface=""/>
      </a:majorFont>
      <a:minorFont>
        <a:latin typeface="TeleNeo Office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0" tIns="0" rIns="0" bIns="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Telekom Liquid Master">
      <a:dk1>
        <a:sysClr val="windowText" lastClr="000000"/>
      </a:dk1>
      <a:lt1>
        <a:sysClr val="window" lastClr="FFFFFF"/>
      </a:lt1>
      <a:dk2>
        <a:srgbClr val="E20074"/>
      </a:dk2>
      <a:lt2>
        <a:srgbClr val="A3A3A3"/>
      </a:lt2>
      <a:accent1>
        <a:srgbClr val="32B9AF"/>
      </a:accent1>
      <a:accent2>
        <a:srgbClr val="A4DEEE"/>
      </a:accent2>
      <a:accent3>
        <a:srgbClr val="ECCCBF"/>
      </a:accent3>
      <a:accent4>
        <a:srgbClr val="F0E68C"/>
      </a:accent4>
      <a:accent5>
        <a:srgbClr val="00A8E6"/>
      </a:accent5>
      <a:accent6>
        <a:srgbClr val="6E648C"/>
      </a:accent6>
      <a:hlink>
        <a:srgbClr val="00739F"/>
      </a:hlink>
      <a:folHlink>
        <a:srgbClr val="00739F"/>
      </a:folHlink>
    </a:clrScheme>
    <a:fontScheme name="Deutsche Telekom Liquid Master">
      <a:majorFont>
        <a:latin typeface="TeleNeo Office ExtraBold"/>
        <a:ea typeface=""/>
        <a:cs typeface=""/>
      </a:majorFont>
      <a:minorFont>
        <a:latin typeface="TeleNeo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0" tIns="0" rIns="0" bIns="0"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44000" indent="-144000" algn="l">
          <a:buClr>
            <a:schemeClr val="tx2"/>
          </a:buClr>
          <a:buSzPct val="100000"/>
          <a:buFont typeface="TeleNeo Office" panose="020B0504040202090203" pitchFamily="34" charset="0"/>
          <a:buChar char="•"/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8D6A055AABAC848A0F9F96FD239AB8D" ma:contentTypeVersion="" ma:contentTypeDescription="Új dokumentum létrehozása." ma:contentTypeScope="" ma:versionID="56cffccc7805282da5ae8e67e6a0334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db485cf445407918673187eed66b36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DE43E1-4D62-498D-B1BE-B2047D33EA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352B5E-5503-41F6-BE45-724C77EEE6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465B26F-FAFA-482A-8413-7E046BEB933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Meetup_Krizsan_Csaba</Template>
  <TotalTime>2347</TotalTime>
  <Words>656</Words>
  <Application>Microsoft Office PowerPoint</Application>
  <PresentationFormat>Widescreen</PresentationFormat>
  <Paragraphs>136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Symbol</vt:lpstr>
      <vt:lpstr>TeleNeo Office</vt:lpstr>
      <vt:lpstr>TeleNeo Office ExtraBold</vt:lpstr>
      <vt:lpstr>TeleNeo Office Medium</vt:lpstr>
      <vt:lpstr>Wingdings</vt:lpstr>
      <vt:lpstr>Telekom – Angle</vt:lpstr>
      <vt:lpstr>Office Theme</vt:lpstr>
      <vt:lpstr>Elemzünk,  huntolunk, incidensezünk</vt:lpstr>
      <vt:lpstr>Agenda</vt:lpstr>
      <vt:lpstr>PowerPoint Presentation</vt:lpstr>
      <vt:lpstr>Honnan tudjuk, hogy biztonsági incidens van? Tudjuk egyáltalán? </vt:lpstr>
      <vt:lpstr>Honnan tudjuk, hogy biztonsági incidens van? Tudjuk egyáltalán? </vt:lpstr>
      <vt:lpstr>Honnan tudjuk, hogy biztonsági incidens van? Tudjuk egyáltalán? </vt:lpstr>
      <vt:lpstr>Honnan tudjuk, hogy biztonsági incidens van? Tudjuk egyáltalán? </vt:lpstr>
      <vt:lpstr>Hogyan zajlik az incidenskezelés – detekció után</vt:lpstr>
      <vt:lpstr>PowerPoint Presentation</vt:lpstr>
      <vt:lpstr>PowerPoint Presentation</vt:lpstr>
      <vt:lpstr>Q&amp;A  krizsan.csaba@t-systems.hu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Elemzünk, huntolunk, incidenskezelünk</dc:title>
  <dc:creator>Krizsán Csaba</dc:creator>
  <dc:description>Optimized for Office 365</dc:description>
  <cp:lastModifiedBy>Krizsán Csaba</cp:lastModifiedBy>
  <cp:revision>14</cp:revision>
  <cp:lastPrinted>2020-08-27T09:01:38Z</cp:lastPrinted>
  <dcterms:created xsi:type="dcterms:W3CDTF">2022-06-13T09:16:17Z</dcterms:created>
  <dcterms:modified xsi:type="dcterms:W3CDTF">2022-07-14T07:20:28Z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0x01010088D6A055AABAC848A0F9F96FD239AB8D</vt:lpwstr>
  </property>
</Properties>
</file>