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84" r:id="rId3"/>
    <p:sldId id="408" r:id="rId4"/>
    <p:sldId id="406" r:id="rId5"/>
    <p:sldId id="417" r:id="rId6"/>
    <p:sldId id="420" r:id="rId7"/>
    <p:sldId id="423" r:id="rId8"/>
    <p:sldId id="426" r:id="rId9"/>
    <p:sldId id="427" r:id="rId10"/>
    <p:sldId id="428" r:id="rId11"/>
    <p:sldId id="429" r:id="rId12"/>
    <p:sldId id="430" r:id="rId13"/>
    <p:sldId id="414"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Dávid" initials="SzD" lastIdx="1" clrIdx="0">
    <p:extLst>
      <p:ext uri="{19B8F6BF-5375-455C-9EA6-DF929625EA0E}">
        <p15:presenceInfo xmlns:p15="http://schemas.microsoft.com/office/powerpoint/2012/main" userId="SzDáv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9C6"/>
    <a:srgbClr val="385D8A"/>
    <a:srgbClr val="226CB3"/>
    <a:srgbClr val="887D75"/>
    <a:srgbClr val="942825"/>
    <a:srgbClr val="4F81BD"/>
    <a:srgbClr val="326CE5"/>
    <a:srgbClr val="FF5A5F"/>
    <a:srgbClr val="404040"/>
    <a:srgbClr val="933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112" autoAdjust="0"/>
  </p:normalViewPr>
  <p:slideViewPr>
    <p:cSldViewPr>
      <p:cViewPr>
        <p:scale>
          <a:sx n="75" d="100"/>
          <a:sy n="75" d="100"/>
        </p:scale>
        <p:origin x="570" y="57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055A7-1E0B-4F5A-B620-13F3945A856E}" type="datetimeFigureOut">
              <a:rPr lang="hu-HU" smtClean="0"/>
              <a:pPr/>
              <a:t>2022. 05. 24.</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C88CC-9452-4C98-93D8-9DBF75166190}" type="slidenum">
              <a:rPr lang="hu-HU" smtClean="0"/>
              <a:pPr/>
              <a:t>‹#›</a:t>
            </a:fld>
            <a:endParaRPr lang="hu-HU"/>
          </a:p>
        </p:txBody>
      </p:sp>
    </p:spTree>
    <p:extLst>
      <p:ext uri="{BB962C8B-B14F-4D97-AF65-F5344CB8AC3E}">
        <p14:creationId xmlns:p14="http://schemas.microsoft.com/office/powerpoint/2010/main" val="79263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amzn.to/1QBJM7k" TargetMode="External"/><Relationship Id="rId13" Type="http://schemas.openxmlformats.org/officeDocument/2006/relationships/hyperlink" Target="https://continuousdelivery.com/implementing/architecture/" TargetMode="External"/><Relationship Id="rId18" Type="http://schemas.openxmlformats.org/officeDocument/2006/relationships/hyperlink" Target="http://continuousdelivery.com/2013/01/on-antifragility-in-systems-and-organizational-architecture/" TargetMode="External"/><Relationship Id="rId3" Type="http://schemas.openxmlformats.org/officeDocument/2006/relationships/hyperlink" Target="http://dizzythinks.net/the-first-bluegreen-production-deployment-circa-2005.html" TargetMode="External"/><Relationship Id="rId7" Type="http://schemas.openxmlformats.org/officeDocument/2006/relationships/hyperlink" Target="http://www.amazon.com/dp/032194318X?tag=contindelive-20" TargetMode="External"/><Relationship Id="rId12" Type="http://schemas.openxmlformats.org/officeDocument/2006/relationships/hyperlink" Target="http://www.informit.com/articles/article.aspx?p=1833567" TargetMode="External"/><Relationship Id="rId17" Type="http://schemas.openxmlformats.org/officeDocument/2006/relationships/hyperlink" Target="http://www.informit.com/articles/article.aspx?p=1833567&amp;seqNum=2" TargetMode="External"/><Relationship Id="rId2" Type="http://schemas.openxmlformats.org/officeDocument/2006/relationships/slide" Target="../slides/slide11.xml"/><Relationship Id="rId16" Type="http://schemas.openxmlformats.org/officeDocument/2006/relationships/hyperlink" Target="http://martinfowler.com/bliki/BlueGreenDeployment.html" TargetMode="External"/><Relationship Id="rId1" Type="http://schemas.openxmlformats.org/officeDocument/2006/relationships/notesMaster" Target="../notesMasters/notesMaster1.xml"/><Relationship Id="rId6" Type="http://schemas.openxmlformats.org/officeDocument/2006/relationships/hyperlink" Target="https://continuousdelivery.com/evidence-case-studies/" TargetMode="External"/><Relationship Id="rId11" Type="http://schemas.openxmlformats.org/officeDocument/2006/relationships/hyperlink" Target="http://www.amazon.com/dp/0978739213?tag=contindelive-20" TargetMode="External"/><Relationship Id="rId5" Type="http://schemas.openxmlformats.org/officeDocument/2006/relationships/hyperlink" Target="https://continuousdelivery.com/foundations/continuous-integration/" TargetMode="External"/><Relationship Id="rId15" Type="http://schemas.openxmlformats.org/officeDocument/2006/relationships/hyperlink" Target="http://martinfowler.com/bliki/CircuitBreaker.html" TargetMode="External"/><Relationship Id="rId10" Type="http://schemas.openxmlformats.org/officeDocument/2006/relationships/hyperlink" Target="https://continuousdelivery.com/foundations/test-automation/" TargetMode="External"/><Relationship Id="rId4" Type="http://schemas.openxmlformats.org/officeDocument/2006/relationships/hyperlink" Target="http://continuousdelivery.com/wp-content/uploads/2011/04/deployment_production_line.pdf" TargetMode="External"/><Relationship Id="rId9" Type="http://schemas.openxmlformats.org/officeDocument/2006/relationships/hyperlink" Target="http://www.informit.com/articles/article.aspx?p=1621865" TargetMode="External"/><Relationship Id="rId14" Type="http://schemas.openxmlformats.org/officeDocument/2006/relationships/hyperlink" Target="https://web.archive.org/web/20130917140352/http:/exortech.com/blog/2009/02/01/weekly-release-blog-11-zero-downtime-database-deploymen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ntinuousdelivery.com/implementing/patter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SOLID_(object-oriented_design)" TargetMode="External"/><Relationship Id="rId7" Type="http://schemas.openxmlformats.org/officeDocument/2006/relationships/hyperlink" Target="http://www.martinfowler.com/bliki/StranglerApplication.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ustream.tv/recorded/61479577" TargetMode="External"/><Relationship Id="rId5" Type="http://schemas.openxmlformats.org/officeDocument/2006/relationships/hyperlink" Target="http://www.ibm.com/developerworks/library/j-eaed1/" TargetMode="External"/><Relationship Id="rId4" Type="http://schemas.openxmlformats.org/officeDocument/2006/relationships/hyperlink" Target="http://martinfowler.com/bliki/TestDouble.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SOLID_(object-oriented_design)" TargetMode="External"/><Relationship Id="rId7" Type="http://schemas.openxmlformats.org/officeDocument/2006/relationships/hyperlink" Target="http://www.martinfowler.com/bliki/StranglerApplication.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ustream.tv/recorded/61479577" TargetMode="External"/><Relationship Id="rId5" Type="http://schemas.openxmlformats.org/officeDocument/2006/relationships/hyperlink" Target="http://www.ibm.com/developerworks/library/j-eaed1/" TargetMode="External"/><Relationship Id="rId4" Type="http://schemas.openxmlformats.org/officeDocument/2006/relationships/hyperlink" Target="http://martinfowler.com/bliki/TestDoubl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7C88CC-9452-4C98-93D8-9DBF75166190}" type="slidenum">
              <a:rPr lang="hu-HU" smtClean="0"/>
              <a:pPr/>
              <a:t>1</a:t>
            </a:fld>
            <a:endParaRPr lang="hu-HU"/>
          </a:p>
        </p:txBody>
      </p:sp>
    </p:spTree>
    <p:extLst>
      <p:ext uri="{BB962C8B-B14F-4D97-AF65-F5344CB8AC3E}">
        <p14:creationId xmlns:p14="http://schemas.microsoft.com/office/powerpoint/2010/main" val="301984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effectLst/>
                <a:latin typeface="+mn-lt"/>
                <a:ea typeface="+mn-ea"/>
                <a:cs typeface="+mn-cs"/>
              </a:rPr>
              <a:t>The key pattern introduced in continuous delivery is the </a:t>
            </a:r>
            <a:r>
              <a:rPr lang="en-US" sz="1200" b="0" i="1" kern="1200" dirty="0" smtClean="0">
                <a:solidFill>
                  <a:schemeClr val="tx1"/>
                </a:solidFill>
                <a:effectLst/>
                <a:latin typeface="+mn-lt"/>
                <a:ea typeface="+mn-ea"/>
                <a:cs typeface="+mn-cs"/>
              </a:rPr>
              <a:t>deployment pipeline</a:t>
            </a:r>
            <a:r>
              <a:rPr lang="en-US" sz="1200" b="0" i="0" kern="1200" dirty="0" smtClean="0">
                <a:solidFill>
                  <a:schemeClr val="tx1"/>
                </a:solidFill>
                <a:effectLst/>
                <a:latin typeface="+mn-lt"/>
                <a:ea typeface="+mn-ea"/>
                <a:cs typeface="+mn-cs"/>
              </a:rPr>
              <a:t>. This pattern emerged from several </a:t>
            </a:r>
            <a:r>
              <a:rPr lang="en-US" sz="1200" b="0" i="0" kern="1200" dirty="0" err="1" smtClean="0">
                <a:solidFill>
                  <a:schemeClr val="tx1"/>
                </a:solidFill>
                <a:effectLst/>
                <a:latin typeface="+mn-lt"/>
                <a:ea typeface="+mn-ea"/>
                <a:cs typeface="+mn-cs"/>
              </a:rPr>
              <a:t>ThoughtWorks</a:t>
            </a:r>
            <a:r>
              <a:rPr lang="en-US" sz="1200" b="0" i="0" kern="1200" dirty="0" smtClean="0">
                <a:solidFill>
                  <a:schemeClr val="tx1"/>
                </a:solidFill>
                <a:effectLst/>
                <a:latin typeface="+mn-lt"/>
                <a:ea typeface="+mn-ea"/>
                <a:cs typeface="+mn-cs"/>
              </a:rPr>
              <a:t> projects where we were struggling with complex, fragile, painful manual processes for preparing testing and production environments and deploying builds to them. We’d already worked to automate a significant amount of the regression and acceptance testing, but it was taking weeks to get builds to integrated environments for full regression testing, and our first deployment to production took an entire weekend.</a:t>
            </a:r>
          </a:p>
          <a:p>
            <a:r>
              <a:rPr lang="en-US" sz="1200" b="0" i="0" kern="1200" dirty="0" smtClean="0">
                <a:solidFill>
                  <a:schemeClr val="tx1"/>
                </a:solidFill>
                <a:effectLst/>
                <a:latin typeface="+mn-lt"/>
                <a:ea typeface="+mn-ea"/>
                <a:cs typeface="+mn-cs"/>
              </a:rPr>
              <a:t>We wanted to industrialize the process of taking changes from version control to production. Our goal was to make deployment to any environment a fully automated, scripted process that could be performed on demand in minutes (on the original project </a:t>
            </a:r>
            <a:r>
              <a:rPr lang="en-US" sz="1200" b="0" i="0" u="none" strike="noStrike" kern="1200" dirty="0" smtClean="0">
                <a:solidFill>
                  <a:schemeClr val="tx1"/>
                </a:solidFill>
                <a:effectLst/>
                <a:latin typeface="+mn-lt"/>
                <a:ea typeface="+mn-ea"/>
                <a:cs typeface="+mn-cs"/>
                <a:hlinkClick r:id="rId3"/>
              </a:rPr>
              <a:t>we got it down to less than an hour</a:t>
            </a:r>
            <a:r>
              <a:rPr lang="en-US" sz="1200" b="0" i="0" kern="1200" dirty="0" smtClean="0">
                <a:solidFill>
                  <a:schemeClr val="tx1"/>
                </a:solidFill>
                <a:effectLst/>
                <a:latin typeface="+mn-lt"/>
                <a:ea typeface="+mn-ea"/>
                <a:cs typeface="+mn-cs"/>
              </a:rPr>
              <a:t>, which was a big deal for an enterprise system in 2005). We wanted to be able to configure testing and production environments purely from configuration files stored in version control. The apparatus we used to perform these tasks (usually in the form of a bunch of scripts in bash or ruby) became known as </a:t>
            </a:r>
            <a:r>
              <a:rPr lang="en-US" sz="1200" b="0" i="1" kern="1200" dirty="0" smtClean="0">
                <a:solidFill>
                  <a:schemeClr val="tx1"/>
                </a:solidFill>
                <a:effectLst/>
                <a:latin typeface="+mn-lt"/>
                <a:ea typeface="+mn-ea"/>
                <a:cs typeface="+mn-cs"/>
              </a:rPr>
              <a:t>deployment pipelines</a:t>
            </a:r>
            <a:r>
              <a:rPr lang="en-US" sz="1200" b="0" i="0" kern="1200" dirty="0" smtClean="0">
                <a:solidFill>
                  <a:schemeClr val="tx1"/>
                </a:solidFill>
                <a:effectLst/>
                <a:latin typeface="+mn-lt"/>
                <a:ea typeface="+mn-ea"/>
                <a:cs typeface="+mn-cs"/>
              </a:rPr>
              <a:t>, which Dan North, Chris Read and I wrote up in </a:t>
            </a:r>
            <a:r>
              <a:rPr lang="en-US" sz="1200" b="0" i="0" u="none" strike="noStrike" kern="1200" dirty="0" smtClean="0">
                <a:solidFill>
                  <a:schemeClr val="tx1"/>
                </a:solidFill>
                <a:effectLst/>
                <a:latin typeface="+mn-lt"/>
                <a:ea typeface="+mn-ea"/>
                <a:cs typeface="+mn-cs"/>
                <a:hlinkClick r:id="rId4"/>
              </a:rPr>
              <a:t>a paper presented at the Agile 2006 conference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the deployment pipeline pattern, every change in version control triggers a process (usually in a </a:t>
            </a:r>
            <a:r>
              <a:rPr lang="en-US" sz="1200" b="0" i="0" u="none" strike="noStrike" kern="1200" dirty="0" smtClean="0">
                <a:solidFill>
                  <a:schemeClr val="tx1"/>
                </a:solidFill>
                <a:effectLst/>
                <a:latin typeface="+mn-lt"/>
                <a:ea typeface="+mn-ea"/>
                <a:cs typeface="+mn-cs"/>
                <a:hlinkClick r:id="rId5"/>
              </a:rPr>
              <a:t>CI</a:t>
            </a:r>
            <a:r>
              <a:rPr lang="en-US" sz="1200" b="0" i="0" kern="1200" dirty="0" smtClean="0">
                <a:solidFill>
                  <a:schemeClr val="tx1"/>
                </a:solidFill>
                <a:effectLst/>
                <a:latin typeface="+mn-lt"/>
                <a:ea typeface="+mn-ea"/>
                <a:cs typeface="+mn-cs"/>
              </a:rPr>
              <a:t> server) which creates deployable packages and runs automated unit tests and other validations such as static code analysis. This first step is optimized so that it takes only a few minutes to run. If this initial </a:t>
            </a:r>
            <a:r>
              <a:rPr lang="en-US" sz="1200" b="0" i="1" kern="1200" dirty="0" smtClean="0">
                <a:solidFill>
                  <a:schemeClr val="tx1"/>
                </a:solidFill>
                <a:effectLst/>
                <a:latin typeface="+mn-lt"/>
                <a:ea typeface="+mn-ea"/>
                <a:cs typeface="+mn-cs"/>
              </a:rPr>
              <a:t>commit stage</a:t>
            </a:r>
            <a:r>
              <a:rPr lang="en-US" sz="1200" b="0" i="0" kern="1200" dirty="0" smtClean="0">
                <a:solidFill>
                  <a:schemeClr val="tx1"/>
                </a:solidFill>
                <a:effectLst/>
                <a:latin typeface="+mn-lt"/>
                <a:ea typeface="+mn-ea"/>
                <a:cs typeface="+mn-cs"/>
              </a:rPr>
              <a:t> fails, the problem must be fixed immediately—nobody should check in more work on a broken commit stage. Every passing commit stage triggers the next step in the pipeline, which might consist of a more comprehensive set of automated tests. Versions of the software that pass all the automated tests can then be deployed on demand to further stages such as exploratory testing, performance testing, staging, and production, as shown below.</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Deployment pipelines tie together configuration management, continuous integration and test and deployment automation in a holistic, powerful way that works to improve software quality, increase stability, and reduce the time and cost required to make incremental changes to software, whatever domain you’re operating in. When building a deployment pipeline, we’ve found the following practices valuable:</a:t>
            </a:r>
          </a:p>
          <a:p>
            <a:r>
              <a:rPr lang="en-US" sz="1200" b="1" i="0" kern="1200" dirty="0" smtClean="0">
                <a:solidFill>
                  <a:schemeClr val="tx1"/>
                </a:solidFill>
                <a:effectLst/>
                <a:latin typeface="+mn-lt"/>
                <a:ea typeface="+mn-ea"/>
                <a:cs typeface="+mn-cs"/>
              </a:rPr>
              <a:t>Only build packages once</a:t>
            </a:r>
            <a:r>
              <a:rPr lang="en-US" sz="1200" b="0" i="0" kern="1200" dirty="0" smtClean="0">
                <a:solidFill>
                  <a:schemeClr val="tx1"/>
                </a:solidFill>
                <a:effectLst/>
                <a:latin typeface="+mn-lt"/>
                <a:ea typeface="+mn-ea"/>
                <a:cs typeface="+mn-cs"/>
              </a:rPr>
              <a:t>. We want to be sure the thing we’re deploying is the same thing we’ve tested throughout the deployment pipeline, so if a deployment fails we can eliminate the packages as the source of the failure.</a:t>
            </a:r>
          </a:p>
          <a:p>
            <a:r>
              <a:rPr lang="en-US" sz="1200" b="1" i="0" kern="1200" dirty="0" smtClean="0">
                <a:solidFill>
                  <a:schemeClr val="tx1"/>
                </a:solidFill>
                <a:effectLst/>
                <a:latin typeface="+mn-lt"/>
                <a:ea typeface="+mn-ea"/>
                <a:cs typeface="+mn-cs"/>
              </a:rPr>
              <a:t>Deploy the same way to every environment</a:t>
            </a:r>
            <a:r>
              <a:rPr lang="en-US" sz="1200" b="0" i="0" kern="1200" dirty="0" smtClean="0">
                <a:solidFill>
                  <a:schemeClr val="tx1"/>
                </a:solidFill>
                <a:effectLst/>
                <a:latin typeface="+mn-lt"/>
                <a:ea typeface="+mn-ea"/>
                <a:cs typeface="+mn-cs"/>
              </a:rPr>
              <a:t>—including development. This way, we test the deployment process many, many times before it gets to production, and again, we can eliminate it as the source of any problems.</a:t>
            </a:r>
          </a:p>
          <a:p>
            <a:r>
              <a:rPr lang="en-US" sz="1200" b="1" i="0" kern="1200" dirty="0" smtClean="0">
                <a:solidFill>
                  <a:schemeClr val="tx1"/>
                </a:solidFill>
                <a:effectLst/>
                <a:latin typeface="+mn-lt"/>
                <a:ea typeface="+mn-ea"/>
                <a:cs typeface="+mn-cs"/>
              </a:rPr>
              <a:t>Smoke test your deployments</a:t>
            </a:r>
            <a:r>
              <a:rPr lang="en-US" sz="1200" b="0" i="0" kern="1200" dirty="0" smtClean="0">
                <a:solidFill>
                  <a:schemeClr val="tx1"/>
                </a:solidFill>
                <a:effectLst/>
                <a:latin typeface="+mn-lt"/>
                <a:ea typeface="+mn-ea"/>
                <a:cs typeface="+mn-cs"/>
              </a:rPr>
              <a:t>. Have a script that validates all your application’s dependencies are available, at the location you have configured your application. Make sure your application is running and available as part of the deployment process.</a:t>
            </a:r>
          </a:p>
          <a:p>
            <a:r>
              <a:rPr lang="en-US" sz="1200" b="1" i="0" kern="1200" dirty="0" smtClean="0">
                <a:solidFill>
                  <a:schemeClr val="tx1"/>
                </a:solidFill>
                <a:effectLst/>
                <a:latin typeface="+mn-lt"/>
                <a:ea typeface="+mn-ea"/>
                <a:cs typeface="+mn-cs"/>
              </a:rPr>
              <a:t>Keep your environments similar</a:t>
            </a:r>
            <a:r>
              <a:rPr lang="en-US" sz="1200" b="0" i="0" kern="1200" dirty="0" smtClean="0">
                <a:solidFill>
                  <a:schemeClr val="tx1"/>
                </a:solidFill>
                <a:effectLst/>
                <a:latin typeface="+mn-lt"/>
                <a:ea typeface="+mn-ea"/>
                <a:cs typeface="+mn-cs"/>
              </a:rPr>
              <a:t>. Although they may differ in hardware configuration, they should have the same version of the operating system and middleware packages, and they should be configured in the same way. This has become much easier to achieve with modern virtualization and container technology.</a:t>
            </a:r>
          </a:p>
          <a:p>
            <a:r>
              <a:rPr lang="en-US" sz="1200" b="0" i="0" kern="1200" dirty="0" smtClean="0">
                <a:solidFill>
                  <a:schemeClr val="tx1"/>
                </a:solidFill>
                <a:effectLst/>
                <a:latin typeface="+mn-lt"/>
                <a:ea typeface="+mn-ea"/>
                <a:cs typeface="+mn-cs"/>
              </a:rPr>
              <a:t>With the advent of infrastructure as code, it has became possible to use deployment pipelines to create a fully automated process for taking all kinds of changes—including database and infrastructure changes—from version control into production in a controlled, repeatable and auditable way. This pattern </a:t>
            </a:r>
            <a:r>
              <a:rPr lang="en-US" sz="1200" b="0" i="0" u="none" strike="noStrike" kern="1200" dirty="0" smtClean="0">
                <a:solidFill>
                  <a:schemeClr val="tx1"/>
                </a:solidFill>
                <a:effectLst/>
                <a:latin typeface="+mn-lt"/>
                <a:ea typeface="+mn-ea"/>
                <a:cs typeface="+mn-cs"/>
                <a:hlinkClick r:id="rId6"/>
              </a:rPr>
              <a:t>has also been successfully applied</a:t>
            </a:r>
            <a:r>
              <a:rPr lang="en-US" sz="1200" b="0" i="0" kern="1200" dirty="0" smtClean="0">
                <a:solidFill>
                  <a:schemeClr val="tx1"/>
                </a:solidFill>
                <a:effectLst/>
                <a:latin typeface="+mn-lt"/>
                <a:ea typeface="+mn-ea"/>
                <a:cs typeface="+mn-cs"/>
              </a:rPr>
              <a:t> in the context of user-installed software (including apps), firmware, and mainframes. In </a:t>
            </a:r>
            <a:r>
              <a:rPr lang="en-US" sz="1200" b="0" i="0" u="none" strike="noStrike" kern="1200" dirty="0" smtClean="0">
                <a:solidFill>
                  <a:schemeClr val="tx1"/>
                </a:solidFill>
                <a:effectLst/>
                <a:latin typeface="+mn-lt"/>
                <a:ea typeface="+mn-ea"/>
                <a:cs typeface="+mn-cs"/>
                <a:hlinkClick r:id="rId7"/>
              </a:rPr>
              <a:t>The Practice of Cloud System Administration</a:t>
            </a:r>
            <a:r>
              <a:rPr lang="en-US" sz="1200" b="0" i="0" kern="1200" dirty="0" smtClean="0">
                <a:solidFill>
                  <a:schemeClr val="tx1"/>
                </a:solidFill>
                <a:effectLst/>
                <a:latin typeface="+mn-lt"/>
                <a:ea typeface="+mn-ea"/>
                <a:cs typeface="+mn-cs"/>
              </a:rPr>
              <a:t> the resulting system is known as a </a:t>
            </a:r>
            <a:r>
              <a:rPr lang="en-US" sz="1200" b="0" i="1" kern="1200" dirty="0" smtClean="0">
                <a:solidFill>
                  <a:schemeClr val="tx1"/>
                </a:solidFill>
                <a:effectLst/>
                <a:latin typeface="+mn-lt"/>
                <a:ea typeface="+mn-ea"/>
                <a:cs typeface="+mn-cs"/>
              </a:rPr>
              <a:t>software delivery platform</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Deployment pipelines are described at length in Chapter 5 of the </a:t>
            </a:r>
            <a:r>
              <a:rPr lang="en-US" sz="1200" b="0" i="0" u="none" strike="noStrike" kern="1200" dirty="0" smtClean="0">
                <a:solidFill>
                  <a:schemeClr val="tx1"/>
                </a:solidFill>
                <a:effectLst/>
                <a:latin typeface="+mn-lt"/>
                <a:ea typeface="+mn-ea"/>
                <a:cs typeface="+mn-cs"/>
                <a:hlinkClick r:id="rId8"/>
              </a:rPr>
              <a:t>Continuous Delivery</a:t>
            </a:r>
            <a:r>
              <a:rPr lang="en-US" sz="1200" b="0" i="0" kern="1200" dirty="0" smtClean="0">
                <a:solidFill>
                  <a:schemeClr val="tx1"/>
                </a:solidFill>
                <a:effectLst/>
                <a:latin typeface="+mn-lt"/>
                <a:ea typeface="+mn-ea"/>
                <a:cs typeface="+mn-cs"/>
              </a:rPr>
              <a:t> book, which is </a:t>
            </a:r>
            <a:r>
              <a:rPr lang="en-US" sz="1200" b="0" i="0" u="none" strike="noStrike" kern="1200" dirty="0" smtClean="0">
                <a:solidFill>
                  <a:schemeClr val="tx1"/>
                </a:solidFill>
                <a:effectLst/>
                <a:latin typeface="+mn-lt"/>
                <a:ea typeface="+mn-ea"/>
                <a:cs typeface="+mn-cs"/>
                <a:hlinkClick r:id="rId9"/>
              </a:rPr>
              <a:t>available for free</a:t>
            </a:r>
            <a:r>
              <a:rPr lang="en-US" sz="1200" b="0" i="0" kern="1200" dirty="0" smtClean="0">
                <a:solidFill>
                  <a:schemeClr val="tx1"/>
                </a:solidFill>
                <a:effectLst/>
                <a:latin typeface="+mn-lt"/>
                <a:ea typeface="+mn-ea"/>
                <a:cs typeface="+mn-cs"/>
              </a:rPr>
              <a:t>. I introduce them on this site in the context of </a:t>
            </a:r>
            <a:r>
              <a:rPr lang="en-US" sz="1200" b="0" i="0" u="none" strike="noStrike" kern="1200" dirty="0" smtClean="0">
                <a:solidFill>
                  <a:schemeClr val="tx1"/>
                </a:solidFill>
                <a:effectLst/>
                <a:latin typeface="+mn-lt"/>
                <a:ea typeface="+mn-ea"/>
                <a:cs typeface="+mn-cs"/>
                <a:hlinkClick r:id="rId10"/>
              </a:rPr>
              <a:t>continuous testing</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Patterns for Low-Risk Releases</a:t>
            </a:r>
          </a:p>
          <a:p>
            <a:r>
              <a:rPr lang="en-US" sz="1200" b="0" i="0" kern="1200" dirty="0" smtClean="0">
                <a:solidFill>
                  <a:schemeClr val="tx1"/>
                </a:solidFill>
                <a:effectLst/>
                <a:latin typeface="+mn-lt"/>
                <a:ea typeface="+mn-ea"/>
                <a:cs typeface="+mn-cs"/>
              </a:rPr>
              <a:t>In the context of web-based systems there are a number of patterns that can be applied to further reduce the risk of deployments. Michael </a:t>
            </a:r>
            <a:r>
              <a:rPr lang="en-US" sz="1200" b="0" i="0" kern="1200" dirty="0" err="1" smtClean="0">
                <a:solidFill>
                  <a:schemeClr val="tx1"/>
                </a:solidFill>
                <a:effectLst/>
                <a:latin typeface="+mn-lt"/>
                <a:ea typeface="+mn-ea"/>
                <a:cs typeface="+mn-cs"/>
              </a:rPr>
              <a:t>Nygard</a:t>
            </a:r>
            <a:r>
              <a:rPr lang="en-US" sz="1200" b="0" i="0" kern="1200" dirty="0" smtClean="0">
                <a:solidFill>
                  <a:schemeClr val="tx1"/>
                </a:solidFill>
                <a:effectLst/>
                <a:latin typeface="+mn-lt"/>
                <a:ea typeface="+mn-ea"/>
                <a:cs typeface="+mn-cs"/>
              </a:rPr>
              <a:t> also describes a number of important software design patterns which are instrumental in creating resilient large-scale systems in his book </a:t>
            </a:r>
            <a:r>
              <a:rPr lang="en-US" sz="1200" b="0" i="0" u="none" strike="noStrike" kern="1200" dirty="0" smtClean="0">
                <a:solidFill>
                  <a:schemeClr val="tx1"/>
                </a:solidFill>
                <a:effectLst/>
                <a:latin typeface="+mn-lt"/>
                <a:ea typeface="+mn-ea"/>
                <a:cs typeface="+mn-cs"/>
                <a:hlinkClick r:id="rId11"/>
              </a:rPr>
              <a:t>Release It!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four key principles that enable low-risk releases (along with many of the following patterns) are described in my article </a:t>
            </a:r>
            <a:r>
              <a:rPr lang="en-US" sz="1200" b="0" i="0" u="none" strike="noStrike" kern="1200" dirty="0" smtClean="0">
                <a:solidFill>
                  <a:schemeClr val="tx1"/>
                </a:solidFill>
                <a:effectLst/>
                <a:latin typeface="+mn-lt"/>
                <a:ea typeface="+mn-ea"/>
                <a:cs typeface="+mn-cs"/>
                <a:hlinkClick r:id="rId12"/>
              </a:rPr>
              <a:t>Four Principles of Low-Risk Software Releases</a:t>
            </a:r>
            <a:r>
              <a:rPr lang="en-US" sz="1200" b="0" i="0" kern="1200" dirty="0" smtClean="0">
                <a:solidFill>
                  <a:schemeClr val="tx1"/>
                </a:solidFill>
                <a:effectLst/>
                <a:latin typeface="+mn-lt"/>
                <a:ea typeface="+mn-ea"/>
                <a:cs typeface="+mn-cs"/>
              </a:rPr>
              <a:t>. These principles are:</a:t>
            </a:r>
          </a:p>
          <a:p>
            <a:r>
              <a:rPr lang="en-US" sz="1200" b="1" i="0" kern="1200" dirty="0" smtClean="0">
                <a:solidFill>
                  <a:schemeClr val="tx1"/>
                </a:solidFill>
                <a:effectLst/>
                <a:latin typeface="+mn-lt"/>
                <a:ea typeface="+mn-ea"/>
                <a:cs typeface="+mn-cs"/>
              </a:rPr>
              <a:t>Low-risk Releases are Incremental</a:t>
            </a:r>
            <a:r>
              <a:rPr lang="en-US" sz="1200" b="0" i="0" kern="1200" dirty="0" smtClean="0">
                <a:solidFill>
                  <a:schemeClr val="tx1"/>
                </a:solidFill>
                <a:effectLst/>
                <a:latin typeface="+mn-lt"/>
                <a:ea typeface="+mn-ea"/>
                <a:cs typeface="+mn-cs"/>
              </a:rPr>
              <a:t>. Our goal is to </a:t>
            </a:r>
            <a:r>
              <a:rPr lang="en-US" sz="1200" b="0" i="0" u="none" strike="noStrike" kern="1200" dirty="0" smtClean="0">
                <a:solidFill>
                  <a:schemeClr val="tx1"/>
                </a:solidFill>
                <a:effectLst/>
                <a:latin typeface="+mn-lt"/>
                <a:ea typeface="+mn-ea"/>
                <a:cs typeface="+mn-cs"/>
                <a:hlinkClick r:id="rId13"/>
              </a:rPr>
              <a:t>architect</a:t>
            </a:r>
            <a:r>
              <a:rPr lang="en-US" sz="1200" b="0" i="0" kern="1200" dirty="0" smtClean="0">
                <a:solidFill>
                  <a:schemeClr val="tx1"/>
                </a:solidFill>
                <a:effectLst/>
                <a:latin typeface="+mn-lt"/>
                <a:ea typeface="+mn-ea"/>
                <a:cs typeface="+mn-cs"/>
              </a:rPr>
              <a:t> our systems such that we can release individual changes (including </a:t>
            </a:r>
            <a:r>
              <a:rPr lang="en-US" sz="1200" b="0" i="0" u="none" strike="noStrike" kern="1200" dirty="0" smtClean="0">
                <a:solidFill>
                  <a:schemeClr val="tx1"/>
                </a:solidFill>
                <a:effectLst/>
                <a:latin typeface="+mn-lt"/>
                <a:ea typeface="+mn-ea"/>
                <a:cs typeface="+mn-cs"/>
                <a:hlinkClick r:id="rId14"/>
              </a:rPr>
              <a:t>database changes</a:t>
            </a:r>
            <a:r>
              <a:rPr lang="en-US" sz="1200" b="0" i="0" kern="1200" dirty="0" smtClean="0">
                <a:solidFill>
                  <a:schemeClr val="tx1"/>
                </a:solidFill>
                <a:effectLst/>
                <a:latin typeface="+mn-lt"/>
                <a:ea typeface="+mn-ea"/>
                <a:cs typeface="+mn-cs"/>
              </a:rPr>
              <a:t>) independently, rather than having to orchestrate big-bang releases due to tight coupling between multiple different systems. This typically requires building versioned APIs and implementing patterns such as </a:t>
            </a:r>
            <a:r>
              <a:rPr lang="en-US" sz="1200" b="0" i="0" u="none" strike="noStrike" kern="1200" dirty="0" smtClean="0">
                <a:solidFill>
                  <a:schemeClr val="tx1"/>
                </a:solidFill>
                <a:effectLst/>
                <a:latin typeface="+mn-lt"/>
                <a:ea typeface="+mn-ea"/>
                <a:cs typeface="+mn-cs"/>
                <a:hlinkClick r:id="rId15"/>
              </a:rPr>
              <a:t>circuit breaker</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Decouple Deployment and Release</a:t>
            </a:r>
            <a:r>
              <a:rPr lang="en-US" sz="1200" b="0" i="0" kern="1200" dirty="0" smtClean="0">
                <a:solidFill>
                  <a:schemeClr val="tx1"/>
                </a:solidFill>
                <a:effectLst/>
                <a:latin typeface="+mn-lt"/>
                <a:ea typeface="+mn-ea"/>
                <a:cs typeface="+mn-cs"/>
              </a:rPr>
              <a:t>. Releasing new versions of your system shouldn’t require downtime. In the </a:t>
            </a:r>
            <a:r>
              <a:rPr lang="en-US" sz="1200" b="0" i="0" u="none" strike="noStrike" kern="1200" dirty="0" smtClean="0">
                <a:solidFill>
                  <a:schemeClr val="tx1"/>
                </a:solidFill>
                <a:effectLst/>
                <a:latin typeface="+mn-lt"/>
                <a:ea typeface="+mn-ea"/>
                <a:cs typeface="+mn-cs"/>
                <a:hlinkClick r:id="rId3"/>
              </a:rPr>
              <a:t>2005 project</a:t>
            </a:r>
            <a:r>
              <a:rPr lang="en-US" sz="1200" b="0" i="0" kern="1200" dirty="0" smtClean="0">
                <a:solidFill>
                  <a:schemeClr val="tx1"/>
                </a:solidFill>
                <a:effectLst/>
                <a:latin typeface="+mn-lt"/>
                <a:ea typeface="+mn-ea"/>
                <a:cs typeface="+mn-cs"/>
              </a:rPr>
              <a:t> that began my continuous delivery journey, we used a pattern called </a:t>
            </a:r>
            <a:r>
              <a:rPr lang="en-US" sz="1200" b="0" i="0" u="none" strike="noStrike" kern="1200" dirty="0" smtClean="0">
                <a:solidFill>
                  <a:schemeClr val="tx1"/>
                </a:solidFill>
                <a:effectLst/>
                <a:latin typeface="+mn-lt"/>
                <a:ea typeface="+mn-ea"/>
                <a:cs typeface="+mn-cs"/>
                <a:hlinkClick r:id="rId16"/>
              </a:rPr>
              <a:t>blue-green deployment</a:t>
            </a:r>
            <a:r>
              <a:rPr lang="en-US" sz="1200" b="0" i="0" kern="1200" dirty="0" smtClean="0">
                <a:solidFill>
                  <a:schemeClr val="tx1"/>
                </a:solidFill>
                <a:effectLst/>
                <a:latin typeface="+mn-lt"/>
                <a:ea typeface="+mn-ea"/>
                <a:cs typeface="+mn-cs"/>
              </a:rPr>
              <a:t> to enable sub-second downtime </a:t>
            </a:r>
            <a:r>
              <a:rPr lang="en-US" sz="1200" b="0" i="1" kern="1200" dirty="0"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rollback, even though it took tens of minutes to perform the deployment. Our ultimate goal is to separate the </a:t>
            </a:r>
            <a:r>
              <a:rPr lang="en-US" sz="1200" b="0" i="1" kern="1200" dirty="0" smtClean="0">
                <a:solidFill>
                  <a:schemeClr val="tx1"/>
                </a:solidFill>
                <a:effectLst/>
                <a:latin typeface="+mn-lt"/>
                <a:ea typeface="+mn-ea"/>
                <a:cs typeface="+mn-cs"/>
              </a:rPr>
              <a:t>technical</a:t>
            </a:r>
            <a:r>
              <a:rPr lang="en-US" sz="1200" b="0" i="0" kern="1200" dirty="0" smtClean="0">
                <a:solidFill>
                  <a:schemeClr val="tx1"/>
                </a:solidFill>
                <a:effectLst/>
                <a:latin typeface="+mn-lt"/>
                <a:ea typeface="+mn-ea"/>
                <a:cs typeface="+mn-cs"/>
              </a:rPr>
              <a:t> decision to deploy from the </a:t>
            </a:r>
            <a:r>
              <a:rPr lang="en-US" sz="1200" b="0" i="1"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decision to launch a feature, so we can deploy continuously but release new features on demand. Two commonly-used patterns that enable this goal are </a:t>
            </a:r>
            <a:r>
              <a:rPr lang="en-US" sz="1200" b="0" i="0" u="none" strike="noStrike" kern="1200" dirty="0" smtClean="0">
                <a:solidFill>
                  <a:schemeClr val="tx1"/>
                </a:solidFill>
                <a:effectLst/>
                <a:latin typeface="+mn-lt"/>
                <a:ea typeface="+mn-ea"/>
                <a:cs typeface="+mn-cs"/>
                <a:hlinkClick r:id="rId17"/>
              </a:rPr>
              <a:t>dark launching and feature toggles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Focus on Reducing Batch Size</a:t>
            </a:r>
            <a:r>
              <a:rPr lang="en-US" sz="1200" b="0" i="0" kern="1200" dirty="0" smtClean="0">
                <a:solidFill>
                  <a:schemeClr val="tx1"/>
                </a:solidFill>
                <a:effectLst/>
                <a:latin typeface="+mn-lt"/>
                <a:ea typeface="+mn-ea"/>
                <a:cs typeface="+mn-cs"/>
              </a:rPr>
              <a:t>. Counterintuitively, deploying to production more frequently actually reduces the risk of release when done properly, simply because the amount of change in each deployment is smaller. When each deployment consists of tens of lines of code or a few configuration settings, it becomes much easier to perform root cause analysis and restore service in the case of an incident. Furthermore, because we practice the deployment process so frequently, we’re forced to simplify and automate it which further reduces risk.</a:t>
            </a:r>
          </a:p>
          <a:p>
            <a:r>
              <a:rPr lang="en-US" sz="1200" b="1" i="0" kern="1200" dirty="0" smtClean="0">
                <a:solidFill>
                  <a:schemeClr val="tx1"/>
                </a:solidFill>
                <a:effectLst/>
                <a:latin typeface="+mn-lt"/>
                <a:ea typeface="+mn-ea"/>
                <a:cs typeface="+mn-cs"/>
              </a:rPr>
              <a:t>Optimize for Resilience</a:t>
            </a:r>
            <a:r>
              <a:rPr lang="en-US" sz="1200" b="0" i="0" kern="1200" dirty="0" smtClean="0">
                <a:solidFill>
                  <a:schemeClr val="tx1"/>
                </a:solidFill>
                <a:effectLst/>
                <a:latin typeface="+mn-lt"/>
                <a:ea typeface="+mn-ea"/>
                <a:cs typeface="+mn-cs"/>
              </a:rPr>
              <a:t>. Once we accept that failures are inevitable, we should start to move away from the idea of investing all our effort in preventing problems, and think instead about how to restore service as rapidly as possible when something goes wrong. Furthermore, when an accident occurs, we should treat it as a learning opportunity. The patterns described on this page are known to work at scale in all kinds of environments, and </a:t>
            </a:r>
            <a:r>
              <a:rPr lang="en-US" sz="1200" b="0" i="0" u="none" strike="noStrike" kern="1200" dirty="0" smtClean="0">
                <a:solidFill>
                  <a:schemeClr val="tx1"/>
                </a:solidFill>
                <a:effectLst/>
                <a:latin typeface="+mn-lt"/>
                <a:ea typeface="+mn-ea"/>
                <a:cs typeface="+mn-cs"/>
                <a:hlinkClick r:id="rId6"/>
              </a:rPr>
              <a:t>demonstrably</a:t>
            </a:r>
            <a:r>
              <a:rPr lang="en-US" sz="1200" b="0" i="0" kern="1200" dirty="0" smtClean="0">
                <a:solidFill>
                  <a:schemeClr val="tx1"/>
                </a:solidFill>
                <a:effectLst/>
                <a:latin typeface="+mn-lt"/>
                <a:ea typeface="+mn-ea"/>
                <a:cs typeface="+mn-cs"/>
              </a:rPr>
              <a:t> increase throughput while at the same time increasing stability in production. However resilience isn’t just a feature of our systems, it’s a characteristic of our culture. High performance organizations are </a:t>
            </a:r>
            <a:r>
              <a:rPr lang="en-US" sz="1200" b="0" i="0" u="none" strike="noStrike" kern="1200" dirty="0" smtClean="0">
                <a:solidFill>
                  <a:schemeClr val="tx1"/>
                </a:solidFill>
                <a:effectLst/>
                <a:latin typeface="+mn-lt"/>
                <a:ea typeface="+mn-ea"/>
                <a:cs typeface="+mn-cs"/>
                <a:hlinkClick r:id="rId18"/>
              </a:rPr>
              <a:t>constantly working to improve the resilience of their systems by trying to break them</a:t>
            </a:r>
            <a:r>
              <a:rPr lang="en-US" sz="1200" b="0" i="0" kern="1200" dirty="0" smtClean="0">
                <a:solidFill>
                  <a:schemeClr val="tx1"/>
                </a:solidFill>
                <a:effectLst/>
                <a:latin typeface="+mn-lt"/>
                <a:ea typeface="+mn-ea"/>
                <a:cs typeface="+mn-cs"/>
              </a:rPr>
              <a:t> and implementing the lessons learned in the course of doing so.</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7C88CC-9452-4C98-93D8-9DBF75166190}" type="slidenum">
              <a:rPr lang="hu-HU" smtClean="0">
                <a:solidFill>
                  <a:prstClr val="black"/>
                </a:solidFill>
              </a:rPr>
              <a:pPr/>
              <a:t>11</a:t>
            </a:fld>
            <a:endParaRPr lang="hu-HU">
              <a:solidFill>
                <a:prstClr val="black"/>
              </a:solidFill>
            </a:endParaRPr>
          </a:p>
        </p:txBody>
      </p:sp>
    </p:spTree>
    <p:extLst>
      <p:ext uri="{BB962C8B-B14F-4D97-AF65-F5344CB8AC3E}">
        <p14:creationId xmlns:p14="http://schemas.microsoft.com/office/powerpoint/2010/main" val="403985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12</a:t>
            </a:fld>
            <a:endParaRPr lang="hu-HU"/>
          </a:p>
        </p:txBody>
      </p:sp>
    </p:spTree>
    <p:extLst>
      <p:ext uri="{BB962C8B-B14F-4D97-AF65-F5344CB8AC3E}">
        <p14:creationId xmlns:p14="http://schemas.microsoft.com/office/powerpoint/2010/main" val="426837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3</a:t>
            </a:fld>
            <a:endParaRPr lang="hu-HU"/>
          </a:p>
        </p:txBody>
      </p:sp>
    </p:spTree>
    <p:extLst>
      <p:ext uri="{BB962C8B-B14F-4D97-AF65-F5344CB8AC3E}">
        <p14:creationId xmlns:p14="http://schemas.microsoft.com/office/powerpoint/2010/main" val="128045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4</a:t>
            </a:fld>
            <a:endParaRPr lang="hu-HU"/>
          </a:p>
        </p:txBody>
      </p:sp>
    </p:spTree>
    <p:extLst>
      <p:ext uri="{BB962C8B-B14F-4D97-AF65-F5344CB8AC3E}">
        <p14:creationId xmlns:p14="http://schemas.microsoft.com/office/powerpoint/2010/main" val="272883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4A7C88CC-9452-4C98-93D8-9DBF75166190}" type="slidenum">
              <a:rPr lang="hu-HU" smtClean="0">
                <a:solidFill>
                  <a:prstClr val="black"/>
                </a:solidFill>
              </a:rPr>
              <a:pPr/>
              <a:t>5</a:t>
            </a:fld>
            <a:endParaRPr lang="hu-HU">
              <a:solidFill>
                <a:prstClr val="black"/>
              </a:solidFill>
            </a:endParaRPr>
          </a:p>
        </p:txBody>
      </p:sp>
    </p:spTree>
    <p:extLst>
      <p:ext uri="{BB962C8B-B14F-4D97-AF65-F5344CB8AC3E}">
        <p14:creationId xmlns:p14="http://schemas.microsoft.com/office/powerpoint/2010/main" val="150586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4A7C88CC-9452-4C98-93D8-9DBF75166190}" type="slidenum">
              <a:rPr lang="hu-HU" smtClean="0">
                <a:solidFill>
                  <a:prstClr val="black"/>
                </a:solidFill>
              </a:rPr>
              <a:pPr/>
              <a:t>6</a:t>
            </a:fld>
            <a:endParaRPr lang="hu-HU">
              <a:solidFill>
                <a:prstClr val="black"/>
              </a:solidFill>
            </a:endParaRPr>
          </a:p>
        </p:txBody>
      </p:sp>
    </p:spTree>
    <p:extLst>
      <p:ext uri="{BB962C8B-B14F-4D97-AF65-F5344CB8AC3E}">
        <p14:creationId xmlns:p14="http://schemas.microsoft.com/office/powerpoint/2010/main" val="117283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effectLst/>
                <a:latin typeface="+mn-lt"/>
                <a:ea typeface="+mn-ea"/>
                <a:cs typeface="+mn-cs"/>
              </a:rPr>
              <a:t>We have two overriding goals:</a:t>
            </a:r>
          </a:p>
          <a:p>
            <a:r>
              <a:rPr lang="en-US" sz="1200" b="1" i="0" kern="1200" dirty="0" smtClean="0">
                <a:solidFill>
                  <a:schemeClr val="tx1"/>
                </a:solidFill>
                <a:effectLst/>
                <a:latin typeface="+mn-lt"/>
                <a:ea typeface="+mn-ea"/>
                <a:cs typeface="+mn-cs"/>
              </a:rPr>
              <a:t>Reproducibility</a:t>
            </a:r>
            <a:r>
              <a:rPr lang="en-US" sz="1200" b="0" i="0" kern="1200" dirty="0" smtClean="0">
                <a:solidFill>
                  <a:schemeClr val="tx1"/>
                </a:solidFill>
                <a:effectLst/>
                <a:latin typeface="+mn-lt"/>
                <a:ea typeface="+mn-ea"/>
                <a:cs typeface="+mn-cs"/>
              </a:rPr>
              <a:t>: We should be able to provision any environment in a fully automated fashion, and know that any new environment reproduced from the same configuration is identical.</a:t>
            </a:r>
          </a:p>
          <a:p>
            <a:r>
              <a:rPr lang="en-US" sz="1200" b="1" i="0" kern="1200" dirty="0" smtClean="0">
                <a:solidFill>
                  <a:schemeClr val="tx1"/>
                </a:solidFill>
                <a:effectLst/>
                <a:latin typeface="+mn-lt"/>
                <a:ea typeface="+mn-ea"/>
                <a:cs typeface="+mn-cs"/>
              </a:rPr>
              <a:t>Traceability</a:t>
            </a:r>
            <a:r>
              <a:rPr lang="en-US" sz="1200" b="0" i="0" kern="1200" dirty="0" smtClean="0">
                <a:solidFill>
                  <a:schemeClr val="tx1"/>
                </a:solidFill>
                <a:effectLst/>
                <a:latin typeface="+mn-lt"/>
                <a:ea typeface="+mn-ea"/>
                <a:cs typeface="+mn-cs"/>
              </a:rPr>
              <a:t>: We should be able to pick any environment and be able to determine quickly and precisely the versions of every dependency used to create that environment. We also want to </a:t>
            </a:r>
            <a:r>
              <a:rPr lang="en-US" sz="1200" b="0" i="0" kern="1200" dirty="0" err="1" smtClean="0">
                <a:solidFill>
                  <a:schemeClr val="tx1"/>
                </a:solidFill>
                <a:effectLst/>
                <a:latin typeface="+mn-lt"/>
                <a:ea typeface="+mn-ea"/>
                <a:cs typeface="+mn-cs"/>
              </a:rPr>
              <a:t>to</a:t>
            </a:r>
            <a:r>
              <a:rPr lang="en-US" sz="1200" b="0" i="0" kern="1200" dirty="0" smtClean="0">
                <a:solidFill>
                  <a:schemeClr val="tx1"/>
                </a:solidFill>
                <a:effectLst/>
                <a:latin typeface="+mn-lt"/>
                <a:ea typeface="+mn-ea"/>
                <a:cs typeface="+mn-cs"/>
              </a:rPr>
              <a:t> be able to compare previous versions of an environment and see what has changed between them.</a:t>
            </a:r>
          </a:p>
          <a:p>
            <a:r>
              <a:rPr lang="en-US" sz="1200" b="0" i="0" kern="1200" dirty="0" smtClean="0">
                <a:solidFill>
                  <a:schemeClr val="tx1"/>
                </a:solidFill>
                <a:effectLst/>
                <a:latin typeface="+mn-lt"/>
                <a:ea typeface="+mn-ea"/>
                <a:cs typeface="+mn-cs"/>
              </a:rPr>
              <a:t>These capabilities give us several very important benefits:</a:t>
            </a:r>
          </a:p>
          <a:p>
            <a:r>
              <a:rPr lang="en-US" sz="1200" b="1" i="0" kern="1200" dirty="0" smtClean="0">
                <a:solidFill>
                  <a:schemeClr val="tx1"/>
                </a:solidFill>
                <a:effectLst/>
                <a:latin typeface="+mn-lt"/>
                <a:ea typeface="+mn-ea"/>
                <a:cs typeface="+mn-cs"/>
              </a:rPr>
              <a:t>Disaster recovery</a:t>
            </a:r>
            <a:r>
              <a:rPr lang="en-US" sz="1200" b="0" i="0" kern="1200" dirty="0" smtClean="0">
                <a:solidFill>
                  <a:schemeClr val="tx1"/>
                </a:solidFill>
                <a:effectLst/>
                <a:latin typeface="+mn-lt"/>
                <a:ea typeface="+mn-ea"/>
                <a:cs typeface="+mn-cs"/>
              </a:rPr>
              <a:t>: When something goes wrong with one of our environments, for example a hardware failure or a security breach, we need to be able to reproduce that environment in a deterministic amount of time in order to be able to restore service.</a:t>
            </a:r>
          </a:p>
          <a:p>
            <a:r>
              <a:rPr lang="en-US" sz="1200" b="1" i="0" kern="1200" dirty="0" smtClean="0">
                <a:solidFill>
                  <a:schemeClr val="tx1"/>
                </a:solidFill>
                <a:effectLst/>
                <a:latin typeface="+mn-lt"/>
                <a:ea typeface="+mn-ea"/>
                <a:cs typeface="+mn-cs"/>
              </a:rPr>
              <a:t>Auditability</a:t>
            </a:r>
            <a:r>
              <a:rPr lang="en-US" sz="1200" b="0" i="0" kern="1200" dirty="0" smtClean="0">
                <a:solidFill>
                  <a:schemeClr val="tx1"/>
                </a:solidFill>
                <a:effectLst/>
                <a:latin typeface="+mn-lt"/>
                <a:ea typeface="+mn-ea"/>
                <a:cs typeface="+mn-cs"/>
              </a:rPr>
              <a:t>: In order to demonstrate the integrity of the delivery process, we need to be able to show the path backwards from every deployment to the elements it came from, including their version. Comprehensive configuration management, combined with </a:t>
            </a:r>
            <a:r>
              <a:rPr lang="en-US" sz="1200" b="0" i="0" u="none" strike="noStrike" kern="1200" dirty="0" smtClean="0">
                <a:solidFill>
                  <a:schemeClr val="tx1"/>
                </a:solidFill>
                <a:effectLst/>
                <a:latin typeface="+mn-lt"/>
                <a:ea typeface="+mn-ea"/>
                <a:cs typeface="+mn-cs"/>
                <a:hlinkClick r:id="rId3"/>
              </a:rPr>
              <a:t>deployment pipelines</a:t>
            </a:r>
            <a:r>
              <a:rPr lang="en-US" sz="1200" b="0" i="0" kern="1200" dirty="0" smtClean="0">
                <a:solidFill>
                  <a:schemeClr val="tx1"/>
                </a:solidFill>
                <a:effectLst/>
                <a:latin typeface="+mn-lt"/>
                <a:ea typeface="+mn-ea"/>
                <a:cs typeface="+mn-cs"/>
              </a:rPr>
              <a:t>, enable this.</a:t>
            </a:r>
          </a:p>
          <a:p>
            <a:r>
              <a:rPr lang="en-US" sz="1200" b="1" i="0" kern="1200" dirty="0" smtClean="0">
                <a:solidFill>
                  <a:schemeClr val="tx1"/>
                </a:solidFill>
                <a:effectLst/>
                <a:latin typeface="+mn-lt"/>
                <a:ea typeface="+mn-ea"/>
                <a:cs typeface="+mn-cs"/>
              </a:rPr>
              <a:t>Higher quality</a:t>
            </a:r>
            <a:r>
              <a:rPr lang="en-US" sz="1200" b="0" i="0" kern="1200" dirty="0" smtClean="0">
                <a:solidFill>
                  <a:schemeClr val="tx1"/>
                </a:solidFill>
                <a:effectLst/>
                <a:latin typeface="+mn-lt"/>
                <a:ea typeface="+mn-ea"/>
                <a:cs typeface="+mn-cs"/>
              </a:rPr>
              <a:t>: The software delivery process is often subject to long delays waiting for development, testing and production environments to be prepared. When this can be done automatically from version control, we can get feedback on the impact of our changes much more rapidly, enabling us to build quality in to our software.</a:t>
            </a:r>
          </a:p>
          <a:p>
            <a:r>
              <a:rPr lang="en-US" sz="1200" b="1" i="0" kern="1200" dirty="0" smtClean="0">
                <a:solidFill>
                  <a:schemeClr val="tx1"/>
                </a:solidFill>
                <a:effectLst/>
                <a:latin typeface="+mn-lt"/>
                <a:ea typeface="+mn-ea"/>
                <a:cs typeface="+mn-cs"/>
              </a:rPr>
              <a:t>Capacity management</a:t>
            </a:r>
            <a:r>
              <a:rPr lang="en-US" sz="1200" b="0" i="0" kern="1200" dirty="0" smtClean="0">
                <a:solidFill>
                  <a:schemeClr val="tx1"/>
                </a:solidFill>
                <a:effectLst/>
                <a:latin typeface="+mn-lt"/>
                <a:ea typeface="+mn-ea"/>
                <a:cs typeface="+mn-cs"/>
              </a:rPr>
              <a:t>: When we want to add more capacity to our environments, the ability to create new reproductions of existing servers is essential. This capability enables the horizontal scaling of modern cloud-based distributed systems.</a:t>
            </a:r>
          </a:p>
          <a:p>
            <a:r>
              <a:rPr lang="en-US" sz="1200" b="1" i="0" kern="1200" dirty="0" smtClean="0">
                <a:solidFill>
                  <a:schemeClr val="tx1"/>
                </a:solidFill>
                <a:effectLst/>
                <a:latin typeface="+mn-lt"/>
                <a:ea typeface="+mn-ea"/>
                <a:cs typeface="+mn-cs"/>
              </a:rPr>
              <a:t>Response to defects</a:t>
            </a:r>
            <a:r>
              <a:rPr lang="en-US" sz="1200" b="0" i="0" kern="1200" dirty="0" smtClean="0">
                <a:solidFill>
                  <a:schemeClr val="tx1"/>
                </a:solidFill>
                <a:effectLst/>
                <a:latin typeface="+mn-lt"/>
                <a:ea typeface="+mn-ea"/>
                <a:cs typeface="+mn-cs"/>
              </a:rPr>
              <a:t>: When we discover a critical defect, or a vulnerability in some component of our system, we want to get a new version of our software released as quickly as possible. Many organizations have an emergency process for this type of change which goes faster by bypassing some of the testing and auditing. This presents an especially serious dilemma in safety-critical systems. Our goal should be to be able to use our normal release process for emergency fixes—which is precisely what continuous delivery enables, on the basis of comprehensive configuration management.</a:t>
            </a:r>
          </a:p>
          <a:p>
            <a:endParaRPr lang="hu-HU" dirty="0"/>
          </a:p>
        </p:txBody>
      </p:sp>
      <p:sp>
        <p:nvSpPr>
          <p:cNvPr id="4" name="Slide Number Placeholder 3"/>
          <p:cNvSpPr>
            <a:spLocks noGrp="1"/>
          </p:cNvSpPr>
          <p:nvPr>
            <p:ph type="sldNum" sz="quarter" idx="10"/>
          </p:nvPr>
        </p:nvSpPr>
        <p:spPr/>
        <p:txBody>
          <a:bodyPr/>
          <a:lstStyle/>
          <a:p>
            <a:fld id="{4A7C88CC-9452-4C98-93D8-9DBF75166190}" type="slidenum">
              <a:rPr lang="hu-HU" smtClean="0">
                <a:solidFill>
                  <a:prstClr val="black"/>
                </a:solidFill>
              </a:rPr>
              <a:pPr/>
              <a:t>7</a:t>
            </a:fld>
            <a:endParaRPr lang="hu-HU">
              <a:solidFill>
                <a:prstClr val="black"/>
              </a:solidFill>
            </a:endParaRPr>
          </a:p>
        </p:txBody>
      </p:sp>
    </p:spTree>
    <p:extLst>
      <p:ext uri="{BB962C8B-B14F-4D97-AF65-F5344CB8AC3E}">
        <p14:creationId xmlns:p14="http://schemas.microsoft.com/office/powerpoint/2010/main" val="421973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key to building quality into our software is making sure we can get fast feedback on the impact of changes. Traditionally, extensive use was made of manual inspection of code changes and manual testing (testers following documentation describing the steps required to test the various functions of the system) in order to demonstrate the correctness of the system. This type of testing was normally done in a phase following “dev complete”. However this strategy have several drawbacks:</a:t>
            </a:r>
          </a:p>
          <a:p>
            <a:r>
              <a:rPr lang="en-US" sz="1200" b="0" i="0" kern="1200" dirty="0" smtClean="0">
                <a:solidFill>
                  <a:schemeClr val="tx1"/>
                </a:solidFill>
                <a:effectLst/>
                <a:latin typeface="+mn-lt"/>
                <a:ea typeface="+mn-ea"/>
                <a:cs typeface="+mn-cs"/>
              </a:rPr>
              <a:t>Manual regression testing takes a long time and is relatively expensive to perform, creating a bottleneck that prevents us releasing software more frequently, and getting feedback to developers weeks (and sometimes months) after they wrote the code being tested.</a:t>
            </a:r>
          </a:p>
          <a:p>
            <a:r>
              <a:rPr lang="en-US" sz="1200" b="0" i="0" kern="1200" dirty="0" smtClean="0">
                <a:solidFill>
                  <a:schemeClr val="tx1"/>
                </a:solidFill>
                <a:effectLst/>
                <a:latin typeface="+mn-lt"/>
                <a:ea typeface="+mn-ea"/>
                <a:cs typeface="+mn-cs"/>
              </a:rPr>
              <a:t>Manual tests and inspections are not very reliable, since people are notoriously poor at performing repetitive tasks such as regression testing manually, and it is extremely hard to predict the impact of a set of changes on a complex software system through inspection.</a:t>
            </a:r>
          </a:p>
          <a:p>
            <a:r>
              <a:rPr lang="en-US" sz="1200" b="0" i="0" kern="1200" dirty="0" smtClean="0">
                <a:solidFill>
                  <a:schemeClr val="tx1"/>
                </a:solidFill>
                <a:effectLst/>
                <a:latin typeface="+mn-lt"/>
                <a:ea typeface="+mn-ea"/>
                <a:cs typeface="+mn-cs"/>
              </a:rPr>
              <a:t>When systems are evolving over time, as is the case in modern software products and services, we have to spend considerable effort updating test documentation to keep it up-to-date.</a:t>
            </a:r>
          </a:p>
          <a:p>
            <a:r>
              <a:rPr lang="en-US" sz="1200" b="0" i="0" kern="1200" dirty="0" smtClean="0">
                <a:solidFill>
                  <a:schemeClr val="tx1"/>
                </a:solidFill>
                <a:effectLst/>
                <a:latin typeface="+mn-lt"/>
                <a:ea typeface="+mn-ea"/>
                <a:cs typeface="+mn-cs"/>
              </a:rPr>
              <a:t>In order to build quality in to software, we need to adopt a different approach. Our goal is to run many different types of tests—both manual and automated—</a:t>
            </a:r>
            <a:r>
              <a:rPr lang="en-US" sz="1200" b="0" i="1" kern="1200" dirty="0" smtClean="0">
                <a:solidFill>
                  <a:schemeClr val="tx1"/>
                </a:solidFill>
                <a:effectLst/>
                <a:latin typeface="+mn-lt"/>
                <a:ea typeface="+mn-ea"/>
                <a:cs typeface="+mn-cs"/>
              </a:rPr>
              <a:t>continually</a:t>
            </a:r>
            <a:r>
              <a:rPr lang="en-US" sz="1200" b="0" i="0" kern="1200" dirty="0" smtClean="0">
                <a:solidFill>
                  <a:schemeClr val="tx1"/>
                </a:solidFill>
                <a:effectLst/>
                <a:latin typeface="+mn-lt"/>
                <a:ea typeface="+mn-ea"/>
                <a:cs typeface="+mn-cs"/>
              </a:rPr>
              <a:t> throughout the delivery process. </a:t>
            </a:r>
          </a:p>
          <a:p>
            <a:endParaRPr lang="hu-HU" dirty="0"/>
          </a:p>
        </p:txBody>
      </p:sp>
      <p:sp>
        <p:nvSpPr>
          <p:cNvPr id="4" name="Slide Number Placeholder 3"/>
          <p:cNvSpPr>
            <a:spLocks noGrp="1"/>
          </p:cNvSpPr>
          <p:nvPr>
            <p:ph type="sldNum" sz="quarter" idx="10"/>
          </p:nvPr>
        </p:nvSpPr>
        <p:spPr/>
        <p:txBody>
          <a:bodyPr/>
          <a:lstStyle/>
          <a:p>
            <a:fld id="{4A7C88CC-9452-4C98-93D8-9DBF75166190}" type="slidenum">
              <a:rPr lang="hu-HU" smtClean="0">
                <a:solidFill>
                  <a:prstClr val="black"/>
                </a:solidFill>
              </a:rPr>
              <a:pPr/>
              <a:t>8</a:t>
            </a:fld>
            <a:endParaRPr lang="hu-HU">
              <a:solidFill>
                <a:prstClr val="black"/>
              </a:solidFill>
            </a:endParaRPr>
          </a:p>
        </p:txBody>
      </p:sp>
    </p:spTree>
    <p:extLst>
      <p:ext uri="{BB962C8B-B14F-4D97-AF65-F5344CB8AC3E}">
        <p14:creationId xmlns:p14="http://schemas.microsoft.com/office/powerpoint/2010/main" val="250384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smtClean="0">
                <a:solidFill>
                  <a:schemeClr val="tx1"/>
                </a:solidFill>
                <a:effectLst/>
                <a:latin typeface="+mn-lt"/>
                <a:ea typeface="+mn-ea"/>
                <a:cs typeface="+mn-cs"/>
              </a:rPr>
              <a:t>In the context of enterprise architecture there are typically multiple attributes we are concerned about, for example availability, security, performance, usability and so forth. In continuous delivery, we introduce two new architectural attributes: testability and </a:t>
            </a:r>
            <a:r>
              <a:rPr lang="en-US" sz="1200" b="0" i="0" kern="1200" dirty="0" err="1" smtClean="0">
                <a:solidFill>
                  <a:schemeClr val="tx1"/>
                </a:solidFill>
                <a:effectLst/>
                <a:latin typeface="+mn-lt"/>
                <a:ea typeface="+mn-ea"/>
                <a:cs typeface="+mn-cs"/>
              </a:rPr>
              <a:t>deployability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a </a:t>
            </a:r>
            <a:r>
              <a:rPr lang="en-US" sz="1200" b="0" i="1" kern="1200" dirty="0" smtClean="0">
                <a:solidFill>
                  <a:schemeClr val="tx1"/>
                </a:solidFill>
                <a:effectLst/>
                <a:latin typeface="+mn-lt"/>
                <a:ea typeface="+mn-ea"/>
                <a:cs typeface="+mn-cs"/>
              </a:rPr>
              <a:t>testable</a:t>
            </a:r>
            <a:r>
              <a:rPr lang="en-US" sz="1200" b="0" i="0" kern="1200" dirty="0" smtClean="0">
                <a:solidFill>
                  <a:schemeClr val="tx1"/>
                </a:solidFill>
                <a:effectLst/>
                <a:latin typeface="+mn-lt"/>
                <a:ea typeface="+mn-ea"/>
                <a:cs typeface="+mn-cs"/>
              </a:rPr>
              <a:t> architecture, we design our software such that most defects can (in principle, at least) be discovered by developers by running automated tests on their workstations. We shouldn’t need to depend on complex, integrated environments in order to do the majority of our acceptance and regression testing.</a:t>
            </a:r>
          </a:p>
          <a:p>
            <a:r>
              <a:rPr lang="en-US" sz="1200" b="0" i="0" kern="1200" dirty="0" smtClean="0">
                <a:solidFill>
                  <a:schemeClr val="tx1"/>
                </a:solidFill>
                <a:effectLst/>
                <a:latin typeface="+mn-lt"/>
                <a:ea typeface="+mn-ea"/>
                <a:cs typeface="+mn-cs"/>
              </a:rPr>
              <a:t>In a </a:t>
            </a:r>
            <a:r>
              <a:rPr lang="en-US" sz="1200" b="0" i="1" kern="1200" dirty="0" smtClean="0">
                <a:solidFill>
                  <a:schemeClr val="tx1"/>
                </a:solidFill>
                <a:effectLst/>
                <a:latin typeface="+mn-lt"/>
                <a:ea typeface="+mn-ea"/>
                <a:cs typeface="+mn-cs"/>
              </a:rPr>
              <a:t>deployable</a:t>
            </a:r>
            <a:r>
              <a:rPr lang="en-US" sz="1200" b="0" i="0" kern="1200" dirty="0" smtClean="0">
                <a:solidFill>
                  <a:schemeClr val="tx1"/>
                </a:solidFill>
                <a:effectLst/>
                <a:latin typeface="+mn-lt"/>
                <a:ea typeface="+mn-ea"/>
                <a:cs typeface="+mn-cs"/>
              </a:rPr>
              <a:t> architecture, deployments of a particular product or service can be performed independently and in a fully automated fashion, without the need for significant levels of orchestration. Deployable systems can typically be upgraded or reconfigured with zero or minimal downtime.</a:t>
            </a:r>
          </a:p>
          <a:p>
            <a:r>
              <a:rPr lang="en-US" sz="1200" b="0" i="0" kern="1200" dirty="0" smtClean="0">
                <a:solidFill>
                  <a:schemeClr val="tx1"/>
                </a:solidFill>
                <a:effectLst/>
                <a:latin typeface="+mn-lt"/>
                <a:ea typeface="+mn-ea"/>
                <a:cs typeface="+mn-cs"/>
              </a:rPr>
              <a:t>Where testability and </a:t>
            </a:r>
            <a:r>
              <a:rPr lang="en-US" sz="1200" b="0" i="0" kern="1200" dirty="0" err="1" smtClean="0">
                <a:solidFill>
                  <a:schemeClr val="tx1"/>
                </a:solidFill>
                <a:effectLst/>
                <a:latin typeface="+mn-lt"/>
                <a:ea typeface="+mn-ea"/>
                <a:cs typeface="+mn-cs"/>
              </a:rPr>
              <a:t>deployability</a:t>
            </a:r>
            <a:r>
              <a:rPr lang="en-US" sz="1200" b="0" i="0" kern="1200" dirty="0" smtClean="0">
                <a:solidFill>
                  <a:schemeClr val="tx1"/>
                </a:solidFill>
                <a:effectLst/>
                <a:latin typeface="+mn-lt"/>
                <a:ea typeface="+mn-ea"/>
                <a:cs typeface="+mn-cs"/>
              </a:rPr>
              <a:t> are not prioritized, we find that much testing requires the use of complex, integrated environments, and deployments are “big bang” events that require that many services are released at the same time due to complex interdependencies. These “big bang” deployments require many teams to work together in a carefully orchestrated fashion with many hand-offs, and dependencies between hundreds or thousands of tasks. Such deployments typically take many hours or even days, and require scheduling significant downtime.</a:t>
            </a:r>
          </a:p>
          <a:p>
            <a:r>
              <a:rPr lang="en-US" sz="1200" b="0" i="0" kern="1200" dirty="0" smtClean="0">
                <a:solidFill>
                  <a:schemeClr val="tx1"/>
                </a:solidFill>
                <a:effectLst/>
                <a:latin typeface="+mn-lt"/>
                <a:ea typeface="+mn-ea"/>
                <a:cs typeface="+mn-cs"/>
              </a:rPr>
              <a:t>Designing for testability and </a:t>
            </a:r>
            <a:r>
              <a:rPr lang="en-US" sz="1200" b="0" i="0" kern="1200" dirty="0" err="1" smtClean="0">
                <a:solidFill>
                  <a:schemeClr val="tx1"/>
                </a:solidFill>
                <a:effectLst/>
                <a:latin typeface="+mn-lt"/>
                <a:ea typeface="+mn-ea"/>
                <a:cs typeface="+mn-cs"/>
              </a:rPr>
              <a:t>deployability</a:t>
            </a:r>
            <a:r>
              <a:rPr lang="en-US" sz="1200" b="0" i="0" kern="1200" dirty="0" smtClean="0">
                <a:solidFill>
                  <a:schemeClr val="tx1"/>
                </a:solidFill>
                <a:effectLst/>
                <a:latin typeface="+mn-lt"/>
                <a:ea typeface="+mn-ea"/>
                <a:cs typeface="+mn-cs"/>
              </a:rPr>
              <a:t> starts with ensuring our products and services are composed of loosely-coupled, well-encapsulated components or modules (in the context of object-oriented programming, such systems follow the principles of </a:t>
            </a:r>
            <a:r>
              <a:rPr lang="en-US" sz="1200" b="0" i="0" u="none" strike="noStrike" kern="1200" dirty="0" smtClean="0">
                <a:solidFill>
                  <a:schemeClr val="tx1"/>
                </a:solidFill>
                <a:effectLst/>
                <a:latin typeface="+mn-lt"/>
                <a:ea typeface="+mn-ea"/>
                <a:cs typeface="+mn-cs"/>
                <a:hlinkClick r:id="rId3"/>
              </a:rPr>
              <a:t>SOLID design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We can define a well-designed modular architecture as one in which it is possible to test or deploy a single component or service on its own, with any dependencies replaced by a suitable </a:t>
            </a:r>
            <a:r>
              <a:rPr lang="en-US" sz="1200" b="0" i="0" u="none" strike="noStrike" kern="1200" dirty="0" smtClean="0">
                <a:solidFill>
                  <a:schemeClr val="tx1"/>
                </a:solidFill>
                <a:effectLst/>
                <a:latin typeface="+mn-lt"/>
                <a:ea typeface="+mn-ea"/>
                <a:cs typeface="+mn-cs"/>
                <a:hlinkClick r:id="rId4"/>
              </a:rPr>
              <a:t>test double</a:t>
            </a:r>
            <a:r>
              <a:rPr lang="en-US" sz="1200" b="0" i="0" kern="1200" dirty="0" smtClean="0">
                <a:solidFill>
                  <a:schemeClr val="tx1"/>
                </a:solidFill>
                <a:effectLst/>
                <a:latin typeface="+mn-lt"/>
                <a:ea typeface="+mn-ea"/>
                <a:cs typeface="+mn-cs"/>
              </a:rPr>
              <a:t>, which could be in the form of a virtual machine, a stub, or a mock. Each component or service should be deployable in a fully automated fashion on developer workstations, test environments, or in production. In a well-designed architecture, it is possible to get a high level of confidence the component is operating properly when deployed in this fashion.</a:t>
            </a:r>
          </a:p>
          <a:p>
            <a:r>
              <a:rPr lang="en-US" sz="1200" b="0" i="0" kern="1200" dirty="0" smtClean="0">
                <a:solidFill>
                  <a:schemeClr val="tx1"/>
                </a:solidFill>
                <a:effectLst/>
                <a:latin typeface="+mn-lt"/>
                <a:ea typeface="+mn-ea"/>
                <a:cs typeface="+mn-cs"/>
              </a:rPr>
              <a:t>In order to aid the independent deployment of components, we will also invest in creating versioned APIs which have backwards compatibility. Ensuring backwards compatibility for APIs adds complexity to our systems, but the flexibility we gain in terms of ease of deployment will pay this off many times over.</a:t>
            </a:r>
          </a:p>
          <a:p>
            <a:r>
              <a:rPr lang="en-US" sz="1200" b="0" i="0" kern="1200" dirty="0" smtClean="0">
                <a:solidFill>
                  <a:schemeClr val="tx1"/>
                </a:solidFill>
                <a:effectLst/>
                <a:latin typeface="+mn-lt"/>
                <a:ea typeface="+mn-ea"/>
                <a:cs typeface="+mn-cs"/>
              </a:rPr>
              <a:t>Any true service-oriented architecture </a:t>
            </a:r>
            <a:r>
              <a:rPr lang="en-US" sz="1200" b="0" i="1" kern="1200" dirty="0" smtClean="0">
                <a:solidFill>
                  <a:schemeClr val="tx1"/>
                </a:solidFill>
                <a:effectLst/>
                <a:latin typeface="+mn-lt"/>
                <a:ea typeface="+mn-ea"/>
                <a:cs typeface="+mn-cs"/>
              </a:rPr>
              <a:t>should</a:t>
            </a:r>
            <a:r>
              <a:rPr lang="en-US" sz="1200" b="0" i="0" kern="1200" dirty="0" smtClean="0">
                <a:solidFill>
                  <a:schemeClr val="tx1"/>
                </a:solidFill>
                <a:effectLst/>
                <a:latin typeface="+mn-lt"/>
                <a:ea typeface="+mn-ea"/>
                <a:cs typeface="+mn-cs"/>
              </a:rPr>
              <a:t> have these properties—but unfortunately many do not. However, the </a:t>
            </a:r>
            <a:r>
              <a:rPr lang="en-US" sz="1200" b="0" i="0" kern="1200" dirty="0" err="1" smtClean="0">
                <a:solidFill>
                  <a:schemeClr val="tx1"/>
                </a:solidFill>
                <a:effectLst/>
                <a:latin typeface="+mn-lt"/>
                <a:ea typeface="+mn-ea"/>
                <a:cs typeface="+mn-cs"/>
              </a:rPr>
              <a:t>microservices</a:t>
            </a:r>
            <a:r>
              <a:rPr lang="en-US" sz="1200" b="0" i="0" kern="1200" dirty="0" smtClean="0">
                <a:solidFill>
                  <a:schemeClr val="tx1"/>
                </a:solidFill>
                <a:effectLst/>
                <a:latin typeface="+mn-lt"/>
                <a:ea typeface="+mn-ea"/>
                <a:cs typeface="+mn-cs"/>
              </a:rPr>
              <a:t> movement has explicitly prioritized these architectural properties.</a:t>
            </a:r>
          </a:p>
          <a:p>
            <a:r>
              <a:rPr lang="en-US" sz="1200" b="1" i="0" kern="1200" dirty="0" smtClean="0">
                <a:solidFill>
                  <a:schemeClr val="tx1"/>
                </a:solidFill>
                <a:effectLst/>
                <a:latin typeface="+mn-lt"/>
                <a:ea typeface="+mn-ea"/>
                <a:cs typeface="+mn-cs"/>
              </a:rPr>
              <a:t>Evolutionary architecture</a:t>
            </a:r>
          </a:p>
          <a:p>
            <a:r>
              <a:rPr lang="en-US" sz="1200" b="0" i="0" kern="1200" dirty="0" smtClean="0">
                <a:solidFill>
                  <a:schemeClr val="tx1"/>
                </a:solidFill>
                <a:effectLst/>
                <a:latin typeface="+mn-lt"/>
                <a:ea typeface="+mn-ea"/>
                <a:cs typeface="+mn-cs"/>
              </a:rPr>
              <a:t>Of course, many organizations are living in a world where services are distinctly hard to test and deploy. Rather than re-architecting everything, we recommend an iterative approach to improving the design of enterprise system, sometimes known as </a:t>
            </a:r>
            <a:r>
              <a:rPr lang="en-US" sz="1200" b="0" i="0" u="none" strike="noStrike" kern="1200" dirty="0" smtClean="0">
                <a:solidFill>
                  <a:schemeClr val="tx1"/>
                </a:solidFill>
                <a:effectLst/>
                <a:latin typeface="+mn-lt"/>
                <a:ea typeface="+mn-ea"/>
                <a:cs typeface="+mn-cs"/>
                <a:hlinkClick r:id="rId5"/>
              </a:rPr>
              <a:t>evolutionary architecture</a:t>
            </a:r>
            <a:r>
              <a:rPr lang="en-US" sz="1200" b="0" i="0" kern="1200" dirty="0" smtClean="0">
                <a:solidFill>
                  <a:schemeClr val="tx1"/>
                </a:solidFill>
                <a:effectLst/>
                <a:latin typeface="+mn-lt"/>
                <a:ea typeface="+mn-ea"/>
                <a:cs typeface="+mn-cs"/>
              </a:rPr>
              <a:t>. In the evolutionary architecture paradigm, we accept that </a:t>
            </a:r>
            <a:r>
              <a:rPr lang="en-US" sz="1200" b="0" i="0" u="none" strike="noStrike" kern="1200" dirty="0" smtClean="0">
                <a:solidFill>
                  <a:schemeClr val="tx1"/>
                </a:solidFill>
                <a:effectLst/>
                <a:latin typeface="+mn-lt"/>
                <a:ea typeface="+mn-ea"/>
                <a:cs typeface="+mn-cs"/>
                <a:hlinkClick r:id="rId6"/>
              </a:rPr>
              <a:t>successful products and services will require re-architecting</a:t>
            </a:r>
            <a:r>
              <a:rPr lang="en-US" sz="1200" b="0" i="0" kern="1200" dirty="0" smtClean="0">
                <a:solidFill>
                  <a:schemeClr val="tx1"/>
                </a:solidFill>
                <a:effectLst/>
                <a:latin typeface="+mn-lt"/>
                <a:ea typeface="+mn-ea"/>
                <a:cs typeface="+mn-cs"/>
              </a:rPr>
              <a:t> during their lifecycle due to the changing requirements placed on them.</a:t>
            </a:r>
          </a:p>
          <a:p>
            <a:r>
              <a:rPr lang="en-US" sz="1200" b="0" i="0" kern="1200" dirty="0" smtClean="0">
                <a:solidFill>
                  <a:schemeClr val="tx1"/>
                </a:solidFill>
                <a:effectLst/>
                <a:latin typeface="+mn-lt"/>
                <a:ea typeface="+mn-ea"/>
                <a:cs typeface="+mn-cs"/>
              </a:rPr>
              <a:t>One pattern that is particularly valuable in this context is the </a:t>
            </a:r>
            <a:r>
              <a:rPr lang="en-US" sz="1200" b="0" i="0" u="none" strike="noStrike" kern="1200" dirty="0" smtClean="0">
                <a:solidFill>
                  <a:schemeClr val="tx1"/>
                </a:solidFill>
                <a:effectLst/>
                <a:latin typeface="+mn-lt"/>
                <a:ea typeface="+mn-ea"/>
                <a:cs typeface="+mn-cs"/>
                <a:hlinkClick r:id="rId7"/>
              </a:rPr>
              <a:t>strangler application</a:t>
            </a:r>
            <a:r>
              <a:rPr lang="en-US" sz="1200" b="0" i="0" kern="1200" dirty="0" smtClean="0">
                <a:solidFill>
                  <a:schemeClr val="tx1"/>
                </a:solidFill>
                <a:effectLst/>
                <a:latin typeface="+mn-lt"/>
                <a:ea typeface="+mn-ea"/>
                <a:cs typeface="+mn-cs"/>
              </a:rPr>
              <a:t>. In this pattern, we iteratively replace a monolithic architecture with a more componentized one by ensuring that new work is done following the principles of a service-oriented architecture, while accepting that the new architecture may well delegate to the system it is replacing. Over time, more and more functionality will be performed in the new architecture, and the old system being replaced is “strangled”.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7C88CC-9452-4C98-93D8-9DBF75166190}" type="slidenum">
              <a:rPr lang="hu-HU" smtClean="0">
                <a:solidFill>
                  <a:prstClr val="black"/>
                </a:solidFill>
              </a:rPr>
              <a:pPr/>
              <a:t>9</a:t>
            </a:fld>
            <a:endParaRPr lang="hu-HU">
              <a:solidFill>
                <a:prstClr val="black"/>
              </a:solidFill>
            </a:endParaRPr>
          </a:p>
        </p:txBody>
      </p:sp>
    </p:spTree>
    <p:extLst>
      <p:ext uri="{BB962C8B-B14F-4D97-AF65-F5344CB8AC3E}">
        <p14:creationId xmlns:p14="http://schemas.microsoft.com/office/powerpoint/2010/main" val="49358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smtClean="0">
                <a:solidFill>
                  <a:schemeClr val="tx1"/>
                </a:solidFill>
                <a:effectLst/>
                <a:latin typeface="+mn-lt"/>
                <a:ea typeface="+mn-ea"/>
                <a:cs typeface="+mn-cs"/>
              </a:rPr>
              <a:t>In the context of enterprise architecture there are typically multiple attributes we are concerned about, for example availability, security, performance, usability and so forth. In continuous delivery, we introduce two new architectural attributes: testability and </a:t>
            </a:r>
            <a:r>
              <a:rPr lang="en-US" sz="1200" b="0" i="0" kern="1200" dirty="0" err="1" smtClean="0">
                <a:solidFill>
                  <a:schemeClr val="tx1"/>
                </a:solidFill>
                <a:effectLst/>
                <a:latin typeface="+mn-lt"/>
                <a:ea typeface="+mn-ea"/>
                <a:cs typeface="+mn-cs"/>
              </a:rPr>
              <a:t>deployability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a </a:t>
            </a:r>
            <a:r>
              <a:rPr lang="en-US" sz="1200" b="0" i="1" kern="1200" dirty="0" smtClean="0">
                <a:solidFill>
                  <a:schemeClr val="tx1"/>
                </a:solidFill>
                <a:effectLst/>
                <a:latin typeface="+mn-lt"/>
                <a:ea typeface="+mn-ea"/>
                <a:cs typeface="+mn-cs"/>
              </a:rPr>
              <a:t>testable</a:t>
            </a:r>
            <a:r>
              <a:rPr lang="en-US" sz="1200" b="0" i="0" kern="1200" dirty="0" smtClean="0">
                <a:solidFill>
                  <a:schemeClr val="tx1"/>
                </a:solidFill>
                <a:effectLst/>
                <a:latin typeface="+mn-lt"/>
                <a:ea typeface="+mn-ea"/>
                <a:cs typeface="+mn-cs"/>
              </a:rPr>
              <a:t> architecture, we design our software such that most defects can (in principle, at least) be discovered by developers by running automated tests on their workstations. We shouldn’t need to depend on complex, integrated environments in order to do the majority of our acceptance and regression testing.</a:t>
            </a:r>
          </a:p>
          <a:p>
            <a:r>
              <a:rPr lang="en-US" sz="1200" b="0" i="0" kern="1200" dirty="0" smtClean="0">
                <a:solidFill>
                  <a:schemeClr val="tx1"/>
                </a:solidFill>
                <a:effectLst/>
                <a:latin typeface="+mn-lt"/>
                <a:ea typeface="+mn-ea"/>
                <a:cs typeface="+mn-cs"/>
              </a:rPr>
              <a:t>In a </a:t>
            </a:r>
            <a:r>
              <a:rPr lang="en-US" sz="1200" b="0" i="1" kern="1200" dirty="0" smtClean="0">
                <a:solidFill>
                  <a:schemeClr val="tx1"/>
                </a:solidFill>
                <a:effectLst/>
                <a:latin typeface="+mn-lt"/>
                <a:ea typeface="+mn-ea"/>
                <a:cs typeface="+mn-cs"/>
              </a:rPr>
              <a:t>deployable</a:t>
            </a:r>
            <a:r>
              <a:rPr lang="en-US" sz="1200" b="0" i="0" kern="1200" dirty="0" smtClean="0">
                <a:solidFill>
                  <a:schemeClr val="tx1"/>
                </a:solidFill>
                <a:effectLst/>
                <a:latin typeface="+mn-lt"/>
                <a:ea typeface="+mn-ea"/>
                <a:cs typeface="+mn-cs"/>
              </a:rPr>
              <a:t> architecture, deployments of a particular product or service can be performed independently and in a fully automated fashion, without the need for significant levels of orchestration. Deployable systems can typically be upgraded or reconfigured with zero or minimal downtime.</a:t>
            </a:r>
          </a:p>
          <a:p>
            <a:r>
              <a:rPr lang="en-US" sz="1200" b="0" i="0" kern="1200" dirty="0" smtClean="0">
                <a:solidFill>
                  <a:schemeClr val="tx1"/>
                </a:solidFill>
                <a:effectLst/>
                <a:latin typeface="+mn-lt"/>
                <a:ea typeface="+mn-ea"/>
                <a:cs typeface="+mn-cs"/>
              </a:rPr>
              <a:t>Where testability and </a:t>
            </a:r>
            <a:r>
              <a:rPr lang="en-US" sz="1200" b="0" i="0" kern="1200" dirty="0" err="1" smtClean="0">
                <a:solidFill>
                  <a:schemeClr val="tx1"/>
                </a:solidFill>
                <a:effectLst/>
                <a:latin typeface="+mn-lt"/>
                <a:ea typeface="+mn-ea"/>
                <a:cs typeface="+mn-cs"/>
              </a:rPr>
              <a:t>deployability</a:t>
            </a:r>
            <a:r>
              <a:rPr lang="en-US" sz="1200" b="0" i="0" kern="1200" dirty="0" smtClean="0">
                <a:solidFill>
                  <a:schemeClr val="tx1"/>
                </a:solidFill>
                <a:effectLst/>
                <a:latin typeface="+mn-lt"/>
                <a:ea typeface="+mn-ea"/>
                <a:cs typeface="+mn-cs"/>
              </a:rPr>
              <a:t> are not prioritized, we find that much testing requires the use of complex, integrated environments, and deployments are “big bang” events that require that many services are released at the same time due to complex interdependencies. These “big bang” deployments require many teams to work together in a carefully orchestrated fashion with many hand-offs, and dependencies between hundreds or thousands of tasks. Such deployments typically take many hours or even days, and require scheduling significant downtime.</a:t>
            </a:r>
          </a:p>
          <a:p>
            <a:r>
              <a:rPr lang="en-US" sz="1200" b="0" i="0" kern="1200" dirty="0" smtClean="0">
                <a:solidFill>
                  <a:schemeClr val="tx1"/>
                </a:solidFill>
                <a:effectLst/>
                <a:latin typeface="+mn-lt"/>
                <a:ea typeface="+mn-ea"/>
                <a:cs typeface="+mn-cs"/>
              </a:rPr>
              <a:t>Designing for testability and </a:t>
            </a:r>
            <a:r>
              <a:rPr lang="en-US" sz="1200" b="0" i="0" kern="1200" dirty="0" err="1" smtClean="0">
                <a:solidFill>
                  <a:schemeClr val="tx1"/>
                </a:solidFill>
                <a:effectLst/>
                <a:latin typeface="+mn-lt"/>
                <a:ea typeface="+mn-ea"/>
                <a:cs typeface="+mn-cs"/>
              </a:rPr>
              <a:t>deployability</a:t>
            </a:r>
            <a:r>
              <a:rPr lang="en-US" sz="1200" b="0" i="0" kern="1200" dirty="0" smtClean="0">
                <a:solidFill>
                  <a:schemeClr val="tx1"/>
                </a:solidFill>
                <a:effectLst/>
                <a:latin typeface="+mn-lt"/>
                <a:ea typeface="+mn-ea"/>
                <a:cs typeface="+mn-cs"/>
              </a:rPr>
              <a:t> starts with ensuring our products and services are composed of loosely-coupled, well-encapsulated components or modules (in the context of object-oriented programming, such systems follow the principles of </a:t>
            </a:r>
            <a:r>
              <a:rPr lang="en-US" sz="1200" b="0" i="0" u="none" strike="noStrike" kern="1200" dirty="0" smtClean="0">
                <a:solidFill>
                  <a:schemeClr val="tx1"/>
                </a:solidFill>
                <a:effectLst/>
                <a:latin typeface="+mn-lt"/>
                <a:ea typeface="+mn-ea"/>
                <a:cs typeface="+mn-cs"/>
                <a:hlinkClick r:id="rId3"/>
              </a:rPr>
              <a:t>SOLID design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We can define a well-designed modular architecture as one in which it is possible to test or deploy a single component or service on its own, with any dependencies replaced by a suitable </a:t>
            </a:r>
            <a:r>
              <a:rPr lang="en-US" sz="1200" b="0" i="0" u="none" strike="noStrike" kern="1200" dirty="0" smtClean="0">
                <a:solidFill>
                  <a:schemeClr val="tx1"/>
                </a:solidFill>
                <a:effectLst/>
                <a:latin typeface="+mn-lt"/>
                <a:ea typeface="+mn-ea"/>
                <a:cs typeface="+mn-cs"/>
                <a:hlinkClick r:id="rId4"/>
              </a:rPr>
              <a:t>test double</a:t>
            </a:r>
            <a:r>
              <a:rPr lang="en-US" sz="1200" b="0" i="0" kern="1200" dirty="0" smtClean="0">
                <a:solidFill>
                  <a:schemeClr val="tx1"/>
                </a:solidFill>
                <a:effectLst/>
                <a:latin typeface="+mn-lt"/>
                <a:ea typeface="+mn-ea"/>
                <a:cs typeface="+mn-cs"/>
              </a:rPr>
              <a:t>, which could be in the form of a virtual machine, a stub, or a mock. Each component or service should be deployable in a fully automated fashion on developer workstations, test environments, or in production. In a well-designed architecture, it is possible to get a high level of confidence the component is operating properly when deployed in this fashion.</a:t>
            </a:r>
          </a:p>
          <a:p>
            <a:r>
              <a:rPr lang="en-US" sz="1200" b="0" i="0" kern="1200" dirty="0" smtClean="0">
                <a:solidFill>
                  <a:schemeClr val="tx1"/>
                </a:solidFill>
                <a:effectLst/>
                <a:latin typeface="+mn-lt"/>
                <a:ea typeface="+mn-ea"/>
                <a:cs typeface="+mn-cs"/>
              </a:rPr>
              <a:t>In order to aid the independent deployment of components, we will also invest in creating versioned APIs which have backwards compatibility. Ensuring backwards compatibility for APIs adds complexity to our systems, but the flexibility we gain in terms of ease of deployment will pay this off many times over.</a:t>
            </a:r>
          </a:p>
          <a:p>
            <a:r>
              <a:rPr lang="en-US" sz="1200" b="0" i="0" kern="1200" dirty="0" smtClean="0">
                <a:solidFill>
                  <a:schemeClr val="tx1"/>
                </a:solidFill>
                <a:effectLst/>
                <a:latin typeface="+mn-lt"/>
                <a:ea typeface="+mn-ea"/>
                <a:cs typeface="+mn-cs"/>
              </a:rPr>
              <a:t>Any true service-oriented architecture </a:t>
            </a:r>
            <a:r>
              <a:rPr lang="en-US" sz="1200" b="0" i="1" kern="1200" dirty="0" smtClean="0">
                <a:solidFill>
                  <a:schemeClr val="tx1"/>
                </a:solidFill>
                <a:effectLst/>
                <a:latin typeface="+mn-lt"/>
                <a:ea typeface="+mn-ea"/>
                <a:cs typeface="+mn-cs"/>
              </a:rPr>
              <a:t>should</a:t>
            </a:r>
            <a:r>
              <a:rPr lang="en-US" sz="1200" b="0" i="0" kern="1200" dirty="0" smtClean="0">
                <a:solidFill>
                  <a:schemeClr val="tx1"/>
                </a:solidFill>
                <a:effectLst/>
                <a:latin typeface="+mn-lt"/>
                <a:ea typeface="+mn-ea"/>
                <a:cs typeface="+mn-cs"/>
              </a:rPr>
              <a:t> have these properties—but unfortunately many do not. However, the </a:t>
            </a:r>
            <a:r>
              <a:rPr lang="en-US" sz="1200" b="0" i="0" kern="1200" dirty="0" err="1" smtClean="0">
                <a:solidFill>
                  <a:schemeClr val="tx1"/>
                </a:solidFill>
                <a:effectLst/>
                <a:latin typeface="+mn-lt"/>
                <a:ea typeface="+mn-ea"/>
                <a:cs typeface="+mn-cs"/>
              </a:rPr>
              <a:t>microservices</a:t>
            </a:r>
            <a:r>
              <a:rPr lang="en-US" sz="1200" b="0" i="0" kern="1200" dirty="0" smtClean="0">
                <a:solidFill>
                  <a:schemeClr val="tx1"/>
                </a:solidFill>
                <a:effectLst/>
                <a:latin typeface="+mn-lt"/>
                <a:ea typeface="+mn-ea"/>
                <a:cs typeface="+mn-cs"/>
              </a:rPr>
              <a:t> movement has explicitly prioritized these architectural properties.</a:t>
            </a:r>
          </a:p>
          <a:p>
            <a:r>
              <a:rPr lang="en-US" sz="1200" b="1" i="0" kern="1200" dirty="0" smtClean="0">
                <a:solidFill>
                  <a:schemeClr val="tx1"/>
                </a:solidFill>
                <a:effectLst/>
                <a:latin typeface="+mn-lt"/>
                <a:ea typeface="+mn-ea"/>
                <a:cs typeface="+mn-cs"/>
              </a:rPr>
              <a:t>Evolutionary architecture</a:t>
            </a:r>
          </a:p>
          <a:p>
            <a:r>
              <a:rPr lang="en-US" sz="1200" b="0" i="0" kern="1200" dirty="0" smtClean="0">
                <a:solidFill>
                  <a:schemeClr val="tx1"/>
                </a:solidFill>
                <a:effectLst/>
                <a:latin typeface="+mn-lt"/>
                <a:ea typeface="+mn-ea"/>
                <a:cs typeface="+mn-cs"/>
              </a:rPr>
              <a:t>Of course, many organizations are living in a world where services are distinctly hard to test and deploy. Rather than re-architecting everything, we recommend an iterative approach to improving the design of enterprise system, sometimes known as </a:t>
            </a:r>
            <a:r>
              <a:rPr lang="en-US" sz="1200" b="0" i="0" u="none" strike="noStrike" kern="1200" dirty="0" smtClean="0">
                <a:solidFill>
                  <a:schemeClr val="tx1"/>
                </a:solidFill>
                <a:effectLst/>
                <a:latin typeface="+mn-lt"/>
                <a:ea typeface="+mn-ea"/>
                <a:cs typeface="+mn-cs"/>
                <a:hlinkClick r:id="rId5"/>
              </a:rPr>
              <a:t>evolutionary architecture</a:t>
            </a:r>
            <a:r>
              <a:rPr lang="en-US" sz="1200" b="0" i="0" kern="1200" dirty="0" smtClean="0">
                <a:solidFill>
                  <a:schemeClr val="tx1"/>
                </a:solidFill>
                <a:effectLst/>
                <a:latin typeface="+mn-lt"/>
                <a:ea typeface="+mn-ea"/>
                <a:cs typeface="+mn-cs"/>
              </a:rPr>
              <a:t>. In the evolutionary architecture paradigm, we accept that </a:t>
            </a:r>
            <a:r>
              <a:rPr lang="en-US" sz="1200" b="0" i="0" u="none" strike="noStrike" kern="1200" dirty="0" smtClean="0">
                <a:solidFill>
                  <a:schemeClr val="tx1"/>
                </a:solidFill>
                <a:effectLst/>
                <a:latin typeface="+mn-lt"/>
                <a:ea typeface="+mn-ea"/>
                <a:cs typeface="+mn-cs"/>
                <a:hlinkClick r:id="rId6"/>
              </a:rPr>
              <a:t>successful products and services will require re-architecting</a:t>
            </a:r>
            <a:r>
              <a:rPr lang="en-US" sz="1200" b="0" i="0" kern="1200" dirty="0" smtClean="0">
                <a:solidFill>
                  <a:schemeClr val="tx1"/>
                </a:solidFill>
                <a:effectLst/>
                <a:latin typeface="+mn-lt"/>
                <a:ea typeface="+mn-ea"/>
                <a:cs typeface="+mn-cs"/>
              </a:rPr>
              <a:t> during their lifecycle due to the changing requirements placed on them.</a:t>
            </a:r>
          </a:p>
          <a:p>
            <a:r>
              <a:rPr lang="en-US" sz="1200" b="0" i="0" kern="1200" dirty="0" smtClean="0">
                <a:solidFill>
                  <a:schemeClr val="tx1"/>
                </a:solidFill>
                <a:effectLst/>
                <a:latin typeface="+mn-lt"/>
                <a:ea typeface="+mn-ea"/>
                <a:cs typeface="+mn-cs"/>
              </a:rPr>
              <a:t>One pattern that is particularly valuable in this context is the </a:t>
            </a:r>
            <a:r>
              <a:rPr lang="en-US" sz="1200" b="0" i="0" u="none" strike="noStrike" kern="1200" dirty="0" smtClean="0">
                <a:solidFill>
                  <a:schemeClr val="tx1"/>
                </a:solidFill>
                <a:effectLst/>
                <a:latin typeface="+mn-lt"/>
                <a:ea typeface="+mn-ea"/>
                <a:cs typeface="+mn-cs"/>
                <a:hlinkClick r:id="rId7"/>
              </a:rPr>
              <a:t>strangler application</a:t>
            </a:r>
            <a:r>
              <a:rPr lang="en-US" sz="1200" b="0" i="0" kern="1200" dirty="0" smtClean="0">
                <a:solidFill>
                  <a:schemeClr val="tx1"/>
                </a:solidFill>
                <a:effectLst/>
                <a:latin typeface="+mn-lt"/>
                <a:ea typeface="+mn-ea"/>
                <a:cs typeface="+mn-cs"/>
              </a:rPr>
              <a:t>. In this pattern, we iteratively replace a monolithic architecture with a more componentized one by ensuring that new work is done following the principles of a service-oriented architecture, while accepting that the new architecture may well delegate to the system it is replacing. Over time, more and more functionality will be performed in the new architecture, and the old system being replaced is “strangled”.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7C88CC-9452-4C98-93D8-9DBF75166190}" type="slidenum">
              <a:rPr lang="hu-HU" smtClean="0">
                <a:solidFill>
                  <a:prstClr val="black"/>
                </a:solidFill>
              </a:rPr>
              <a:pPr/>
              <a:t>10</a:t>
            </a:fld>
            <a:endParaRPr lang="hu-HU">
              <a:solidFill>
                <a:prstClr val="black"/>
              </a:solidFill>
            </a:endParaRPr>
          </a:p>
        </p:txBody>
      </p:sp>
    </p:spTree>
    <p:extLst>
      <p:ext uri="{BB962C8B-B14F-4D97-AF65-F5344CB8AC3E}">
        <p14:creationId xmlns:p14="http://schemas.microsoft.com/office/powerpoint/2010/main" val="94843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7" name="Cím 6"/>
          <p:cNvSpPr>
            <a:spLocks noGrp="1"/>
          </p:cNvSpPr>
          <p:nvPr>
            <p:ph type="title"/>
          </p:nvPr>
        </p:nvSpPr>
        <p:spPr/>
        <p:txBody>
          <a:bodyPr/>
          <a:lstStyle/>
          <a:p>
            <a:r>
              <a:rPr lang="hu-HU" smtClean="0"/>
              <a:t>Mintacím szerkesztése</a:t>
            </a:r>
            <a:endParaRPr lang="en-US"/>
          </a:p>
        </p:txBody>
      </p:sp>
      <p:sp>
        <p:nvSpPr>
          <p:cNvPr id="8" name="Dátum helye 7"/>
          <p:cNvSpPr>
            <a:spLocks noGrp="1"/>
          </p:cNvSpPr>
          <p:nvPr>
            <p:ph type="dt" sz="half" idx="10"/>
          </p:nvPr>
        </p:nvSpPr>
        <p:spPr/>
        <p:txBody>
          <a:bodyPr/>
          <a:lstStyle/>
          <a:p>
            <a:fld id="{7EEDB08A-2EEF-4077-BDDA-D2BF2F02C0E2}" type="datetimeFigureOut">
              <a:rPr lang="hu-HU" smtClean="0"/>
              <a:pPr/>
              <a:t>2022. 05. 24.</a:t>
            </a:fld>
            <a:endParaRPr lang="hu-HU" dirty="0"/>
          </a:p>
        </p:txBody>
      </p:sp>
      <p:sp>
        <p:nvSpPr>
          <p:cNvPr id="9" name="Élőláb helye 8"/>
          <p:cNvSpPr>
            <a:spLocks noGrp="1"/>
          </p:cNvSpPr>
          <p:nvPr>
            <p:ph type="ftr" sz="quarter" idx="11"/>
          </p:nvPr>
        </p:nvSpPr>
        <p:spPr/>
        <p:txBody>
          <a:bodyPr/>
          <a:lstStyle/>
          <a:p>
            <a:endParaRPr lang="hu-HU"/>
          </a:p>
        </p:txBody>
      </p:sp>
      <p:sp>
        <p:nvSpPr>
          <p:cNvPr id="10" name="Dia számának helye 9"/>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7" name="Cím 6"/>
          <p:cNvSpPr>
            <a:spLocks noGrp="1"/>
          </p:cNvSpPr>
          <p:nvPr>
            <p:ph type="title"/>
          </p:nvPr>
        </p:nvSpPr>
        <p:spPr/>
        <p:txBody>
          <a:bodyPr/>
          <a:lstStyle>
            <a:lvl1pPr algn="l">
              <a:defRPr sz="2800">
                <a:solidFill>
                  <a:schemeClr val="bg1">
                    <a:lumMod val="95000"/>
                  </a:schemeClr>
                </a:solidFill>
              </a:defRPr>
            </a:lvl1pPr>
          </a:lstStyle>
          <a:p>
            <a:r>
              <a:rPr lang="hu-HU" dirty="0" smtClean="0"/>
              <a:t>Mintacím szerkesztése</a:t>
            </a:r>
            <a:endParaRPr lang="en-US" dirty="0"/>
          </a:p>
        </p:txBody>
      </p:sp>
      <p:sp>
        <p:nvSpPr>
          <p:cNvPr id="8" name="Dátum helye 7"/>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dirty="0">
              <a:solidFill>
                <a:prstClr val="black">
                  <a:tint val="75000"/>
                </a:prstClr>
              </a:solidFill>
            </a:endParaRPr>
          </a:p>
        </p:txBody>
      </p:sp>
      <p:sp>
        <p:nvSpPr>
          <p:cNvPr id="9" name="Élőláb helye 8"/>
          <p:cNvSpPr>
            <a:spLocks noGrp="1"/>
          </p:cNvSpPr>
          <p:nvPr>
            <p:ph type="ftr" sz="quarter" idx="11"/>
          </p:nvPr>
        </p:nvSpPr>
        <p:spPr/>
        <p:txBody>
          <a:bodyPr/>
          <a:lstStyle/>
          <a:p>
            <a:endParaRPr lang="hu-HU">
              <a:solidFill>
                <a:prstClr val="black">
                  <a:tint val="75000"/>
                </a:prstClr>
              </a:solidFill>
            </a:endParaRPr>
          </a:p>
        </p:txBody>
      </p:sp>
      <p:sp>
        <p:nvSpPr>
          <p:cNvPr id="10" name="Dia számának helye 9"/>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464096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a:defRPr sz="2800">
                <a:solidFill>
                  <a:schemeClr val="bg1">
                    <a:lumMod val="95000"/>
                  </a:schemeClr>
                </a:solidFill>
              </a:defRPr>
            </a:lvl1pPr>
          </a:lstStyle>
          <a:p>
            <a:r>
              <a:rPr lang="hu-HU" dirty="0" smtClean="0"/>
              <a:t>Mintacím szerkesztése</a:t>
            </a:r>
            <a:endParaRPr lang="hu-HU" dirty="0"/>
          </a:p>
        </p:txBody>
      </p:sp>
      <p:sp>
        <p:nvSpPr>
          <p:cNvPr id="3" name="Tartalom helye 2"/>
          <p:cNvSpPr>
            <a:spLocks noGrp="1"/>
          </p:cNvSpPr>
          <p:nvPr>
            <p:ph idx="1"/>
          </p:nvPr>
        </p:nvSpPr>
        <p:spPr>
          <a:xfrm>
            <a:off x="119336" y="1052737"/>
            <a:ext cx="11953328" cy="5303614"/>
          </a:xfrm>
        </p:spPr>
        <p:txBody>
          <a:bodyPr/>
          <a:lstStyle>
            <a:lvl1pPr>
              <a:defRPr sz="2200"/>
            </a:lvl1pPr>
            <a:lvl2pPr>
              <a:defRPr sz="2000"/>
            </a:lvl2pPr>
            <a:lvl3pPr>
              <a:defRPr sz="1800"/>
            </a:lvl3pPr>
            <a:lvl4pPr>
              <a:defRPr sz="1600"/>
            </a:lvl4pPr>
            <a:lvl5pPr>
              <a:defRPr sz="1600"/>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8049501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51975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99070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68214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57389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52504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16679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03811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2671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ímdia">
  <p:cSld name="1_Címdia">
    <p:spTree>
      <p:nvGrpSpPr>
        <p:cNvPr id="1" name="Shape 23"/>
        <p:cNvGrpSpPr/>
        <p:nvPr/>
      </p:nvGrpSpPr>
      <p:grpSpPr>
        <a:xfrm>
          <a:off x="0" y="0"/>
          <a:ext cx="0" cy="0"/>
          <a:chOff x="0" y="0"/>
          <a:chExt cx="0" cy="0"/>
        </a:xfrm>
      </p:grpSpPr>
      <p:sp>
        <p:nvSpPr>
          <p:cNvPr id="24" name="Google Shape;24;p1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 name="Google Shape;2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prstClr val="black">
                  <a:tint val="75000"/>
                </a:prstClr>
              </a:solidFill>
            </a:endParaRPr>
          </a:p>
        </p:txBody>
      </p:sp>
      <p:sp>
        <p:nvSpPr>
          <p:cNvPr id="27" name="Google Shape;27;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prstClr val="black">
                  <a:tint val="75000"/>
                </a:prstClr>
              </a:solidFill>
            </a:endParaRPr>
          </a:p>
        </p:txBody>
      </p:sp>
      <p:sp>
        <p:nvSpPr>
          <p:cNvPr id="28" name="Google Shape;28;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5900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2022. 05. 24.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DB08A-2EEF-4077-BDDA-D2BF2F02C0E2}" type="datetimeFigureOut">
              <a:rPr lang="hu-HU" smtClean="0"/>
              <a:pPr/>
              <a:t>2022. 05. 24.</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3C54C-9CE6-47BC-B290-0EA782513D0E}" type="slidenum">
              <a:rPr lang="hu-HU" smtClean="0"/>
              <a:pPr/>
              <a:t>‹#›</a:t>
            </a:fld>
            <a:endParaRPr lang="hu-HU"/>
          </a:p>
        </p:txBody>
      </p:sp>
      <p:sp>
        <p:nvSpPr>
          <p:cNvPr id="7" name="Téglalap 6"/>
          <p:cNvSpPr/>
          <p:nvPr userDrawn="1"/>
        </p:nvSpPr>
        <p:spPr>
          <a:xfrm>
            <a:off x="0" y="0"/>
            <a:ext cx="12192000" cy="785794"/>
          </a:xfrm>
          <a:prstGeom prst="rect">
            <a:avLst/>
          </a:prstGeom>
          <a:solidFill>
            <a:srgbClr val="22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8" name="Téglalap 7"/>
          <p:cNvSpPr/>
          <p:nvPr userDrawn="1"/>
        </p:nvSpPr>
        <p:spPr>
          <a:xfrm>
            <a:off x="0" y="6572272"/>
            <a:ext cx="12192000" cy="285728"/>
          </a:xfrm>
          <a:prstGeom prst="rect">
            <a:avLst/>
          </a:prstGeom>
          <a:solidFill>
            <a:srgbClr val="22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artalom helye 6"/>
          <p:cNvSpPr txBox="1">
            <a:spLocks/>
          </p:cNvSpPr>
          <p:nvPr userDrawn="1"/>
        </p:nvSpPr>
        <p:spPr>
          <a:xfrm>
            <a:off x="10382280" y="6572272"/>
            <a:ext cx="1809720" cy="285728"/>
          </a:xfrm>
          <a:prstGeom prst="rect">
            <a:avLst/>
          </a:prstGeom>
          <a:solidFill>
            <a:srgbClr val="226CB3"/>
          </a:solidFill>
        </p:spPr>
        <p:txBody>
          <a:bodyPr>
            <a:noAutofit/>
          </a:bodyPr>
          <a:lstStyle>
            <a:lvl1pPr algn="r">
              <a:buNone/>
              <a:defRPr sz="1200" b="1">
                <a:solidFill>
                  <a:schemeClr val="bg1"/>
                </a:solidFill>
              </a:defRPr>
            </a:lvl1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1200" b="1" i="0" u="none" strike="noStrike" kern="1200" cap="none" spc="0" normalizeH="0" baseline="0" noProof="0" dirty="0" err="1" smtClean="0">
                <a:ln>
                  <a:noFill/>
                </a:ln>
                <a:solidFill>
                  <a:schemeClr val="bg1"/>
                </a:solidFill>
                <a:effectLst/>
                <a:uLnTx/>
                <a:uFillTx/>
                <a:latin typeface="+mn-lt"/>
                <a:ea typeface="+mn-ea"/>
                <a:cs typeface="+mn-cs"/>
              </a:rPr>
              <a:t>www.leannet.eu</a:t>
            </a:r>
            <a:endParaRPr kumimoji="0" lang="hu-HU"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Téglalap 10"/>
          <p:cNvSpPr/>
          <p:nvPr userDrawn="1"/>
        </p:nvSpPr>
        <p:spPr>
          <a:xfrm>
            <a:off x="0" y="785794"/>
            <a:ext cx="12192000" cy="7141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4" name="Kép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40704" y="6567559"/>
            <a:ext cx="1440160" cy="666741"/>
          </a:xfrm>
          <a:prstGeom prst="rect">
            <a:avLst/>
          </a:prstGeom>
        </p:spPr>
      </p:pic>
      <p:pic>
        <p:nvPicPr>
          <p:cNvPr id="16" name="Kép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71464" y="6601816"/>
            <a:ext cx="64830" cy="241104"/>
          </a:xfrm>
          <a:prstGeom prst="rect">
            <a:avLst/>
          </a:prstGeom>
        </p:spPr>
      </p:pic>
      <p:pic>
        <p:nvPicPr>
          <p:cNvPr id="17" name="Kép 16"/>
          <p:cNvPicPr>
            <a:picLocks noChangeAspect="1"/>
          </p:cNvPicPr>
          <p:nvPr userDrawn="1"/>
        </p:nvPicPr>
        <p:blipFill rotWithShape="1">
          <a:blip r:embed="rId12" cstate="print">
            <a:extLst>
              <a:ext uri="{28A0092B-C50C-407E-A947-70E740481C1C}">
                <a14:useLocalDpi xmlns:a14="http://schemas.microsoft.com/office/drawing/2010/main" val="0"/>
              </a:ext>
            </a:extLst>
          </a:blip>
          <a:srcRect l="20684" t="49331" r="29316"/>
          <a:stretch/>
        </p:blipFill>
        <p:spPr>
          <a:xfrm>
            <a:off x="1415480" y="6597352"/>
            <a:ext cx="720081" cy="337834"/>
          </a:xfrm>
          <a:prstGeom prst="rect">
            <a:avLst/>
          </a:prstGeom>
        </p:spPr>
      </p:pic>
      <p:cxnSp>
        <p:nvCxnSpPr>
          <p:cNvPr id="19" name="Egyenes összekötő 18"/>
          <p:cNvCxnSpPr>
            <a:stCxn id="16" idx="0"/>
            <a:endCxn id="16" idx="0"/>
          </p:cNvCxnSpPr>
          <p:nvPr userDrawn="1"/>
        </p:nvCxnSpPr>
        <p:spPr>
          <a:xfrm>
            <a:off x="1303879" y="6601816"/>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119336" y="116632"/>
            <a:ext cx="11953328" cy="669162"/>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DB08A-2EEF-4077-BDDA-D2BF2F02C0E2}" type="datetimeFigureOut">
              <a:rPr lang="hu-HU" smtClean="0">
                <a:solidFill>
                  <a:prstClr val="black">
                    <a:tint val="75000"/>
                  </a:prstClr>
                </a:solidFill>
              </a:rPr>
              <a:pPr/>
              <a:t>2022. 05. 24.</a:t>
            </a:fld>
            <a:endParaRPr lang="hu-HU">
              <a:solidFill>
                <a:prstClr val="black">
                  <a:tint val="75000"/>
                </a:prstClr>
              </a:solidFill>
            </a:endParaRPr>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3C54C-9CE6-47BC-B290-0EA782513D0E}" type="slidenum">
              <a:rPr lang="hu-HU" smtClean="0">
                <a:solidFill>
                  <a:prstClr val="black">
                    <a:tint val="75000"/>
                  </a:prstClr>
                </a:solidFill>
              </a:rPr>
              <a:pPr/>
              <a:t>‹#›</a:t>
            </a:fld>
            <a:endParaRPr lang="hu-HU">
              <a:solidFill>
                <a:prstClr val="black">
                  <a:tint val="75000"/>
                </a:prstClr>
              </a:solidFill>
            </a:endParaRPr>
          </a:p>
        </p:txBody>
      </p:sp>
      <p:sp>
        <p:nvSpPr>
          <p:cNvPr id="7" name="Téglalap 6"/>
          <p:cNvSpPr/>
          <p:nvPr userDrawn="1"/>
        </p:nvSpPr>
        <p:spPr>
          <a:xfrm>
            <a:off x="0" y="0"/>
            <a:ext cx="12192000" cy="785794"/>
          </a:xfrm>
          <a:prstGeom prst="rect">
            <a:avLst/>
          </a:prstGeom>
          <a:solidFill>
            <a:srgbClr val="22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prstClr val="white"/>
              </a:solidFill>
            </a:endParaRPr>
          </a:p>
        </p:txBody>
      </p:sp>
      <p:sp>
        <p:nvSpPr>
          <p:cNvPr id="8" name="Téglalap 7"/>
          <p:cNvSpPr/>
          <p:nvPr userDrawn="1"/>
        </p:nvSpPr>
        <p:spPr>
          <a:xfrm>
            <a:off x="0" y="6572272"/>
            <a:ext cx="12192000" cy="285728"/>
          </a:xfrm>
          <a:prstGeom prst="rect">
            <a:avLst/>
          </a:prstGeom>
          <a:solidFill>
            <a:srgbClr val="22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Tartalom helye 6"/>
          <p:cNvSpPr txBox="1">
            <a:spLocks/>
          </p:cNvSpPr>
          <p:nvPr userDrawn="1"/>
        </p:nvSpPr>
        <p:spPr>
          <a:xfrm>
            <a:off x="10382280" y="6572272"/>
            <a:ext cx="1809720" cy="285728"/>
          </a:xfrm>
          <a:prstGeom prst="rect">
            <a:avLst/>
          </a:prstGeom>
          <a:solidFill>
            <a:srgbClr val="226CB3"/>
          </a:solidFill>
        </p:spPr>
        <p:txBody>
          <a:bodyPr>
            <a:noAutofit/>
          </a:bodyPr>
          <a:lstStyle>
            <a:lvl1pPr algn="r">
              <a:buNone/>
              <a:defRPr sz="1200" b="1">
                <a:solidFill>
                  <a:schemeClr val="bg1"/>
                </a:solidFill>
              </a:defRPr>
            </a:lvl1pPr>
          </a:lstStyle>
          <a:p>
            <a:pPr marL="342900" indent="-342900">
              <a:spcBef>
                <a:spcPct val="20000"/>
              </a:spcBef>
              <a:buFont typeface="Arial" pitchFamily="34" charset="0"/>
              <a:buNone/>
              <a:defRPr/>
            </a:pPr>
            <a:r>
              <a:rPr lang="hu-HU" dirty="0" err="1" smtClean="0">
                <a:solidFill>
                  <a:prstClr val="white"/>
                </a:solidFill>
              </a:rPr>
              <a:t>www.leannet.eu</a:t>
            </a:r>
            <a:endParaRPr lang="hu-HU" dirty="0" smtClean="0">
              <a:solidFill>
                <a:prstClr val="white"/>
              </a:solidFill>
            </a:endParaRPr>
          </a:p>
        </p:txBody>
      </p:sp>
      <p:sp>
        <p:nvSpPr>
          <p:cNvPr id="11" name="Téglalap 10"/>
          <p:cNvSpPr/>
          <p:nvPr userDrawn="1"/>
        </p:nvSpPr>
        <p:spPr>
          <a:xfrm>
            <a:off x="0" y="785794"/>
            <a:ext cx="12192000" cy="7141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4" name="Kép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704" y="6567559"/>
            <a:ext cx="1440160" cy="666741"/>
          </a:xfrm>
          <a:prstGeom prst="rect">
            <a:avLst/>
          </a:prstGeom>
        </p:spPr>
      </p:pic>
      <p:pic>
        <p:nvPicPr>
          <p:cNvPr id="16" name="Kép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71464" y="6601816"/>
            <a:ext cx="64830" cy="241104"/>
          </a:xfrm>
          <a:prstGeom prst="rect">
            <a:avLst/>
          </a:prstGeom>
        </p:spPr>
      </p:pic>
      <p:pic>
        <p:nvPicPr>
          <p:cNvPr id="17" name="Kép 16"/>
          <p:cNvPicPr>
            <a:picLocks noChangeAspect="1"/>
          </p:cNvPicPr>
          <p:nvPr userDrawn="1"/>
        </p:nvPicPr>
        <p:blipFill rotWithShape="1">
          <a:blip r:embed="rId13" cstate="print">
            <a:extLst>
              <a:ext uri="{28A0092B-C50C-407E-A947-70E740481C1C}">
                <a14:useLocalDpi xmlns:a14="http://schemas.microsoft.com/office/drawing/2010/main" val="0"/>
              </a:ext>
            </a:extLst>
          </a:blip>
          <a:srcRect l="20684" t="49331" r="29316"/>
          <a:stretch/>
        </p:blipFill>
        <p:spPr>
          <a:xfrm>
            <a:off x="1415480" y="6597352"/>
            <a:ext cx="720081" cy="337834"/>
          </a:xfrm>
          <a:prstGeom prst="rect">
            <a:avLst/>
          </a:prstGeom>
        </p:spPr>
      </p:pic>
      <p:cxnSp>
        <p:nvCxnSpPr>
          <p:cNvPr id="19" name="Egyenes összekötő 18"/>
          <p:cNvCxnSpPr>
            <a:stCxn id="16" idx="0"/>
            <a:endCxn id="16" idx="0"/>
          </p:cNvCxnSpPr>
          <p:nvPr userDrawn="1"/>
        </p:nvCxnSpPr>
        <p:spPr>
          <a:xfrm>
            <a:off x="1303879" y="6601816"/>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99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60000"/>
        <a:buFont typeface="Wingdings" panose="05000000000000000000"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60000"/>
        <a:buFont typeface="Wingdings" panose="05000000000000000000"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washingtonpost.com/graphics/2019/world/amp-stories/food-delivery-dangers-china/img/china-delivery-new-new-edi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4633"/>
            <a:ext cx="12192000" cy="8132065"/>
          </a:xfrm>
          <a:prstGeom prst="rect">
            <a:avLst/>
          </a:prstGeom>
          <a:solidFill>
            <a:schemeClr val="bg2">
              <a:lumMod val="50000"/>
            </a:schemeClr>
          </a:solidFill>
        </p:spPr>
      </p:pic>
      <p:sp>
        <p:nvSpPr>
          <p:cNvPr id="2" name="Cím 1"/>
          <p:cNvSpPr>
            <a:spLocks noGrp="1"/>
          </p:cNvSpPr>
          <p:nvPr>
            <p:ph type="ctrTitle"/>
          </p:nvPr>
        </p:nvSpPr>
        <p:spPr>
          <a:xfrm>
            <a:off x="0" y="-814633"/>
            <a:ext cx="12192000" cy="8132065"/>
          </a:xfrm>
          <a:solidFill>
            <a:schemeClr val="bg1">
              <a:alpha val="74000"/>
            </a:schemeClr>
          </a:solidFill>
        </p:spPr>
        <p:txBody>
          <a:bodyPr>
            <a:normAutofit/>
          </a:bodyPr>
          <a:lstStyle/>
          <a:p>
            <a:r>
              <a:rPr lang="en-US" dirty="0">
                <a:solidFill>
                  <a:schemeClr val="tx1">
                    <a:lumMod val="85000"/>
                    <a:lumOff val="15000"/>
                  </a:schemeClr>
                </a:solidFill>
              </a:rPr>
              <a:t>Continuous Delivery</a:t>
            </a:r>
            <a:endParaRPr lang="hu-HU" sz="3600" dirty="0">
              <a:solidFill>
                <a:schemeClr val="tx1">
                  <a:lumMod val="85000"/>
                  <a:lumOff val="15000"/>
                </a:schemeClr>
              </a:solidFill>
            </a:endParaRPr>
          </a:p>
        </p:txBody>
      </p:sp>
      <p:sp>
        <p:nvSpPr>
          <p:cNvPr id="4" name="Rectangle 3"/>
          <p:cNvSpPr/>
          <p:nvPr/>
        </p:nvSpPr>
        <p:spPr>
          <a:xfrm>
            <a:off x="0" y="4916298"/>
            <a:ext cx="12192000" cy="461665"/>
          </a:xfrm>
          <a:prstGeom prst="rect">
            <a:avLst/>
          </a:prstGeom>
        </p:spPr>
        <p:txBody>
          <a:bodyPr wrap="square">
            <a:spAutoFit/>
          </a:bodyPr>
          <a:lstStyle/>
          <a:p>
            <a:pPr algn="ctr"/>
            <a:r>
              <a:rPr lang="en-US" sz="2400" dirty="0" smtClean="0">
                <a:solidFill>
                  <a:schemeClr val="tx1">
                    <a:lumMod val="85000"/>
                    <a:lumOff val="15000"/>
                  </a:schemeClr>
                </a:solidFill>
              </a:rPr>
              <a:t>How to build better software faster</a:t>
            </a:r>
            <a:endParaRPr lang="hu-HU" sz="2400" dirty="0"/>
          </a:p>
        </p:txBody>
      </p:sp>
    </p:spTree>
    <p:extLst>
      <p:ext uri="{BB962C8B-B14F-4D97-AF65-F5344CB8AC3E}">
        <p14:creationId xmlns:p14="http://schemas.microsoft.com/office/powerpoint/2010/main" val="1112408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Patterns</a:t>
            </a:r>
            <a:endParaRPr lang="hu-HU" dirty="0"/>
          </a:p>
        </p:txBody>
      </p:sp>
      <p:sp>
        <p:nvSpPr>
          <p:cNvPr id="5" name="Alcím 2"/>
          <p:cNvSpPr txBox="1">
            <a:spLocks/>
          </p:cNvSpPr>
          <p:nvPr/>
        </p:nvSpPr>
        <p:spPr>
          <a:xfrm>
            <a:off x="214282" y="928670"/>
            <a:ext cx="11498342" cy="5740690"/>
          </a:xfrm>
          <a:prstGeom prst="rect">
            <a:avLst/>
          </a:prstGeom>
        </p:spPr>
        <p:txBody>
          <a:bodyPr vert="horz" lIns="91440" tIns="45720" rIns="91440" bIns="45720" rtlCol="0">
            <a:normAutofit/>
          </a:bodyPr>
          <a:lstStyle/>
          <a:p>
            <a:pPr lvl="0">
              <a:spcBef>
                <a:spcPts val="600"/>
              </a:spcBef>
            </a:pPr>
            <a:r>
              <a:rPr lang="en-US" sz="2400" dirty="0" err="1"/>
              <a:t>Westrum</a:t>
            </a:r>
            <a:r>
              <a:rPr lang="en-US" sz="2400" dirty="0"/>
              <a:t> organizational culture:</a:t>
            </a:r>
            <a:endParaRPr kumimoji="0" lang="en-US" sz="2400"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en-US" sz="2000" dirty="0" smtClean="0"/>
              <a:t>A generative</a:t>
            </a:r>
            <a:r>
              <a:rPr lang="en-US" sz="2000" dirty="0"/>
              <a:t>, high-trust culture drives better organizational and software delivery </a:t>
            </a:r>
            <a:r>
              <a:rPr lang="en-US" sz="2000" dirty="0" smtClean="0"/>
              <a:t>performance</a:t>
            </a:r>
            <a:endParaRPr lang="en-US" sz="2000" dirty="0"/>
          </a:p>
          <a:p>
            <a:pPr marL="250825" lvl="0">
              <a:spcBef>
                <a:spcPts val="600"/>
              </a:spcBef>
              <a:buSzPct val="100000"/>
            </a:pPr>
            <a:endParaRPr lang="en-US" sz="2000" dirty="0"/>
          </a:p>
        </p:txBody>
      </p:sp>
      <p:pic>
        <p:nvPicPr>
          <p:cNvPr id="6" name="Picture 2" descr="How to build a generative engineering culture |&gt; News and podcasts for  developers |&gt; Change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2060848"/>
            <a:ext cx="10418762" cy="416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40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Deployment Pipeline</a:t>
            </a:r>
            <a:endParaRPr lang="hu-HU" dirty="0"/>
          </a:p>
        </p:txBody>
      </p:sp>
      <p:pic>
        <p:nvPicPr>
          <p:cNvPr id="6146" name="Picture 2" descr="https://continuousdelivery.com/images/pipeline-branch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872" y="980728"/>
            <a:ext cx="7006257" cy="415185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0" y="4869160"/>
            <a:ext cx="5159896" cy="1854636"/>
          </a:xfrm>
        </p:spPr>
        <p:txBody>
          <a:bodyPr>
            <a:normAutofit lnSpcReduction="10000"/>
          </a:bodyPr>
          <a:lstStyle/>
          <a:p>
            <a:pPr marL="0" indent="0">
              <a:buNone/>
            </a:pPr>
            <a:r>
              <a:rPr lang="en-US" sz="2400" dirty="0" smtClean="0"/>
              <a:t>Key practices:</a:t>
            </a:r>
          </a:p>
          <a:p>
            <a:r>
              <a:rPr lang="en-US" sz="2000" dirty="0" smtClean="0"/>
              <a:t>Only </a:t>
            </a:r>
            <a:r>
              <a:rPr lang="en-US" sz="2000" dirty="0"/>
              <a:t>build packages </a:t>
            </a:r>
            <a:r>
              <a:rPr lang="en-US" sz="2000" dirty="0" smtClean="0"/>
              <a:t>once</a:t>
            </a:r>
          </a:p>
          <a:p>
            <a:r>
              <a:rPr lang="en-US" sz="2000" dirty="0"/>
              <a:t>Keep your environments similar</a:t>
            </a:r>
            <a:endParaRPr lang="en-US" sz="2000" dirty="0" smtClean="0"/>
          </a:p>
          <a:p>
            <a:r>
              <a:rPr lang="en-US" sz="2000" dirty="0"/>
              <a:t>Deploy the same way to every </a:t>
            </a:r>
            <a:r>
              <a:rPr lang="en-US" sz="2000" dirty="0" smtClean="0"/>
              <a:t>environment</a:t>
            </a:r>
          </a:p>
          <a:p>
            <a:r>
              <a:rPr lang="en-US" sz="2000" dirty="0"/>
              <a:t>Smoke test your deployments</a:t>
            </a:r>
            <a:endParaRPr lang="en-US" sz="2000" dirty="0" smtClean="0"/>
          </a:p>
        </p:txBody>
      </p:sp>
      <p:sp>
        <p:nvSpPr>
          <p:cNvPr id="8" name="Content Placeholder 2"/>
          <p:cNvSpPr txBox="1">
            <a:spLocks/>
          </p:cNvSpPr>
          <p:nvPr/>
        </p:nvSpPr>
        <p:spPr>
          <a:xfrm>
            <a:off x="8040216" y="985788"/>
            <a:ext cx="4151785" cy="18546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1pPr>
            <a:lvl2pPr marL="742950" indent="-285750" algn="l" defTabSz="914400" rtl="0" eaLnBrk="1" latinLnBrk="0" hangingPunct="1">
              <a:spcBef>
                <a:spcPct val="20000"/>
              </a:spcBef>
              <a:buSzPct val="60000"/>
              <a:buFont typeface="Wingdings" panose="05000000000000000000" pitchFamily="2" charset="2"/>
              <a:buChar char="q"/>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SzPct val="60000"/>
              <a:buFont typeface="Wingdings" panose="05000000000000000000" pitchFamily="2" charset="2"/>
              <a:buChar char="q"/>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smtClean="0">
                <a:solidFill>
                  <a:srgbClr val="FF0000"/>
                </a:solidFill>
              </a:rPr>
              <a:t>Remember!</a:t>
            </a:r>
          </a:p>
          <a:p>
            <a:r>
              <a:rPr lang="en-US" sz="2000" dirty="0">
                <a:solidFill>
                  <a:srgbClr val="FF0000"/>
                </a:solidFill>
              </a:rPr>
              <a:t>Low-risk Releases are </a:t>
            </a:r>
            <a:r>
              <a:rPr lang="en-US" sz="2000" dirty="0" smtClean="0">
                <a:solidFill>
                  <a:srgbClr val="FF0000"/>
                </a:solidFill>
              </a:rPr>
              <a:t>Incremental</a:t>
            </a:r>
          </a:p>
          <a:p>
            <a:r>
              <a:rPr lang="en-US" sz="2000" dirty="0">
                <a:solidFill>
                  <a:srgbClr val="FF0000"/>
                </a:solidFill>
              </a:rPr>
              <a:t>Focus on Reducing Batch Size</a:t>
            </a:r>
            <a:endParaRPr lang="en-US" sz="2000" dirty="0" smtClean="0">
              <a:solidFill>
                <a:srgbClr val="FF0000"/>
              </a:solidFill>
            </a:endParaRPr>
          </a:p>
          <a:p>
            <a:r>
              <a:rPr lang="en-US" sz="2000" dirty="0">
                <a:solidFill>
                  <a:srgbClr val="FF0000"/>
                </a:solidFill>
              </a:rPr>
              <a:t>Decouple Deployment and </a:t>
            </a:r>
            <a:r>
              <a:rPr lang="en-US" sz="2000" dirty="0" smtClean="0">
                <a:solidFill>
                  <a:srgbClr val="FF0000"/>
                </a:solidFill>
              </a:rPr>
              <a:t>Release</a:t>
            </a:r>
          </a:p>
          <a:p>
            <a:r>
              <a:rPr lang="en-US" sz="2000" dirty="0">
                <a:solidFill>
                  <a:srgbClr val="FF0000"/>
                </a:solidFill>
              </a:rPr>
              <a:t>Optimize for </a:t>
            </a:r>
            <a:r>
              <a:rPr lang="en-US" sz="2000" dirty="0" smtClean="0">
                <a:solidFill>
                  <a:srgbClr val="FF0000"/>
                </a:solidFill>
              </a:rPr>
              <a:t>MTTR</a:t>
            </a:r>
          </a:p>
        </p:txBody>
      </p:sp>
    </p:spTree>
    <p:extLst>
      <p:ext uri="{BB962C8B-B14F-4D97-AF65-F5344CB8AC3E}">
        <p14:creationId xmlns:p14="http://schemas.microsoft.com/office/powerpoint/2010/main" val="261946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Summary – Key Benefits of CD</a:t>
            </a:r>
            <a:endParaRPr lang="hu-HU" sz="2800" dirty="0">
              <a:solidFill>
                <a:schemeClr val="bg1">
                  <a:lumMod val="95000"/>
                </a:schemeClr>
              </a:solidFill>
            </a:endParaRPr>
          </a:p>
        </p:txBody>
      </p:sp>
      <p:sp>
        <p:nvSpPr>
          <p:cNvPr id="5" name="Rectangle 3"/>
          <p:cNvSpPr/>
          <p:nvPr/>
        </p:nvSpPr>
        <p:spPr>
          <a:xfrm>
            <a:off x="0" y="913344"/>
            <a:ext cx="12192000" cy="5355312"/>
          </a:xfrm>
          <a:prstGeom prst="rect">
            <a:avLst/>
          </a:prstGeom>
        </p:spPr>
        <p:txBody>
          <a:bodyPr wrap="square">
            <a:spAutoFit/>
          </a:bodyPr>
          <a:lstStyle/>
          <a:p>
            <a:pPr marL="593725" indent="-342900">
              <a:spcBef>
                <a:spcPts val="1200"/>
              </a:spcBef>
              <a:buSzPct val="100000"/>
              <a:buFont typeface="Wingdings" panose="05000000000000000000" pitchFamily="2" charset="2"/>
              <a:buChar char="§"/>
            </a:pPr>
            <a:r>
              <a:rPr lang="en-US" sz="2200" dirty="0">
                <a:solidFill>
                  <a:srgbClr val="000000"/>
                </a:solidFill>
              </a:rPr>
              <a:t>Continuous delivery (CD) is a software engineering approach in </a:t>
            </a:r>
            <a:r>
              <a:rPr lang="en-US" sz="2200" dirty="0" smtClean="0">
                <a:solidFill>
                  <a:srgbClr val="000000"/>
                </a:solidFill>
              </a:rPr>
              <a:t>which</a:t>
            </a:r>
            <a:endParaRPr lang="en-US" sz="2200" dirty="0">
              <a:solidFill>
                <a:srgbClr val="000000"/>
              </a:solidFill>
            </a:endParaRPr>
          </a:p>
          <a:p>
            <a:pPr marL="1050925" lvl="1" indent="-342900">
              <a:spcBef>
                <a:spcPts val="1200"/>
              </a:spcBef>
              <a:buSzPct val="45000"/>
              <a:buFont typeface="Wingdings" panose="05000000000000000000" pitchFamily="2" charset="2"/>
              <a:buChar char="q"/>
            </a:pPr>
            <a:r>
              <a:rPr lang="en-US" sz="2200" dirty="0" smtClean="0">
                <a:solidFill>
                  <a:srgbClr val="000000"/>
                </a:solidFill>
              </a:rPr>
              <a:t>Teams </a:t>
            </a:r>
            <a:r>
              <a:rPr lang="en-US" sz="2200" dirty="0">
                <a:solidFill>
                  <a:srgbClr val="000000"/>
                </a:solidFill>
              </a:rPr>
              <a:t>produce software in short cycles</a:t>
            </a:r>
            <a:endParaRPr lang="en-US" sz="2200" dirty="0" smtClean="0">
              <a:solidFill>
                <a:srgbClr val="000000"/>
              </a:solidFill>
            </a:endParaRPr>
          </a:p>
          <a:p>
            <a:pPr marL="1050925" lvl="1" indent="-342900">
              <a:spcBef>
                <a:spcPts val="1200"/>
              </a:spcBef>
              <a:buSzPct val="45000"/>
              <a:buFont typeface="Wingdings" panose="05000000000000000000" pitchFamily="2" charset="2"/>
              <a:buChar char="q"/>
            </a:pPr>
            <a:r>
              <a:rPr lang="en-US" sz="2200" dirty="0">
                <a:solidFill>
                  <a:srgbClr val="000000"/>
                </a:solidFill>
              </a:rPr>
              <a:t>E</a:t>
            </a:r>
            <a:r>
              <a:rPr lang="en-US" sz="2200" dirty="0" smtClean="0">
                <a:solidFill>
                  <a:srgbClr val="000000"/>
                </a:solidFill>
              </a:rPr>
              <a:t>nsures that </a:t>
            </a:r>
            <a:r>
              <a:rPr lang="en-US" sz="2200" dirty="0">
                <a:solidFill>
                  <a:srgbClr val="000000"/>
                </a:solidFill>
              </a:rPr>
              <a:t>the software can be reliably released at any </a:t>
            </a:r>
            <a:r>
              <a:rPr lang="en-US" sz="2200" dirty="0" smtClean="0">
                <a:solidFill>
                  <a:srgbClr val="000000"/>
                </a:solidFill>
              </a:rPr>
              <a:t>time</a:t>
            </a:r>
          </a:p>
          <a:p>
            <a:pPr marL="1050925" lvl="1" indent="-342900">
              <a:spcBef>
                <a:spcPts val="1200"/>
              </a:spcBef>
              <a:buSzPct val="45000"/>
              <a:buFont typeface="Wingdings" panose="05000000000000000000" pitchFamily="2" charset="2"/>
              <a:buChar char="q"/>
            </a:pPr>
            <a:r>
              <a:rPr lang="en-US" sz="2200" dirty="0" smtClean="0">
                <a:solidFill>
                  <a:srgbClr val="000000"/>
                </a:solidFill>
              </a:rPr>
              <a:t>Can release </a:t>
            </a:r>
            <a:r>
              <a:rPr lang="en-US" sz="2200" dirty="0">
                <a:solidFill>
                  <a:srgbClr val="000000"/>
                </a:solidFill>
              </a:rPr>
              <a:t>the </a:t>
            </a:r>
            <a:r>
              <a:rPr lang="en-US" sz="2200" dirty="0" smtClean="0">
                <a:solidFill>
                  <a:srgbClr val="000000"/>
                </a:solidFill>
              </a:rPr>
              <a:t>software </a:t>
            </a:r>
            <a:r>
              <a:rPr lang="en-US" sz="2200" dirty="0">
                <a:solidFill>
                  <a:srgbClr val="000000"/>
                </a:solidFill>
              </a:rPr>
              <a:t>without </a:t>
            </a:r>
            <a:r>
              <a:rPr lang="en-US" sz="2200" dirty="0" smtClean="0">
                <a:solidFill>
                  <a:srgbClr val="000000"/>
                </a:solidFill>
              </a:rPr>
              <a:t>manual intervention</a:t>
            </a:r>
            <a:endParaRPr lang="en-US" sz="2200" dirty="0" smtClean="0">
              <a:solidFill>
                <a:srgbClr val="000000"/>
              </a:solidFill>
            </a:endParaRPr>
          </a:p>
          <a:p>
            <a:pPr marL="593725" indent="-342900">
              <a:spcBef>
                <a:spcPts val="1200"/>
              </a:spcBef>
              <a:buSzPct val="100000"/>
              <a:buFont typeface="Wingdings" panose="05000000000000000000" pitchFamily="2" charset="2"/>
              <a:buChar char="§"/>
            </a:pPr>
            <a:r>
              <a:rPr lang="en-US" sz="2200" dirty="0" smtClean="0">
                <a:solidFill>
                  <a:srgbClr val="000000"/>
                </a:solidFill>
              </a:rPr>
              <a:t>Key benefits</a:t>
            </a:r>
            <a:endParaRPr lang="en-US" sz="2200" dirty="0">
              <a:solidFill>
                <a:srgbClr val="000000"/>
              </a:solidFill>
            </a:endParaRPr>
          </a:p>
          <a:p>
            <a:pPr marL="1050925" lvl="1" indent="-342900">
              <a:spcBef>
                <a:spcPts val="1200"/>
              </a:spcBef>
              <a:buSzPct val="45000"/>
              <a:buFont typeface="Wingdings" panose="05000000000000000000" pitchFamily="2" charset="2"/>
              <a:buChar char="q"/>
            </a:pPr>
            <a:r>
              <a:rPr lang="en-US" sz="2200" dirty="0">
                <a:solidFill>
                  <a:srgbClr val="000000"/>
                </a:solidFill>
              </a:rPr>
              <a:t>Faster time to market</a:t>
            </a:r>
            <a:endParaRPr lang="en-US" sz="2200" dirty="0">
              <a:solidFill>
                <a:srgbClr val="000000"/>
              </a:solidFill>
            </a:endParaRPr>
          </a:p>
          <a:p>
            <a:pPr marL="1050925" lvl="1" indent="-342900">
              <a:spcBef>
                <a:spcPts val="1200"/>
              </a:spcBef>
              <a:buSzPct val="45000"/>
              <a:buFont typeface="Wingdings" panose="05000000000000000000" pitchFamily="2" charset="2"/>
              <a:buChar char="q"/>
            </a:pPr>
            <a:r>
              <a:rPr lang="en-US" sz="2200" dirty="0">
                <a:solidFill>
                  <a:srgbClr val="000000"/>
                </a:solidFill>
              </a:rPr>
              <a:t>Low risk </a:t>
            </a:r>
            <a:r>
              <a:rPr lang="en-US" sz="2200" dirty="0" smtClean="0">
                <a:solidFill>
                  <a:srgbClr val="000000"/>
                </a:solidFill>
              </a:rPr>
              <a:t>releases</a:t>
            </a:r>
          </a:p>
          <a:p>
            <a:pPr marL="1050925" lvl="1" indent="-342900">
              <a:spcBef>
                <a:spcPts val="1200"/>
              </a:spcBef>
              <a:buSzPct val="45000"/>
              <a:buFont typeface="Wingdings" panose="05000000000000000000" pitchFamily="2" charset="2"/>
              <a:buChar char="q"/>
            </a:pPr>
            <a:r>
              <a:rPr lang="en-US" sz="2200" dirty="0">
                <a:solidFill>
                  <a:srgbClr val="000000"/>
                </a:solidFill>
              </a:rPr>
              <a:t>Higher </a:t>
            </a:r>
            <a:r>
              <a:rPr lang="en-US" sz="2200" dirty="0" smtClean="0">
                <a:solidFill>
                  <a:srgbClr val="000000"/>
                </a:solidFill>
              </a:rPr>
              <a:t>quality</a:t>
            </a:r>
          </a:p>
          <a:p>
            <a:pPr marL="1050925" lvl="1" indent="-342900">
              <a:spcBef>
                <a:spcPts val="1200"/>
              </a:spcBef>
              <a:buSzPct val="45000"/>
              <a:buFont typeface="Wingdings" panose="05000000000000000000" pitchFamily="2" charset="2"/>
              <a:buChar char="q"/>
            </a:pPr>
            <a:r>
              <a:rPr lang="en-US" sz="2200" dirty="0">
                <a:solidFill>
                  <a:srgbClr val="000000"/>
                </a:solidFill>
              </a:rPr>
              <a:t>Lower </a:t>
            </a:r>
            <a:r>
              <a:rPr lang="en-US" sz="2200" dirty="0" smtClean="0">
                <a:solidFill>
                  <a:srgbClr val="000000"/>
                </a:solidFill>
              </a:rPr>
              <a:t>costs</a:t>
            </a:r>
          </a:p>
          <a:p>
            <a:pPr marL="1050925" lvl="1" indent="-342900">
              <a:spcBef>
                <a:spcPts val="1200"/>
              </a:spcBef>
              <a:buSzPct val="45000"/>
              <a:buFont typeface="Wingdings" panose="05000000000000000000" pitchFamily="2" charset="2"/>
              <a:buChar char="q"/>
            </a:pPr>
            <a:r>
              <a:rPr lang="en-US" sz="2200" dirty="0">
                <a:solidFill>
                  <a:srgbClr val="000000"/>
                </a:solidFill>
              </a:rPr>
              <a:t>Better </a:t>
            </a:r>
            <a:r>
              <a:rPr lang="en-US" sz="2200" dirty="0" smtClean="0">
                <a:solidFill>
                  <a:srgbClr val="000000"/>
                </a:solidFill>
              </a:rPr>
              <a:t>products</a:t>
            </a:r>
          </a:p>
          <a:p>
            <a:pPr marL="1050925" lvl="1" indent="-342900">
              <a:spcBef>
                <a:spcPts val="1200"/>
              </a:spcBef>
              <a:buSzPct val="45000"/>
              <a:buFont typeface="Wingdings" panose="05000000000000000000" pitchFamily="2" charset="2"/>
              <a:buChar char="q"/>
            </a:pPr>
            <a:r>
              <a:rPr lang="en-US" sz="2200" dirty="0">
                <a:solidFill>
                  <a:srgbClr val="000000"/>
                </a:solidFill>
              </a:rPr>
              <a:t>Happier teams</a:t>
            </a:r>
            <a:endParaRPr lang="en-US" sz="2200" dirty="0" smtClean="0">
              <a:solidFill>
                <a:srgbClr val="000000"/>
              </a:solidFill>
            </a:endParaRPr>
          </a:p>
        </p:txBody>
      </p:sp>
      <p:pic>
        <p:nvPicPr>
          <p:cNvPr id="32" name="Picture 2" descr="Mobilizing the Military: Enlistment Posters in World War I | Behind The  Sc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59" y="3212976"/>
            <a:ext cx="2503251" cy="3323819"/>
          </a:xfrm>
          <a:prstGeom prst="rect">
            <a:avLst/>
          </a:prstGeom>
          <a:noFill/>
          <a:extLst>
            <a:ext uri="{909E8E84-426E-40DD-AFC4-6F175D3DCCD1}">
              <a14:hiddenFill xmlns:a14="http://schemas.microsoft.com/office/drawing/2010/main">
                <a:solidFill>
                  <a:srgbClr val="FFFFFF"/>
                </a:solidFill>
              </a14:hiddenFill>
            </a:ext>
          </a:extLst>
        </p:spPr>
      </p:pic>
      <p:sp>
        <p:nvSpPr>
          <p:cNvPr id="42" name="Téglalap 41"/>
          <p:cNvSpPr/>
          <p:nvPr/>
        </p:nvSpPr>
        <p:spPr>
          <a:xfrm>
            <a:off x="10488488" y="5733256"/>
            <a:ext cx="1448708" cy="576064"/>
          </a:xfrm>
          <a:prstGeom prst="rect">
            <a:avLst/>
          </a:prstGeom>
          <a:solidFill>
            <a:srgbClr val="EE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Téglalap 43"/>
          <p:cNvSpPr/>
          <p:nvPr/>
        </p:nvSpPr>
        <p:spPr>
          <a:xfrm>
            <a:off x="9910844" y="6034583"/>
            <a:ext cx="1448708" cy="306275"/>
          </a:xfrm>
          <a:prstGeom prst="rect">
            <a:avLst/>
          </a:prstGeom>
          <a:solidFill>
            <a:srgbClr val="EE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5" name="Kép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8759" y="5751689"/>
            <a:ext cx="1306477" cy="604851"/>
          </a:xfrm>
          <a:prstGeom prst="rect">
            <a:avLst/>
          </a:prstGeom>
        </p:spPr>
      </p:pic>
    </p:spTree>
    <p:extLst>
      <p:ext uri="{BB962C8B-B14F-4D97-AF65-F5344CB8AC3E}">
        <p14:creationId xmlns:p14="http://schemas.microsoft.com/office/powerpoint/2010/main" val="282548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fade">
                                      <p:cBhvr>
                                        <p:cTn id="16" dur="500"/>
                                        <p:tgtEl>
                                          <p:spTgt spid="5">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500"/>
                                        <p:tgtEl>
                                          <p:spTgt spid="5">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Effect transition="in" filter="fade">
                                      <p:cBhvr>
                                        <p:cTn id="2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oking for a job amid the COVID-19 outbreak? Check this list | News  Headlines | kmov.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379" y="2650629"/>
            <a:ext cx="4072069" cy="2290539"/>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ctrTitle"/>
          </p:nvPr>
        </p:nvSpPr>
        <p:spPr>
          <a:xfrm>
            <a:off x="245152" y="1"/>
            <a:ext cx="8929718" cy="785794"/>
          </a:xfrm>
        </p:spPr>
        <p:txBody>
          <a:bodyPr>
            <a:noAutofit/>
          </a:bodyPr>
          <a:lstStyle/>
          <a:p>
            <a:pPr algn="l"/>
            <a:r>
              <a:rPr lang="en-US" sz="2800" dirty="0">
                <a:solidFill>
                  <a:srgbClr val="FAFBF9"/>
                </a:solidFill>
              </a:rPr>
              <a:t>Who am I?</a:t>
            </a:r>
            <a:endParaRPr lang="en-US" sz="2800" dirty="0">
              <a:solidFill>
                <a:schemeClr val="bg1">
                  <a:lumMod val="95000"/>
                </a:schemeClr>
              </a:solidFill>
              <a:latin typeface="Courier New" panose="02070309020205020404" pitchFamily="49" charset="0"/>
              <a:cs typeface="Courier New" panose="02070309020205020404" pitchFamily="49" charset="0"/>
            </a:endParaRPr>
          </a:p>
        </p:txBody>
      </p:sp>
      <p:sp>
        <p:nvSpPr>
          <p:cNvPr id="4" name="Alcím 2"/>
          <p:cNvSpPr txBox="1">
            <a:spLocks/>
          </p:cNvSpPr>
          <p:nvPr/>
        </p:nvSpPr>
        <p:spPr>
          <a:xfrm>
            <a:off x="2639616" y="856662"/>
            <a:ext cx="8424936" cy="5236634"/>
          </a:xfrm>
          <a:prstGeom prst="rect">
            <a:avLst/>
          </a:prstGeom>
        </p:spPr>
        <p:txBody>
          <a:bodyPr vert="horz" lIns="91440" tIns="45720" rIns="91440" bIns="45720" rtlCol="0">
            <a:normAutofit/>
          </a:bodyPr>
          <a:lstStyle/>
          <a:p>
            <a:pPr lvl="0">
              <a:spcBef>
                <a:spcPts val="1800"/>
              </a:spcBef>
            </a:pPr>
            <a:r>
              <a:rPr lang="en-US" sz="2400" dirty="0" smtClean="0"/>
              <a:t>Co-founder &amp; CTO @ </a:t>
            </a:r>
            <a:r>
              <a:rPr lang="en-US" sz="2400" dirty="0" err="1" smtClean="0"/>
              <a:t>LeanNet</a:t>
            </a:r>
            <a:r>
              <a:rPr lang="en-US" sz="2400" dirty="0" smtClean="0"/>
              <a:t> Ltd.</a:t>
            </a:r>
            <a:endParaRPr lang="en-US" sz="2400" i="1" dirty="0" smtClean="0"/>
          </a:p>
          <a:p>
            <a:pPr marL="457200" lvl="0" indent="-206375">
              <a:spcBef>
                <a:spcPts val="600"/>
              </a:spcBef>
              <a:buSzPct val="100000"/>
              <a:buFont typeface="Wingdings" pitchFamily="2" charset="2"/>
              <a:buChar char="§"/>
            </a:pPr>
            <a:r>
              <a:rPr lang="en-US" sz="2400" dirty="0" smtClean="0"/>
              <a:t>Consulting, training, implementing</a:t>
            </a:r>
            <a:endParaRPr lang="hu-HU" sz="2400" dirty="0"/>
          </a:p>
          <a:p>
            <a:pPr marL="457200" lvl="0" indent="-206375">
              <a:spcBef>
                <a:spcPts val="600"/>
              </a:spcBef>
              <a:buSzPct val="100000"/>
              <a:buFont typeface="Wingdings" pitchFamily="2" charset="2"/>
              <a:buChar char="§"/>
            </a:pPr>
            <a:endParaRPr lang="en-US" sz="1100" dirty="0" smtClean="0"/>
          </a:p>
          <a:p>
            <a:pPr marL="457200" lvl="0" indent="-206375">
              <a:spcBef>
                <a:spcPts val="600"/>
              </a:spcBef>
              <a:buSzPct val="100000"/>
              <a:buFont typeface="Wingdings" pitchFamily="2" charset="2"/>
              <a:buChar char="§"/>
            </a:pPr>
            <a:r>
              <a:rPr lang="en-US" sz="2400" dirty="0" smtClean="0"/>
              <a:t>Cloud Native, Kubernetes, </a:t>
            </a:r>
            <a:r>
              <a:rPr lang="en-US" sz="2400" dirty="0" err="1" smtClean="0"/>
              <a:t>Microservices</a:t>
            </a:r>
            <a:r>
              <a:rPr lang="en-US" sz="2400" dirty="0" smtClean="0"/>
              <a:t>, DevOps</a:t>
            </a:r>
            <a:endParaRPr lang="hu-HU" sz="2400" dirty="0" smtClean="0"/>
          </a:p>
          <a:p>
            <a:pPr marL="457200" lvl="0" indent="-206375">
              <a:spcBef>
                <a:spcPts val="600"/>
              </a:spcBef>
              <a:buSzPct val="100000"/>
              <a:buFont typeface="Wingdings" pitchFamily="2" charset="2"/>
              <a:buChar char="§"/>
            </a:pPr>
            <a:endParaRPr lang="hu-HU" sz="1100" dirty="0" smtClean="0"/>
          </a:p>
          <a:p>
            <a:pPr marL="457200" lvl="0" indent="-206375">
              <a:spcBef>
                <a:spcPts val="600"/>
              </a:spcBef>
              <a:buSzPct val="100000"/>
              <a:buFont typeface="Wingdings" pitchFamily="2" charset="2"/>
              <a:buChar char="§"/>
            </a:pPr>
            <a:r>
              <a:rPr lang="hu-HU" sz="2400" dirty="0" err="1" smtClean="0"/>
              <a:t>Now</a:t>
            </a:r>
            <a:r>
              <a:rPr lang="hu-HU" sz="2400" dirty="0" smtClean="0"/>
              <a:t> part of </a:t>
            </a:r>
            <a:r>
              <a:rPr lang="hu-HU" sz="2400" dirty="0" err="1" smtClean="0"/>
              <a:t>the</a:t>
            </a:r>
            <a:r>
              <a:rPr lang="hu-HU" sz="2400" dirty="0" smtClean="0"/>
              <a:t> </a:t>
            </a:r>
            <a:endParaRPr lang="en-US" sz="2400" dirty="0" smtClean="0"/>
          </a:p>
          <a:p>
            <a:pPr marL="457200" lvl="0" indent="-206375">
              <a:spcBef>
                <a:spcPts val="600"/>
              </a:spcBef>
              <a:buSzPct val="100000"/>
              <a:buFont typeface="Wingdings" pitchFamily="2" charset="2"/>
              <a:buChar char="§"/>
            </a:pPr>
            <a:endParaRPr lang="en-US" sz="2400" dirty="0" smtClean="0"/>
          </a:p>
          <a:p>
            <a:pPr marL="250825" lvl="0">
              <a:spcBef>
                <a:spcPts val="600"/>
              </a:spcBef>
              <a:buSzPct val="100000"/>
            </a:pPr>
            <a:endParaRPr lang="en-US" sz="2400" dirty="0" smtClean="0"/>
          </a:p>
        </p:txBody>
      </p:sp>
      <p:pic>
        <p:nvPicPr>
          <p:cNvPr id="2050" name="Picture 2" descr="Image result for mai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401" y="4513991"/>
            <a:ext cx="678287" cy="678287"/>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p:cNvPicPr>
            <a:picLocks noChangeAspect="1"/>
          </p:cNvPicPr>
          <p:nvPr/>
        </p:nvPicPr>
        <p:blipFill>
          <a:blip r:embed="rId4"/>
          <a:stretch>
            <a:fillRect/>
          </a:stretch>
        </p:blipFill>
        <p:spPr>
          <a:xfrm>
            <a:off x="2665382" y="5298971"/>
            <a:ext cx="566323" cy="464675"/>
          </a:xfrm>
          <a:prstGeom prst="rect">
            <a:avLst/>
          </a:prstGeom>
        </p:spPr>
      </p:pic>
      <p:pic>
        <p:nvPicPr>
          <p:cNvPr id="2054" name="Picture 6" descr="http://leannet.eu/img/linked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2626" y="5936265"/>
            <a:ext cx="589079" cy="589079"/>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p:cNvSpPr txBox="1"/>
          <p:nvPr/>
        </p:nvSpPr>
        <p:spPr>
          <a:xfrm>
            <a:off x="3359696" y="4658006"/>
            <a:ext cx="2168351" cy="369332"/>
          </a:xfrm>
          <a:prstGeom prst="rect">
            <a:avLst/>
          </a:prstGeom>
          <a:noFill/>
        </p:spPr>
        <p:txBody>
          <a:bodyPr wrap="none" rtlCol="0">
            <a:spAutoFit/>
          </a:bodyPr>
          <a:lstStyle/>
          <a:p>
            <a:r>
              <a:rPr lang="en-US" dirty="0" smtClean="0"/>
              <a:t>megyesi@leannet.eu</a:t>
            </a:r>
            <a:endParaRPr lang="hu-HU" dirty="0"/>
          </a:p>
        </p:txBody>
      </p:sp>
      <p:sp>
        <p:nvSpPr>
          <p:cNvPr id="11" name="Szövegdoboz 10"/>
          <p:cNvSpPr txBox="1"/>
          <p:nvPr/>
        </p:nvSpPr>
        <p:spPr>
          <a:xfrm>
            <a:off x="3359696" y="5306078"/>
            <a:ext cx="1994007" cy="369332"/>
          </a:xfrm>
          <a:prstGeom prst="rect">
            <a:avLst/>
          </a:prstGeom>
          <a:noFill/>
        </p:spPr>
        <p:txBody>
          <a:bodyPr wrap="none" rtlCol="0">
            <a:spAutoFit/>
          </a:bodyPr>
          <a:lstStyle/>
          <a:p>
            <a:r>
              <a:rPr lang="en-US" dirty="0" smtClean="0"/>
              <a:t>twitter.com/M3gy0</a:t>
            </a:r>
            <a:endParaRPr lang="hu-HU" dirty="0"/>
          </a:p>
        </p:txBody>
      </p:sp>
      <p:sp>
        <p:nvSpPr>
          <p:cNvPr id="9" name="Téglalap 8"/>
          <p:cNvSpPr/>
          <p:nvPr/>
        </p:nvSpPr>
        <p:spPr>
          <a:xfrm>
            <a:off x="3324128" y="6026158"/>
            <a:ext cx="2469202" cy="369332"/>
          </a:xfrm>
          <a:prstGeom prst="rect">
            <a:avLst/>
          </a:prstGeom>
        </p:spPr>
        <p:txBody>
          <a:bodyPr wrap="none">
            <a:spAutoFit/>
          </a:bodyPr>
          <a:lstStyle/>
          <a:p>
            <a:r>
              <a:rPr lang="hu-HU" dirty="0" err="1" smtClean="0"/>
              <a:t>linkedin.com</a:t>
            </a:r>
            <a:r>
              <a:rPr lang="hu-HU" dirty="0" smtClean="0"/>
              <a:t>/</a:t>
            </a:r>
            <a:r>
              <a:rPr lang="hu-HU" dirty="0" err="1" smtClean="0"/>
              <a:t>in</a:t>
            </a:r>
            <a:r>
              <a:rPr lang="hu-HU" dirty="0" smtClean="0"/>
              <a:t>/M3gy0</a:t>
            </a:r>
            <a:endParaRPr lang="hu-HU" dirty="0"/>
          </a:p>
        </p:txBody>
      </p:sp>
      <p:pic>
        <p:nvPicPr>
          <p:cNvPr id="13" name="Kép 12"/>
          <p:cNvPicPr>
            <a:picLocks noChangeAspect="1"/>
          </p:cNvPicPr>
          <p:nvPr/>
        </p:nvPicPr>
        <p:blipFill>
          <a:blip r:embed="rId6"/>
          <a:stretch>
            <a:fillRect/>
          </a:stretch>
        </p:blipFill>
        <p:spPr>
          <a:xfrm>
            <a:off x="1" y="856662"/>
            <a:ext cx="2572482" cy="2672472"/>
          </a:xfrm>
          <a:prstGeom prst="rect">
            <a:avLst/>
          </a:prstGeom>
        </p:spPr>
      </p:pic>
      <p:pic>
        <p:nvPicPr>
          <p:cNvPr id="3" name="Picture 2" descr="adesso | Impressum"/>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3712" y="2476500"/>
            <a:ext cx="571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87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a:solidFill>
                  <a:srgbClr val="FAFBF9"/>
                </a:solidFill>
              </a:rPr>
              <a:t>References Used for This Talk</a:t>
            </a:r>
            <a:endParaRPr lang="en-US" sz="2800" dirty="0">
              <a:solidFill>
                <a:schemeClr val="bg1">
                  <a:lumMod val="95000"/>
                </a:schemeClr>
              </a:solidFill>
            </a:endParaRPr>
          </a:p>
        </p:txBody>
      </p:sp>
      <p:pic>
        <p:nvPicPr>
          <p:cNvPr id="7" name="Picture 2" descr="DevOps Handbook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085" y="1619940"/>
            <a:ext cx="130116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evOps has killed off Brooks' Mythical Man Month! | by Ken McCormack |  Med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8271" y="1655030"/>
            <a:ext cx="1224136" cy="18020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he Phoenix Project Book Available in Pakistan | Buy The Phoenix Project  Book | iShopping.p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7619" y="1371983"/>
            <a:ext cx="2273037" cy="2273037"/>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p:cNvSpPr txBox="1"/>
          <p:nvPr/>
        </p:nvSpPr>
        <p:spPr>
          <a:xfrm>
            <a:off x="3503712" y="4527630"/>
            <a:ext cx="5241691" cy="523220"/>
          </a:xfrm>
          <a:prstGeom prst="rect">
            <a:avLst/>
          </a:prstGeom>
          <a:noFill/>
        </p:spPr>
        <p:txBody>
          <a:bodyPr wrap="none" rtlCol="0">
            <a:spAutoFit/>
          </a:bodyPr>
          <a:lstStyle/>
          <a:p>
            <a:pPr algn="ctr"/>
            <a:r>
              <a:rPr lang="en-US" sz="2800" dirty="0" smtClean="0"/>
              <a:t>State of </a:t>
            </a:r>
            <a:r>
              <a:rPr lang="en-US" sz="2800" dirty="0" err="1" smtClean="0"/>
              <a:t>DevOps</a:t>
            </a:r>
            <a:r>
              <a:rPr lang="en-US" sz="2800" dirty="0" smtClean="0"/>
              <a:t> Report 2014-2019</a:t>
            </a:r>
            <a:endParaRPr lang="hu-HU" sz="2800" dirty="0"/>
          </a:p>
        </p:txBody>
      </p:sp>
      <p:pic>
        <p:nvPicPr>
          <p:cNvPr id="12" name="Picture 14" descr="Puppet Vector Logo - (.SVG + .PNG) - VectorLogoSeek.Co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552" y="4934902"/>
            <a:ext cx="2412033" cy="13400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DORA research progr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4113" y="5180019"/>
            <a:ext cx="2766437" cy="1058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Google Eyes Acquisitions To Beef Up Its Cloud Offering | The Software Report"/>
          <p:cNvPicPr>
            <a:picLocks noChangeAspect="1" noChangeArrowheads="1"/>
          </p:cNvPicPr>
          <p:nvPr/>
        </p:nvPicPr>
        <p:blipFill>
          <a:blip r:embed="rId8"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627517" y="4964142"/>
            <a:ext cx="2235772" cy="14905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ontinuousdelivery.com/images/cd-boo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226" y="1619941"/>
            <a:ext cx="1317763" cy="17370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ontinuousdelivery.com/images/lean-enterpris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9518" y="1655030"/>
            <a:ext cx="1148387" cy="175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83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What CD isn’t….</a:t>
            </a:r>
            <a:endParaRPr lang="hu-HU" sz="2800" dirty="0">
              <a:solidFill>
                <a:schemeClr val="bg1">
                  <a:lumMod val="95000"/>
                </a:schemeClr>
              </a:solidFill>
            </a:endParaRPr>
          </a:p>
        </p:txBody>
      </p:sp>
      <p:pic>
        <p:nvPicPr>
          <p:cNvPr id="4" name="Kép 3"/>
          <p:cNvPicPr>
            <a:picLocks noChangeAspect="1"/>
          </p:cNvPicPr>
          <p:nvPr/>
        </p:nvPicPr>
        <p:blipFill>
          <a:blip r:embed="rId3"/>
          <a:stretch>
            <a:fillRect/>
          </a:stretch>
        </p:blipFill>
        <p:spPr>
          <a:xfrm>
            <a:off x="335360" y="980728"/>
            <a:ext cx="2552700" cy="2552700"/>
          </a:xfrm>
          <a:prstGeom prst="rect">
            <a:avLst/>
          </a:prstGeom>
        </p:spPr>
      </p:pic>
      <p:pic>
        <p:nvPicPr>
          <p:cNvPr id="6152" name="Picture 8" descr="Continuous Delivery: Reliable Software Releases through Build, Test, and  Deployment Automation (Addison-Wesley Signature Series (Fowler)) 1, Humble,  Jez, Farley, David, eBook - Amazon.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62" y="3761591"/>
            <a:ext cx="1935696" cy="2552699"/>
          </a:xfrm>
          <a:prstGeom prst="rect">
            <a:avLst/>
          </a:prstGeom>
          <a:noFill/>
          <a:extLst>
            <a:ext uri="{909E8E84-426E-40DD-AFC4-6F175D3DCCD1}">
              <a14:hiddenFill xmlns:a14="http://schemas.microsoft.com/office/drawing/2010/main">
                <a:solidFill>
                  <a:srgbClr val="FFFFFF"/>
                </a:solidFill>
              </a14:hiddenFill>
            </a:ext>
          </a:extLst>
        </p:spPr>
      </p:pic>
      <p:pic>
        <p:nvPicPr>
          <p:cNvPr id="10" name="Kép 9"/>
          <p:cNvPicPr>
            <a:picLocks noChangeAspect="1"/>
          </p:cNvPicPr>
          <p:nvPr/>
        </p:nvPicPr>
        <p:blipFill>
          <a:blip r:embed="rId5"/>
          <a:stretch>
            <a:fillRect/>
          </a:stretch>
        </p:blipFill>
        <p:spPr>
          <a:xfrm>
            <a:off x="3143672" y="980728"/>
            <a:ext cx="6105525" cy="5286375"/>
          </a:xfrm>
          <a:prstGeom prst="rect">
            <a:avLst/>
          </a:prstGeom>
        </p:spPr>
      </p:pic>
    </p:spTree>
    <p:extLst>
      <p:ext uri="{BB962C8B-B14F-4D97-AF65-F5344CB8AC3E}">
        <p14:creationId xmlns:p14="http://schemas.microsoft.com/office/powerpoint/2010/main" val="26615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 Most Important Principles of Continuous Delivery</a:t>
            </a:r>
            <a:endParaRPr lang="hu-HU" dirty="0"/>
          </a:p>
        </p:txBody>
      </p:sp>
      <p:sp>
        <p:nvSpPr>
          <p:cNvPr id="5" name="AutoShape 4" descr="Defining Quality - SPCS, 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 name="Kép 5"/>
          <p:cNvPicPr>
            <a:picLocks noChangeAspect="1"/>
          </p:cNvPicPr>
          <p:nvPr/>
        </p:nvPicPr>
        <p:blipFill>
          <a:blip r:embed="rId3"/>
          <a:stretch>
            <a:fillRect/>
          </a:stretch>
        </p:blipFill>
        <p:spPr>
          <a:xfrm>
            <a:off x="983432" y="918245"/>
            <a:ext cx="2143125" cy="2133600"/>
          </a:xfrm>
          <a:prstGeom prst="rect">
            <a:avLst/>
          </a:prstGeom>
        </p:spPr>
      </p:pic>
      <p:pic>
        <p:nvPicPr>
          <p:cNvPr id="7" name="Kép 6"/>
          <p:cNvPicPr>
            <a:picLocks noChangeAspect="1"/>
          </p:cNvPicPr>
          <p:nvPr/>
        </p:nvPicPr>
        <p:blipFill>
          <a:blip r:embed="rId4"/>
          <a:stretch>
            <a:fillRect/>
          </a:stretch>
        </p:blipFill>
        <p:spPr>
          <a:xfrm>
            <a:off x="4926848" y="908720"/>
            <a:ext cx="2152650" cy="2143125"/>
          </a:xfrm>
          <a:prstGeom prst="rect">
            <a:avLst/>
          </a:prstGeom>
        </p:spPr>
      </p:pic>
      <p:pic>
        <p:nvPicPr>
          <p:cNvPr id="8" name="Kép 7"/>
          <p:cNvPicPr>
            <a:picLocks noChangeAspect="1"/>
          </p:cNvPicPr>
          <p:nvPr/>
        </p:nvPicPr>
        <p:blipFill>
          <a:blip r:embed="rId5">
            <a:clrChange>
              <a:clrFrom>
                <a:srgbClr val="F8F8F5"/>
              </a:clrFrom>
              <a:clrTo>
                <a:srgbClr val="F8F8F5">
                  <a:alpha val="0"/>
                </a:srgbClr>
              </a:clrTo>
            </a:clrChange>
          </a:blip>
          <a:stretch>
            <a:fillRect/>
          </a:stretch>
        </p:blipFill>
        <p:spPr>
          <a:xfrm>
            <a:off x="9192344" y="933436"/>
            <a:ext cx="1902552" cy="2118409"/>
          </a:xfrm>
          <a:prstGeom prst="rect">
            <a:avLst/>
          </a:prstGeom>
        </p:spPr>
      </p:pic>
      <p:pic>
        <p:nvPicPr>
          <p:cNvPr id="3078" name="Picture 6" descr="How to Foster Continuous Improvement - Flowing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5640" y="3582363"/>
            <a:ext cx="1944216" cy="1934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ow to Define Roles &amp; Responsibilities to Enhance Your Team's Performance?"/>
          <p:cNvPicPr>
            <a:picLocks noChangeAspect="1" noChangeArrowheads="1"/>
          </p:cNvPicPr>
          <p:nvPr/>
        </p:nvPicPr>
        <p:blipFill>
          <a:blip r:embed="rId7" cstate="print">
            <a:clrChange>
              <a:clrFrom>
                <a:srgbClr val="D9F1FC"/>
              </a:clrFrom>
              <a:clrTo>
                <a:srgbClr val="D9F1FC">
                  <a:alpha val="0"/>
                </a:srgbClr>
              </a:clrTo>
            </a:clrChange>
            <a:extLst>
              <a:ext uri="{28A0092B-C50C-407E-A947-70E740481C1C}">
                <a14:useLocalDpi xmlns:a14="http://schemas.microsoft.com/office/drawing/2010/main" val="0"/>
              </a:ext>
            </a:extLst>
          </a:blip>
          <a:srcRect/>
          <a:stretch>
            <a:fillRect/>
          </a:stretch>
        </p:blipFill>
        <p:spPr bwMode="auto">
          <a:xfrm>
            <a:off x="6816080" y="3582363"/>
            <a:ext cx="3053120" cy="1934869"/>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p:cNvSpPr txBox="1"/>
          <p:nvPr/>
        </p:nvSpPr>
        <p:spPr>
          <a:xfrm>
            <a:off x="983433" y="3051845"/>
            <a:ext cx="2143124" cy="369332"/>
          </a:xfrm>
          <a:prstGeom prst="rect">
            <a:avLst/>
          </a:prstGeom>
          <a:noFill/>
        </p:spPr>
        <p:txBody>
          <a:bodyPr wrap="square" rtlCol="0">
            <a:spAutoFit/>
          </a:bodyPr>
          <a:lstStyle/>
          <a:p>
            <a:pPr algn="ctr"/>
            <a:r>
              <a:rPr lang="hu-HU" dirty="0" err="1"/>
              <a:t>Build</a:t>
            </a:r>
            <a:r>
              <a:rPr lang="hu-HU" dirty="0"/>
              <a:t> </a:t>
            </a:r>
            <a:r>
              <a:rPr lang="hu-HU" dirty="0" err="1"/>
              <a:t>quality</a:t>
            </a:r>
            <a:r>
              <a:rPr lang="hu-HU" dirty="0"/>
              <a:t> </a:t>
            </a:r>
            <a:r>
              <a:rPr lang="hu-HU" dirty="0" err="1" smtClean="0"/>
              <a:t>in</a:t>
            </a:r>
            <a:endParaRPr lang="hu-HU" dirty="0"/>
          </a:p>
        </p:txBody>
      </p:sp>
      <p:sp>
        <p:nvSpPr>
          <p:cNvPr id="50" name="Szövegdoboz 49"/>
          <p:cNvSpPr txBox="1"/>
          <p:nvPr/>
        </p:nvSpPr>
        <p:spPr>
          <a:xfrm>
            <a:off x="4926848" y="3051845"/>
            <a:ext cx="2152650" cy="646331"/>
          </a:xfrm>
          <a:prstGeom prst="rect">
            <a:avLst/>
          </a:prstGeom>
          <a:noFill/>
        </p:spPr>
        <p:txBody>
          <a:bodyPr wrap="square" rtlCol="0">
            <a:spAutoFit/>
          </a:bodyPr>
          <a:lstStyle/>
          <a:p>
            <a:pPr algn="ctr"/>
            <a:r>
              <a:rPr lang="hu-HU" dirty="0" err="1"/>
              <a:t>Work</a:t>
            </a:r>
            <a:r>
              <a:rPr lang="hu-HU" dirty="0"/>
              <a:t> </a:t>
            </a:r>
            <a:r>
              <a:rPr lang="hu-HU" dirty="0" err="1"/>
              <a:t>in</a:t>
            </a:r>
            <a:r>
              <a:rPr lang="hu-HU" dirty="0"/>
              <a:t> </a:t>
            </a:r>
            <a:r>
              <a:rPr lang="hu-HU" dirty="0" err="1"/>
              <a:t>small</a:t>
            </a:r>
            <a:r>
              <a:rPr lang="hu-HU" dirty="0"/>
              <a:t> batches</a:t>
            </a:r>
          </a:p>
        </p:txBody>
      </p:sp>
      <p:sp>
        <p:nvSpPr>
          <p:cNvPr id="51" name="Szövegdoboz 50"/>
          <p:cNvSpPr txBox="1"/>
          <p:nvPr/>
        </p:nvSpPr>
        <p:spPr>
          <a:xfrm>
            <a:off x="8616280" y="3051844"/>
            <a:ext cx="3142151" cy="646331"/>
          </a:xfrm>
          <a:prstGeom prst="rect">
            <a:avLst/>
          </a:prstGeom>
          <a:noFill/>
        </p:spPr>
        <p:txBody>
          <a:bodyPr wrap="square" rtlCol="0">
            <a:spAutoFit/>
          </a:bodyPr>
          <a:lstStyle/>
          <a:p>
            <a:pPr algn="ctr"/>
            <a:r>
              <a:rPr lang="en-US" dirty="0"/>
              <a:t>Computers perform repetitive tasks, people solve problems</a:t>
            </a:r>
          </a:p>
        </p:txBody>
      </p:sp>
      <p:sp>
        <p:nvSpPr>
          <p:cNvPr id="53" name="Szövegdoboz 52"/>
          <p:cNvSpPr txBox="1"/>
          <p:nvPr/>
        </p:nvSpPr>
        <p:spPr>
          <a:xfrm>
            <a:off x="2423592" y="5530151"/>
            <a:ext cx="2736304" cy="646331"/>
          </a:xfrm>
          <a:prstGeom prst="rect">
            <a:avLst/>
          </a:prstGeom>
          <a:noFill/>
        </p:spPr>
        <p:txBody>
          <a:bodyPr wrap="square" rtlCol="0">
            <a:spAutoFit/>
          </a:bodyPr>
          <a:lstStyle/>
          <a:p>
            <a:pPr algn="ctr"/>
            <a:r>
              <a:rPr lang="hu-HU" dirty="0" err="1"/>
              <a:t>Relentlessly</a:t>
            </a:r>
            <a:r>
              <a:rPr lang="hu-HU" dirty="0"/>
              <a:t> </a:t>
            </a:r>
            <a:r>
              <a:rPr lang="hu-HU" dirty="0" err="1"/>
              <a:t>pursue</a:t>
            </a:r>
            <a:r>
              <a:rPr lang="hu-HU" dirty="0"/>
              <a:t> </a:t>
            </a:r>
            <a:r>
              <a:rPr lang="hu-HU" dirty="0" err="1"/>
              <a:t>continuous</a:t>
            </a:r>
            <a:r>
              <a:rPr lang="hu-HU" dirty="0"/>
              <a:t> </a:t>
            </a:r>
            <a:r>
              <a:rPr lang="hu-HU" dirty="0" err="1"/>
              <a:t>improvement</a:t>
            </a:r>
            <a:endParaRPr lang="hu-HU" dirty="0"/>
          </a:p>
        </p:txBody>
      </p:sp>
      <p:sp>
        <p:nvSpPr>
          <p:cNvPr id="54" name="Szövegdoboz 53"/>
          <p:cNvSpPr txBox="1"/>
          <p:nvPr/>
        </p:nvSpPr>
        <p:spPr>
          <a:xfrm>
            <a:off x="6974488" y="5530151"/>
            <a:ext cx="2736304" cy="369332"/>
          </a:xfrm>
          <a:prstGeom prst="rect">
            <a:avLst/>
          </a:prstGeom>
          <a:noFill/>
        </p:spPr>
        <p:txBody>
          <a:bodyPr wrap="square" rtlCol="0">
            <a:spAutoFit/>
          </a:bodyPr>
          <a:lstStyle/>
          <a:p>
            <a:pPr algn="ctr"/>
            <a:r>
              <a:rPr lang="hu-HU" dirty="0" err="1"/>
              <a:t>Everyone</a:t>
            </a:r>
            <a:r>
              <a:rPr lang="hu-HU" dirty="0"/>
              <a:t> is </a:t>
            </a:r>
            <a:r>
              <a:rPr lang="hu-HU" dirty="0" err="1"/>
              <a:t>responsible</a:t>
            </a:r>
            <a:endParaRPr lang="hu-HU" dirty="0"/>
          </a:p>
        </p:txBody>
      </p:sp>
    </p:spTree>
    <p:extLst>
      <p:ext uri="{BB962C8B-B14F-4D97-AF65-F5344CB8AC3E}">
        <p14:creationId xmlns:p14="http://schemas.microsoft.com/office/powerpoint/2010/main" val="14659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fade">
                                      <p:cBhvr>
                                        <p:cTn id="31" dur="500"/>
                                        <p:tgtEl>
                                          <p:spTgt spid="30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80"/>
                                        </p:tgtEl>
                                        <p:attrNameLst>
                                          <p:attrName>style.visibility</p:attrName>
                                        </p:attrNameLst>
                                      </p:cBhvr>
                                      <p:to>
                                        <p:strVal val="visible"/>
                                      </p:to>
                                    </p:set>
                                    <p:animEffect transition="in" filter="fade">
                                      <p:cBhvr>
                                        <p:cTn id="39" dur="500"/>
                                        <p:tgtEl>
                                          <p:spTgt spid="30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0" grpId="0"/>
      <p:bldP spid="51"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1: Continuous Integration</a:t>
            </a:r>
            <a:endParaRPr lang="hu-HU" dirty="0"/>
          </a:p>
        </p:txBody>
      </p:sp>
      <p:pic>
        <p:nvPicPr>
          <p:cNvPr id="29" name="Picture 14"/>
          <p:cNvPicPr>
            <a:picLocks noChangeAspect="1"/>
          </p:cNvPicPr>
          <p:nvPr/>
        </p:nvPicPr>
        <p:blipFill>
          <a:blip r:embed="rId3"/>
          <a:stretch>
            <a:fillRect/>
          </a:stretch>
        </p:blipFill>
        <p:spPr>
          <a:xfrm>
            <a:off x="2279576" y="980728"/>
            <a:ext cx="7632848" cy="3593179"/>
          </a:xfrm>
          <a:prstGeom prst="rect">
            <a:avLst/>
          </a:prstGeom>
        </p:spPr>
      </p:pic>
      <p:sp>
        <p:nvSpPr>
          <p:cNvPr id="30" name="Content Placeholder 2"/>
          <p:cNvSpPr>
            <a:spLocks noGrp="1"/>
          </p:cNvSpPr>
          <p:nvPr>
            <p:ph idx="1"/>
          </p:nvPr>
        </p:nvSpPr>
        <p:spPr>
          <a:xfrm>
            <a:off x="119336" y="4573907"/>
            <a:ext cx="11953328" cy="1782443"/>
          </a:xfrm>
        </p:spPr>
        <p:txBody>
          <a:bodyPr>
            <a:normAutofit/>
          </a:bodyPr>
          <a:lstStyle/>
          <a:p>
            <a:r>
              <a:rPr lang="en-US" dirty="0" smtClean="0"/>
              <a:t>3 important questions:</a:t>
            </a:r>
            <a:endParaRPr lang="en-US" dirty="0" smtClean="0"/>
          </a:p>
          <a:p>
            <a:pPr lvl="1"/>
            <a:r>
              <a:rPr lang="en-US" dirty="0" smtClean="0"/>
              <a:t>Are </a:t>
            </a:r>
            <a:r>
              <a:rPr lang="en-US" dirty="0"/>
              <a:t>all the engineers pushing their code into trunk / master (not feature branches) on a daily basis</a:t>
            </a:r>
            <a:r>
              <a:rPr lang="en-US" dirty="0" smtClean="0"/>
              <a:t>?</a:t>
            </a:r>
          </a:p>
          <a:p>
            <a:pPr lvl="1"/>
            <a:r>
              <a:rPr lang="en-US" dirty="0" smtClean="0"/>
              <a:t>Does </a:t>
            </a:r>
            <a:r>
              <a:rPr lang="en-US" dirty="0"/>
              <a:t>every commit trigger a run of the unit tests</a:t>
            </a:r>
            <a:r>
              <a:rPr lang="en-US" dirty="0" smtClean="0"/>
              <a:t>?</a:t>
            </a:r>
          </a:p>
          <a:p>
            <a:pPr lvl="1"/>
            <a:r>
              <a:rPr lang="en-US" dirty="0"/>
              <a:t>When the build is broken, is it typically fixed within 10 minutes?</a:t>
            </a:r>
            <a:endParaRPr lang="en-US" dirty="0"/>
          </a:p>
        </p:txBody>
      </p:sp>
    </p:spTree>
    <p:extLst>
      <p:ext uri="{BB962C8B-B14F-4D97-AF65-F5344CB8AC3E}">
        <p14:creationId xmlns:p14="http://schemas.microsoft.com/office/powerpoint/2010/main" val="258246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 2: Configuration Management</a:t>
            </a:r>
            <a:endParaRPr lang="hu-HU" dirty="0"/>
          </a:p>
        </p:txBody>
      </p:sp>
      <p:sp>
        <p:nvSpPr>
          <p:cNvPr id="3" name="Content Placeholder 2"/>
          <p:cNvSpPr>
            <a:spLocks noGrp="1"/>
          </p:cNvSpPr>
          <p:nvPr>
            <p:ph idx="1"/>
          </p:nvPr>
        </p:nvSpPr>
        <p:spPr>
          <a:xfrm>
            <a:off x="119336" y="3789039"/>
            <a:ext cx="11953328" cy="2567311"/>
          </a:xfrm>
        </p:spPr>
        <p:txBody>
          <a:bodyPr>
            <a:normAutofit/>
          </a:bodyPr>
          <a:lstStyle/>
          <a:p>
            <a:r>
              <a:rPr lang="en-US" dirty="0" smtClean="0"/>
              <a:t>Main benefits:</a:t>
            </a:r>
            <a:endParaRPr lang="en-US" dirty="0" smtClean="0"/>
          </a:p>
          <a:p>
            <a:pPr lvl="1"/>
            <a:r>
              <a:rPr lang="en-US" dirty="0"/>
              <a:t>Disaster </a:t>
            </a:r>
            <a:r>
              <a:rPr lang="en-US" dirty="0" smtClean="0"/>
              <a:t>recovery</a:t>
            </a:r>
          </a:p>
          <a:p>
            <a:pPr lvl="1"/>
            <a:r>
              <a:rPr lang="en-US" dirty="0"/>
              <a:t>Auditability</a:t>
            </a:r>
          </a:p>
          <a:p>
            <a:pPr lvl="1"/>
            <a:r>
              <a:rPr lang="en-US" dirty="0"/>
              <a:t>Higher </a:t>
            </a:r>
            <a:r>
              <a:rPr lang="en-US" dirty="0" smtClean="0"/>
              <a:t>quality</a:t>
            </a:r>
          </a:p>
          <a:p>
            <a:pPr lvl="1"/>
            <a:r>
              <a:rPr lang="en-US" dirty="0"/>
              <a:t>Capacity </a:t>
            </a:r>
            <a:r>
              <a:rPr lang="en-US" dirty="0" smtClean="0"/>
              <a:t>management</a:t>
            </a:r>
          </a:p>
          <a:p>
            <a:pPr lvl="1"/>
            <a:r>
              <a:rPr lang="en-US" dirty="0"/>
              <a:t>Response to defects</a:t>
            </a:r>
            <a:endParaRPr lang="en-US" dirty="0"/>
          </a:p>
        </p:txBody>
      </p:sp>
      <p:sp>
        <p:nvSpPr>
          <p:cNvPr id="4" name="Szövegdoboz 3"/>
          <p:cNvSpPr txBox="1"/>
          <p:nvPr/>
        </p:nvSpPr>
        <p:spPr>
          <a:xfrm>
            <a:off x="1775520" y="2132856"/>
            <a:ext cx="8280920" cy="523220"/>
          </a:xfrm>
          <a:prstGeom prst="rect">
            <a:avLst/>
          </a:prstGeom>
          <a:noFill/>
        </p:spPr>
        <p:txBody>
          <a:bodyPr wrap="square" rtlCol="0">
            <a:spAutoFit/>
          </a:bodyPr>
          <a:lstStyle/>
          <a:p>
            <a:r>
              <a:rPr lang="en-US" sz="2800" b="1" dirty="0" smtClean="0"/>
              <a:t>Goals:            </a:t>
            </a:r>
            <a:r>
              <a:rPr lang="hu-HU" sz="2800" b="1" dirty="0" err="1" smtClean="0">
                <a:solidFill>
                  <a:srgbClr val="00B050"/>
                </a:solidFill>
              </a:rPr>
              <a:t>Reproducibility</a:t>
            </a:r>
            <a:r>
              <a:rPr lang="en-US" sz="2800" b="1" dirty="0" smtClean="0">
                <a:solidFill>
                  <a:srgbClr val="00B050"/>
                </a:solidFill>
              </a:rPr>
              <a:t>      &amp;      </a:t>
            </a:r>
            <a:r>
              <a:rPr lang="hu-HU" sz="2800" b="1" dirty="0" err="1">
                <a:solidFill>
                  <a:srgbClr val="00B050"/>
                </a:solidFill>
              </a:rPr>
              <a:t>Traceability</a:t>
            </a:r>
            <a:r>
              <a:rPr lang="en-US" sz="2800" b="1" dirty="0" smtClean="0">
                <a:solidFill>
                  <a:srgbClr val="00B050"/>
                </a:solidFill>
              </a:rPr>
              <a:t> </a:t>
            </a:r>
            <a:endParaRPr lang="hu-HU" sz="2800" b="1" dirty="0">
              <a:solidFill>
                <a:srgbClr val="00B050"/>
              </a:solidFill>
            </a:endParaRPr>
          </a:p>
        </p:txBody>
      </p:sp>
    </p:spTree>
    <p:extLst>
      <p:ext uri="{BB962C8B-B14F-4D97-AF65-F5344CB8AC3E}">
        <p14:creationId xmlns:p14="http://schemas.microsoft.com/office/powerpoint/2010/main" val="3272525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 3: Continuous Testing</a:t>
            </a:r>
            <a:endParaRPr lang="hu-HU" dirty="0"/>
          </a:p>
        </p:txBody>
      </p:sp>
      <p:pic>
        <p:nvPicPr>
          <p:cNvPr id="4098" name="Picture 2" descr="https://continuousdelivery.com/images/pipeline-sequ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564" y="832148"/>
            <a:ext cx="7848872" cy="569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40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Patterns</a:t>
            </a:r>
            <a:endParaRPr lang="hu-HU" dirty="0"/>
          </a:p>
        </p:txBody>
      </p:sp>
      <p:sp>
        <p:nvSpPr>
          <p:cNvPr id="4" name="Szövegdoboz 3"/>
          <p:cNvSpPr txBox="1"/>
          <p:nvPr/>
        </p:nvSpPr>
        <p:spPr>
          <a:xfrm>
            <a:off x="2423592" y="1052736"/>
            <a:ext cx="8280920" cy="523220"/>
          </a:xfrm>
          <a:prstGeom prst="rect">
            <a:avLst/>
          </a:prstGeom>
          <a:noFill/>
        </p:spPr>
        <p:txBody>
          <a:bodyPr wrap="square" rtlCol="0">
            <a:spAutoFit/>
          </a:bodyPr>
          <a:lstStyle/>
          <a:p>
            <a:r>
              <a:rPr lang="en-US" sz="2800" b="1" dirty="0" smtClean="0"/>
              <a:t>Goals:            </a:t>
            </a:r>
            <a:r>
              <a:rPr lang="en-US" sz="2800" b="1" dirty="0" smtClean="0">
                <a:solidFill>
                  <a:srgbClr val="00B050"/>
                </a:solidFill>
              </a:rPr>
              <a:t>Testable      &amp;      Deployable</a:t>
            </a:r>
            <a:endParaRPr lang="hu-HU" sz="2800" b="1" dirty="0">
              <a:solidFill>
                <a:srgbClr val="00B050"/>
              </a:solidFill>
            </a:endParaRPr>
          </a:p>
        </p:txBody>
      </p:sp>
      <p:pic>
        <p:nvPicPr>
          <p:cNvPr id="5122" name="Picture 2" descr="https://continuousdelivery.com/images/strang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451" y="2080012"/>
            <a:ext cx="8595097" cy="440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70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10693</TotalTime>
  <Words>829</Words>
  <Application>Microsoft Office PowerPoint</Application>
  <PresentationFormat>Szélesvásznú</PresentationFormat>
  <Paragraphs>128</Paragraphs>
  <Slides>12</Slides>
  <Notes>11</Notes>
  <HiddenSlides>0</HiddenSlides>
  <MMClips>0</MMClips>
  <ScaleCrop>false</ScaleCrop>
  <HeadingPairs>
    <vt:vector size="6" baseType="variant">
      <vt:variant>
        <vt:lpstr>Használt betűtípusok</vt:lpstr>
      </vt:variant>
      <vt:variant>
        <vt:i4>4</vt:i4>
      </vt:variant>
      <vt:variant>
        <vt:lpstr>Téma</vt:lpstr>
      </vt:variant>
      <vt:variant>
        <vt:i4>2</vt:i4>
      </vt:variant>
      <vt:variant>
        <vt:lpstr>Diacímek</vt:lpstr>
      </vt:variant>
      <vt:variant>
        <vt:i4>12</vt:i4>
      </vt:variant>
    </vt:vector>
  </HeadingPairs>
  <TitlesOfParts>
    <vt:vector size="18" baseType="lpstr">
      <vt:lpstr>Arial</vt:lpstr>
      <vt:lpstr>Calibri</vt:lpstr>
      <vt:lpstr>Courier New</vt:lpstr>
      <vt:lpstr>Wingdings</vt:lpstr>
      <vt:lpstr>Office-téma</vt:lpstr>
      <vt:lpstr>1_Office-téma</vt:lpstr>
      <vt:lpstr>Continuous Delivery</vt:lpstr>
      <vt:lpstr>Who am I?</vt:lpstr>
      <vt:lpstr>References Used for This Talk</vt:lpstr>
      <vt:lpstr>What CD isn’t….</vt:lpstr>
      <vt:lpstr>The 5 Most Important Principles of Continuous Delivery</vt:lpstr>
      <vt:lpstr>Foundation 1: Continuous Integration</vt:lpstr>
      <vt:lpstr>Foundation 2: Configuration Management</vt:lpstr>
      <vt:lpstr>Foundation 3: Continuous Testing</vt:lpstr>
      <vt:lpstr>Architectural Patterns</vt:lpstr>
      <vt:lpstr>Cultural Patterns</vt:lpstr>
      <vt:lpstr>The Deployment Pipeline</vt:lpstr>
      <vt:lpstr>Summary – Key Benefits of CD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David</dc:creator>
  <cp:lastModifiedBy>Microsoft-fiók</cp:lastModifiedBy>
  <cp:revision>1130</cp:revision>
  <dcterms:created xsi:type="dcterms:W3CDTF">2016-11-11T16:11:17Z</dcterms:created>
  <dcterms:modified xsi:type="dcterms:W3CDTF">2022-05-24T13:30:47Z</dcterms:modified>
</cp:coreProperties>
</file>