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5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471F395-2ABB-4CFE-922C-C310AEA9E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003FE39-20DC-4017-A80F-3947AB4858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5D3C396-89A0-4DA9-82C4-C9BE8EC69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50D2-64C6-4B0C-A0FA-4E82756A70FE}" type="datetimeFigureOut">
              <a:rPr lang="hu-HU" smtClean="0"/>
              <a:t>2022. 04. 28.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41C6EA2-2E34-481F-B2A4-12214F58F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C4F893F-9BA6-453F-8B62-99F484006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5FBD-756B-429C-B9C3-95DF5744A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6316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2A48EF0-5D6D-4CAA-9890-0EE8DCDCA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E7DF92CD-6712-482E-A47F-3451F1837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A957DDF-34AB-4AC5-A951-688500290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50D2-64C6-4B0C-A0FA-4E82756A70FE}" type="datetimeFigureOut">
              <a:rPr lang="hu-HU" smtClean="0"/>
              <a:t>2022. 04. 28.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A542ABC-01EB-45B9-B785-42091B6BB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DB9C98A-1053-4189-B3DA-A12CFC581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5FBD-756B-429C-B9C3-95DF5744A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8924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FEC70DD6-7219-44E6-B020-BFD68B7466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970F4086-C473-4F9C-AC62-FEC9E7CDB2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01616C1-BF40-416A-8AE4-99DA733B9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50D2-64C6-4B0C-A0FA-4E82756A70FE}" type="datetimeFigureOut">
              <a:rPr lang="hu-HU" smtClean="0"/>
              <a:t>2022. 04. 28.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E82CC62-EDC1-4C1D-97ED-FA6C009BD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1C53B94-586E-4C32-8139-4F1E9C035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5FBD-756B-429C-B9C3-95DF5744A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1207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562" y="273422"/>
            <a:ext cx="10972120" cy="11446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5321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562" y="1604399"/>
            <a:ext cx="10972120" cy="3977254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387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22875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562" y="273422"/>
            <a:ext cx="10972120" cy="11446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5321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10972120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87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809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B3D7F1F-F1FA-4877-A203-0335D7DE0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A8EC8E3-FC68-444C-BAE4-4B1081AC5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E983C6D-38C2-449D-992E-7C2B3B166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50D2-64C6-4B0C-A0FA-4E82756A70FE}" type="datetimeFigureOut">
              <a:rPr lang="hu-HU" smtClean="0"/>
              <a:t>2022. 04. 28.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AED22A5-0067-43A8-97B7-37F1AA8A4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9DDAA62-2199-444D-818E-55717670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5FBD-756B-429C-B9C3-95DF5744A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530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3898E01-25C3-4B95-9174-87F2500A8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C9D3A86-5FF5-4620-A545-C7BE4D4A4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6326D0B-C0FD-42E3-962A-05ACB2A18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50D2-64C6-4B0C-A0FA-4E82756A70FE}" type="datetimeFigureOut">
              <a:rPr lang="hu-HU" smtClean="0"/>
              <a:t>2022. 04. 28.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2CE38B8-01DD-4F00-AF82-949C1FD42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6E2B412-0071-4608-B24C-452AEFCA1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5FBD-756B-429C-B9C3-95DF5744A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9538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BD1C647-97D6-479C-9BD8-0212DF330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A544DFF-3E0A-41CD-BE39-1E970903F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CE13CD9-B70D-459C-B492-58560EF71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6282BBD-3FC4-491C-BDB1-CE3E5D963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50D2-64C6-4B0C-A0FA-4E82756A70FE}" type="datetimeFigureOut">
              <a:rPr lang="hu-HU" smtClean="0"/>
              <a:t>2022. 04. 28.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47939F1-3980-46A0-BF5F-C683FABC9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832095A-0660-48F5-95A3-48B51B43D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5FBD-756B-429C-B9C3-95DF5744A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5099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11992AB-B0F2-4320-903E-0964D1BAA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1F8DE74-EB9D-4C6F-9803-92A96104F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B5409C2-29B1-4EBF-AA93-ACC785526F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464B5178-845F-42F6-90BB-0B92B92900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5F34F8E1-240E-46AC-83BF-77E664684F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D78E353-BB4B-4946-91C4-88DFA86A9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50D2-64C6-4B0C-A0FA-4E82756A70FE}" type="datetimeFigureOut">
              <a:rPr lang="hu-HU" smtClean="0"/>
              <a:t>2022. 04. 28.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6408529F-E65D-46D3-B514-F1EC98830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AD57C298-54DF-458F-A1B1-0579ECB43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5FBD-756B-429C-B9C3-95DF5744A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009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7C8DFB9-0AC4-4E06-8F2F-331058569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2146FA60-2FA2-4391-A965-E837EBD05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50D2-64C6-4B0C-A0FA-4E82756A70FE}" type="datetimeFigureOut">
              <a:rPr lang="hu-HU" smtClean="0"/>
              <a:t>2022. 04. 28.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52BA3C19-B4E5-47CD-81FB-AA763183B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C6ACF0B2-4FF7-4941-8182-DA9BEEF81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5FBD-756B-429C-B9C3-95DF5744A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304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8EB61810-B3DE-4C13-8F74-6253D2191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50D2-64C6-4B0C-A0FA-4E82756A70FE}" type="datetimeFigureOut">
              <a:rPr lang="hu-HU" smtClean="0"/>
              <a:t>2022. 04. 28.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6274C406-7122-49BE-B2B4-63D3A1178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39F21661-58EA-4CC1-A67A-0BA3C74D4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5FBD-756B-429C-B9C3-95DF5744A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7251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C373B22-8200-4712-9DB4-17FFE17DA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3172229-E4AD-488A-94AC-13279383D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F4EC275-66F4-4412-8EF3-72C3E6711E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5F1B60F2-F43F-4A81-9E3F-6562BF005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50D2-64C6-4B0C-A0FA-4E82756A70FE}" type="datetimeFigureOut">
              <a:rPr lang="hu-HU" smtClean="0"/>
              <a:t>2022. 04. 28.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B494962C-53A4-4BD6-9A10-14DA8E61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A1B0F30-7CE8-4699-9FCB-523084A73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5FBD-756B-429C-B9C3-95DF5744A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6118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CC6C7DB-83FD-4E7E-B2B0-171DA08D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07AB7953-498E-4416-9AFB-BD11FDB0BC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1F27F32-542C-42C3-989F-A0F3FE6143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665CE91-09EC-4236-A1CB-1CEBEC44D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50D2-64C6-4B0C-A0FA-4E82756A70FE}" type="datetimeFigureOut">
              <a:rPr lang="hu-HU" smtClean="0"/>
              <a:t>2022. 04. 28.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67E313C-6B93-42CE-AF35-BE0C716C5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6D99916-972D-4046-A90F-E69CFF362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5FBD-756B-429C-B9C3-95DF5744A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778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4D8E72DC-489A-450B-9DA6-B442472A6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CDB1B32-025A-4105-98F6-624639ECF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A8F3AD6-E761-4E32-8EA8-2AAF6D403D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C50D2-64C6-4B0C-A0FA-4E82756A70FE}" type="datetimeFigureOut">
              <a:rPr lang="hu-HU" smtClean="0"/>
              <a:t>2022. 04. 28.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EC21471-C500-4942-9585-A04E4C3CDA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F426DF3-F497-452A-A65F-B7EC7E61F5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55FBD-756B-429C-B9C3-95DF5744A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302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ithub.com/ansible/awx-operator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>
            <a:extLst>
              <a:ext uri="{FF2B5EF4-FFF2-40B4-BE49-F238E27FC236}">
                <a16:creationId xmlns:a16="http://schemas.microsoft.com/office/drawing/2014/main" id="{3DDCEB2D-A9D8-4B9D-BDFA-504FE6BE9C3D}"/>
              </a:ext>
            </a:extLst>
          </p:cNvPr>
          <p:cNvSpPr/>
          <p:nvPr/>
        </p:nvSpPr>
        <p:spPr>
          <a:xfrm>
            <a:off x="215" y="1"/>
            <a:ext cx="12191573" cy="68580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177"/>
          </a:p>
        </p:txBody>
      </p:sp>
      <p:sp>
        <p:nvSpPr>
          <p:cNvPr id="41" name="TextShape 1"/>
          <p:cNvSpPr txBox="1"/>
          <p:nvPr/>
        </p:nvSpPr>
        <p:spPr>
          <a:xfrm>
            <a:off x="1557337" y="2892126"/>
            <a:ext cx="9086985" cy="151209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ts val="6047"/>
              </a:lnSpc>
            </a:pPr>
            <a:r>
              <a:rPr lang="hu-HU" sz="5321" spc="-1" dirty="0">
                <a:latin typeface="AUdimat" panose="02000506000000020004" pitchFamily="50" charset="0"/>
                <a:ea typeface="Arimo" panose="020B0604020202020204" pitchFamily="34" charset="0"/>
                <a:cs typeface="Arimo" panose="020B0604020202020204" pitchFamily="34" charset="0"/>
              </a:rPr>
              <a:t>AWX</a:t>
            </a:r>
          </a:p>
          <a:p>
            <a:pPr algn="ctr">
              <a:lnSpc>
                <a:spcPts val="4354"/>
              </a:lnSpc>
            </a:pPr>
            <a:r>
              <a:rPr lang="hu-HU" sz="387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Központosított </a:t>
            </a:r>
            <a:r>
              <a:rPr lang="hu-HU" sz="387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automatizáció</a:t>
            </a:r>
            <a:r>
              <a:rPr lang="hu-HU" sz="387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br>
              <a:rPr lang="hu-HU" sz="387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</a:br>
            <a:r>
              <a:rPr lang="en-US" sz="387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(</a:t>
            </a:r>
            <a:r>
              <a:rPr lang="hu-HU" sz="387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webes felületről</a:t>
            </a:r>
            <a:r>
              <a:rPr lang="en-US" sz="3870" spc="-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</a:t>
            </a:r>
            <a:endParaRPr lang="hu-HU" sz="3870" spc="-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algn="ctr">
              <a:lnSpc>
                <a:spcPts val="6047"/>
              </a:lnSpc>
            </a:pPr>
            <a:endParaRPr lang="hu-HU" sz="5321" spc="-1" dirty="0">
              <a:latin typeface="AUdimat" panose="02000506000000020004" pitchFamily="50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5AB09CD1-158B-47A6-8AEA-78372EE35052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99" t="-7039" r="3917" b="65471"/>
          <a:stretch/>
        </p:blipFill>
        <p:spPr bwMode="auto">
          <a:xfrm>
            <a:off x="5719866" y="985189"/>
            <a:ext cx="751078" cy="11051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Alcím 2">
            <a:extLst>
              <a:ext uri="{FF2B5EF4-FFF2-40B4-BE49-F238E27FC236}">
                <a16:creationId xmlns:a16="http://schemas.microsoft.com/office/drawing/2014/main" id="{21E129B9-126D-419D-AAFF-80E12EDF02EE}"/>
              </a:ext>
            </a:extLst>
          </p:cNvPr>
          <p:cNvSpPr txBox="1">
            <a:spLocks/>
          </p:cNvSpPr>
          <p:nvPr/>
        </p:nvSpPr>
        <p:spPr>
          <a:xfrm>
            <a:off x="1948946" y="4440226"/>
            <a:ext cx="8294110" cy="150186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hu-HU" sz="3144" b="1" dirty="0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Deim Ágoston, Kockaképző</a:t>
            </a: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F1AF3F00-9DDD-408F-92E9-BD420B9DF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" y="0"/>
            <a:ext cx="12191573" cy="685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952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3826E22B-26AD-4D93-B001-249650716BBF}"/>
              </a:ext>
            </a:extLst>
          </p:cNvPr>
          <p:cNvSpPr/>
          <p:nvPr/>
        </p:nvSpPr>
        <p:spPr>
          <a:xfrm>
            <a:off x="215" y="1"/>
            <a:ext cx="12191573" cy="68580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177"/>
          </a:p>
        </p:txBody>
      </p:sp>
      <p:sp>
        <p:nvSpPr>
          <p:cNvPr id="43" name="TextShape 1"/>
          <p:cNvSpPr txBox="1"/>
          <p:nvPr/>
        </p:nvSpPr>
        <p:spPr>
          <a:xfrm>
            <a:off x="701186" y="548587"/>
            <a:ext cx="10971300" cy="114463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hu-HU"/>
            </a:defPPr>
            <a:lvl1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96" b="1" spc="-1">
                <a:solidFill>
                  <a:srgbClr val="1BAFBF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r>
              <a:rPr lang="hu-HU" dirty="0" err="1">
                <a:solidFill>
                  <a:srgbClr val="0097AC"/>
                </a:solidFill>
              </a:rPr>
              <a:t>Ansible</a:t>
            </a:r>
            <a:endParaRPr lang="hu-HU" dirty="0">
              <a:solidFill>
                <a:srgbClr val="0097AC"/>
              </a:solidFill>
            </a:endParaRPr>
          </a:p>
        </p:txBody>
      </p:sp>
      <p:sp>
        <p:nvSpPr>
          <p:cNvPr id="44" name="TextShape 2"/>
          <p:cNvSpPr txBox="1"/>
          <p:nvPr/>
        </p:nvSpPr>
        <p:spPr>
          <a:xfrm>
            <a:off x="586580" y="1800344"/>
            <a:ext cx="10971300" cy="39768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defPPr>
              <a:defRPr lang="hu-HU"/>
            </a:defPPr>
            <a:lvl1pPr marL="355600" indent="-247650">
              <a:lnSpc>
                <a:spcPct val="90000"/>
              </a:lnSpc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  <a:defRPr sz="2400" spc="-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  <a:lvl2pPr marL="984250" lvl="1" indent="-269875">
              <a:lnSpc>
                <a:spcPct val="90000"/>
              </a:lnSpc>
              <a:spcBef>
                <a:spcPts val="9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  <a:defRPr sz="2000" spc="-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hu-HU" sz="2903" dirty="0"/>
              <a:t>Kitűnő </a:t>
            </a:r>
            <a:r>
              <a:rPr lang="hu-HU" sz="2903" dirty="0" err="1"/>
              <a:t>automatizációs</a:t>
            </a:r>
            <a:r>
              <a:rPr lang="hu-HU" sz="2903" dirty="0"/>
              <a:t> lehetőség</a:t>
            </a:r>
          </a:p>
          <a:p>
            <a:pPr lvl="1"/>
            <a:r>
              <a:rPr lang="hu-HU" sz="2419" dirty="0"/>
              <a:t>Gyorsan tanulható</a:t>
            </a:r>
          </a:p>
          <a:p>
            <a:pPr lvl="1"/>
            <a:r>
              <a:rPr lang="hu-HU" sz="2419" dirty="0"/>
              <a:t>Rengeteg modul, széleskörű támogatás, de...</a:t>
            </a:r>
          </a:p>
          <a:p>
            <a:pPr>
              <a:spcBef>
                <a:spcPts val="4596"/>
              </a:spcBef>
            </a:pPr>
            <a:r>
              <a:rPr lang="hu-HU" sz="2903" dirty="0"/>
              <a:t>Nem tartalmaz (nem is feladata)</a:t>
            </a:r>
          </a:p>
          <a:p>
            <a:pPr lvl="1"/>
            <a:r>
              <a:rPr lang="hu-HU" sz="2419" dirty="0"/>
              <a:t>Hozzáférés menedzsmentet</a:t>
            </a:r>
          </a:p>
          <a:p>
            <a:pPr lvl="1"/>
            <a:r>
              <a:rPr lang="hu-HU" sz="2419" dirty="0"/>
              <a:t>Csoportkezelést</a:t>
            </a:r>
          </a:p>
          <a:p>
            <a:pPr lvl="1"/>
            <a:r>
              <a:rPr lang="hu-HU" sz="2419" dirty="0"/>
              <a:t>Ütemezőt</a:t>
            </a:r>
          </a:p>
          <a:p>
            <a:pPr lvl="1"/>
            <a:r>
              <a:rPr lang="hu-HU" sz="2419" dirty="0" err="1"/>
              <a:t>Workflow</a:t>
            </a:r>
            <a:r>
              <a:rPr lang="hu-HU" sz="2419" dirty="0"/>
              <a:t> támogatást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59E65339-15B6-4CA2-A657-10F0A38BE7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10108340" y="21809"/>
            <a:ext cx="2159487" cy="16047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35B0C760-5175-4D30-A1FB-D902BE72072D}"/>
              </a:ext>
            </a:extLst>
          </p:cNvPr>
          <p:cNvSpPr/>
          <p:nvPr/>
        </p:nvSpPr>
        <p:spPr>
          <a:xfrm>
            <a:off x="215" y="1"/>
            <a:ext cx="12191573" cy="68580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177"/>
          </a:p>
        </p:txBody>
      </p:sp>
      <p:sp>
        <p:nvSpPr>
          <p:cNvPr id="45" name="TextShape 1"/>
          <p:cNvSpPr txBox="1"/>
          <p:nvPr/>
        </p:nvSpPr>
        <p:spPr>
          <a:xfrm>
            <a:off x="701186" y="548587"/>
            <a:ext cx="10971300" cy="114463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hu-HU"/>
            </a:defPPr>
            <a:lvl1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800" b="1" spc="-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r>
              <a:rPr lang="hu-HU" sz="4596" dirty="0"/>
              <a:t>AWX architektúra</a:t>
            </a:r>
          </a:p>
        </p:txBody>
      </p:sp>
      <p:sp>
        <p:nvSpPr>
          <p:cNvPr id="46" name="TextShape 2"/>
          <p:cNvSpPr txBox="1"/>
          <p:nvPr/>
        </p:nvSpPr>
        <p:spPr>
          <a:xfrm>
            <a:off x="586580" y="1796370"/>
            <a:ext cx="10971300" cy="39768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defPPr>
              <a:defRPr lang="hu-HU"/>
            </a:defPPr>
            <a:lvl1pPr marL="355600" indent="-247650">
              <a:lnSpc>
                <a:spcPct val="90000"/>
              </a:lnSpc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  <a:defRPr sz="2400" spc="-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  <a:lvl2pPr marL="984250" lvl="1" indent="-269875">
              <a:lnSpc>
                <a:spcPct val="90000"/>
              </a:lnSpc>
              <a:spcBef>
                <a:spcPts val="9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  <a:defRPr sz="2000" spc="-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hu-HU" sz="3144" dirty="0" err="1"/>
              <a:t>Kubernetes</a:t>
            </a:r>
            <a:r>
              <a:rPr lang="hu-HU" sz="3144" dirty="0"/>
              <a:t> alá telepítendő</a:t>
            </a:r>
          </a:p>
          <a:p>
            <a:pPr lvl="1"/>
            <a:r>
              <a:rPr lang="hu-HU" sz="2661" dirty="0" err="1"/>
              <a:t>PostgreSQL</a:t>
            </a:r>
            <a:endParaRPr lang="hu-HU" sz="2661" dirty="0"/>
          </a:p>
          <a:p>
            <a:pPr lvl="1"/>
            <a:r>
              <a:rPr lang="hu-HU" sz="2661" dirty="0" err="1"/>
              <a:t>Redis</a:t>
            </a:r>
            <a:endParaRPr lang="hu-HU" sz="2661" dirty="0"/>
          </a:p>
          <a:p>
            <a:pPr lvl="1"/>
            <a:r>
              <a:rPr lang="hu-HU" sz="2661" dirty="0"/>
              <a:t>AWX </a:t>
            </a:r>
            <a:r>
              <a:rPr lang="hu-HU" sz="2661" dirty="0" err="1"/>
              <a:t>container</a:t>
            </a:r>
            <a:endParaRPr lang="hu-HU" sz="2661" dirty="0"/>
          </a:p>
          <a:p>
            <a:pPr>
              <a:spcBef>
                <a:spcPts val="4354"/>
              </a:spcBef>
            </a:pPr>
            <a:r>
              <a:rPr lang="hu-HU" sz="3144" dirty="0"/>
              <a:t>K8S operatorral kezelhető</a:t>
            </a:r>
          </a:p>
          <a:p>
            <a:pPr lvl="1"/>
            <a:r>
              <a:rPr lang="hu-HU" sz="2661" dirty="0">
                <a:solidFill>
                  <a:srgbClr val="0097A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https://github.com/ansible/awx-operator</a:t>
            </a:r>
            <a:endParaRPr lang="hu-HU" sz="2661" dirty="0">
              <a:solidFill>
                <a:srgbClr val="0097AC"/>
              </a:solidFill>
            </a:endParaRP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21ABE377-A8D0-4AD9-933E-3657D4AB896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10108340" y="21809"/>
            <a:ext cx="2159487" cy="1604741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2829555B-E9DA-43FD-8FCA-E3B6B1DE52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24582" y="2410077"/>
            <a:ext cx="2704187" cy="1923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82FED173-E497-4F34-BBFB-5150F4FB4DB2}"/>
              </a:ext>
            </a:extLst>
          </p:cNvPr>
          <p:cNvSpPr/>
          <p:nvPr/>
        </p:nvSpPr>
        <p:spPr>
          <a:xfrm>
            <a:off x="215" y="1"/>
            <a:ext cx="12191573" cy="68580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177"/>
          </a:p>
        </p:txBody>
      </p:sp>
      <p:sp>
        <p:nvSpPr>
          <p:cNvPr id="47" name="TextShape 1"/>
          <p:cNvSpPr txBox="1"/>
          <p:nvPr/>
        </p:nvSpPr>
        <p:spPr>
          <a:xfrm>
            <a:off x="701186" y="548587"/>
            <a:ext cx="10971300" cy="114463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hu-HU"/>
            </a:defPPr>
            <a:lvl1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800" b="1" spc="-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r>
              <a:rPr lang="hu-HU" sz="4596" dirty="0"/>
              <a:t>Felhasználói források</a:t>
            </a:r>
          </a:p>
        </p:txBody>
      </p:sp>
      <p:sp>
        <p:nvSpPr>
          <p:cNvPr id="48" name="TextShape 2"/>
          <p:cNvSpPr txBox="1"/>
          <p:nvPr/>
        </p:nvSpPr>
        <p:spPr>
          <a:xfrm>
            <a:off x="586582" y="1758504"/>
            <a:ext cx="6613627" cy="39768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defPPr>
              <a:defRPr lang="hu-HU"/>
            </a:defPPr>
            <a:lvl1pPr marL="355600" indent="-247650"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  <a:defRPr sz="2400" spc="-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r>
              <a:rPr lang="hu-HU" sz="3144" dirty="0"/>
              <a:t>OAuth2</a:t>
            </a:r>
          </a:p>
          <a:p>
            <a:pPr>
              <a:spcBef>
                <a:spcPts val="1814"/>
              </a:spcBef>
            </a:pPr>
            <a:r>
              <a:rPr lang="hu-HU" sz="3144" dirty="0"/>
              <a:t>LDAP</a:t>
            </a:r>
          </a:p>
          <a:p>
            <a:pPr>
              <a:lnSpc>
                <a:spcPts val="3386"/>
              </a:lnSpc>
              <a:spcBef>
                <a:spcPts val="1814"/>
              </a:spcBef>
            </a:pPr>
            <a:r>
              <a:rPr lang="hu-HU" sz="3144" dirty="0" err="1"/>
              <a:t>Active</a:t>
            </a:r>
            <a:r>
              <a:rPr lang="hu-HU" sz="3144" dirty="0"/>
              <a:t> </a:t>
            </a:r>
            <a:r>
              <a:rPr lang="hu-HU" sz="3144" dirty="0" err="1"/>
              <a:t>Directory</a:t>
            </a:r>
            <a:r>
              <a:rPr lang="hu-HU" sz="3144" dirty="0"/>
              <a:t> (LDAP, </a:t>
            </a:r>
            <a:r>
              <a:rPr lang="hu-HU" sz="3144" dirty="0" err="1"/>
              <a:t>Kerberos</a:t>
            </a:r>
            <a:r>
              <a:rPr lang="hu-HU" sz="3144" dirty="0"/>
              <a:t>) és </a:t>
            </a:r>
            <a:r>
              <a:rPr lang="hu-HU" sz="3144" dirty="0" err="1"/>
              <a:t>Azure</a:t>
            </a:r>
            <a:r>
              <a:rPr lang="hu-HU" sz="3144" dirty="0"/>
              <a:t> AD (OAuth2)</a:t>
            </a:r>
          </a:p>
          <a:p>
            <a:pPr>
              <a:spcBef>
                <a:spcPts val="1814"/>
              </a:spcBef>
            </a:pPr>
            <a:r>
              <a:rPr lang="hu-HU" sz="3144" dirty="0"/>
              <a:t>SAML</a:t>
            </a:r>
          </a:p>
          <a:p>
            <a:pPr>
              <a:spcBef>
                <a:spcPts val="1814"/>
              </a:spcBef>
            </a:pPr>
            <a:r>
              <a:rPr lang="hu-HU" sz="3144" dirty="0" err="1"/>
              <a:t>Radius</a:t>
            </a:r>
            <a:r>
              <a:rPr lang="hu-HU" sz="3144" dirty="0"/>
              <a:t>, TACACS+</a:t>
            </a:r>
          </a:p>
          <a:p>
            <a:pPr>
              <a:spcBef>
                <a:spcPts val="1814"/>
              </a:spcBef>
            </a:pPr>
            <a:r>
              <a:rPr lang="hu-HU" sz="3144" dirty="0" err="1"/>
              <a:t>Social</a:t>
            </a:r>
            <a:r>
              <a:rPr lang="hu-HU" sz="3144" dirty="0"/>
              <a:t> </a:t>
            </a:r>
            <a:r>
              <a:rPr lang="hu-HU" sz="3144" dirty="0" err="1"/>
              <a:t>pluginek</a:t>
            </a:r>
            <a:endParaRPr lang="hu-HU" sz="3144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B577590E-9C2B-4474-B639-D19B5A7098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10108340" y="21809"/>
            <a:ext cx="2159487" cy="16047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EF6B26B0-AC1B-4ECC-9259-F592BD3FEB32}"/>
              </a:ext>
            </a:extLst>
          </p:cNvPr>
          <p:cNvSpPr/>
          <p:nvPr/>
        </p:nvSpPr>
        <p:spPr>
          <a:xfrm>
            <a:off x="215" y="1"/>
            <a:ext cx="12191573" cy="68580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177"/>
          </a:p>
        </p:txBody>
      </p:sp>
      <p:sp>
        <p:nvSpPr>
          <p:cNvPr id="49" name="TextShape 1"/>
          <p:cNvSpPr txBox="1"/>
          <p:nvPr/>
        </p:nvSpPr>
        <p:spPr>
          <a:xfrm>
            <a:off x="701186" y="548587"/>
            <a:ext cx="10971300" cy="114463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hu-HU"/>
            </a:defPPr>
            <a:lvl1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800" b="1" spc="-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r>
              <a:rPr lang="hu-HU" sz="4596" dirty="0" err="1"/>
              <a:t>Inventory</a:t>
            </a:r>
            <a:r>
              <a:rPr lang="hu-HU" sz="4596" dirty="0"/>
              <a:t> kezelés </a:t>
            </a:r>
          </a:p>
        </p:txBody>
      </p:sp>
      <p:sp>
        <p:nvSpPr>
          <p:cNvPr id="50" name="TextShape 2"/>
          <p:cNvSpPr txBox="1"/>
          <p:nvPr/>
        </p:nvSpPr>
        <p:spPr>
          <a:xfrm>
            <a:off x="587305" y="1752235"/>
            <a:ext cx="10971300" cy="397681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>
            <a:defPPr>
              <a:defRPr lang="hu-HU"/>
            </a:defPPr>
            <a:lvl1pPr marL="358775" indent="-250825">
              <a:lnSpc>
                <a:spcPct val="100000"/>
              </a:lnSpc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  <a:defRPr sz="2400" spc="-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  <a:lvl2pPr marL="825500" lvl="1" indent="-285750">
              <a:lnSpc>
                <a:spcPct val="100000"/>
              </a:lnSpc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  <a:defRPr sz="2000" spc="-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2pPr>
            <a:lvl3pPr marL="1439863" lvl="2" indent="-273050">
              <a:lnSpc>
                <a:spcPct val="100000"/>
              </a:lnSpc>
              <a:spcBef>
                <a:spcPts val="6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  <a:defRPr sz="1600" b="0" strike="noStrike" spc="-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3pPr>
          </a:lstStyle>
          <a:p>
            <a:pPr marL="430063" lvl="1" indent="-299508">
              <a:spcBef>
                <a:spcPts val="1714"/>
              </a:spcBef>
              <a:buSzPct val="80000"/>
              <a:buFont typeface="Wingdings" panose="05000000000000000000" pitchFamily="2" charset="2"/>
              <a:buChar char="§"/>
            </a:pPr>
            <a:r>
              <a:rPr lang="hu-HU" sz="3386" dirty="0"/>
              <a:t>Több </a:t>
            </a:r>
            <a:r>
              <a:rPr lang="hu-HU" sz="3386" dirty="0" err="1"/>
              <a:t>inventory</a:t>
            </a:r>
            <a:r>
              <a:rPr lang="hu-HU" sz="3386" dirty="0"/>
              <a:t> kezelésének lehetősége</a:t>
            </a:r>
          </a:p>
          <a:p>
            <a:pPr marL="430063" lvl="1" indent="-299508">
              <a:spcBef>
                <a:spcPts val="3386"/>
              </a:spcBef>
              <a:buSzPct val="80000"/>
              <a:buFont typeface="Wingdings" panose="05000000000000000000" pitchFamily="2" charset="2"/>
              <a:buChar char="§"/>
            </a:pPr>
            <a:r>
              <a:rPr lang="hu-HU" sz="3386" dirty="0"/>
              <a:t>Dinamikus </a:t>
            </a:r>
            <a:r>
              <a:rPr lang="hu-HU" sz="3386" dirty="0" err="1"/>
              <a:t>inventory</a:t>
            </a:r>
            <a:r>
              <a:rPr lang="hu-HU" sz="3386" dirty="0"/>
              <a:t> kezelés</a:t>
            </a:r>
          </a:p>
          <a:p>
            <a:pPr marL="1516739" lvl="1" indent="-426223">
              <a:lnSpc>
                <a:spcPct val="90000"/>
              </a:lnSpc>
              <a:spcBef>
                <a:spcPts val="1451"/>
              </a:spcBef>
            </a:pPr>
            <a:r>
              <a:rPr lang="hu-HU" sz="2903" dirty="0"/>
              <a:t>Nyilvános felhő infrastruktúrához</a:t>
            </a:r>
          </a:p>
          <a:p>
            <a:pPr marL="1516739" lvl="1" indent="-426223">
              <a:lnSpc>
                <a:spcPct val="90000"/>
              </a:lnSpc>
              <a:spcBef>
                <a:spcPts val="1451"/>
              </a:spcBef>
            </a:pPr>
            <a:r>
              <a:rPr lang="hu-HU" sz="2903" dirty="0"/>
              <a:t>Lokális </a:t>
            </a:r>
            <a:r>
              <a:rPr lang="hu-HU" sz="2903" dirty="0" err="1"/>
              <a:t>virtualizációhoz</a:t>
            </a:r>
            <a:br>
              <a:rPr lang="hu-HU" sz="2903" dirty="0"/>
            </a:br>
            <a:r>
              <a:rPr lang="hu-HU" sz="2903" dirty="0"/>
              <a:t>(</a:t>
            </a:r>
            <a:r>
              <a:rPr lang="hu-HU" sz="2903" dirty="0" err="1"/>
              <a:t>VMware</a:t>
            </a:r>
            <a:r>
              <a:rPr lang="hu-HU" sz="2903" dirty="0"/>
              <a:t>, </a:t>
            </a:r>
            <a:r>
              <a:rPr lang="hu-HU" sz="2903" dirty="0" err="1"/>
              <a:t>Proxmox</a:t>
            </a:r>
            <a:r>
              <a:rPr lang="hu-HU" sz="2903" dirty="0"/>
              <a:t>, stb.)</a:t>
            </a:r>
          </a:p>
          <a:p>
            <a:pPr marL="1516739" lvl="1" indent="-426223">
              <a:lnSpc>
                <a:spcPct val="90000"/>
              </a:lnSpc>
              <a:spcBef>
                <a:spcPts val="1451"/>
              </a:spcBef>
            </a:pPr>
            <a:r>
              <a:rPr lang="hu-HU" sz="2903" dirty="0"/>
              <a:t>Bővíthető saját modulokkal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E0900E8B-7EE5-4160-9566-E06782B515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10108340" y="21809"/>
            <a:ext cx="2159487" cy="16047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4CED6F-8303-4D6C-B530-9679CBC45472}"/>
              </a:ext>
            </a:extLst>
          </p:cNvPr>
          <p:cNvSpPr/>
          <p:nvPr/>
        </p:nvSpPr>
        <p:spPr>
          <a:xfrm>
            <a:off x="215" y="1"/>
            <a:ext cx="12191573" cy="68580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177"/>
          </a:p>
        </p:txBody>
      </p:sp>
      <p:sp>
        <p:nvSpPr>
          <p:cNvPr id="52" name="TextShape 2"/>
          <p:cNvSpPr txBox="1"/>
          <p:nvPr/>
        </p:nvSpPr>
        <p:spPr>
          <a:xfrm>
            <a:off x="586580" y="1794758"/>
            <a:ext cx="10971300" cy="39768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defPPr>
              <a:defRPr lang="hu-HU"/>
            </a:defPPr>
            <a:lvl1pPr marL="355600" indent="-247650">
              <a:lnSpc>
                <a:spcPct val="90000"/>
              </a:lnSpc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  <a:defRPr sz="2400" spc="-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  <a:lvl2pPr marL="984250" lvl="1" indent="-269875">
              <a:lnSpc>
                <a:spcPct val="90000"/>
              </a:lnSpc>
              <a:spcBef>
                <a:spcPts val="9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  <a:defRPr sz="2000" spc="-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hu-HU" sz="3386" dirty="0"/>
              <a:t>Külső szolgáltatások elérésének adatai</a:t>
            </a:r>
          </a:p>
          <a:p>
            <a:pPr lvl="1">
              <a:spcBef>
                <a:spcPts val="1209"/>
              </a:spcBef>
            </a:pPr>
            <a:r>
              <a:rPr lang="hu-HU" sz="2903" dirty="0" err="1"/>
              <a:t>Inventory</a:t>
            </a:r>
            <a:r>
              <a:rPr lang="hu-HU" sz="2903" dirty="0"/>
              <a:t> adatok lekérdezése</a:t>
            </a:r>
          </a:p>
          <a:p>
            <a:pPr lvl="1"/>
            <a:r>
              <a:rPr lang="hu-HU" sz="2903" dirty="0"/>
              <a:t>Azonosításhoz, </a:t>
            </a:r>
            <a:r>
              <a:rPr lang="hu-HU" sz="2903" dirty="0" err="1"/>
              <a:t>authorizáláshoz</a:t>
            </a:r>
            <a:endParaRPr lang="hu-HU" sz="2903" dirty="0"/>
          </a:p>
          <a:p>
            <a:pPr>
              <a:spcBef>
                <a:spcPts val="3265"/>
              </a:spcBef>
            </a:pPr>
            <a:r>
              <a:rPr lang="hu-HU" sz="3386" dirty="0"/>
              <a:t>Számos modul</a:t>
            </a:r>
            <a:endParaRPr lang="en-US" sz="2903" dirty="0"/>
          </a:p>
          <a:p>
            <a:pPr lvl="1">
              <a:spcBef>
                <a:spcPts val="1209"/>
              </a:spcBef>
            </a:pPr>
            <a:r>
              <a:rPr lang="en-US" sz="2903" dirty="0" err="1"/>
              <a:t>Jelenleg</a:t>
            </a:r>
            <a:r>
              <a:rPr lang="en-US" sz="2903" dirty="0"/>
              <a:t> 17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CA74C555-239C-42DF-9192-89C9A52E98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10108340" y="21809"/>
            <a:ext cx="2159487" cy="1604741"/>
          </a:xfrm>
          <a:prstGeom prst="rect">
            <a:avLst/>
          </a:prstGeom>
        </p:spPr>
      </p:pic>
      <p:sp>
        <p:nvSpPr>
          <p:cNvPr id="7" name="TextShape 1">
            <a:extLst>
              <a:ext uri="{FF2B5EF4-FFF2-40B4-BE49-F238E27FC236}">
                <a16:creationId xmlns:a16="http://schemas.microsoft.com/office/drawing/2014/main" id="{E2127CFA-DCAA-4BC3-A8AC-C0B6C2F4EDA0}"/>
              </a:ext>
            </a:extLst>
          </p:cNvPr>
          <p:cNvSpPr txBox="1"/>
          <p:nvPr/>
        </p:nvSpPr>
        <p:spPr>
          <a:xfrm>
            <a:off x="701186" y="548587"/>
            <a:ext cx="10971300" cy="114463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hu-HU"/>
            </a:defPPr>
            <a:lvl1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800" b="1" spc="-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r>
              <a:rPr lang="hu-HU" sz="4596" dirty="0"/>
              <a:t>Hozzáférések kezelése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D05DF8-8BBC-41FC-B866-D168466E27D9}"/>
              </a:ext>
            </a:extLst>
          </p:cNvPr>
          <p:cNvSpPr/>
          <p:nvPr/>
        </p:nvSpPr>
        <p:spPr>
          <a:xfrm>
            <a:off x="215" y="1"/>
            <a:ext cx="12191573" cy="68580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177"/>
          </a:p>
        </p:txBody>
      </p:sp>
      <p:sp>
        <p:nvSpPr>
          <p:cNvPr id="54" name="TextShape 2"/>
          <p:cNvSpPr txBox="1"/>
          <p:nvPr/>
        </p:nvSpPr>
        <p:spPr>
          <a:xfrm>
            <a:off x="586581" y="1804042"/>
            <a:ext cx="7801861" cy="43841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defPPr>
              <a:defRPr lang="hu-HU"/>
            </a:defPPr>
            <a:lvl1pPr marL="355600" indent="-247650">
              <a:lnSpc>
                <a:spcPct val="90000"/>
              </a:lnSpc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  <a:defRPr sz="2400" spc="-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  <a:lvl2pPr marL="984250" lvl="1" indent="-269875">
              <a:lnSpc>
                <a:spcPct val="90000"/>
              </a:lnSpc>
              <a:spcBef>
                <a:spcPts val="9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  <a:defRPr sz="2000" spc="-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hu-HU" sz="2903" dirty="0"/>
              <a:t>Felhasználók és csoportok hozzáférésének kezelése</a:t>
            </a:r>
          </a:p>
          <a:p>
            <a:pPr>
              <a:spcBef>
                <a:spcPts val="3144"/>
              </a:spcBef>
            </a:pPr>
            <a:r>
              <a:rPr lang="hu-HU" sz="2903" dirty="0"/>
              <a:t>Csapatok kialakításának támogatása</a:t>
            </a:r>
          </a:p>
          <a:p>
            <a:pPr>
              <a:spcBef>
                <a:spcPts val="3144"/>
              </a:spcBef>
            </a:pPr>
            <a:r>
              <a:rPr lang="hu-HU" sz="2903" dirty="0"/>
              <a:t>Csapatokhoz, egyénekhez rendelhető jogok</a:t>
            </a:r>
          </a:p>
          <a:p>
            <a:pPr marL="1409223" lvl="1" indent="-322547">
              <a:spcBef>
                <a:spcPts val="726"/>
              </a:spcBef>
            </a:pPr>
            <a:r>
              <a:rPr lang="hu-HU" sz="2419" dirty="0" err="1"/>
              <a:t>Inventory</a:t>
            </a:r>
            <a:r>
              <a:rPr lang="hu-HU" sz="2419" dirty="0"/>
              <a:t>, hozzáférési adatok, </a:t>
            </a:r>
            <a:r>
              <a:rPr lang="hu-HU" sz="2419" dirty="0" err="1"/>
              <a:t>playbookok</a:t>
            </a:r>
            <a:endParaRPr lang="hu-HU" sz="2419" dirty="0"/>
          </a:p>
          <a:p>
            <a:pPr>
              <a:spcBef>
                <a:spcPts val="3144"/>
              </a:spcBef>
            </a:pPr>
            <a:r>
              <a:rPr lang="hu-HU" sz="2903" dirty="0"/>
              <a:t>Teljeskörű </a:t>
            </a:r>
            <a:r>
              <a:rPr lang="hu-HU" sz="2903" dirty="0" err="1"/>
              <a:t>automatizáció</a:t>
            </a:r>
            <a:r>
              <a:rPr lang="hu-HU" sz="2903" dirty="0"/>
              <a:t> kialakítható: </a:t>
            </a:r>
            <a:br>
              <a:rPr lang="hu-HU" sz="2903" dirty="0"/>
            </a:br>
            <a:r>
              <a:rPr lang="hu-HU" sz="2903" dirty="0" err="1"/>
              <a:t>next</a:t>
            </a:r>
            <a:r>
              <a:rPr lang="hu-HU" sz="2903" dirty="0"/>
              <a:t>, </a:t>
            </a:r>
            <a:r>
              <a:rPr lang="hu-HU" sz="2903" dirty="0" err="1"/>
              <a:t>next</a:t>
            </a:r>
            <a:r>
              <a:rPr lang="hu-HU" sz="2903" dirty="0"/>
              <a:t>, </a:t>
            </a:r>
            <a:r>
              <a:rPr lang="hu-HU" sz="2903" dirty="0" err="1"/>
              <a:t>finish</a:t>
            </a:r>
            <a:endParaRPr lang="hu-HU" sz="2903" dirty="0"/>
          </a:p>
          <a:p>
            <a:pPr marL="1409223" lvl="1" indent="-322547">
              <a:spcBef>
                <a:spcPts val="726"/>
              </a:spcBef>
            </a:pPr>
            <a:r>
              <a:rPr lang="hu-HU" sz="2419" dirty="0"/>
              <a:t>Adatok külön bekérhetők (</a:t>
            </a:r>
            <a:r>
              <a:rPr lang="hu-HU" sz="2419" dirty="0" err="1"/>
              <a:t>survey</a:t>
            </a:r>
            <a:r>
              <a:rPr lang="hu-HU" sz="2419" dirty="0"/>
              <a:t>)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FCAA8CB2-455E-43D1-B78A-758F563F96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10108340" y="21809"/>
            <a:ext cx="2159487" cy="1604741"/>
          </a:xfrm>
          <a:prstGeom prst="rect">
            <a:avLst/>
          </a:prstGeom>
        </p:spPr>
      </p:pic>
      <p:sp>
        <p:nvSpPr>
          <p:cNvPr id="7" name="TextShape 1">
            <a:extLst>
              <a:ext uri="{FF2B5EF4-FFF2-40B4-BE49-F238E27FC236}">
                <a16:creationId xmlns:a16="http://schemas.microsoft.com/office/drawing/2014/main" id="{4B81A81B-72CC-4123-9C56-1510CC46046A}"/>
              </a:ext>
            </a:extLst>
          </p:cNvPr>
          <p:cNvSpPr txBox="1"/>
          <p:nvPr/>
        </p:nvSpPr>
        <p:spPr>
          <a:xfrm>
            <a:off x="701186" y="548587"/>
            <a:ext cx="10971300" cy="114463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hu-HU"/>
            </a:defPPr>
            <a:lvl1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800" b="1" spc="-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r>
              <a:rPr lang="hu-HU" sz="4596" dirty="0" err="1"/>
              <a:t>Role</a:t>
            </a:r>
            <a:r>
              <a:rPr lang="hu-HU" sz="4596" dirty="0"/>
              <a:t> </a:t>
            </a:r>
            <a:r>
              <a:rPr lang="hu-HU" sz="4596" dirty="0" err="1"/>
              <a:t>Based</a:t>
            </a:r>
            <a:r>
              <a:rPr lang="hu-HU" sz="4596" dirty="0"/>
              <a:t> Access </a:t>
            </a:r>
            <a:r>
              <a:rPr lang="hu-HU" sz="4596" dirty="0" err="1"/>
              <a:t>Control</a:t>
            </a:r>
            <a:r>
              <a:rPr lang="hu-HU" sz="4596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9E0EA920-4CD6-4A64-9EB6-B1402D80A1F3}"/>
              </a:ext>
            </a:extLst>
          </p:cNvPr>
          <p:cNvSpPr/>
          <p:nvPr/>
        </p:nvSpPr>
        <p:spPr>
          <a:xfrm>
            <a:off x="215" y="1"/>
            <a:ext cx="12191573" cy="68580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177"/>
          </a:p>
        </p:txBody>
      </p:sp>
      <p:sp>
        <p:nvSpPr>
          <p:cNvPr id="56" name="TextShape 2"/>
          <p:cNvSpPr txBox="1"/>
          <p:nvPr/>
        </p:nvSpPr>
        <p:spPr>
          <a:xfrm>
            <a:off x="586581" y="1796439"/>
            <a:ext cx="9072449" cy="39768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defPPr>
              <a:defRPr lang="hu-HU"/>
            </a:defPPr>
            <a:lvl1pPr marL="355600" indent="-247650">
              <a:lnSpc>
                <a:spcPct val="90000"/>
              </a:lnSpc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  <a:defRPr sz="2400" spc="-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  <a:lvl2pPr marL="984250" lvl="1" indent="-269875">
              <a:lnSpc>
                <a:spcPct val="90000"/>
              </a:lnSpc>
              <a:spcBef>
                <a:spcPts val="9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  <a:defRPr sz="2000" spc="-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hu-HU" sz="3144" dirty="0"/>
              <a:t>Job </a:t>
            </a:r>
            <a:r>
              <a:rPr lang="hu-HU" sz="3144" dirty="0" err="1"/>
              <a:t>templatekkel</a:t>
            </a:r>
            <a:r>
              <a:rPr lang="hu-HU" sz="3144" dirty="0"/>
              <a:t> végrehajtható minden feladat</a:t>
            </a:r>
          </a:p>
          <a:p>
            <a:pPr marL="1411144" lvl="1" indent="-433902">
              <a:spcBef>
                <a:spcPts val="726"/>
              </a:spcBef>
            </a:pPr>
            <a:r>
              <a:rPr lang="hu-HU" sz="2661" dirty="0" err="1"/>
              <a:t>Playbook</a:t>
            </a:r>
            <a:r>
              <a:rPr lang="hu-HU" sz="2661" dirty="0"/>
              <a:t>(ok), </a:t>
            </a:r>
            <a:r>
              <a:rPr lang="hu-HU" sz="2661" dirty="0" err="1"/>
              <a:t>inventory</a:t>
            </a:r>
            <a:r>
              <a:rPr lang="hu-HU" sz="2661" dirty="0"/>
              <a:t>, hozzáférési adatok</a:t>
            </a:r>
          </a:p>
          <a:p>
            <a:pPr>
              <a:spcBef>
                <a:spcPts val="3386"/>
              </a:spcBef>
            </a:pPr>
            <a:r>
              <a:rPr lang="hu-HU" sz="3144" dirty="0"/>
              <a:t>Követhető a feladat – </a:t>
            </a:r>
            <a:r>
              <a:rPr lang="hu-HU" sz="3144" dirty="0" err="1"/>
              <a:t>playbook</a:t>
            </a:r>
            <a:r>
              <a:rPr lang="hu-HU" sz="3144" dirty="0"/>
              <a:t> – kimenete</a:t>
            </a:r>
          </a:p>
          <a:p>
            <a:pPr marL="1411144" lvl="1" indent="-433902">
              <a:spcBef>
                <a:spcPts val="726"/>
              </a:spcBef>
            </a:pPr>
            <a:r>
              <a:rPr lang="hu-HU" sz="2661" dirty="0"/>
              <a:t>Hibakeresési lehetőség</a:t>
            </a:r>
          </a:p>
          <a:p>
            <a:pPr>
              <a:spcBef>
                <a:spcPts val="3386"/>
              </a:spcBef>
            </a:pPr>
            <a:r>
              <a:rPr lang="hu-HU" sz="3144" dirty="0"/>
              <a:t>Több </a:t>
            </a:r>
            <a:r>
              <a:rPr lang="hu-HU" sz="3144" dirty="0" err="1"/>
              <a:t>playbook</a:t>
            </a:r>
            <a:r>
              <a:rPr lang="hu-HU" sz="3144" dirty="0"/>
              <a:t> összefűzhető </a:t>
            </a:r>
            <a:br>
              <a:rPr lang="hu-HU" sz="3144" dirty="0"/>
            </a:br>
            <a:r>
              <a:rPr lang="hu-HU" sz="3144" dirty="0"/>
              <a:t>egy </a:t>
            </a:r>
            <a:r>
              <a:rPr lang="hu-HU" sz="3144" dirty="0" err="1"/>
              <a:t>workflow-ba</a:t>
            </a:r>
            <a:endParaRPr lang="hu-HU" sz="3144" dirty="0"/>
          </a:p>
          <a:p>
            <a:pPr>
              <a:spcBef>
                <a:spcPts val="3386"/>
              </a:spcBef>
            </a:pPr>
            <a:r>
              <a:rPr lang="hu-HU" sz="3144" dirty="0"/>
              <a:t>Időzítési lehetőségek értesítésekkel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0378FBF5-2C58-4A70-BF6F-D7DF48B2D8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10108340" y="21809"/>
            <a:ext cx="2159487" cy="1604741"/>
          </a:xfrm>
          <a:prstGeom prst="rect">
            <a:avLst/>
          </a:prstGeom>
        </p:spPr>
      </p:pic>
      <p:sp>
        <p:nvSpPr>
          <p:cNvPr id="7" name="TextShape 1">
            <a:extLst>
              <a:ext uri="{FF2B5EF4-FFF2-40B4-BE49-F238E27FC236}">
                <a16:creationId xmlns:a16="http://schemas.microsoft.com/office/drawing/2014/main" id="{EAD09469-DD3B-4489-AD01-E781009EBE62}"/>
              </a:ext>
            </a:extLst>
          </p:cNvPr>
          <p:cNvSpPr txBox="1"/>
          <p:nvPr/>
        </p:nvSpPr>
        <p:spPr>
          <a:xfrm>
            <a:off x="701186" y="548587"/>
            <a:ext cx="10971300" cy="114463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hu-HU"/>
            </a:defPPr>
            <a:lvl1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800" b="1" spc="-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r>
              <a:rPr lang="hu-HU" sz="4596" dirty="0"/>
              <a:t>Job kezelés, </a:t>
            </a:r>
            <a:r>
              <a:rPr lang="hu-HU" sz="4596" dirty="0" err="1"/>
              <a:t>workflow</a:t>
            </a:r>
            <a:r>
              <a:rPr lang="hu-HU" sz="4596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7C75EA9A-DE5F-499D-B65E-F7C2B3E092BA}"/>
              </a:ext>
            </a:extLst>
          </p:cNvPr>
          <p:cNvSpPr/>
          <p:nvPr/>
        </p:nvSpPr>
        <p:spPr>
          <a:xfrm>
            <a:off x="215" y="1"/>
            <a:ext cx="12191573" cy="68580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177"/>
          </a:p>
        </p:txBody>
      </p:sp>
      <p:sp>
        <p:nvSpPr>
          <p:cNvPr id="57" name="TextShape 1"/>
          <p:cNvSpPr txBox="1"/>
          <p:nvPr/>
        </p:nvSpPr>
        <p:spPr>
          <a:xfrm>
            <a:off x="701186" y="548587"/>
            <a:ext cx="10971300" cy="114463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hu-HU"/>
            </a:defPPr>
            <a:lvl1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800" b="1" spc="-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r>
              <a:rPr lang="hu-HU" sz="4596" dirty="0"/>
              <a:t>REST API</a:t>
            </a:r>
          </a:p>
        </p:txBody>
      </p:sp>
      <p:sp>
        <p:nvSpPr>
          <p:cNvPr id="58" name="TextShape 2"/>
          <p:cNvSpPr txBox="1"/>
          <p:nvPr/>
        </p:nvSpPr>
        <p:spPr>
          <a:xfrm>
            <a:off x="586580" y="1738745"/>
            <a:ext cx="6743039" cy="39768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>
            <a:defPPr>
              <a:defRPr lang="hu-HU"/>
            </a:defPPr>
            <a:lvl1pPr marL="355600" indent="-247650"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  <a:defRPr sz="2400" spc="-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r>
              <a:rPr lang="hu-HU" sz="3386" dirty="0"/>
              <a:t>Az AWX/Tower alapja</a:t>
            </a:r>
          </a:p>
          <a:p>
            <a:pPr>
              <a:spcBef>
                <a:spcPts val="2419"/>
              </a:spcBef>
            </a:pPr>
            <a:r>
              <a:rPr lang="hu-HU" sz="3386" dirty="0"/>
              <a:t>GUI is ezt használja</a:t>
            </a:r>
          </a:p>
          <a:p>
            <a:pPr>
              <a:spcBef>
                <a:spcPts val="2419"/>
              </a:spcBef>
            </a:pPr>
            <a:r>
              <a:rPr lang="hu-HU" sz="3386" dirty="0" err="1"/>
              <a:t>tower</a:t>
            </a:r>
            <a:r>
              <a:rPr lang="hu-HU" sz="3386" dirty="0"/>
              <a:t>-cli használatával </a:t>
            </a:r>
            <a:r>
              <a:rPr lang="hu-HU" sz="3386" dirty="0" err="1"/>
              <a:t>shellből</a:t>
            </a:r>
            <a:r>
              <a:rPr lang="hu-HU" sz="3386" dirty="0"/>
              <a:t> is hívható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A2CDB7A1-CE17-47B4-BFBC-770BC49060A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10108340" y="21809"/>
            <a:ext cx="2159487" cy="16047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8114EE00FF3347BE646D6F30E03572" ma:contentTypeVersion="0" ma:contentTypeDescription="Create a new document." ma:contentTypeScope="" ma:versionID="98ccb76ece6274b7aeafe9663633b56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48428a4621d08f444161d5f7349c9e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31744D-B7E0-4765-9BAB-1893EF5E2E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4BC08EF-E694-4B56-BAC9-1723CC47AA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8242B2-7736-472A-BF6C-B8B07D5DC4ED}">
  <ds:schemaRefs>
    <ds:schemaRef ds:uri="http://purl.org/dc/dcmitype/"/>
    <ds:schemaRef ds:uri="http://schemas.microsoft.com/office/2006/documentManagement/types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215</Words>
  <Application>Microsoft Office PowerPoint</Application>
  <PresentationFormat>Szélesvásznú</PresentationFormat>
  <Paragraphs>56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6" baseType="lpstr">
      <vt:lpstr>Arial</vt:lpstr>
      <vt:lpstr>Arimo</vt:lpstr>
      <vt:lpstr>AUdimat</vt:lpstr>
      <vt:lpstr>Calibri</vt:lpstr>
      <vt:lpstr>Calibri Light</vt:lpstr>
      <vt:lpstr>Wingdings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Számi Ahmed</dc:creator>
  <cp:lastModifiedBy>Számi Ahmed</cp:lastModifiedBy>
  <cp:revision>2</cp:revision>
  <dcterms:created xsi:type="dcterms:W3CDTF">2022-04-28T08:23:34Z</dcterms:created>
  <dcterms:modified xsi:type="dcterms:W3CDTF">2022-04-28T08:27:44Z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0x010100AA8114EE00FF3347BE646D6F30E03572</vt:lpwstr>
  </property>
</Properties>
</file>