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0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orient="horz" pos="6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2"/>
    <a:srgbClr val="009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1068" y="114"/>
      </p:cViewPr>
      <p:guideLst>
        <p:guide orient="horz" pos="970"/>
        <p:guide pos="385"/>
        <p:guide orient="horz" pos="6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hu-HU" sz="1800" b="0" strike="noStrike" spc="-1">
                <a:latin typeface="Arial"/>
              </a:rPr>
              <a:t>Címszöveg formátumának szerkesztése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800" b="0" strike="noStrike" spc="-1"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800" b="0" strike="noStrike" spc="-1"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u-HU" sz="4400" b="0" strike="noStrike" spc="-1">
                <a:latin typeface="Arial"/>
              </a:rPr>
              <a:t>Címszöveg formátumának szerkesztése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ansible.com/ansible/2.9/modules/list_of_all_modules.html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3DDCEB2D-A9D8-4B9D-BDFA-504FE6BE9C3D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TextShape 1"/>
          <p:cNvSpPr txBox="1"/>
          <p:nvPr/>
        </p:nvSpPr>
        <p:spPr>
          <a:xfrm>
            <a:off x="1287510" y="2324964"/>
            <a:ext cx="751359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ts val="5000"/>
              </a:lnSpc>
            </a:pPr>
            <a:r>
              <a:rPr lang="hu-HU" sz="4400" strike="noStrike" spc="-1" dirty="0" err="1">
                <a:latin typeface="AUdimat" panose="02000506000000020004" pitchFamily="50" charset="0"/>
                <a:ea typeface="Arimo" panose="020B0604020202020204" pitchFamily="34" charset="0"/>
                <a:cs typeface="Arimo" panose="020B0604020202020204" pitchFamily="34" charset="0"/>
              </a:rPr>
              <a:t>Ansible</a:t>
            </a:r>
            <a:r>
              <a:rPr lang="hu-HU" sz="4400" strike="noStrike" spc="-1" dirty="0">
                <a:latin typeface="AUdimat" panose="02000506000000020004" pitchFamily="50" charset="0"/>
                <a:ea typeface="Arimo" panose="020B0604020202020204" pitchFamily="34" charset="0"/>
                <a:cs typeface="Arimo" panose="020B0604020202020204" pitchFamily="34" charset="0"/>
              </a:rPr>
              <a:t> alapú </a:t>
            </a:r>
            <a:r>
              <a:rPr lang="hu-HU" sz="4400" strike="noStrike" spc="-1" dirty="0" err="1">
                <a:latin typeface="AUdimat" panose="02000506000000020004" pitchFamily="50" charset="0"/>
                <a:ea typeface="Arimo" panose="020B0604020202020204" pitchFamily="34" charset="0"/>
                <a:cs typeface="Arimo" panose="020B0604020202020204" pitchFamily="34" charset="0"/>
              </a:rPr>
              <a:t>automatizáció</a:t>
            </a:r>
            <a:r>
              <a:rPr lang="hu-HU" sz="4400" strike="noStrike" spc="-1" dirty="0">
                <a:latin typeface="AUdimat" panose="02000506000000020004" pitchFamily="50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</a:p>
          <a:p>
            <a:pPr algn="ctr">
              <a:lnSpc>
                <a:spcPts val="5000"/>
              </a:lnSpc>
            </a:pPr>
            <a:r>
              <a:rPr lang="hu-HU" sz="3200" strike="noStrike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Hogy a kreatív feladatokkal foglalkozhass</a:t>
            </a:r>
            <a:endParaRPr lang="hu-HU" sz="2400" strike="noStrike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ctr">
              <a:lnSpc>
                <a:spcPts val="5000"/>
              </a:lnSpc>
            </a:pPr>
            <a:endParaRPr lang="hu-HU" sz="4400" strike="noStrike" spc="-1" dirty="0">
              <a:latin typeface="AUdimat" panose="02000506000000020004" pitchFamily="50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5AB09CD1-158B-47A6-8AEA-78372EE35052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99" t="-7039" r="3917" b="65471"/>
          <a:stretch/>
        </p:blipFill>
        <p:spPr bwMode="auto">
          <a:xfrm>
            <a:off x="4729305" y="976809"/>
            <a:ext cx="621030" cy="9137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Alcím 2">
            <a:extLst>
              <a:ext uri="{FF2B5EF4-FFF2-40B4-BE49-F238E27FC236}">
                <a16:creationId xmlns:a16="http://schemas.microsoft.com/office/drawing/2014/main" id="{21E129B9-126D-419D-AAFF-80E12EDF02EE}"/>
              </a:ext>
            </a:extLst>
          </p:cNvPr>
          <p:cNvSpPr txBox="1">
            <a:spLocks/>
          </p:cNvSpPr>
          <p:nvPr/>
        </p:nvSpPr>
        <p:spPr>
          <a:xfrm>
            <a:off x="1611313" y="3605013"/>
            <a:ext cx="6858000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hu-HU" sz="2600" b="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Deim Ágoston, Kockaképző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FE7FA457-648D-4CAD-95D5-703F3FDE7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84"/>
            <a:ext cx="10080625" cy="56680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0A0E06E1-4167-4671-B9E6-26D1111CCAED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8" name="CustomShape 1"/>
          <p:cNvSpPr/>
          <p:nvPr/>
        </p:nvSpPr>
        <p:spPr>
          <a:xfrm>
            <a:off x="579600" y="424261"/>
            <a:ext cx="9070920" cy="945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hu-HU" sz="3800" b="1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Agenda</a:t>
            </a:r>
          </a:p>
        </p:txBody>
      </p:sp>
      <p:sp>
        <p:nvSpPr>
          <p:cNvPr id="79" name="CustomShape 2"/>
          <p:cNvSpPr/>
          <p:nvPr/>
        </p:nvSpPr>
        <p:spPr>
          <a:xfrm>
            <a:off x="486808" y="1454342"/>
            <a:ext cx="9070920" cy="3287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Mi ez és miért az </a:t>
            </a: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Ansible</a:t>
            </a: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?</a:t>
            </a:r>
          </a:p>
          <a:p>
            <a:pPr marL="355600" indent="-247650">
              <a:spcBef>
                <a:spcPts val="135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Ansible</a:t>
            </a: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architektúra</a:t>
            </a:r>
          </a:p>
          <a:p>
            <a:pPr marL="355600" indent="-247650">
              <a:spcBef>
                <a:spcPts val="135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Inventory</a:t>
            </a:r>
            <a:endParaRPr lang="hu-HU" sz="25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355600" indent="-247650">
              <a:spcBef>
                <a:spcPts val="135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Modulok, </a:t>
            </a: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plugin</a:t>
            </a: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-ek</a:t>
            </a:r>
          </a:p>
          <a:p>
            <a:pPr marL="355600" indent="-247650">
              <a:spcBef>
                <a:spcPts val="135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Playbook</a:t>
            </a:r>
            <a:endParaRPr lang="hu-HU" sz="25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355600" indent="-247650">
              <a:spcBef>
                <a:spcPts val="135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Role</a:t>
            </a:r>
            <a:endParaRPr lang="hu-HU" sz="25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355600" indent="-247650">
              <a:spcBef>
                <a:spcPts val="135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AWX/Tower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3FDF5089-AC51-42AA-A73C-78A6C49EE5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8B07EF88-1229-423F-BCC8-6935846E2301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6500"/>
          </a:bodyPr>
          <a:lstStyle/>
          <a:p>
            <a:pPr marL="358775" indent="-250825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endParaRPr lang="hu-HU" sz="2100" spc="-1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80" name="CustomShape 1"/>
          <p:cNvSpPr/>
          <p:nvPr/>
        </p:nvSpPr>
        <p:spPr>
          <a:xfrm>
            <a:off x="580360" y="424388"/>
            <a:ext cx="9070920" cy="945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hu-HU" sz="3800" b="1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Mi ez és miért az </a:t>
            </a:r>
            <a:r>
              <a:rPr lang="hu-HU" sz="3800" b="1" spc="-1" dirty="0" err="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Ansible</a:t>
            </a:r>
            <a:r>
              <a:rPr lang="hu-HU" sz="3800" b="1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?</a:t>
            </a:r>
          </a:p>
        </p:txBody>
      </p:sp>
      <p:sp>
        <p:nvSpPr>
          <p:cNvPr id="81" name="CustomShape 2"/>
          <p:cNvSpPr/>
          <p:nvPr/>
        </p:nvSpPr>
        <p:spPr>
          <a:xfrm>
            <a:off x="489600" y="1475195"/>
            <a:ext cx="6760286" cy="38392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358775" indent="-250825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Feladatok automatizálása</a:t>
            </a:r>
          </a:p>
          <a:p>
            <a:pPr marL="987425" lvl="1" indent="-26670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7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Infrastruktúra telepítése, frissítése, karbantartása</a:t>
            </a:r>
          </a:p>
          <a:p>
            <a:pPr marL="987425" lvl="1" indent="-26670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7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Alkalmazástelepítés és konfiguráció menedzsment</a:t>
            </a:r>
          </a:p>
          <a:p>
            <a:pPr marL="987425" lvl="1" indent="-26670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7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Ismétlődő feladatok automatizálása </a:t>
            </a:r>
            <a:br>
              <a:rPr lang="hu-HU" sz="17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z="17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(felhasználókezelés, ellenőrzések, stb.)</a:t>
            </a:r>
          </a:p>
          <a:p>
            <a:pPr marL="358775" indent="-250825">
              <a:spcBef>
                <a:spcPts val="10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Könnyen használható</a:t>
            </a:r>
          </a:p>
          <a:p>
            <a:pPr marL="358775" indent="-250825">
              <a:spcBef>
                <a:spcPts val="10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Több platformot is kezel</a:t>
            </a:r>
          </a:p>
          <a:p>
            <a:pPr marL="358775" indent="-250825">
              <a:spcBef>
                <a:spcPts val="10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Rengeteg előre elkészített modul</a:t>
            </a:r>
          </a:p>
          <a:p>
            <a:pPr marL="358775" indent="-250825">
              <a:spcBef>
                <a:spcPts val="10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Nyílt forráskód</a:t>
            </a:r>
          </a:p>
          <a:p>
            <a:pPr marL="358775" indent="-250825">
              <a:spcBef>
                <a:spcPts val="10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Kritikus tömeg a támogatóknál és felhasználóknál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BEAAEE9-17A1-46F0-9D3C-01721A4C9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3A3E5818-1D12-49E1-9F07-74B941349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728" y="1882451"/>
            <a:ext cx="1683522" cy="1683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93F213BD-E6B4-420C-8222-F0417FD3BA57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hu-HU" sz="4596" b="1" spc="-1">
              <a:solidFill>
                <a:srgbClr val="1BAFBF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82" name="CustomShape 1"/>
          <p:cNvSpPr/>
          <p:nvPr/>
        </p:nvSpPr>
        <p:spPr>
          <a:xfrm>
            <a:off x="579600" y="424800"/>
            <a:ext cx="9070920" cy="945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hu-HU" sz="3800" b="1" spc="-1" dirty="0" err="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Ansible</a:t>
            </a:r>
            <a:r>
              <a:rPr lang="hu-HU" sz="3800" b="1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architektúra</a:t>
            </a:r>
          </a:p>
        </p:txBody>
      </p:sp>
      <p:sp>
        <p:nvSpPr>
          <p:cNvPr id="83" name="CustomShape 2"/>
          <p:cNvSpPr/>
          <p:nvPr/>
        </p:nvSpPr>
        <p:spPr>
          <a:xfrm>
            <a:off x="487219" y="1457245"/>
            <a:ext cx="9070920" cy="3870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6500"/>
          </a:bodyPr>
          <a:lstStyle/>
          <a:p>
            <a:pPr marL="358775" indent="-250825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Push</a:t>
            </a: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architektúra, </a:t>
            </a: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agent</a:t>
            </a: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-less</a:t>
            </a: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9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SSH</a:t>
            </a: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9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WinRM</a:t>
            </a:r>
            <a:endParaRPr lang="hu-HU" sz="19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9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API-k</a:t>
            </a:r>
          </a:p>
          <a:p>
            <a:pPr marL="358775" indent="-250825">
              <a:spcBef>
                <a:spcPts val="2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Konfiguráció</a:t>
            </a: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9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Inventory</a:t>
            </a:r>
            <a:r>
              <a:rPr lang="hu-HU" sz="19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: a menedzselt rendszerek listája</a:t>
            </a: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9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Modulok használata a konfiguráció menedzsmentre</a:t>
            </a: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9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Vault</a:t>
            </a:r>
            <a:endParaRPr lang="hu-HU" sz="19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9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Playbook</a:t>
            </a:r>
            <a:endParaRPr lang="hu-HU" sz="19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DE54365A-B9DB-4F42-868E-7DB573728A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FF8B9845-1FF5-464B-90BC-5B390A62E9A9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hu-HU" sz="4596" b="1" spc="-1">
              <a:solidFill>
                <a:srgbClr val="1BAFBF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84" name="CustomShape 1"/>
          <p:cNvSpPr/>
          <p:nvPr/>
        </p:nvSpPr>
        <p:spPr>
          <a:xfrm>
            <a:off x="579600" y="452096"/>
            <a:ext cx="9070920" cy="9457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3800" b="1" spc="-1" dirty="0" err="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Inventory</a:t>
            </a:r>
            <a:endParaRPr lang="hu-HU" sz="3800" b="1" spc="-1" dirty="0">
              <a:solidFill>
                <a:srgbClr val="0097AC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87219" y="1455798"/>
            <a:ext cx="9070920" cy="3287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6500"/>
          </a:bodyPr>
          <a:lstStyle/>
          <a:p>
            <a:pPr marL="358775" indent="-250825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Menedzselt rendszerek „adatbázisa”</a:t>
            </a:r>
          </a:p>
          <a:p>
            <a:pPr marL="358775" indent="-250825">
              <a:spcBef>
                <a:spcPts val="2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Struktúrálható</a:t>
            </a:r>
            <a:endParaRPr lang="hu-HU" sz="25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1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Hostok</a:t>
            </a: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csoportosíthatók</a:t>
            </a: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Egyedi kapcsolódási paraméterek </a:t>
            </a:r>
            <a:br>
              <a:rPr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megadhatók</a:t>
            </a: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Dinamikus </a:t>
            </a:r>
            <a:r>
              <a:rPr lang="hu-HU" sz="21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inventory</a:t>
            </a: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lehetősége</a:t>
            </a:r>
          </a:p>
          <a:p>
            <a:pPr marL="358775" indent="-250825">
              <a:spcBef>
                <a:spcPts val="2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Playbookban</a:t>
            </a: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hivatkozunk a tartalmára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3443F01E-E955-4409-9BEC-82ACF065A7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CD91B9F1-0289-4216-B232-4C3A9461BAA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167" y="1530446"/>
            <a:ext cx="2200360" cy="228110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FDD844ED-A6E4-4D32-8038-526B7D7B2F2C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6500"/>
          </a:bodyPr>
          <a:lstStyle/>
          <a:p>
            <a:pPr marL="358775" indent="-250825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endParaRPr lang="hu-HU" sz="2100" spc="-1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86" name="CustomShape 1"/>
          <p:cNvSpPr/>
          <p:nvPr/>
        </p:nvSpPr>
        <p:spPr>
          <a:xfrm>
            <a:off x="579600" y="453600"/>
            <a:ext cx="9070920" cy="9457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3800" b="1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Modulok, </a:t>
            </a:r>
            <a:r>
              <a:rPr lang="hu-HU" sz="3800" b="1" spc="-1" dirty="0" err="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pluginek</a:t>
            </a:r>
            <a:endParaRPr lang="hu-HU" sz="3800" b="1" spc="-1" dirty="0">
              <a:solidFill>
                <a:srgbClr val="0097AC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89599" y="1477858"/>
            <a:ext cx="10453055" cy="3868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6500"/>
          </a:bodyPr>
          <a:lstStyle/>
          <a:p>
            <a:pPr marL="358775" indent="-250825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Előre megírt parancsok, </a:t>
            </a: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szkriptek</a:t>
            </a: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</a:p>
          <a:p>
            <a:pPr marL="825500" lvl="1" indent="-285750">
              <a:spcBef>
                <a:spcPts val="32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Menedzselt infrastruktúrákhoz (felhőszolgáltató, lokális </a:t>
            </a: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virtualizáció</a:t>
            </a: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stb.)</a:t>
            </a:r>
          </a:p>
          <a:p>
            <a:pPr marL="825500" lvl="1" indent="-285750">
              <a:spcBef>
                <a:spcPts val="32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Rendszer komponensekhez (</a:t>
            </a: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apt</a:t>
            </a: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</a:t>
            </a: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yum</a:t>
            </a: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…)</a:t>
            </a:r>
          </a:p>
          <a:p>
            <a:pPr marL="825500" lvl="1" indent="-285750">
              <a:spcBef>
                <a:spcPts val="32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Alkalmazásokhoz (adatbáziskezelők, webszerver, </a:t>
            </a: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imap</a:t>
            </a: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szerver, stb.)</a:t>
            </a:r>
          </a:p>
          <a:p>
            <a:pPr marL="825500" lvl="1" indent="-285750">
              <a:spcBef>
                <a:spcPts val="32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Feladatokhoz (felhasználók kezelése, </a:t>
            </a: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shell</a:t>
            </a: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parancsok kiadása, stb.)</a:t>
            </a:r>
          </a:p>
          <a:p>
            <a:pPr marL="825500" lvl="1" indent="-285750">
              <a:spcBef>
                <a:spcPts val="32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Hálózati eszközök kezelése</a:t>
            </a:r>
          </a:p>
          <a:p>
            <a:pPr marL="358775" indent="-250825">
              <a:spcBef>
                <a:spcPts val="11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Újrahasznosíthatók</a:t>
            </a:r>
          </a:p>
          <a:p>
            <a:pPr marL="358775" indent="-250825">
              <a:spcBef>
                <a:spcPts val="11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Teljes lista: </a:t>
            </a:r>
            <a:r>
              <a:rPr lang="hu-HU" sz="2000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https://docs.ansible.com/ansible/2.9/modules/list_of_all_modules.html</a:t>
            </a:r>
            <a:endParaRPr lang="hu-HU" sz="2000" spc="-1" dirty="0">
              <a:solidFill>
                <a:srgbClr val="0097AC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358775" indent="-250825">
              <a:spcBef>
                <a:spcPts val="11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Ansible</a:t>
            </a: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Galaxy: </a:t>
            </a: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Collection-ök</a:t>
            </a: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új verzióknál</a:t>
            </a:r>
          </a:p>
          <a:p>
            <a:pPr marL="358775" indent="-250825">
              <a:spcBef>
                <a:spcPts val="11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Plugin</a:t>
            </a: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-ek: </a:t>
            </a:r>
            <a:b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kiegészítik az </a:t>
            </a: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Ansible</a:t>
            </a: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funkcionalítását</a:t>
            </a:r>
            <a:endParaRPr lang="hu-HU" sz="20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DA7BE8C2-746D-4618-812F-2468F4CA23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C28F17DC-07AD-48CC-87FB-CCDABBE41B71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endParaRPr lang="hu-HU" sz="2400" spc="-1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88" name="CustomShape 1"/>
          <p:cNvSpPr/>
          <p:nvPr/>
        </p:nvSpPr>
        <p:spPr>
          <a:xfrm>
            <a:off x="579600" y="453600"/>
            <a:ext cx="9070920" cy="9457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3800" b="1" spc="-1" dirty="0" err="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Playbook</a:t>
            </a:r>
            <a:r>
              <a:rPr lang="hu-HU" sz="3800" b="1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&amp; </a:t>
            </a:r>
            <a:r>
              <a:rPr lang="hu-HU" sz="3800" b="1" spc="-1" dirty="0" err="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Role</a:t>
            </a:r>
            <a:endParaRPr lang="hu-HU" sz="3800" b="1" spc="-1" dirty="0">
              <a:solidFill>
                <a:srgbClr val="0097AC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89600" y="1455943"/>
            <a:ext cx="8255566" cy="37266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358775" indent="-250825">
              <a:lnSpc>
                <a:spcPct val="100000"/>
              </a:lnSpc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Playbook</a:t>
            </a: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: ismétlődő feladatok definíciója</a:t>
            </a:r>
          </a:p>
          <a:p>
            <a:pPr marL="825500" lvl="1" indent="-28575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Egy vagy több rendszeren végrehajtott feladatok listája, konfigurációja</a:t>
            </a:r>
          </a:p>
          <a:p>
            <a:pPr marL="1617663" lvl="2" indent="-274638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16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Használt modullal</a:t>
            </a:r>
          </a:p>
          <a:p>
            <a:pPr marL="1617663" lvl="2" indent="-274638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16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Állapotleírással</a:t>
            </a:r>
          </a:p>
          <a:p>
            <a:pPr marL="1617663" lvl="2" indent="-274638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16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Változók és </a:t>
            </a:r>
            <a:r>
              <a:rPr lang="hu-HU" sz="1600" b="0" strike="noStrike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templatek</a:t>
            </a:r>
            <a:r>
              <a:rPr lang="hu-HU" sz="16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használata</a:t>
            </a:r>
          </a:p>
          <a:p>
            <a:pPr marL="825500" lvl="1" indent="-285750">
              <a:spcBef>
                <a:spcPts val="6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Yaml</a:t>
            </a: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szintakszis</a:t>
            </a:r>
          </a:p>
          <a:p>
            <a:pPr marL="358775" indent="-250825">
              <a:spcBef>
                <a:spcPts val="2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Role</a:t>
            </a:r>
            <a:endParaRPr lang="hu-HU" sz="24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825500" lvl="1" indent="-285750">
              <a:spcBef>
                <a:spcPts val="3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Gyakran használt </a:t>
            </a: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playbookok</a:t>
            </a: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„kiszervezése”</a:t>
            </a: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Újrafelhasználhatóság</a:t>
            </a:r>
            <a:endParaRPr lang="hu-HU" sz="20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3BFA08C8-1E79-4BDC-9D5E-5C5CFC2196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3C917335-CB7F-4704-9F63-C34FFE96B076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0" name="CustomShape 1"/>
          <p:cNvSpPr/>
          <p:nvPr/>
        </p:nvSpPr>
        <p:spPr>
          <a:xfrm>
            <a:off x="579600" y="453600"/>
            <a:ext cx="9070920" cy="9457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hu-HU" sz="3800" b="1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GUI és menedzsment</a:t>
            </a:r>
          </a:p>
        </p:txBody>
      </p:sp>
      <p:sp>
        <p:nvSpPr>
          <p:cNvPr id="91" name="CustomShape 2"/>
          <p:cNvSpPr/>
          <p:nvPr/>
        </p:nvSpPr>
        <p:spPr>
          <a:xfrm>
            <a:off x="501619" y="1440064"/>
            <a:ext cx="5801904" cy="3287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hu-HU" sz="28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AWX/Tower</a:t>
            </a:r>
          </a:p>
          <a:p>
            <a:pPr marL="809625" lvl="1" indent="-273050">
              <a:lnSpc>
                <a:spcPct val="80000"/>
              </a:lnSpc>
              <a:spcBef>
                <a:spcPts val="1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Web alapú felület</a:t>
            </a:r>
          </a:p>
          <a:p>
            <a:pPr marL="809625" lvl="1" indent="-273050">
              <a:lnSpc>
                <a:spcPct val="80000"/>
              </a:lnSpc>
              <a:spcBef>
                <a:spcPts val="1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Nem csak GUI</a:t>
            </a:r>
          </a:p>
          <a:p>
            <a:pPr marL="809625" lvl="1" indent="-273050">
              <a:lnSpc>
                <a:spcPct val="80000"/>
              </a:lnSpc>
              <a:spcBef>
                <a:spcPts val="1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AWX: nyílt forrású, „teszt” a Tower előtt</a:t>
            </a:r>
          </a:p>
          <a:p>
            <a:pPr marL="809625" lvl="1" indent="-273050">
              <a:lnSpc>
                <a:spcPct val="80000"/>
              </a:lnSpc>
              <a:spcBef>
                <a:spcPts val="1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Tower: kereskedelmi licencű, támogatással</a:t>
            </a:r>
            <a:endParaRPr lang="hu-HU" sz="20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19F51289-64F8-46A3-88D9-74A1131066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2513</TotalTime>
  <Words>277</Words>
  <Application>Microsoft Office PowerPoint</Application>
  <PresentationFormat>Egyéni</PresentationFormat>
  <Paragraphs>65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Arial</vt:lpstr>
      <vt:lpstr>Arimo</vt:lpstr>
      <vt:lpstr>AUdimat</vt:lpstr>
      <vt:lpstr>Calibri</vt:lpstr>
      <vt:lpstr>Symbol</vt:lpstr>
      <vt:lpstr>Wingdings</vt:lpstr>
      <vt:lpstr>Office Theme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Ildi</dc:creator>
  <dc:description/>
  <cp:lastModifiedBy>Számi Ahmed</cp:lastModifiedBy>
  <cp:revision>130</cp:revision>
  <dcterms:created xsi:type="dcterms:W3CDTF">2022-03-26T16:34:50Z</dcterms:created>
  <dcterms:modified xsi:type="dcterms:W3CDTF">2022-04-28T08:27:59Z</dcterms:modified>
  <dc:language>hu-HU</dc:language>
</cp:coreProperties>
</file>