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73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0080625" cy="5670550"/>
  <p:notesSz cx="7559675" cy="10691813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70" userDrawn="1">
          <p15:clr>
            <a:srgbClr val="A4A3A4"/>
          </p15:clr>
        </p15:guide>
        <p15:guide id="2" pos="385" userDrawn="1">
          <p15:clr>
            <a:srgbClr val="A4A3A4"/>
          </p15:clr>
        </p15:guide>
        <p15:guide id="3" orient="horz" pos="67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2222"/>
    <a:srgbClr val="0097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90" autoAdjust="0"/>
    <p:restoredTop sz="94660"/>
  </p:normalViewPr>
  <p:slideViewPr>
    <p:cSldViewPr snapToGrid="0" showGuides="1">
      <p:cViewPr varScale="1">
        <p:scale>
          <a:sx n="126" d="100"/>
          <a:sy n="126" d="100"/>
        </p:scale>
        <p:origin x="1068" y="114"/>
      </p:cViewPr>
      <p:guideLst>
        <p:guide orient="horz" pos="970"/>
        <p:guide pos="385"/>
        <p:guide orient="horz" pos="6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hu-HU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hu-HU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hu-HU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hu-HU" sz="4400" b="0" strike="noStrike" spc="-1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hu-H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hu-HU" sz="4400" b="0" strike="noStrike" spc="-1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hu-HU" sz="4400" b="0" strike="noStrike" spc="-1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hu-HU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hu-H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hu-HU" sz="4400" b="0" strike="noStrike" spc="-1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hu-HU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hu-H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hu-HU" sz="4400" b="0" strike="noStrike" spc="-1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hu-HU" sz="4400" b="0" strike="noStrike" spc="-1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hu-HU" sz="4400" b="0" strike="noStrike" spc="-1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hu-HU" sz="4400" b="0" strike="noStrike" spc="-1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hu-HU" sz="4400" b="0" strike="noStrike" spc="-1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hu-HU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hu-HU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hu-HU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hu-H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hu-HU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hu-HU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hu-HU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920" cy="945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hu-HU" sz="1800" b="0" strike="noStrike" spc="-1">
                <a:latin typeface="Arial"/>
              </a:rPr>
              <a:t>Címszöveg formátumának szerkesztése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0920" cy="3287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u-HU" sz="1800" b="0" strike="noStrike" spc="-1">
                <a:latin typeface="Arial"/>
              </a:rPr>
              <a:t>Vázlatszöveg formátumának szerkesztése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hu-HU" sz="1800" b="0" strike="noStrike" spc="-1">
                <a:latin typeface="Arial"/>
              </a:rPr>
              <a:t>Második vázlatszint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u-HU" sz="1800" b="0" strike="noStrike" spc="-1">
                <a:latin typeface="Arial"/>
              </a:rPr>
              <a:t>Harmadik vázlatszint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hu-HU" sz="1800" b="0" strike="noStrike" spc="-1">
                <a:latin typeface="Arial"/>
              </a:rPr>
              <a:t>Negyedik vázlatszint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u-HU" sz="1800" b="0" strike="noStrike" spc="-1">
                <a:latin typeface="Arial"/>
              </a:rPr>
              <a:t>Ötödik vázlatszint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u-HU" sz="1800" b="0" strike="noStrike" spc="-1">
                <a:latin typeface="Arial"/>
              </a:rPr>
              <a:t>Hatodik vázlatszint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u-HU" sz="1800" b="0" strike="noStrike" spc="-1">
                <a:latin typeface="Arial"/>
              </a:rPr>
              <a:t>Hetedik vázlatszint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hu-HU" sz="4400" b="0" strike="noStrike" spc="-1">
                <a:latin typeface="Arial"/>
              </a:rPr>
              <a:t>Címszöveg formátumának szerkesztése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u-HU" sz="3200" b="0" strike="noStrike" spc="-1">
                <a:latin typeface="Arial"/>
              </a:rPr>
              <a:t>Vázlatszöveg formátumának szerkesztése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hu-HU" sz="2800" b="0" strike="noStrike" spc="-1">
                <a:latin typeface="Arial"/>
              </a:rPr>
              <a:t>Második vázlatszint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u-HU" sz="2400" b="0" strike="noStrike" spc="-1">
                <a:latin typeface="Arial"/>
              </a:rPr>
              <a:t>Harmadik vázlatszint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hu-HU" sz="2000" b="0" strike="noStrike" spc="-1">
                <a:latin typeface="Arial"/>
              </a:rPr>
              <a:t>Negyedik vázlatszint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u-HU" sz="2000" b="0" strike="noStrike" spc="-1">
                <a:latin typeface="Arial"/>
              </a:rPr>
              <a:t>Ötödik vázlatszint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u-HU" sz="2000" b="0" strike="noStrike" spc="-1">
                <a:latin typeface="Arial"/>
              </a:rPr>
              <a:t>Hatodik vázlatszint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u-HU" sz="2000" b="0" strike="noStrike" spc="-1">
                <a:latin typeface="Arial"/>
              </a:rPr>
              <a:t>Hetedik vázlatszint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docs.ansible.com/ansible/2.9/modules/list_of_all_modules.html" TargetMode="Externa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églalap 2">
            <a:extLst>
              <a:ext uri="{FF2B5EF4-FFF2-40B4-BE49-F238E27FC236}">
                <a16:creationId xmlns:a16="http://schemas.microsoft.com/office/drawing/2014/main" id="{3DDCEB2D-A9D8-4B9D-BDFA-504FE6BE9C3D}"/>
              </a:ext>
            </a:extLst>
          </p:cNvPr>
          <p:cNvSpPr/>
          <p:nvPr/>
        </p:nvSpPr>
        <p:spPr>
          <a:xfrm>
            <a:off x="0" y="1"/>
            <a:ext cx="10080625" cy="5670550"/>
          </a:xfrm>
          <a:prstGeom prst="rect">
            <a:avLst/>
          </a:prstGeom>
          <a:solidFill>
            <a:srgbClr val="FDFD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1" name="TextShape 1"/>
          <p:cNvSpPr txBox="1"/>
          <p:nvPr/>
        </p:nvSpPr>
        <p:spPr>
          <a:xfrm>
            <a:off x="1287510" y="2324964"/>
            <a:ext cx="7513590" cy="1250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lnSpc>
                <a:spcPts val="5000"/>
              </a:lnSpc>
            </a:pPr>
            <a:r>
              <a:rPr lang="hu-HU" sz="4400" strike="noStrike" spc="-1" dirty="0" err="1">
                <a:latin typeface="AUdimat" panose="02000506000000020004" pitchFamily="50" charset="0"/>
                <a:ea typeface="Arimo" panose="020B0604020202020204" pitchFamily="34" charset="0"/>
                <a:cs typeface="Arimo" panose="020B0604020202020204" pitchFamily="34" charset="0"/>
              </a:rPr>
              <a:t>Ansible</a:t>
            </a:r>
            <a:r>
              <a:rPr lang="hu-HU" sz="4400" strike="noStrike" spc="-1" dirty="0">
                <a:latin typeface="AUdimat" panose="02000506000000020004" pitchFamily="50" charset="0"/>
                <a:ea typeface="Arimo" panose="020B0604020202020204" pitchFamily="34" charset="0"/>
                <a:cs typeface="Arimo" panose="020B0604020202020204" pitchFamily="34" charset="0"/>
              </a:rPr>
              <a:t> alapú </a:t>
            </a:r>
            <a:r>
              <a:rPr lang="hu-HU" sz="4400" strike="noStrike" spc="-1" dirty="0" err="1">
                <a:latin typeface="AUdimat" panose="02000506000000020004" pitchFamily="50" charset="0"/>
                <a:ea typeface="Arimo" panose="020B0604020202020204" pitchFamily="34" charset="0"/>
                <a:cs typeface="Arimo" panose="020B0604020202020204" pitchFamily="34" charset="0"/>
              </a:rPr>
              <a:t>automatizáció</a:t>
            </a:r>
            <a:r>
              <a:rPr lang="hu-HU" sz="4400" strike="noStrike" spc="-1" dirty="0">
                <a:latin typeface="AUdimat" panose="02000506000000020004" pitchFamily="50" charset="0"/>
                <a:ea typeface="Arimo" panose="020B0604020202020204" pitchFamily="34" charset="0"/>
                <a:cs typeface="Arimo" panose="020B0604020202020204" pitchFamily="34" charset="0"/>
              </a:rPr>
              <a:t> </a:t>
            </a:r>
          </a:p>
          <a:p>
            <a:pPr algn="ctr">
              <a:lnSpc>
                <a:spcPts val="5000"/>
              </a:lnSpc>
            </a:pPr>
            <a:r>
              <a:rPr lang="hu-HU" sz="3200" strike="noStrike" spc="-1" dirty="0"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Hogy a kreatív feladatokkal foglalkozhass</a:t>
            </a:r>
            <a:endParaRPr lang="hu-HU" sz="2400" strike="noStrike" spc="-1" dirty="0"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</a:endParaRPr>
          </a:p>
          <a:p>
            <a:pPr algn="ctr">
              <a:lnSpc>
                <a:spcPts val="5000"/>
              </a:lnSpc>
            </a:pPr>
            <a:endParaRPr lang="hu-HU" sz="4400" strike="noStrike" spc="-1" dirty="0">
              <a:latin typeface="AUdimat" panose="02000506000000020004" pitchFamily="50" charset="0"/>
              <a:ea typeface="Arimo" panose="020B0604020202020204" pitchFamily="34" charset="0"/>
              <a:cs typeface="Arimo" panose="020B0604020202020204" pitchFamily="34" charset="0"/>
            </a:endParaRPr>
          </a:p>
        </p:txBody>
      </p:sp>
      <p:pic>
        <p:nvPicPr>
          <p:cNvPr id="6" name="Kép 5">
            <a:extLst>
              <a:ext uri="{FF2B5EF4-FFF2-40B4-BE49-F238E27FC236}">
                <a16:creationId xmlns:a16="http://schemas.microsoft.com/office/drawing/2014/main" id="{5AB09CD1-158B-47A6-8AEA-78372EE35052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299" t="-7039" r="3917" b="65471"/>
          <a:stretch/>
        </p:blipFill>
        <p:spPr bwMode="auto">
          <a:xfrm>
            <a:off x="4729305" y="976809"/>
            <a:ext cx="621030" cy="91376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Alcím 2">
            <a:extLst>
              <a:ext uri="{FF2B5EF4-FFF2-40B4-BE49-F238E27FC236}">
                <a16:creationId xmlns:a16="http://schemas.microsoft.com/office/drawing/2014/main" id="{21E129B9-126D-419D-AAFF-80E12EDF02EE}"/>
              </a:ext>
            </a:extLst>
          </p:cNvPr>
          <p:cNvSpPr txBox="1">
            <a:spLocks/>
          </p:cNvSpPr>
          <p:nvPr/>
        </p:nvSpPr>
        <p:spPr>
          <a:xfrm>
            <a:off x="1611313" y="3605013"/>
            <a:ext cx="6858000" cy="124182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hu-HU" sz="2600" b="1" dirty="0">
                <a:solidFill>
                  <a:srgbClr val="0097AC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Deim Ágoston, Kockaképző</a:t>
            </a:r>
          </a:p>
        </p:txBody>
      </p:sp>
      <p:pic>
        <p:nvPicPr>
          <p:cNvPr id="2" name="Kép 1">
            <a:extLst>
              <a:ext uri="{FF2B5EF4-FFF2-40B4-BE49-F238E27FC236}">
                <a16:creationId xmlns:a16="http://schemas.microsoft.com/office/drawing/2014/main" id="{FE7FA457-648D-4CAD-95D5-703F3FDE73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484"/>
            <a:ext cx="10080625" cy="566806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>
            <a:extLst>
              <a:ext uri="{FF2B5EF4-FFF2-40B4-BE49-F238E27FC236}">
                <a16:creationId xmlns:a16="http://schemas.microsoft.com/office/drawing/2014/main" id="{0A0E06E1-4167-4671-B9E6-26D1111CCAED}"/>
              </a:ext>
            </a:extLst>
          </p:cNvPr>
          <p:cNvSpPr/>
          <p:nvPr/>
        </p:nvSpPr>
        <p:spPr>
          <a:xfrm>
            <a:off x="0" y="1"/>
            <a:ext cx="10080625" cy="5670550"/>
          </a:xfrm>
          <a:prstGeom prst="rect">
            <a:avLst/>
          </a:prstGeom>
          <a:solidFill>
            <a:srgbClr val="FDFD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8" name="CustomShape 1"/>
          <p:cNvSpPr/>
          <p:nvPr/>
        </p:nvSpPr>
        <p:spPr>
          <a:xfrm>
            <a:off x="579600" y="424261"/>
            <a:ext cx="9070920" cy="9457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hu-HU" sz="3800" b="1" spc="-1" dirty="0">
                <a:solidFill>
                  <a:srgbClr val="0097AC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Agenda</a:t>
            </a:r>
          </a:p>
        </p:txBody>
      </p:sp>
      <p:sp>
        <p:nvSpPr>
          <p:cNvPr id="79" name="CustomShape 2"/>
          <p:cNvSpPr/>
          <p:nvPr/>
        </p:nvSpPr>
        <p:spPr>
          <a:xfrm>
            <a:off x="486808" y="1454342"/>
            <a:ext cx="9070920" cy="32875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/>
          <a:p>
            <a:pPr marL="355600" indent="-247650">
              <a:spcBef>
                <a:spcPts val="1417"/>
              </a:spcBef>
              <a:buClr>
                <a:srgbClr val="222222"/>
              </a:buClr>
              <a:buSzPct val="80000"/>
              <a:buFont typeface="Wingdings" panose="05000000000000000000" pitchFamily="2" charset="2"/>
              <a:buChar char="§"/>
            </a:pPr>
            <a:r>
              <a:rPr lang="hu-HU" sz="25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Mi ez és miért az </a:t>
            </a:r>
            <a:r>
              <a:rPr lang="hu-HU" sz="2500" spc="-1" dirty="0" err="1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Ansible</a:t>
            </a:r>
            <a:r>
              <a:rPr lang="hu-HU" sz="25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?</a:t>
            </a:r>
          </a:p>
          <a:p>
            <a:pPr marL="355600" indent="-247650">
              <a:spcBef>
                <a:spcPts val="1350"/>
              </a:spcBef>
              <a:buClr>
                <a:srgbClr val="222222"/>
              </a:buClr>
              <a:buSzPct val="80000"/>
              <a:buFont typeface="Wingdings" panose="05000000000000000000" pitchFamily="2" charset="2"/>
              <a:buChar char="§"/>
            </a:pPr>
            <a:r>
              <a:rPr lang="hu-HU" sz="2500" spc="-1" dirty="0" err="1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Ansible</a:t>
            </a:r>
            <a:r>
              <a:rPr lang="hu-HU" sz="25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 architektúra</a:t>
            </a:r>
          </a:p>
          <a:p>
            <a:pPr marL="355600" indent="-247650">
              <a:spcBef>
                <a:spcPts val="1350"/>
              </a:spcBef>
              <a:buClr>
                <a:srgbClr val="222222"/>
              </a:buClr>
              <a:buSzPct val="80000"/>
              <a:buFont typeface="Wingdings" panose="05000000000000000000" pitchFamily="2" charset="2"/>
              <a:buChar char="§"/>
            </a:pPr>
            <a:r>
              <a:rPr lang="hu-HU" sz="2500" spc="-1" dirty="0" err="1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Inventory</a:t>
            </a:r>
            <a:endParaRPr lang="hu-HU" sz="2500" spc="-1" dirty="0">
              <a:solidFill>
                <a:srgbClr val="222222"/>
              </a:solidFill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</a:endParaRPr>
          </a:p>
          <a:p>
            <a:pPr marL="355600" indent="-247650">
              <a:spcBef>
                <a:spcPts val="1350"/>
              </a:spcBef>
              <a:buClr>
                <a:srgbClr val="222222"/>
              </a:buClr>
              <a:buSzPct val="80000"/>
              <a:buFont typeface="Wingdings" panose="05000000000000000000" pitchFamily="2" charset="2"/>
              <a:buChar char="§"/>
            </a:pPr>
            <a:r>
              <a:rPr lang="hu-HU" sz="25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Modulok, </a:t>
            </a:r>
            <a:r>
              <a:rPr lang="hu-HU" sz="2500" spc="-1" dirty="0" err="1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plugin</a:t>
            </a:r>
            <a:r>
              <a:rPr lang="hu-HU" sz="25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-ek</a:t>
            </a:r>
          </a:p>
          <a:p>
            <a:pPr marL="355600" indent="-247650">
              <a:spcBef>
                <a:spcPts val="1350"/>
              </a:spcBef>
              <a:buClr>
                <a:srgbClr val="222222"/>
              </a:buClr>
              <a:buSzPct val="80000"/>
              <a:buFont typeface="Wingdings" panose="05000000000000000000" pitchFamily="2" charset="2"/>
              <a:buChar char="§"/>
            </a:pPr>
            <a:r>
              <a:rPr lang="hu-HU" sz="2500" spc="-1" dirty="0" err="1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Playbook</a:t>
            </a:r>
            <a:endParaRPr lang="hu-HU" sz="2500" spc="-1" dirty="0">
              <a:solidFill>
                <a:srgbClr val="222222"/>
              </a:solidFill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</a:endParaRPr>
          </a:p>
          <a:p>
            <a:pPr marL="355600" indent="-247650">
              <a:spcBef>
                <a:spcPts val="1350"/>
              </a:spcBef>
              <a:buClr>
                <a:srgbClr val="222222"/>
              </a:buClr>
              <a:buSzPct val="80000"/>
              <a:buFont typeface="Wingdings" panose="05000000000000000000" pitchFamily="2" charset="2"/>
              <a:buChar char="§"/>
            </a:pPr>
            <a:r>
              <a:rPr lang="hu-HU" sz="2500" spc="-1" dirty="0" err="1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Role</a:t>
            </a:r>
            <a:endParaRPr lang="hu-HU" sz="2500" spc="-1" dirty="0">
              <a:solidFill>
                <a:srgbClr val="222222"/>
              </a:solidFill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</a:endParaRPr>
          </a:p>
          <a:p>
            <a:pPr marL="355600" indent="-247650">
              <a:spcBef>
                <a:spcPts val="1350"/>
              </a:spcBef>
              <a:buClr>
                <a:srgbClr val="222222"/>
              </a:buClr>
              <a:buSzPct val="80000"/>
              <a:buFont typeface="Wingdings" panose="05000000000000000000" pitchFamily="2" charset="2"/>
              <a:buChar char="§"/>
            </a:pPr>
            <a:r>
              <a:rPr lang="hu-HU" sz="25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AWX/Tower</a:t>
            </a:r>
          </a:p>
        </p:txBody>
      </p:sp>
      <p:pic>
        <p:nvPicPr>
          <p:cNvPr id="6" name="Kép 5">
            <a:extLst>
              <a:ext uri="{FF2B5EF4-FFF2-40B4-BE49-F238E27FC236}">
                <a16:creationId xmlns:a16="http://schemas.microsoft.com/office/drawing/2014/main" id="{3FDF5089-AC51-42AA-A73C-78A6C49EE52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288" t="76600"/>
          <a:stretch/>
        </p:blipFill>
        <p:spPr>
          <a:xfrm>
            <a:off x="8357923" y="18032"/>
            <a:ext cx="1785576" cy="132688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>
            <a:extLst>
              <a:ext uri="{FF2B5EF4-FFF2-40B4-BE49-F238E27FC236}">
                <a16:creationId xmlns:a16="http://schemas.microsoft.com/office/drawing/2014/main" id="{8B07EF88-1229-423F-BCC8-6935846E2301}"/>
              </a:ext>
            </a:extLst>
          </p:cNvPr>
          <p:cNvSpPr/>
          <p:nvPr/>
        </p:nvSpPr>
        <p:spPr>
          <a:xfrm>
            <a:off x="0" y="1"/>
            <a:ext cx="10080625" cy="56705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 fontScale="96500"/>
          </a:bodyPr>
          <a:lstStyle/>
          <a:p>
            <a:pPr marL="358775" indent="-250825">
              <a:spcBef>
                <a:spcPts val="1417"/>
              </a:spcBef>
              <a:buClr>
                <a:srgbClr val="222222"/>
              </a:buClr>
              <a:buSzPct val="80000"/>
              <a:buFont typeface="Wingdings" panose="05000000000000000000" pitchFamily="2" charset="2"/>
              <a:buChar char="§"/>
            </a:pPr>
            <a:endParaRPr lang="hu-HU" sz="2100" spc="-1">
              <a:solidFill>
                <a:srgbClr val="222222"/>
              </a:solidFill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</a:endParaRPr>
          </a:p>
        </p:txBody>
      </p:sp>
      <p:sp>
        <p:nvSpPr>
          <p:cNvPr id="80" name="CustomShape 1"/>
          <p:cNvSpPr/>
          <p:nvPr/>
        </p:nvSpPr>
        <p:spPr>
          <a:xfrm>
            <a:off x="580360" y="424388"/>
            <a:ext cx="9070920" cy="9457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hu-HU" sz="3800" b="1" spc="-1" dirty="0">
                <a:solidFill>
                  <a:srgbClr val="0097AC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Mi ez és miért az </a:t>
            </a:r>
            <a:r>
              <a:rPr lang="hu-HU" sz="3800" b="1" spc="-1" dirty="0" err="1">
                <a:solidFill>
                  <a:srgbClr val="0097AC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Ansible</a:t>
            </a:r>
            <a:r>
              <a:rPr lang="hu-HU" sz="3800" b="1" spc="-1" dirty="0">
                <a:solidFill>
                  <a:srgbClr val="0097AC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?</a:t>
            </a:r>
          </a:p>
        </p:txBody>
      </p:sp>
      <p:sp>
        <p:nvSpPr>
          <p:cNvPr id="81" name="CustomShape 2"/>
          <p:cNvSpPr/>
          <p:nvPr/>
        </p:nvSpPr>
        <p:spPr>
          <a:xfrm>
            <a:off x="489600" y="1475195"/>
            <a:ext cx="6760286" cy="383928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/>
          <a:p>
            <a:pPr marL="358775" indent="-250825">
              <a:spcBef>
                <a:spcPts val="1417"/>
              </a:spcBef>
              <a:buClr>
                <a:srgbClr val="222222"/>
              </a:buClr>
              <a:buSzPct val="80000"/>
              <a:buFont typeface="Wingdings" panose="05000000000000000000" pitchFamily="2" charset="2"/>
              <a:buChar char="§"/>
            </a:pPr>
            <a:r>
              <a:rPr lang="hu-HU" sz="21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Feladatok automatizálása</a:t>
            </a:r>
          </a:p>
          <a:p>
            <a:pPr marL="987425" lvl="1" indent="-266700">
              <a:spcBef>
                <a:spcPts val="400"/>
              </a:spcBef>
              <a:buClr>
                <a:srgbClr val="222222"/>
              </a:buClr>
              <a:buSzPct val="100000"/>
              <a:buFont typeface="Calibri" panose="020F0502020204030204" pitchFamily="34" charset="0"/>
              <a:buChar char="−"/>
            </a:pPr>
            <a:r>
              <a:rPr lang="hu-HU" sz="17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Infrastruktúra telepítése, frissítése, karbantartása</a:t>
            </a:r>
          </a:p>
          <a:p>
            <a:pPr marL="987425" lvl="1" indent="-266700">
              <a:spcBef>
                <a:spcPts val="400"/>
              </a:spcBef>
              <a:buClr>
                <a:srgbClr val="222222"/>
              </a:buClr>
              <a:buSzPct val="100000"/>
              <a:buFont typeface="Calibri" panose="020F0502020204030204" pitchFamily="34" charset="0"/>
              <a:buChar char="−"/>
            </a:pPr>
            <a:r>
              <a:rPr lang="hu-HU" sz="17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Alkalmazástelepítés és konfiguráció menedzsment</a:t>
            </a:r>
          </a:p>
          <a:p>
            <a:pPr marL="987425" lvl="1" indent="-266700">
              <a:spcBef>
                <a:spcPts val="400"/>
              </a:spcBef>
              <a:buClr>
                <a:srgbClr val="222222"/>
              </a:buClr>
              <a:buSzPct val="100000"/>
              <a:buFont typeface="Calibri" panose="020F0502020204030204" pitchFamily="34" charset="0"/>
              <a:buChar char="−"/>
            </a:pPr>
            <a:r>
              <a:rPr lang="hu-HU" sz="17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Ismétlődő feladatok automatizálása </a:t>
            </a:r>
            <a:br>
              <a:rPr lang="hu-HU" sz="17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</a:br>
            <a:r>
              <a:rPr lang="hu-HU" sz="17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(felhasználókezelés, ellenőrzések, stb.)</a:t>
            </a:r>
          </a:p>
          <a:p>
            <a:pPr marL="358775" indent="-250825">
              <a:spcBef>
                <a:spcPts val="1000"/>
              </a:spcBef>
              <a:buClr>
                <a:srgbClr val="222222"/>
              </a:buClr>
              <a:buSzPct val="80000"/>
              <a:buFont typeface="Wingdings" panose="05000000000000000000" pitchFamily="2" charset="2"/>
              <a:buChar char="§"/>
            </a:pPr>
            <a:r>
              <a:rPr lang="hu-HU" sz="21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Könnyen használható</a:t>
            </a:r>
          </a:p>
          <a:p>
            <a:pPr marL="358775" indent="-250825">
              <a:spcBef>
                <a:spcPts val="1000"/>
              </a:spcBef>
              <a:buClr>
                <a:srgbClr val="222222"/>
              </a:buClr>
              <a:buSzPct val="80000"/>
              <a:buFont typeface="Wingdings" panose="05000000000000000000" pitchFamily="2" charset="2"/>
              <a:buChar char="§"/>
            </a:pPr>
            <a:r>
              <a:rPr lang="hu-HU" sz="21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Több platformot is kezel</a:t>
            </a:r>
          </a:p>
          <a:p>
            <a:pPr marL="358775" indent="-250825">
              <a:spcBef>
                <a:spcPts val="1000"/>
              </a:spcBef>
              <a:buClr>
                <a:srgbClr val="222222"/>
              </a:buClr>
              <a:buSzPct val="80000"/>
              <a:buFont typeface="Wingdings" panose="05000000000000000000" pitchFamily="2" charset="2"/>
              <a:buChar char="§"/>
            </a:pPr>
            <a:r>
              <a:rPr lang="hu-HU" sz="21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Rengeteg előre elkészített modul</a:t>
            </a:r>
          </a:p>
          <a:p>
            <a:pPr marL="358775" indent="-250825">
              <a:spcBef>
                <a:spcPts val="1000"/>
              </a:spcBef>
              <a:buClr>
                <a:srgbClr val="222222"/>
              </a:buClr>
              <a:buSzPct val="80000"/>
              <a:buFont typeface="Wingdings" panose="05000000000000000000" pitchFamily="2" charset="2"/>
              <a:buChar char="§"/>
            </a:pPr>
            <a:r>
              <a:rPr lang="hu-HU" sz="21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Nyílt forráskód</a:t>
            </a:r>
          </a:p>
          <a:p>
            <a:pPr marL="358775" indent="-250825">
              <a:spcBef>
                <a:spcPts val="1000"/>
              </a:spcBef>
              <a:buClr>
                <a:srgbClr val="222222"/>
              </a:buClr>
              <a:buSzPct val="80000"/>
              <a:buFont typeface="Wingdings" panose="05000000000000000000" pitchFamily="2" charset="2"/>
              <a:buChar char="§"/>
            </a:pPr>
            <a:r>
              <a:rPr lang="hu-HU" sz="21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Kritikus tömeg a támogatóknál és felhasználóknál</a:t>
            </a:r>
          </a:p>
        </p:txBody>
      </p:sp>
      <p:pic>
        <p:nvPicPr>
          <p:cNvPr id="6" name="Kép 5">
            <a:extLst>
              <a:ext uri="{FF2B5EF4-FFF2-40B4-BE49-F238E27FC236}">
                <a16:creationId xmlns:a16="http://schemas.microsoft.com/office/drawing/2014/main" id="{8BEAAEE9-17A1-46F0-9D3C-01721A4C9F9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288" t="76600"/>
          <a:stretch/>
        </p:blipFill>
        <p:spPr>
          <a:xfrm>
            <a:off x="8357923" y="18032"/>
            <a:ext cx="1785576" cy="1326883"/>
          </a:xfrm>
          <a:prstGeom prst="rect">
            <a:avLst/>
          </a:prstGeom>
        </p:spPr>
      </p:pic>
      <p:pic>
        <p:nvPicPr>
          <p:cNvPr id="11" name="Kép 10">
            <a:extLst>
              <a:ext uri="{FF2B5EF4-FFF2-40B4-BE49-F238E27FC236}">
                <a16:creationId xmlns:a16="http://schemas.microsoft.com/office/drawing/2014/main" id="{3A3E5818-1D12-49E1-9F07-74B9413490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0728" y="1882451"/>
            <a:ext cx="1683522" cy="16835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>
            <a:extLst>
              <a:ext uri="{FF2B5EF4-FFF2-40B4-BE49-F238E27FC236}">
                <a16:creationId xmlns:a16="http://schemas.microsoft.com/office/drawing/2014/main" id="{93F213BD-E6B4-420C-8222-F0417FD3BA57}"/>
              </a:ext>
            </a:extLst>
          </p:cNvPr>
          <p:cNvSpPr/>
          <p:nvPr/>
        </p:nvSpPr>
        <p:spPr>
          <a:xfrm>
            <a:off x="0" y="1"/>
            <a:ext cx="10080625" cy="567055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hu-HU" sz="4596" b="1" spc="-1">
              <a:solidFill>
                <a:srgbClr val="1BAFBF"/>
              </a:solidFill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</a:endParaRPr>
          </a:p>
        </p:txBody>
      </p:sp>
      <p:sp>
        <p:nvSpPr>
          <p:cNvPr id="82" name="CustomShape 1"/>
          <p:cNvSpPr/>
          <p:nvPr/>
        </p:nvSpPr>
        <p:spPr>
          <a:xfrm>
            <a:off x="579600" y="424800"/>
            <a:ext cx="9070920" cy="9457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hu-HU" sz="3800" b="1" spc="-1" dirty="0" err="1">
                <a:solidFill>
                  <a:srgbClr val="0097AC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Ansible</a:t>
            </a:r>
            <a:r>
              <a:rPr lang="hu-HU" sz="3800" b="1" spc="-1" dirty="0">
                <a:solidFill>
                  <a:srgbClr val="0097AC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 architektúra</a:t>
            </a:r>
          </a:p>
        </p:txBody>
      </p:sp>
      <p:sp>
        <p:nvSpPr>
          <p:cNvPr id="83" name="CustomShape 2"/>
          <p:cNvSpPr/>
          <p:nvPr/>
        </p:nvSpPr>
        <p:spPr>
          <a:xfrm>
            <a:off x="487219" y="1457245"/>
            <a:ext cx="9070920" cy="387087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 fontScale="96500"/>
          </a:bodyPr>
          <a:lstStyle/>
          <a:p>
            <a:pPr marL="358775" indent="-250825">
              <a:spcBef>
                <a:spcPts val="1417"/>
              </a:spcBef>
              <a:buClr>
                <a:srgbClr val="222222"/>
              </a:buClr>
              <a:buSzPct val="80000"/>
              <a:buFont typeface="Wingdings" panose="05000000000000000000" pitchFamily="2" charset="2"/>
              <a:buChar char="§"/>
            </a:pPr>
            <a:r>
              <a:rPr lang="hu-HU" sz="2500" spc="-1" dirty="0" err="1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Push</a:t>
            </a:r>
            <a:r>
              <a:rPr lang="hu-HU" sz="25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 architektúra, </a:t>
            </a:r>
            <a:r>
              <a:rPr lang="hu-HU" sz="2500" spc="-1" dirty="0" err="1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agent</a:t>
            </a:r>
            <a:r>
              <a:rPr lang="hu-HU" sz="25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-less</a:t>
            </a:r>
          </a:p>
          <a:p>
            <a:pPr marL="825500" lvl="1" indent="-285750">
              <a:spcBef>
                <a:spcPts val="400"/>
              </a:spcBef>
              <a:buClr>
                <a:srgbClr val="222222"/>
              </a:buClr>
              <a:buSzPct val="100000"/>
              <a:buFont typeface="Calibri" panose="020F0502020204030204" pitchFamily="34" charset="0"/>
              <a:buChar char="−"/>
            </a:pPr>
            <a:r>
              <a:rPr lang="hu-HU" sz="19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SSH</a:t>
            </a:r>
          </a:p>
          <a:p>
            <a:pPr marL="825500" lvl="1" indent="-285750">
              <a:spcBef>
                <a:spcPts val="400"/>
              </a:spcBef>
              <a:buClr>
                <a:srgbClr val="222222"/>
              </a:buClr>
              <a:buSzPct val="100000"/>
              <a:buFont typeface="Calibri" panose="020F0502020204030204" pitchFamily="34" charset="0"/>
              <a:buChar char="−"/>
            </a:pPr>
            <a:r>
              <a:rPr lang="hu-HU" sz="1900" spc="-1" dirty="0" err="1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WinRM</a:t>
            </a:r>
            <a:endParaRPr lang="hu-HU" sz="1900" spc="-1" dirty="0">
              <a:solidFill>
                <a:srgbClr val="222222"/>
              </a:solidFill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</a:endParaRPr>
          </a:p>
          <a:p>
            <a:pPr marL="825500" lvl="1" indent="-285750">
              <a:spcBef>
                <a:spcPts val="400"/>
              </a:spcBef>
              <a:buClr>
                <a:srgbClr val="222222"/>
              </a:buClr>
              <a:buSzPct val="100000"/>
              <a:buFont typeface="Calibri" panose="020F0502020204030204" pitchFamily="34" charset="0"/>
              <a:buChar char="−"/>
            </a:pPr>
            <a:r>
              <a:rPr lang="hu-HU" sz="19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API-k</a:t>
            </a:r>
          </a:p>
          <a:p>
            <a:pPr marL="358775" indent="-250825">
              <a:spcBef>
                <a:spcPts val="2400"/>
              </a:spcBef>
              <a:buClr>
                <a:srgbClr val="222222"/>
              </a:buClr>
              <a:buSzPct val="80000"/>
              <a:buFont typeface="Wingdings" panose="05000000000000000000" pitchFamily="2" charset="2"/>
              <a:buChar char="§"/>
            </a:pPr>
            <a:r>
              <a:rPr lang="hu-HU" sz="25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Konfiguráció</a:t>
            </a:r>
          </a:p>
          <a:p>
            <a:pPr marL="825500" lvl="1" indent="-285750">
              <a:spcBef>
                <a:spcPts val="400"/>
              </a:spcBef>
              <a:buClr>
                <a:srgbClr val="222222"/>
              </a:buClr>
              <a:buSzPct val="100000"/>
              <a:buFont typeface="Calibri" panose="020F0502020204030204" pitchFamily="34" charset="0"/>
              <a:buChar char="−"/>
            </a:pPr>
            <a:r>
              <a:rPr lang="hu-HU" sz="1900" spc="-1" dirty="0" err="1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Inventory</a:t>
            </a:r>
            <a:r>
              <a:rPr lang="hu-HU" sz="19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: a menedzselt rendszerek listája</a:t>
            </a:r>
          </a:p>
          <a:p>
            <a:pPr marL="825500" lvl="1" indent="-285750">
              <a:spcBef>
                <a:spcPts val="400"/>
              </a:spcBef>
              <a:buClr>
                <a:srgbClr val="222222"/>
              </a:buClr>
              <a:buSzPct val="100000"/>
              <a:buFont typeface="Calibri" panose="020F0502020204030204" pitchFamily="34" charset="0"/>
              <a:buChar char="−"/>
            </a:pPr>
            <a:r>
              <a:rPr lang="hu-HU" sz="19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Modulok használata a konfiguráció menedzsmentre</a:t>
            </a:r>
          </a:p>
          <a:p>
            <a:pPr marL="825500" lvl="1" indent="-285750">
              <a:spcBef>
                <a:spcPts val="400"/>
              </a:spcBef>
              <a:buClr>
                <a:srgbClr val="222222"/>
              </a:buClr>
              <a:buSzPct val="100000"/>
              <a:buFont typeface="Calibri" panose="020F0502020204030204" pitchFamily="34" charset="0"/>
              <a:buChar char="−"/>
            </a:pPr>
            <a:r>
              <a:rPr lang="hu-HU" sz="1900" spc="-1" dirty="0" err="1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Vault</a:t>
            </a:r>
            <a:endParaRPr lang="hu-HU" sz="1900" spc="-1" dirty="0">
              <a:solidFill>
                <a:srgbClr val="222222"/>
              </a:solidFill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</a:endParaRPr>
          </a:p>
          <a:p>
            <a:pPr marL="825500" lvl="1" indent="-285750">
              <a:spcBef>
                <a:spcPts val="400"/>
              </a:spcBef>
              <a:buClr>
                <a:srgbClr val="222222"/>
              </a:buClr>
              <a:buSzPct val="100000"/>
              <a:buFont typeface="Calibri" panose="020F0502020204030204" pitchFamily="34" charset="0"/>
              <a:buChar char="−"/>
            </a:pPr>
            <a:r>
              <a:rPr lang="hu-HU" sz="1900" spc="-1" dirty="0" err="1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Playbook</a:t>
            </a:r>
            <a:endParaRPr lang="hu-HU" sz="1900" spc="-1" dirty="0">
              <a:solidFill>
                <a:srgbClr val="222222"/>
              </a:solidFill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</a:endParaRPr>
          </a:p>
        </p:txBody>
      </p:sp>
      <p:pic>
        <p:nvPicPr>
          <p:cNvPr id="6" name="Kép 5">
            <a:extLst>
              <a:ext uri="{FF2B5EF4-FFF2-40B4-BE49-F238E27FC236}">
                <a16:creationId xmlns:a16="http://schemas.microsoft.com/office/drawing/2014/main" id="{DE54365A-B9DB-4F42-868E-7DB573728A9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288" t="76600"/>
          <a:stretch/>
        </p:blipFill>
        <p:spPr>
          <a:xfrm>
            <a:off x="8357923" y="18032"/>
            <a:ext cx="1785576" cy="132688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>
            <a:extLst>
              <a:ext uri="{FF2B5EF4-FFF2-40B4-BE49-F238E27FC236}">
                <a16:creationId xmlns:a16="http://schemas.microsoft.com/office/drawing/2014/main" id="{FF8B9845-1FF5-464B-90BC-5B390A62E9A9}"/>
              </a:ext>
            </a:extLst>
          </p:cNvPr>
          <p:cNvSpPr/>
          <p:nvPr/>
        </p:nvSpPr>
        <p:spPr>
          <a:xfrm>
            <a:off x="0" y="1"/>
            <a:ext cx="10080625" cy="567055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hu-HU" sz="4596" b="1" spc="-1">
              <a:solidFill>
                <a:srgbClr val="1BAFBF"/>
              </a:solidFill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</a:endParaRPr>
          </a:p>
        </p:txBody>
      </p:sp>
      <p:sp>
        <p:nvSpPr>
          <p:cNvPr id="84" name="CustomShape 1"/>
          <p:cNvSpPr/>
          <p:nvPr/>
        </p:nvSpPr>
        <p:spPr>
          <a:xfrm>
            <a:off x="579600" y="452096"/>
            <a:ext cx="9070920" cy="94572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hu-HU" sz="3800" b="1" spc="-1" dirty="0" err="1">
                <a:solidFill>
                  <a:srgbClr val="0097AC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Inventory</a:t>
            </a:r>
            <a:endParaRPr lang="hu-HU" sz="3800" b="1" spc="-1" dirty="0">
              <a:solidFill>
                <a:srgbClr val="0097AC"/>
              </a:solidFill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</a:endParaRPr>
          </a:p>
        </p:txBody>
      </p:sp>
      <p:sp>
        <p:nvSpPr>
          <p:cNvPr id="85" name="CustomShape 2"/>
          <p:cNvSpPr/>
          <p:nvPr/>
        </p:nvSpPr>
        <p:spPr>
          <a:xfrm>
            <a:off x="487219" y="1455798"/>
            <a:ext cx="9070920" cy="32875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 fontScale="96500"/>
          </a:bodyPr>
          <a:lstStyle/>
          <a:p>
            <a:pPr marL="358775" indent="-250825">
              <a:spcBef>
                <a:spcPts val="1417"/>
              </a:spcBef>
              <a:buClr>
                <a:srgbClr val="222222"/>
              </a:buClr>
              <a:buSzPct val="80000"/>
              <a:buFont typeface="Wingdings" panose="05000000000000000000" pitchFamily="2" charset="2"/>
              <a:buChar char="§"/>
            </a:pPr>
            <a:r>
              <a:rPr lang="hu-HU" sz="25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Menedzselt rendszerek „adatbázisa”</a:t>
            </a:r>
          </a:p>
          <a:p>
            <a:pPr marL="358775" indent="-250825">
              <a:spcBef>
                <a:spcPts val="2400"/>
              </a:spcBef>
              <a:buClr>
                <a:srgbClr val="222222"/>
              </a:buClr>
              <a:buSzPct val="80000"/>
              <a:buFont typeface="Wingdings" panose="05000000000000000000" pitchFamily="2" charset="2"/>
              <a:buChar char="§"/>
            </a:pPr>
            <a:r>
              <a:rPr lang="hu-HU" sz="2500" spc="-1" dirty="0" err="1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Struktúrálható</a:t>
            </a:r>
            <a:endParaRPr lang="hu-HU" sz="2500" spc="-1" dirty="0">
              <a:solidFill>
                <a:srgbClr val="222222"/>
              </a:solidFill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</a:endParaRPr>
          </a:p>
          <a:p>
            <a:pPr marL="825500" lvl="1" indent="-285750">
              <a:spcBef>
                <a:spcPts val="400"/>
              </a:spcBef>
              <a:buClr>
                <a:srgbClr val="222222"/>
              </a:buClr>
              <a:buSzPct val="100000"/>
              <a:buFont typeface="Calibri" panose="020F0502020204030204" pitchFamily="34" charset="0"/>
              <a:buChar char="−"/>
            </a:pPr>
            <a:r>
              <a:rPr lang="hu-HU" sz="2100" spc="-1" dirty="0" err="1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Hostok</a:t>
            </a:r>
            <a:r>
              <a:rPr lang="hu-HU" sz="21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 csoportosíthatók</a:t>
            </a:r>
          </a:p>
          <a:p>
            <a:pPr marL="825500" lvl="1" indent="-285750">
              <a:spcBef>
                <a:spcPts val="400"/>
              </a:spcBef>
              <a:buClr>
                <a:srgbClr val="222222"/>
              </a:buClr>
              <a:buSzPct val="100000"/>
              <a:buFont typeface="Calibri" panose="020F0502020204030204" pitchFamily="34" charset="0"/>
              <a:buChar char="−"/>
            </a:pPr>
            <a:r>
              <a:rPr lang="hu-HU" sz="21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Egyedi kapcsolódási paraméterek </a:t>
            </a:r>
            <a:br>
              <a:rPr sz="21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</a:br>
            <a:r>
              <a:rPr lang="hu-HU" sz="21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megadhatók</a:t>
            </a:r>
          </a:p>
          <a:p>
            <a:pPr marL="825500" lvl="1" indent="-285750">
              <a:spcBef>
                <a:spcPts val="400"/>
              </a:spcBef>
              <a:buClr>
                <a:srgbClr val="222222"/>
              </a:buClr>
              <a:buSzPct val="100000"/>
              <a:buFont typeface="Calibri" panose="020F0502020204030204" pitchFamily="34" charset="0"/>
              <a:buChar char="−"/>
            </a:pPr>
            <a:r>
              <a:rPr lang="hu-HU" sz="21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Dinamikus </a:t>
            </a:r>
            <a:r>
              <a:rPr lang="hu-HU" sz="2100" spc="-1" dirty="0" err="1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inventory</a:t>
            </a:r>
            <a:r>
              <a:rPr lang="hu-HU" sz="21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 lehetősége</a:t>
            </a:r>
          </a:p>
          <a:p>
            <a:pPr marL="358775" indent="-250825">
              <a:spcBef>
                <a:spcPts val="2400"/>
              </a:spcBef>
              <a:buClr>
                <a:srgbClr val="222222"/>
              </a:buClr>
              <a:buSzPct val="80000"/>
              <a:buFont typeface="Wingdings" panose="05000000000000000000" pitchFamily="2" charset="2"/>
              <a:buChar char="§"/>
            </a:pPr>
            <a:r>
              <a:rPr lang="hu-HU" sz="2500" spc="-1" dirty="0" err="1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Playbookban</a:t>
            </a:r>
            <a:r>
              <a:rPr lang="hu-HU" sz="25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 hivatkozunk a tartalmára</a:t>
            </a:r>
          </a:p>
        </p:txBody>
      </p:sp>
      <p:pic>
        <p:nvPicPr>
          <p:cNvPr id="6" name="Kép 5">
            <a:extLst>
              <a:ext uri="{FF2B5EF4-FFF2-40B4-BE49-F238E27FC236}">
                <a16:creationId xmlns:a16="http://schemas.microsoft.com/office/drawing/2014/main" id="{3443F01E-E955-4409-9BEC-82ACF065A7C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288" t="76600"/>
          <a:stretch/>
        </p:blipFill>
        <p:spPr>
          <a:xfrm>
            <a:off x="8357923" y="18032"/>
            <a:ext cx="1785576" cy="1326883"/>
          </a:xfrm>
          <a:prstGeom prst="rect">
            <a:avLst/>
          </a:prstGeom>
        </p:spPr>
      </p:pic>
      <p:pic>
        <p:nvPicPr>
          <p:cNvPr id="3" name="Kép 2">
            <a:extLst>
              <a:ext uri="{FF2B5EF4-FFF2-40B4-BE49-F238E27FC236}">
                <a16:creationId xmlns:a16="http://schemas.microsoft.com/office/drawing/2014/main" id="{CD91B9F1-0289-4216-B232-4C3A9461BAAB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4167" y="1530446"/>
            <a:ext cx="2200360" cy="2281107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>
            <a:extLst>
              <a:ext uri="{FF2B5EF4-FFF2-40B4-BE49-F238E27FC236}">
                <a16:creationId xmlns:a16="http://schemas.microsoft.com/office/drawing/2014/main" id="{FDD844ED-A6E4-4D32-8038-526B7D7B2F2C}"/>
              </a:ext>
            </a:extLst>
          </p:cNvPr>
          <p:cNvSpPr/>
          <p:nvPr/>
        </p:nvSpPr>
        <p:spPr>
          <a:xfrm>
            <a:off x="0" y="1"/>
            <a:ext cx="10080625" cy="56705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 fontScale="96500"/>
          </a:bodyPr>
          <a:lstStyle/>
          <a:p>
            <a:pPr marL="358775" indent="-250825">
              <a:spcBef>
                <a:spcPts val="1417"/>
              </a:spcBef>
              <a:buClr>
                <a:srgbClr val="222222"/>
              </a:buClr>
              <a:buSzPct val="80000"/>
              <a:buFont typeface="Wingdings" panose="05000000000000000000" pitchFamily="2" charset="2"/>
              <a:buChar char="§"/>
            </a:pPr>
            <a:endParaRPr lang="hu-HU" sz="2100" spc="-1">
              <a:solidFill>
                <a:srgbClr val="222222"/>
              </a:solidFill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</a:endParaRPr>
          </a:p>
        </p:txBody>
      </p:sp>
      <p:sp>
        <p:nvSpPr>
          <p:cNvPr id="86" name="CustomShape 1"/>
          <p:cNvSpPr/>
          <p:nvPr/>
        </p:nvSpPr>
        <p:spPr>
          <a:xfrm>
            <a:off x="579600" y="453600"/>
            <a:ext cx="9070920" cy="94572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hu-HU" sz="3800" b="1" spc="-1" dirty="0">
                <a:solidFill>
                  <a:srgbClr val="0097AC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Modulok, </a:t>
            </a:r>
            <a:r>
              <a:rPr lang="hu-HU" sz="3800" b="1" spc="-1" dirty="0" err="1">
                <a:solidFill>
                  <a:srgbClr val="0097AC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pluginek</a:t>
            </a:r>
            <a:endParaRPr lang="hu-HU" sz="3800" b="1" spc="-1" dirty="0">
              <a:solidFill>
                <a:srgbClr val="0097AC"/>
              </a:solidFill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</a:endParaRPr>
          </a:p>
        </p:txBody>
      </p:sp>
      <p:sp>
        <p:nvSpPr>
          <p:cNvPr id="87" name="CustomShape 2"/>
          <p:cNvSpPr/>
          <p:nvPr/>
        </p:nvSpPr>
        <p:spPr>
          <a:xfrm>
            <a:off x="489599" y="1477858"/>
            <a:ext cx="10453055" cy="386878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 fontScale="96500"/>
          </a:bodyPr>
          <a:lstStyle/>
          <a:p>
            <a:pPr marL="358775" indent="-250825">
              <a:spcBef>
                <a:spcPts val="1417"/>
              </a:spcBef>
              <a:buClr>
                <a:srgbClr val="222222"/>
              </a:buClr>
              <a:buSzPct val="80000"/>
              <a:buFont typeface="Wingdings" panose="05000000000000000000" pitchFamily="2" charset="2"/>
              <a:buChar char="§"/>
            </a:pPr>
            <a:r>
              <a:rPr lang="hu-HU" sz="20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Előre megírt parancsok, </a:t>
            </a:r>
            <a:r>
              <a:rPr lang="hu-HU" sz="2000" spc="-1" dirty="0" err="1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szkriptek</a:t>
            </a:r>
            <a:r>
              <a:rPr lang="hu-HU" sz="20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 </a:t>
            </a:r>
          </a:p>
          <a:p>
            <a:pPr marL="825500" lvl="1" indent="-285750">
              <a:spcBef>
                <a:spcPts val="320"/>
              </a:spcBef>
              <a:buClr>
                <a:srgbClr val="222222"/>
              </a:buClr>
              <a:buSzPct val="100000"/>
              <a:buFont typeface="Calibri" panose="020F0502020204030204" pitchFamily="34" charset="0"/>
              <a:buChar char="−"/>
            </a:pPr>
            <a:r>
              <a:rPr lang="hu-HU" sz="16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Menedzselt infrastruktúrákhoz (felhőszolgáltató, lokális </a:t>
            </a:r>
            <a:r>
              <a:rPr lang="hu-HU" sz="1600" spc="-1" dirty="0" err="1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virtualizáció</a:t>
            </a:r>
            <a:r>
              <a:rPr lang="hu-HU" sz="16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, stb.)</a:t>
            </a:r>
          </a:p>
          <a:p>
            <a:pPr marL="825500" lvl="1" indent="-285750">
              <a:spcBef>
                <a:spcPts val="320"/>
              </a:spcBef>
              <a:buClr>
                <a:srgbClr val="222222"/>
              </a:buClr>
              <a:buSzPct val="100000"/>
              <a:buFont typeface="Calibri" panose="020F0502020204030204" pitchFamily="34" charset="0"/>
              <a:buChar char="−"/>
            </a:pPr>
            <a:r>
              <a:rPr lang="hu-HU" sz="16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Rendszer komponensekhez (</a:t>
            </a:r>
            <a:r>
              <a:rPr lang="hu-HU" sz="1600" spc="-1" dirty="0" err="1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apt</a:t>
            </a:r>
            <a:r>
              <a:rPr lang="hu-HU" sz="16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, </a:t>
            </a:r>
            <a:r>
              <a:rPr lang="hu-HU" sz="1600" spc="-1" dirty="0" err="1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yum</a:t>
            </a:r>
            <a:r>
              <a:rPr lang="hu-HU" sz="16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, …)</a:t>
            </a:r>
          </a:p>
          <a:p>
            <a:pPr marL="825500" lvl="1" indent="-285750">
              <a:spcBef>
                <a:spcPts val="320"/>
              </a:spcBef>
              <a:buClr>
                <a:srgbClr val="222222"/>
              </a:buClr>
              <a:buSzPct val="100000"/>
              <a:buFont typeface="Calibri" panose="020F0502020204030204" pitchFamily="34" charset="0"/>
              <a:buChar char="−"/>
            </a:pPr>
            <a:r>
              <a:rPr lang="hu-HU" sz="16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Alkalmazásokhoz (adatbáziskezelők, webszerver, </a:t>
            </a:r>
            <a:r>
              <a:rPr lang="hu-HU" sz="1600" spc="-1" dirty="0" err="1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imap</a:t>
            </a:r>
            <a:r>
              <a:rPr lang="hu-HU" sz="16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 szerver, stb.)</a:t>
            </a:r>
          </a:p>
          <a:p>
            <a:pPr marL="825500" lvl="1" indent="-285750">
              <a:spcBef>
                <a:spcPts val="320"/>
              </a:spcBef>
              <a:buClr>
                <a:srgbClr val="222222"/>
              </a:buClr>
              <a:buSzPct val="100000"/>
              <a:buFont typeface="Calibri" panose="020F0502020204030204" pitchFamily="34" charset="0"/>
              <a:buChar char="−"/>
            </a:pPr>
            <a:r>
              <a:rPr lang="hu-HU" sz="16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Feladatokhoz (felhasználók kezelése, </a:t>
            </a:r>
            <a:r>
              <a:rPr lang="hu-HU" sz="1600" spc="-1" dirty="0" err="1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shell</a:t>
            </a:r>
            <a:r>
              <a:rPr lang="hu-HU" sz="16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 parancsok kiadása, stb.)</a:t>
            </a:r>
          </a:p>
          <a:p>
            <a:pPr marL="825500" lvl="1" indent="-285750">
              <a:spcBef>
                <a:spcPts val="320"/>
              </a:spcBef>
              <a:buClr>
                <a:srgbClr val="222222"/>
              </a:buClr>
              <a:buSzPct val="100000"/>
              <a:buFont typeface="Calibri" panose="020F0502020204030204" pitchFamily="34" charset="0"/>
              <a:buChar char="−"/>
            </a:pPr>
            <a:r>
              <a:rPr lang="hu-HU" sz="16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Hálózati eszközök kezelése</a:t>
            </a:r>
          </a:p>
          <a:p>
            <a:pPr marL="358775" indent="-250825">
              <a:spcBef>
                <a:spcPts val="1100"/>
              </a:spcBef>
              <a:buClr>
                <a:srgbClr val="222222"/>
              </a:buClr>
              <a:buSzPct val="80000"/>
              <a:buFont typeface="Wingdings" panose="05000000000000000000" pitchFamily="2" charset="2"/>
              <a:buChar char="§"/>
            </a:pPr>
            <a:r>
              <a:rPr lang="hu-HU" sz="20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Újrahasznosíthatók</a:t>
            </a:r>
          </a:p>
          <a:p>
            <a:pPr marL="358775" indent="-250825">
              <a:spcBef>
                <a:spcPts val="1100"/>
              </a:spcBef>
              <a:buClr>
                <a:srgbClr val="222222"/>
              </a:buClr>
              <a:buSzPct val="80000"/>
              <a:buFont typeface="Wingdings" panose="05000000000000000000" pitchFamily="2" charset="2"/>
              <a:buChar char="§"/>
            </a:pPr>
            <a:r>
              <a:rPr lang="hu-HU" sz="20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Teljes lista: </a:t>
            </a:r>
            <a:r>
              <a:rPr lang="hu-HU" sz="2000" spc="-1" dirty="0">
                <a:solidFill>
                  <a:srgbClr val="0097AC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https://docs.ansible.com/ansible/2.9/modules/list_of_all_modules.html</a:t>
            </a:r>
            <a:endParaRPr lang="hu-HU" sz="2000" spc="-1" dirty="0">
              <a:solidFill>
                <a:srgbClr val="0097AC"/>
              </a:solidFill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</a:endParaRPr>
          </a:p>
          <a:p>
            <a:pPr marL="358775" indent="-250825">
              <a:spcBef>
                <a:spcPts val="1100"/>
              </a:spcBef>
              <a:buClr>
                <a:srgbClr val="222222"/>
              </a:buClr>
              <a:buSzPct val="80000"/>
              <a:buFont typeface="Wingdings" panose="05000000000000000000" pitchFamily="2" charset="2"/>
              <a:buChar char="§"/>
            </a:pPr>
            <a:r>
              <a:rPr lang="hu-HU" sz="2000" spc="-1" dirty="0" err="1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Ansible</a:t>
            </a:r>
            <a:r>
              <a:rPr lang="hu-HU" sz="20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 Galaxy: </a:t>
            </a:r>
            <a:r>
              <a:rPr lang="hu-HU" sz="2000" spc="-1" dirty="0" err="1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Collection-ök</a:t>
            </a:r>
            <a:r>
              <a:rPr lang="hu-HU" sz="20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 új verzióknál</a:t>
            </a:r>
          </a:p>
          <a:p>
            <a:pPr marL="358775" indent="-250825">
              <a:spcBef>
                <a:spcPts val="1100"/>
              </a:spcBef>
              <a:buClr>
                <a:srgbClr val="222222"/>
              </a:buClr>
              <a:buSzPct val="80000"/>
              <a:buFont typeface="Wingdings" panose="05000000000000000000" pitchFamily="2" charset="2"/>
              <a:buChar char="§"/>
            </a:pPr>
            <a:r>
              <a:rPr lang="hu-HU" sz="2000" spc="-1" dirty="0" err="1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Plugin</a:t>
            </a:r>
            <a:r>
              <a:rPr lang="hu-HU" sz="20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-ek: </a:t>
            </a:r>
            <a:br>
              <a:rPr lang="hu-HU" sz="20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</a:br>
            <a:r>
              <a:rPr lang="hu-HU" sz="20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kiegészítik az </a:t>
            </a:r>
            <a:r>
              <a:rPr lang="hu-HU" sz="2000" spc="-1" dirty="0" err="1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Ansible</a:t>
            </a:r>
            <a:r>
              <a:rPr lang="hu-HU" sz="20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 </a:t>
            </a:r>
            <a:r>
              <a:rPr lang="hu-HU" sz="2000" spc="-1" dirty="0" err="1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funkcionalítását</a:t>
            </a:r>
            <a:endParaRPr lang="hu-HU" sz="2000" spc="-1" dirty="0">
              <a:solidFill>
                <a:srgbClr val="222222"/>
              </a:solidFill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</a:endParaRPr>
          </a:p>
        </p:txBody>
      </p:sp>
      <p:pic>
        <p:nvPicPr>
          <p:cNvPr id="6" name="Kép 5">
            <a:extLst>
              <a:ext uri="{FF2B5EF4-FFF2-40B4-BE49-F238E27FC236}">
                <a16:creationId xmlns:a16="http://schemas.microsoft.com/office/drawing/2014/main" id="{DA7BE8C2-746D-4618-812F-2468F4CA239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288" t="76600"/>
          <a:stretch/>
        </p:blipFill>
        <p:spPr>
          <a:xfrm>
            <a:off x="8357923" y="18032"/>
            <a:ext cx="1785576" cy="132688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>
            <a:extLst>
              <a:ext uri="{FF2B5EF4-FFF2-40B4-BE49-F238E27FC236}">
                <a16:creationId xmlns:a16="http://schemas.microsoft.com/office/drawing/2014/main" id="{C28F17DC-07AD-48CC-87FB-CCDABBE41B71}"/>
              </a:ext>
            </a:extLst>
          </p:cNvPr>
          <p:cNvSpPr/>
          <p:nvPr/>
        </p:nvSpPr>
        <p:spPr>
          <a:xfrm>
            <a:off x="0" y="1"/>
            <a:ext cx="10080625" cy="56705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/>
          <a:p>
            <a:pPr marL="355600" indent="-247650">
              <a:spcBef>
                <a:spcPts val="1417"/>
              </a:spcBef>
              <a:buClr>
                <a:srgbClr val="222222"/>
              </a:buClr>
              <a:buSzPct val="80000"/>
              <a:buFont typeface="Wingdings" panose="05000000000000000000" pitchFamily="2" charset="2"/>
              <a:buChar char="§"/>
            </a:pPr>
            <a:endParaRPr lang="hu-HU" sz="2400" spc="-1">
              <a:solidFill>
                <a:srgbClr val="222222"/>
              </a:solidFill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</a:endParaRPr>
          </a:p>
        </p:txBody>
      </p:sp>
      <p:sp>
        <p:nvSpPr>
          <p:cNvPr id="88" name="CustomShape 1"/>
          <p:cNvSpPr/>
          <p:nvPr/>
        </p:nvSpPr>
        <p:spPr>
          <a:xfrm>
            <a:off x="579600" y="453600"/>
            <a:ext cx="9070920" cy="94572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hu-HU" sz="3800" b="1" spc="-1" dirty="0" err="1">
                <a:solidFill>
                  <a:srgbClr val="0097AC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Playbook</a:t>
            </a:r>
            <a:r>
              <a:rPr lang="hu-HU" sz="3800" b="1" spc="-1" dirty="0">
                <a:solidFill>
                  <a:srgbClr val="0097AC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 &amp; </a:t>
            </a:r>
            <a:r>
              <a:rPr lang="hu-HU" sz="3800" b="1" spc="-1" dirty="0" err="1">
                <a:solidFill>
                  <a:srgbClr val="0097AC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Role</a:t>
            </a:r>
            <a:endParaRPr lang="hu-HU" sz="3800" b="1" spc="-1" dirty="0">
              <a:solidFill>
                <a:srgbClr val="0097AC"/>
              </a:solidFill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</a:endParaRPr>
          </a:p>
        </p:txBody>
      </p:sp>
      <p:sp>
        <p:nvSpPr>
          <p:cNvPr id="89" name="CustomShape 2"/>
          <p:cNvSpPr/>
          <p:nvPr/>
        </p:nvSpPr>
        <p:spPr>
          <a:xfrm>
            <a:off x="489600" y="1455943"/>
            <a:ext cx="8255566" cy="372668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marL="358775" indent="-250825">
              <a:lnSpc>
                <a:spcPct val="100000"/>
              </a:lnSpc>
              <a:spcBef>
                <a:spcPts val="1417"/>
              </a:spcBef>
              <a:buClr>
                <a:srgbClr val="222222"/>
              </a:buClr>
              <a:buSzPct val="80000"/>
              <a:buFont typeface="Wingdings" panose="05000000000000000000" pitchFamily="2" charset="2"/>
              <a:buChar char="§"/>
            </a:pPr>
            <a:r>
              <a:rPr lang="hu-HU" sz="2400" spc="-1" dirty="0" err="1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Playbook</a:t>
            </a:r>
            <a:r>
              <a:rPr lang="hu-HU" sz="24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: ismétlődő feladatok definíciója</a:t>
            </a:r>
          </a:p>
          <a:p>
            <a:pPr marL="825500" lvl="1" indent="-285750">
              <a:lnSpc>
                <a:spcPct val="100000"/>
              </a:lnSpc>
              <a:spcBef>
                <a:spcPts val="400"/>
              </a:spcBef>
              <a:buClr>
                <a:srgbClr val="222222"/>
              </a:buClr>
              <a:buSzPct val="100000"/>
              <a:buFont typeface="Calibri" panose="020F0502020204030204" pitchFamily="34" charset="0"/>
              <a:buChar char="−"/>
            </a:pPr>
            <a:r>
              <a:rPr lang="hu-HU" sz="20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Egy vagy több rendszeren végrehajtott feladatok listája, konfigurációja</a:t>
            </a:r>
          </a:p>
          <a:p>
            <a:pPr marL="1617663" lvl="2" indent="-274638">
              <a:lnSpc>
                <a:spcPct val="100000"/>
              </a:lnSpc>
              <a:spcBef>
                <a:spcPts val="400"/>
              </a:spcBef>
              <a:buClr>
                <a:srgbClr val="222222"/>
              </a:buClr>
              <a:buSzPct val="80000"/>
              <a:buFont typeface="Wingdings" panose="05000000000000000000" pitchFamily="2" charset="2"/>
              <a:buChar char="§"/>
            </a:pPr>
            <a:r>
              <a:rPr lang="hu-HU" sz="1600" b="0" strike="noStrike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Használt modullal</a:t>
            </a:r>
          </a:p>
          <a:p>
            <a:pPr marL="1617663" lvl="2" indent="-274638">
              <a:lnSpc>
                <a:spcPct val="100000"/>
              </a:lnSpc>
              <a:spcBef>
                <a:spcPts val="400"/>
              </a:spcBef>
              <a:buClr>
                <a:srgbClr val="222222"/>
              </a:buClr>
              <a:buSzPct val="80000"/>
              <a:buFont typeface="Wingdings" panose="05000000000000000000" pitchFamily="2" charset="2"/>
              <a:buChar char="§"/>
            </a:pPr>
            <a:r>
              <a:rPr lang="hu-HU" sz="1600" b="0" strike="noStrike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Állapotleírással</a:t>
            </a:r>
          </a:p>
          <a:p>
            <a:pPr marL="1617663" lvl="2" indent="-274638">
              <a:lnSpc>
                <a:spcPct val="100000"/>
              </a:lnSpc>
              <a:spcBef>
                <a:spcPts val="400"/>
              </a:spcBef>
              <a:buClr>
                <a:srgbClr val="222222"/>
              </a:buClr>
              <a:buSzPct val="80000"/>
              <a:buFont typeface="Wingdings" panose="05000000000000000000" pitchFamily="2" charset="2"/>
              <a:buChar char="§"/>
            </a:pPr>
            <a:r>
              <a:rPr lang="hu-HU" sz="1600" b="0" strike="noStrike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Változók és </a:t>
            </a:r>
            <a:r>
              <a:rPr lang="hu-HU" sz="1600" b="0" strike="noStrike" spc="-1" dirty="0" err="1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templatek</a:t>
            </a:r>
            <a:r>
              <a:rPr lang="hu-HU" sz="1600" b="0" strike="noStrike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 használata</a:t>
            </a:r>
          </a:p>
          <a:p>
            <a:pPr marL="825500" lvl="1" indent="-285750">
              <a:spcBef>
                <a:spcPts val="600"/>
              </a:spcBef>
              <a:buClr>
                <a:srgbClr val="222222"/>
              </a:buClr>
              <a:buSzPct val="100000"/>
              <a:buFont typeface="Calibri" panose="020F0502020204030204" pitchFamily="34" charset="0"/>
              <a:buChar char="−"/>
            </a:pPr>
            <a:r>
              <a:rPr lang="hu-HU" sz="2000" spc="-1" dirty="0" err="1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Yaml</a:t>
            </a:r>
            <a:r>
              <a:rPr lang="hu-HU" sz="20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 szintakszis</a:t>
            </a:r>
          </a:p>
          <a:p>
            <a:pPr marL="358775" indent="-250825">
              <a:spcBef>
                <a:spcPts val="2400"/>
              </a:spcBef>
              <a:buClr>
                <a:srgbClr val="222222"/>
              </a:buClr>
              <a:buSzPct val="80000"/>
              <a:buFont typeface="Wingdings" panose="05000000000000000000" pitchFamily="2" charset="2"/>
              <a:buChar char="§"/>
            </a:pPr>
            <a:r>
              <a:rPr lang="hu-HU" sz="2400" spc="-1" dirty="0" err="1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Role</a:t>
            </a:r>
            <a:endParaRPr lang="hu-HU" sz="2400" spc="-1" dirty="0">
              <a:solidFill>
                <a:srgbClr val="222222"/>
              </a:solidFill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</a:endParaRPr>
          </a:p>
          <a:p>
            <a:pPr marL="825500" lvl="1" indent="-285750">
              <a:spcBef>
                <a:spcPts val="300"/>
              </a:spcBef>
              <a:buClr>
                <a:srgbClr val="222222"/>
              </a:buClr>
              <a:buSzPct val="100000"/>
              <a:buFont typeface="Calibri" panose="020F0502020204030204" pitchFamily="34" charset="0"/>
              <a:buChar char="−"/>
            </a:pPr>
            <a:r>
              <a:rPr lang="hu-HU" sz="20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Gyakran használt </a:t>
            </a:r>
            <a:r>
              <a:rPr lang="hu-HU" sz="2000" spc="-1" dirty="0" err="1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playbookok</a:t>
            </a:r>
            <a:r>
              <a:rPr lang="hu-HU" sz="20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 „kiszervezése”</a:t>
            </a:r>
          </a:p>
          <a:p>
            <a:pPr marL="825500" lvl="1" indent="-285750">
              <a:spcBef>
                <a:spcPts val="400"/>
              </a:spcBef>
              <a:buClr>
                <a:srgbClr val="222222"/>
              </a:buClr>
              <a:buSzPct val="100000"/>
              <a:buFont typeface="Calibri" panose="020F0502020204030204" pitchFamily="34" charset="0"/>
              <a:buChar char="−"/>
            </a:pPr>
            <a:r>
              <a:rPr lang="hu-HU" sz="2000" spc="-1" dirty="0" err="1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Újrafelhasználhatóság</a:t>
            </a:r>
            <a:endParaRPr lang="hu-HU" sz="2000" spc="-1" dirty="0">
              <a:solidFill>
                <a:srgbClr val="222222"/>
              </a:solidFill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</a:endParaRPr>
          </a:p>
        </p:txBody>
      </p:sp>
      <p:pic>
        <p:nvPicPr>
          <p:cNvPr id="6" name="Kép 5">
            <a:extLst>
              <a:ext uri="{FF2B5EF4-FFF2-40B4-BE49-F238E27FC236}">
                <a16:creationId xmlns:a16="http://schemas.microsoft.com/office/drawing/2014/main" id="{3BFA08C8-1E79-4BDC-9D5E-5C5CFC21967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288" t="76600"/>
          <a:stretch/>
        </p:blipFill>
        <p:spPr>
          <a:xfrm>
            <a:off x="8357923" y="18032"/>
            <a:ext cx="1785576" cy="132688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>
            <a:extLst>
              <a:ext uri="{FF2B5EF4-FFF2-40B4-BE49-F238E27FC236}">
                <a16:creationId xmlns:a16="http://schemas.microsoft.com/office/drawing/2014/main" id="{3C917335-CB7F-4704-9F63-C34FFE96B076}"/>
              </a:ext>
            </a:extLst>
          </p:cNvPr>
          <p:cNvSpPr/>
          <p:nvPr/>
        </p:nvSpPr>
        <p:spPr>
          <a:xfrm>
            <a:off x="0" y="1"/>
            <a:ext cx="10080625" cy="5670550"/>
          </a:xfrm>
          <a:prstGeom prst="rect">
            <a:avLst/>
          </a:prstGeom>
          <a:solidFill>
            <a:srgbClr val="FDFD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0" name="CustomShape 1"/>
          <p:cNvSpPr/>
          <p:nvPr/>
        </p:nvSpPr>
        <p:spPr>
          <a:xfrm>
            <a:off x="579600" y="453600"/>
            <a:ext cx="9070920" cy="94572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hu-HU" sz="3800" b="1" spc="-1" dirty="0">
                <a:solidFill>
                  <a:srgbClr val="0097AC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GUI és menedzsment</a:t>
            </a:r>
          </a:p>
        </p:txBody>
      </p:sp>
      <p:sp>
        <p:nvSpPr>
          <p:cNvPr id="91" name="CustomShape 2"/>
          <p:cNvSpPr/>
          <p:nvPr/>
        </p:nvSpPr>
        <p:spPr>
          <a:xfrm>
            <a:off x="501619" y="1440064"/>
            <a:ext cx="5801904" cy="32875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108000">
              <a:spcBef>
                <a:spcPts val="1417"/>
              </a:spcBef>
              <a:buClr>
                <a:srgbClr val="000000"/>
              </a:buClr>
              <a:buSzPct val="45000"/>
            </a:pPr>
            <a:r>
              <a:rPr lang="hu-HU" sz="28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AWX/Tower</a:t>
            </a:r>
          </a:p>
          <a:p>
            <a:pPr marL="809625" lvl="1" indent="-273050">
              <a:lnSpc>
                <a:spcPct val="80000"/>
              </a:lnSpc>
              <a:spcBef>
                <a:spcPts val="1800"/>
              </a:spcBef>
              <a:buClr>
                <a:srgbClr val="222222"/>
              </a:buClr>
              <a:buSzPct val="80000"/>
              <a:buFont typeface="Wingdings" panose="05000000000000000000" pitchFamily="2" charset="2"/>
              <a:buChar char="§"/>
            </a:pPr>
            <a:r>
              <a:rPr lang="hu-HU" sz="24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Web alapú felület</a:t>
            </a:r>
          </a:p>
          <a:p>
            <a:pPr marL="809625" lvl="1" indent="-273050">
              <a:lnSpc>
                <a:spcPct val="80000"/>
              </a:lnSpc>
              <a:spcBef>
                <a:spcPts val="1800"/>
              </a:spcBef>
              <a:buClr>
                <a:srgbClr val="222222"/>
              </a:buClr>
              <a:buSzPct val="80000"/>
              <a:buFont typeface="Wingdings" panose="05000000000000000000" pitchFamily="2" charset="2"/>
              <a:buChar char="§"/>
            </a:pPr>
            <a:r>
              <a:rPr lang="hu-HU" sz="24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Nem csak GUI</a:t>
            </a:r>
          </a:p>
          <a:p>
            <a:pPr marL="809625" lvl="1" indent="-273050">
              <a:lnSpc>
                <a:spcPct val="80000"/>
              </a:lnSpc>
              <a:spcBef>
                <a:spcPts val="1800"/>
              </a:spcBef>
              <a:buClr>
                <a:srgbClr val="222222"/>
              </a:buClr>
              <a:buSzPct val="80000"/>
              <a:buFont typeface="Wingdings" panose="05000000000000000000" pitchFamily="2" charset="2"/>
              <a:buChar char="§"/>
            </a:pPr>
            <a:r>
              <a:rPr lang="hu-HU" sz="24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AWX: nyílt forrású, „teszt” a Tower előtt</a:t>
            </a:r>
          </a:p>
          <a:p>
            <a:pPr marL="809625" lvl="1" indent="-273050">
              <a:lnSpc>
                <a:spcPct val="80000"/>
              </a:lnSpc>
              <a:spcBef>
                <a:spcPts val="1800"/>
              </a:spcBef>
              <a:buClr>
                <a:srgbClr val="222222"/>
              </a:buClr>
              <a:buSzPct val="80000"/>
              <a:buFont typeface="Wingdings" panose="05000000000000000000" pitchFamily="2" charset="2"/>
              <a:buChar char="§"/>
            </a:pPr>
            <a:r>
              <a:rPr lang="hu-HU" sz="2400" spc="-1" dirty="0">
                <a:solidFill>
                  <a:srgbClr val="222222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Tower: kereskedelmi licencű, támogatással</a:t>
            </a:r>
            <a:endParaRPr lang="hu-HU" sz="2000" spc="-1" dirty="0">
              <a:solidFill>
                <a:srgbClr val="222222"/>
              </a:solidFill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</a:endParaRPr>
          </a:p>
        </p:txBody>
      </p:sp>
      <p:pic>
        <p:nvPicPr>
          <p:cNvPr id="6" name="Kép 5">
            <a:extLst>
              <a:ext uri="{FF2B5EF4-FFF2-40B4-BE49-F238E27FC236}">
                <a16:creationId xmlns:a16="http://schemas.microsoft.com/office/drawing/2014/main" id="{19F51289-64F8-46A3-88D9-74A11310667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288" t="76600"/>
          <a:stretch/>
        </p:blipFill>
        <p:spPr>
          <a:xfrm>
            <a:off x="8357923" y="18032"/>
            <a:ext cx="1785576" cy="132688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2513</TotalTime>
  <Words>277</Words>
  <Application>Microsoft Office PowerPoint</Application>
  <PresentationFormat>Egyéni</PresentationFormat>
  <Paragraphs>65</Paragraphs>
  <Slides>8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6</vt:i4>
      </vt:variant>
      <vt:variant>
        <vt:lpstr>Téma</vt:lpstr>
      </vt:variant>
      <vt:variant>
        <vt:i4>2</vt:i4>
      </vt:variant>
      <vt:variant>
        <vt:lpstr>Diacímek</vt:lpstr>
      </vt:variant>
      <vt:variant>
        <vt:i4>8</vt:i4>
      </vt:variant>
    </vt:vector>
  </HeadingPairs>
  <TitlesOfParts>
    <vt:vector size="16" baseType="lpstr">
      <vt:lpstr>Arial</vt:lpstr>
      <vt:lpstr>Arimo</vt:lpstr>
      <vt:lpstr>AUdimat</vt:lpstr>
      <vt:lpstr>Calibri</vt:lpstr>
      <vt:lpstr>Symbol</vt:lpstr>
      <vt:lpstr>Wingdings</vt:lpstr>
      <vt:lpstr>Office Theme</vt:lpstr>
      <vt:lpstr>Office Theme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subject/>
  <dc:creator>Ildi</dc:creator>
  <dc:description/>
  <cp:lastModifiedBy>Számi Ahmed</cp:lastModifiedBy>
  <cp:revision>130</cp:revision>
  <dcterms:created xsi:type="dcterms:W3CDTF">2022-03-26T16:34:50Z</dcterms:created>
  <dcterms:modified xsi:type="dcterms:W3CDTF">2022-04-28T08:27:59Z</dcterms:modified>
  <dc:language>hu-HU</dc:language>
</cp:coreProperties>
</file>