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62" r:id="rId5"/>
    <p:sldId id="275" r:id="rId6"/>
    <p:sldId id="270" r:id="rId7"/>
    <p:sldId id="263" r:id="rId8"/>
    <p:sldId id="276" r:id="rId9"/>
    <p:sldId id="264" r:id="rId10"/>
    <p:sldId id="265" r:id="rId11"/>
    <p:sldId id="267" r:id="rId12"/>
    <p:sldId id="268" r:id="rId13"/>
    <p:sldId id="271" r:id="rId14"/>
    <p:sldId id="272" r:id="rId15"/>
    <p:sldId id="273" r:id="rId16"/>
    <p:sldId id="266" r:id="rId17"/>
    <p:sldId id="274" r:id="rId18"/>
  </p:sldIdLst>
  <p:sldSz cx="12192000" cy="6858000"/>
  <p:notesSz cx="6858000" cy="9144000"/>
  <p:defaultTextStyle>
    <a:defPPr>
      <a:defRPr lang="en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2958AE-65CB-4451-88AF-40D71DC8B422}" v="2" dt="2022-04-25T19:48:50.827"/>
    <p1510:client id="{AF29E8FC-D52B-45EE-9932-95E309857EDE}" v="2" dt="2022-04-25T20:01:20.0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60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gvari, Balazs (Public Cloud Transformation Services)" userId="7f67126c-9508-4d6e-bf49-373c3c81b5b1" providerId="ADAL" clId="{AF29E8FC-D52B-45EE-9932-95E309857EDE}"/>
    <pc:docChg chg="undo custSel modSld">
      <pc:chgData name="Vegvari, Balazs (Public Cloud Transformation Services)" userId="7f67126c-9508-4d6e-bf49-373c3c81b5b1" providerId="ADAL" clId="{AF29E8FC-D52B-45EE-9932-95E309857EDE}" dt="2022-04-25T20:01:38.941" v="10" actId="1076"/>
      <pc:docMkLst>
        <pc:docMk/>
      </pc:docMkLst>
      <pc:sldChg chg="addSp delSp modSp mod addAnim delAnim">
        <pc:chgData name="Vegvari, Balazs (Public Cloud Transformation Services)" userId="7f67126c-9508-4d6e-bf49-373c3c81b5b1" providerId="ADAL" clId="{AF29E8FC-D52B-45EE-9932-95E309857EDE}" dt="2022-04-25T20:00:56.684" v="3" actId="1076"/>
        <pc:sldMkLst>
          <pc:docMk/>
          <pc:sldMk cId="2665508858" sldId="257"/>
        </pc:sldMkLst>
        <pc:picChg chg="add del mod">
          <ac:chgData name="Vegvari, Balazs (Public Cloud Transformation Services)" userId="7f67126c-9508-4d6e-bf49-373c3c81b5b1" providerId="ADAL" clId="{AF29E8FC-D52B-45EE-9932-95E309857EDE}" dt="2022-04-25T20:00:56.684" v="3" actId="1076"/>
          <ac:picMkLst>
            <pc:docMk/>
            <pc:sldMk cId="2665508858" sldId="257"/>
            <ac:picMk id="10" creationId="{59945FF5-98BE-73F2-DB70-88C11FFE32DC}"/>
          </ac:picMkLst>
        </pc:picChg>
      </pc:sldChg>
      <pc:sldChg chg="delSp modSp mod delAnim">
        <pc:chgData name="Vegvari, Balazs (Public Cloud Transformation Services)" userId="7f67126c-9508-4d6e-bf49-373c3c81b5b1" providerId="ADAL" clId="{AF29E8FC-D52B-45EE-9932-95E309857EDE}" dt="2022-04-25T20:01:38.941" v="10" actId="1076"/>
        <pc:sldMkLst>
          <pc:docMk/>
          <pc:sldMk cId="210079746" sldId="270"/>
        </pc:sldMkLst>
        <pc:picChg chg="mod">
          <ac:chgData name="Vegvari, Balazs (Public Cloud Transformation Services)" userId="7f67126c-9508-4d6e-bf49-373c3c81b5b1" providerId="ADAL" clId="{AF29E8FC-D52B-45EE-9932-95E309857EDE}" dt="2022-04-25T20:01:38.941" v="10" actId="1076"/>
          <ac:picMkLst>
            <pc:docMk/>
            <pc:sldMk cId="210079746" sldId="270"/>
            <ac:picMk id="4" creationId="{9F052B11-AF34-65EC-61E1-860B516B2042}"/>
          </ac:picMkLst>
        </pc:picChg>
        <pc:picChg chg="del">
          <ac:chgData name="Vegvari, Balazs (Public Cloud Transformation Services)" userId="7f67126c-9508-4d6e-bf49-373c3c81b5b1" providerId="ADAL" clId="{AF29E8FC-D52B-45EE-9932-95E309857EDE}" dt="2022-04-25T20:01:04.022" v="4" actId="478"/>
          <ac:picMkLst>
            <pc:docMk/>
            <pc:sldMk cId="210079746" sldId="270"/>
            <ac:picMk id="17" creationId="{6BD51BDA-D15B-DC71-416D-C41216B0A2A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1FD7AE-EAC3-4E3F-82A3-F11D6331D87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D0F53B-177A-4A0C-9A3D-A5193867F2A3}">
      <dgm:prSet/>
      <dgm:spPr/>
      <dgm:t>
        <a:bodyPr/>
        <a:lstStyle/>
        <a:p>
          <a:r>
            <a:rPr lang="en-US" dirty="0"/>
            <a:t>Increased speed and agility</a:t>
          </a:r>
        </a:p>
      </dgm:t>
    </dgm:pt>
    <dgm:pt modelId="{DABBA7F8-0007-4C56-A0F1-77B79B41A6C4}" type="parTrans" cxnId="{7B227B0F-3B1C-48B6-90A2-6A1352D6BFD4}">
      <dgm:prSet/>
      <dgm:spPr/>
      <dgm:t>
        <a:bodyPr/>
        <a:lstStyle/>
        <a:p>
          <a:endParaRPr lang="en-US"/>
        </a:p>
      </dgm:t>
    </dgm:pt>
    <dgm:pt modelId="{EE9B9F3F-18F3-43CB-86FA-0321C65E34BE}" type="sibTrans" cxnId="{7B227B0F-3B1C-48B6-90A2-6A1352D6BFD4}">
      <dgm:prSet/>
      <dgm:spPr/>
      <dgm:t>
        <a:bodyPr/>
        <a:lstStyle/>
        <a:p>
          <a:endParaRPr lang="en-US"/>
        </a:p>
      </dgm:t>
    </dgm:pt>
    <dgm:pt modelId="{9D698237-A569-4D46-BC08-80E7B0495DF3}">
      <dgm:prSet/>
      <dgm:spPr/>
      <dgm:t>
        <a:bodyPr/>
        <a:lstStyle/>
        <a:p>
          <a:r>
            <a:rPr lang="en-US" dirty="0"/>
            <a:t>Go global in minutes</a:t>
          </a:r>
        </a:p>
      </dgm:t>
    </dgm:pt>
    <dgm:pt modelId="{E8F7373F-0BD5-4C37-89C2-FD3428E69C4F}" type="parTrans" cxnId="{5D33BBF4-D669-4C5E-AD1D-4B8ACAD4745F}">
      <dgm:prSet/>
      <dgm:spPr/>
      <dgm:t>
        <a:bodyPr/>
        <a:lstStyle/>
        <a:p>
          <a:endParaRPr lang="en-US"/>
        </a:p>
      </dgm:t>
    </dgm:pt>
    <dgm:pt modelId="{8C748315-0228-4186-946C-A44C876E11A6}" type="sibTrans" cxnId="{5D33BBF4-D669-4C5E-AD1D-4B8ACAD4745F}">
      <dgm:prSet/>
      <dgm:spPr/>
      <dgm:t>
        <a:bodyPr/>
        <a:lstStyle/>
        <a:p>
          <a:endParaRPr lang="en-US"/>
        </a:p>
      </dgm:t>
    </dgm:pt>
    <dgm:pt modelId="{2124286F-77FB-4856-BE08-A702AE10398E}">
      <dgm:prSet/>
      <dgm:spPr/>
      <dgm:t>
        <a:bodyPr/>
        <a:lstStyle/>
        <a:p>
          <a:r>
            <a:rPr lang="en-US" dirty="0"/>
            <a:t>No upfront investment</a:t>
          </a:r>
        </a:p>
      </dgm:t>
    </dgm:pt>
    <dgm:pt modelId="{965869E7-96BE-4B31-8860-E18D404BE90A}" type="parTrans" cxnId="{56E7922D-CAC2-4FFE-AB3D-22C878415D95}">
      <dgm:prSet/>
      <dgm:spPr/>
      <dgm:t>
        <a:bodyPr/>
        <a:lstStyle/>
        <a:p>
          <a:endParaRPr lang="en-US"/>
        </a:p>
      </dgm:t>
    </dgm:pt>
    <dgm:pt modelId="{8A663F93-C37D-41CA-ADCB-F87180D8B122}" type="sibTrans" cxnId="{56E7922D-CAC2-4FFE-AB3D-22C878415D95}">
      <dgm:prSet/>
      <dgm:spPr/>
      <dgm:t>
        <a:bodyPr/>
        <a:lstStyle/>
        <a:p>
          <a:endParaRPr lang="en-US"/>
        </a:p>
      </dgm:t>
    </dgm:pt>
    <dgm:pt modelId="{1FBB8F4E-945A-407A-8634-3DD63916B389}">
      <dgm:prSet/>
      <dgm:spPr/>
      <dgm:t>
        <a:bodyPr/>
        <a:lstStyle/>
        <a:p>
          <a:r>
            <a:rPr lang="en-US" dirty="0"/>
            <a:t>Benefit from economies of scale</a:t>
          </a:r>
        </a:p>
      </dgm:t>
    </dgm:pt>
    <dgm:pt modelId="{09ADF4E1-D8E8-4703-9252-5256F7C8CAC8}" type="parTrans" cxnId="{5861D842-30B6-4D84-B059-5B5097D247B2}">
      <dgm:prSet/>
      <dgm:spPr/>
      <dgm:t>
        <a:bodyPr/>
        <a:lstStyle/>
        <a:p>
          <a:endParaRPr lang="en-US"/>
        </a:p>
      </dgm:t>
    </dgm:pt>
    <dgm:pt modelId="{997598D6-EFBE-4551-BE65-CA9AFBEF66A9}" type="sibTrans" cxnId="{5861D842-30B6-4D84-B059-5B5097D247B2}">
      <dgm:prSet/>
      <dgm:spPr/>
      <dgm:t>
        <a:bodyPr/>
        <a:lstStyle/>
        <a:p>
          <a:endParaRPr lang="en-US"/>
        </a:p>
      </dgm:t>
    </dgm:pt>
    <dgm:pt modelId="{C705EEAD-767D-4991-A425-5D6EA1E097FC}">
      <dgm:prSet/>
      <dgm:spPr/>
      <dgm:t>
        <a:bodyPr/>
        <a:lstStyle/>
        <a:p>
          <a:r>
            <a:rPr lang="en-US" dirty="0"/>
            <a:t>Pay for only what you use</a:t>
          </a:r>
        </a:p>
      </dgm:t>
    </dgm:pt>
    <dgm:pt modelId="{9897DA4D-DD6D-4EE8-B1EE-2E25DA1896EE}" type="parTrans" cxnId="{50250278-7443-4EDB-888A-1473AA72E982}">
      <dgm:prSet/>
      <dgm:spPr/>
      <dgm:t>
        <a:bodyPr/>
        <a:lstStyle/>
        <a:p>
          <a:endParaRPr lang="en-US"/>
        </a:p>
      </dgm:t>
    </dgm:pt>
    <dgm:pt modelId="{88A5E0C0-466D-4448-A832-14D569606146}" type="sibTrans" cxnId="{50250278-7443-4EDB-888A-1473AA72E982}">
      <dgm:prSet/>
      <dgm:spPr/>
      <dgm:t>
        <a:bodyPr/>
        <a:lstStyle/>
        <a:p>
          <a:endParaRPr lang="en-US"/>
        </a:p>
      </dgm:t>
    </dgm:pt>
    <dgm:pt modelId="{48C63B7F-A6E1-684F-8F94-321C794D738A}" type="pres">
      <dgm:prSet presAssocID="{321FD7AE-EAC3-4E3F-82A3-F11D6331D87C}" presName="vert0" presStyleCnt="0">
        <dgm:presLayoutVars>
          <dgm:dir/>
          <dgm:animOne val="branch"/>
          <dgm:animLvl val="lvl"/>
        </dgm:presLayoutVars>
      </dgm:prSet>
      <dgm:spPr/>
    </dgm:pt>
    <dgm:pt modelId="{FC737218-5521-6247-863B-E5A35E33A0F0}" type="pres">
      <dgm:prSet presAssocID="{81D0F53B-177A-4A0C-9A3D-A5193867F2A3}" presName="thickLine" presStyleLbl="alignNode1" presStyleIdx="0" presStyleCnt="5"/>
      <dgm:spPr/>
    </dgm:pt>
    <dgm:pt modelId="{D5EB8E31-9A7C-4D4B-8598-A984816FD5F0}" type="pres">
      <dgm:prSet presAssocID="{81D0F53B-177A-4A0C-9A3D-A5193867F2A3}" presName="horz1" presStyleCnt="0"/>
      <dgm:spPr/>
    </dgm:pt>
    <dgm:pt modelId="{CF8005A7-C5FB-A04B-85DF-46B693B8E5F4}" type="pres">
      <dgm:prSet presAssocID="{81D0F53B-177A-4A0C-9A3D-A5193867F2A3}" presName="tx1" presStyleLbl="revTx" presStyleIdx="0" presStyleCnt="5"/>
      <dgm:spPr/>
    </dgm:pt>
    <dgm:pt modelId="{7B1511E9-BE66-694F-8B62-3BF02B2289AC}" type="pres">
      <dgm:prSet presAssocID="{81D0F53B-177A-4A0C-9A3D-A5193867F2A3}" presName="vert1" presStyleCnt="0"/>
      <dgm:spPr/>
    </dgm:pt>
    <dgm:pt modelId="{03F5D214-5048-134E-A9A1-3ABB24AA5472}" type="pres">
      <dgm:prSet presAssocID="{9D698237-A569-4D46-BC08-80E7B0495DF3}" presName="thickLine" presStyleLbl="alignNode1" presStyleIdx="1" presStyleCnt="5"/>
      <dgm:spPr/>
    </dgm:pt>
    <dgm:pt modelId="{94565617-D2D8-7546-B826-5D7C6AD17D89}" type="pres">
      <dgm:prSet presAssocID="{9D698237-A569-4D46-BC08-80E7B0495DF3}" presName="horz1" presStyleCnt="0"/>
      <dgm:spPr/>
    </dgm:pt>
    <dgm:pt modelId="{A68B4C8C-A7B5-AC44-B0F3-14647F2C97D2}" type="pres">
      <dgm:prSet presAssocID="{9D698237-A569-4D46-BC08-80E7B0495DF3}" presName="tx1" presStyleLbl="revTx" presStyleIdx="1" presStyleCnt="5"/>
      <dgm:spPr/>
    </dgm:pt>
    <dgm:pt modelId="{E2B345AD-BF3C-EC4D-8AC6-E8181033E8BD}" type="pres">
      <dgm:prSet presAssocID="{9D698237-A569-4D46-BC08-80E7B0495DF3}" presName="vert1" presStyleCnt="0"/>
      <dgm:spPr/>
    </dgm:pt>
    <dgm:pt modelId="{47CEFFB2-9A84-C942-ACDF-4E51B9C81791}" type="pres">
      <dgm:prSet presAssocID="{2124286F-77FB-4856-BE08-A702AE10398E}" presName="thickLine" presStyleLbl="alignNode1" presStyleIdx="2" presStyleCnt="5"/>
      <dgm:spPr/>
    </dgm:pt>
    <dgm:pt modelId="{9DE84A9E-4315-6E46-9BF8-8E2F1F5011C9}" type="pres">
      <dgm:prSet presAssocID="{2124286F-77FB-4856-BE08-A702AE10398E}" presName="horz1" presStyleCnt="0"/>
      <dgm:spPr/>
    </dgm:pt>
    <dgm:pt modelId="{643B5F91-953F-494B-9B63-75D7CBD3DA18}" type="pres">
      <dgm:prSet presAssocID="{2124286F-77FB-4856-BE08-A702AE10398E}" presName="tx1" presStyleLbl="revTx" presStyleIdx="2" presStyleCnt="5"/>
      <dgm:spPr/>
    </dgm:pt>
    <dgm:pt modelId="{0D930C7A-16F6-9D45-AED2-46D2C7DA2EC2}" type="pres">
      <dgm:prSet presAssocID="{2124286F-77FB-4856-BE08-A702AE10398E}" presName="vert1" presStyleCnt="0"/>
      <dgm:spPr/>
    </dgm:pt>
    <dgm:pt modelId="{4B48A68A-DB0E-2F48-AE1F-015760C7F814}" type="pres">
      <dgm:prSet presAssocID="{1FBB8F4E-945A-407A-8634-3DD63916B389}" presName="thickLine" presStyleLbl="alignNode1" presStyleIdx="3" presStyleCnt="5"/>
      <dgm:spPr/>
    </dgm:pt>
    <dgm:pt modelId="{48D162BE-54FA-D04E-BB9A-B6ADC630E28E}" type="pres">
      <dgm:prSet presAssocID="{1FBB8F4E-945A-407A-8634-3DD63916B389}" presName="horz1" presStyleCnt="0"/>
      <dgm:spPr/>
    </dgm:pt>
    <dgm:pt modelId="{F14A4AF2-C69E-574E-A596-AB5C69255BED}" type="pres">
      <dgm:prSet presAssocID="{1FBB8F4E-945A-407A-8634-3DD63916B389}" presName="tx1" presStyleLbl="revTx" presStyleIdx="3" presStyleCnt="5"/>
      <dgm:spPr/>
    </dgm:pt>
    <dgm:pt modelId="{D2F928EB-3441-374E-A80E-B7CD0F05A90B}" type="pres">
      <dgm:prSet presAssocID="{1FBB8F4E-945A-407A-8634-3DD63916B389}" presName="vert1" presStyleCnt="0"/>
      <dgm:spPr/>
    </dgm:pt>
    <dgm:pt modelId="{C868A743-542F-A44F-9D71-DA13095FD791}" type="pres">
      <dgm:prSet presAssocID="{C705EEAD-767D-4991-A425-5D6EA1E097FC}" presName="thickLine" presStyleLbl="alignNode1" presStyleIdx="4" presStyleCnt="5"/>
      <dgm:spPr/>
    </dgm:pt>
    <dgm:pt modelId="{3CBCA165-EADC-6B47-BBAA-DBB9C9CF080F}" type="pres">
      <dgm:prSet presAssocID="{C705EEAD-767D-4991-A425-5D6EA1E097FC}" presName="horz1" presStyleCnt="0"/>
      <dgm:spPr/>
    </dgm:pt>
    <dgm:pt modelId="{D2FD80F9-FD90-064C-80ED-065B0DAF92E4}" type="pres">
      <dgm:prSet presAssocID="{C705EEAD-767D-4991-A425-5D6EA1E097FC}" presName="tx1" presStyleLbl="revTx" presStyleIdx="4" presStyleCnt="5"/>
      <dgm:spPr/>
    </dgm:pt>
    <dgm:pt modelId="{31B277ED-A648-1949-973D-7965F55FF9D4}" type="pres">
      <dgm:prSet presAssocID="{C705EEAD-767D-4991-A425-5D6EA1E097FC}" presName="vert1" presStyleCnt="0"/>
      <dgm:spPr/>
    </dgm:pt>
  </dgm:ptLst>
  <dgm:cxnLst>
    <dgm:cxn modelId="{7B227B0F-3B1C-48B6-90A2-6A1352D6BFD4}" srcId="{321FD7AE-EAC3-4E3F-82A3-F11D6331D87C}" destId="{81D0F53B-177A-4A0C-9A3D-A5193867F2A3}" srcOrd="0" destOrd="0" parTransId="{DABBA7F8-0007-4C56-A0F1-77B79B41A6C4}" sibTransId="{EE9B9F3F-18F3-43CB-86FA-0321C65E34BE}"/>
    <dgm:cxn modelId="{7E8E1E28-E3FF-3444-86A9-23683E17EE7A}" type="presOf" srcId="{C705EEAD-767D-4991-A425-5D6EA1E097FC}" destId="{D2FD80F9-FD90-064C-80ED-065B0DAF92E4}" srcOrd="0" destOrd="0" presId="urn:microsoft.com/office/officeart/2008/layout/LinedList"/>
    <dgm:cxn modelId="{56E7922D-CAC2-4FFE-AB3D-22C878415D95}" srcId="{321FD7AE-EAC3-4E3F-82A3-F11D6331D87C}" destId="{2124286F-77FB-4856-BE08-A702AE10398E}" srcOrd="2" destOrd="0" parTransId="{965869E7-96BE-4B31-8860-E18D404BE90A}" sibTransId="{8A663F93-C37D-41CA-ADCB-F87180D8B122}"/>
    <dgm:cxn modelId="{EF86D733-FB46-DF41-B5DB-B56DE0376C4D}" type="presOf" srcId="{1FBB8F4E-945A-407A-8634-3DD63916B389}" destId="{F14A4AF2-C69E-574E-A596-AB5C69255BED}" srcOrd="0" destOrd="0" presId="urn:microsoft.com/office/officeart/2008/layout/LinedList"/>
    <dgm:cxn modelId="{8AA96B36-B5F1-A640-9241-B5B5FF022C65}" type="presOf" srcId="{2124286F-77FB-4856-BE08-A702AE10398E}" destId="{643B5F91-953F-494B-9B63-75D7CBD3DA18}" srcOrd="0" destOrd="0" presId="urn:microsoft.com/office/officeart/2008/layout/LinedList"/>
    <dgm:cxn modelId="{5861D842-30B6-4D84-B059-5B5097D247B2}" srcId="{321FD7AE-EAC3-4E3F-82A3-F11D6331D87C}" destId="{1FBB8F4E-945A-407A-8634-3DD63916B389}" srcOrd="3" destOrd="0" parTransId="{09ADF4E1-D8E8-4703-9252-5256F7C8CAC8}" sibTransId="{997598D6-EFBE-4551-BE65-CA9AFBEF66A9}"/>
    <dgm:cxn modelId="{CD9FF672-EED5-7B4A-98E5-76AE85780CEA}" type="presOf" srcId="{9D698237-A569-4D46-BC08-80E7B0495DF3}" destId="{A68B4C8C-A7B5-AC44-B0F3-14647F2C97D2}" srcOrd="0" destOrd="0" presId="urn:microsoft.com/office/officeart/2008/layout/LinedList"/>
    <dgm:cxn modelId="{50250278-7443-4EDB-888A-1473AA72E982}" srcId="{321FD7AE-EAC3-4E3F-82A3-F11D6331D87C}" destId="{C705EEAD-767D-4991-A425-5D6EA1E097FC}" srcOrd="4" destOrd="0" parTransId="{9897DA4D-DD6D-4EE8-B1EE-2E25DA1896EE}" sibTransId="{88A5E0C0-466D-4448-A832-14D569606146}"/>
    <dgm:cxn modelId="{2C9B41A5-5C90-6141-AEFB-4A77FA2A7B03}" type="presOf" srcId="{81D0F53B-177A-4A0C-9A3D-A5193867F2A3}" destId="{CF8005A7-C5FB-A04B-85DF-46B693B8E5F4}" srcOrd="0" destOrd="0" presId="urn:microsoft.com/office/officeart/2008/layout/LinedList"/>
    <dgm:cxn modelId="{DA62C9F3-5CB7-064B-893F-3E7893B1672A}" type="presOf" srcId="{321FD7AE-EAC3-4E3F-82A3-F11D6331D87C}" destId="{48C63B7F-A6E1-684F-8F94-321C794D738A}" srcOrd="0" destOrd="0" presId="urn:microsoft.com/office/officeart/2008/layout/LinedList"/>
    <dgm:cxn modelId="{5D33BBF4-D669-4C5E-AD1D-4B8ACAD4745F}" srcId="{321FD7AE-EAC3-4E3F-82A3-F11D6331D87C}" destId="{9D698237-A569-4D46-BC08-80E7B0495DF3}" srcOrd="1" destOrd="0" parTransId="{E8F7373F-0BD5-4C37-89C2-FD3428E69C4F}" sibTransId="{8C748315-0228-4186-946C-A44C876E11A6}"/>
    <dgm:cxn modelId="{C95BA886-2F62-5045-8D05-BFCD431617C5}" type="presParOf" srcId="{48C63B7F-A6E1-684F-8F94-321C794D738A}" destId="{FC737218-5521-6247-863B-E5A35E33A0F0}" srcOrd="0" destOrd="0" presId="urn:microsoft.com/office/officeart/2008/layout/LinedList"/>
    <dgm:cxn modelId="{1C7F7D53-9145-9C42-8302-FF1728F94246}" type="presParOf" srcId="{48C63B7F-A6E1-684F-8F94-321C794D738A}" destId="{D5EB8E31-9A7C-4D4B-8598-A984816FD5F0}" srcOrd="1" destOrd="0" presId="urn:microsoft.com/office/officeart/2008/layout/LinedList"/>
    <dgm:cxn modelId="{51EF62A3-97B0-774B-9D99-6A4730A379E3}" type="presParOf" srcId="{D5EB8E31-9A7C-4D4B-8598-A984816FD5F0}" destId="{CF8005A7-C5FB-A04B-85DF-46B693B8E5F4}" srcOrd="0" destOrd="0" presId="urn:microsoft.com/office/officeart/2008/layout/LinedList"/>
    <dgm:cxn modelId="{EEC7EA82-786E-9243-9D94-1E5AD1DAE649}" type="presParOf" srcId="{D5EB8E31-9A7C-4D4B-8598-A984816FD5F0}" destId="{7B1511E9-BE66-694F-8B62-3BF02B2289AC}" srcOrd="1" destOrd="0" presId="urn:microsoft.com/office/officeart/2008/layout/LinedList"/>
    <dgm:cxn modelId="{AF34B141-A1CD-174E-9755-D56F7382EA8F}" type="presParOf" srcId="{48C63B7F-A6E1-684F-8F94-321C794D738A}" destId="{03F5D214-5048-134E-A9A1-3ABB24AA5472}" srcOrd="2" destOrd="0" presId="urn:microsoft.com/office/officeart/2008/layout/LinedList"/>
    <dgm:cxn modelId="{48ACF4D4-9FC3-D04C-8824-B2FE6E4B89CA}" type="presParOf" srcId="{48C63B7F-A6E1-684F-8F94-321C794D738A}" destId="{94565617-D2D8-7546-B826-5D7C6AD17D89}" srcOrd="3" destOrd="0" presId="urn:microsoft.com/office/officeart/2008/layout/LinedList"/>
    <dgm:cxn modelId="{3B00ED57-9209-C34F-BE49-8B483CC12217}" type="presParOf" srcId="{94565617-D2D8-7546-B826-5D7C6AD17D89}" destId="{A68B4C8C-A7B5-AC44-B0F3-14647F2C97D2}" srcOrd="0" destOrd="0" presId="urn:microsoft.com/office/officeart/2008/layout/LinedList"/>
    <dgm:cxn modelId="{EDB58A08-6412-824F-A015-19E8C5AB92A8}" type="presParOf" srcId="{94565617-D2D8-7546-B826-5D7C6AD17D89}" destId="{E2B345AD-BF3C-EC4D-8AC6-E8181033E8BD}" srcOrd="1" destOrd="0" presId="urn:microsoft.com/office/officeart/2008/layout/LinedList"/>
    <dgm:cxn modelId="{F219EF29-845F-2445-94CB-3051241CF57B}" type="presParOf" srcId="{48C63B7F-A6E1-684F-8F94-321C794D738A}" destId="{47CEFFB2-9A84-C942-ACDF-4E51B9C81791}" srcOrd="4" destOrd="0" presId="urn:microsoft.com/office/officeart/2008/layout/LinedList"/>
    <dgm:cxn modelId="{CC6BC00D-9166-9F48-8D60-C60C7E656E42}" type="presParOf" srcId="{48C63B7F-A6E1-684F-8F94-321C794D738A}" destId="{9DE84A9E-4315-6E46-9BF8-8E2F1F5011C9}" srcOrd="5" destOrd="0" presId="urn:microsoft.com/office/officeart/2008/layout/LinedList"/>
    <dgm:cxn modelId="{51E887E5-19F0-364E-9F68-E4FEF808AA35}" type="presParOf" srcId="{9DE84A9E-4315-6E46-9BF8-8E2F1F5011C9}" destId="{643B5F91-953F-494B-9B63-75D7CBD3DA18}" srcOrd="0" destOrd="0" presId="urn:microsoft.com/office/officeart/2008/layout/LinedList"/>
    <dgm:cxn modelId="{48251135-6E76-B245-ACB3-0FB755443D6F}" type="presParOf" srcId="{9DE84A9E-4315-6E46-9BF8-8E2F1F5011C9}" destId="{0D930C7A-16F6-9D45-AED2-46D2C7DA2EC2}" srcOrd="1" destOrd="0" presId="urn:microsoft.com/office/officeart/2008/layout/LinedList"/>
    <dgm:cxn modelId="{F89F61FE-7FEA-2742-8B6E-750A7296B4DD}" type="presParOf" srcId="{48C63B7F-A6E1-684F-8F94-321C794D738A}" destId="{4B48A68A-DB0E-2F48-AE1F-015760C7F814}" srcOrd="6" destOrd="0" presId="urn:microsoft.com/office/officeart/2008/layout/LinedList"/>
    <dgm:cxn modelId="{1D474808-6288-AF45-802A-D664627EB3D1}" type="presParOf" srcId="{48C63B7F-A6E1-684F-8F94-321C794D738A}" destId="{48D162BE-54FA-D04E-BB9A-B6ADC630E28E}" srcOrd="7" destOrd="0" presId="urn:microsoft.com/office/officeart/2008/layout/LinedList"/>
    <dgm:cxn modelId="{82B49254-B1D9-4A46-8805-7E32C35CAEF0}" type="presParOf" srcId="{48D162BE-54FA-D04E-BB9A-B6ADC630E28E}" destId="{F14A4AF2-C69E-574E-A596-AB5C69255BED}" srcOrd="0" destOrd="0" presId="urn:microsoft.com/office/officeart/2008/layout/LinedList"/>
    <dgm:cxn modelId="{78CC0CC4-287D-8B49-B70B-2C2602413BCD}" type="presParOf" srcId="{48D162BE-54FA-D04E-BB9A-B6ADC630E28E}" destId="{D2F928EB-3441-374E-A80E-B7CD0F05A90B}" srcOrd="1" destOrd="0" presId="urn:microsoft.com/office/officeart/2008/layout/LinedList"/>
    <dgm:cxn modelId="{DA0DE46E-97C9-AC45-9360-33CEB4EAC08B}" type="presParOf" srcId="{48C63B7F-A6E1-684F-8F94-321C794D738A}" destId="{C868A743-542F-A44F-9D71-DA13095FD791}" srcOrd="8" destOrd="0" presId="urn:microsoft.com/office/officeart/2008/layout/LinedList"/>
    <dgm:cxn modelId="{919D05CB-A624-D349-B98D-C9EB1A6F2FBA}" type="presParOf" srcId="{48C63B7F-A6E1-684F-8F94-321C794D738A}" destId="{3CBCA165-EADC-6B47-BBAA-DBB9C9CF080F}" srcOrd="9" destOrd="0" presId="urn:microsoft.com/office/officeart/2008/layout/LinedList"/>
    <dgm:cxn modelId="{151880B1-4FF5-634E-9929-FE4E9C283469}" type="presParOf" srcId="{3CBCA165-EADC-6B47-BBAA-DBB9C9CF080F}" destId="{D2FD80F9-FD90-064C-80ED-065B0DAF92E4}" srcOrd="0" destOrd="0" presId="urn:microsoft.com/office/officeart/2008/layout/LinedList"/>
    <dgm:cxn modelId="{0F958F3B-7744-7645-BA68-F3FB6B46ECA4}" type="presParOf" srcId="{3CBCA165-EADC-6B47-BBAA-DBB9C9CF080F}" destId="{31B277ED-A648-1949-973D-7965F55FF9D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37218-5521-6247-863B-E5A35E33A0F0}">
      <dsp:nvSpPr>
        <dsp:cNvPr id="0" name=""/>
        <dsp:cNvSpPr/>
      </dsp:nvSpPr>
      <dsp:spPr>
        <a:xfrm>
          <a:off x="0" y="531"/>
          <a:ext cx="90711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005A7-C5FB-A04B-85DF-46B693B8E5F4}">
      <dsp:nvSpPr>
        <dsp:cNvPr id="0" name=""/>
        <dsp:cNvSpPr/>
      </dsp:nvSpPr>
      <dsp:spPr>
        <a:xfrm>
          <a:off x="0" y="531"/>
          <a:ext cx="9071113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Increased speed and agility</a:t>
          </a:r>
        </a:p>
      </dsp:txBody>
      <dsp:txXfrm>
        <a:off x="0" y="531"/>
        <a:ext cx="9071113" cy="870055"/>
      </dsp:txXfrm>
    </dsp:sp>
    <dsp:sp modelId="{03F5D214-5048-134E-A9A1-3ABB24AA5472}">
      <dsp:nvSpPr>
        <dsp:cNvPr id="0" name=""/>
        <dsp:cNvSpPr/>
      </dsp:nvSpPr>
      <dsp:spPr>
        <a:xfrm>
          <a:off x="0" y="870586"/>
          <a:ext cx="90711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B4C8C-A7B5-AC44-B0F3-14647F2C97D2}">
      <dsp:nvSpPr>
        <dsp:cNvPr id="0" name=""/>
        <dsp:cNvSpPr/>
      </dsp:nvSpPr>
      <dsp:spPr>
        <a:xfrm>
          <a:off x="0" y="870586"/>
          <a:ext cx="9071113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Go global in minutes</a:t>
          </a:r>
        </a:p>
      </dsp:txBody>
      <dsp:txXfrm>
        <a:off x="0" y="870586"/>
        <a:ext cx="9071113" cy="870055"/>
      </dsp:txXfrm>
    </dsp:sp>
    <dsp:sp modelId="{47CEFFB2-9A84-C942-ACDF-4E51B9C81791}">
      <dsp:nvSpPr>
        <dsp:cNvPr id="0" name=""/>
        <dsp:cNvSpPr/>
      </dsp:nvSpPr>
      <dsp:spPr>
        <a:xfrm>
          <a:off x="0" y="1740641"/>
          <a:ext cx="90711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3B5F91-953F-494B-9B63-75D7CBD3DA18}">
      <dsp:nvSpPr>
        <dsp:cNvPr id="0" name=""/>
        <dsp:cNvSpPr/>
      </dsp:nvSpPr>
      <dsp:spPr>
        <a:xfrm>
          <a:off x="0" y="1740641"/>
          <a:ext cx="9071113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No upfront investment</a:t>
          </a:r>
        </a:p>
      </dsp:txBody>
      <dsp:txXfrm>
        <a:off x="0" y="1740641"/>
        <a:ext cx="9071113" cy="870055"/>
      </dsp:txXfrm>
    </dsp:sp>
    <dsp:sp modelId="{4B48A68A-DB0E-2F48-AE1F-015760C7F814}">
      <dsp:nvSpPr>
        <dsp:cNvPr id="0" name=""/>
        <dsp:cNvSpPr/>
      </dsp:nvSpPr>
      <dsp:spPr>
        <a:xfrm>
          <a:off x="0" y="2610696"/>
          <a:ext cx="90711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4A4AF2-C69E-574E-A596-AB5C69255BED}">
      <dsp:nvSpPr>
        <dsp:cNvPr id="0" name=""/>
        <dsp:cNvSpPr/>
      </dsp:nvSpPr>
      <dsp:spPr>
        <a:xfrm>
          <a:off x="0" y="2610696"/>
          <a:ext cx="9071113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Benefit from economies of scale</a:t>
          </a:r>
        </a:p>
      </dsp:txBody>
      <dsp:txXfrm>
        <a:off x="0" y="2610696"/>
        <a:ext cx="9071113" cy="870055"/>
      </dsp:txXfrm>
    </dsp:sp>
    <dsp:sp modelId="{C868A743-542F-A44F-9D71-DA13095FD791}">
      <dsp:nvSpPr>
        <dsp:cNvPr id="0" name=""/>
        <dsp:cNvSpPr/>
      </dsp:nvSpPr>
      <dsp:spPr>
        <a:xfrm>
          <a:off x="0" y="3480751"/>
          <a:ext cx="907111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D80F9-FD90-064C-80ED-065B0DAF92E4}">
      <dsp:nvSpPr>
        <dsp:cNvPr id="0" name=""/>
        <dsp:cNvSpPr/>
      </dsp:nvSpPr>
      <dsp:spPr>
        <a:xfrm>
          <a:off x="0" y="3480751"/>
          <a:ext cx="9071113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Pay for only what you use</a:t>
          </a:r>
        </a:p>
      </dsp:txBody>
      <dsp:txXfrm>
        <a:off x="0" y="3480751"/>
        <a:ext cx="9071113" cy="870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17134-F522-80CC-465A-504909A78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86FDC3-5A82-06A2-DB2F-41A548859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B8CAB-D78F-C65F-FCD4-F4A18C0DA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7E9D-1009-534B-8A0D-FBE0CDF035DE}" type="datetimeFigureOut">
              <a:rPr lang="en-HU" smtClean="0"/>
              <a:t>04/25/2022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26FFE-ADD7-E82A-629A-C3D93DDF4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75F97-4B62-0ED9-7644-86FF6F7AF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0952-F048-9947-9978-F344F459AEAB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67567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306BB-3AD1-11FA-7C4A-5F359ACBA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1495C9-1D93-D45C-30D8-851CE2608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4A2F5-20CC-8079-DC69-DEF1DBE0D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7E9D-1009-534B-8A0D-FBE0CDF035DE}" type="datetimeFigureOut">
              <a:rPr lang="en-HU" smtClean="0"/>
              <a:t>04/25/2022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B3BDC-5C75-35B3-7364-381BE8C04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5A249-CAFC-1975-13B1-05AF8795F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0952-F048-9947-9978-F344F459AEAB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45704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3FFD71-04E8-CDD7-FE27-D84BE21205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79D254-713D-B232-1EA7-E003A7926C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6157C-8F3E-D382-7E67-05AF56122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7E9D-1009-534B-8A0D-FBE0CDF035DE}" type="datetimeFigureOut">
              <a:rPr lang="en-HU" smtClean="0"/>
              <a:t>04/25/2022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1C9FC-8B60-D2AE-D07A-FCCC049E9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97CA5-4572-331E-93AC-E6D6861D7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0952-F048-9947-9978-F344F459AEAB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6756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D677A-CEB9-93E2-2CF3-3752FA6A9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0DB13-8D69-7C91-6A2E-7B5F6FAE6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FA497-CACA-46B1-3B6C-9C8C429F3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7E9D-1009-534B-8A0D-FBE0CDF035DE}" type="datetimeFigureOut">
              <a:rPr lang="en-HU" smtClean="0"/>
              <a:t>04/25/2022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5C17D-7134-B0C7-3FA9-9B4FED41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53B16-7692-7BB3-0D9A-AB1197A26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0952-F048-9947-9978-F344F459AEAB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70316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80620-5F9D-16DF-1BC5-9BBAB92D5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58670-DD63-17CF-49B6-5C33BE979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BFA19-74E0-A85B-6034-6B47F0879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7E9D-1009-534B-8A0D-FBE0CDF035DE}" type="datetimeFigureOut">
              <a:rPr lang="en-HU" smtClean="0"/>
              <a:t>04/25/2022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AECA7-267F-E3E1-F23A-004C4F1E9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9BC8A-AD76-740C-C6F7-6ADD769EA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0952-F048-9947-9978-F344F459AEAB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68816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52692-2E86-1087-0DDC-593D6AC1B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F5747-8225-148D-1438-D57868FF8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49B2F5-81B9-C932-299D-BD7928225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7D6D5-9E53-4DDE-1E3C-3F88BDBC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7E9D-1009-534B-8A0D-FBE0CDF035DE}" type="datetimeFigureOut">
              <a:rPr lang="en-HU" smtClean="0"/>
              <a:t>04/25/2022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1D18F-D503-72A4-F35D-49C867F32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654A74-E0B8-237D-8B40-825EB4A1E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0952-F048-9947-9978-F344F459AEAB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732779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3A70C-DC8C-40D2-D69D-503EFCB6E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F5DB6-1D7E-3433-6120-8A0A0EAD8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0D6F9-71DD-753C-75F1-893752BE9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6930F0-CD4C-58D5-621A-9FCCC1B9E4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06CC68-CF25-B8EF-04BC-5ABA98711E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6F7A9D-2D7B-888C-0BAB-379C2BA44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7E9D-1009-534B-8A0D-FBE0CDF035DE}" type="datetimeFigureOut">
              <a:rPr lang="en-HU" smtClean="0"/>
              <a:t>04/25/2022</a:t>
            </a:fld>
            <a:endParaRPr lang="en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07C61C-EDB5-22A2-E7E0-9F5F67987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664630-4C3D-8A69-6E6E-D4D0C060F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0952-F048-9947-9978-F344F459AEAB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51309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B8F4B-805D-E4B0-863F-8C5B9870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0EE6B6-8559-778B-5C73-125CE214A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7E9D-1009-534B-8A0D-FBE0CDF035DE}" type="datetimeFigureOut">
              <a:rPr lang="en-HU" smtClean="0"/>
              <a:t>04/25/2022</a:t>
            </a:fld>
            <a:endParaRPr lang="en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3E70BA-25CC-3B80-4B6C-1438D7349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FD5B3-A65F-27BF-9A4C-B4BBEBC4C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0952-F048-9947-9978-F344F459AEAB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97702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1AF7C8-FDE2-CB15-77A3-1D5E24D4F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7E9D-1009-534B-8A0D-FBE0CDF035DE}" type="datetimeFigureOut">
              <a:rPr lang="en-HU" smtClean="0"/>
              <a:t>04/25/2022</a:t>
            </a:fld>
            <a:endParaRPr lang="en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429A9B-8264-19A0-0B90-396E3F759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B4577-8C6A-19A2-7F2B-493C5ABC8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0952-F048-9947-9978-F344F459AEAB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625772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ED1B6-64D2-032B-8FD6-82A838FF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F6838-77F3-2A0B-0801-A092B97A7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902778-A769-1545-8E6A-FC52A1BD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35C9E-34B8-EC74-1B52-4C418D1CB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7E9D-1009-534B-8A0D-FBE0CDF035DE}" type="datetimeFigureOut">
              <a:rPr lang="en-HU" smtClean="0"/>
              <a:t>04/25/2022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7FECC-C5C8-DC83-661F-D92807B81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89AB5E-9E39-CE6E-4410-2E4D55588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0952-F048-9947-9978-F344F459AEAB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82048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2A04B-CA85-06B2-3B0B-30CD4D54B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0E97F3-3084-F268-CDE2-8D86B8AA50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9AB51F-F3D3-8BC9-ADAF-702310268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494DE5-6694-27F3-0340-3A0DA4CC7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7E9D-1009-534B-8A0D-FBE0CDF035DE}" type="datetimeFigureOut">
              <a:rPr lang="en-HU" smtClean="0"/>
              <a:t>04/25/2022</a:t>
            </a:fld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369D5-7689-EA35-7181-1021137AB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7E5202-94CC-6F09-13B6-93310E61C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F0952-F048-9947-9978-F344F459AEAB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50137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1CA954-D94E-E5C3-2B27-5BEAB08E6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958CA-72CC-C47F-43BD-BD2B48BF4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C4578-EC15-FD26-3C5D-1933215CE0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F7E9D-1009-534B-8A0D-FBE0CDF035DE}" type="datetimeFigureOut">
              <a:rPr lang="en-HU" smtClean="0"/>
              <a:t>04/25/2022</a:t>
            </a:fld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AC684-D882-0E34-5FC1-A6056C45D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0D0B5-FED3-AB44-66B2-89E408601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F0952-F048-9947-9978-F344F459AEAB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16554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91BC6-CCE4-115B-0712-8F12984C9D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HU" dirty="0"/>
              <a:t>Where is The Money?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9DAC4A-78DA-B1FB-962A-17DDFFF4D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41350"/>
          </a:xfrm>
        </p:spPr>
        <p:txBody>
          <a:bodyPr/>
          <a:lstStyle/>
          <a:p>
            <a:r>
              <a:rPr lang="en-HU" dirty="0"/>
              <a:t>Making costs visible in the AWS Cloud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8420265-0AFF-1D9E-FC51-88A08190D78D}"/>
              </a:ext>
            </a:extLst>
          </p:cNvPr>
          <p:cNvSpPr txBox="1">
            <a:spLocks/>
          </p:cNvSpPr>
          <p:nvPr/>
        </p:nvSpPr>
        <p:spPr>
          <a:xfrm>
            <a:off x="602456" y="6026151"/>
            <a:ext cx="10987087" cy="64135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HU" dirty="0"/>
              <a:t>Balazs Vegvari</a:t>
            </a:r>
          </a:p>
          <a:p>
            <a:pPr algn="r"/>
            <a:r>
              <a:rPr lang="en-HU" dirty="0"/>
              <a:t>26/Apr/2022</a:t>
            </a:r>
          </a:p>
        </p:txBody>
      </p:sp>
    </p:spTree>
    <p:extLst>
      <p:ext uri="{BB962C8B-B14F-4D97-AF65-F5344CB8AC3E}">
        <p14:creationId xmlns:p14="http://schemas.microsoft.com/office/powerpoint/2010/main" val="1299150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14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85" name="Group 146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48" name="Isosceles Triangle 147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7" name="Rectangle 148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(zoomed) 1. CC Dashboard">
            <a:extLst>
              <a:ext uri="{FF2B5EF4-FFF2-40B4-BE49-F238E27FC236}">
                <a16:creationId xmlns:a16="http://schemas.microsoft.com/office/drawing/2014/main" id="{7CDE4255-0C1F-6BEF-BDC1-F4C88FD3B2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9" t="15437" r="1166" b="33860"/>
          <a:stretch/>
        </p:blipFill>
        <p:spPr bwMode="auto">
          <a:xfrm>
            <a:off x="740418" y="1784965"/>
            <a:ext cx="11176248" cy="362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8" name="Group 150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9" name="Isosceles Triangle 152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1" name="Title 1">
            <a:extLst>
              <a:ext uri="{FF2B5EF4-FFF2-40B4-BE49-F238E27FC236}">
                <a16:creationId xmlns:a16="http://schemas.microsoft.com/office/drawing/2014/main" id="{A9D4FB3D-BA2A-5CDC-C45A-ADE423BBF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en-HU" sz="3600" dirty="0"/>
              <a:t>Define Cost Categories</a:t>
            </a:r>
          </a:p>
        </p:txBody>
      </p:sp>
    </p:spTree>
    <p:extLst>
      <p:ext uri="{BB962C8B-B14F-4D97-AF65-F5344CB8AC3E}">
        <p14:creationId xmlns:p14="http://schemas.microsoft.com/office/powerpoint/2010/main" val="364776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14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85" name="Group 146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48" name="Isosceles Triangle 147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7" name="Rectangle 148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88" name="Group 150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9" name="Isosceles Triangle 152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31277CBF-66C3-94E5-E091-3527134EA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HU" dirty="0"/>
              <a:t>Create Category Rules</a:t>
            </a:r>
          </a:p>
        </p:txBody>
      </p:sp>
      <p:pic>
        <p:nvPicPr>
          <p:cNvPr id="17" name="Picture 2" descr="aws-cost-categories-define-category-rules">
            <a:extLst>
              <a:ext uri="{FF2B5EF4-FFF2-40B4-BE49-F238E27FC236}">
                <a16:creationId xmlns:a16="http://schemas.microsoft.com/office/drawing/2014/main" id="{3D1E3C62-6DE4-B2FB-2CA2-3F0A48493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7" t="20164" r="1954" b="42553"/>
          <a:stretch/>
        </p:blipFill>
        <p:spPr bwMode="auto">
          <a:xfrm>
            <a:off x="838200" y="1690688"/>
            <a:ext cx="5011161" cy="343472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aws-cost-categories-define-category-rules">
            <a:extLst>
              <a:ext uri="{FF2B5EF4-FFF2-40B4-BE49-F238E27FC236}">
                <a16:creationId xmlns:a16="http://schemas.microsoft.com/office/drawing/2014/main" id="{45B7C7EF-92D0-0E0B-ED49-B6BB071D8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9" t="63954" r="1586"/>
          <a:stretch/>
        </p:blipFill>
        <p:spPr bwMode="auto">
          <a:xfrm>
            <a:off x="6096001" y="1690688"/>
            <a:ext cx="5257800" cy="343472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302FB5-836A-0539-E4F2-2796D6F99C53}"/>
              </a:ext>
            </a:extLst>
          </p:cNvPr>
          <p:cNvSpPr txBox="1"/>
          <p:nvPr/>
        </p:nvSpPr>
        <p:spPr>
          <a:xfrm>
            <a:off x="3925163" y="5595315"/>
            <a:ext cx="7428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HU" sz="1600" dirty="0"/>
              <a:t>Every rule can combine multiple dimensions to match. </a:t>
            </a:r>
          </a:p>
          <a:p>
            <a:pPr algn="r"/>
            <a:r>
              <a:rPr lang="en-HU" sz="1600" dirty="0"/>
              <a:t>Dimensions can be </a:t>
            </a:r>
            <a:r>
              <a:rPr lang="en-HU" sz="1600" i="1" dirty="0"/>
              <a:t>Account</a:t>
            </a:r>
            <a:r>
              <a:rPr lang="en-HU" sz="1600" dirty="0"/>
              <a:t>, </a:t>
            </a:r>
            <a:r>
              <a:rPr lang="en-HU" sz="1600" i="1" dirty="0"/>
              <a:t>Cost Allocation Tag</a:t>
            </a:r>
            <a:r>
              <a:rPr lang="en-HU" sz="1600" dirty="0"/>
              <a:t>, </a:t>
            </a:r>
            <a:r>
              <a:rPr lang="en-HU" sz="1600" i="1" dirty="0"/>
              <a:t>Charge Type</a:t>
            </a:r>
            <a:r>
              <a:rPr lang="en-HU" sz="1600" dirty="0"/>
              <a:t>, </a:t>
            </a:r>
            <a:r>
              <a:rPr lang="en-HU" sz="1600" i="1" dirty="0"/>
              <a:t>Service</a:t>
            </a:r>
            <a:r>
              <a:rPr lang="en-HU" sz="1600" dirty="0"/>
              <a:t> or </a:t>
            </a:r>
            <a:r>
              <a:rPr lang="en-HU" sz="1600" i="1" dirty="0"/>
              <a:t>Cost Category</a:t>
            </a:r>
            <a:r>
              <a:rPr lang="en-HU" sz="1600" dirty="0"/>
              <a:t>.</a:t>
            </a:r>
          </a:p>
          <a:p>
            <a:pPr algn="r"/>
            <a:r>
              <a:rPr lang="en-HU" sz="1600" dirty="0"/>
              <a:t>The Operator depends on the Dimension.</a:t>
            </a:r>
          </a:p>
        </p:txBody>
      </p:sp>
    </p:spTree>
    <p:extLst>
      <p:ext uri="{BB962C8B-B14F-4D97-AF65-F5344CB8AC3E}">
        <p14:creationId xmlns:p14="http://schemas.microsoft.com/office/powerpoint/2010/main" val="2311173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14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85" name="Group 146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48" name="Isosceles Triangle 147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7" name="Rectangle 148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88" name="Group 150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9" name="Isosceles Triangle 152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31277CBF-66C3-94E5-E091-3527134EA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HU" dirty="0"/>
              <a:t>View Costs by Categories</a:t>
            </a:r>
          </a:p>
        </p:txBody>
      </p:sp>
      <p:pic>
        <p:nvPicPr>
          <p:cNvPr id="14" name="Picture 2" descr="Cost Categories Details page with Split Charges">
            <a:extLst>
              <a:ext uri="{FF2B5EF4-FFF2-40B4-BE49-F238E27FC236}">
                <a16:creationId xmlns:a16="http://schemas.microsoft.com/office/drawing/2014/main" id="{387A305B-9D80-3895-E2B4-E89FBDAD8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3" t="4283" r="403" b="233"/>
          <a:stretch/>
        </p:blipFill>
        <p:spPr bwMode="auto">
          <a:xfrm>
            <a:off x="2869437" y="1670241"/>
            <a:ext cx="6453126" cy="482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688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14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85" name="Group 146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48" name="Isosceles Triangle 147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7" name="Rectangle 148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88" name="Group 150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9" name="Isosceles Triangle 152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31277CBF-66C3-94E5-E091-3527134EA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HU" dirty="0"/>
              <a:t>Create Hierarchical Rules</a:t>
            </a:r>
          </a:p>
        </p:txBody>
      </p:sp>
      <p:pic>
        <p:nvPicPr>
          <p:cNvPr id="12290" name="Picture 2" descr="aws-cost-categories-department-hierarchy">
            <a:extLst>
              <a:ext uri="{FF2B5EF4-FFF2-40B4-BE49-F238E27FC236}">
                <a16:creationId xmlns:a16="http://schemas.microsoft.com/office/drawing/2014/main" id="{725C1574-EE30-E03F-F80A-27A17DD161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3" t="19781" r="1782" b="40793"/>
          <a:stretch/>
        </p:blipFill>
        <p:spPr bwMode="auto">
          <a:xfrm>
            <a:off x="749924" y="1690688"/>
            <a:ext cx="5076899" cy="383329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ws-cost-categories-department-hierarchy">
            <a:extLst>
              <a:ext uri="{FF2B5EF4-FFF2-40B4-BE49-F238E27FC236}">
                <a16:creationId xmlns:a16="http://schemas.microsoft.com/office/drawing/2014/main" id="{01050726-1926-E390-E81D-964E49D46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8" t="61182" r="2196" b="-608"/>
          <a:stretch/>
        </p:blipFill>
        <p:spPr bwMode="auto">
          <a:xfrm>
            <a:off x="6118538" y="1682737"/>
            <a:ext cx="5076899" cy="383329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939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4B48F-CCF7-0FC8-2517-D6E2E2744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HU" dirty="0"/>
              <a:t>Cost Allocation Tags vs Cost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7094F-9AEA-4D22-F319-74B2B43BB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48263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HU" dirty="0">
                <a:latin typeface="+mj-lt"/>
              </a:rPr>
              <a:t>Tags</a:t>
            </a:r>
          </a:p>
          <a:p>
            <a:pPr marL="0" indent="0" algn="ctr">
              <a:buNone/>
            </a:pPr>
            <a:endParaRPr lang="en-HU" dirty="0">
              <a:latin typeface="+mj-lt"/>
            </a:endParaRPr>
          </a:p>
          <a:p>
            <a:pPr>
              <a:buFontTx/>
              <a:buChar char="-"/>
            </a:pPr>
            <a:r>
              <a:rPr lang="en-HU" dirty="0">
                <a:latin typeface="+mj-lt"/>
              </a:rPr>
              <a:t>Can be attached to specific resources only (for example an S3 bucket)</a:t>
            </a:r>
          </a:p>
          <a:p>
            <a:pPr>
              <a:buFontTx/>
              <a:buChar char="-"/>
            </a:pPr>
            <a:r>
              <a:rPr lang="en-HU" dirty="0">
                <a:latin typeface="+mj-lt"/>
              </a:rPr>
              <a:t>Can not be organized to Hierarchies</a:t>
            </a:r>
          </a:p>
          <a:p>
            <a:pPr>
              <a:buFontTx/>
              <a:buChar char="-"/>
            </a:pPr>
            <a:r>
              <a:rPr lang="en-HU" dirty="0">
                <a:latin typeface="+mj-lt"/>
              </a:rPr>
              <a:t>Can not be attached to Accounts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6DA335-A1C2-1A98-64F3-AC6ACFB11351}"/>
              </a:ext>
            </a:extLst>
          </p:cNvPr>
          <p:cNvSpPr txBox="1">
            <a:spLocks/>
          </p:cNvSpPr>
          <p:nvPr/>
        </p:nvSpPr>
        <p:spPr>
          <a:xfrm>
            <a:off x="6091238" y="1825625"/>
            <a:ext cx="51482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HU" dirty="0">
                <a:latin typeface="+mj-lt"/>
              </a:rPr>
              <a:t>Categories</a:t>
            </a:r>
          </a:p>
          <a:p>
            <a:pPr>
              <a:buFontTx/>
              <a:buChar char="-"/>
            </a:pPr>
            <a:endParaRPr lang="en-HU" dirty="0">
              <a:latin typeface="+mj-lt"/>
            </a:endParaRPr>
          </a:p>
          <a:p>
            <a:pPr>
              <a:buFontTx/>
              <a:buChar char="-"/>
            </a:pPr>
            <a:r>
              <a:rPr lang="en-HU" dirty="0">
                <a:latin typeface="+mj-lt"/>
              </a:rPr>
              <a:t>Can be attached to ‘services’, for example measeure S3 usage in general</a:t>
            </a:r>
          </a:p>
          <a:p>
            <a:pPr>
              <a:buFontTx/>
              <a:buChar char="-"/>
            </a:pPr>
            <a:r>
              <a:rPr lang="en-HU" dirty="0">
                <a:latin typeface="+mj-lt"/>
              </a:rPr>
              <a:t>Can categorize non resource-related costs (enterprise support cost, data transfer costs, etc)</a:t>
            </a:r>
          </a:p>
          <a:p>
            <a:pPr>
              <a:buFontTx/>
              <a:buChar char="-"/>
            </a:pPr>
            <a:r>
              <a:rPr lang="en-HU" dirty="0">
                <a:latin typeface="+mj-lt"/>
              </a:rPr>
              <a:t>Can organize/group accounts to track them together</a:t>
            </a:r>
          </a:p>
        </p:txBody>
      </p:sp>
      <p:grpSp>
        <p:nvGrpSpPr>
          <p:cNvPr id="5" name="Group 146">
            <a:extLst>
              <a:ext uri="{FF2B5EF4-FFF2-40B4-BE49-F238E27FC236}">
                <a16:creationId xmlns:a16="http://schemas.microsoft.com/office/drawing/2014/main" id="{97610F62-9C8F-3909-F937-0FA9EE874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6" name="Isosceles Triangle 147">
              <a:extLst>
                <a:ext uri="{FF2B5EF4-FFF2-40B4-BE49-F238E27FC236}">
                  <a16:creationId xmlns:a16="http://schemas.microsoft.com/office/drawing/2014/main" id="{79513B0F-545A-C1BC-E50F-A8B31DA73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148">
              <a:extLst>
                <a:ext uri="{FF2B5EF4-FFF2-40B4-BE49-F238E27FC236}">
                  <a16:creationId xmlns:a16="http://schemas.microsoft.com/office/drawing/2014/main" id="{A09B1931-B772-39F0-1BEC-C0C73822B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150">
            <a:extLst>
              <a:ext uri="{FF2B5EF4-FFF2-40B4-BE49-F238E27FC236}">
                <a16:creationId xmlns:a16="http://schemas.microsoft.com/office/drawing/2014/main" id="{C2C49865-010E-FD2D-F2A4-9CACC5219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F62EAF-C3BE-197E-3018-B670FED213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152">
              <a:extLst>
                <a:ext uri="{FF2B5EF4-FFF2-40B4-BE49-F238E27FC236}">
                  <a16:creationId xmlns:a16="http://schemas.microsoft.com/office/drawing/2014/main" id="{79E86332-924F-3D0C-E9CE-BEA6FC9F72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04703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81546-2D87-8536-029C-9A569256E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HU" dirty="0"/>
              <a:t>Consolidated Billing</a:t>
            </a:r>
          </a:p>
        </p:txBody>
      </p:sp>
    </p:spTree>
    <p:extLst>
      <p:ext uri="{BB962C8B-B14F-4D97-AF65-F5344CB8AC3E}">
        <p14:creationId xmlns:p14="http://schemas.microsoft.com/office/powerpoint/2010/main" val="3396114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2093EF-0C7C-9E65-9420-62ACD18CC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HU" dirty="0"/>
              <a:t>AWS Organizations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A2E4E1-C7A0-BE49-42A1-FE0635C65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943" y="1412140"/>
            <a:ext cx="9282113" cy="50331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1D0A2D-8ACE-1CDE-64A5-7C3D961A3E79}"/>
              </a:ext>
            </a:extLst>
          </p:cNvPr>
          <p:cNvSpPr txBox="1"/>
          <p:nvPr/>
        </p:nvSpPr>
        <p:spPr>
          <a:xfrm>
            <a:off x="6471588" y="6492875"/>
            <a:ext cx="5720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 credits: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docs.aws.amazon.com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/organizations</a:t>
            </a:r>
            <a:endParaRPr lang="en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Group 146">
            <a:extLst>
              <a:ext uri="{FF2B5EF4-FFF2-40B4-BE49-F238E27FC236}">
                <a16:creationId xmlns:a16="http://schemas.microsoft.com/office/drawing/2014/main" id="{E63A5D98-49A0-25A3-17AF-8933A3C86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0" name="Isosceles Triangle 147">
              <a:extLst>
                <a:ext uri="{FF2B5EF4-FFF2-40B4-BE49-F238E27FC236}">
                  <a16:creationId xmlns:a16="http://schemas.microsoft.com/office/drawing/2014/main" id="{CA9C34C6-B377-171C-68AA-C245C7FA8C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48">
              <a:extLst>
                <a:ext uri="{FF2B5EF4-FFF2-40B4-BE49-F238E27FC236}">
                  <a16:creationId xmlns:a16="http://schemas.microsoft.com/office/drawing/2014/main" id="{69FABC27-700B-AAF5-0A7F-D9D0D3C2E7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50">
            <a:extLst>
              <a:ext uri="{FF2B5EF4-FFF2-40B4-BE49-F238E27FC236}">
                <a16:creationId xmlns:a16="http://schemas.microsoft.com/office/drawing/2014/main" id="{DAE9904B-CF8A-7776-340C-0DD38F73C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5E65489-2D50-933B-6192-14F2F5536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52">
              <a:extLst>
                <a:ext uri="{FF2B5EF4-FFF2-40B4-BE49-F238E27FC236}">
                  <a16:creationId xmlns:a16="http://schemas.microsoft.com/office/drawing/2014/main" id="{714BCE1C-FBEF-B6EC-3EA0-36E03A242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88790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454FD-E695-D18A-8D02-A26164592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HU" dirty="0"/>
              <a:t>Billing in Organizations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93B20-DCCA-F0CB-4A04-F8DC9B20E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288" y="1825625"/>
            <a:ext cx="10196512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HU" dirty="0">
                <a:latin typeface="+mj-lt"/>
              </a:rPr>
              <a:t>Single bill (Management Account)</a:t>
            </a:r>
          </a:p>
          <a:p>
            <a:pPr lvl="1">
              <a:buFontTx/>
              <a:buChar char="-"/>
            </a:pPr>
            <a:r>
              <a:rPr lang="en-HU" dirty="0">
                <a:latin typeface="+mj-lt"/>
              </a:rPr>
              <a:t>strucured according to the organization hierarchy</a:t>
            </a:r>
          </a:p>
          <a:p>
            <a:pPr>
              <a:buFontTx/>
              <a:buChar char="-"/>
            </a:pPr>
            <a:endParaRPr lang="en-HU" dirty="0">
              <a:latin typeface="+mj-lt"/>
            </a:endParaRPr>
          </a:p>
          <a:p>
            <a:pPr>
              <a:buFontTx/>
              <a:buChar char="-"/>
            </a:pPr>
            <a:r>
              <a:rPr lang="en-HU" dirty="0">
                <a:latin typeface="+mj-lt"/>
              </a:rPr>
              <a:t>Individual accounts see billing items only for their account</a:t>
            </a:r>
          </a:p>
          <a:p>
            <a:pPr>
              <a:buFontTx/>
              <a:buChar char="-"/>
            </a:pPr>
            <a:endParaRPr lang="en-HU" dirty="0">
              <a:latin typeface="+mj-lt"/>
            </a:endParaRPr>
          </a:p>
          <a:p>
            <a:pPr>
              <a:buFontTx/>
              <a:buChar char="-"/>
            </a:pPr>
            <a:r>
              <a:rPr lang="en-GB" dirty="0">
                <a:latin typeface="+mj-lt"/>
              </a:rPr>
              <a:t>All usage is combined</a:t>
            </a:r>
          </a:p>
          <a:p>
            <a:pPr lvl="1">
              <a:buFontTx/>
              <a:buChar char="-"/>
            </a:pPr>
            <a:r>
              <a:rPr lang="en-GB" dirty="0">
                <a:latin typeface="+mj-lt"/>
              </a:rPr>
              <a:t>affects tiered pricing (free &amp; non-free)</a:t>
            </a:r>
          </a:p>
          <a:p>
            <a:pPr>
              <a:buFontTx/>
              <a:buChar char="-"/>
            </a:pPr>
            <a:endParaRPr lang="en-GB" dirty="0">
              <a:latin typeface="+mj-lt"/>
            </a:endParaRPr>
          </a:p>
          <a:p>
            <a:pPr>
              <a:buFontTx/>
              <a:buChar char="-"/>
            </a:pPr>
            <a:endParaRPr lang="en-HU" dirty="0">
              <a:latin typeface="+mj-lt"/>
            </a:endParaRPr>
          </a:p>
        </p:txBody>
      </p:sp>
      <p:grpSp>
        <p:nvGrpSpPr>
          <p:cNvPr id="4" name="Group 146">
            <a:extLst>
              <a:ext uri="{FF2B5EF4-FFF2-40B4-BE49-F238E27FC236}">
                <a16:creationId xmlns:a16="http://schemas.microsoft.com/office/drawing/2014/main" id="{53EA8F7C-01C7-1F2A-A3F8-667D7E4B1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5" name="Isosceles Triangle 147">
              <a:extLst>
                <a:ext uri="{FF2B5EF4-FFF2-40B4-BE49-F238E27FC236}">
                  <a16:creationId xmlns:a16="http://schemas.microsoft.com/office/drawing/2014/main" id="{147D5DEA-6E6A-3FAD-F8F2-D08FC0089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8">
              <a:extLst>
                <a:ext uri="{FF2B5EF4-FFF2-40B4-BE49-F238E27FC236}">
                  <a16:creationId xmlns:a16="http://schemas.microsoft.com/office/drawing/2014/main" id="{F8859FFB-9654-03DE-63F6-DF70740B2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150">
            <a:extLst>
              <a:ext uri="{FF2B5EF4-FFF2-40B4-BE49-F238E27FC236}">
                <a16:creationId xmlns:a16="http://schemas.microsoft.com/office/drawing/2014/main" id="{AFE42CB7-FCE7-5574-E966-5332234C1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0EF99A9-2B7D-B6CF-0C92-4A8B4E7B98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152">
              <a:extLst>
                <a:ext uri="{FF2B5EF4-FFF2-40B4-BE49-F238E27FC236}">
                  <a16:creationId xmlns:a16="http://schemas.microsoft.com/office/drawing/2014/main" id="{29F1BD5F-0D35-4910-B4D8-B25DDCA59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89104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67661-C893-4DB9-216F-37906DDEF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 dirty="0"/>
              <a:t>Cloud Value Proposition - Recap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D2BD99C-702A-8DF1-F01F-8C82CF2F0F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796400"/>
              </p:ext>
            </p:extLst>
          </p:nvPr>
        </p:nvGraphicFramePr>
        <p:xfrm>
          <a:off x="838200" y="1825625"/>
          <a:ext cx="907111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Group 146">
            <a:extLst>
              <a:ext uri="{FF2B5EF4-FFF2-40B4-BE49-F238E27FC236}">
                <a16:creationId xmlns:a16="http://schemas.microsoft.com/office/drawing/2014/main" id="{50EB996B-3242-7D43-4742-7AE5D4AAA4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9" name="Isosceles Triangle 147">
              <a:extLst>
                <a:ext uri="{FF2B5EF4-FFF2-40B4-BE49-F238E27FC236}">
                  <a16:creationId xmlns:a16="http://schemas.microsoft.com/office/drawing/2014/main" id="{A357ED49-1CEE-1FE5-75D7-A24823DD8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48">
              <a:extLst>
                <a:ext uri="{FF2B5EF4-FFF2-40B4-BE49-F238E27FC236}">
                  <a16:creationId xmlns:a16="http://schemas.microsoft.com/office/drawing/2014/main" id="{32D4C2CE-D2AC-90CA-E292-41A5D2777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150">
            <a:extLst>
              <a:ext uri="{FF2B5EF4-FFF2-40B4-BE49-F238E27FC236}">
                <a16:creationId xmlns:a16="http://schemas.microsoft.com/office/drawing/2014/main" id="{AFBA7511-1F26-16F5-3937-864E72D40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E9E0DA8-13B2-41B3-00C1-FFA1B6831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152">
              <a:extLst>
                <a:ext uri="{FF2B5EF4-FFF2-40B4-BE49-F238E27FC236}">
                  <a16:creationId xmlns:a16="http://schemas.microsoft.com/office/drawing/2014/main" id="{6446F512-DE0B-01B2-D041-738DFE84C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73306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46">
            <a:extLst>
              <a:ext uri="{FF2B5EF4-FFF2-40B4-BE49-F238E27FC236}">
                <a16:creationId xmlns:a16="http://schemas.microsoft.com/office/drawing/2014/main" id="{31DB3C5B-0D88-CFD1-067F-F0F0D9A1E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47">
              <a:extLst>
                <a:ext uri="{FF2B5EF4-FFF2-40B4-BE49-F238E27FC236}">
                  <a16:creationId xmlns:a16="http://schemas.microsoft.com/office/drawing/2014/main" id="{820A2D83-A538-712E-E7AC-F4C10B37B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48">
              <a:extLst>
                <a:ext uri="{FF2B5EF4-FFF2-40B4-BE49-F238E27FC236}">
                  <a16:creationId xmlns:a16="http://schemas.microsoft.com/office/drawing/2014/main" id="{2308B59D-788D-7FCC-DC34-46C53A4EC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50">
            <a:extLst>
              <a:ext uri="{FF2B5EF4-FFF2-40B4-BE49-F238E27FC236}">
                <a16:creationId xmlns:a16="http://schemas.microsoft.com/office/drawing/2014/main" id="{95E1F86E-67CD-0F10-B591-DC82876A2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25C18CB-C163-1783-8310-ABCE52BCE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2">
              <a:extLst>
                <a:ext uri="{FF2B5EF4-FFF2-40B4-BE49-F238E27FC236}">
                  <a16:creationId xmlns:a16="http://schemas.microsoft.com/office/drawing/2014/main" id="{7403FE1E-7C4F-2762-A8CB-A80EE7B61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2883E9-82FC-9271-5790-EA4846678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 dirty="0"/>
              <a:t>A Few Weeks Later…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A8D613-6273-B143-75C8-2E69FB26D020}"/>
              </a:ext>
            </a:extLst>
          </p:cNvPr>
          <p:cNvSpPr txBox="1"/>
          <p:nvPr/>
        </p:nvSpPr>
        <p:spPr>
          <a:xfrm>
            <a:off x="7074189" y="6488668"/>
            <a:ext cx="5117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 credits: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aws.amazon.com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/architecture</a:t>
            </a:r>
            <a:endParaRPr lang="en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44215-6831-743E-B250-B3579DF27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29338">
            <a:off x="1949956" y="2227866"/>
            <a:ext cx="7324254" cy="38725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37CB8D-7A6E-BA2B-8DD0-CF3E03583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03338">
            <a:off x="6128315" y="540656"/>
            <a:ext cx="5717847" cy="32254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6B0B69-02E9-C420-54F6-926EFA689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15014">
            <a:off x="507317" y="1864410"/>
            <a:ext cx="4456272" cy="253684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945FF5-98BE-73F2-DB70-88C11FFE32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844087" y="1855508"/>
            <a:ext cx="4286301" cy="25809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550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typing on a computer&#10;&#10;Description automatically generated with medium confidence">
            <a:extLst>
              <a:ext uri="{FF2B5EF4-FFF2-40B4-BE49-F238E27FC236}">
                <a16:creationId xmlns:a16="http://schemas.microsoft.com/office/drawing/2014/main" id="{64603CDF-750C-0DF1-473B-03AF60FBCD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6" r="10217" b="-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37" name="Freeform: Shape 31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77E41E-B0BB-7492-23E6-8DEB00288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HU" sz="2800" dirty="0"/>
              <a:t>First Step in FinOps: Understand Your Costs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432313-ED58-2BC4-062E-43C77D3F7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>
              <a:buFont typeface="System Font Regular"/>
              <a:buChar char="-"/>
            </a:pPr>
            <a:endParaRPr lang="en-US" sz="2400" dirty="0">
              <a:latin typeface="+mj-lt"/>
            </a:endParaRPr>
          </a:p>
          <a:p>
            <a:pPr>
              <a:buFont typeface="System Font Regular"/>
              <a:buChar char="-"/>
            </a:pPr>
            <a:r>
              <a:rPr lang="en-US" sz="2400" dirty="0">
                <a:latin typeface="+mj-lt"/>
              </a:rPr>
              <a:t>Cost Allocation Tags</a:t>
            </a:r>
          </a:p>
          <a:p>
            <a:pPr>
              <a:buFont typeface="System Font Regular"/>
              <a:buChar char="-"/>
            </a:pPr>
            <a:endParaRPr lang="en-US" sz="2400" dirty="0">
              <a:latin typeface="+mj-lt"/>
            </a:endParaRPr>
          </a:p>
          <a:p>
            <a:pPr>
              <a:buFont typeface="System Font Regular"/>
              <a:buChar char="-"/>
            </a:pPr>
            <a:r>
              <a:rPr lang="en-US" sz="2400" dirty="0">
                <a:latin typeface="+mj-lt"/>
              </a:rPr>
              <a:t>Cost Categories</a:t>
            </a:r>
          </a:p>
          <a:p>
            <a:pPr>
              <a:buFont typeface="System Font Regular"/>
              <a:buChar char="-"/>
            </a:pPr>
            <a:endParaRPr lang="en-US" sz="2400" dirty="0">
              <a:latin typeface="+mj-lt"/>
            </a:endParaRPr>
          </a:p>
          <a:p>
            <a:pPr>
              <a:buFont typeface="System Font Regular"/>
              <a:buChar char="-"/>
            </a:pPr>
            <a:r>
              <a:rPr lang="en-US" sz="2400" dirty="0">
                <a:latin typeface="+mj-lt"/>
              </a:rPr>
              <a:t>Consolidated Billing</a:t>
            </a:r>
          </a:p>
        </p:txBody>
      </p:sp>
    </p:spTree>
    <p:extLst>
      <p:ext uri="{BB962C8B-B14F-4D97-AF65-F5344CB8AC3E}">
        <p14:creationId xmlns:p14="http://schemas.microsoft.com/office/powerpoint/2010/main" val="1453241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81546-2D87-8536-029C-9A569256E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HU" dirty="0"/>
              <a:t>Cost Allocation Tags</a:t>
            </a:r>
          </a:p>
        </p:txBody>
      </p:sp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4BC900-5818-5A24-C916-EED4FDD9F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HU" sz="5400" dirty="0"/>
              <a:t>Invoice Details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008BEA6-8212-D661-615B-B638DBCD1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4091376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HU" sz="2200" dirty="0">
              <a:latin typeface="+mj-lt"/>
            </a:endParaRPr>
          </a:p>
          <a:p>
            <a:pPr marL="0" indent="0">
              <a:buNone/>
            </a:pPr>
            <a:endParaRPr lang="en-HU" sz="2200" dirty="0">
              <a:latin typeface="+mj-lt"/>
            </a:endParaRPr>
          </a:p>
          <a:p>
            <a:pPr marL="0" indent="0">
              <a:buNone/>
            </a:pPr>
            <a:r>
              <a:rPr lang="en-HU" sz="2200" dirty="0">
                <a:latin typeface="+mj-lt"/>
              </a:rPr>
              <a:t>Only basic cost categorization </a:t>
            </a:r>
          </a:p>
          <a:p>
            <a:pPr marL="0" indent="0">
              <a:buNone/>
            </a:pPr>
            <a:r>
              <a:rPr lang="en-HU" sz="2200" dirty="0">
                <a:latin typeface="+mj-lt"/>
              </a:rPr>
              <a:t>(per service and per account)</a:t>
            </a:r>
          </a:p>
          <a:p>
            <a:pPr marL="0" indent="0">
              <a:buNone/>
            </a:pPr>
            <a:endParaRPr lang="en-HU" sz="2200" dirty="0">
              <a:latin typeface="+mj-lt"/>
            </a:endParaRPr>
          </a:p>
          <a:p>
            <a:pPr marL="0" indent="0">
              <a:buNone/>
            </a:pPr>
            <a:r>
              <a:rPr lang="en-HU" sz="2200" dirty="0">
                <a:latin typeface="+mj-lt"/>
              </a:rPr>
              <a:t>We need better than this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052B11-AF34-65EC-61E1-860B516B20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346434" y="1321553"/>
            <a:ext cx="7397504" cy="445431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19" name="Group 146">
            <a:extLst>
              <a:ext uri="{FF2B5EF4-FFF2-40B4-BE49-F238E27FC236}">
                <a16:creationId xmlns:a16="http://schemas.microsoft.com/office/drawing/2014/main" id="{BBE1B7F6-D071-2F02-6826-58A2184AC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3" name="Isosceles Triangle 147">
              <a:extLst>
                <a:ext uri="{FF2B5EF4-FFF2-40B4-BE49-F238E27FC236}">
                  <a16:creationId xmlns:a16="http://schemas.microsoft.com/office/drawing/2014/main" id="{EFFA6615-50D5-4839-4135-D798BF116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148">
              <a:extLst>
                <a:ext uri="{FF2B5EF4-FFF2-40B4-BE49-F238E27FC236}">
                  <a16:creationId xmlns:a16="http://schemas.microsoft.com/office/drawing/2014/main" id="{49F42A55-EE12-E52E-8F77-39390E056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150">
            <a:extLst>
              <a:ext uri="{FF2B5EF4-FFF2-40B4-BE49-F238E27FC236}">
                <a16:creationId xmlns:a16="http://schemas.microsoft.com/office/drawing/2014/main" id="{753C44C4-3785-B433-A2D8-880FC47FC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0167795-1CDF-9280-BD11-F207BA095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152">
              <a:extLst>
                <a:ext uri="{FF2B5EF4-FFF2-40B4-BE49-F238E27FC236}">
                  <a16:creationId xmlns:a16="http://schemas.microsoft.com/office/drawing/2014/main" id="{62DEA218-F1BF-049C-3316-5BB9F5163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0079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6067BA7-9C5A-C89F-0277-8356A0C80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297" y="3754295"/>
            <a:ext cx="3888114" cy="25894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7509E3-040F-94DD-360D-15F50A561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HU" dirty="0"/>
              <a:t>Cost Allocation Tags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4C4B11-78BA-E63C-0946-D0ECEA4F1E31}"/>
              </a:ext>
            </a:extLst>
          </p:cNvPr>
          <p:cNvSpPr txBox="1"/>
          <p:nvPr/>
        </p:nvSpPr>
        <p:spPr>
          <a:xfrm>
            <a:off x="395879" y="1690688"/>
            <a:ext cx="61427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U" dirty="0"/>
              <a:t>What is a Tag?</a:t>
            </a:r>
          </a:p>
          <a:p>
            <a:endParaRPr lang="en-HU" dirty="0"/>
          </a:p>
          <a:p>
            <a:pPr marL="285750" indent="-285750">
              <a:buFontTx/>
              <a:buChar char="-"/>
            </a:pPr>
            <a:r>
              <a:rPr lang="en-HU" dirty="0"/>
              <a:t>A Label that AWS or You attach to resources</a:t>
            </a:r>
          </a:p>
          <a:p>
            <a:pPr marL="285750" indent="-285750">
              <a:buFontTx/>
              <a:buChar char="-"/>
            </a:pPr>
            <a:r>
              <a:rPr lang="en-HU" dirty="0"/>
              <a:t>It has many use cases (security, cost management, etc)</a:t>
            </a:r>
          </a:p>
          <a:p>
            <a:pPr marL="285750" indent="-285750">
              <a:buFontTx/>
              <a:buChar char="-"/>
            </a:pPr>
            <a:r>
              <a:rPr lang="en-HU" dirty="0"/>
              <a:t>You can designate some of your tags as Cost Allocation Tags</a:t>
            </a:r>
          </a:p>
          <a:p>
            <a:endParaRPr lang="en-HU" dirty="0"/>
          </a:p>
          <a:p>
            <a:r>
              <a:rPr lang="en-HU" dirty="0"/>
              <a:t>Two flavours: AWS Defined, User Defined</a:t>
            </a:r>
          </a:p>
          <a:p>
            <a:pPr marL="285750" indent="-285750">
              <a:buFontTx/>
              <a:buChar char="-"/>
            </a:pPr>
            <a:endParaRPr lang="en-HU" dirty="0"/>
          </a:p>
          <a:p>
            <a:endParaRPr lang="en-H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8EA88C-C36D-E885-1AFB-C2C876019116}"/>
              </a:ext>
            </a:extLst>
          </p:cNvPr>
          <p:cNvSpPr txBox="1"/>
          <p:nvPr/>
        </p:nvSpPr>
        <p:spPr>
          <a:xfrm>
            <a:off x="6096000" y="6497268"/>
            <a:ext cx="6142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 credits: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docs.aws.amazon.com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awsaccountbilling</a:t>
            </a:r>
            <a:endParaRPr lang="en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EC52DA-891F-3175-937D-A994690978DF}"/>
              </a:ext>
            </a:extLst>
          </p:cNvPr>
          <p:cNvSpPr txBox="1"/>
          <p:nvPr/>
        </p:nvSpPr>
        <p:spPr>
          <a:xfrm>
            <a:off x="6943983" y="1690688"/>
            <a:ext cx="44467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U" dirty="0"/>
              <a:t>You can assign many tags to a resource</a:t>
            </a:r>
          </a:p>
          <a:p>
            <a:endParaRPr lang="en-HU" dirty="0"/>
          </a:p>
          <a:p>
            <a:r>
              <a:rPr lang="en-HU" dirty="0"/>
              <a:t>Cost-management tags must be activated in the Billing Console </a:t>
            </a:r>
          </a:p>
          <a:p>
            <a:endParaRPr lang="en-HU" dirty="0"/>
          </a:p>
          <a:p>
            <a:r>
              <a:rPr lang="en-HU" dirty="0"/>
              <a:t>Once activated, they appear in the Cost Allocation Report: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2763EC-A22F-5CCA-0BB8-FD8097134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5854" y="3782860"/>
            <a:ext cx="6005937" cy="2532354"/>
          </a:xfrm>
          <a:prstGeom prst="rect">
            <a:avLst/>
          </a:prstGeom>
        </p:spPr>
      </p:pic>
      <p:grpSp>
        <p:nvGrpSpPr>
          <p:cNvPr id="18" name="Group 146">
            <a:extLst>
              <a:ext uri="{FF2B5EF4-FFF2-40B4-BE49-F238E27FC236}">
                <a16:creationId xmlns:a16="http://schemas.microsoft.com/office/drawing/2014/main" id="{8D1A25E2-D220-3BD5-1AB9-3EA974840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9" name="Isosceles Triangle 147">
              <a:extLst>
                <a:ext uri="{FF2B5EF4-FFF2-40B4-BE49-F238E27FC236}">
                  <a16:creationId xmlns:a16="http://schemas.microsoft.com/office/drawing/2014/main" id="{FFFD74FF-DA53-4681-239C-1C9D4CA46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48">
              <a:extLst>
                <a:ext uri="{FF2B5EF4-FFF2-40B4-BE49-F238E27FC236}">
                  <a16:creationId xmlns:a16="http://schemas.microsoft.com/office/drawing/2014/main" id="{2678DA4E-A0AC-9A69-9940-4EB79C1D8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150">
            <a:extLst>
              <a:ext uri="{FF2B5EF4-FFF2-40B4-BE49-F238E27FC236}">
                <a16:creationId xmlns:a16="http://schemas.microsoft.com/office/drawing/2014/main" id="{ACE8A21D-C551-D63C-8346-14826AFB6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E820163-30CC-3D6E-21EF-92E30A7E9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152">
              <a:extLst>
                <a:ext uri="{FF2B5EF4-FFF2-40B4-BE49-F238E27FC236}">
                  <a16:creationId xmlns:a16="http://schemas.microsoft.com/office/drawing/2014/main" id="{6764B73C-E58B-3082-493F-8F62364A1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73967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81546-2D87-8536-029C-9A569256E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HU" dirty="0"/>
              <a:t>Cost Categories</a:t>
            </a:r>
          </a:p>
        </p:txBody>
      </p:sp>
    </p:spTree>
    <p:extLst>
      <p:ext uri="{BB962C8B-B14F-4D97-AF65-F5344CB8AC3E}">
        <p14:creationId xmlns:p14="http://schemas.microsoft.com/office/powerpoint/2010/main" val="737069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EC5A66-12E3-1097-794A-27B380CB5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pPr algn="ctr"/>
            <a:r>
              <a:rPr lang="en-HU" sz="3600" dirty="0"/>
              <a:t>Cost Category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11CD6-7C8F-9500-4EC7-7B58409EF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HU" sz="2000" dirty="0"/>
              <a:t>Organize costs into Categories by defining rules</a:t>
            </a:r>
          </a:p>
          <a:p>
            <a:pPr>
              <a:buFontTx/>
              <a:buChar char="-"/>
            </a:pPr>
            <a:r>
              <a:rPr lang="en-HU" sz="2000" dirty="0"/>
              <a:t>Use Cost Categories in multiple products to slice &amp; dice your costs:</a:t>
            </a:r>
          </a:p>
          <a:p>
            <a:pPr lvl="1">
              <a:buFontTx/>
              <a:buChar char="-"/>
            </a:pPr>
            <a:r>
              <a:rPr lang="en-GB" sz="2000" dirty="0"/>
              <a:t>Cost Explorer</a:t>
            </a:r>
          </a:p>
          <a:p>
            <a:pPr lvl="1">
              <a:buFontTx/>
              <a:buChar char="-"/>
            </a:pPr>
            <a:r>
              <a:rPr lang="en-GB" sz="2000" dirty="0"/>
              <a:t>AWS Budgets</a:t>
            </a:r>
          </a:p>
          <a:p>
            <a:pPr lvl="1">
              <a:buFontTx/>
              <a:buChar char="-"/>
            </a:pPr>
            <a:r>
              <a:rPr lang="en-GB" sz="2000" dirty="0"/>
              <a:t>AWS Cost and Usage Reports, and </a:t>
            </a:r>
          </a:p>
          <a:p>
            <a:pPr lvl="1">
              <a:buFontTx/>
              <a:buChar char="-"/>
            </a:pPr>
            <a:r>
              <a:rPr lang="en-GB" sz="2000" dirty="0"/>
              <a:t>Cost Anomaly Detection</a:t>
            </a:r>
            <a:endParaRPr lang="en-HU" sz="2000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 descr="Cost Categories Details page with Split Charges">
            <a:extLst>
              <a:ext uri="{FF2B5EF4-FFF2-40B4-BE49-F238E27FC236}">
                <a16:creationId xmlns:a16="http://schemas.microsoft.com/office/drawing/2014/main" id="{4FBA1FBD-193F-7190-10A2-842C34C4D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7197" y="1782981"/>
            <a:ext cx="5469457" cy="43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01115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402</Words>
  <Application>Microsoft Office PowerPoint</Application>
  <PresentationFormat>Widescreen</PresentationFormat>
  <Paragraphs>78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System Font Regular</vt:lpstr>
      <vt:lpstr>Office Theme</vt:lpstr>
      <vt:lpstr>Where is The Money?</vt:lpstr>
      <vt:lpstr>Cloud Value Proposition - Recap</vt:lpstr>
      <vt:lpstr>A Few Weeks Later…</vt:lpstr>
      <vt:lpstr>First Step in FinOps: Understand Your Costs</vt:lpstr>
      <vt:lpstr>Cost Allocation Tags</vt:lpstr>
      <vt:lpstr>Invoice Details</vt:lpstr>
      <vt:lpstr>Cost Allocation Tags</vt:lpstr>
      <vt:lpstr>Cost Categories</vt:lpstr>
      <vt:lpstr>Cost Category Overview</vt:lpstr>
      <vt:lpstr>Define Cost Categories</vt:lpstr>
      <vt:lpstr>Create Category Rules</vt:lpstr>
      <vt:lpstr>View Costs by Categories</vt:lpstr>
      <vt:lpstr>Create Hierarchical Rules</vt:lpstr>
      <vt:lpstr>Cost Allocation Tags vs Cost Categories</vt:lpstr>
      <vt:lpstr>Consolidated Billing</vt:lpstr>
      <vt:lpstr>AWS Organizations</vt:lpstr>
      <vt:lpstr>Billing in Organizations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balazs vegvari</dc:creator>
  <cp:lastModifiedBy>Vegvari, Balazs (Public Cloud Transformation Services)</cp:lastModifiedBy>
  <cp:revision>10</cp:revision>
  <dcterms:created xsi:type="dcterms:W3CDTF">2022-04-24T08:54:38Z</dcterms:created>
  <dcterms:modified xsi:type="dcterms:W3CDTF">2022-04-25T20:01:48Z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7f119e6-c6cd-44b0-a5ee-ac1aff68c56e_Enabled">
    <vt:lpwstr>true</vt:lpwstr>
  </property>
  <property fmtid="{D5CDD505-2E9C-101B-9397-08002B2CF9AE}" pid="3" name="MSIP_Label_07f119e6-c6cd-44b0-a5ee-ac1aff68c56e_SetDate">
    <vt:lpwstr>2022-04-25T12:44:10Z</vt:lpwstr>
  </property>
  <property fmtid="{D5CDD505-2E9C-101B-9397-08002B2CF9AE}" pid="4" name="MSIP_Label_07f119e6-c6cd-44b0-a5ee-ac1aff68c56e_Method">
    <vt:lpwstr>Standard</vt:lpwstr>
  </property>
  <property fmtid="{D5CDD505-2E9C-101B-9397-08002B2CF9AE}" pid="5" name="MSIP_Label_07f119e6-c6cd-44b0-a5ee-ac1aff68c56e_Name">
    <vt:lpwstr>Confidential v1</vt:lpwstr>
  </property>
  <property fmtid="{D5CDD505-2E9C-101B-9397-08002B2CF9AE}" pid="6" name="MSIP_Label_07f119e6-c6cd-44b0-a5ee-ac1aff68c56e_SiteId">
    <vt:lpwstr>e29b8111-49f8-418d-ac2a-935335a52614</vt:lpwstr>
  </property>
  <property fmtid="{D5CDD505-2E9C-101B-9397-08002B2CF9AE}" pid="7" name="MSIP_Label_07f119e6-c6cd-44b0-a5ee-ac1aff68c56e_ActionId">
    <vt:lpwstr>a0c6fc1d-f7c4-43d3-922c-0c3bc37a096d</vt:lpwstr>
  </property>
  <property fmtid="{D5CDD505-2E9C-101B-9397-08002B2CF9AE}" pid="8" name="MSIP_Label_07f119e6-c6cd-44b0-a5ee-ac1aff68c56e_ContentBits">
    <vt:lpwstr>0</vt:lpwstr>
  </property>
</Properties>
</file>