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0" r:id="rId8"/>
    <p:sldId id="262" r:id="rId9"/>
    <p:sldId id="271" r:id="rId10"/>
    <p:sldId id="263" r:id="rId11"/>
    <p:sldId id="264" r:id="rId12"/>
    <p:sldId id="266" r:id="rId13"/>
    <p:sldId id="267" r:id="rId14"/>
    <p:sldId id="265" r:id="rId15"/>
    <p:sldId id="268" r:id="rId16"/>
    <p:sldId id="269" r:id="rId17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01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FFA1-9803-A44A-6C3A-DDF6253ED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37517-C6C1-53FD-4D30-20E85972E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1F61-AE03-449C-7139-F2C22FCD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BB4E-E799-4585-E5E6-B6241560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CAC85-4B2A-6344-D394-CB222377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5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6E4E-6001-E574-5288-010500D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F2447-065C-D013-DE3F-6F9353BAF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42AA-7FDC-AC6C-ED2B-EFDFDA85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691E-354B-6A66-C4FC-B683E53E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89B38-15AB-1782-7837-D5FD59CD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4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5C27D-13E8-E117-6490-6C3EDC95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09911-CD1D-16E2-55FB-064E6E106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8DC4C-2075-6550-9678-506C74CD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7CBD-5FFF-A231-82E4-E951E255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80B20-AB3B-82F8-89F0-C363E8CD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18EB-C7BD-DA5D-8234-A2FBEF47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69A0-E979-8299-FCEE-95318F44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71C7C-EB9F-D436-6048-748074E4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C56B2-46AE-36CA-6753-B7A9ABA8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7C438-6087-DD95-716D-4388B4D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DEAF-0FE5-77BA-5D02-88A430B5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E3EBC-F232-DD48-CF48-5BC75080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F1B2-E10E-FFCE-B0A7-E8159CBB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8B99-9035-2918-2CC7-1675A582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F1B5-D3F4-2FF7-17D2-2E874586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7FEF-6BE4-FDFA-C4B7-579CA2D3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EAA80-DEB6-70EA-3D21-8019AEF16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36CC8-7B21-42A0-2817-228C21AB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9030B-EF7E-E2BD-A318-ADD6D995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53D71-5D7B-9434-7901-7A48F599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5C284-5150-C35D-BBD0-7FF39F66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7CE8-95F8-54E4-50B2-03AC49EE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3E51-0DE6-59A9-2E2E-EC1DDC73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EC783-F59B-B4E0-D8DD-106799484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A1A32-79E0-E5AF-E1F4-F8B47BB75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FE22-5213-0904-8DD5-5E766AD2C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24077-4451-5441-6483-F3E8E4FA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1EBDB-3650-78DE-C8C3-25A85F78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5A97E-40B1-4B10-60D0-0BA93EC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0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3DCD-741E-1807-799B-DB1E3FAC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89237-914B-A58A-1507-F0F6D08E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FEA29-C1BD-E243-DA99-686E5ACA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194FB-6EEB-08E5-6AA8-53247F65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A56EF-4D26-64E0-A675-3A09D7C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1BA8F-CAE1-C5F8-4645-8914F264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AF9CF-5B49-33BB-074C-6073490C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12C0-81BC-261B-DF81-01EA37F8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4806-872E-7A95-33C2-6C91926E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3A8B-832E-88D3-2FCC-63C952912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93B17-1BED-AC32-EBB1-E99C5766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03C2F-37E3-C84A-EF03-421C6881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EE2E6-7B22-DC54-3393-3E766CC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4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634-6690-0B02-CF50-38AC2844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2B804-EF38-07FC-CE3D-95EE4D1D5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E41F5-105D-046C-E26A-899E7F4B6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F927-923B-AF49-586D-BA302624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8448-F029-B3B6-9139-DC5C0D7B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B86F1-A2DF-4377-4813-AA0BD0CC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3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2BA44-D340-6B1C-F71F-9D278516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C305F-7CB0-AEC3-C271-B533D434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D150-9BAB-11C1-AA50-79A047B28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B49B8-FE03-D324-79B1-22AF0EC9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4E1F-971C-CCC3-B230-8458FD8C5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ws.amazon.com/blogs/aw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C194-4239-780D-B606-6B33F328A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25" y="1122363"/>
            <a:ext cx="971797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36BAF5"/>
                </a:solidFill>
              </a:rPr>
              <a:t>FinOps</a:t>
            </a:r>
            <a:r>
              <a:rPr lang="en-GB" dirty="0"/>
              <a:t>: AWS </a:t>
            </a:r>
            <a:r>
              <a:rPr lang="en-GB" dirty="0" err="1"/>
              <a:t>költségoptimalizálás</a:t>
            </a:r>
            <a:r>
              <a:rPr lang="en-GB" dirty="0"/>
              <a:t> a </a:t>
            </a:r>
            <a:r>
              <a:rPr lang="en-GB" dirty="0" err="1"/>
              <a:t>gyakorlatban</a:t>
            </a:r>
            <a:br>
              <a:rPr lang="en-GB" dirty="0"/>
            </a:b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C0322-BCCD-E6EF-9567-2896BFFFD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TABAJDI PÉTER – </a:t>
            </a:r>
            <a:r>
              <a:rPr lang="en-GB" dirty="0" err="1">
                <a:solidFill>
                  <a:srgbClr val="36BAF5"/>
                </a:solidFill>
              </a:rPr>
              <a:t>Cheppers</a:t>
            </a:r>
            <a:endParaRPr lang="en-HU" dirty="0">
              <a:solidFill>
                <a:srgbClr val="36BAF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0C180-A305-BBB8-84B2-BA48B223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B399B-3A5E-9D6B-EAD9-2559561F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95CC-5255-7B3E-0984-12EDF057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17752"/>
            <a:ext cx="9905998" cy="1478570"/>
          </a:xfrm>
        </p:spPr>
        <p:txBody>
          <a:bodyPr>
            <a:normAutofit/>
          </a:bodyPr>
          <a:lstStyle/>
          <a:p>
            <a:r>
              <a:rPr lang="en-HU" dirty="0">
                <a:solidFill>
                  <a:schemeClr val="bg1"/>
                </a:solidFill>
              </a:rPr>
              <a:t>						aws gitlab-runner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6AB72-9FCD-14E0-91E2-DD8D809F8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72845"/>
          </a:xfrm>
        </p:spPr>
      </p:pic>
    </p:spTree>
    <p:extLst>
      <p:ext uri="{BB962C8B-B14F-4D97-AF65-F5344CB8AC3E}">
        <p14:creationId xmlns:p14="http://schemas.microsoft.com/office/powerpoint/2010/main" val="143345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95CC-5255-7B3E-0984-12EDF057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17752"/>
            <a:ext cx="9905998" cy="1478570"/>
          </a:xfrm>
        </p:spPr>
        <p:txBody>
          <a:bodyPr>
            <a:normAutofit/>
          </a:bodyPr>
          <a:lstStyle/>
          <a:p>
            <a:r>
              <a:rPr lang="en-HU" dirty="0">
                <a:solidFill>
                  <a:schemeClr val="bg1"/>
                </a:solidFill>
              </a:rPr>
              <a:t>						aws gitlab-runner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6AB72-9FCD-14E0-91E2-DD8D809F8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728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F148C-B930-9CB3-0851-483DD82D2C64}"/>
              </a:ext>
            </a:extLst>
          </p:cNvPr>
          <p:cNvSpPr txBox="1"/>
          <p:nvPr/>
        </p:nvSpPr>
        <p:spPr>
          <a:xfrm>
            <a:off x="7576457" y="2280062"/>
            <a:ext cx="269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4000" dirty="0">
                <a:solidFill>
                  <a:srgbClr val="FF0000"/>
                </a:solidFill>
              </a:rPr>
              <a:t>-200% TCO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1E747-38A2-D467-E8FB-8BE46181A1B3}"/>
              </a:ext>
            </a:extLst>
          </p:cNvPr>
          <p:cNvCxnSpPr>
            <a:cxnSpLocks/>
          </p:cNvCxnSpPr>
          <p:nvPr/>
        </p:nvCxnSpPr>
        <p:spPr>
          <a:xfrm>
            <a:off x="2220686" y="3099459"/>
            <a:ext cx="1662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7F183-C58D-35CB-0B83-1A85EDDE014C}"/>
              </a:ext>
            </a:extLst>
          </p:cNvPr>
          <p:cNvCxnSpPr>
            <a:cxnSpLocks/>
          </p:cNvCxnSpPr>
          <p:nvPr/>
        </p:nvCxnSpPr>
        <p:spPr>
          <a:xfrm>
            <a:off x="2220686" y="4926280"/>
            <a:ext cx="26462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C48713-C470-284B-D916-7AD19A297BA6}"/>
              </a:ext>
            </a:extLst>
          </p:cNvPr>
          <p:cNvCxnSpPr>
            <a:cxnSpLocks/>
          </p:cNvCxnSpPr>
          <p:nvPr/>
        </p:nvCxnSpPr>
        <p:spPr>
          <a:xfrm>
            <a:off x="2220686" y="5187537"/>
            <a:ext cx="2351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355EB-4F78-16C4-9E93-E56827F05310}"/>
              </a:ext>
            </a:extLst>
          </p:cNvPr>
          <p:cNvCxnSpPr>
            <a:cxnSpLocks/>
          </p:cNvCxnSpPr>
          <p:nvPr/>
        </p:nvCxnSpPr>
        <p:spPr>
          <a:xfrm>
            <a:off x="2220686" y="5448794"/>
            <a:ext cx="1484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791CB-2C05-9088-2994-07D5EFAE2EBF}"/>
              </a:ext>
            </a:extLst>
          </p:cNvPr>
          <p:cNvCxnSpPr>
            <a:cxnSpLocks/>
          </p:cNvCxnSpPr>
          <p:nvPr/>
        </p:nvCxnSpPr>
        <p:spPr>
          <a:xfrm>
            <a:off x="1957449" y="6503719"/>
            <a:ext cx="30064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7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310E-7E69-6CF3-9142-A191247B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6BAF5"/>
                </a:solidFill>
              </a:rPr>
              <a:t>AWS Multi-AZ </a:t>
            </a:r>
            <a:r>
              <a:rPr lang="en-GB" dirty="0" err="1">
                <a:solidFill>
                  <a:srgbClr val="36BAF5"/>
                </a:solidFill>
              </a:rPr>
              <a:t>ElastiCache</a:t>
            </a:r>
            <a:r>
              <a:rPr lang="en-GB" dirty="0">
                <a:solidFill>
                  <a:srgbClr val="36BAF5"/>
                </a:solidFill>
              </a:rPr>
              <a:t> for Redis</a:t>
            </a:r>
            <a:endParaRPr lang="en-HU" dirty="0">
              <a:solidFill>
                <a:srgbClr val="36BAF5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8EAE48-C41A-315C-7B22-DF5B5548F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579"/>
            <a:ext cx="10515600" cy="398143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AE5721-7E52-8FDD-8061-51C71877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51F67-C49E-0848-AD32-DC7E47D4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4153-54F8-76FE-6748-190C8F69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6BAF5"/>
                </a:solidFill>
              </a:rPr>
              <a:t>AWS Multi-AZ </a:t>
            </a:r>
            <a:r>
              <a:rPr lang="en-GB" dirty="0" err="1">
                <a:solidFill>
                  <a:srgbClr val="36BAF5"/>
                </a:solidFill>
              </a:rPr>
              <a:t>ElastiCache</a:t>
            </a:r>
            <a:r>
              <a:rPr lang="en-GB" dirty="0">
                <a:solidFill>
                  <a:srgbClr val="36BAF5"/>
                </a:solidFill>
              </a:rPr>
              <a:t> for Redis</a:t>
            </a:r>
            <a:endParaRPr lang="en-HU" dirty="0">
              <a:solidFill>
                <a:srgbClr val="36BAF5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214AC-AC5A-70B4-1AEE-91AF2B2E9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579"/>
            <a:ext cx="10515600" cy="398143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7E4C4-8450-9777-484B-61E8F370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2BE72-F1E9-BD51-46C2-777FA53C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273A-F986-7674-027C-5FD928A5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6BAF5"/>
                </a:solidFill>
              </a:rPr>
              <a:t>AWS Multi-AZ </a:t>
            </a:r>
            <a:r>
              <a:rPr lang="en-GB" dirty="0" err="1">
                <a:solidFill>
                  <a:srgbClr val="36BAF5"/>
                </a:solidFill>
              </a:rPr>
              <a:t>ElastiCache</a:t>
            </a:r>
            <a:r>
              <a:rPr lang="en-GB" dirty="0">
                <a:solidFill>
                  <a:srgbClr val="36BAF5"/>
                </a:solidFill>
              </a:rPr>
              <a:t> for Redis</a:t>
            </a:r>
            <a:endParaRPr lang="en-HU" dirty="0">
              <a:solidFill>
                <a:srgbClr val="36BAF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FE0E-4BA5-5ACC-C2A0-39072DD7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Devops kolléga költségnövekedést észlel</a:t>
            </a:r>
          </a:p>
          <a:p>
            <a:r>
              <a:rPr lang="en-HU" dirty="0"/>
              <a:t>Data transfer</a:t>
            </a:r>
          </a:p>
          <a:p>
            <a:r>
              <a:rPr lang="en-HU" dirty="0"/>
              <a:t>ElastiCache lehet?</a:t>
            </a:r>
          </a:p>
          <a:p>
            <a:r>
              <a:rPr lang="en-HU" dirty="0"/>
              <a:t>Kód áttekintése</a:t>
            </a:r>
          </a:p>
          <a:p>
            <a:r>
              <a:rPr lang="en-HU" dirty="0"/>
              <a:t>Stack áttekintése</a:t>
            </a:r>
          </a:p>
          <a:p>
            <a:r>
              <a:rPr lang="en-HU" dirty="0"/>
              <a:t>Tömörítés bekapcsolása</a:t>
            </a:r>
          </a:p>
          <a:p>
            <a:r>
              <a:rPr lang="en-HU" dirty="0"/>
              <a:t>További lépések (pl. igbinary)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62FD7-597D-CC51-EB05-C13A424F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21" y="2554763"/>
            <a:ext cx="4191000" cy="260350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471B-21F9-7A92-11C8-DB4F38A26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CC125-C921-93B2-BDFF-BDDFBB02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571C-847F-174F-E17A-A99CD92E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Összefoglaló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3D6F-5106-7D2B-DC32-6ADDA4CF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U" dirty="0"/>
              <a:t>Inkább ne fejlesztői szemmel gondoljunk a FinOpsra</a:t>
            </a:r>
          </a:p>
          <a:p>
            <a:r>
              <a:rPr lang="en-HU" dirty="0"/>
              <a:t>A széles látókör és ismeretanyag hatalmas előny</a:t>
            </a:r>
          </a:p>
          <a:p>
            <a:r>
              <a:rPr lang="en-HU" dirty="0"/>
              <a:t>A proaktivitás fontos, rendszeres csapat/projekt meetingek segítenek</a:t>
            </a:r>
          </a:p>
          <a:p>
            <a:r>
              <a:rPr lang="en-HU" dirty="0"/>
              <a:t>A tesztelés is segíthet, de “a józan paraszti ész” fontosabb</a:t>
            </a:r>
          </a:p>
          <a:p>
            <a:r>
              <a:rPr lang="en-HU" dirty="0"/>
              <a:t>Skillset: devops, közgazdász, adatelemző és solution architect</a:t>
            </a:r>
          </a:p>
          <a:p>
            <a:r>
              <a:rPr lang="en-HU" dirty="0"/>
              <a:t>Az AWS erősen támogatja az ügyfeleik költségcsökkentését</a:t>
            </a:r>
          </a:p>
          <a:p>
            <a:r>
              <a:rPr lang="en-HU" dirty="0"/>
              <a:t>AWS Well-Architected Framework</a:t>
            </a:r>
          </a:p>
          <a:p>
            <a:r>
              <a:rPr lang="en-HU" dirty="0"/>
              <a:t>Linkek: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pastebin.com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/uEQAk2Ae</a:t>
            </a:r>
            <a:endParaRPr lang="en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B05E8-508A-48FA-48BE-E5445F70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6080A-84A8-2817-4B8A-FC1DD292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35D2-824E-35B4-EA80-EBFC8A5B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>
                <a:solidFill>
                  <a:srgbClr val="36BAF5"/>
                </a:solidFill>
              </a:rPr>
              <a:t>Köszönöm a figyelmet!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328D-5EA4-43BB-18B3-A6E3DF3F2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HU" dirty="0"/>
          </a:p>
          <a:p>
            <a:pPr marL="0" indent="0" algn="ctr">
              <a:buNone/>
            </a:pPr>
            <a:endParaRPr lang="en-HU" dirty="0"/>
          </a:p>
          <a:p>
            <a:pPr marL="0" indent="0" algn="ctr">
              <a:buNone/>
            </a:pPr>
            <a:r>
              <a:rPr lang="en-HU" dirty="0"/>
              <a:t>Tabajdi Péter (</a:t>
            </a:r>
            <a:r>
              <a:rPr lang="en-HU" dirty="0">
                <a:solidFill>
                  <a:srgbClr val="36BAF5"/>
                </a:solidFill>
              </a:rPr>
              <a:t>Cheppers</a:t>
            </a:r>
            <a:r>
              <a:rPr lang="en-HU" dirty="0"/>
              <a:t>)</a:t>
            </a:r>
          </a:p>
          <a:p>
            <a:pPr marL="0" indent="0" algn="ctr">
              <a:buNone/>
            </a:pPr>
            <a:r>
              <a:rPr lang="en-HU" dirty="0"/>
              <a:t>peter.tabajdi@cheppers.com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B4AD2-0481-D887-EF7A-0F7C41AC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EC618-175B-EB93-4FA6-CAB71F6A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5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8F89-6A87-B3BA-9996-AB6AC31B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Miről is lesz szó?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E7EC-A1DA-4E8C-FA55-CC490205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Költségoptimalizálás a gyakorlatban az Amazon felhőjében</a:t>
            </a:r>
          </a:p>
          <a:p>
            <a:r>
              <a:rPr lang="en-HU" dirty="0"/>
              <a:t>A legfontosabb alapvetések (instance-ok, régiók stb.)</a:t>
            </a:r>
          </a:p>
          <a:p>
            <a:r>
              <a:rPr lang="en-HU" dirty="0"/>
              <a:t>Az AWS Lambda újdonsága</a:t>
            </a:r>
          </a:p>
          <a:p>
            <a:r>
              <a:rPr lang="en-HU" dirty="0"/>
              <a:t>GitLab runner konfigurációja</a:t>
            </a:r>
          </a:p>
          <a:p>
            <a:r>
              <a:rPr lang="en-HU" dirty="0"/>
              <a:t>AWS Multi-AZ ElastiCache for Redis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7B449-9280-1576-602E-192A8AC9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B22494-8331-74E6-9815-D1F17229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F047-096A-CD94-EC9E-8CB0E30F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A tájékozottság hatalma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76B6-38CF-0ABB-B918-71550FC5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Fejlesztői tévhit</a:t>
            </a:r>
          </a:p>
          <a:p>
            <a:r>
              <a:rPr lang="en-HU" dirty="0"/>
              <a:t>Naprakész információk: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https://aws.amazon.com/blogs/aws/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A </a:t>
            </a:r>
            <a:r>
              <a:rPr lang="en-GB" dirty="0" err="1"/>
              <a:t>hónap</a:t>
            </a:r>
            <a:r>
              <a:rPr lang="en-GB" dirty="0"/>
              <a:t> </a:t>
            </a:r>
            <a:r>
              <a:rPr lang="en-GB" dirty="0" err="1"/>
              <a:t>sztárja</a:t>
            </a:r>
            <a:r>
              <a:rPr lang="en-GB" dirty="0"/>
              <a:t>: Aurora Serverless v2</a:t>
            </a:r>
          </a:p>
          <a:p>
            <a:r>
              <a:rPr lang="en-HU" dirty="0"/>
              <a:t>Folyamatos (csapatos) tanulás (lifelong learning)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F6F63-C268-29E6-D7F7-DD511D13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3541F-8AF6-925E-5BD3-5AA2E65D3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F047-096A-CD94-EC9E-8CB0E30F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A</a:t>
            </a:r>
            <a:r>
              <a:rPr lang="en-HU" strike="sngStrike" dirty="0">
                <a:solidFill>
                  <a:srgbClr val="36BAF5"/>
                </a:solidFill>
              </a:rPr>
              <a:t>z írástudók</a:t>
            </a:r>
            <a:r>
              <a:rPr lang="en-HU" dirty="0">
                <a:solidFill>
                  <a:srgbClr val="36BAF5"/>
                </a:solidFill>
              </a:rPr>
              <a:t> betűk hatalma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76B6-38CF-0ABB-B918-71550FC5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Egyetlen betű megváltoztatásával már 5-10%-okat tudunk nyerni…</a:t>
            </a:r>
          </a:p>
          <a:p>
            <a:r>
              <a:rPr lang="en-HU" dirty="0"/>
              <a:t>…és a ábécének sok betűje van </a:t>
            </a:r>
            <a:r>
              <a:rPr lang="en-HU" dirty="0">
                <a:sym typeface="Wingdings" pitchFamily="2" charset="2"/>
              </a:rPr>
              <a:t>;)</a:t>
            </a:r>
            <a:endParaRPr lang="en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8A5FA-F547-E86D-1F50-28BBB95E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E9CEC-BEC3-D0BE-1E40-B3935790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B390-A1C4-4A3C-5B88-F3351C20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700644"/>
            <a:ext cx="9905998" cy="2797732"/>
          </a:xfrm>
        </p:spPr>
        <p:txBody>
          <a:bodyPr/>
          <a:lstStyle/>
          <a:p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236F8-6A22-0988-F009-CC7EDF1E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145938" cy="6858000"/>
          </a:xfrm>
        </p:spPr>
      </p:pic>
    </p:spTree>
    <p:extLst>
      <p:ext uri="{BB962C8B-B14F-4D97-AF65-F5344CB8AC3E}">
        <p14:creationId xmlns:p14="http://schemas.microsoft.com/office/powerpoint/2010/main" val="5766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FB1C-5AB4-39F1-3502-2703D0B5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A</a:t>
            </a:r>
            <a:r>
              <a:rPr lang="en-HU" strike="sngStrike" dirty="0">
                <a:solidFill>
                  <a:srgbClr val="36BAF5"/>
                </a:solidFill>
              </a:rPr>
              <a:t>z írástudók</a:t>
            </a:r>
            <a:r>
              <a:rPr lang="en-HU" dirty="0">
                <a:solidFill>
                  <a:srgbClr val="36BAF5"/>
                </a:solidFill>
              </a:rPr>
              <a:t> betűk hatalma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309F-02CC-A88E-5056-D82C1A6A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eu-west-1</a:t>
            </a:r>
          </a:p>
          <a:p>
            <a:r>
              <a:rPr lang="en-HU" dirty="0"/>
              <a:t>eu-central-1</a:t>
            </a:r>
          </a:p>
          <a:p>
            <a:r>
              <a:rPr lang="en-HU" dirty="0"/>
              <a:t>eu-north-1</a:t>
            </a:r>
          </a:p>
          <a:p>
            <a:r>
              <a:rPr lang="en-HU" dirty="0"/>
              <a:t>eu-south-1</a:t>
            </a:r>
          </a:p>
          <a:p>
            <a:r>
              <a:rPr lang="en-HU" dirty="0"/>
              <a:t>us-east-1</a:t>
            </a:r>
          </a:p>
          <a:p>
            <a:endParaRPr lang="en-HU" dirty="0"/>
          </a:p>
          <a:p>
            <a:r>
              <a:rPr lang="en-HU" dirty="0"/>
              <a:t>Nem mindegy??? Nagyon nem…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A90B4-E90C-C210-F887-12B45DB0C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43"/>
          <a:stretch/>
        </p:blipFill>
        <p:spPr>
          <a:xfrm>
            <a:off x="4202111" y="2374900"/>
            <a:ext cx="2768705" cy="210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03D907-A73D-0F82-8B82-4DFC1D635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29E76-0531-9D4E-579C-B0C1F9918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2A55B-EB3C-947F-DA6C-6CF26BEDD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214" y="0"/>
            <a:ext cx="8998395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231A1-36AA-4C3D-1AB4-73D61DB8EDC9}"/>
              </a:ext>
            </a:extLst>
          </p:cNvPr>
          <p:cNvSpPr txBox="1"/>
          <p:nvPr/>
        </p:nvSpPr>
        <p:spPr>
          <a:xfrm>
            <a:off x="1595214" y="6550223"/>
            <a:ext cx="2289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400" i="1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</a:rPr>
              <a:t>concurrencylabs.com</a:t>
            </a:r>
            <a:endParaRPr lang="en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58DB76-E279-46EE-2B91-F22AE9429D4A}"/>
              </a:ext>
            </a:extLst>
          </p:cNvPr>
          <p:cNvSpPr txBox="1">
            <a:spLocks/>
          </p:cNvSpPr>
          <p:nvPr/>
        </p:nvSpPr>
        <p:spPr>
          <a:xfrm>
            <a:off x="1141413" y="-700644"/>
            <a:ext cx="9905998" cy="279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2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0118-8EB5-6C6E-EB9F-36BE7C26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U" dirty="0">
                <a:solidFill>
                  <a:srgbClr val="36BAF5"/>
                </a:solidFill>
              </a:rPr>
              <a:t>Az újdonságok költségcsökkentő hatása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1CD0-D46A-A767-3C7B-B0E1934E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AWS Lambda </a:t>
            </a:r>
            <a:r>
              <a:rPr lang="en-GB" dirty="0" err="1"/>
              <a:t>márciusi</a:t>
            </a:r>
            <a:r>
              <a:rPr lang="en-GB" dirty="0"/>
              <a:t> </a:t>
            </a:r>
            <a:r>
              <a:rPr lang="en-GB" dirty="0" err="1"/>
              <a:t>újdonsága</a:t>
            </a:r>
            <a:endParaRPr lang="en-HU" dirty="0"/>
          </a:p>
          <a:p>
            <a:r>
              <a:rPr lang="en-HU" dirty="0"/>
              <a:t>/tmp</a:t>
            </a:r>
          </a:p>
          <a:p>
            <a:r>
              <a:rPr lang="en-HU" dirty="0"/>
              <a:t>512 MB vs. 10 GB</a:t>
            </a:r>
          </a:p>
          <a:p>
            <a:r>
              <a:rPr lang="en-GB" dirty="0" err="1"/>
              <a:t>Hogyan</a:t>
            </a:r>
            <a:r>
              <a:rPr lang="en-GB" dirty="0"/>
              <a:t> </a:t>
            </a:r>
            <a:r>
              <a:rPr lang="en-GB" dirty="0" err="1"/>
              <a:t>segít</a:t>
            </a:r>
            <a:r>
              <a:rPr lang="en-GB" dirty="0"/>
              <a:t> </a:t>
            </a:r>
            <a:r>
              <a:rPr lang="en-GB" dirty="0" err="1"/>
              <a:t>ez</a:t>
            </a:r>
            <a:r>
              <a:rPr lang="en-GB" dirty="0"/>
              <a:t> </a:t>
            </a:r>
            <a:r>
              <a:rPr lang="en-GB" dirty="0" err="1"/>
              <a:t>minket</a:t>
            </a:r>
            <a:r>
              <a:rPr lang="en-GB" dirty="0"/>
              <a:t>?</a:t>
            </a:r>
          </a:p>
          <a:p>
            <a:r>
              <a:rPr lang="en-GB" dirty="0"/>
              <a:t>Ephemeral storage vs. S3, EFS </a:t>
            </a:r>
            <a:r>
              <a:rPr lang="en-GB" dirty="0" err="1"/>
              <a:t>stb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C4271-53CC-2E38-DD3F-2D24900B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F3CF1-3FBB-86DF-9081-B05D0B63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F047-096A-CD94-EC9E-8CB0E30F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>
                <a:solidFill>
                  <a:srgbClr val="36BAF5"/>
                </a:solidFill>
              </a:rPr>
              <a:t>AWS GitLab runner költségcsökkentés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76B6-38CF-0ABB-B918-71550FC5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Rengeteg terünk van az optimalizációra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8A5FA-F547-E86D-1F50-28BBB95E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2" y="6254167"/>
            <a:ext cx="729673" cy="436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E9CEC-BEC3-D0BE-1E40-B3935790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1" y="6254167"/>
            <a:ext cx="1535670" cy="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300</Words>
  <Application>Microsoft Macintosh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FinOps: AWS költségoptimalizálás a gyakorlatban </vt:lpstr>
      <vt:lpstr>Miről is lesz szó?</vt:lpstr>
      <vt:lpstr>A tájékozottság hatalma</vt:lpstr>
      <vt:lpstr>Az írástudók betűk hatalma</vt:lpstr>
      <vt:lpstr>PowerPoint Presentation</vt:lpstr>
      <vt:lpstr>Az írástudók betűk hatalma</vt:lpstr>
      <vt:lpstr>PowerPoint Presentation</vt:lpstr>
      <vt:lpstr>Az újdonságok költségcsökkentő hatása</vt:lpstr>
      <vt:lpstr>AWS GitLab runner költségcsökkentés</vt:lpstr>
      <vt:lpstr>      aws gitlab-runner</vt:lpstr>
      <vt:lpstr>      aws gitlab-runner</vt:lpstr>
      <vt:lpstr>AWS Multi-AZ ElastiCache for Redis</vt:lpstr>
      <vt:lpstr>AWS Multi-AZ ElastiCache for Redis</vt:lpstr>
      <vt:lpstr>AWS Multi-AZ ElastiCache for Redis</vt:lpstr>
      <vt:lpstr>Összefoglaló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költség optimalizálás a gyakorlatban</dc:title>
  <dc:creator>Microsoft Office User</dc:creator>
  <cp:lastModifiedBy>Microsoft Office User</cp:lastModifiedBy>
  <cp:revision>5</cp:revision>
  <dcterms:created xsi:type="dcterms:W3CDTF">2022-04-26T06:40:16Z</dcterms:created>
  <dcterms:modified xsi:type="dcterms:W3CDTF">2022-04-26T13:28:15Z</dcterms:modified>
</cp:coreProperties>
</file>