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5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77BDD-1A16-4F0E-A14F-E62CA90018DE}" v="8" dt="2022-04-24T15:49:09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ály István" userId="cf1592f5-ce1b-447f-bc3a-80f87a703cc2" providerId="ADAL" clId="{174D5FA4-5B0D-4B1E-9B73-831A9021869E}"/>
    <pc:docChg chg="modSld">
      <pc:chgData name="Király István" userId="cf1592f5-ce1b-447f-bc3a-80f87a703cc2" providerId="ADAL" clId="{174D5FA4-5B0D-4B1E-9B73-831A9021869E}" dt="2022-04-24T15:55:34.368" v="70" actId="20577"/>
      <pc:docMkLst>
        <pc:docMk/>
      </pc:docMkLst>
      <pc:sldChg chg="modSp mod">
        <pc:chgData name="Király István" userId="cf1592f5-ce1b-447f-bc3a-80f87a703cc2" providerId="ADAL" clId="{174D5FA4-5B0D-4B1E-9B73-831A9021869E}" dt="2022-04-24T15:55:34.368" v="70" actId="20577"/>
        <pc:sldMkLst>
          <pc:docMk/>
          <pc:sldMk cId="3102962052" sldId="257"/>
        </pc:sldMkLst>
        <pc:spChg chg="mod">
          <ac:chgData name="Király István" userId="cf1592f5-ce1b-447f-bc3a-80f87a703cc2" providerId="ADAL" clId="{174D5FA4-5B0D-4B1E-9B73-831A9021869E}" dt="2022-04-24T15:55:34.368" v="70" actId="20577"/>
          <ac:spMkLst>
            <pc:docMk/>
            <pc:sldMk cId="3102962052" sldId="257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81A26-EDDE-4632-8200-E39A4CCEEA05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B8205-B07D-4033-B824-2F48E7746E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78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8205-B07D-4033-B824-2F48E7746EA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68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8205-B07D-4033-B824-2F48E7746EA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04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8205-B07D-4033-B824-2F48E7746EA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779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8205-B07D-4033-B824-2F48E7746EA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56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8205-B07D-4033-B824-2F48E7746EA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1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8205-B07D-4033-B824-2F48E7746EA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945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8205-B07D-4033-B824-2F48E7746EA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38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609A-9385-4B0C-B1C2-E9BD01EBE280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779C-DD11-4B78-9BF4-AFB7D1F33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11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609A-9385-4B0C-B1C2-E9BD01EBE280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779C-DD11-4B78-9BF4-AFB7D1F33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64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609A-9385-4B0C-B1C2-E9BD01EBE280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779C-DD11-4B78-9BF4-AFB7D1F33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322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609A-9385-4B0C-B1C2-E9BD01EBE280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779C-DD11-4B78-9BF4-AFB7D1F33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471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609A-9385-4B0C-B1C2-E9BD01EBE280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779C-DD11-4B78-9BF4-AFB7D1F33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42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609A-9385-4B0C-B1C2-E9BD01EBE280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779C-DD11-4B78-9BF4-AFB7D1F33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16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609A-9385-4B0C-B1C2-E9BD01EBE280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779C-DD11-4B78-9BF4-AFB7D1F33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9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609A-9385-4B0C-B1C2-E9BD01EBE280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779C-DD11-4B78-9BF4-AFB7D1F33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85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609A-9385-4B0C-B1C2-E9BD01EBE280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779C-DD11-4B78-9BF4-AFB7D1F33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3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609A-9385-4B0C-B1C2-E9BD01EBE280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779C-DD11-4B78-9BF4-AFB7D1F33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70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609A-9385-4B0C-B1C2-E9BD01EBE280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779C-DD11-4B78-9BF4-AFB7D1F33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90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609A-9385-4B0C-B1C2-E9BD01EBE280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779C-DD11-4B78-9BF4-AFB7D1F33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1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93469" y="4538749"/>
            <a:ext cx="7074923" cy="137858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Azure </a:t>
            </a:r>
            <a:r>
              <a:rPr lang="hu-HU" sz="40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költség</a:t>
            </a:r>
            <a:r>
              <a:rPr lang="en-US" sz="40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 </a:t>
            </a:r>
            <a:r>
              <a:rPr lang="hu-HU" sz="40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optimalizálás</a:t>
            </a:r>
            <a:r>
              <a:rPr lang="en-US" sz="40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 a </a:t>
            </a:r>
            <a:r>
              <a:rPr lang="hu-HU" sz="40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gyakorlatban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05205" y="4837072"/>
            <a:ext cx="3079668" cy="405884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yriad Pro Black Cond" panose="020B0906030403020204" pitchFamily="34" charset="0"/>
              </a:rPr>
              <a:t>Király István</a:t>
            </a:r>
            <a:endParaRPr lang="hu-HU" dirty="0">
              <a:solidFill>
                <a:schemeClr val="bg1"/>
              </a:solidFill>
              <a:latin typeface="Myriad Pro Black Cond" panose="020B0906030403020204" pitchFamily="34" charset="0"/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196350" y="5242956"/>
            <a:ext cx="3238400" cy="315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Gloster Cloud Zrt. - CEO</a:t>
            </a:r>
            <a:endParaRPr lang="hu-H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0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21574" y="314697"/>
            <a:ext cx="437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Myriad Pro Black Cond" panose="020B0906030403020204" pitchFamily="34" charset="0"/>
              </a:rPr>
              <a:t>Tartalom</a:t>
            </a:r>
            <a:endParaRPr lang="hu-HU" sz="1600" dirty="0">
              <a:solidFill>
                <a:schemeClr val="bg1"/>
              </a:solidFill>
              <a:latin typeface="Myriad Pro Black Cond" panose="020B0906030403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2830" y="1015340"/>
            <a:ext cx="9969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Mai </a:t>
            </a:r>
            <a:r>
              <a:rPr lang="en-US" sz="4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témák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:</a:t>
            </a:r>
            <a:endParaRPr lang="hu-HU" sz="4000" dirty="0">
              <a:solidFill>
                <a:schemeClr val="accent5">
                  <a:lumMod val="60000"/>
                  <a:lumOff val="40000"/>
                </a:schemeClr>
              </a:solidFill>
              <a:latin typeface="Myriad Pro Light SemiExt" panose="020B0405030403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82830" y="2104432"/>
            <a:ext cx="8864930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Azure reservation –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erőforrások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foglalása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, “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hűségidő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”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nélkül</a:t>
            </a:r>
            <a:endParaRPr lang="en-US" sz="2800" baseline="300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Azure Server Subscriptions –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szoftver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licence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gazdálkodás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előre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bevásárlás</a:t>
            </a:r>
            <a:endParaRPr lang="en-US" sz="2800" baseline="300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Azure Hybrid benefits –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meglévő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licencek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használata</a:t>
            </a:r>
            <a:endParaRPr lang="en-US" sz="2800" baseline="300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Cost management –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kövessük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 a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költségeket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hónapról-hó</a:t>
            </a:r>
            <a:r>
              <a:rPr lang="hu-HU" sz="2800" baseline="30000" dirty="0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n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apra</a:t>
            </a:r>
            <a:endParaRPr lang="en-US" sz="2800" baseline="300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10705603" y="5907933"/>
            <a:ext cx="1247899" cy="950067"/>
          </a:xfrm>
        </p:spPr>
        <p:txBody>
          <a:bodyPr/>
          <a:lstStyle/>
          <a:p>
            <a:fld id="{4C9D779C-DD11-4B78-9BF4-AFB7D1F3348D}" type="slidenum">
              <a:rPr lang="hu-HU" sz="44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Black" panose="020B0903030403020204" pitchFamily="34" charset="0"/>
              </a:rPr>
              <a:t>2</a:t>
            </a:fld>
            <a:endParaRPr lang="hu-HU" sz="4400" b="1" dirty="0">
              <a:solidFill>
                <a:schemeClr val="accent5">
                  <a:lumMod val="60000"/>
                  <a:lumOff val="40000"/>
                </a:schemeClr>
              </a:solidFill>
              <a:latin typeface="Myriad Pro Black" panose="020B0903030403020204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84909" y="6382966"/>
            <a:ext cx="3540826" cy="33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2022 / </a:t>
            </a:r>
            <a:r>
              <a:rPr lang="en-US" sz="1200" dirty="0" err="1">
                <a:solidFill>
                  <a:schemeClr val="accent2"/>
                </a:solidFill>
                <a:latin typeface="Myriad Pro Black Cond" panose="020B0906030403020204" pitchFamily="34" charset="0"/>
              </a:rPr>
              <a:t>április</a:t>
            </a:r>
            <a:endParaRPr lang="hu-HU" sz="1200" dirty="0">
              <a:solidFill>
                <a:schemeClr val="accent2"/>
              </a:solidFill>
              <a:latin typeface="Myriad Pro Black Cond" panose="020B09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6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21574" y="314697"/>
            <a:ext cx="437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yriad Pro Black Cond" panose="020B0906030403020204" pitchFamily="34" charset="0"/>
              </a:rPr>
              <a:t>Azure reservation</a:t>
            </a:r>
            <a:endParaRPr lang="hu-HU" sz="1600" dirty="0">
              <a:solidFill>
                <a:schemeClr val="bg1"/>
              </a:solidFill>
              <a:latin typeface="Myriad Pro Black Cond" panose="020B0906030403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2830" y="1015340"/>
            <a:ext cx="996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Erőforrás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foglalás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 1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vagy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 3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évre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; IaaS és PaaS is!</a:t>
            </a:r>
            <a:endParaRPr lang="hu-HU" sz="3600" dirty="0">
              <a:solidFill>
                <a:schemeClr val="accent5">
                  <a:lumMod val="60000"/>
                  <a:lumOff val="40000"/>
                </a:schemeClr>
              </a:solidFill>
              <a:latin typeface="Myriad Pro Light SemiExt" panose="020B0405030403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82830" y="2104432"/>
            <a:ext cx="886493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aseline="30000" dirty="0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10705603" y="5907933"/>
            <a:ext cx="1247899" cy="950067"/>
          </a:xfrm>
        </p:spPr>
        <p:txBody>
          <a:bodyPr/>
          <a:lstStyle/>
          <a:p>
            <a:fld id="{4C9D779C-DD11-4B78-9BF4-AFB7D1F3348D}" type="slidenum">
              <a:rPr lang="hu-HU" sz="44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Black" panose="020B0903030403020204" pitchFamily="34" charset="0"/>
              </a:rPr>
              <a:t>3</a:t>
            </a:fld>
            <a:endParaRPr lang="hu-HU" sz="4400" b="1" dirty="0">
              <a:solidFill>
                <a:schemeClr val="accent5">
                  <a:lumMod val="60000"/>
                  <a:lumOff val="40000"/>
                </a:schemeClr>
              </a:solidFill>
              <a:latin typeface="Myriad Pro Black" panose="020B0903030403020204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84909" y="6382966"/>
            <a:ext cx="3540826" cy="33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2022 / </a:t>
            </a:r>
            <a:r>
              <a:rPr lang="en-US" sz="1200" dirty="0" err="1">
                <a:solidFill>
                  <a:schemeClr val="accent2"/>
                </a:solidFill>
                <a:latin typeface="Myriad Pro Black Cond" panose="020B0906030403020204" pitchFamily="34" charset="0"/>
              </a:rPr>
              <a:t>április</a:t>
            </a:r>
            <a:endParaRPr lang="hu-HU" sz="1200" dirty="0">
              <a:solidFill>
                <a:schemeClr val="accent2"/>
              </a:solidFill>
              <a:latin typeface="Myriad Pro Black Cond" panose="020B0906030403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D1A6BFB-43BE-4827-9F2D-786A6610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85" y="1748324"/>
            <a:ext cx="8822575" cy="45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21574" y="314697"/>
            <a:ext cx="437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yriad Pro Black Cond" panose="020B0906030403020204" pitchFamily="34" charset="0"/>
              </a:rPr>
              <a:t>Azure server subscriptions</a:t>
            </a:r>
            <a:endParaRPr lang="hu-HU" sz="1600" dirty="0">
              <a:solidFill>
                <a:schemeClr val="bg1"/>
              </a:solidFill>
              <a:latin typeface="Myriad Pro Black Cond" panose="020B0906030403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2830" y="1015340"/>
            <a:ext cx="996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Szoftver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vásárlás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előre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, 1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vagy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 3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évre</a:t>
            </a:r>
            <a:endParaRPr lang="hu-HU" sz="3600" dirty="0">
              <a:solidFill>
                <a:schemeClr val="accent5">
                  <a:lumMod val="60000"/>
                  <a:lumOff val="40000"/>
                </a:schemeClr>
              </a:solidFill>
              <a:latin typeface="Myriad Pro Light SemiExt" panose="020B0405030403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10705603" y="5907933"/>
            <a:ext cx="1247899" cy="950067"/>
          </a:xfrm>
        </p:spPr>
        <p:txBody>
          <a:bodyPr/>
          <a:lstStyle/>
          <a:p>
            <a:fld id="{4C9D779C-DD11-4B78-9BF4-AFB7D1F3348D}" type="slidenum">
              <a:rPr lang="hu-HU" sz="44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Black" panose="020B0903030403020204" pitchFamily="34" charset="0"/>
              </a:rPr>
              <a:t>4</a:t>
            </a:fld>
            <a:endParaRPr lang="hu-HU" sz="4400" b="1" dirty="0">
              <a:solidFill>
                <a:schemeClr val="accent5">
                  <a:lumMod val="60000"/>
                  <a:lumOff val="40000"/>
                </a:schemeClr>
              </a:solidFill>
              <a:latin typeface="Myriad Pro Black" panose="020B0903030403020204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84909" y="6382966"/>
            <a:ext cx="3540826" cy="33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2022 / </a:t>
            </a:r>
            <a:r>
              <a:rPr lang="en-US" sz="1200" dirty="0" err="1">
                <a:solidFill>
                  <a:schemeClr val="accent2"/>
                </a:solidFill>
                <a:latin typeface="Myriad Pro Black Cond" panose="020B0906030403020204" pitchFamily="34" charset="0"/>
              </a:rPr>
              <a:t>április</a:t>
            </a:r>
            <a:endParaRPr lang="hu-HU" sz="1200" dirty="0">
              <a:solidFill>
                <a:schemeClr val="accent2"/>
              </a:solidFill>
              <a:latin typeface="Myriad Pro Black Cond" panose="020B0906030403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DD8C46F-414B-4DB2-ABAE-72708073E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3" y="1723226"/>
            <a:ext cx="8357062" cy="46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5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21574" y="314697"/>
            <a:ext cx="437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yriad Pro Black Cond" panose="020B0906030403020204" pitchFamily="34" charset="0"/>
              </a:rPr>
              <a:t>Azure Hybrid benefits</a:t>
            </a:r>
            <a:endParaRPr lang="hu-HU" sz="1600" dirty="0">
              <a:solidFill>
                <a:schemeClr val="bg1"/>
              </a:solidFill>
              <a:latin typeface="Myriad Pro Black Cond" panose="020B0906030403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2830" y="1015340"/>
            <a:ext cx="996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Számoljunk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!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Meglévő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licence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 + SA is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használható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!</a:t>
            </a:r>
            <a:endParaRPr lang="hu-HU" sz="3600" dirty="0">
              <a:solidFill>
                <a:schemeClr val="accent5">
                  <a:lumMod val="60000"/>
                  <a:lumOff val="40000"/>
                </a:schemeClr>
              </a:solidFill>
              <a:latin typeface="Myriad Pro Light SemiExt" panose="020B0405030403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10705603" y="5907933"/>
            <a:ext cx="1247899" cy="950067"/>
          </a:xfrm>
        </p:spPr>
        <p:txBody>
          <a:bodyPr/>
          <a:lstStyle/>
          <a:p>
            <a:fld id="{4C9D779C-DD11-4B78-9BF4-AFB7D1F3348D}" type="slidenum">
              <a:rPr lang="hu-HU" sz="44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Black" panose="020B0903030403020204" pitchFamily="34" charset="0"/>
              </a:rPr>
              <a:t>5</a:t>
            </a:fld>
            <a:endParaRPr lang="hu-HU" sz="4400" b="1" dirty="0">
              <a:solidFill>
                <a:schemeClr val="accent5">
                  <a:lumMod val="60000"/>
                  <a:lumOff val="40000"/>
                </a:schemeClr>
              </a:solidFill>
              <a:latin typeface="Myriad Pro Black" panose="020B0903030403020204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84909" y="6382966"/>
            <a:ext cx="3540826" cy="33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2022 / </a:t>
            </a:r>
            <a:r>
              <a:rPr lang="en-US" sz="1200" dirty="0" err="1">
                <a:solidFill>
                  <a:schemeClr val="accent2"/>
                </a:solidFill>
                <a:latin typeface="Myriad Pro Black Cond" panose="020B0906030403020204" pitchFamily="34" charset="0"/>
              </a:rPr>
              <a:t>április</a:t>
            </a:r>
            <a:endParaRPr lang="hu-HU" sz="1200" dirty="0">
              <a:solidFill>
                <a:schemeClr val="accent2"/>
              </a:solidFill>
              <a:latin typeface="Myriad Pro Black Cond" panose="020B0906030403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C1BCFB6-236E-4EB3-A42A-75376EB35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31" y="1723226"/>
            <a:ext cx="9863250" cy="105728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C51C740-B6E9-48C6-B566-FF2FE9A7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29" y="2515091"/>
            <a:ext cx="7846029" cy="3842829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82628B36-A647-4175-A932-E5CDAD27BA53}"/>
              </a:ext>
            </a:extLst>
          </p:cNvPr>
          <p:cNvSpPr txBox="1"/>
          <p:nvPr/>
        </p:nvSpPr>
        <p:spPr>
          <a:xfrm>
            <a:off x="8811491" y="2909455"/>
            <a:ext cx="297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éves</a:t>
            </a:r>
            <a:r>
              <a:rPr lang="en-US" dirty="0"/>
              <a:t> </a:t>
            </a:r>
            <a:r>
              <a:rPr lang="en-US" dirty="0" err="1"/>
              <a:t>bekerülés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36x299.82 = </a:t>
            </a:r>
            <a:r>
              <a:rPr lang="en-US" b="1" dirty="0">
                <a:solidFill>
                  <a:srgbClr val="FF0000"/>
                </a:solidFill>
              </a:rPr>
              <a:t>10,793.52 EUR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9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21574" y="314697"/>
            <a:ext cx="437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yriad Pro Black Cond" panose="020B0906030403020204" pitchFamily="34" charset="0"/>
              </a:rPr>
              <a:t>Azure Hybrid benefits</a:t>
            </a:r>
            <a:endParaRPr lang="hu-HU" sz="1600" dirty="0">
              <a:solidFill>
                <a:schemeClr val="bg1"/>
              </a:solidFill>
              <a:latin typeface="Myriad Pro Black Cond" panose="020B0906030403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2830" y="1015340"/>
            <a:ext cx="996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Előnyök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összesítve</a:t>
            </a:r>
            <a:endParaRPr lang="hu-HU" sz="3600" dirty="0">
              <a:solidFill>
                <a:schemeClr val="accent5">
                  <a:lumMod val="60000"/>
                  <a:lumOff val="40000"/>
                </a:schemeClr>
              </a:solidFill>
              <a:latin typeface="Myriad Pro Light SemiExt" panose="020B0405030403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10705603" y="5907933"/>
            <a:ext cx="1247899" cy="950067"/>
          </a:xfrm>
        </p:spPr>
        <p:txBody>
          <a:bodyPr/>
          <a:lstStyle/>
          <a:p>
            <a:fld id="{4C9D779C-DD11-4B78-9BF4-AFB7D1F3348D}" type="slidenum">
              <a:rPr lang="hu-HU" sz="44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Black" panose="020B0903030403020204" pitchFamily="34" charset="0"/>
              </a:rPr>
              <a:t>6</a:t>
            </a:fld>
            <a:endParaRPr lang="hu-HU" sz="4400" b="1" dirty="0">
              <a:solidFill>
                <a:schemeClr val="accent5">
                  <a:lumMod val="60000"/>
                  <a:lumOff val="40000"/>
                </a:schemeClr>
              </a:solidFill>
              <a:latin typeface="Myriad Pro Black" panose="020B0903030403020204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84909" y="6382966"/>
            <a:ext cx="3540826" cy="33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2022 / </a:t>
            </a:r>
            <a:r>
              <a:rPr lang="en-US" sz="1200" dirty="0" err="1">
                <a:solidFill>
                  <a:schemeClr val="accent2"/>
                </a:solidFill>
                <a:latin typeface="Myriad Pro Black Cond" panose="020B0906030403020204" pitchFamily="34" charset="0"/>
              </a:rPr>
              <a:t>április</a:t>
            </a:r>
            <a:endParaRPr lang="hu-HU" sz="1200" dirty="0">
              <a:solidFill>
                <a:schemeClr val="accent2"/>
              </a:solidFill>
              <a:latin typeface="Myriad Pro Black Cond" panose="020B0906030403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C1BCFB6-236E-4EB3-A42A-75376EB35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31" y="1723226"/>
            <a:ext cx="9863250" cy="105728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34B2156-0488-4A0E-A8DA-DE18483CE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45" y="2538152"/>
            <a:ext cx="7787697" cy="392585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CC0111DD-4678-46FF-A38E-BF35AB964F9A}"/>
              </a:ext>
            </a:extLst>
          </p:cNvPr>
          <p:cNvSpPr txBox="1"/>
          <p:nvPr/>
        </p:nvSpPr>
        <p:spPr>
          <a:xfrm>
            <a:off x="8811491" y="2909455"/>
            <a:ext cx="29704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éves</a:t>
            </a:r>
            <a:r>
              <a:rPr lang="en-US" dirty="0"/>
              <a:t> </a:t>
            </a:r>
            <a:r>
              <a:rPr lang="en-US" dirty="0" err="1"/>
              <a:t>bekerülés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36x67.95 = </a:t>
            </a:r>
            <a:r>
              <a:rPr lang="en-US" b="1" dirty="0">
                <a:solidFill>
                  <a:srgbClr val="FF0000"/>
                </a:solidFill>
              </a:rPr>
              <a:t>2,446.2 EUR</a:t>
            </a:r>
          </a:p>
          <a:p>
            <a:r>
              <a:rPr lang="en-US" dirty="0" err="1"/>
              <a:t>Meglévő</a:t>
            </a:r>
            <a:r>
              <a:rPr lang="en-US" dirty="0"/>
              <a:t> </a:t>
            </a:r>
            <a:r>
              <a:rPr lang="en-US" dirty="0" err="1"/>
              <a:t>licencekkel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: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685 EUR – Server Subscription</a:t>
            </a:r>
          </a:p>
          <a:p>
            <a:r>
              <a:rPr lang="en-US" dirty="0"/>
              <a:t>= </a:t>
            </a:r>
            <a:r>
              <a:rPr lang="hu-HU" b="1" dirty="0">
                <a:solidFill>
                  <a:srgbClr val="FF0000"/>
                </a:solidFill>
              </a:rPr>
              <a:t>3,131.2</a:t>
            </a:r>
            <a:r>
              <a:rPr lang="en-US" b="1" dirty="0">
                <a:solidFill>
                  <a:srgbClr val="FF0000"/>
                </a:solidFill>
              </a:rPr>
              <a:t> EUR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9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21574" y="314697"/>
            <a:ext cx="437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yriad Pro Black Cond" panose="020B0906030403020204" pitchFamily="34" charset="0"/>
              </a:rPr>
              <a:t>PaaS reservation</a:t>
            </a:r>
            <a:endParaRPr lang="hu-HU" sz="1600" dirty="0">
              <a:solidFill>
                <a:schemeClr val="bg1"/>
              </a:solidFill>
              <a:latin typeface="Myriad Pro Black Cond" panose="020B0906030403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2830" y="1015340"/>
            <a:ext cx="996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PaaS+OSS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yriad Pro Light SemiExt" panose="020B0405030403020204" pitchFamily="34" charset="0"/>
              </a:rPr>
              <a:t>előnyök</a:t>
            </a:r>
            <a:endParaRPr lang="hu-HU" sz="3600" dirty="0">
              <a:solidFill>
                <a:schemeClr val="accent5">
                  <a:lumMod val="60000"/>
                  <a:lumOff val="40000"/>
                </a:schemeClr>
              </a:solidFill>
              <a:latin typeface="Myriad Pro Light SemiExt" panose="020B0405030403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10705603" y="5907933"/>
            <a:ext cx="1247899" cy="950067"/>
          </a:xfrm>
        </p:spPr>
        <p:txBody>
          <a:bodyPr/>
          <a:lstStyle/>
          <a:p>
            <a:fld id="{4C9D779C-DD11-4B78-9BF4-AFB7D1F3348D}" type="slidenum">
              <a:rPr lang="hu-HU" sz="44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Black" panose="020B0903030403020204" pitchFamily="34" charset="0"/>
              </a:rPr>
              <a:t>7</a:t>
            </a:fld>
            <a:endParaRPr lang="hu-HU" sz="4400" b="1" dirty="0">
              <a:solidFill>
                <a:schemeClr val="accent5">
                  <a:lumMod val="60000"/>
                  <a:lumOff val="40000"/>
                </a:schemeClr>
              </a:solidFill>
              <a:latin typeface="Myriad Pro Black" panose="020B0903030403020204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84909" y="6382966"/>
            <a:ext cx="3540826" cy="33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2022 / </a:t>
            </a:r>
            <a:r>
              <a:rPr lang="en-US" sz="1200" dirty="0" err="1">
                <a:solidFill>
                  <a:schemeClr val="accent2"/>
                </a:solidFill>
                <a:latin typeface="Myriad Pro Black Cond" panose="020B0906030403020204" pitchFamily="34" charset="0"/>
              </a:rPr>
              <a:t>április</a:t>
            </a:r>
            <a:endParaRPr lang="hu-HU" sz="1200" dirty="0">
              <a:solidFill>
                <a:schemeClr val="accent2"/>
              </a:solidFill>
              <a:latin typeface="Myriad Pro Black Cond" panose="020B0906030403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51589F3-FA8F-437C-9ED1-588E54B9F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13" y="1906385"/>
            <a:ext cx="10355809" cy="39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0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21574" y="314697"/>
            <a:ext cx="437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yriad Pro Black Cond" panose="020B0906030403020204" pitchFamily="34" charset="0"/>
              </a:rPr>
              <a:t>Cost management </a:t>
            </a:r>
            <a:endParaRPr lang="hu-HU" sz="1600" dirty="0">
              <a:solidFill>
                <a:schemeClr val="bg1"/>
              </a:solidFill>
              <a:latin typeface="Myriad Pro Black Cond" panose="020B0906030403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10705603" y="5907933"/>
            <a:ext cx="1247899" cy="950067"/>
          </a:xfrm>
        </p:spPr>
        <p:txBody>
          <a:bodyPr/>
          <a:lstStyle/>
          <a:p>
            <a:fld id="{4C9D779C-DD11-4B78-9BF4-AFB7D1F3348D}" type="slidenum">
              <a:rPr lang="hu-HU" sz="44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yriad Pro Black" panose="020B0903030403020204" pitchFamily="34" charset="0"/>
              </a:rPr>
              <a:t>8</a:t>
            </a:fld>
            <a:endParaRPr lang="hu-HU" sz="4400" b="1" dirty="0">
              <a:solidFill>
                <a:schemeClr val="accent5">
                  <a:lumMod val="60000"/>
                  <a:lumOff val="40000"/>
                </a:schemeClr>
              </a:solidFill>
              <a:latin typeface="Myriad Pro Black" panose="020B0903030403020204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84909" y="6382966"/>
            <a:ext cx="3540826" cy="33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2022 / </a:t>
            </a:r>
            <a:r>
              <a:rPr lang="en-US" sz="1200" dirty="0" err="1">
                <a:solidFill>
                  <a:schemeClr val="accent2"/>
                </a:solidFill>
                <a:latin typeface="Myriad Pro Black Cond" panose="020B0906030403020204" pitchFamily="34" charset="0"/>
              </a:rPr>
              <a:t>április</a:t>
            </a:r>
            <a:endParaRPr lang="hu-HU" sz="1200" dirty="0">
              <a:solidFill>
                <a:schemeClr val="accent2"/>
              </a:solidFill>
              <a:latin typeface="Myriad Pro Black Cond" panose="020B0906030403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5014878-8DF1-4F02-9EB7-53DF71CC2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81" y="894008"/>
            <a:ext cx="10016484" cy="52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8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411184" y="1401288"/>
            <a:ext cx="6456218" cy="67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 err="1">
                <a:solidFill>
                  <a:schemeClr val="accent2"/>
                </a:solidFill>
                <a:latin typeface="Myriad Pro Black Cond" panose="020B0906030403020204" pitchFamily="34" charset="0"/>
              </a:rPr>
              <a:t>KÖSZÖNÖM</a:t>
            </a:r>
            <a:r>
              <a:rPr lang="en-US" sz="40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 A </a:t>
            </a:r>
            <a:r>
              <a:rPr lang="en-US" sz="4000" dirty="0" err="1">
                <a:solidFill>
                  <a:schemeClr val="accent2"/>
                </a:solidFill>
                <a:latin typeface="Myriad Pro Black Cond" panose="020B0906030403020204" pitchFamily="34" charset="0"/>
              </a:rPr>
              <a:t>FIGYELMET</a:t>
            </a:r>
            <a:r>
              <a:rPr lang="en-US" sz="4000" dirty="0">
                <a:solidFill>
                  <a:schemeClr val="accent2"/>
                </a:solidFill>
                <a:latin typeface="Myriad Pro Black Cond" panose="020B0906030403020204" pitchFamily="34" charset="0"/>
              </a:rPr>
              <a:t>!</a:t>
            </a:r>
            <a:endParaRPr lang="hu-HU" sz="4000" dirty="0">
              <a:solidFill>
                <a:schemeClr val="accent2"/>
              </a:solidFill>
              <a:latin typeface="Myriad Pro Black Cond" panose="020B09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7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09CF687D9974CAD867A482ED17091" ma:contentTypeVersion="7" ma:contentTypeDescription="Create a new document." ma:contentTypeScope="" ma:versionID="833447130d8f1ea5b16df1bf3f35054a">
  <xsd:schema xmlns:xsd="http://www.w3.org/2001/XMLSchema" xmlns:xs="http://www.w3.org/2001/XMLSchema" xmlns:p="http://schemas.microsoft.com/office/2006/metadata/properties" xmlns:ns3="d9690c65-0fb0-472e-82cb-47ec1dfd75d5" xmlns:ns4="25a0d5ee-4c94-4784-91b4-c9c448043a01" targetNamespace="http://schemas.microsoft.com/office/2006/metadata/properties" ma:root="true" ma:fieldsID="b110b442cfd72a368ec47fbfabacf2f7" ns3:_="" ns4:_="">
    <xsd:import namespace="d9690c65-0fb0-472e-82cb-47ec1dfd75d5"/>
    <xsd:import namespace="25a0d5ee-4c94-4784-91b4-c9c448043a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90c65-0fb0-472e-82cb-47ec1dfd7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0d5ee-4c94-4784-91b4-c9c448043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DD8277-BB44-443F-8C37-70D7C213E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690c65-0fb0-472e-82cb-47ec1dfd75d5"/>
    <ds:schemaRef ds:uri="25a0d5ee-4c94-4784-91b4-c9c448043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53E9A-7379-458D-8655-A5012C31B2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97E666-D0A9-4B87-979D-8A0933C6D931}">
  <ds:schemaRefs>
    <ds:schemaRef ds:uri="d9690c65-0fb0-472e-82cb-47ec1dfd75d5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5a0d5ee-4c94-4784-91b4-c9c448043a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171</Words>
  <Application>Microsoft Office PowerPoint</Application>
  <PresentationFormat>Szélesvásznú</PresentationFormat>
  <Paragraphs>55</Paragraphs>
  <Slides>9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Myriad Pro Black</vt:lpstr>
      <vt:lpstr>Myriad Pro Black Cond</vt:lpstr>
      <vt:lpstr>Myriad Pro Light SemiExt</vt:lpstr>
      <vt:lpstr>Office-téma</vt:lpstr>
      <vt:lpstr>Azure költség optimalizálás a gyakorlatban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Andras</dc:creator>
  <cp:lastModifiedBy>HWSW_2</cp:lastModifiedBy>
  <cp:revision>23</cp:revision>
  <dcterms:created xsi:type="dcterms:W3CDTF">2020-01-30T13:16:47Z</dcterms:created>
  <dcterms:modified xsi:type="dcterms:W3CDTF">2022-04-25T06:45:30Z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0x01010084009CF687D9974CAD867A482ED17091</vt:lpwstr>
  </property>
</Properties>
</file>