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3"/>
  </p:notesMasterIdLst>
  <p:sldIdLst>
    <p:sldId id="256" r:id="rId2"/>
    <p:sldId id="296" r:id="rId3"/>
    <p:sldId id="262" r:id="rId4"/>
    <p:sldId id="271" r:id="rId5"/>
    <p:sldId id="274" r:id="rId6"/>
    <p:sldId id="272" r:id="rId7"/>
    <p:sldId id="266" r:id="rId8"/>
    <p:sldId id="300" r:id="rId9"/>
    <p:sldId id="306" r:id="rId10"/>
    <p:sldId id="299" r:id="rId11"/>
    <p:sldId id="308" r:id="rId12"/>
    <p:sldId id="307" r:id="rId13"/>
    <p:sldId id="273" r:id="rId14"/>
    <p:sldId id="283" r:id="rId15"/>
    <p:sldId id="290" r:id="rId16"/>
    <p:sldId id="291" r:id="rId17"/>
    <p:sldId id="292" r:id="rId18"/>
    <p:sldId id="293" r:id="rId19"/>
    <p:sldId id="294" r:id="rId20"/>
    <p:sldId id="295" r:id="rId21"/>
    <p:sldId id="257" r:id="rId22"/>
  </p:sldIdLst>
  <p:sldSz cx="12192000" cy="6858000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704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7C80"/>
    <a:srgbClr val="FF21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37" autoAdjust="0"/>
  </p:normalViewPr>
  <p:slideViewPr>
    <p:cSldViewPr snapToGrid="0">
      <p:cViewPr>
        <p:scale>
          <a:sx n="64" d="100"/>
          <a:sy n="64" d="100"/>
        </p:scale>
        <p:origin x="456" y="48"/>
      </p:cViewPr>
      <p:guideLst>
        <p:guide orient="horz" pos="1704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8" d="100"/>
          <a:sy n="78" d="100"/>
        </p:scale>
        <p:origin x="1830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2103401452419732E-2"/>
          <c:y val="1.1695909125548907E-2"/>
          <c:w val="0.96758167786978444"/>
          <c:h val="0.85761266694586424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Usage</c:v>
                </c:pt>
              </c:strCache>
            </c:strRef>
          </c:tx>
          <c:spPr>
            <a:ln w="38100" cap="rnd">
              <a:solidFill>
                <a:schemeClr val="tx1"/>
              </a:solidFill>
              <a:prstDash val="sysDash"/>
              <a:round/>
            </a:ln>
            <a:effectLst/>
          </c:spPr>
          <c:marker>
            <c:symbol val="none"/>
          </c:marker>
          <c:cat>
            <c:numRef>
              <c:f>Sheet1!$A$2:$A$13</c:f>
              <c:numCache>
                <c:formatCode>General</c:formatCode>
                <c:ptCount val="12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</c:numCache>
            </c:numRef>
          </c:cat>
          <c:val>
            <c:numRef>
              <c:f>Sheet1!$B$2:$B$13</c:f>
              <c:numCache>
                <c:formatCode>General</c:formatCode>
                <c:ptCount val="12"/>
                <c:pt idx="0">
                  <c:v>1</c:v>
                </c:pt>
                <c:pt idx="1">
                  <c:v>3</c:v>
                </c:pt>
                <c:pt idx="2">
                  <c:v>5</c:v>
                </c:pt>
                <c:pt idx="3">
                  <c:v>4</c:v>
                </c:pt>
                <c:pt idx="4">
                  <c:v>8</c:v>
                </c:pt>
                <c:pt idx="5">
                  <c:v>5</c:v>
                </c:pt>
                <c:pt idx="6">
                  <c:v>3</c:v>
                </c:pt>
                <c:pt idx="7">
                  <c:v>2</c:v>
                </c:pt>
                <c:pt idx="8">
                  <c:v>7</c:v>
                </c:pt>
                <c:pt idx="9">
                  <c:v>6</c:v>
                </c:pt>
                <c:pt idx="10">
                  <c:v>8</c:v>
                </c:pt>
                <c:pt idx="11">
                  <c:v>3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0-EF1C-4587-BA6C-CE5DBB46478C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Original Cost</c:v>
                </c:pt>
              </c:strCache>
            </c:strRef>
          </c:tx>
          <c:spPr>
            <a:ln w="38100" cap="rnd">
              <a:solidFill>
                <a:schemeClr val="accent6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Sheet1!$A$2:$A$13</c:f>
              <c:numCache>
                <c:formatCode>General</c:formatCode>
                <c:ptCount val="12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</c:numCache>
            </c:numRef>
          </c:cat>
          <c:val>
            <c:numRef>
              <c:f>Sheet1!$C$2:$C$13</c:f>
              <c:numCache>
                <c:formatCode>General</c:formatCode>
                <c:ptCount val="12"/>
                <c:pt idx="0">
                  <c:v>2.5</c:v>
                </c:pt>
                <c:pt idx="1">
                  <c:v>5</c:v>
                </c:pt>
                <c:pt idx="2">
                  <c:v>6</c:v>
                </c:pt>
                <c:pt idx="3">
                  <c:v>6</c:v>
                </c:pt>
                <c:pt idx="4">
                  <c:v>9.5</c:v>
                </c:pt>
                <c:pt idx="5">
                  <c:v>13</c:v>
                </c:pt>
                <c:pt idx="6">
                  <c:v>8.5</c:v>
                </c:pt>
                <c:pt idx="7">
                  <c:v>7</c:v>
                </c:pt>
                <c:pt idx="8">
                  <c:v>9</c:v>
                </c:pt>
                <c:pt idx="9">
                  <c:v>8</c:v>
                </c:pt>
                <c:pt idx="10">
                  <c:v>16</c:v>
                </c:pt>
                <c:pt idx="11">
                  <c:v>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F1C-4587-BA6C-CE5DBB46478C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Optimized</c:v>
                </c:pt>
              </c:strCache>
            </c:strRef>
          </c:tx>
          <c:spPr>
            <a:ln w="50800" cap="rnd">
              <a:solidFill>
                <a:schemeClr val="bg2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Sheet1!$A$2:$A$13</c:f>
              <c:numCache>
                <c:formatCode>General</c:formatCode>
                <c:ptCount val="12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</c:numCache>
            </c:numRef>
          </c:cat>
          <c:val>
            <c:numRef>
              <c:f>Sheet1!$D$2:$D$13</c:f>
              <c:numCache>
                <c:formatCode>General</c:formatCode>
                <c:ptCount val="12"/>
                <c:pt idx="0">
                  <c:v>2.5</c:v>
                </c:pt>
                <c:pt idx="1">
                  <c:v>5</c:v>
                </c:pt>
                <c:pt idx="2">
                  <c:v>6</c:v>
                </c:pt>
                <c:pt idx="3">
                  <c:v>6</c:v>
                </c:pt>
                <c:pt idx="4">
                  <c:v>9.5</c:v>
                </c:pt>
                <c:pt idx="5">
                  <c:v>7</c:v>
                </c:pt>
                <c:pt idx="6">
                  <c:v>8.5</c:v>
                </c:pt>
                <c:pt idx="7">
                  <c:v>5</c:v>
                </c:pt>
                <c:pt idx="8">
                  <c:v>8</c:v>
                </c:pt>
                <c:pt idx="9">
                  <c:v>6.5</c:v>
                </c:pt>
                <c:pt idx="10">
                  <c:v>13</c:v>
                </c:pt>
                <c:pt idx="11">
                  <c:v>3.5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EF1C-4587-BA6C-CE5DBB46478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840404896"/>
        <c:axId val="840408640"/>
      </c:lineChart>
      <c:catAx>
        <c:axId val="8404048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one"/>
        <c:spPr>
          <a:noFill/>
          <a:ln w="44450" cap="flat" cmpd="sng" algn="ctr">
            <a:solidFill>
              <a:schemeClr val="accent6"/>
            </a:solidFill>
            <a:round/>
            <a:tailEnd type="triangle" w="lg" len="lg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40408640"/>
        <c:crosses val="autoZero"/>
        <c:auto val="0"/>
        <c:lblAlgn val="ctr"/>
        <c:lblOffset val="100"/>
        <c:noMultiLvlLbl val="0"/>
      </c:catAx>
      <c:valAx>
        <c:axId val="840408640"/>
        <c:scaling>
          <c:orientation val="minMax"/>
        </c:scaling>
        <c:delete val="0"/>
        <c:axPos val="l"/>
        <c:majorGridlines>
          <c:spPr>
            <a:ln w="0" cap="rnd" cmpd="sng" algn="ctr">
              <a:noFill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one"/>
        <c:spPr>
          <a:noFill/>
          <a:ln w="44450">
            <a:solidFill>
              <a:schemeClr val="accent5"/>
            </a:solidFill>
            <a:tailEnd type="triangle" w="lg" len="lg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404048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5.3104177129530007E-2"/>
          <c:y val="3.4812449288978094E-2"/>
          <c:w val="0.40873413057599156"/>
          <c:h val="0.2985600293945993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t" anchorCtr="0"/>
        <a:lstStyle/>
        <a:p>
          <a:pPr>
            <a:defRPr sz="1197" b="0" i="0" u="none" strike="noStrike" kern="1200" baseline="0">
              <a:ln>
                <a:noFill/>
              </a:ln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2103401452419732E-2"/>
          <c:y val="1.1695909125548907E-2"/>
          <c:w val="0.96758167786978444"/>
          <c:h val="0.85761266694586424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Usage</c:v>
                </c:pt>
              </c:strCache>
            </c:strRef>
          </c:tx>
          <c:spPr>
            <a:ln w="38100" cap="rnd">
              <a:solidFill>
                <a:schemeClr val="tx1"/>
              </a:solidFill>
              <a:prstDash val="sysDash"/>
              <a:round/>
            </a:ln>
            <a:effectLst/>
          </c:spPr>
          <c:marker>
            <c:symbol val="none"/>
          </c:marker>
          <c:cat>
            <c:numRef>
              <c:f>Sheet1!$A$2:$A$13</c:f>
              <c:numCache>
                <c:formatCode>General</c:formatCode>
                <c:ptCount val="12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</c:numCache>
            </c:numRef>
          </c:cat>
          <c:val>
            <c:numRef>
              <c:f>Sheet1!$B$2:$B$13</c:f>
              <c:numCache>
                <c:formatCode>General</c:formatCode>
                <c:ptCount val="12"/>
                <c:pt idx="0">
                  <c:v>1</c:v>
                </c:pt>
                <c:pt idx="1">
                  <c:v>3</c:v>
                </c:pt>
                <c:pt idx="2">
                  <c:v>5</c:v>
                </c:pt>
                <c:pt idx="3">
                  <c:v>4</c:v>
                </c:pt>
                <c:pt idx="4">
                  <c:v>8</c:v>
                </c:pt>
                <c:pt idx="5">
                  <c:v>5</c:v>
                </c:pt>
                <c:pt idx="6">
                  <c:v>3</c:v>
                </c:pt>
                <c:pt idx="7">
                  <c:v>2</c:v>
                </c:pt>
                <c:pt idx="8">
                  <c:v>7</c:v>
                </c:pt>
                <c:pt idx="9">
                  <c:v>6</c:v>
                </c:pt>
                <c:pt idx="10">
                  <c:v>8</c:v>
                </c:pt>
                <c:pt idx="11">
                  <c:v>3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0-EF1C-4587-BA6C-CE5DBB46478C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Original Cost</c:v>
                </c:pt>
              </c:strCache>
            </c:strRef>
          </c:tx>
          <c:spPr>
            <a:ln w="38100" cap="rnd">
              <a:solidFill>
                <a:schemeClr val="accent6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Sheet1!$A$2:$A$13</c:f>
              <c:numCache>
                <c:formatCode>General</c:formatCode>
                <c:ptCount val="12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</c:numCache>
            </c:numRef>
          </c:cat>
          <c:val>
            <c:numRef>
              <c:f>Sheet1!$C$2:$C$13</c:f>
              <c:numCache>
                <c:formatCode>General</c:formatCode>
                <c:ptCount val="12"/>
                <c:pt idx="0">
                  <c:v>2.5</c:v>
                </c:pt>
                <c:pt idx="1">
                  <c:v>5</c:v>
                </c:pt>
                <c:pt idx="2">
                  <c:v>6</c:v>
                </c:pt>
                <c:pt idx="3">
                  <c:v>6</c:v>
                </c:pt>
                <c:pt idx="4">
                  <c:v>9.5</c:v>
                </c:pt>
                <c:pt idx="5">
                  <c:v>13</c:v>
                </c:pt>
                <c:pt idx="6">
                  <c:v>8.5</c:v>
                </c:pt>
                <c:pt idx="7">
                  <c:v>7</c:v>
                </c:pt>
                <c:pt idx="8">
                  <c:v>9</c:v>
                </c:pt>
                <c:pt idx="9">
                  <c:v>8</c:v>
                </c:pt>
                <c:pt idx="10">
                  <c:v>16</c:v>
                </c:pt>
                <c:pt idx="11">
                  <c:v>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F1C-4587-BA6C-CE5DBB46478C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Optimized</c:v>
                </c:pt>
              </c:strCache>
            </c:strRef>
          </c:tx>
          <c:spPr>
            <a:ln w="50800" cap="rnd">
              <a:solidFill>
                <a:schemeClr val="bg2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Sheet1!$A$2:$A$13</c:f>
              <c:numCache>
                <c:formatCode>General</c:formatCode>
                <c:ptCount val="12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</c:numCache>
            </c:numRef>
          </c:cat>
          <c:val>
            <c:numRef>
              <c:f>Sheet1!$D$2:$D$13</c:f>
              <c:numCache>
                <c:formatCode>General</c:formatCode>
                <c:ptCount val="12"/>
                <c:pt idx="0">
                  <c:v>2.5</c:v>
                </c:pt>
                <c:pt idx="1">
                  <c:v>5</c:v>
                </c:pt>
                <c:pt idx="2">
                  <c:v>6</c:v>
                </c:pt>
                <c:pt idx="3">
                  <c:v>6</c:v>
                </c:pt>
                <c:pt idx="4">
                  <c:v>9.5</c:v>
                </c:pt>
                <c:pt idx="5">
                  <c:v>7</c:v>
                </c:pt>
                <c:pt idx="6">
                  <c:v>8.5</c:v>
                </c:pt>
                <c:pt idx="7">
                  <c:v>7</c:v>
                </c:pt>
                <c:pt idx="8">
                  <c:v>9</c:v>
                </c:pt>
                <c:pt idx="9">
                  <c:v>8</c:v>
                </c:pt>
                <c:pt idx="10">
                  <c:v>13</c:v>
                </c:pt>
                <c:pt idx="11">
                  <c:v>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EF1C-4587-BA6C-CE5DBB46478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840404896"/>
        <c:axId val="840408640"/>
      </c:lineChart>
      <c:catAx>
        <c:axId val="8404048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one"/>
        <c:spPr>
          <a:noFill/>
          <a:ln w="44450" cap="flat" cmpd="sng" algn="ctr">
            <a:solidFill>
              <a:schemeClr val="accent6"/>
            </a:solidFill>
            <a:round/>
            <a:tailEnd type="triangle" w="lg" len="lg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40408640"/>
        <c:crosses val="autoZero"/>
        <c:auto val="0"/>
        <c:lblAlgn val="ctr"/>
        <c:lblOffset val="100"/>
        <c:noMultiLvlLbl val="0"/>
      </c:catAx>
      <c:valAx>
        <c:axId val="840408640"/>
        <c:scaling>
          <c:orientation val="minMax"/>
        </c:scaling>
        <c:delete val="0"/>
        <c:axPos val="l"/>
        <c:majorGridlines>
          <c:spPr>
            <a:ln w="0" cap="rnd" cmpd="sng" algn="ctr">
              <a:noFill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one"/>
        <c:spPr>
          <a:noFill/>
          <a:ln w="44450">
            <a:solidFill>
              <a:schemeClr val="accent5"/>
            </a:solidFill>
            <a:tailEnd type="triangle" w="lg" len="lg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404048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5.3104177129530007E-2"/>
          <c:y val="3.4812449288978094E-2"/>
          <c:w val="0.40873413057599156"/>
          <c:h val="0.2985600293945993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t" anchorCtr="0"/>
        <a:lstStyle/>
        <a:p>
          <a:pPr>
            <a:defRPr sz="1197" b="0" i="0" u="none" strike="noStrike" kern="1200" baseline="0">
              <a:ln>
                <a:noFill/>
              </a:ln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2103401452419732E-2"/>
          <c:y val="1.1695909125548907E-2"/>
          <c:w val="0.96758167786978444"/>
          <c:h val="0.85761266694586424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Usage</c:v>
                </c:pt>
              </c:strCache>
            </c:strRef>
          </c:tx>
          <c:spPr>
            <a:ln w="38100" cap="rnd">
              <a:solidFill>
                <a:schemeClr val="tx1"/>
              </a:solidFill>
              <a:prstDash val="sysDash"/>
              <a:round/>
            </a:ln>
            <a:effectLst/>
          </c:spPr>
          <c:marker>
            <c:symbol val="none"/>
          </c:marker>
          <c:cat>
            <c:numRef>
              <c:f>Sheet1!$A$2:$A$13</c:f>
              <c:numCache>
                <c:formatCode>General</c:formatCode>
                <c:ptCount val="12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</c:numCache>
            </c:numRef>
          </c:cat>
          <c:val>
            <c:numRef>
              <c:f>Sheet1!$B$2:$B$13</c:f>
              <c:numCache>
                <c:formatCode>General</c:formatCode>
                <c:ptCount val="12"/>
                <c:pt idx="0">
                  <c:v>1</c:v>
                </c:pt>
                <c:pt idx="1">
                  <c:v>3</c:v>
                </c:pt>
                <c:pt idx="2">
                  <c:v>5</c:v>
                </c:pt>
                <c:pt idx="3">
                  <c:v>4</c:v>
                </c:pt>
                <c:pt idx="4">
                  <c:v>8</c:v>
                </c:pt>
                <c:pt idx="5">
                  <c:v>6</c:v>
                </c:pt>
                <c:pt idx="6">
                  <c:v>5</c:v>
                </c:pt>
                <c:pt idx="7">
                  <c:v>5</c:v>
                </c:pt>
                <c:pt idx="8">
                  <c:v>7</c:v>
                </c:pt>
                <c:pt idx="9">
                  <c:v>6</c:v>
                </c:pt>
                <c:pt idx="10">
                  <c:v>8</c:v>
                </c:pt>
                <c:pt idx="11">
                  <c:v>3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0-EF1C-4587-BA6C-CE5DBB46478C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Original Cost</c:v>
                </c:pt>
              </c:strCache>
            </c:strRef>
          </c:tx>
          <c:spPr>
            <a:ln w="38100" cap="rnd">
              <a:solidFill>
                <a:schemeClr val="accent6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Sheet1!$A$2:$A$13</c:f>
              <c:numCache>
                <c:formatCode>General</c:formatCode>
                <c:ptCount val="12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</c:numCache>
            </c:numRef>
          </c:cat>
          <c:val>
            <c:numRef>
              <c:f>Sheet1!$C$2:$C$13</c:f>
              <c:numCache>
                <c:formatCode>General</c:formatCode>
                <c:ptCount val="12"/>
                <c:pt idx="0">
                  <c:v>2.5</c:v>
                </c:pt>
                <c:pt idx="1">
                  <c:v>5</c:v>
                </c:pt>
                <c:pt idx="2">
                  <c:v>6</c:v>
                </c:pt>
                <c:pt idx="3">
                  <c:v>6</c:v>
                </c:pt>
                <c:pt idx="4">
                  <c:v>9.5</c:v>
                </c:pt>
                <c:pt idx="5">
                  <c:v>13</c:v>
                </c:pt>
                <c:pt idx="6">
                  <c:v>8.5</c:v>
                </c:pt>
                <c:pt idx="7">
                  <c:v>7</c:v>
                </c:pt>
                <c:pt idx="8">
                  <c:v>9</c:v>
                </c:pt>
                <c:pt idx="9">
                  <c:v>8</c:v>
                </c:pt>
                <c:pt idx="10">
                  <c:v>16</c:v>
                </c:pt>
                <c:pt idx="11">
                  <c:v>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F1C-4587-BA6C-CE5DBB46478C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Optimized</c:v>
                </c:pt>
              </c:strCache>
            </c:strRef>
          </c:tx>
          <c:spPr>
            <a:ln w="50800" cap="rnd">
              <a:solidFill>
                <a:schemeClr val="bg2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Sheet1!$A$2:$A$13</c:f>
              <c:numCache>
                <c:formatCode>General</c:formatCode>
                <c:ptCount val="12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</c:numCache>
            </c:numRef>
          </c:cat>
          <c:val>
            <c:numRef>
              <c:f>Sheet1!$D$2:$D$13</c:f>
              <c:numCache>
                <c:formatCode>General</c:formatCode>
                <c:ptCount val="12"/>
                <c:pt idx="0">
                  <c:v>2.5</c:v>
                </c:pt>
                <c:pt idx="1">
                  <c:v>5</c:v>
                </c:pt>
                <c:pt idx="2">
                  <c:v>6</c:v>
                </c:pt>
                <c:pt idx="3">
                  <c:v>6</c:v>
                </c:pt>
                <c:pt idx="4">
                  <c:v>9.5</c:v>
                </c:pt>
                <c:pt idx="5">
                  <c:v>12</c:v>
                </c:pt>
                <c:pt idx="6">
                  <c:v>8.5</c:v>
                </c:pt>
                <c:pt idx="7">
                  <c:v>7</c:v>
                </c:pt>
                <c:pt idx="8">
                  <c:v>9</c:v>
                </c:pt>
                <c:pt idx="9">
                  <c:v>8</c:v>
                </c:pt>
                <c:pt idx="10">
                  <c:v>11</c:v>
                </c:pt>
                <c:pt idx="11">
                  <c:v>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EF1C-4587-BA6C-CE5DBB46478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840404896"/>
        <c:axId val="840408640"/>
      </c:lineChart>
      <c:catAx>
        <c:axId val="8404048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one"/>
        <c:spPr>
          <a:noFill/>
          <a:ln w="44450" cap="flat" cmpd="sng" algn="ctr">
            <a:solidFill>
              <a:schemeClr val="accent6"/>
            </a:solidFill>
            <a:round/>
            <a:tailEnd type="triangle" w="lg" len="lg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40408640"/>
        <c:crosses val="autoZero"/>
        <c:auto val="0"/>
        <c:lblAlgn val="ctr"/>
        <c:lblOffset val="100"/>
        <c:noMultiLvlLbl val="0"/>
      </c:catAx>
      <c:valAx>
        <c:axId val="840408640"/>
        <c:scaling>
          <c:orientation val="minMax"/>
        </c:scaling>
        <c:delete val="0"/>
        <c:axPos val="l"/>
        <c:majorGridlines>
          <c:spPr>
            <a:ln w="0" cap="rnd" cmpd="sng" algn="ctr">
              <a:noFill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one"/>
        <c:spPr>
          <a:noFill/>
          <a:ln w="44450">
            <a:solidFill>
              <a:schemeClr val="accent5"/>
            </a:solidFill>
            <a:tailEnd type="triangle" w="lg" len="lg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404048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5.3104177129530007E-2"/>
          <c:y val="3.4812449288978094E-2"/>
          <c:w val="0.40873413057599156"/>
          <c:h val="0.2985600293945993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t" anchorCtr="0"/>
        <a:lstStyle/>
        <a:p>
          <a:pPr>
            <a:defRPr sz="1197" b="0" i="0" u="none" strike="noStrike" kern="1200" baseline="0">
              <a:ln>
                <a:noFill/>
              </a:ln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2103401452419732E-2"/>
          <c:y val="1.1695909125548907E-2"/>
          <c:w val="0.96758167786978444"/>
          <c:h val="0.85761266694586424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Usage</c:v>
                </c:pt>
              </c:strCache>
            </c:strRef>
          </c:tx>
          <c:spPr>
            <a:ln w="38100" cap="rnd">
              <a:solidFill>
                <a:schemeClr val="tx1"/>
              </a:solidFill>
              <a:prstDash val="sysDash"/>
              <a:round/>
            </a:ln>
            <a:effectLst/>
          </c:spPr>
          <c:marker>
            <c:symbol val="none"/>
          </c:marker>
          <c:cat>
            <c:numRef>
              <c:f>Sheet1!$A$2:$A$13</c:f>
              <c:numCache>
                <c:formatCode>General</c:formatCode>
                <c:ptCount val="12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</c:numCache>
            </c:numRef>
          </c:cat>
          <c:val>
            <c:numRef>
              <c:f>Sheet1!$B$2:$B$13</c:f>
              <c:numCache>
                <c:formatCode>General</c:formatCode>
                <c:ptCount val="12"/>
                <c:pt idx="0">
                  <c:v>1</c:v>
                </c:pt>
                <c:pt idx="1">
                  <c:v>3</c:v>
                </c:pt>
                <c:pt idx="2">
                  <c:v>5</c:v>
                </c:pt>
                <c:pt idx="3">
                  <c:v>4</c:v>
                </c:pt>
                <c:pt idx="4">
                  <c:v>3</c:v>
                </c:pt>
                <c:pt idx="5">
                  <c:v>5</c:v>
                </c:pt>
                <c:pt idx="6">
                  <c:v>6</c:v>
                </c:pt>
                <c:pt idx="7">
                  <c:v>5</c:v>
                </c:pt>
                <c:pt idx="8">
                  <c:v>6</c:v>
                </c:pt>
                <c:pt idx="9">
                  <c:v>5</c:v>
                </c:pt>
                <c:pt idx="10">
                  <c:v>8</c:v>
                </c:pt>
                <c:pt idx="11">
                  <c:v>5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0-EF1C-4587-BA6C-CE5DBB46478C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Optimized</c:v>
                </c:pt>
              </c:strCache>
            </c:strRef>
          </c:tx>
          <c:spPr>
            <a:ln w="38100" cap="rnd">
              <a:solidFill>
                <a:schemeClr val="accent6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Sheet1!$A$2:$A$13</c:f>
              <c:numCache>
                <c:formatCode>General</c:formatCode>
                <c:ptCount val="12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</c:numCache>
            </c:numRef>
          </c:cat>
          <c:val>
            <c:numRef>
              <c:f>Sheet1!$C$2:$C$13</c:f>
              <c:numCache>
                <c:formatCode>General</c:formatCode>
                <c:ptCount val="12"/>
                <c:pt idx="0">
                  <c:v>2.5</c:v>
                </c:pt>
                <c:pt idx="1">
                  <c:v>4.5</c:v>
                </c:pt>
                <c:pt idx="2">
                  <c:v>6.5</c:v>
                </c:pt>
                <c:pt idx="3">
                  <c:v>8.5</c:v>
                </c:pt>
                <c:pt idx="4">
                  <c:v>10.5</c:v>
                </c:pt>
                <c:pt idx="5">
                  <c:v>6.5</c:v>
                </c:pt>
                <c:pt idx="6">
                  <c:v>6.5</c:v>
                </c:pt>
                <c:pt idx="7">
                  <c:v>6.5</c:v>
                </c:pt>
                <c:pt idx="8">
                  <c:v>6.5</c:v>
                </c:pt>
                <c:pt idx="9">
                  <c:v>5.5</c:v>
                </c:pt>
                <c:pt idx="10">
                  <c:v>8.5</c:v>
                </c:pt>
                <c:pt idx="11">
                  <c:v>5.5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F1C-4587-BA6C-CE5DBB46478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840404896"/>
        <c:axId val="840408640"/>
      </c:lineChart>
      <c:catAx>
        <c:axId val="8404048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one"/>
        <c:spPr>
          <a:noFill/>
          <a:ln w="44450" cap="flat" cmpd="sng" algn="ctr">
            <a:solidFill>
              <a:schemeClr val="accent6"/>
            </a:solidFill>
            <a:round/>
            <a:tailEnd type="triangle" w="lg" len="lg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40408640"/>
        <c:crosses val="autoZero"/>
        <c:auto val="0"/>
        <c:lblAlgn val="ctr"/>
        <c:lblOffset val="100"/>
        <c:noMultiLvlLbl val="0"/>
      </c:catAx>
      <c:valAx>
        <c:axId val="840408640"/>
        <c:scaling>
          <c:orientation val="minMax"/>
        </c:scaling>
        <c:delete val="0"/>
        <c:axPos val="l"/>
        <c:majorGridlines>
          <c:spPr>
            <a:ln w="0" cap="rnd" cmpd="sng" algn="ctr">
              <a:noFill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one"/>
        <c:spPr>
          <a:noFill/>
          <a:ln w="44450">
            <a:solidFill>
              <a:schemeClr val="accent5"/>
            </a:solidFill>
            <a:tailEnd type="triangle" w="lg" len="lg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404048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5.3104177129530007E-2"/>
          <c:y val="3.4812449288978094E-2"/>
          <c:w val="0.23806560421150566"/>
          <c:h val="0.2985600293945993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t" anchorCtr="0"/>
        <a:lstStyle/>
        <a:p>
          <a:pPr>
            <a:defRPr sz="1197" b="0" i="0" u="none" strike="noStrike" kern="1200" baseline="0">
              <a:ln>
                <a:noFill/>
              </a:ln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89468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- FinOps.hu">
    <p:bg>
      <p:bgPr>
        <a:blipFill dpi="0" rotWithShape="1">
          <a:blip r:embed="rId2">
            <a:alphaModFix amt="38000"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saturation sat="207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CF32425B-F1E2-42E0-B585-E0922B5F5C4C}"/>
              </a:ext>
            </a:extLst>
          </p:cNvPr>
          <p:cNvGrpSpPr/>
          <p:nvPr userDrawn="1"/>
        </p:nvGrpSpPr>
        <p:grpSpPr>
          <a:xfrm>
            <a:off x="1714500" y="1600200"/>
            <a:ext cx="2333019" cy="2334463"/>
            <a:chOff x="2666107" y="2370076"/>
            <a:chExt cx="2333019" cy="2334463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43211852-8980-4794-9ECA-6295F8FC88A5}"/>
                </a:ext>
              </a:extLst>
            </p:cNvPr>
            <p:cNvSpPr/>
            <p:nvPr/>
          </p:nvSpPr>
          <p:spPr>
            <a:xfrm>
              <a:off x="2669139" y="2377656"/>
              <a:ext cx="2329987" cy="2326883"/>
            </a:xfrm>
            <a:custGeom>
              <a:avLst/>
              <a:gdLst>
                <a:gd name="connsiteX0" fmla="*/ 1275155 w 2329987"/>
                <a:gd name="connsiteY0" fmla="*/ 0 h 2326883"/>
                <a:gd name="connsiteX1" fmla="*/ 2329987 w 2329987"/>
                <a:gd name="connsiteY1" fmla="*/ 1161168 h 2326883"/>
                <a:gd name="connsiteX2" fmla="*/ 1164200 w 2329987"/>
                <a:gd name="connsiteY2" fmla="*/ 2326883 h 2326883"/>
                <a:gd name="connsiteX3" fmla="*/ 0 w 2329987"/>
                <a:gd name="connsiteY3" fmla="*/ 1224983 h 2326883"/>
                <a:gd name="connsiteX4" fmla="*/ 486340 w 2329987"/>
                <a:gd name="connsiteY4" fmla="*/ 1224983 h 2326883"/>
                <a:gd name="connsiteX5" fmla="*/ 1164200 w 2329987"/>
                <a:gd name="connsiteY5" fmla="*/ 1842059 h 2326883"/>
                <a:gd name="connsiteX6" fmla="*/ 1843575 w 2329987"/>
                <a:gd name="connsiteY6" fmla="*/ 1161168 h 2326883"/>
                <a:gd name="connsiteX7" fmla="*/ 1275155 w 2329987"/>
                <a:gd name="connsiteY7" fmla="*/ 489445 h 2326883"/>
                <a:gd name="connsiteX8" fmla="*/ 1275155 w 2329987"/>
                <a:gd name="connsiteY8" fmla="*/ 0 h 23268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29987" h="2326883">
                  <a:moveTo>
                    <a:pt x="1275155" y="0"/>
                  </a:moveTo>
                  <a:cubicBezTo>
                    <a:pt x="1866387" y="56236"/>
                    <a:pt x="2329987" y="554704"/>
                    <a:pt x="2329987" y="1161168"/>
                  </a:cubicBezTo>
                  <a:cubicBezTo>
                    <a:pt x="2329987" y="1805603"/>
                    <a:pt x="1808707" y="2326883"/>
                    <a:pt x="1164200" y="2326883"/>
                  </a:cubicBezTo>
                  <a:cubicBezTo>
                    <a:pt x="541060" y="2326883"/>
                    <a:pt x="31908" y="1839027"/>
                    <a:pt x="0" y="1224983"/>
                  </a:cubicBezTo>
                  <a:lnTo>
                    <a:pt x="486340" y="1224983"/>
                  </a:lnTo>
                  <a:cubicBezTo>
                    <a:pt x="518248" y="1569977"/>
                    <a:pt x="810110" y="1842059"/>
                    <a:pt x="1164200" y="1842059"/>
                  </a:cubicBezTo>
                  <a:cubicBezTo>
                    <a:pt x="1539657" y="1842059"/>
                    <a:pt x="1843575" y="1536553"/>
                    <a:pt x="1843575" y="1161168"/>
                  </a:cubicBezTo>
                  <a:cubicBezTo>
                    <a:pt x="1843575" y="823754"/>
                    <a:pt x="1597409" y="542576"/>
                    <a:pt x="1275155" y="489445"/>
                  </a:cubicBezTo>
                  <a:lnTo>
                    <a:pt x="1275155" y="0"/>
                  </a:lnTo>
                  <a:close/>
                </a:path>
              </a:pathLst>
            </a:custGeom>
            <a:solidFill>
              <a:srgbClr val="243665"/>
            </a:solidFill>
            <a:ln w="7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737F3AE6-BE53-4403-933E-79A756DEF742}"/>
                </a:ext>
              </a:extLst>
            </p:cNvPr>
            <p:cNvSpPr/>
            <p:nvPr/>
          </p:nvSpPr>
          <p:spPr>
            <a:xfrm>
              <a:off x="2666107" y="2370076"/>
              <a:ext cx="1133807" cy="496952"/>
            </a:xfrm>
            <a:custGeom>
              <a:avLst/>
              <a:gdLst>
                <a:gd name="connsiteX0" fmla="*/ 0 w 1133807"/>
                <a:gd name="connsiteY0" fmla="*/ 0 h 496952"/>
                <a:gd name="connsiteX1" fmla="*/ 1133808 w 1133807"/>
                <a:gd name="connsiteY1" fmla="*/ 0 h 496952"/>
                <a:gd name="connsiteX2" fmla="*/ 1133808 w 1133807"/>
                <a:gd name="connsiteY2" fmla="*/ 496952 h 496952"/>
                <a:gd name="connsiteX3" fmla="*/ 0 w 1133807"/>
                <a:gd name="connsiteY3" fmla="*/ 496952 h 496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33807" h="496952">
                  <a:moveTo>
                    <a:pt x="0" y="0"/>
                  </a:moveTo>
                  <a:lnTo>
                    <a:pt x="1133808" y="0"/>
                  </a:lnTo>
                  <a:lnTo>
                    <a:pt x="1133808" y="496952"/>
                  </a:lnTo>
                  <a:lnTo>
                    <a:pt x="0" y="496952"/>
                  </a:lnTo>
                  <a:close/>
                </a:path>
              </a:pathLst>
            </a:custGeom>
            <a:solidFill>
              <a:srgbClr val="5BCBC2"/>
            </a:solidFill>
            <a:ln w="7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8D59535F-B1EC-47DD-A8C4-6F3831C12752}"/>
                </a:ext>
              </a:extLst>
            </p:cNvPr>
            <p:cNvSpPr/>
            <p:nvPr/>
          </p:nvSpPr>
          <p:spPr>
            <a:xfrm>
              <a:off x="2666107" y="2984048"/>
              <a:ext cx="867789" cy="496952"/>
            </a:xfrm>
            <a:custGeom>
              <a:avLst/>
              <a:gdLst>
                <a:gd name="connsiteX0" fmla="*/ 0 w 867789"/>
                <a:gd name="connsiteY0" fmla="*/ 0 h 496952"/>
                <a:gd name="connsiteX1" fmla="*/ 867790 w 867789"/>
                <a:gd name="connsiteY1" fmla="*/ 0 h 496952"/>
                <a:gd name="connsiteX2" fmla="*/ 867790 w 867789"/>
                <a:gd name="connsiteY2" fmla="*/ 496952 h 496952"/>
                <a:gd name="connsiteX3" fmla="*/ 0 w 867789"/>
                <a:gd name="connsiteY3" fmla="*/ 496952 h 496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7789" h="496952">
                  <a:moveTo>
                    <a:pt x="0" y="0"/>
                  </a:moveTo>
                  <a:lnTo>
                    <a:pt x="867790" y="0"/>
                  </a:lnTo>
                  <a:lnTo>
                    <a:pt x="867790" y="496952"/>
                  </a:lnTo>
                  <a:lnTo>
                    <a:pt x="0" y="496952"/>
                  </a:lnTo>
                  <a:close/>
                </a:path>
              </a:pathLst>
            </a:custGeom>
            <a:solidFill>
              <a:srgbClr val="5BCBC2"/>
            </a:solidFill>
            <a:ln w="7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470AE72F-EC5F-425A-BE7D-DD59E4B60858}"/>
              </a:ext>
            </a:extLst>
          </p:cNvPr>
          <p:cNvSpPr txBox="1"/>
          <p:nvPr userDrawn="1"/>
        </p:nvSpPr>
        <p:spPr>
          <a:xfrm>
            <a:off x="4282753" y="5574268"/>
            <a:ext cx="3474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tx1"/>
                </a:solidFill>
              </a:rPr>
              <a:t>FinOps.hu – FinOps Hungary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A3D7A812-D9C8-45F3-A283-934E888D7EF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276576" y="2409724"/>
            <a:ext cx="6996670" cy="1551065"/>
          </a:xfrm>
        </p:spPr>
        <p:txBody>
          <a:bodyPr>
            <a:noAutofit/>
          </a:bodyPr>
          <a:lstStyle>
            <a:lvl1pPr marL="0" indent="0">
              <a:buNone/>
              <a:defRPr sz="6000">
                <a:latin typeface="+mj-lt"/>
              </a:defRPr>
            </a:lvl1pPr>
            <a:lvl2pPr>
              <a:defRPr sz="6000">
                <a:latin typeface="+mj-lt"/>
              </a:defRPr>
            </a:lvl2pPr>
            <a:lvl3pPr>
              <a:defRPr sz="6000">
                <a:latin typeface="+mj-lt"/>
              </a:defRPr>
            </a:lvl3pPr>
            <a:lvl4pPr>
              <a:defRPr sz="6000">
                <a:latin typeface="+mj-lt"/>
              </a:defRPr>
            </a:lvl4pPr>
            <a:lvl5pPr>
              <a:defRPr sz="6000">
                <a:latin typeface="+mj-lt"/>
              </a:defRPr>
            </a:lvl5pPr>
          </a:lstStyle>
          <a:p>
            <a:pPr lvl="0"/>
            <a:r>
              <a:rPr lang="en-US" dirty="0"/>
              <a:t>Click to edit text box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E17B8A35-B25B-498E-B2FE-1264D966A8C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276576" y="4088675"/>
            <a:ext cx="6996670" cy="574766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54102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080" userDrawn="1">
          <p15:clr>
            <a:srgbClr val="FBAE40"/>
          </p15:clr>
        </p15:guide>
        <p15:guide id="2" pos="6504" userDrawn="1">
          <p15:clr>
            <a:srgbClr val="FBAE40"/>
          </p15:clr>
        </p15:guide>
        <p15:guide id="3" orient="horz" pos="2496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rmal - FinOps.h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6EA202-66B7-4F4B-858C-974CDC83F4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9B3FBE-A3AF-49D3-AC83-2552A6D1F9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FinOps.hu – HWSW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E8FBEA64-C861-49BD-AD9C-BAC4951C19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5301" y="627469"/>
            <a:ext cx="11048999" cy="600892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</a:t>
            </a:r>
            <a:r>
              <a:rPr lang="en-US" dirty="0" err="1"/>
              <a:t>tco</a:t>
            </a:r>
            <a:r>
              <a:rPr lang="en-US" dirty="0"/>
              <a:t> edit Master title style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C00A0B4-C780-4C5C-83CF-E426E2DFB2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Slide </a:t>
            </a:r>
            <a:fld id="{9248C0D1-46FE-4F85-A287-0B08E59E305D}" type="slidenum">
              <a:rPr lang="en-US" smtClean="0">
                <a:latin typeface="Calibri Light" panose="020F0302020204030204" pitchFamily="34" charset="0"/>
                <a:cs typeface="Calibri Light" panose="020F0302020204030204" pitchFamily="34" charset="0"/>
              </a:rPr>
              <a:pPr/>
              <a:t>‹#›</a:t>
            </a:fld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07351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s - FinOps.hu">
    <p:bg>
      <p:bgPr>
        <a:blipFill dpi="0" rotWithShape="1">
          <a:blip r:embed="rId2">
            <a:alphaModFix amt="38000"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90000"/>
                    </a14:imgEffect>
                    <a14:imgEffect>
                      <a14:saturation sat="36000"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CF32425B-F1E2-42E0-B585-E0922B5F5C4C}"/>
              </a:ext>
            </a:extLst>
          </p:cNvPr>
          <p:cNvGrpSpPr/>
          <p:nvPr userDrawn="1"/>
        </p:nvGrpSpPr>
        <p:grpSpPr>
          <a:xfrm>
            <a:off x="3534381" y="2321812"/>
            <a:ext cx="2333019" cy="2334463"/>
            <a:chOff x="2666107" y="2370076"/>
            <a:chExt cx="2333019" cy="2334463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43211852-8980-4794-9ECA-6295F8FC88A5}"/>
                </a:ext>
              </a:extLst>
            </p:cNvPr>
            <p:cNvSpPr/>
            <p:nvPr/>
          </p:nvSpPr>
          <p:spPr>
            <a:xfrm>
              <a:off x="2669139" y="2377656"/>
              <a:ext cx="2329987" cy="2326883"/>
            </a:xfrm>
            <a:custGeom>
              <a:avLst/>
              <a:gdLst>
                <a:gd name="connsiteX0" fmla="*/ 1275155 w 2329987"/>
                <a:gd name="connsiteY0" fmla="*/ 0 h 2326883"/>
                <a:gd name="connsiteX1" fmla="*/ 2329987 w 2329987"/>
                <a:gd name="connsiteY1" fmla="*/ 1161168 h 2326883"/>
                <a:gd name="connsiteX2" fmla="*/ 1164200 w 2329987"/>
                <a:gd name="connsiteY2" fmla="*/ 2326883 h 2326883"/>
                <a:gd name="connsiteX3" fmla="*/ 0 w 2329987"/>
                <a:gd name="connsiteY3" fmla="*/ 1224983 h 2326883"/>
                <a:gd name="connsiteX4" fmla="*/ 486340 w 2329987"/>
                <a:gd name="connsiteY4" fmla="*/ 1224983 h 2326883"/>
                <a:gd name="connsiteX5" fmla="*/ 1164200 w 2329987"/>
                <a:gd name="connsiteY5" fmla="*/ 1842059 h 2326883"/>
                <a:gd name="connsiteX6" fmla="*/ 1843575 w 2329987"/>
                <a:gd name="connsiteY6" fmla="*/ 1161168 h 2326883"/>
                <a:gd name="connsiteX7" fmla="*/ 1275155 w 2329987"/>
                <a:gd name="connsiteY7" fmla="*/ 489445 h 2326883"/>
                <a:gd name="connsiteX8" fmla="*/ 1275155 w 2329987"/>
                <a:gd name="connsiteY8" fmla="*/ 0 h 23268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29987" h="2326883">
                  <a:moveTo>
                    <a:pt x="1275155" y="0"/>
                  </a:moveTo>
                  <a:cubicBezTo>
                    <a:pt x="1866387" y="56236"/>
                    <a:pt x="2329987" y="554704"/>
                    <a:pt x="2329987" y="1161168"/>
                  </a:cubicBezTo>
                  <a:cubicBezTo>
                    <a:pt x="2329987" y="1805603"/>
                    <a:pt x="1808707" y="2326883"/>
                    <a:pt x="1164200" y="2326883"/>
                  </a:cubicBezTo>
                  <a:cubicBezTo>
                    <a:pt x="541060" y="2326883"/>
                    <a:pt x="31908" y="1839027"/>
                    <a:pt x="0" y="1224983"/>
                  </a:cubicBezTo>
                  <a:lnTo>
                    <a:pt x="486340" y="1224983"/>
                  </a:lnTo>
                  <a:cubicBezTo>
                    <a:pt x="518248" y="1569977"/>
                    <a:pt x="810110" y="1842059"/>
                    <a:pt x="1164200" y="1842059"/>
                  </a:cubicBezTo>
                  <a:cubicBezTo>
                    <a:pt x="1539657" y="1842059"/>
                    <a:pt x="1843575" y="1536553"/>
                    <a:pt x="1843575" y="1161168"/>
                  </a:cubicBezTo>
                  <a:cubicBezTo>
                    <a:pt x="1843575" y="823754"/>
                    <a:pt x="1597409" y="542576"/>
                    <a:pt x="1275155" y="489445"/>
                  </a:cubicBezTo>
                  <a:lnTo>
                    <a:pt x="1275155" y="0"/>
                  </a:lnTo>
                  <a:close/>
                </a:path>
              </a:pathLst>
            </a:custGeom>
            <a:solidFill>
              <a:srgbClr val="243665"/>
            </a:solidFill>
            <a:ln w="7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737F3AE6-BE53-4403-933E-79A756DEF742}"/>
                </a:ext>
              </a:extLst>
            </p:cNvPr>
            <p:cNvSpPr/>
            <p:nvPr/>
          </p:nvSpPr>
          <p:spPr>
            <a:xfrm>
              <a:off x="2666107" y="2370076"/>
              <a:ext cx="1133807" cy="496952"/>
            </a:xfrm>
            <a:custGeom>
              <a:avLst/>
              <a:gdLst>
                <a:gd name="connsiteX0" fmla="*/ 0 w 1133807"/>
                <a:gd name="connsiteY0" fmla="*/ 0 h 496952"/>
                <a:gd name="connsiteX1" fmla="*/ 1133808 w 1133807"/>
                <a:gd name="connsiteY1" fmla="*/ 0 h 496952"/>
                <a:gd name="connsiteX2" fmla="*/ 1133808 w 1133807"/>
                <a:gd name="connsiteY2" fmla="*/ 496952 h 496952"/>
                <a:gd name="connsiteX3" fmla="*/ 0 w 1133807"/>
                <a:gd name="connsiteY3" fmla="*/ 496952 h 496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33807" h="496952">
                  <a:moveTo>
                    <a:pt x="0" y="0"/>
                  </a:moveTo>
                  <a:lnTo>
                    <a:pt x="1133808" y="0"/>
                  </a:lnTo>
                  <a:lnTo>
                    <a:pt x="1133808" y="496952"/>
                  </a:lnTo>
                  <a:lnTo>
                    <a:pt x="0" y="496952"/>
                  </a:lnTo>
                  <a:close/>
                </a:path>
              </a:pathLst>
            </a:custGeom>
            <a:solidFill>
              <a:srgbClr val="5BCBC2"/>
            </a:solidFill>
            <a:ln w="7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8D59535F-B1EC-47DD-A8C4-6F3831C12752}"/>
                </a:ext>
              </a:extLst>
            </p:cNvPr>
            <p:cNvSpPr/>
            <p:nvPr/>
          </p:nvSpPr>
          <p:spPr>
            <a:xfrm>
              <a:off x="2666107" y="2984048"/>
              <a:ext cx="867789" cy="496952"/>
            </a:xfrm>
            <a:custGeom>
              <a:avLst/>
              <a:gdLst>
                <a:gd name="connsiteX0" fmla="*/ 0 w 867789"/>
                <a:gd name="connsiteY0" fmla="*/ 0 h 496952"/>
                <a:gd name="connsiteX1" fmla="*/ 867790 w 867789"/>
                <a:gd name="connsiteY1" fmla="*/ 0 h 496952"/>
                <a:gd name="connsiteX2" fmla="*/ 867790 w 867789"/>
                <a:gd name="connsiteY2" fmla="*/ 496952 h 496952"/>
                <a:gd name="connsiteX3" fmla="*/ 0 w 867789"/>
                <a:gd name="connsiteY3" fmla="*/ 496952 h 496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7789" h="496952">
                  <a:moveTo>
                    <a:pt x="0" y="0"/>
                  </a:moveTo>
                  <a:lnTo>
                    <a:pt x="867790" y="0"/>
                  </a:lnTo>
                  <a:lnTo>
                    <a:pt x="867790" y="496952"/>
                  </a:lnTo>
                  <a:lnTo>
                    <a:pt x="0" y="496952"/>
                  </a:lnTo>
                  <a:close/>
                </a:path>
              </a:pathLst>
            </a:custGeom>
            <a:solidFill>
              <a:srgbClr val="5BCBC2"/>
            </a:solidFill>
            <a:ln w="7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FBD863B8-80A0-484C-BBB1-BD5B788C1A2D}"/>
              </a:ext>
            </a:extLst>
          </p:cNvPr>
          <p:cNvSpPr txBox="1"/>
          <p:nvPr userDrawn="1"/>
        </p:nvSpPr>
        <p:spPr>
          <a:xfrm>
            <a:off x="6775212" y="3219237"/>
            <a:ext cx="46792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0" dirty="0">
                <a:solidFill>
                  <a:schemeClr val="tx1"/>
                </a:solidFill>
                <a:latin typeface="+mj-lt"/>
              </a:rPr>
              <a:t>tamas.farkas@finops.hu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805B852-D249-41E6-AE37-7974FA4835F5}"/>
              </a:ext>
            </a:extLst>
          </p:cNvPr>
          <p:cNvGrpSpPr/>
          <p:nvPr userDrawn="1"/>
        </p:nvGrpSpPr>
        <p:grpSpPr>
          <a:xfrm>
            <a:off x="6172200" y="2572722"/>
            <a:ext cx="519935" cy="1826881"/>
            <a:chOff x="6172199" y="2515559"/>
            <a:chExt cx="519935" cy="1826881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B31847F2-5B4F-44CA-AABF-DA2F5294F8F6}"/>
                </a:ext>
              </a:extLst>
            </p:cNvPr>
            <p:cNvGrpSpPr/>
            <p:nvPr userDrawn="1"/>
          </p:nvGrpSpPr>
          <p:grpSpPr>
            <a:xfrm>
              <a:off x="6174061" y="3169963"/>
              <a:ext cx="518073" cy="518073"/>
              <a:chOff x="6482480" y="4560232"/>
              <a:chExt cx="1493901" cy="1493901"/>
            </a:xfrm>
          </p:grpSpPr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52757972-569B-4057-8EC5-14D46812514F}"/>
                  </a:ext>
                </a:extLst>
              </p:cNvPr>
              <p:cNvSpPr/>
              <p:nvPr userDrawn="1"/>
            </p:nvSpPr>
            <p:spPr>
              <a:xfrm>
                <a:off x="6482480" y="4560232"/>
                <a:ext cx="1493901" cy="1493901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F67E598B-67CF-4BCC-929E-CAA339E964BC}"/>
                  </a:ext>
                </a:extLst>
              </p:cNvPr>
              <p:cNvSpPr/>
              <p:nvPr/>
            </p:nvSpPr>
            <p:spPr>
              <a:xfrm>
                <a:off x="6698779" y="4953351"/>
                <a:ext cx="1061303" cy="707662"/>
              </a:xfrm>
              <a:custGeom>
                <a:avLst/>
                <a:gdLst>
                  <a:gd name="connsiteX0" fmla="*/ 1335763 w 1368342"/>
                  <a:gd name="connsiteY0" fmla="*/ 0 h 912391"/>
                  <a:gd name="connsiteX1" fmla="*/ 32580 w 1368342"/>
                  <a:gd name="connsiteY1" fmla="*/ 0 h 912391"/>
                  <a:gd name="connsiteX2" fmla="*/ 0 w 1368342"/>
                  <a:gd name="connsiteY2" fmla="*/ 32580 h 912391"/>
                  <a:gd name="connsiteX3" fmla="*/ 0 w 1368342"/>
                  <a:gd name="connsiteY3" fmla="*/ 879812 h 912391"/>
                  <a:gd name="connsiteX4" fmla="*/ 32580 w 1368342"/>
                  <a:gd name="connsiteY4" fmla="*/ 912391 h 912391"/>
                  <a:gd name="connsiteX5" fmla="*/ 1335763 w 1368342"/>
                  <a:gd name="connsiteY5" fmla="*/ 912391 h 912391"/>
                  <a:gd name="connsiteX6" fmla="*/ 1368342 w 1368342"/>
                  <a:gd name="connsiteY6" fmla="*/ 879812 h 912391"/>
                  <a:gd name="connsiteX7" fmla="*/ 1368342 w 1368342"/>
                  <a:gd name="connsiteY7" fmla="*/ 32580 h 912391"/>
                  <a:gd name="connsiteX8" fmla="*/ 1335763 w 1368342"/>
                  <a:gd name="connsiteY8" fmla="*/ 0 h 912391"/>
                  <a:gd name="connsiteX9" fmla="*/ 65159 w 1368342"/>
                  <a:gd name="connsiteY9" fmla="*/ 100753 h 912391"/>
                  <a:gd name="connsiteX10" fmla="*/ 467924 w 1368342"/>
                  <a:gd name="connsiteY10" fmla="*/ 425489 h 912391"/>
                  <a:gd name="connsiteX11" fmla="*/ 65159 w 1368342"/>
                  <a:gd name="connsiteY11" fmla="*/ 796571 h 912391"/>
                  <a:gd name="connsiteX12" fmla="*/ 65159 w 1368342"/>
                  <a:gd name="connsiteY12" fmla="*/ 100753 h 912391"/>
                  <a:gd name="connsiteX13" fmla="*/ 1303183 w 1368342"/>
                  <a:gd name="connsiteY13" fmla="*/ 796571 h 912391"/>
                  <a:gd name="connsiteX14" fmla="*/ 900418 w 1368342"/>
                  <a:gd name="connsiteY14" fmla="*/ 425489 h 912391"/>
                  <a:gd name="connsiteX15" fmla="*/ 1303183 w 1368342"/>
                  <a:gd name="connsiteY15" fmla="*/ 100753 h 912391"/>
                  <a:gd name="connsiteX16" fmla="*/ 1303183 w 1368342"/>
                  <a:gd name="connsiteY16" fmla="*/ 796571 h 912391"/>
                  <a:gd name="connsiteX17" fmla="*/ 684171 w 1368342"/>
                  <a:gd name="connsiteY17" fmla="*/ 516223 h 912391"/>
                  <a:gd name="connsiteX18" fmla="*/ 124861 w 1368342"/>
                  <a:gd name="connsiteY18" fmla="*/ 65241 h 912391"/>
                  <a:gd name="connsiteX19" fmla="*/ 1243399 w 1368342"/>
                  <a:gd name="connsiteY19" fmla="*/ 65241 h 912391"/>
                  <a:gd name="connsiteX20" fmla="*/ 684171 w 1368342"/>
                  <a:gd name="connsiteY20" fmla="*/ 516223 h 912391"/>
                  <a:gd name="connsiteX21" fmla="*/ 519156 w 1368342"/>
                  <a:gd name="connsiteY21" fmla="*/ 466865 h 912391"/>
                  <a:gd name="connsiteX22" fmla="*/ 663727 w 1368342"/>
                  <a:gd name="connsiteY22" fmla="*/ 583419 h 912391"/>
                  <a:gd name="connsiteX23" fmla="*/ 684171 w 1368342"/>
                  <a:gd name="connsiteY23" fmla="*/ 590668 h 912391"/>
                  <a:gd name="connsiteX24" fmla="*/ 704533 w 1368342"/>
                  <a:gd name="connsiteY24" fmla="*/ 583500 h 912391"/>
                  <a:gd name="connsiteX25" fmla="*/ 704615 w 1368342"/>
                  <a:gd name="connsiteY25" fmla="*/ 583419 h 912391"/>
                  <a:gd name="connsiteX26" fmla="*/ 849186 w 1368342"/>
                  <a:gd name="connsiteY26" fmla="*/ 466865 h 912391"/>
                  <a:gd name="connsiteX27" fmla="*/ 1262051 w 1368342"/>
                  <a:gd name="connsiteY27" fmla="*/ 847232 h 912391"/>
                  <a:gd name="connsiteX28" fmla="*/ 106291 w 1368342"/>
                  <a:gd name="connsiteY28" fmla="*/ 847232 h 912391"/>
                  <a:gd name="connsiteX29" fmla="*/ 519156 w 1368342"/>
                  <a:gd name="connsiteY29" fmla="*/ 466865 h 9123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368342" h="912391">
                    <a:moveTo>
                      <a:pt x="1335763" y="0"/>
                    </a:moveTo>
                    <a:lnTo>
                      <a:pt x="32580" y="0"/>
                    </a:lnTo>
                    <a:cubicBezTo>
                      <a:pt x="14579" y="0"/>
                      <a:pt x="0" y="14579"/>
                      <a:pt x="0" y="32580"/>
                    </a:cubicBezTo>
                    <a:lnTo>
                      <a:pt x="0" y="879812"/>
                    </a:lnTo>
                    <a:cubicBezTo>
                      <a:pt x="0" y="897812"/>
                      <a:pt x="14579" y="912391"/>
                      <a:pt x="32580" y="912391"/>
                    </a:cubicBezTo>
                    <a:lnTo>
                      <a:pt x="1335763" y="912391"/>
                    </a:lnTo>
                    <a:cubicBezTo>
                      <a:pt x="1353763" y="912391"/>
                      <a:pt x="1368342" y="897812"/>
                      <a:pt x="1368342" y="879812"/>
                    </a:cubicBezTo>
                    <a:lnTo>
                      <a:pt x="1368342" y="32580"/>
                    </a:lnTo>
                    <a:cubicBezTo>
                      <a:pt x="1368342" y="14579"/>
                      <a:pt x="1353681" y="0"/>
                      <a:pt x="1335763" y="0"/>
                    </a:cubicBezTo>
                    <a:close/>
                    <a:moveTo>
                      <a:pt x="65159" y="100753"/>
                    </a:moveTo>
                    <a:lnTo>
                      <a:pt x="467924" y="425489"/>
                    </a:lnTo>
                    <a:lnTo>
                      <a:pt x="65159" y="796571"/>
                    </a:lnTo>
                    <a:lnTo>
                      <a:pt x="65159" y="100753"/>
                    </a:lnTo>
                    <a:close/>
                    <a:moveTo>
                      <a:pt x="1303183" y="796571"/>
                    </a:moveTo>
                    <a:lnTo>
                      <a:pt x="900418" y="425489"/>
                    </a:lnTo>
                    <a:lnTo>
                      <a:pt x="1303183" y="100753"/>
                    </a:lnTo>
                    <a:lnTo>
                      <a:pt x="1303183" y="796571"/>
                    </a:lnTo>
                    <a:close/>
                    <a:moveTo>
                      <a:pt x="684171" y="516223"/>
                    </a:moveTo>
                    <a:lnTo>
                      <a:pt x="124861" y="65241"/>
                    </a:lnTo>
                    <a:lnTo>
                      <a:pt x="1243399" y="65241"/>
                    </a:lnTo>
                    <a:lnTo>
                      <a:pt x="684171" y="516223"/>
                    </a:lnTo>
                    <a:close/>
                    <a:moveTo>
                      <a:pt x="519156" y="466865"/>
                    </a:moveTo>
                    <a:lnTo>
                      <a:pt x="663727" y="583419"/>
                    </a:lnTo>
                    <a:cubicBezTo>
                      <a:pt x="669755" y="588306"/>
                      <a:pt x="677004" y="590668"/>
                      <a:pt x="684171" y="590668"/>
                    </a:cubicBezTo>
                    <a:cubicBezTo>
                      <a:pt x="691420" y="590668"/>
                      <a:pt x="698669" y="588224"/>
                      <a:pt x="704533" y="583500"/>
                    </a:cubicBezTo>
                    <a:cubicBezTo>
                      <a:pt x="704533" y="583500"/>
                      <a:pt x="704615" y="583500"/>
                      <a:pt x="704615" y="583419"/>
                    </a:cubicBezTo>
                    <a:lnTo>
                      <a:pt x="849186" y="466865"/>
                    </a:lnTo>
                    <a:lnTo>
                      <a:pt x="1262051" y="847232"/>
                    </a:lnTo>
                    <a:lnTo>
                      <a:pt x="106291" y="847232"/>
                    </a:lnTo>
                    <a:lnTo>
                      <a:pt x="519156" y="466865"/>
                    </a:lnTo>
                    <a:close/>
                  </a:path>
                </a:pathLst>
              </a:custGeom>
              <a:solidFill>
                <a:schemeClr val="tx1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BABD1915-9481-4B83-A255-2118217EE1EA}"/>
                </a:ext>
              </a:extLst>
            </p:cNvPr>
            <p:cNvGrpSpPr/>
            <p:nvPr userDrawn="1"/>
          </p:nvGrpSpPr>
          <p:grpSpPr>
            <a:xfrm>
              <a:off x="6172199" y="2515559"/>
              <a:ext cx="518073" cy="518073"/>
              <a:chOff x="2252568" y="3875560"/>
              <a:chExt cx="1926092" cy="1926092"/>
            </a:xfrm>
          </p:grpSpPr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F658263A-3141-40CC-BEE2-4E314CF241F9}"/>
                  </a:ext>
                </a:extLst>
              </p:cNvPr>
              <p:cNvSpPr/>
              <p:nvPr userDrawn="1"/>
            </p:nvSpPr>
            <p:spPr>
              <a:xfrm>
                <a:off x="2252568" y="3875560"/>
                <a:ext cx="1926092" cy="1926092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CD535FD4-6C68-4D59-848B-2A0385D002CC}"/>
                  </a:ext>
                </a:extLst>
              </p:cNvPr>
              <p:cNvSpPr/>
              <p:nvPr/>
            </p:nvSpPr>
            <p:spPr>
              <a:xfrm>
                <a:off x="2568353" y="4197358"/>
                <a:ext cx="1282494" cy="1282495"/>
              </a:xfrm>
              <a:custGeom>
                <a:avLst/>
                <a:gdLst>
                  <a:gd name="connsiteX0" fmla="*/ 641247 w 1282494"/>
                  <a:gd name="connsiteY0" fmla="*/ 0 h 1282495"/>
                  <a:gd name="connsiteX1" fmla="*/ 0 w 1282494"/>
                  <a:gd name="connsiteY1" fmla="*/ 641248 h 1282495"/>
                  <a:gd name="connsiteX2" fmla="*/ 641247 w 1282494"/>
                  <a:gd name="connsiteY2" fmla="*/ 1282495 h 1282495"/>
                  <a:gd name="connsiteX3" fmla="*/ 1282495 w 1282494"/>
                  <a:gd name="connsiteY3" fmla="*/ 641248 h 1282495"/>
                  <a:gd name="connsiteX4" fmla="*/ 641247 w 1282494"/>
                  <a:gd name="connsiteY4" fmla="*/ 0 h 1282495"/>
                  <a:gd name="connsiteX5" fmla="*/ 473544 w 1282494"/>
                  <a:gd name="connsiteY5" fmla="*/ 90083 h 1282495"/>
                  <a:gd name="connsiteX6" fmla="*/ 367172 w 1282494"/>
                  <a:gd name="connsiteY6" fmla="*/ 247035 h 1282495"/>
                  <a:gd name="connsiteX7" fmla="*/ 347624 w 1282494"/>
                  <a:gd name="connsiteY7" fmla="*/ 291506 h 1282495"/>
                  <a:gd name="connsiteX8" fmla="*/ 230175 w 1282494"/>
                  <a:gd name="connsiteY8" fmla="*/ 238076 h 1282495"/>
                  <a:gd name="connsiteX9" fmla="*/ 473544 w 1282494"/>
                  <a:gd name="connsiteY9" fmla="*/ 90083 h 1282495"/>
                  <a:gd name="connsiteX10" fmla="*/ 186599 w 1282494"/>
                  <a:gd name="connsiteY10" fmla="*/ 287922 h 1282495"/>
                  <a:gd name="connsiteX11" fmla="*/ 325714 w 1282494"/>
                  <a:gd name="connsiteY11" fmla="*/ 353244 h 1282495"/>
                  <a:gd name="connsiteX12" fmla="*/ 283931 w 1282494"/>
                  <a:gd name="connsiteY12" fmla="*/ 608587 h 1282495"/>
                  <a:gd name="connsiteX13" fmla="*/ 66218 w 1282494"/>
                  <a:gd name="connsiteY13" fmla="*/ 608587 h 1282495"/>
                  <a:gd name="connsiteX14" fmla="*/ 186599 w 1282494"/>
                  <a:gd name="connsiteY14" fmla="*/ 287922 h 1282495"/>
                  <a:gd name="connsiteX15" fmla="*/ 66136 w 1282494"/>
                  <a:gd name="connsiteY15" fmla="*/ 673827 h 1282495"/>
                  <a:gd name="connsiteX16" fmla="*/ 283849 w 1282494"/>
                  <a:gd name="connsiteY16" fmla="*/ 673827 h 1282495"/>
                  <a:gd name="connsiteX17" fmla="*/ 326854 w 1282494"/>
                  <a:gd name="connsiteY17" fmla="*/ 932835 h 1282495"/>
                  <a:gd name="connsiteX18" fmla="*/ 188717 w 1282494"/>
                  <a:gd name="connsiteY18" fmla="*/ 997261 h 1282495"/>
                  <a:gd name="connsiteX19" fmla="*/ 66136 w 1282494"/>
                  <a:gd name="connsiteY19" fmla="*/ 673827 h 1282495"/>
                  <a:gd name="connsiteX20" fmla="*/ 232781 w 1282494"/>
                  <a:gd name="connsiteY20" fmla="*/ 1046945 h 1282495"/>
                  <a:gd name="connsiteX21" fmla="*/ 349172 w 1282494"/>
                  <a:gd name="connsiteY21" fmla="*/ 994410 h 1282495"/>
                  <a:gd name="connsiteX22" fmla="*/ 367253 w 1282494"/>
                  <a:gd name="connsiteY22" fmla="*/ 1035379 h 1282495"/>
                  <a:gd name="connsiteX23" fmla="*/ 473626 w 1282494"/>
                  <a:gd name="connsiteY23" fmla="*/ 1192331 h 1282495"/>
                  <a:gd name="connsiteX24" fmla="*/ 232781 w 1282494"/>
                  <a:gd name="connsiteY24" fmla="*/ 1046945 h 1282495"/>
                  <a:gd name="connsiteX25" fmla="*/ 608668 w 1282494"/>
                  <a:gd name="connsiteY25" fmla="*/ 1213508 h 1282495"/>
                  <a:gd name="connsiteX26" fmla="*/ 412050 w 1282494"/>
                  <a:gd name="connsiteY26" fmla="*/ 975596 h 1282495"/>
                  <a:gd name="connsiteX27" fmla="*/ 608668 w 1282494"/>
                  <a:gd name="connsiteY27" fmla="*/ 947659 h 1282495"/>
                  <a:gd name="connsiteX28" fmla="*/ 608668 w 1282494"/>
                  <a:gd name="connsiteY28" fmla="*/ 1213508 h 1282495"/>
                  <a:gd name="connsiteX29" fmla="*/ 608668 w 1282494"/>
                  <a:gd name="connsiteY29" fmla="*/ 882418 h 1282495"/>
                  <a:gd name="connsiteX30" fmla="*/ 389407 w 1282494"/>
                  <a:gd name="connsiteY30" fmla="*/ 913695 h 1282495"/>
                  <a:gd name="connsiteX31" fmla="*/ 349009 w 1282494"/>
                  <a:gd name="connsiteY31" fmla="*/ 673827 h 1282495"/>
                  <a:gd name="connsiteX32" fmla="*/ 608668 w 1282494"/>
                  <a:gd name="connsiteY32" fmla="*/ 673827 h 1282495"/>
                  <a:gd name="connsiteX33" fmla="*/ 608668 w 1282494"/>
                  <a:gd name="connsiteY33" fmla="*/ 882418 h 1282495"/>
                  <a:gd name="connsiteX34" fmla="*/ 608668 w 1282494"/>
                  <a:gd name="connsiteY34" fmla="*/ 608668 h 1282495"/>
                  <a:gd name="connsiteX35" fmla="*/ 349009 w 1282494"/>
                  <a:gd name="connsiteY35" fmla="*/ 608668 h 1282495"/>
                  <a:gd name="connsiteX36" fmla="*/ 388185 w 1282494"/>
                  <a:gd name="connsiteY36" fmla="*/ 372548 h 1282495"/>
                  <a:gd name="connsiteX37" fmla="*/ 608586 w 1282494"/>
                  <a:gd name="connsiteY37" fmla="*/ 404150 h 1282495"/>
                  <a:gd name="connsiteX38" fmla="*/ 608586 w 1282494"/>
                  <a:gd name="connsiteY38" fmla="*/ 608668 h 1282495"/>
                  <a:gd name="connsiteX39" fmla="*/ 608668 w 1282494"/>
                  <a:gd name="connsiteY39" fmla="*/ 338828 h 1282495"/>
                  <a:gd name="connsiteX40" fmla="*/ 410503 w 1282494"/>
                  <a:gd name="connsiteY40" fmla="*/ 310565 h 1282495"/>
                  <a:gd name="connsiteX41" fmla="*/ 608668 w 1282494"/>
                  <a:gd name="connsiteY41" fmla="*/ 68988 h 1282495"/>
                  <a:gd name="connsiteX42" fmla="*/ 608668 w 1282494"/>
                  <a:gd name="connsiteY42" fmla="*/ 338828 h 1282495"/>
                  <a:gd name="connsiteX43" fmla="*/ 1095977 w 1282494"/>
                  <a:gd name="connsiteY43" fmla="*/ 287922 h 1282495"/>
                  <a:gd name="connsiteX44" fmla="*/ 1216440 w 1282494"/>
                  <a:gd name="connsiteY44" fmla="*/ 608668 h 1282495"/>
                  <a:gd name="connsiteX45" fmla="*/ 998727 w 1282494"/>
                  <a:gd name="connsiteY45" fmla="*/ 608668 h 1282495"/>
                  <a:gd name="connsiteX46" fmla="*/ 956943 w 1282494"/>
                  <a:gd name="connsiteY46" fmla="*/ 353326 h 1282495"/>
                  <a:gd name="connsiteX47" fmla="*/ 1095977 w 1282494"/>
                  <a:gd name="connsiteY47" fmla="*/ 287922 h 1282495"/>
                  <a:gd name="connsiteX48" fmla="*/ 1052320 w 1282494"/>
                  <a:gd name="connsiteY48" fmla="*/ 238076 h 1282495"/>
                  <a:gd name="connsiteX49" fmla="*/ 934871 w 1282494"/>
                  <a:gd name="connsiteY49" fmla="*/ 291506 h 1282495"/>
                  <a:gd name="connsiteX50" fmla="*/ 915323 w 1282494"/>
                  <a:gd name="connsiteY50" fmla="*/ 247035 h 1282495"/>
                  <a:gd name="connsiteX51" fmla="*/ 808951 w 1282494"/>
                  <a:gd name="connsiteY51" fmla="*/ 90083 h 1282495"/>
                  <a:gd name="connsiteX52" fmla="*/ 1052320 w 1282494"/>
                  <a:gd name="connsiteY52" fmla="*/ 238076 h 1282495"/>
                  <a:gd name="connsiteX53" fmla="*/ 673827 w 1282494"/>
                  <a:gd name="connsiteY53" fmla="*/ 68988 h 1282495"/>
                  <a:gd name="connsiteX54" fmla="*/ 871992 w 1282494"/>
                  <a:gd name="connsiteY54" fmla="*/ 310565 h 1282495"/>
                  <a:gd name="connsiteX55" fmla="*/ 673827 w 1282494"/>
                  <a:gd name="connsiteY55" fmla="*/ 338909 h 1282495"/>
                  <a:gd name="connsiteX56" fmla="*/ 673827 w 1282494"/>
                  <a:gd name="connsiteY56" fmla="*/ 68988 h 1282495"/>
                  <a:gd name="connsiteX57" fmla="*/ 673827 w 1282494"/>
                  <a:gd name="connsiteY57" fmla="*/ 404069 h 1282495"/>
                  <a:gd name="connsiteX58" fmla="*/ 894228 w 1282494"/>
                  <a:gd name="connsiteY58" fmla="*/ 372466 h 1282495"/>
                  <a:gd name="connsiteX59" fmla="*/ 933405 w 1282494"/>
                  <a:gd name="connsiteY59" fmla="*/ 608587 h 1282495"/>
                  <a:gd name="connsiteX60" fmla="*/ 673827 w 1282494"/>
                  <a:gd name="connsiteY60" fmla="*/ 608587 h 1282495"/>
                  <a:gd name="connsiteX61" fmla="*/ 673827 w 1282494"/>
                  <a:gd name="connsiteY61" fmla="*/ 404069 h 1282495"/>
                  <a:gd name="connsiteX62" fmla="*/ 673827 w 1282494"/>
                  <a:gd name="connsiteY62" fmla="*/ 673827 h 1282495"/>
                  <a:gd name="connsiteX63" fmla="*/ 933486 w 1282494"/>
                  <a:gd name="connsiteY63" fmla="*/ 673827 h 1282495"/>
                  <a:gd name="connsiteX64" fmla="*/ 893088 w 1282494"/>
                  <a:gd name="connsiteY64" fmla="*/ 913776 h 1282495"/>
                  <a:gd name="connsiteX65" fmla="*/ 673827 w 1282494"/>
                  <a:gd name="connsiteY65" fmla="*/ 882499 h 1282495"/>
                  <a:gd name="connsiteX66" fmla="*/ 673827 w 1282494"/>
                  <a:gd name="connsiteY66" fmla="*/ 673827 h 1282495"/>
                  <a:gd name="connsiteX67" fmla="*/ 673827 w 1282494"/>
                  <a:gd name="connsiteY67" fmla="*/ 1213427 h 1282495"/>
                  <a:gd name="connsiteX68" fmla="*/ 673827 w 1282494"/>
                  <a:gd name="connsiteY68" fmla="*/ 947577 h 1282495"/>
                  <a:gd name="connsiteX69" fmla="*/ 870608 w 1282494"/>
                  <a:gd name="connsiteY69" fmla="*/ 975107 h 1282495"/>
                  <a:gd name="connsiteX70" fmla="*/ 673827 w 1282494"/>
                  <a:gd name="connsiteY70" fmla="*/ 1213427 h 1282495"/>
                  <a:gd name="connsiteX71" fmla="*/ 809032 w 1282494"/>
                  <a:gd name="connsiteY71" fmla="*/ 1192331 h 1282495"/>
                  <a:gd name="connsiteX72" fmla="*/ 915404 w 1282494"/>
                  <a:gd name="connsiteY72" fmla="*/ 1035379 h 1282495"/>
                  <a:gd name="connsiteX73" fmla="*/ 933649 w 1282494"/>
                  <a:gd name="connsiteY73" fmla="*/ 994085 h 1282495"/>
                  <a:gd name="connsiteX74" fmla="*/ 1049877 w 1282494"/>
                  <a:gd name="connsiteY74" fmla="*/ 1046945 h 1282495"/>
                  <a:gd name="connsiteX75" fmla="*/ 809032 w 1282494"/>
                  <a:gd name="connsiteY75" fmla="*/ 1192331 h 1282495"/>
                  <a:gd name="connsiteX76" fmla="*/ 1093859 w 1282494"/>
                  <a:gd name="connsiteY76" fmla="*/ 997261 h 1282495"/>
                  <a:gd name="connsiteX77" fmla="*/ 955722 w 1282494"/>
                  <a:gd name="connsiteY77" fmla="*/ 932835 h 1282495"/>
                  <a:gd name="connsiteX78" fmla="*/ 998727 w 1282494"/>
                  <a:gd name="connsiteY78" fmla="*/ 673827 h 1282495"/>
                  <a:gd name="connsiteX79" fmla="*/ 1216440 w 1282494"/>
                  <a:gd name="connsiteY79" fmla="*/ 673827 h 1282495"/>
                  <a:gd name="connsiteX80" fmla="*/ 1093859 w 1282494"/>
                  <a:gd name="connsiteY80" fmla="*/ 997261 h 1282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</a:cxnLst>
                <a:rect l="l" t="t" r="r" b="b"/>
                <a:pathLst>
                  <a:path w="1282494" h="1282495">
                    <a:moveTo>
                      <a:pt x="641247" y="0"/>
                    </a:moveTo>
                    <a:cubicBezTo>
                      <a:pt x="287678" y="0"/>
                      <a:pt x="0" y="287678"/>
                      <a:pt x="0" y="641248"/>
                    </a:cubicBezTo>
                    <a:cubicBezTo>
                      <a:pt x="0" y="994817"/>
                      <a:pt x="287678" y="1282495"/>
                      <a:pt x="641247" y="1282495"/>
                    </a:cubicBezTo>
                    <a:cubicBezTo>
                      <a:pt x="994817" y="1282495"/>
                      <a:pt x="1282495" y="994817"/>
                      <a:pt x="1282495" y="641248"/>
                    </a:cubicBezTo>
                    <a:cubicBezTo>
                      <a:pt x="1282495" y="287597"/>
                      <a:pt x="994899" y="0"/>
                      <a:pt x="641247" y="0"/>
                    </a:cubicBezTo>
                    <a:close/>
                    <a:moveTo>
                      <a:pt x="473544" y="90083"/>
                    </a:moveTo>
                    <a:cubicBezTo>
                      <a:pt x="432820" y="132110"/>
                      <a:pt x="396982" y="184889"/>
                      <a:pt x="367172" y="247035"/>
                    </a:cubicBezTo>
                    <a:cubicBezTo>
                      <a:pt x="360249" y="261533"/>
                      <a:pt x="353733" y="276357"/>
                      <a:pt x="347624" y="291506"/>
                    </a:cubicBezTo>
                    <a:cubicBezTo>
                      <a:pt x="305433" y="276764"/>
                      <a:pt x="265931" y="258845"/>
                      <a:pt x="230175" y="238076"/>
                    </a:cubicBezTo>
                    <a:cubicBezTo>
                      <a:pt x="296881" y="170065"/>
                      <a:pt x="380285" y="118509"/>
                      <a:pt x="473544" y="90083"/>
                    </a:cubicBezTo>
                    <a:close/>
                    <a:moveTo>
                      <a:pt x="186599" y="287922"/>
                    </a:moveTo>
                    <a:cubicBezTo>
                      <a:pt x="228953" y="313823"/>
                      <a:pt x="275705" y="335733"/>
                      <a:pt x="325714" y="353244"/>
                    </a:cubicBezTo>
                    <a:cubicBezTo>
                      <a:pt x="300872" y="432657"/>
                      <a:pt x="286700" y="518993"/>
                      <a:pt x="283931" y="608587"/>
                    </a:cubicBezTo>
                    <a:lnTo>
                      <a:pt x="66218" y="608587"/>
                    </a:lnTo>
                    <a:cubicBezTo>
                      <a:pt x="72897" y="488205"/>
                      <a:pt x="116798" y="377516"/>
                      <a:pt x="186599" y="287922"/>
                    </a:cubicBezTo>
                    <a:close/>
                    <a:moveTo>
                      <a:pt x="66136" y="673827"/>
                    </a:moveTo>
                    <a:lnTo>
                      <a:pt x="283849" y="673827"/>
                    </a:lnTo>
                    <a:cubicBezTo>
                      <a:pt x="286619" y="764806"/>
                      <a:pt x="301280" y="852363"/>
                      <a:pt x="326854" y="932835"/>
                    </a:cubicBezTo>
                    <a:cubicBezTo>
                      <a:pt x="277252" y="950184"/>
                      <a:pt x="230826" y="971768"/>
                      <a:pt x="188717" y="997261"/>
                    </a:cubicBezTo>
                    <a:cubicBezTo>
                      <a:pt x="117694" y="907178"/>
                      <a:pt x="72978" y="795431"/>
                      <a:pt x="66136" y="673827"/>
                    </a:cubicBezTo>
                    <a:close/>
                    <a:moveTo>
                      <a:pt x="232781" y="1046945"/>
                    </a:moveTo>
                    <a:cubicBezTo>
                      <a:pt x="268211" y="1026501"/>
                      <a:pt x="307388" y="1008908"/>
                      <a:pt x="349172" y="994410"/>
                    </a:cubicBezTo>
                    <a:cubicBezTo>
                      <a:pt x="354873" y="1008338"/>
                      <a:pt x="360900" y="1022022"/>
                      <a:pt x="367253" y="1035379"/>
                    </a:cubicBezTo>
                    <a:cubicBezTo>
                      <a:pt x="396982" y="1097524"/>
                      <a:pt x="432901" y="1150304"/>
                      <a:pt x="473626" y="1192331"/>
                    </a:cubicBezTo>
                    <a:cubicBezTo>
                      <a:pt x="381425" y="1164231"/>
                      <a:pt x="298999" y="1113652"/>
                      <a:pt x="232781" y="1046945"/>
                    </a:cubicBezTo>
                    <a:close/>
                    <a:moveTo>
                      <a:pt x="608668" y="1213508"/>
                    </a:moveTo>
                    <a:cubicBezTo>
                      <a:pt x="526730" y="1172132"/>
                      <a:pt x="458232" y="1086285"/>
                      <a:pt x="412050" y="975596"/>
                    </a:cubicBezTo>
                    <a:cubicBezTo>
                      <a:pt x="474277" y="959550"/>
                      <a:pt x="540739" y="950020"/>
                      <a:pt x="608668" y="947659"/>
                    </a:cubicBezTo>
                    <a:lnTo>
                      <a:pt x="608668" y="1213508"/>
                    </a:lnTo>
                    <a:close/>
                    <a:moveTo>
                      <a:pt x="608668" y="882418"/>
                    </a:moveTo>
                    <a:cubicBezTo>
                      <a:pt x="532187" y="884780"/>
                      <a:pt x="458394" y="895450"/>
                      <a:pt x="389407" y="913695"/>
                    </a:cubicBezTo>
                    <a:cubicBezTo>
                      <a:pt x="366113" y="840309"/>
                      <a:pt x="351941" y="758860"/>
                      <a:pt x="349009" y="673827"/>
                    </a:cubicBezTo>
                    <a:lnTo>
                      <a:pt x="608668" y="673827"/>
                    </a:lnTo>
                    <a:lnTo>
                      <a:pt x="608668" y="882418"/>
                    </a:lnTo>
                    <a:close/>
                    <a:moveTo>
                      <a:pt x="608668" y="608668"/>
                    </a:moveTo>
                    <a:lnTo>
                      <a:pt x="349009" y="608668"/>
                    </a:lnTo>
                    <a:cubicBezTo>
                      <a:pt x="351859" y="525102"/>
                      <a:pt x="365624" y="444956"/>
                      <a:pt x="388185" y="372548"/>
                    </a:cubicBezTo>
                    <a:cubicBezTo>
                      <a:pt x="457499" y="390955"/>
                      <a:pt x="531780" y="401788"/>
                      <a:pt x="608586" y="404150"/>
                    </a:cubicBezTo>
                    <a:lnTo>
                      <a:pt x="608586" y="608668"/>
                    </a:lnTo>
                    <a:close/>
                    <a:moveTo>
                      <a:pt x="608668" y="338828"/>
                    </a:moveTo>
                    <a:cubicBezTo>
                      <a:pt x="540169" y="336466"/>
                      <a:pt x="473137" y="326774"/>
                      <a:pt x="410503" y="310565"/>
                    </a:cubicBezTo>
                    <a:cubicBezTo>
                      <a:pt x="456684" y="198084"/>
                      <a:pt x="525834" y="110771"/>
                      <a:pt x="608668" y="68988"/>
                    </a:cubicBezTo>
                    <a:lnTo>
                      <a:pt x="608668" y="338828"/>
                    </a:lnTo>
                    <a:close/>
                    <a:moveTo>
                      <a:pt x="1095977" y="287922"/>
                    </a:moveTo>
                    <a:cubicBezTo>
                      <a:pt x="1165778" y="377516"/>
                      <a:pt x="1209680" y="488205"/>
                      <a:pt x="1216440" y="608668"/>
                    </a:cubicBezTo>
                    <a:lnTo>
                      <a:pt x="998727" y="608668"/>
                    </a:lnTo>
                    <a:cubicBezTo>
                      <a:pt x="995957" y="519074"/>
                      <a:pt x="981785" y="432738"/>
                      <a:pt x="956943" y="353326"/>
                    </a:cubicBezTo>
                    <a:cubicBezTo>
                      <a:pt x="1006872" y="335733"/>
                      <a:pt x="1053623" y="313823"/>
                      <a:pt x="1095977" y="287922"/>
                    </a:cubicBezTo>
                    <a:close/>
                    <a:moveTo>
                      <a:pt x="1052320" y="238076"/>
                    </a:moveTo>
                    <a:cubicBezTo>
                      <a:pt x="1016645" y="258845"/>
                      <a:pt x="977143" y="276845"/>
                      <a:pt x="934871" y="291506"/>
                    </a:cubicBezTo>
                    <a:cubicBezTo>
                      <a:pt x="928762" y="276357"/>
                      <a:pt x="922246" y="261533"/>
                      <a:pt x="915323" y="247035"/>
                    </a:cubicBezTo>
                    <a:cubicBezTo>
                      <a:pt x="885594" y="184889"/>
                      <a:pt x="849675" y="132110"/>
                      <a:pt x="808951" y="90083"/>
                    </a:cubicBezTo>
                    <a:cubicBezTo>
                      <a:pt x="902291" y="118509"/>
                      <a:pt x="985695" y="170065"/>
                      <a:pt x="1052320" y="238076"/>
                    </a:cubicBezTo>
                    <a:close/>
                    <a:moveTo>
                      <a:pt x="673827" y="68988"/>
                    </a:moveTo>
                    <a:cubicBezTo>
                      <a:pt x="756661" y="110852"/>
                      <a:pt x="825811" y="198084"/>
                      <a:pt x="871992" y="310565"/>
                    </a:cubicBezTo>
                    <a:cubicBezTo>
                      <a:pt x="809358" y="326855"/>
                      <a:pt x="742326" y="336547"/>
                      <a:pt x="673827" y="338909"/>
                    </a:cubicBezTo>
                    <a:lnTo>
                      <a:pt x="673827" y="68988"/>
                    </a:lnTo>
                    <a:close/>
                    <a:moveTo>
                      <a:pt x="673827" y="404069"/>
                    </a:moveTo>
                    <a:cubicBezTo>
                      <a:pt x="750715" y="401706"/>
                      <a:pt x="824996" y="390955"/>
                      <a:pt x="894228" y="372466"/>
                    </a:cubicBezTo>
                    <a:cubicBezTo>
                      <a:pt x="916871" y="444875"/>
                      <a:pt x="930554" y="525020"/>
                      <a:pt x="933405" y="608587"/>
                    </a:cubicBezTo>
                    <a:lnTo>
                      <a:pt x="673827" y="608587"/>
                    </a:lnTo>
                    <a:lnTo>
                      <a:pt x="673827" y="404069"/>
                    </a:lnTo>
                    <a:close/>
                    <a:moveTo>
                      <a:pt x="673827" y="673827"/>
                    </a:moveTo>
                    <a:lnTo>
                      <a:pt x="933486" y="673827"/>
                    </a:lnTo>
                    <a:cubicBezTo>
                      <a:pt x="930554" y="758860"/>
                      <a:pt x="916382" y="840391"/>
                      <a:pt x="893088" y="913776"/>
                    </a:cubicBezTo>
                    <a:cubicBezTo>
                      <a:pt x="824100" y="895531"/>
                      <a:pt x="750226" y="884861"/>
                      <a:pt x="673827" y="882499"/>
                    </a:cubicBezTo>
                    <a:lnTo>
                      <a:pt x="673827" y="673827"/>
                    </a:lnTo>
                    <a:close/>
                    <a:moveTo>
                      <a:pt x="673827" y="1213427"/>
                    </a:moveTo>
                    <a:lnTo>
                      <a:pt x="673827" y="947577"/>
                    </a:lnTo>
                    <a:cubicBezTo>
                      <a:pt x="742407" y="949858"/>
                      <a:pt x="808706" y="959224"/>
                      <a:pt x="870608" y="975107"/>
                    </a:cubicBezTo>
                    <a:cubicBezTo>
                      <a:pt x="824507" y="1086040"/>
                      <a:pt x="755846" y="1172050"/>
                      <a:pt x="673827" y="1213427"/>
                    </a:cubicBezTo>
                    <a:close/>
                    <a:moveTo>
                      <a:pt x="809032" y="1192331"/>
                    </a:moveTo>
                    <a:cubicBezTo>
                      <a:pt x="849757" y="1150304"/>
                      <a:pt x="885594" y="1097524"/>
                      <a:pt x="915404" y="1035379"/>
                    </a:cubicBezTo>
                    <a:cubicBezTo>
                      <a:pt x="921839" y="1021940"/>
                      <a:pt x="927948" y="1008094"/>
                      <a:pt x="933649" y="994085"/>
                    </a:cubicBezTo>
                    <a:cubicBezTo>
                      <a:pt x="975188" y="1008582"/>
                      <a:pt x="1014202" y="1026257"/>
                      <a:pt x="1049877" y="1046945"/>
                    </a:cubicBezTo>
                    <a:cubicBezTo>
                      <a:pt x="983577" y="1113652"/>
                      <a:pt x="901151" y="1164231"/>
                      <a:pt x="809032" y="1192331"/>
                    </a:cubicBezTo>
                    <a:close/>
                    <a:moveTo>
                      <a:pt x="1093859" y="997261"/>
                    </a:moveTo>
                    <a:cubicBezTo>
                      <a:pt x="1051750" y="971768"/>
                      <a:pt x="1005405" y="950184"/>
                      <a:pt x="955722" y="932835"/>
                    </a:cubicBezTo>
                    <a:cubicBezTo>
                      <a:pt x="981297" y="852363"/>
                      <a:pt x="995876" y="764806"/>
                      <a:pt x="998727" y="673827"/>
                    </a:cubicBezTo>
                    <a:lnTo>
                      <a:pt x="1216440" y="673827"/>
                    </a:lnTo>
                    <a:cubicBezTo>
                      <a:pt x="1209598" y="795512"/>
                      <a:pt x="1164883" y="907178"/>
                      <a:pt x="1093859" y="997261"/>
                    </a:cubicBezTo>
                    <a:close/>
                  </a:path>
                </a:pathLst>
              </a:custGeom>
              <a:solidFill>
                <a:schemeClr val="tx1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88037706-A886-4FCD-AD26-3B16FBC9EFD3}"/>
                </a:ext>
              </a:extLst>
            </p:cNvPr>
            <p:cNvGrpSpPr/>
            <p:nvPr userDrawn="1"/>
          </p:nvGrpSpPr>
          <p:grpSpPr>
            <a:xfrm>
              <a:off x="6172200" y="3824367"/>
              <a:ext cx="518073" cy="518073"/>
              <a:chOff x="1714500" y="3794904"/>
              <a:chExt cx="1926092" cy="1926092"/>
            </a:xfrm>
          </p:grpSpPr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7E552C40-C7EF-4F42-B452-D67A07EA5742}"/>
                  </a:ext>
                </a:extLst>
              </p:cNvPr>
              <p:cNvSpPr/>
              <p:nvPr userDrawn="1"/>
            </p:nvSpPr>
            <p:spPr>
              <a:xfrm>
                <a:off x="1714500" y="3794904"/>
                <a:ext cx="1926092" cy="1926092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6" name="Graphic 2">
                <a:extLst>
                  <a:ext uri="{FF2B5EF4-FFF2-40B4-BE49-F238E27FC236}">
                    <a16:creationId xmlns:a16="http://schemas.microsoft.com/office/drawing/2014/main" id="{C7E21E7D-72B1-4E36-89BF-72A3CF1A0C67}"/>
                  </a:ext>
                </a:extLst>
              </p:cNvPr>
              <p:cNvGrpSpPr/>
              <p:nvPr/>
            </p:nvGrpSpPr>
            <p:grpSpPr>
              <a:xfrm>
                <a:off x="2107933" y="4086336"/>
                <a:ext cx="1139226" cy="1139877"/>
                <a:chOff x="445525" y="340877"/>
                <a:chExt cx="1139226" cy="1139877"/>
              </a:xfrm>
              <a:solidFill>
                <a:schemeClr val="tx1"/>
              </a:solidFill>
            </p:grpSpPr>
            <p:sp>
              <p:nvSpPr>
                <p:cNvPr id="7" name="Freeform: Shape 6">
                  <a:extLst>
                    <a:ext uri="{FF2B5EF4-FFF2-40B4-BE49-F238E27FC236}">
                      <a16:creationId xmlns:a16="http://schemas.microsoft.com/office/drawing/2014/main" id="{CFF7DC8D-0525-43DC-9087-685C42E1EBBB}"/>
                    </a:ext>
                  </a:extLst>
                </p:cNvPr>
                <p:cNvSpPr/>
                <p:nvPr/>
              </p:nvSpPr>
              <p:spPr>
                <a:xfrm>
                  <a:off x="466865" y="699090"/>
                  <a:ext cx="286944" cy="781583"/>
                </a:xfrm>
                <a:custGeom>
                  <a:avLst/>
                  <a:gdLst>
                    <a:gd name="connsiteX0" fmla="*/ 254284 w 286944"/>
                    <a:gd name="connsiteY0" fmla="*/ 0 h 781583"/>
                    <a:gd name="connsiteX1" fmla="*/ 32580 w 286944"/>
                    <a:gd name="connsiteY1" fmla="*/ 0 h 781583"/>
                    <a:gd name="connsiteX2" fmla="*/ 0 w 286944"/>
                    <a:gd name="connsiteY2" fmla="*/ 32580 h 781583"/>
                    <a:gd name="connsiteX3" fmla="*/ 0 w 286944"/>
                    <a:gd name="connsiteY3" fmla="*/ 749004 h 781583"/>
                    <a:gd name="connsiteX4" fmla="*/ 32580 w 286944"/>
                    <a:gd name="connsiteY4" fmla="*/ 781584 h 781583"/>
                    <a:gd name="connsiteX5" fmla="*/ 254365 w 286944"/>
                    <a:gd name="connsiteY5" fmla="*/ 781584 h 781583"/>
                    <a:gd name="connsiteX6" fmla="*/ 286945 w 286944"/>
                    <a:gd name="connsiteY6" fmla="*/ 749004 h 781583"/>
                    <a:gd name="connsiteX7" fmla="*/ 286945 w 286944"/>
                    <a:gd name="connsiteY7" fmla="*/ 32580 h 781583"/>
                    <a:gd name="connsiteX8" fmla="*/ 254284 w 286944"/>
                    <a:gd name="connsiteY8" fmla="*/ 0 h 781583"/>
                    <a:gd name="connsiteX9" fmla="*/ 221704 w 286944"/>
                    <a:gd name="connsiteY9" fmla="*/ 716506 h 781583"/>
                    <a:gd name="connsiteX10" fmla="*/ 65159 w 286944"/>
                    <a:gd name="connsiteY10" fmla="*/ 716506 h 781583"/>
                    <a:gd name="connsiteX11" fmla="*/ 65159 w 286944"/>
                    <a:gd name="connsiteY11" fmla="*/ 65241 h 781583"/>
                    <a:gd name="connsiteX12" fmla="*/ 221785 w 286944"/>
                    <a:gd name="connsiteY12" fmla="*/ 65241 h 781583"/>
                    <a:gd name="connsiteX13" fmla="*/ 221785 w 286944"/>
                    <a:gd name="connsiteY13" fmla="*/ 716506 h 7815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86944" h="781583">
                      <a:moveTo>
                        <a:pt x="254284" y="0"/>
                      </a:moveTo>
                      <a:lnTo>
                        <a:pt x="32580" y="0"/>
                      </a:lnTo>
                      <a:cubicBezTo>
                        <a:pt x="14579" y="0"/>
                        <a:pt x="0" y="14579"/>
                        <a:pt x="0" y="32580"/>
                      </a:cubicBezTo>
                      <a:lnTo>
                        <a:pt x="0" y="749004"/>
                      </a:lnTo>
                      <a:cubicBezTo>
                        <a:pt x="0" y="767005"/>
                        <a:pt x="14579" y="781584"/>
                        <a:pt x="32580" y="781584"/>
                      </a:cubicBezTo>
                      <a:lnTo>
                        <a:pt x="254365" y="781584"/>
                      </a:lnTo>
                      <a:cubicBezTo>
                        <a:pt x="272365" y="781584"/>
                        <a:pt x="286945" y="767005"/>
                        <a:pt x="286945" y="749004"/>
                      </a:cubicBezTo>
                      <a:lnTo>
                        <a:pt x="286945" y="32580"/>
                      </a:lnTo>
                      <a:cubicBezTo>
                        <a:pt x="286863" y="14661"/>
                        <a:pt x="272284" y="0"/>
                        <a:pt x="254284" y="0"/>
                      </a:cubicBezTo>
                      <a:close/>
                      <a:moveTo>
                        <a:pt x="221704" y="716506"/>
                      </a:moveTo>
                      <a:lnTo>
                        <a:pt x="65159" y="716506"/>
                      </a:lnTo>
                      <a:lnTo>
                        <a:pt x="65159" y="65241"/>
                      </a:lnTo>
                      <a:lnTo>
                        <a:pt x="221785" y="65241"/>
                      </a:lnTo>
                      <a:lnTo>
                        <a:pt x="221785" y="716506"/>
                      </a:lnTo>
                      <a:close/>
                    </a:path>
                  </a:pathLst>
                </a:custGeom>
                <a:grpFill/>
                <a:ln w="813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" name="Freeform: Shape 7">
                  <a:extLst>
                    <a:ext uri="{FF2B5EF4-FFF2-40B4-BE49-F238E27FC236}">
                      <a16:creationId xmlns:a16="http://schemas.microsoft.com/office/drawing/2014/main" id="{1460AB79-3862-4CD6-9029-77EFC2C459CE}"/>
                    </a:ext>
                  </a:extLst>
                </p:cNvPr>
                <p:cNvSpPr/>
                <p:nvPr/>
              </p:nvSpPr>
              <p:spPr>
                <a:xfrm>
                  <a:off x="830453" y="677261"/>
                  <a:ext cx="754298" cy="803493"/>
                </a:xfrm>
                <a:custGeom>
                  <a:avLst/>
                  <a:gdLst>
                    <a:gd name="connsiteX0" fmla="*/ 671709 w 754298"/>
                    <a:gd name="connsiteY0" fmla="*/ 80146 h 803493"/>
                    <a:gd name="connsiteX1" fmla="*/ 461164 w 754298"/>
                    <a:gd name="connsiteY1" fmla="*/ 0 h 803493"/>
                    <a:gd name="connsiteX2" fmla="*/ 277822 w 754298"/>
                    <a:gd name="connsiteY2" fmla="*/ 64508 h 803493"/>
                    <a:gd name="connsiteX3" fmla="*/ 277822 w 754298"/>
                    <a:gd name="connsiteY3" fmla="*/ 54489 h 803493"/>
                    <a:gd name="connsiteX4" fmla="*/ 245243 w 754298"/>
                    <a:gd name="connsiteY4" fmla="*/ 21910 h 803493"/>
                    <a:gd name="connsiteX5" fmla="*/ 32580 w 754298"/>
                    <a:gd name="connsiteY5" fmla="*/ 21910 h 803493"/>
                    <a:gd name="connsiteX6" fmla="*/ 0 w 754298"/>
                    <a:gd name="connsiteY6" fmla="*/ 54489 h 803493"/>
                    <a:gd name="connsiteX7" fmla="*/ 0 w 754298"/>
                    <a:gd name="connsiteY7" fmla="*/ 770914 h 803493"/>
                    <a:gd name="connsiteX8" fmla="*/ 32580 w 754298"/>
                    <a:gd name="connsiteY8" fmla="*/ 803494 h 803493"/>
                    <a:gd name="connsiteX9" fmla="*/ 245243 w 754298"/>
                    <a:gd name="connsiteY9" fmla="*/ 803494 h 803493"/>
                    <a:gd name="connsiteX10" fmla="*/ 277822 w 754298"/>
                    <a:gd name="connsiteY10" fmla="*/ 770914 h 803493"/>
                    <a:gd name="connsiteX11" fmla="*/ 277822 w 754298"/>
                    <a:gd name="connsiteY11" fmla="*/ 394783 h 803493"/>
                    <a:gd name="connsiteX12" fmla="*/ 380367 w 754298"/>
                    <a:gd name="connsiteY12" fmla="*/ 266582 h 803493"/>
                    <a:gd name="connsiteX13" fmla="*/ 468494 w 754298"/>
                    <a:gd name="connsiteY13" fmla="*/ 394783 h 803493"/>
                    <a:gd name="connsiteX14" fmla="*/ 468494 w 754298"/>
                    <a:gd name="connsiteY14" fmla="*/ 770914 h 803493"/>
                    <a:gd name="connsiteX15" fmla="*/ 501074 w 754298"/>
                    <a:gd name="connsiteY15" fmla="*/ 803494 h 803493"/>
                    <a:gd name="connsiteX16" fmla="*/ 721719 w 754298"/>
                    <a:gd name="connsiteY16" fmla="*/ 803494 h 803493"/>
                    <a:gd name="connsiteX17" fmla="*/ 754299 w 754298"/>
                    <a:gd name="connsiteY17" fmla="*/ 770914 h 803493"/>
                    <a:gd name="connsiteX18" fmla="*/ 754299 w 754298"/>
                    <a:gd name="connsiteY18" fmla="*/ 317162 h 803493"/>
                    <a:gd name="connsiteX19" fmla="*/ 671709 w 754298"/>
                    <a:gd name="connsiteY19" fmla="*/ 80146 h 803493"/>
                    <a:gd name="connsiteX20" fmla="*/ 689221 w 754298"/>
                    <a:gd name="connsiteY20" fmla="*/ 738335 h 803493"/>
                    <a:gd name="connsiteX21" fmla="*/ 533735 w 754298"/>
                    <a:gd name="connsiteY21" fmla="*/ 738335 h 803493"/>
                    <a:gd name="connsiteX22" fmla="*/ 533735 w 754298"/>
                    <a:gd name="connsiteY22" fmla="*/ 394783 h 803493"/>
                    <a:gd name="connsiteX23" fmla="*/ 380448 w 754298"/>
                    <a:gd name="connsiteY23" fmla="*/ 201423 h 803493"/>
                    <a:gd name="connsiteX24" fmla="*/ 212745 w 754298"/>
                    <a:gd name="connsiteY24" fmla="*/ 394783 h 803493"/>
                    <a:gd name="connsiteX25" fmla="*/ 212745 w 754298"/>
                    <a:gd name="connsiteY25" fmla="*/ 738335 h 803493"/>
                    <a:gd name="connsiteX26" fmla="*/ 65241 w 754298"/>
                    <a:gd name="connsiteY26" fmla="*/ 738335 h 803493"/>
                    <a:gd name="connsiteX27" fmla="*/ 65241 w 754298"/>
                    <a:gd name="connsiteY27" fmla="*/ 87069 h 803493"/>
                    <a:gd name="connsiteX28" fmla="*/ 212745 w 754298"/>
                    <a:gd name="connsiteY28" fmla="*/ 87069 h 803493"/>
                    <a:gd name="connsiteX29" fmla="*/ 212745 w 754298"/>
                    <a:gd name="connsiteY29" fmla="*/ 151006 h 803493"/>
                    <a:gd name="connsiteX30" fmla="*/ 237179 w 754298"/>
                    <a:gd name="connsiteY30" fmla="*/ 182446 h 803493"/>
                    <a:gd name="connsiteX31" fmla="*/ 273831 w 754298"/>
                    <a:gd name="connsiteY31" fmla="*/ 166645 h 803493"/>
                    <a:gd name="connsiteX32" fmla="*/ 461164 w 754298"/>
                    <a:gd name="connsiteY32" fmla="*/ 65159 h 803493"/>
                    <a:gd name="connsiteX33" fmla="*/ 689221 w 754298"/>
                    <a:gd name="connsiteY33" fmla="*/ 317244 h 803493"/>
                    <a:gd name="connsiteX34" fmla="*/ 689221 w 754298"/>
                    <a:gd name="connsiteY34" fmla="*/ 738335 h 8034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</a:cxnLst>
                  <a:rect l="l" t="t" r="r" b="b"/>
                  <a:pathLst>
                    <a:path w="754298" h="803493">
                      <a:moveTo>
                        <a:pt x="671709" y="80146"/>
                      </a:moveTo>
                      <a:cubicBezTo>
                        <a:pt x="620397" y="27693"/>
                        <a:pt x="547581" y="0"/>
                        <a:pt x="461164" y="0"/>
                      </a:cubicBezTo>
                      <a:cubicBezTo>
                        <a:pt x="377434" y="0"/>
                        <a:pt x="317406" y="31765"/>
                        <a:pt x="277822" y="64508"/>
                      </a:cubicBezTo>
                      <a:lnTo>
                        <a:pt x="277822" y="54489"/>
                      </a:lnTo>
                      <a:cubicBezTo>
                        <a:pt x="277822" y="36489"/>
                        <a:pt x="263243" y="21910"/>
                        <a:pt x="245243" y="21910"/>
                      </a:cubicBezTo>
                      <a:lnTo>
                        <a:pt x="32580" y="21910"/>
                      </a:lnTo>
                      <a:cubicBezTo>
                        <a:pt x="14579" y="21910"/>
                        <a:pt x="0" y="36489"/>
                        <a:pt x="0" y="54489"/>
                      </a:cubicBezTo>
                      <a:lnTo>
                        <a:pt x="0" y="770914"/>
                      </a:lnTo>
                      <a:cubicBezTo>
                        <a:pt x="0" y="788914"/>
                        <a:pt x="14579" y="803494"/>
                        <a:pt x="32580" y="803494"/>
                      </a:cubicBezTo>
                      <a:lnTo>
                        <a:pt x="245243" y="803494"/>
                      </a:lnTo>
                      <a:cubicBezTo>
                        <a:pt x="263243" y="803494"/>
                        <a:pt x="277822" y="788914"/>
                        <a:pt x="277822" y="770914"/>
                      </a:cubicBezTo>
                      <a:lnTo>
                        <a:pt x="277822" y="394783"/>
                      </a:lnTo>
                      <a:cubicBezTo>
                        <a:pt x="277822" y="309750"/>
                        <a:pt x="312357" y="266582"/>
                        <a:pt x="380367" y="266582"/>
                      </a:cubicBezTo>
                      <a:cubicBezTo>
                        <a:pt x="404475" y="266582"/>
                        <a:pt x="468494" y="266582"/>
                        <a:pt x="468494" y="394783"/>
                      </a:cubicBezTo>
                      <a:lnTo>
                        <a:pt x="468494" y="770914"/>
                      </a:lnTo>
                      <a:cubicBezTo>
                        <a:pt x="468494" y="788914"/>
                        <a:pt x="483074" y="803494"/>
                        <a:pt x="501074" y="803494"/>
                      </a:cubicBezTo>
                      <a:lnTo>
                        <a:pt x="721719" y="803494"/>
                      </a:lnTo>
                      <a:cubicBezTo>
                        <a:pt x="739719" y="803494"/>
                        <a:pt x="754299" y="788914"/>
                        <a:pt x="754299" y="770914"/>
                      </a:cubicBezTo>
                      <a:lnTo>
                        <a:pt x="754299" y="317162"/>
                      </a:lnTo>
                      <a:cubicBezTo>
                        <a:pt x="754380" y="217387"/>
                        <a:pt x="725791" y="135368"/>
                        <a:pt x="671709" y="80146"/>
                      </a:cubicBezTo>
                      <a:close/>
                      <a:moveTo>
                        <a:pt x="689221" y="738335"/>
                      </a:moveTo>
                      <a:lnTo>
                        <a:pt x="533735" y="738335"/>
                      </a:lnTo>
                      <a:lnTo>
                        <a:pt x="533735" y="394783"/>
                      </a:lnTo>
                      <a:cubicBezTo>
                        <a:pt x="533735" y="226591"/>
                        <a:pt x="437707" y="201423"/>
                        <a:pt x="380448" y="201423"/>
                      </a:cubicBezTo>
                      <a:cubicBezTo>
                        <a:pt x="275460" y="201423"/>
                        <a:pt x="212745" y="273668"/>
                        <a:pt x="212745" y="394783"/>
                      </a:cubicBezTo>
                      <a:lnTo>
                        <a:pt x="212745" y="738335"/>
                      </a:lnTo>
                      <a:lnTo>
                        <a:pt x="65241" y="738335"/>
                      </a:lnTo>
                      <a:lnTo>
                        <a:pt x="65241" y="87069"/>
                      </a:lnTo>
                      <a:lnTo>
                        <a:pt x="212745" y="87069"/>
                      </a:lnTo>
                      <a:lnTo>
                        <a:pt x="212745" y="151006"/>
                      </a:lnTo>
                      <a:cubicBezTo>
                        <a:pt x="212745" y="165830"/>
                        <a:pt x="222844" y="178780"/>
                        <a:pt x="237179" y="182446"/>
                      </a:cubicBezTo>
                      <a:cubicBezTo>
                        <a:pt x="251596" y="186192"/>
                        <a:pt x="266664" y="179595"/>
                        <a:pt x="273831" y="166645"/>
                      </a:cubicBezTo>
                      <a:cubicBezTo>
                        <a:pt x="276112" y="162491"/>
                        <a:pt x="331497" y="65159"/>
                        <a:pt x="461164" y="65159"/>
                      </a:cubicBezTo>
                      <a:cubicBezTo>
                        <a:pt x="606061" y="65159"/>
                        <a:pt x="689221" y="157034"/>
                        <a:pt x="689221" y="317244"/>
                      </a:cubicBezTo>
                      <a:lnTo>
                        <a:pt x="689221" y="738335"/>
                      </a:lnTo>
                      <a:close/>
                    </a:path>
                  </a:pathLst>
                </a:custGeom>
                <a:grpFill/>
                <a:ln w="813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" name="Freeform: Shape 8">
                  <a:extLst>
                    <a:ext uri="{FF2B5EF4-FFF2-40B4-BE49-F238E27FC236}">
                      <a16:creationId xmlns:a16="http://schemas.microsoft.com/office/drawing/2014/main" id="{EF43F605-C89D-4677-ACB1-B72F762EB858}"/>
                    </a:ext>
                  </a:extLst>
                </p:cNvPr>
                <p:cNvSpPr/>
                <p:nvPr/>
              </p:nvSpPr>
              <p:spPr>
                <a:xfrm>
                  <a:off x="445525" y="340877"/>
                  <a:ext cx="327424" cy="329542"/>
                </a:xfrm>
                <a:custGeom>
                  <a:avLst/>
                  <a:gdLst>
                    <a:gd name="connsiteX0" fmla="*/ 163712 w 327424"/>
                    <a:gd name="connsiteY0" fmla="*/ 0 h 329542"/>
                    <a:gd name="connsiteX1" fmla="*/ 0 w 327424"/>
                    <a:gd name="connsiteY1" fmla="*/ 164853 h 329542"/>
                    <a:gd name="connsiteX2" fmla="*/ 163712 w 327424"/>
                    <a:gd name="connsiteY2" fmla="*/ 329542 h 329542"/>
                    <a:gd name="connsiteX3" fmla="*/ 327425 w 327424"/>
                    <a:gd name="connsiteY3" fmla="*/ 164853 h 329542"/>
                    <a:gd name="connsiteX4" fmla="*/ 163712 w 327424"/>
                    <a:gd name="connsiteY4" fmla="*/ 0 h 329542"/>
                    <a:gd name="connsiteX5" fmla="*/ 163712 w 327424"/>
                    <a:gd name="connsiteY5" fmla="*/ 264383 h 329542"/>
                    <a:gd name="connsiteX6" fmla="*/ 65159 w 327424"/>
                    <a:gd name="connsiteY6" fmla="*/ 164853 h 329542"/>
                    <a:gd name="connsiteX7" fmla="*/ 163712 w 327424"/>
                    <a:gd name="connsiteY7" fmla="*/ 65159 h 329542"/>
                    <a:gd name="connsiteX8" fmla="*/ 262266 w 327424"/>
                    <a:gd name="connsiteY8" fmla="*/ 164853 h 329542"/>
                    <a:gd name="connsiteX9" fmla="*/ 163712 w 327424"/>
                    <a:gd name="connsiteY9" fmla="*/ 264383 h 3295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27424" h="329542">
                      <a:moveTo>
                        <a:pt x="163712" y="0"/>
                      </a:moveTo>
                      <a:cubicBezTo>
                        <a:pt x="73467" y="0"/>
                        <a:pt x="0" y="73956"/>
                        <a:pt x="0" y="164853"/>
                      </a:cubicBezTo>
                      <a:cubicBezTo>
                        <a:pt x="0" y="255668"/>
                        <a:pt x="73467" y="329542"/>
                        <a:pt x="163712" y="329542"/>
                      </a:cubicBezTo>
                      <a:cubicBezTo>
                        <a:pt x="253958" y="329542"/>
                        <a:pt x="327425" y="255668"/>
                        <a:pt x="327425" y="164853"/>
                      </a:cubicBezTo>
                      <a:cubicBezTo>
                        <a:pt x="327425" y="73956"/>
                        <a:pt x="253958" y="0"/>
                        <a:pt x="163712" y="0"/>
                      </a:cubicBezTo>
                      <a:close/>
                      <a:moveTo>
                        <a:pt x="163712" y="264383"/>
                      </a:moveTo>
                      <a:cubicBezTo>
                        <a:pt x="109386" y="264383"/>
                        <a:pt x="65159" y="219749"/>
                        <a:pt x="65159" y="164853"/>
                      </a:cubicBezTo>
                      <a:cubicBezTo>
                        <a:pt x="65159" y="109875"/>
                        <a:pt x="109386" y="65159"/>
                        <a:pt x="163712" y="65159"/>
                      </a:cubicBezTo>
                      <a:cubicBezTo>
                        <a:pt x="218039" y="65159"/>
                        <a:pt x="262266" y="109875"/>
                        <a:pt x="262266" y="164853"/>
                      </a:cubicBezTo>
                      <a:cubicBezTo>
                        <a:pt x="262266" y="219749"/>
                        <a:pt x="218039" y="264383"/>
                        <a:pt x="163712" y="264383"/>
                      </a:cubicBezTo>
                      <a:close/>
                    </a:path>
                  </a:pathLst>
                </a:custGeom>
                <a:grpFill/>
                <a:ln w="813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D75A626B-F5C9-4B01-922E-5E5F9E8C8439}"/>
              </a:ext>
            </a:extLst>
          </p:cNvPr>
          <p:cNvSpPr txBox="1"/>
          <p:nvPr userDrawn="1"/>
        </p:nvSpPr>
        <p:spPr>
          <a:xfrm>
            <a:off x="6775212" y="2546724"/>
            <a:ext cx="46792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0" dirty="0">
                <a:latin typeface="+mj-lt"/>
              </a:rPr>
              <a:t>www.FinOps.hu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0AA8B61-AE0A-47B2-9406-E7C204D12F5D}"/>
              </a:ext>
            </a:extLst>
          </p:cNvPr>
          <p:cNvSpPr txBox="1"/>
          <p:nvPr userDrawn="1"/>
        </p:nvSpPr>
        <p:spPr>
          <a:xfrm>
            <a:off x="6751846" y="3872652"/>
            <a:ext cx="46792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0" dirty="0">
                <a:latin typeface="+mj-lt"/>
              </a:rPr>
              <a:t>@finopshungary</a:t>
            </a:r>
          </a:p>
        </p:txBody>
      </p:sp>
    </p:spTree>
    <p:extLst>
      <p:ext uri="{BB962C8B-B14F-4D97-AF65-F5344CB8AC3E}">
        <p14:creationId xmlns:p14="http://schemas.microsoft.com/office/powerpoint/2010/main" val="18100739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080">
          <p15:clr>
            <a:srgbClr val="FBAE40"/>
          </p15:clr>
        </p15:guide>
        <p15:guide id="2" pos="6504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26047A-70EA-4BB0-B3AF-83DA2A0BC6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5B2514-2594-403A-9452-2BAD726135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CC8689-A9D0-47F2-B632-41196F4298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35AFF1-B355-4FB5-BDB8-8DB8102B2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FinOps.hu – HWSW 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614561-9724-4D7F-909C-DB1B710E07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8C0D1-46FE-4F85-A287-0B08E59E30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524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portant - FinOps.h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8EB4ACB-FEAC-4973-86ED-2CFB990265A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7DA229-9437-4C30-87AF-5A38E9FEA99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>
                <a:latin typeface="+mj-lt"/>
              </a:rPr>
              <a:t>FinOps.hu – HWSW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A97248D-A1C3-4A36-A589-54DF288E11E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Slide </a:t>
            </a:r>
            <a:fld id="{9248C0D1-46FE-4F85-A287-0B08E59E305D}" type="slidenum">
              <a:rPr lang="en-US" smtClean="0">
                <a:latin typeface="Calibri Light" panose="020F0302020204030204" pitchFamily="34" charset="0"/>
                <a:cs typeface="Calibri Light" panose="020F0302020204030204" pitchFamily="34" charset="0"/>
              </a:rPr>
              <a:pPr/>
              <a:t>‹#›</a:t>
            </a:fld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1264C10C-D47E-4C0A-BE9B-9C8B14FDA363}"/>
              </a:ext>
            </a:extLst>
          </p:cNvPr>
          <p:cNvSpPr/>
          <p:nvPr userDrawn="1"/>
        </p:nvSpPr>
        <p:spPr>
          <a:xfrm>
            <a:off x="-1563165" y="5791052"/>
            <a:ext cx="2865023" cy="2861204"/>
          </a:xfrm>
          <a:custGeom>
            <a:avLst/>
            <a:gdLst>
              <a:gd name="connsiteX0" fmla="*/ 625770 w 1143419"/>
              <a:gd name="connsiteY0" fmla="*/ 0 h 1141896"/>
              <a:gd name="connsiteX1" fmla="*/ 1143420 w 1143419"/>
              <a:gd name="connsiteY1" fmla="*/ 569832 h 1141896"/>
              <a:gd name="connsiteX2" fmla="*/ 571320 w 1143419"/>
              <a:gd name="connsiteY2" fmla="*/ 1141896 h 1141896"/>
              <a:gd name="connsiteX3" fmla="*/ 0 w 1143419"/>
              <a:gd name="connsiteY3" fmla="*/ 601149 h 1141896"/>
              <a:gd name="connsiteX4" fmla="*/ 238667 w 1143419"/>
              <a:gd name="connsiteY4" fmla="*/ 601149 h 1141896"/>
              <a:gd name="connsiteX5" fmla="*/ 571320 w 1143419"/>
              <a:gd name="connsiteY5" fmla="*/ 903973 h 1141896"/>
              <a:gd name="connsiteX6" fmla="*/ 904717 w 1143419"/>
              <a:gd name="connsiteY6" fmla="*/ 569832 h 1141896"/>
              <a:gd name="connsiteX7" fmla="*/ 625770 w 1143419"/>
              <a:gd name="connsiteY7" fmla="*/ 240190 h 1141896"/>
              <a:gd name="connsiteX8" fmla="*/ 625770 w 1143419"/>
              <a:gd name="connsiteY8" fmla="*/ 0 h 1141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3419" h="1141896">
                <a:moveTo>
                  <a:pt x="625770" y="0"/>
                </a:moveTo>
                <a:cubicBezTo>
                  <a:pt x="915912" y="27597"/>
                  <a:pt x="1143420" y="272216"/>
                  <a:pt x="1143420" y="569832"/>
                </a:cubicBezTo>
                <a:cubicBezTo>
                  <a:pt x="1143420" y="886083"/>
                  <a:pt x="887606" y="1141896"/>
                  <a:pt x="571320" y="1141896"/>
                </a:cubicBezTo>
                <a:cubicBezTo>
                  <a:pt x="265520" y="1141896"/>
                  <a:pt x="15658" y="902485"/>
                  <a:pt x="0" y="601149"/>
                </a:cubicBezTo>
                <a:lnTo>
                  <a:pt x="238667" y="601149"/>
                </a:lnTo>
                <a:cubicBezTo>
                  <a:pt x="254325" y="770452"/>
                  <a:pt x="397554" y="903973"/>
                  <a:pt x="571320" y="903973"/>
                </a:cubicBezTo>
                <a:cubicBezTo>
                  <a:pt x="755572" y="903973"/>
                  <a:pt x="904717" y="754049"/>
                  <a:pt x="904717" y="569832"/>
                </a:cubicBezTo>
                <a:cubicBezTo>
                  <a:pt x="904717" y="404250"/>
                  <a:pt x="783914" y="266264"/>
                  <a:pt x="625770" y="240190"/>
                </a:cubicBezTo>
                <a:lnTo>
                  <a:pt x="625770" y="0"/>
                </a:lnTo>
                <a:close/>
              </a:path>
            </a:pathLst>
          </a:custGeom>
          <a:solidFill>
            <a:srgbClr val="243665">
              <a:alpha val="20000"/>
            </a:srgbClr>
          </a:solidFill>
          <a:ln w="353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3AD1B3A-236D-46C2-AE3B-58DC7B7E215E}"/>
              </a:ext>
            </a:extLst>
          </p:cNvPr>
          <p:cNvGrpSpPr/>
          <p:nvPr userDrawn="1"/>
        </p:nvGrpSpPr>
        <p:grpSpPr>
          <a:xfrm>
            <a:off x="11551333" y="644989"/>
            <a:ext cx="495887" cy="496193"/>
            <a:chOff x="10873389" y="719880"/>
            <a:chExt cx="421041" cy="421302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B9CE3C05-8304-4363-BF36-57BAFD1C53C3}"/>
                </a:ext>
              </a:extLst>
            </p:cNvPr>
            <p:cNvSpPr/>
            <p:nvPr/>
          </p:nvSpPr>
          <p:spPr>
            <a:xfrm>
              <a:off x="10873936" y="721248"/>
              <a:ext cx="420494" cy="419934"/>
            </a:xfrm>
            <a:custGeom>
              <a:avLst/>
              <a:gdLst>
                <a:gd name="connsiteX0" fmla="*/ 230128 w 420494"/>
                <a:gd name="connsiteY0" fmla="*/ 0 h 419934"/>
                <a:gd name="connsiteX1" fmla="*/ 420494 w 420494"/>
                <a:gd name="connsiteY1" fmla="*/ 209557 h 419934"/>
                <a:gd name="connsiteX2" fmla="*/ 210104 w 420494"/>
                <a:gd name="connsiteY2" fmla="*/ 419934 h 419934"/>
                <a:gd name="connsiteX3" fmla="*/ 0 w 420494"/>
                <a:gd name="connsiteY3" fmla="*/ 221074 h 419934"/>
                <a:gd name="connsiteX4" fmla="*/ 87770 w 420494"/>
                <a:gd name="connsiteY4" fmla="*/ 221074 h 419934"/>
                <a:gd name="connsiteX5" fmla="*/ 210104 w 420494"/>
                <a:gd name="connsiteY5" fmla="*/ 332438 h 419934"/>
                <a:gd name="connsiteX6" fmla="*/ 332711 w 420494"/>
                <a:gd name="connsiteY6" fmla="*/ 209557 h 419934"/>
                <a:gd name="connsiteX7" fmla="*/ 230128 w 420494"/>
                <a:gd name="connsiteY7" fmla="*/ 88330 h 419934"/>
                <a:gd name="connsiteX8" fmla="*/ 230128 w 420494"/>
                <a:gd name="connsiteY8" fmla="*/ 0 h 4199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20494" h="419934">
                  <a:moveTo>
                    <a:pt x="230128" y="0"/>
                  </a:moveTo>
                  <a:cubicBezTo>
                    <a:pt x="336828" y="10149"/>
                    <a:pt x="420494" y="100108"/>
                    <a:pt x="420494" y="209557"/>
                  </a:cubicBezTo>
                  <a:cubicBezTo>
                    <a:pt x="420494" y="325858"/>
                    <a:pt x="326419" y="419934"/>
                    <a:pt x="210104" y="419934"/>
                  </a:cubicBezTo>
                  <a:cubicBezTo>
                    <a:pt x="97645" y="419934"/>
                    <a:pt x="5758" y="331890"/>
                    <a:pt x="0" y="221074"/>
                  </a:cubicBezTo>
                  <a:lnTo>
                    <a:pt x="87770" y="221074"/>
                  </a:lnTo>
                  <a:cubicBezTo>
                    <a:pt x="93529" y="283335"/>
                    <a:pt x="146201" y="332438"/>
                    <a:pt x="210104" y="332438"/>
                  </a:cubicBezTo>
                  <a:cubicBezTo>
                    <a:pt x="277863" y="332438"/>
                    <a:pt x="332711" y="277303"/>
                    <a:pt x="332711" y="209557"/>
                  </a:cubicBezTo>
                  <a:cubicBezTo>
                    <a:pt x="332711" y="148663"/>
                    <a:pt x="288285" y="97919"/>
                    <a:pt x="230128" y="88330"/>
                  </a:cubicBezTo>
                  <a:lnTo>
                    <a:pt x="230128" y="0"/>
                  </a:lnTo>
                  <a:close/>
                </a:path>
              </a:pathLst>
            </a:custGeom>
            <a:solidFill>
              <a:srgbClr val="243665"/>
            </a:solidFill>
            <a:ln w="12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A795A714-B8B7-43D9-B9A4-73F6C78E4348}"/>
                </a:ext>
              </a:extLst>
            </p:cNvPr>
            <p:cNvSpPr/>
            <p:nvPr/>
          </p:nvSpPr>
          <p:spPr>
            <a:xfrm>
              <a:off x="10873389" y="719880"/>
              <a:ext cx="204619" cy="89685"/>
            </a:xfrm>
            <a:custGeom>
              <a:avLst/>
              <a:gdLst>
                <a:gd name="connsiteX0" fmla="*/ 0 w 204619"/>
                <a:gd name="connsiteY0" fmla="*/ 0 h 89685"/>
                <a:gd name="connsiteX1" fmla="*/ 204619 w 204619"/>
                <a:gd name="connsiteY1" fmla="*/ 0 h 89685"/>
                <a:gd name="connsiteX2" fmla="*/ 204619 w 204619"/>
                <a:gd name="connsiteY2" fmla="*/ 89685 h 89685"/>
                <a:gd name="connsiteX3" fmla="*/ 0 w 204619"/>
                <a:gd name="connsiteY3" fmla="*/ 89685 h 89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4619" h="89685">
                  <a:moveTo>
                    <a:pt x="0" y="0"/>
                  </a:moveTo>
                  <a:lnTo>
                    <a:pt x="204619" y="0"/>
                  </a:lnTo>
                  <a:lnTo>
                    <a:pt x="204619" y="89685"/>
                  </a:lnTo>
                  <a:lnTo>
                    <a:pt x="0" y="89685"/>
                  </a:lnTo>
                  <a:close/>
                </a:path>
              </a:pathLst>
            </a:custGeom>
            <a:solidFill>
              <a:srgbClr val="5BCBC2"/>
            </a:solidFill>
            <a:ln w="12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F1F8FE05-DE4B-4AAA-89E2-3D8659A7D679}"/>
                </a:ext>
              </a:extLst>
            </p:cNvPr>
            <p:cNvSpPr/>
            <p:nvPr/>
          </p:nvSpPr>
          <p:spPr>
            <a:xfrm>
              <a:off x="10873389" y="830684"/>
              <a:ext cx="156610" cy="89685"/>
            </a:xfrm>
            <a:custGeom>
              <a:avLst/>
              <a:gdLst>
                <a:gd name="connsiteX0" fmla="*/ 0 w 156610"/>
                <a:gd name="connsiteY0" fmla="*/ 0 h 89685"/>
                <a:gd name="connsiteX1" fmla="*/ 156611 w 156610"/>
                <a:gd name="connsiteY1" fmla="*/ 0 h 89685"/>
                <a:gd name="connsiteX2" fmla="*/ 156611 w 156610"/>
                <a:gd name="connsiteY2" fmla="*/ 89685 h 89685"/>
                <a:gd name="connsiteX3" fmla="*/ 0 w 156610"/>
                <a:gd name="connsiteY3" fmla="*/ 89685 h 89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6610" h="89685">
                  <a:moveTo>
                    <a:pt x="0" y="0"/>
                  </a:moveTo>
                  <a:lnTo>
                    <a:pt x="156611" y="0"/>
                  </a:lnTo>
                  <a:lnTo>
                    <a:pt x="156611" y="89685"/>
                  </a:lnTo>
                  <a:lnTo>
                    <a:pt x="0" y="89685"/>
                  </a:lnTo>
                  <a:close/>
                </a:path>
              </a:pathLst>
            </a:custGeom>
            <a:solidFill>
              <a:srgbClr val="5BCBC2"/>
            </a:solidFill>
            <a:ln w="12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8500AB8-7244-4DDE-A675-8FCA607F80E1}"/>
              </a:ext>
            </a:extLst>
          </p:cNvPr>
          <p:cNvGrpSpPr/>
          <p:nvPr userDrawn="1"/>
        </p:nvGrpSpPr>
        <p:grpSpPr>
          <a:xfrm>
            <a:off x="11544300" y="6134100"/>
            <a:ext cx="375951" cy="368363"/>
            <a:chOff x="6368948" y="4373928"/>
            <a:chExt cx="556405" cy="545175"/>
          </a:xfrm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73A31157-C6E4-4081-AEF0-F97175BBE215}"/>
                </a:ext>
              </a:extLst>
            </p:cNvPr>
            <p:cNvSpPr/>
            <p:nvPr/>
          </p:nvSpPr>
          <p:spPr>
            <a:xfrm>
              <a:off x="6368948" y="4373928"/>
              <a:ext cx="556405" cy="243874"/>
            </a:xfrm>
            <a:custGeom>
              <a:avLst/>
              <a:gdLst>
                <a:gd name="connsiteX0" fmla="*/ 0 w 556405"/>
                <a:gd name="connsiteY0" fmla="*/ 0 h 243874"/>
                <a:gd name="connsiteX1" fmla="*/ 556406 w 556405"/>
                <a:gd name="connsiteY1" fmla="*/ 0 h 243874"/>
                <a:gd name="connsiteX2" fmla="*/ 556406 w 556405"/>
                <a:gd name="connsiteY2" fmla="*/ 243875 h 243874"/>
                <a:gd name="connsiteX3" fmla="*/ 0 w 556405"/>
                <a:gd name="connsiteY3" fmla="*/ 243875 h 243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6405" h="243874">
                  <a:moveTo>
                    <a:pt x="0" y="0"/>
                  </a:moveTo>
                  <a:lnTo>
                    <a:pt x="556406" y="0"/>
                  </a:lnTo>
                  <a:lnTo>
                    <a:pt x="556406" y="243875"/>
                  </a:lnTo>
                  <a:lnTo>
                    <a:pt x="0" y="243875"/>
                  </a:lnTo>
                  <a:close/>
                </a:path>
              </a:pathLst>
            </a:custGeom>
            <a:solidFill>
              <a:srgbClr val="5BCBC2"/>
            </a:solidFill>
            <a:ln w="353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083DCF05-3750-4C9E-81F0-29DCEE464DCF}"/>
                </a:ext>
              </a:extLst>
            </p:cNvPr>
            <p:cNvSpPr/>
            <p:nvPr/>
          </p:nvSpPr>
          <p:spPr>
            <a:xfrm>
              <a:off x="6368948" y="4675229"/>
              <a:ext cx="425859" cy="243874"/>
            </a:xfrm>
            <a:custGeom>
              <a:avLst/>
              <a:gdLst>
                <a:gd name="connsiteX0" fmla="*/ 0 w 425859"/>
                <a:gd name="connsiteY0" fmla="*/ 0 h 243874"/>
                <a:gd name="connsiteX1" fmla="*/ 425860 w 425859"/>
                <a:gd name="connsiteY1" fmla="*/ 0 h 243874"/>
                <a:gd name="connsiteX2" fmla="*/ 425860 w 425859"/>
                <a:gd name="connsiteY2" fmla="*/ 243875 h 243874"/>
                <a:gd name="connsiteX3" fmla="*/ 0 w 425859"/>
                <a:gd name="connsiteY3" fmla="*/ 243875 h 243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5859" h="243874">
                  <a:moveTo>
                    <a:pt x="0" y="0"/>
                  </a:moveTo>
                  <a:lnTo>
                    <a:pt x="425860" y="0"/>
                  </a:lnTo>
                  <a:lnTo>
                    <a:pt x="425860" y="243875"/>
                  </a:lnTo>
                  <a:lnTo>
                    <a:pt x="0" y="243875"/>
                  </a:lnTo>
                  <a:close/>
                </a:path>
              </a:pathLst>
            </a:custGeom>
            <a:solidFill>
              <a:srgbClr val="5BCBC2"/>
            </a:solidFill>
            <a:ln w="353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97DEAE0-0A44-4015-9DB0-35DB6850E4AB}"/>
              </a:ext>
            </a:extLst>
          </p:cNvPr>
          <p:cNvGrpSpPr/>
          <p:nvPr userDrawn="1"/>
        </p:nvGrpSpPr>
        <p:grpSpPr>
          <a:xfrm>
            <a:off x="7678882" y="2254827"/>
            <a:ext cx="2732543" cy="2677391"/>
            <a:chOff x="6368948" y="4373928"/>
            <a:chExt cx="556405" cy="545175"/>
          </a:xfrm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F328FE05-8834-4C73-895A-FB3EBFC5B9E5}"/>
                </a:ext>
              </a:extLst>
            </p:cNvPr>
            <p:cNvSpPr/>
            <p:nvPr/>
          </p:nvSpPr>
          <p:spPr>
            <a:xfrm>
              <a:off x="6368948" y="4373928"/>
              <a:ext cx="556405" cy="243874"/>
            </a:xfrm>
            <a:custGeom>
              <a:avLst/>
              <a:gdLst>
                <a:gd name="connsiteX0" fmla="*/ 0 w 556405"/>
                <a:gd name="connsiteY0" fmla="*/ 0 h 243874"/>
                <a:gd name="connsiteX1" fmla="*/ 556406 w 556405"/>
                <a:gd name="connsiteY1" fmla="*/ 0 h 243874"/>
                <a:gd name="connsiteX2" fmla="*/ 556406 w 556405"/>
                <a:gd name="connsiteY2" fmla="*/ 243875 h 243874"/>
                <a:gd name="connsiteX3" fmla="*/ 0 w 556405"/>
                <a:gd name="connsiteY3" fmla="*/ 243875 h 243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6405" h="243874">
                  <a:moveTo>
                    <a:pt x="0" y="0"/>
                  </a:moveTo>
                  <a:lnTo>
                    <a:pt x="556406" y="0"/>
                  </a:lnTo>
                  <a:lnTo>
                    <a:pt x="556406" y="243875"/>
                  </a:lnTo>
                  <a:lnTo>
                    <a:pt x="0" y="243875"/>
                  </a:lnTo>
                  <a:close/>
                </a:path>
              </a:pathLst>
            </a:custGeom>
            <a:solidFill>
              <a:srgbClr val="5BCBC2"/>
            </a:solidFill>
            <a:ln w="353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27C6E7B5-DF2A-434B-B5E2-6591BE748F56}"/>
                </a:ext>
              </a:extLst>
            </p:cNvPr>
            <p:cNvSpPr/>
            <p:nvPr/>
          </p:nvSpPr>
          <p:spPr>
            <a:xfrm>
              <a:off x="6368948" y="4675229"/>
              <a:ext cx="425859" cy="243874"/>
            </a:xfrm>
            <a:custGeom>
              <a:avLst/>
              <a:gdLst>
                <a:gd name="connsiteX0" fmla="*/ 0 w 425859"/>
                <a:gd name="connsiteY0" fmla="*/ 0 h 243874"/>
                <a:gd name="connsiteX1" fmla="*/ 425860 w 425859"/>
                <a:gd name="connsiteY1" fmla="*/ 0 h 243874"/>
                <a:gd name="connsiteX2" fmla="*/ 425860 w 425859"/>
                <a:gd name="connsiteY2" fmla="*/ 243875 h 243874"/>
                <a:gd name="connsiteX3" fmla="*/ 0 w 425859"/>
                <a:gd name="connsiteY3" fmla="*/ 243875 h 243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5859" h="243874">
                  <a:moveTo>
                    <a:pt x="0" y="0"/>
                  </a:moveTo>
                  <a:lnTo>
                    <a:pt x="425860" y="0"/>
                  </a:lnTo>
                  <a:lnTo>
                    <a:pt x="425860" y="243875"/>
                  </a:lnTo>
                  <a:lnTo>
                    <a:pt x="0" y="243875"/>
                  </a:lnTo>
                  <a:close/>
                </a:path>
              </a:pathLst>
            </a:custGeom>
            <a:solidFill>
              <a:srgbClr val="5BCBC2"/>
            </a:solidFill>
            <a:ln w="353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72A996E4-4864-452D-87F7-336A49FEE7C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95300" y="2254827"/>
            <a:ext cx="6722917" cy="2507094"/>
          </a:xfrm>
        </p:spPr>
        <p:txBody>
          <a:bodyPr/>
          <a:lstStyle>
            <a:lvl1pPr marL="0" indent="0" algn="r">
              <a:buNone/>
              <a:defRPr sz="4000">
                <a:solidFill>
                  <a:schemeClr val="bg2"/>
                </a:solidFill>
                <a:latin typeface="+mj-lt"/>
              </a:defRPr>
            </a:lvl1pPr>
            <a:lvl2pPr marL="457200" indent="0" algn="r">
              <a:buNone/>
              <a:defRPr sz="4000">
                <a:latin typeface="+mj-lt"/>
              </a:defRPr>
            </a:lvl2pPr>
            <a:lvl3pPr algn="r">
              <a:defRPr sz="4000">
                <a:latin typeface="+mj-lt"/>
              </a:defRPr>
            </a:lvl3pPr>
            <a:lvl4pPr algn="r">
              <a:defRPr sz="4000">
                <a:latin typeface="+mj-lt"/>
              </a:defRPr>
            </a:lvl4pPr>
            <a:lvl5pPr algn="r">
              <a:defRPr sz="4000"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4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53438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5FC4A2-0909-4C02-826E-65A05CEAEA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4B0319-382E-4BD8-A34C-C08DAB6000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DA12D6-AD20-42A9-AE9C-E79694ACED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2936B1C-B0EA-4971-B3AB-E880C55B6A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631D7C9-5215-468A-9B50-D4BBB8AA5C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59E0183-7B2B-44C2-A8A5-CDEF7579B4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E6DD252-E7C4-4EB9-B222-0710A91408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FinOps.hu – HWSW 2022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F883058-23C2-4410-A08F-14852CDD1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8C0D1-46FE-4F85-A287-0B08E59E30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1438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28AB98-6566-4ED7-A530-54512A158D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2359053-B5AD-403B-A865-597399A9A7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9A78AA-0E3D-4EE9-B78B-747F8D9F21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FinOps.hu – HWSW 2022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4C6F71-F6CD-46BD-AD48-3785FB5EA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8C0D1-46FE-4F85-A287-0B08E59E30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100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61845E3-4363-4652-BC53-8147ACFB15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061D93-948E-42F3-A246-9D0946A57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FinOps.hu – HWSW 2022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2E6BC0-D227-4C2D-A359-E147D7606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8C0D1-46FE-4F85-A287-0B08E59E30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4143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4824F3-DD6B-404D-AB53-B4BEEC9636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174FBF-4EEC-49E8-AD0D-CB16E4C96B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6FD341-96E0-4D65-B89E-9E19A6421F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16CDC9-2ED3-45BC-A58C-21C662293F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68FC4B-FE37-4BCE-A39E-656E57FC5B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FinOps.hu – HWSW 2022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A33E30-0508-4756-95D4-512A1D379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8C0D1-46FE-4F85-A287-0B08E59E30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2868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EDD039D8-5A73-4EFF-98E0-050776E55A0E}"/>
              </a:ext>
            </a:extLst>
          </p:cNvPr>
          <p:cNvSpPr/>
          <p:nvPr/>
        </p:nvSpPr>
        <p:spPr>
          <a:xfrm>
            <a:off x="-1563165" y="5791052"/>
            <a:ext cx="2865023" cy="2861204"/>
          </a:xfrm>
          <a:custGeom>
            <a:avLst/>
            <a:gdLst>
              <a:gd name="connsiteX0" fmla="*/ 625770 w 1143419"/>
              <a:gd name="connsiteY0" fmla="*/ 0 h 1141896"/>
              <a:gd name="connsiteX1" fmla="*/ 1143420 w 1143419"/>
              <a:gd name="connsiteY1" fmla="*/ 569832 h 1141896"/>
              <a:gd name="connsiteX2" fmla="*/ 571320 w 1143419"/>
              <a:gd name="connsiteY2" fmla="*/ 1141896 h 1141896"/>
              <a:gd name="connsiteX3" fmla="*/ 0 w 1143419"/>
              <a:gd name="connsiteY3" fmla="*/ 601149 h 1141896"/>
              <a:gd name="connsiteX4" fmla="*/ 238667 w 1143419"/>
              <a:gd name="connsiteY4" fmla="*/ 601149 h 1141896"/>
              <a:gd name="connsiteX5" fmla="*/ 571320 w 1143419"/>
              <a:gd name="connsiteY5" fmla="*/ 903973 h 1141896"/>
              <a:gd name="connsiteX6" fmla="*/ 904717 w 1143419"/>
              <a:gd name="connsiteY6" fmla="*/ 569832 h 1141896"/>
              <a:gd name="connsiteX7" fmla="*/ 625770 w 1143419"/>
              <a:gd name="connsiteY7" fmla="*/ 240190 h 1141896"/>
              <a:gd name="connsiteX8" fmla="*/ 625770 w 1143419"/>
              <a:gd name="connsiteY8" fmla="*/ 0 h 1141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3419" h="1141896">
                <a:moveTo>
                  <a:pt x="625770" y="0"/>
                </a:moveTo>
                <a:cubicBezTo>
                  <a:pt x="915912" y="27597"/>
                  <a:pt x="1143420" y="272216"/>
                  <a:pt x="1143420" y="569832"/>
                </a:cubicBezTo>
                <a:cubicBezTo>
                  <a:pt x="1143420" y="886083"/>
                  <a:pt x="887606" y="1141896"/>
                  <a:pt x="571320" y="1141896"/>
                </a:cubicBezTo>
                <a:cubicBezTo>
                  <a:pt x="265520" y="1141896"/>
                  <a:pt x="15658" y="902485"/>
                  <a:pt x="0" y="601149"/>
                </a:cubicBezTo>
                <a:lnTo>
                  <a:pt x="238667" y="601149"/>
                </a:lnTo>
                <a:cubicBezTo>
                  <a:pt x="254325" y="770452"/>
                  <a:pt x="397554" y="903973"/>
                  <a:pt x="571320" y="903973"/>
                </a:cubicBezTo>
                <a:cubicBezTo>
                  <a:pt x="755572" y="903973"/>
                  <a:pt x="904717" y="754049"/>
                  <a:pt x="904717" y="569832"/>
                </a:cubicBezTo>
                <a:cubicBezTo>
                  <a:pt x="904717" y="404250"/>
                  <a:pt x="783914" y="266264"/>
                  <a:pt x="625770" y="240190"/>
                </a:cubicBezTo>
                <a:lnTo>
                  <a:pt x="625770" y="0"/>
                </a:lnTo>
                <a:close/>
              </a:path>
            </a:pathLst>
          </a:custGeom>
          <a:solidFill>
            <a:srgbClr val="243665">
              <a:alpha val="20000"/>
            </a:srgbClr>
          </a:solidFill>
          <a:ln w="353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BE5D357-2BEE-4048-B58F-2D6696C06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299" y="533400"/>
            <a:ext cx="11048999" cy="7239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9625A6-661D-497A-BEF9-2700FD3E60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5300" y="1600201"/>
            <a:ext cx="11049000" cy="43433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8D3D24-3216-41F8-9FAE-D15E4C8A5A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47310" y="6116317"/>
            <a:ext cx="509737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>
                <a:solidFill>
                  <a:schemeClr val="accent1"/>
                </a:solidFill>
                <a:latin typeface="+mj-lt"/>
              </a:rPr>
              <a:t>FinOps.hu – HWSW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16440E-F957-4128-91F3-136333FF73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88539" y="6134100"/>
            <a:ext cx="9557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Slide </a:t>
            </a:r>
            <a:fld id="{9248C0D1-46FE-4F85-A287-0B08E59E305D}" type="slidenum">
              <a:rPr lang="en-US" smtClean="0">
                <a:latin typeface="Calibri Light" panose="020F0302020204030204" pitchFamily="34" charset="0"/>
                <a:cs typeface="Calibri Light" panose="020F0302020204030204" pitchFamily="34" charset="0"/>
              </a:rPr>
              <a:pPr/>
              <a:t>‹#›</a:t>
            </a:fld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0AA696F4-113B-496D-B42E-A56E558C8BA3}"/>
              </a:ext>
            </a:extLst>
          </p:cNvPr>
          <p:cNvGrpSpPr/>
          <p:nvPr userDrawn="1"/>
        </p:nvGrpSpPr>
        <p:grpSpPr>
          <a:xfrm>
            <a:off x="11551333" y="644989"/>
            <a:ext cx="495887" cy="496193"/>
            <a:chOff x="10873389" y="719880"/>
            <a:chExt cx="421041" cy="421302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DCF268E4-DDCC-41B9-B33B-1B695E3E624B}"/>
                </a:ext>
              </a:extLst>
            </p:cNvPr>
            <p:cNvSpPr/>
            <p:nvPr/>
          </p:nvSpPr>
          <p:spPr>
            <a:xfrm>
              <a:off x="10873936" y="721248"/>
              <a:ext cx="420494" cy="419934"/>
            </a:xfrm>
            <a:custGeom>
              <a:avLst/>
              <a:gdLst>
                <a:gd name="connsiteX0" fmla="*/ 230128 w 420494"/>
                <a:gd name="connsiteY0" fmla="*/ 0 h 419934"/>
                <a:gd name="connsiteX1" fmla="*/ 420494 w 420494"/>
                <a:gd name="connsiteY1" fmla="*/ 209557 h 419934"/>
                <a:gd name="connsiteX2" fmla="*/ 210104 w 420494"/>
                <a:gd name="connsiteY2" fmla="*/ 419934 h 419934"/>
                <a:gd name="connsiteX3" fmla="*/ 0 w 420494"/>
                <a:gd name="connsiteY3" fmla="*/ 221074 h 419934"/>
                <a:gd name="connsiteX4" fmla="*/ 87770 w 420494"/>
                <a:gd name="connsiteY4" fmla="*/ 221074 h 419934"/>
                <a:gd name="connsiteX5" fmla="*/ 210104 w 420494"/>
                <a:gd name="connsiteY5" fmla="*/ 332438 h 419934"/>
                <a:gd name="connsiteX6" fmla="*/ 332711 w 420494"/>
                <a:gd name="connsiteY6" fmla="*/ 209557 h 419934"/>
                <a:gd name="connsiteX7" fmla="*/ 230128 w 420494"/>
                <a:gd name="connsiteY7" fmla="*/ 88330 h 419934"/>
                <a:gd name="connsiteX8" fmla="*/ 230128 w 420494"/>
                <a:gd name="connsiteY8" fmla="*/ 0 h 4199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20494" h="419934">
                  <a:moveTo>
                    <a:pt x="230128" y="0"/>
                  </a:moveTo>
                  <a:cubicBezTo>
                    <a:pt x="336828" y="10149"/>
                    <a:pt x="420494" y="100108"/>
                    <a:pt x="420494" y="209557"/>
                  </a:cubicBezTo>
                  <a:cubicBezTo>
                    <a:pt x="420494" y="325858"/>
                    <a:pt x="326419" y="419934"/>
                    <a:pt x="210104" y="419934"/>
                  </a:cubicBezTo>
                  <a:cubicBezTo>
                    <a:pt x="97645" y="419934"/>
                    <a:pt x="5758" y="331890"/>
                    <a:pt x="0" y="221074"/>
                  </a:cubicBezTo>
                  <a:lnTo>
                    <a:pt x="87770" y="221074"/>
                  </a:lnTo>
                  <a:cubicBezTo>
                    <a:pt x="93529" y="283335"/>
                    <a:pt x="146201" y="332438"/>
                    <a:pt x="210104" y="332438"/>
                  </a:cubicBezTo>
                  <a:cubicBezTo>
                    <a:pt x="277863" y="332438"/>
                    <a:pt x="332711" y="277303"/>
                    <a:pt x="332711" y="209557"/>
                  </a:cubicBezTo>
                  <a:cubicBezTo>
                    <a:pt x="332711" y="148663"/>
                    <a:pt x="288285" y="97919"/>
                    <a:pt x="230128" y="88330"/>
                  </a:cubicBezTo>
                  <a:lnTo>
                    <a:pt x="230128" y="0"/>
                  </a:lnTo>
                  <a:close/>
                </a:path>
              </a:pathLst>
            </a:custGeom>
            <a:solidFill>
              <a:srgbClr val="243665"/>
            </a:solidFill>
            <a:ln w="12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00F78441-6E2D-4213-99F3-3F1A98A4AF23}"/>
                </a:ext>
              </a:extLst>
            </p:cNvPr>
            <p:cNvSpPr/>
            <p:nvPr/>
          </p:nvSpPr>
          <p:spPr>
            <a:xfrm>
              <a:off x="10873389" y="719880"/>
              <a:ext cx="204619" cy="89685"/>
            </a:xfrm>
            <a:custGeom>
              <a:avLst/>
              <a:gdLst>
                <a:gd name="connsiteX0" fmla="*/ 0 w 204619"/>
                <a:gd name="connsiteY0" fmla="*/ 0 h 89685"/>
                <a:gd name="connsiteX1" fmla="*/ 204619 w 204619"/>
                <a:gd name="connsiteY1" fmla="*/ 0 h 89685"/>
                <a:gd name="connsiteX2" fmla="*/ 204619 w 204619"/>
                <a:gd name="connsiteY2" fmla="*/ 89685 h 89685"/>
                <a:gd name="connsiteX3" fmla="*/ 0 w 204619"/>
                <a:gd name="connsiteY3" fmla="*/ 89685 h 89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4619" h="89685">
                  <a:moveTo>
                    <a:pt x="0" y="0"/>
                  </a:moveTo>
                  <a:lnTo>
                    <a:pt x="204619" y="0"/>
                  </a:lnTo>
                  <a:lnTo>
                    <a:pt x="204619" y="89685"/>
                  </a:lnTo>
                  <a:lnTo>
                    <a:pt x="0" y="89685"/>
                  </a:lnTo>
                  <a:close/>
                </a:path>
              </a:pathLst>
            </a:custGeom>
            <a:solidFill>
              <a:srgbClr val="5BCBC2"/>
            </a:solidFill>
            <a:ln w="12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EFB4AACC-1240-4786-888A-4B4BD409FE4A}"/>
                </a:ext>
              </a:extLst>
            </p:cNvPr>
            <p:cNvSpPr/>
            <p:nvPr/>
          </p:nvSpPr>
          <p:spPr>
            <a:xfrm>
              <a:off x="10873389" y="830684"/>
              <a:ext cx="156610" cy="89685"/>
            </a:xfrm>
            <a:custGeom>
              <a:avLst/>
              <a:gdLst>
                <a:gd name="connsiteX0" fmla="*/ 0 w 156610"/>
                <a:gd name="connsiteY0" fmla="*/ 0 h 89685"/>
                <a:gd name="connsiteX1" fmla="*/ 156611 w 156610"/>
                <a:gd name="connsiteY1" fmla="*/ 0 h 89685"/>
                <a:gd name="connsiteX2" fmla="*/ 156611 w 156610"/>
                <a:gd name="connsiteY2" fmla="*/ 89685 h 89685"/>
                <a:gd name="connsiteX3" fmla="*/ 0 w 156610"/>
                <a:gd name="connsiteY3" fmla="*/ 89685 h 89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6610" h="89685">
                  <a:moveTo>
                    <a:pt x="0" y="0"/>
                  </a:moveTo>
                  <a:lnTo>
                    <a:pt x="156611" y="0"/>
                  </a:lnTo>
                  <a:lnTo>
                    <a:pt x="156611" y="89685"/>
                  </a:lnTo>
                  <a:lnTo>
                    <a:pt x="0" y="89685"/>
                  </a:lnTo>
                  <a:close/>
                </a:path>
              </a:pathLst>
            </a:custGeom>
            <a:solidFill>
              <a:srgbClr val="5BCBC2"/>
            </a:solidFill>
            <a:ln w="12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B2A0F94F-DB40-49DC-98A0-FF4BDEE48609}"/>
              </a:ext>
            </a:extLst>
          </p:cNvPr>
          <p:cNvGrpSpPr/>
          <p:nvPr userDrawn="1"/>
        </p:nvGrpSpPr>
        <p:grpSpPr>
          <a:xfrm>
            <a:off x="0" y="649517"/>
            <a:ext cx="495300" cy="491665"/>
            <a:chOff x="-687059" y="586902"/>
            <a:chExt cx="556405" cy="552322"/>
          </a:xfrm>
        </p:grpSpPr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A2182399-D148-40CE-8060-BE6736D20298}"/>
                </a:ext>
              </a:extLst>
            </p:cNvPr>
            <p:cNvSpPr/>
            <p:nvPr/>
          </p:nvSpPr>
          <p:spPr>
            <a:xfrm>
              <a:off x="-687059" y="586902"/>
              <a:ext cx="556405" cy="243874"/>
            </a:xfrm>
            <a:custGeom>
              <a:avLst/>
              <a:gdLst>
                <a:gd name="connsiteX0" fmla="*/ 0 w 556405"/>
                <a:gd name="connsiteY0" fmla="*/ 0 h 243874"/>
                <a:gd name="connsiteX1" fmla="*/ 556406 w 556405"/>
                <a:gd name="connsiteY1" fmla="*/ 0 h 243874"/>
                <a:gd name="connsiteX2" fmla="*/ 556406 w 556405"/>
                <a:gd name="connsiteY2" fmla="*/ 243875 h 243874"/>
                <a:gd name="connsiteX3" fmla="*/ 0 w 556405"/>
                <a:gd name="connsiteY3" fmla="*/ 243875 h 243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6405" h="243874">
                  <a:moveTo>
                    <a:pt x="0" y="0"/>
                  </a:moveTo>
                  <a:lnTo>
                    <a:pt x="556406" y="0"/>
                  </a:lnTo>
                  <a:lnTo>
                    <a:pt x="556406" y="243875"/>
                  </a:lnTo>
                  <a:lnTo>
                    <a:pt x="0" y="243875"/>
                  </a:lnTo>
                  <a:close/>
                </a:path>
              </a:pathLst>
            </a:custGeom>
            <a:solidFill>
              <a:srgbClr val="5BCBC2"/>
            </a:solidFill>
            <a:ln w="353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62EC9310-09F5-498F-BCE2-D2468F942572}"/>
                </a:ext>
              </a:extLst>
            </p:cNvPr>
            <p:cNvSpPr/>
            <p:nvPr/>
          </p:nvSpPr>
          <p:spPr>
            <a:xfrm>
              <a:off x="-556513" y="895350"/>
              <a:ext cx="425859" cy="243874"/>
            </a:xfrm>
            <a:custGeom>
              <a:avLst/>
              <a:gdLst>
                <a:gd name="connsiteX0" fmla="*/ 0 w 425859"/>
                <a:gd name="connsiteY0" fmla="*/ 0 h 243874"/>
                <a:gd name="connsiteX1" fmla="*/ 425860 w 425859"/>
                <a:gd name="connsiteY1" fmla="*/ 0 h 243874"/>
                <a:gd name="connsiteX2" fmla="*/ 425860 w 425859"/>
                <a:gd name="connsiteY2" fmla="*/ 243875 h 243874"/>
                <a:gd name="connsiteX3" fmla="*/ 0 w 425859"/>
                <a:gd name="connsiteY3" fmla="*/ 243875 h 243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5859" h="243874">
                  <a:moveTo>
                    <a:pt x="0" y="0"/>
                  </a:moveTo>
                  <a:lnTo>
                    <a:pt x="425860" y="0"/>
                  </a:lnTo>
                  <a:lnTo>
                    <a:pt x="425860" y="243875"/>
                  </a:lnTo>
                  <a:lnTo>
                    <a:pt x="0" y="243875"/>
                  </a:lnTo>
                  <a:close/>
                </a:path>
              </a:pathLst>
            </a:custGeom>
            <a:solidFill>
              <a:srgbClr val="5BCBC2"/>
            </a:solidFill>
            <a:ln w="353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0701B81D-0DFF-417D-AE78-6626F2246473}"/>
              </a:ext>
            </a:extLst>
          </p:cNvPr>
          <p:cNvGrpSpPr/>
          <p:nvPr userDrawn="1"/>
        </p:nvGrpSpPr>
        <p:grpSpPr>
          <a:xfrm>
            <a:off x="11544300" y="6134100"/>
            <a:ext cx="375951" cy="368363"/>
            <a:chOff x="6368948" y="4373928"/>
            <a:chExt cx="556405" cy="545175"/>
          </a:xfrm>
        </p:grpSpPr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3A349DF6-3ADE-4BFE-8B9A-5E4619783C1B}"/>
                </a:ext>
              </a:extLst>
            </p:cNvPr>
            <p:cNvSpPr/>
            <p:nvPr/>
          </p:nvSpPr>
          <p:spPr>
            <a:xfrm>
              <a:off x="6368948" y="4373928"/>
              <a:ext cx="556405" cy="243874"/>
            </a:xfrm>
            <a:custGeom>
              <a:avLst/>
              <a:gdLst>
                <a:gd name="connsiteX0" fmla="*/ 0 w 556405"/>
                <a:gd name="connsiteY0" fmla="*/ 0 h 243874"/>
                <a:gd name="connsiteX1" fmla="*/ 556406 w 556405"/>
                <a:gd name="connsiteY1" fmla="*/ 0 h 243874"/>
                <a:gd name="connsiteX2" fmla="*/ 556406 w 556405"/>
                <a:gd name="connsiteY2" fmla="*/ 243875 h 243874"/>
                <a:gd name="connsiteX3" fmla="*/ 0 w 556405"/>
                <a:gd name="connsiteY3" fmla="*/ 243875 h 243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6405" h="243874">
                  <a:moveTo>
                    <a:pt x="0" y="0"/>
                  </a:moveTo>
                  <a:lnTo>
                    <a:pt x="556406" y="0"/>
                  </a:lnTo>
                  <a:lnTo>
                    <a:pt x="556406" y="243875"/>
                  </a:lnTo>
                  <a:lnTo>
                    <a:pt x="0" y="243875"/>
                  </a:lnTo>
                  <a:close/>
                </a:path>
              </a:pathLst>
            </a:custGeom>
            <a:solidFill>
              <a:srgbClr val="5BCBC2"/>
            </a:solidFill>
            <a:ln w="353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5C563A73-F6FA-4010-ADEE-6D04A9F84EA1}"/>
                </a:ext>
              </a:extLst>
            </p:cNvPr>
            <p:cNvSpPr/>
            <p:nvPr/>
          </p:nvSpPr>
          <p:spPr>
            <a:xfrm>
              <a:off x="6368948" y="4675229"/>
              <a:ext cx="425859" cy="243874"/>
            </a:xfrm>
            <a:custGeom>
              <a:avLst/>
              <a:gdLst>
                <a:gd name="connsiteX0" fmla="*/ 0 w 425859"/>
                <a:gd name="connsiteY0" fmla="*/ 0 h 243874"/>
                <a:gd name="connsiteX1" fmla="*/ 425860 w 425859"/>
                <a:gd name="connsiteY1" fmla="*/ 0 h 243874"/>
                <a:gd name="connsiteX2" fmla="*/ 425860 w 425859"/>
                <a:gd name="connsiteY2" fmla="*/ 243875 h 243874"/>
                <a:gd name="connsiteX3" fmla="*/ 0 w 425859"/>
                <a:gd name="connsiteY3" fmla="*/ 243875 h 243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5859" h="243874">
                  <a:moveTo>
                    <a:pt x="0" y="0"/>
                  </a:moveTo>
                  <a:lnTo>
                    <a:pt x="425860" y="0"/>
                  </a:lnTo>
                  <a:lnTo>
                    <a:pt x="425860" y="243875"/>
                  </a:lnTo>
                  <a:lnTo>
                    <a:pt x="0" y="243875"/>
                  </a:lnTo>
                  <a:close/>
                </a:path>
              </a:pathLst>
            </a:custGeom>
            <a:solidFill>
              <a:srgbClr val="5BCBC2"/>
            </a:solidFill>
            <a:ln w="353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525696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7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7272" userDrawn="1">
          <p15:clr>
            <a:srgbClr val="F26B43"/>
          </p15:clr>
        </p15:guide>
        <p15:guide id="3" pos="3792" userDrawn="1">
          <p15:clr>
            <a:srgbClr val="F26B43"/>
          </p15:clr>
        </p15:guide>
        <p15:guide id="4" orient="horz" pos="336" userDrawn="1">
          <p15:clr>
            <a:srgbClr val="F26B43"/>
          </p15:clr>
        </p15:guide>
        <p15:guide id="5" orient="horz" pos="3864" userDrawn="1">
          <p15:clr>
            <a:srgbClr val="F26B43"/>
          </p15:clr>
        </p15:guide>
        <p15:guide id="6" orient="horz" pos="3744" userDrawn="1">
          <p15:clr>
            <a:srgbClr val="F26B43"/>
          </p15:clr>
        </p15:guide>
        <p15:guide id="7" pos="3696" userDrawn="1">
          <p15:clr>
            <a:srgbClr val="F26B43"/>
          </p15:clr>
        </p15:guide>
        <p15:guide id="8" pos="3888" userDrawn="1">
          <p15:clr>
            <a:srgbClr val="F26B43"/>
          </p15:clr>
        </p15:guide>
        <p15:guide id="9" orient="horz" pos="792" userDrawn="1">
          <p15:clr>
            <a:srgbClr val="F26B43"/>
          </p15:clr>
        </p15:guide>
        <p15:guide id="10" orient="horz" pos="1008" userDrawn="1">
          <p15:clr>
            <a:srgbClr val="F26B43"/>
          </p15:clr>
        </p15:guide>
        <p15:guide id="11" orient="horz" pos="408" userDrawn="1">
          <p15:clr>
            <a:srgbClr val="F26B43"/>
          </p15:clr>
        </p15:guide>
        <p15:guide id="12" orient="horz" pos="720" userDrawn="1">
          <p15:clr>
            <a:srgbClr val="F26B43"/>
          </p15:clr>
        </p15:guide>
        <p15:guide id="13" pos="31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7" Type="http://schemas.openxmlformats.org/officeDocument/2006/relationships/image" Target="../media/image14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207648-930A-4596-BCCC-55E9D17C513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276575" y="2096215"/>
            <a:ext cx="7915425" cy="829865"/>
          </a:xfrm>
        </p:spPr>
        <p:txBody>
          <a:bodyPr/>
          <a:lstStyle/>
          <a:p>
            <a:r>
              <a:rPr lang="en-US" sz="5200" dirty="0"/>
              <a:t>FinOps Best Practices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49C233-F244-49DF-9D0D-C278331899D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276575" y="2926080"/>
            <a:ext cx="7140361" cy="359229"/>
          </a:xfrm>
        </p:spPr>
        <p:txBody>
          <a:bodyPr>
            <a:noAutofit/>
          </a:bodyPr>
          <a:lstStyle/>
          <a:p>
            <a:r>
              <a:rPr lang="en-US" sz="2600" dirty="0"/>
              <a:t>Examples from the daily work</a:t>
            </a:r>
          </a:p>
        </p:txBody>
      </p:sp>
    </p:spTree>
    <p:extLst>
      <p:ext uri="{BB962C8B-B14F-4D97-AF65-F5344CB8AC3E}">
        <p14:creationId xmlns:p14="http://schemas.microsoft.com/office/powerpoint/2010/main" val="4929541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E47B3B-6FC7-4AC7-A4DA-2FD8AE77BC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Cloud providers differ in the offered services and </a:t>
            </a:r>
            <a:r>
              <a:rPr lang="en-US" dirty="0" err="1"/>
              <a:t>solutins</a:t>
            </a:r>
            <a:r>
              <a:rPr lang="en-US" dirty="0"/>
              <a:t> which can have impact on the cost saving actions</a:t>
            </a:r>
          </a:p>
          <a:p>
            <a:r>
              <a:rPr lang="en-US" dirty="0"/>
              <a:t>General availability</a:t>
            </a:r>
          </a:p>
          <a:p>
            <a:pPr lvl="1"/>
            <a:r>
              <a:rPr lang="en-US" dirty="0"/>
              <a:t>e.g. spot instances, commitment discounts etc.</a:t>
            </a:r>
          </a:p>
          <a:p>
            <a:r>
              <a:rPr lang="en-US" dirty="0"/>
              <a:t>Specific possibilities</a:t>
            </a:r>
          </a:p>
          <a:p>
            <a:pPr lvl="1"/>
            <a:r>
              <a:rPr lang="en-US" dirty="0"/>
              <a:t>e.g. Burstable VMs in Azure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B3C31B4-322B-4DD6-9E2B-0FD36D92DE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FinOps.hu – HWSW 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2022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F13F38E-0F38-46DA-A36F-3FDACA5710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1" y="596299"/>
            <a:ext cx="11048999" cy="600892"/>
          </a:xfrm>
        </p:spPr>
        <p:txBody>
          <a:bodyPr>
            <a:normAutofit fontScale="90000"/>
          </a:bodyPr>
          <a:lstStyle/>
          <a:p>
            <a:r>
              <a:rPr lang="en-US" dirty="0"/>
              <a:t>Difference of the Cloud Providers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5AA81A-3F68-4629-A724-71A4F4657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Slide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fld id="{9248C0D1-46FE-4F85-A287-0B08E59E305D}" type="slidenum">
              <a:rPr lang="en-US" smtClean="0">
                <a:latin typeface="Calibri Light" panose="020F0302020204030204" pitchFamily="34" charset="0"/>
                <a:cs typeface="Calibri Light" panose="020F0302020204030204" pitchFamily="34" charset="0"/>
              </a:rPr>
              <a:pPr/>
              <a:t>10</a:t>
            </a:fld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44085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B3C31B4-322B-4DD6-9E2B-0FD36D92DE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FinOps.hu – HWSW 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2022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F13F38E-0F38-46DA-A36F-3FDACA5710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1" y="591104"/>
            <a:ext cx="11048999" cy="600892"/>
          </a:xfrm>
        </p:spPr>
        <p:txBody>
          <a:bodyPr>
            <a:normAutofit fontScale="90000"/>
          </a:bodyPr>
          <a:lstStyle/>
          <a:p>
            <a:r>
              <a:rPr lang="en-US" dirty="0"/>
              <a:t>Incidence of the Actions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5AA81A-3F68-4629-A724-71A4F4657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Slide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fld id="{9248C0D1-46FE-4F85-A287-0B08E59E305D}" type="slidenum">
              <a:rPr lang="en-US" smtClean="0">
                <a:latin typeface="Calibri Light" panose="020F0302020204030204" pitchFamily="34" charset="0"/>
                <a:cs typeface="Calibri Light" panose="020F0302020204030204" pitchFamily="34" charset="0"/>
              </a:rPr>
              <a:pPr/>
              <a:t>11</a:t>
            </a:fld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E47C7A82-085B-4328-8C28-7C2B889DC71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07279171"/>
              </p:ext>
            </p:extLst>
          </p:nvPr>
        </p:nvGraphicFramePr>
        <p:xfrm>
          <a:off x="679966" y="1620253"/>
          <a:ext cx="10864333" cy="44960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1" name="TextBox 40">
            <a:extLst>
              <a:ext uri="{FF2B5EF4-FFF2-40B4-BE49-F238E27FC236}">
                <a16:creationId xmlns:a16="http://schemas.microsoft.com/office/drawing/2014/main" id="{ED758828-B4B5-45F6-9B06-E70929A6945C}"/>
              </a:ext>
            </a:extLst>
          </p:cNvPr>
          <p:cNvSpPr txBox="1"/>
          <p:nvPr/>
        </p:nvSpPr>
        <p:spPr>
          <a:xfrm>
            <a:off x="5718331" y="5644312"/>
            <a:ext cx="7553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Time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395F19A-A679-4776-B06B-4FC542C55F33}"/>
              </a:ext>
            </a:extLst>
          </p:cNvPr>
          <p:cNvSpPr txBox="1"/>
          <p:nvPr/>
        </p:nvSpPr>
        <p:spPr>
          <a:xfrm rot="-5400000">
            <a:off x="249964" y="3244334"/>
            <a:ext cx="715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Cost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950B3B02-C944-4F8B-9A60-6F48B78A4FEE}"/>
              </a:ext>
            </a:extLst>
          </p:cNvPr>
          <p:cNvCxnSpPr>
            <a:cxnSpLocks/>
          </p:cNvCxnSpPr>
          <p:nvPr/>
        </p:nvCxnSpPr>
        <p:spPr>
          <a:xfrm flipV="1">
            <a:off x="3207434" y="2832326"/>
            <a:ext cx="2510897" cy="417311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E6384819-CDE3-4F88-BDEE-6A5521FFA471}"/>
              </a:ext>
            </a:extLst>
          </p:cNvPr>
          <p:cNvCxnSpPr>
            <a:cxnSpLocks/>
          </p:cNvCxnSpPr>
          <p:nvPr/>
        </p:nvCxnSpPr>
        <p:spPr>
          <a:xfrm>
            <a:off x="8334702" y="2316349"/>
            <a:ext cx="1779969" cy="515977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BC249947-36C2-4901-8A0C-4BCB3EBC9D90}"/>
              </a:ext>
            </a:extLst>
          </p:cNvPr>
          <p:cNvSpPr txBox="1"/>
          <p:nvPr/>
        </p:nvSpPr>
        <p:spPr>
          <a:xfrm>
            <a:off x="1700716" y="3029949"/>
            <a:ext cx="13367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Rare case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53B9FC7-30B8-4DD0-BC8D-833C8D05CA5D}"/>
              </a:ext>
            </a:extLst>
          </p:cNvPr>
          <p:cNvSpPr txBox="1"/>
          <p:nvPr/>
        </p:nvSpPr>
        <p:spPr>
          <a:xfrm>
            <a:off x="6168403" y="1947017"/>
            <a:ext cx="23349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Widespread cases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9F24273-7BCD-4DE1-944A-FACAEF7F5C5D}"/>
              </a:ext>
            </a:extLst>
          </p:cNvPr>
          <p:cNvGrpSpPr/>
          <p:nvPr/>
        </p:nvGrpSpPr>
        <p:grpSpPr>
          <a:xfrm>
            <a:off x="5620413" y="4573399"/>
            <a:ext cx="342237" cy="837130"/>
            <a:chOff x="6709801" y="1328941"/>
            <a:chExt cx="1209517" cy="5170284"/>
          </a:xfrm>
        </p:grpSpPr>
        <p:sp>
          <p:nvSpPr>
            <p:cNvPr id="17" name="Shape 26443">
              <a:extLst>
                <a:ext uri="{FF2B5EF4-FFF2-40B4-BE49-F238E27FC236}">
                  <a16:creationId xmlns:a16="http://schemas.microsoft.com/office/drawing/2014/main" id="{39597B0D-F540-499D-900C-58FF8E5AB64C}"/>
                </a:ext>
              </a:extLst>
            </p:cNvPr>
            <p:cNvSpPr/>
            <p:nvPr/>
          </p:nvSpPr>
          <p:spPr>
            <a:xfrm>
              <a:off x="6709801" y="1328941"/>
              <a:ext cx="1209517" cy="5170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5" y="0"/>
                    <a:pt x="0" y="385"/>
                    <a:pt x="0" y="860"/>
                  </a:cubicBezTo>
                  <a:lnTo>
                    <a:pt x="0" y="20740"/>
                  </a:lnTo>
                  <a:cubicBezTo>
                    <a:pt x="0" y="21215"/>
                    <a:pt x="4835" y="21600"/>
                    <a:pt x="10800" y="21600"/>
                  </a:cubicBezTo>
                  <a:cubicBezTo>
                    <a:pt x="16765" y="21600"/>
                    <a:pt x="21600" y="21215"/>
                    <a:pt x="21600" y="20740"/>
                  </a:cubicBezTo>
                  <a:lnTo>
                    <a:pt x="21600" y="860"/>
                  </a:lnTo>
                  <a:cubicBezTo>
                    <a:pt x="21600" y="385"/>
                    <a:pt x="16765" y="0"/>
                    <a:pt x="10800" y="0"/>
                  </a:cubicBezTo>
                  <a:close/>
                </a:path>
              </a:pathLst>
            </a:custGeom>
            <a:solidFill>
              <a:schemeClr val="bg2"/>
            </a:solidFill>
            <a:ln w="12700" cap="flat">
              <a:noFill/>
              <a:miter lim="400000"/>
            </a:ln>
            <a:effectLst/>
          </p:spPr>
          <p:txBody>
            <a:bodyPr wrap="square" lIns="30434" tIns="30434" rIns="30434" bIns="30434" numCol="1" anchor="ctr">
              <a:noAutofit/>
            </a:bodyPr>
            <a:lstStyle/>
            <a:p>
              <a:pPr defTabSz="36518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2396"/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9648AAFC-DD31-4866-86FE-854B2CFA69A3}"/>
                </a:ext>
              </a:extLst>
            </p:cNvPr>
            <p:cNvGrpSpPr/>
            <p:nvPr/>
          </p:nvGrpSpPr>
          <p:grpSpPr>
            <a:xfrm>
              <a:off x="6709801" y="1328941"/>
              <a:ext cx="1209517" cy="5007594"/>
              <a:chOff x="6709801" y="1328941"/>
              <a:chExt cx="1209517" cy="5007594"/>
            </a:xfrm>
          </p:grpSpPr>
          <p:sp>
            <p:nvSpPr>
              <p:cNvPr id="20" name="Shape 26444">
                <a:extLst>
                  <a:ext uri="{FF2B5EF4-FFF2-40B4-BE49-F238E27FC236}">
                    <a16:creationId xmlns:a16="http://schemas.microsoft.com/office/drawing/2014/main" id="{582734CA-6834-47B4-B2DD-0EA95D4159CA}"/>
                  </a:ext>
                </a:extLst>
              </p:cNvPr>
              <p:cNvSpPr/>
              <p:nvPr/>
            </p:nvSpPr>
            <p:spPr>
              <a:xfrm>
                <a:off x="6709802" y="1532075"/>
                <a:ext cx="1209515" cy="5631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3704"/>
                    </a:moveTo>
                    <a:cubicBezTo>
                      <a:pt x="21600" y="18065"/>
                      <a:pt x="16765" y="21600"/>
                      <a:pt x="10800" y="21600"/>
                    </a:cubicBezTo>
                    <a:cubicBezTo>
                      <a:pt x="4835" y="21600"/>
                      <a:pt x="0" y="18065"/>
                      <a:pt x="0" y="13704"/>
                    </a:cubicBezTo>
                    <a:lnTo>
                      <a:pt x="0" y="0"/>
                    </a:lnTo>
                    <a:cubicBezTo>
                      <a:pt x="0" y="4361"/>
                      <a:pt x="4835" y="7896"/>
                      <a:pt x="10800" y="7896"/>
                    </a:cubicBezTo>
                    <a:cubicBezTo>
                      <a:pt x="16765" y="7896"/>
                      <a:pt x="21600" y="4361"/>
                      <a:pt x="21600" y="0"/>
                    </a:cubicBezTo>
                    <a:cubicBezTo>
                      <a:pt x="21600" y="0"/>
                      <a:pt x="21600" y="13704"/>
                      <a:pt x="21600" y="13704"/>
                    </a:cubicBez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0434" tIns="30434" rIns="30434" bIns="30434" numCol="1" anchor="ctr">
                <a:noAutofit/>
              </a:bodyPr>
              <a:lstStyle/>
              <a:p>
                <a:pPr defTabSz="36518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2396"/>
              </a:p>
            </p:txBody>
          </p:sp>
          <p:sp>
            <p:nvSpPr>
              <p:cNvPr id="21" name="Shape 26448">
                <a:extLst>
                  <a:ext uri="{FF2B5EF4-FFF2-40B4-BE49-F238E27FC236}">
                    <a16:creationId xmlns:a16="http://schemas.microsoft.com/office/drawing/2014/main" id="{343027C7-4AD3-400F-B8C6-09D54789D742}"/>
                  </a:ext>
                </a:extLst>
              </p:cNvPr>
              <p:cNvSpPr/>
              <p:nvPr/>
            </p:nvSpPr>
            <p:spPr>
              <a:xfrm>
                <a:off x="6709802" y="1328941"/>
                <a:ext cx="1209515" cy="411707"/>
              </a:xfrm>
              <a:prstGeom prst="ellipse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0434" tIns="30434" rIns="30434" bIns="30434" numCol="1" anchor="ctr">
                <a:noAutofit/>
              </a:bodyPr>
              <a:lstStyle/>
              <a:p>
                <a:pPr defTabSz="36518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2396"/>
              </a:p>
            </p:txBody>
          </p:sp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A22205D1-A58A-4651-B2F1-DF7AF0411547}"/>
                  </a:ext>
                </a:extLst>
              </p:cNvPr>
              <p:cNvGrpSpPr/>
              <p:nvPr/>
            </p:nvGrpSpPr>
            <p:grpSpPr>
              <a:xfrm>
                <a:off x="6709801" y="2600367"/>
                <a:ext cx="1209517" cy="3736168"/>
                <a:chOff x="2021581" y="4680684"/>
                <a:chExt cx="1510700" cy="4666515"/>
              </a:xfrm>
              <a:gradFill>
                <a:gsLst>
                  <a:gs pos="0">
                    <a:schemeClr val="accent2"/>
                  </a:gs>
                  <a:gs pos="100000">
                    <a:schemeClr val="accent3"/>
                  </a:gs>
                </a:gsLst>
                <a:lin ang="5400000" scaled="1"/>
              </a:gradFill>
            </p:grpSpPr>
            <p:sp>
              <p:nvSpPr>
                <p:cNvPr id="26" name="Freeform 37">
                  <a:extLst>
                    <a:ext uri="{FF2B5EF4-FFF2-40B4-BE49-F238E27FC236}">
                      <a16:creationId xmlns:a16="http://schemas.microsoft.com/office/drawing/2014/main" id="{E153D48F-50C7-495D-86BC-D18DD8B8A974}"/>
                    </a:ext>
                  </a:extLst>
                </p:cNvPr>
                <p:cNvSpPr/>
                <p:nvPr/>
              </p:nvSpPr>
              <p:spPr>
                <a:xfrm>
                  <a:off x="2021582" y="4680684"/>
                  <a:ext cx="1510698" cy="514227"/>
                </a:xfrm>
                <a:custGeom>
                  <a:avLst/>
                  <a:gdLst>
                    <a:gd name="connsiteX0" fmla="*/ 755349 w 1510698"/>
                    <a:gd name="connsiteY0" fmla="*/ 0 h 514227"/>
                    <a:gd name="connsiteX1" fmla="*/ 1510698 w 1510698"/>
                    <a:gd name="connsiteY1" fmla="*/ 257082 h 514227"/>
                    <a:gd name="connsiteX2" fmla="*/ 1510698 w 1510698"/>
                    <a:gd name="connsiteY2" fmla="*/ 514227 h 514227"/>
                    <a:gd name="connsiteX3" fmla="*/ 0 w 1510698"/>
                    <a:gd name="connsiteY3" fmla="*/ 514227 h 514227"/>
                    <a:gd name="connsiteX4" fmla="*/ 0 w 1510698"/>
                    <a:gd name="connsiteY4" fmla="*/ 257082 h 514227"/>
                    <a:gd name="connsiteX5" fmla="*/ 755349 w 1510698"/>
                    <a:gd name="connsiteY5" fmla="*/ 0 h 5142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510698" h="514227">
                      <a:moveTo>
                        <a:pt x="755349" y="0"/>
                      </a:moveTo>
                      <a:cubicBezTo>
                        <a:pt x="1172539" y="0"/>
                        <a:pt x="1510698" y="115138"/>
                        <a:pt x="1510698" y="257082"/>
                      </a:cubicBezTo>
                      <a:lnTo>
                        <a:pt x="1510698" y="514227"/>
                      </a:lnTo>
                      <a:lnTo>
                        <a:pt x="0" y="514227"/>
                      </a:lnTo>
                      <a:lnTo>
                        <a:pt x="0" y="257082"/>
                      </a:lnTo>
                      <a:cubicBezTo>
                        <a:pt x="0" y="115138"/>
                        <a:pt x="338159" y="0"/>
                        <a:pt x="755349" y="0"/>
                      </a:cubicBezTo>
                      <a:close/>
                    </a:path>
                  </a:pathLst>
                </a:custGeom>
                <a:grpFill/>
                <a:ln w="12700" cap="flat">
                  <a:noFill/>
                  <a:miter lim="400000"/>
                </a:ln>
                <a:effectLst/>
              </p:spPr>
              <p:txBody>
                <a:bodyPr wrap="square" lIns="30434" tIns="30434" rIns="30434" bIns="30434" numCol="1" anchor="ctr">
                  <a:noAutofit/>
                </a:bodyPr>
                <a:lstStyle/>
                <a:p>
                  <a:pPr defTabSz="365180">
                    <a:defRPr sz="30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 sz="2396"/>
                </a:p>
              </p:txBody>
            </p:sp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D41CECD3-A170-4EE1-A7F0-65E503EA7F9A}"/>
                    </a:ext>
                  </a:extLst>
                </p:cNvPr>
                <p:cNvSpPr/>
                <p:nvPr/>
              </p:nvSpPr>
              <p:spPr>
                <a:xfrm>
                  <a:off x="2021581" y="5194910"/>
                  <a:ext cx="1510700" cy="39200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8" name="Freeform 39">
                  <a:extLst>
                    <a:ext uri="{FF2B5EF4-FFF2-40B4-BE49-F238E27FC236}">
                      <a16:creationId xmlns:a16="http://schemas.microsoft.com/office/drawing/2014/main" id="{520F7F9B-B982-45EB-919E-CE47F64F7D25}"/>
                    </a:ext>
                  </a:extLst>
                </p:cNvPr>
                <p:cNvSpPr/>
                <p:nvPr/>
              </p:nvSpPr>
              <p:spPr>
                <a:xfrm>
                  <a:off x="2027160" y="9108946"/>
                  <a:ext cx="1499542" cy="238253"/>
                </a:xfrm>
                <a:custGeom>
                  <a:avLst/>
                  <a:gdLst>
                    <a:gd name="connsiteX0" fmla="*/ 0 w 1499542"/>
                    <a:gd name="connsiteY0" fmla="*/ 0 h 238253"/>
                    <a:gd name="connsiteX1" fmla="*/ 1499542 w 1499542"/>
                    <a:gd name="connsiteY1" fmla="*/ 0 h 238253"/>
                    <a:gd name="connsiteX2" fmla="*/ 1489775 w 1499542"/>
                    <a:gd name="connsiteY2" fmla="*/ 32971 h 238253"/>
                    <a:gd name="connsiteX3" fmla="*/ 749771 w 1499542"/>
                    <a:gd name="connsiteY3" fmla="*/ 238253 h 238253"/>
                    <a:gd name="connsiteX4" fmla="*/ 9767 w 1499542"/>
                    <a:gd name="connsiteY4" fmla="*/ 32971 h 2382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99542" h="238253">
                      <a:moveTo>
                        <a:pt x="0" y="0"/>
                      </a:moveTo>
                      <a:lnTo>
                        <a:pt x="1499542" y="0"/>
                      </a:lnTo>
                      <a:lnTo>
                        <a:pt x="1489775" y="32971"/>
                      </a:lnTo>
                      <a:cubicBezTo>
                        <a:pt x="1419346" y="150100"/>
                        <a:pt x="1114813" y="238253"/>
                        <a:pt x="749771" y="238253"/>
                      </a:cubicBezTo>
                      <a:cubicBezTo>
                        <a:pt x="384730" y="238253"/>
                        <a:pt x="80197" y="150100"/>
                        <a:pt x="9767" y="32971"/>
                      </a:cubicBezTo>
                      <a:close/>
                    </a:path>
                  </a:pathLst>
                </a:custGeom>
                <a:grpFill/>
                <a:ln w="12700" cap="flat">
                  <a:noFill/>
                  <a:miter lim="400000"/>
                </a:ln>
                <a:effectLst/>
              </p:spPr>
              <p:txBody>
                <a:bodyPr wrap="square" lIns="30434" tIns="30434" rIns="30434" bIns="30434" numCol="1" anchor="ctr">
                  <a:noAutofit/>
                </a:bodyPr>
                <a:lstStyle/>
                <a:p>
                  <a:pPr defTabSz="365180">
                    <a:defRPr sz="30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 sz="2396"/>
                </a:p>
              </p:txBody>
            </p:sp>
          </p:grpSp>
          <p:sp>
            <p:nvSpPr>
              <p:cNvPr id="23" name="Shape 26442">
                <a:extLst>
                  <a:ext uri="{FF2B5EF4-FFF2-40B4-BE49-F238E27FC236}">
                    <a16:creationId xmlns:a16="http://schemas.microsoft.com/office/drawing/2014/main" id="{1452CCDA-E3AD-426F-9860-CA285F61112A}"/>
                  </a:ext>
                </a:extLst>
              </p:cNvPr>
              <p:cNvSpPr/>
              <p:nvPr/>
            </p:nvSpPr>
            <p:spPr>
              <a:xfrm>
                <a:off x="6709802" y="2600367"/>
                <a:ext cx="1209515" cy="411707"/>
              </a:xfrm>
              <a:prstGeom prst="ellipse">
                <a:avLst/>
              </a:prstGeom>
              <a:solidFill>
                <a:srgbClr val="000000">
                  <a:alpha val="20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0434" tIns="30434" rIns="30434" bIns="30434" numCol="1" anchor="ctr">
                <a:noAutofit/>
              </a:bodyPr>
              <a:lstStyle/>
              <a:p>
                <a:pPr defTabSz="36518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2396"/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DE4CAEE7-75BB-409E-9345-F3D33728F600}"/>
                  </a:ext>
                </a:extLst>
              </p:cNvPr>
              <p:cNvSpPr txBox="1"/>
              <p:nvPr/>
            </p:nvSpPr>
            <p:spPr>
              <a:xfrm>
                <a:off x="6867395" y="5667044"/>
                <a:ext cx="894330" cy="48451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400" b="1" dirty="0">
                    <a:solidFill>
                      <a:schemeClr val="bg1"/>
                    </a:solidFill>
                    <a:latin typeface="Roboto Black" panose="02000000000000000000" pitchFamily="2" charset="0"/>
                    <a:ea typeface="Roboto Black" panose="02000000000000000000" pitchFamily="2" charset="0"/>
                  </a:rPr>
                  <a:t>80%</a:t>
                </a:r>
              </a:p>
            </p:txBody>
          </p:sp>
        </p:grp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AD0398EE-F122-4A36-97CD-BD093DBC307A}"/>
              </a:ext>
            </a:extLst>
          </p:cNvPr>
          <p:cNvGrpSpPr/>
          <p:nvPr/>
        </p:nvGrpSpPr>
        <p:grpSpPr>
          <a:xfrm flipH="1">
            <a:off x="9698694" y="4642958"/>
            <a:ext cx="190185" cy="812974"/>
            <a:chOff x="4099577" y="2147455"/>
            <a:chExt cx="888057" cy="3796145"/>
          </a:xfrm>
        </p:grpSpPr>
        <p:sp>
          <p:nvSpPr>
            <p:cNvPr id="30" name="Shape 26443">
              <a:extLst>
                <a:ext uri="{FF2B5EF4-FFF2-40B4-BE49-F238E27FC236}">
                  <a16:creationId xmlns:a16="http://schemas.microsoft.com/office/drawing/2014/main" id="{01655D32-F52E-4F47-BF54-9C003F565EA4}"/>
                </a:ext>
              </a:extLst>
            </p:cNvPr>
            <p:cNvSpPr/>
            <p:nvPr/>
          </p:nvSpPr>
          <p:spPr>
            <a:xfrm>
              <a:off x="4099577" y="2147455"/>
              <a:ext cx="888057" cy="37961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5" y="0"/>
                    <a:pt x="0" y="385"/>
                    <a:pt x="0" y="860"/>
                  </a:cubicBezTo>
                  <a:lnTo>
                    <a:pt x="0" y="20740"/>
                  </a:lnTo>
                  <a:cubicBezTo>
                    <a:pt x="0" y="21215"/>
                    <a:pt x="4835" y="21600"/>
                    <a:pt x="10800" y="21600"/>
                  </a:cubicBezTo>
                  <a:cubicBezTo>
                    <a:pt x="16765" y="21600"/>
                    <a:pt x="21600" y="21215"/>
                    <a:pt x="21600" y="20740"/>
                  </a:cubicBezTo>
                  <a:lnTo>
                    <a:pt x="21600" y="860"/>
                  </a:lnTo>
                  <a:cubicBezTo>
                    <a:pt x="21600" y="385"/>
                    <a:pt x="16765" y="0"/>
                    <a:pt x="10800" y="0"/>
                  </a:cubicBezTo>
                  <a:close/>
                </a:path>
              </a:pathLst>
            </a:custGeom>
            <a:solidFill>
              <a:schemeClr val="bg2"/>
            </a:solidFill>
            <a:ln w="12700" cap="flat">
              <a:noFill/>
              <a:miter lim="400000"/>
            </a:ln>
            <a:effectLst/>
          </p:spPr>
          <p:txBody>
            <a:bodyPr wrap="square" lIns="30434" tIns="30434" rIns="30434" bIns="30434" numCol="1" anchor="ctr">
              <a:noAutofit/>
            </a:bodyPr>
            <a:lstStyle/>
            <a:p>
              <a:pPr defTabSz="36518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2396"/>
            </a:p>
          </p:txBody>
        </p:sp>
        <p:sp>
          <p:nvSpPr>
            <p:cNvPr id="31" name="Shape 26444">
              <a:extLst>
                <a:ext uri="{FF2B5EF4-FFF2-40B4-BE49-F238E27FC236}">
                  <a16:creationId xmlns:a16="http://schemas.microsoft.com/office/drawing/2014/main" id="{25264522-B307-4813-9619-8A02E82282F1}"/>
                </a:ext>
              </a:extLst>
            </p:cNvPr>
            <p:cNvSpPr/>
            <p:nvPr/>
          </p:nvSpPr>
          <p:spPr>
            <a:xfrm>
              <a:off x="4099578" y="2296601"/>
              <a:ext cx="888056" cy="413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3704"/>
                  </a:moveTo>
                  <a:cubicBezTo>
                    <a:pt x="21600" y="18065"/>
                    <a:pt x="16765" y="21600"/>
                    <a:pt x="10800" y="21600"/>
                  </a:cubicBezTo>
                  <a:cubicBezTo>
                    <a:pt x="4835" y="21600"/>
                    <a:pt x="0" y="18065"/>
                    <a:pt x="0" y="13704"/>
                  </a:cubicBezTo>
                  <a:lnTo>
                    <a:pt x="0" y="0"/>
                  </a:lnTo>
                  <a:cubicBezTo>
                    <a:pt x="0" y="4361"/>
                    <a:pt x="4835" y="7896"/>
                    <a:pt x="10800" y="7896"/>
                  </a:cubicBezTo>
                  <a:cubicBezTo>
                    <a:pt x="16765" y="7896"/>
                    <a:pt x="21600" y="4361"/>
                    <a:pt x="21600" y="0"/>
                  </a:cubicBezTo>
                  <a:cubicBezTo>
                    <a:pt x="21600" y="0"/>
                    <a:pt x="21600" y="13704"/>
                    <a:pt x="21600" y="13704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0434" tIns="30434" rIns="30434" bIns="30434" numCol="1" anchor="ctr">
              <a:noAutofit/>
            </a:bodyPr>
            <a:lstStyle/>
            <a:p>
              <a:pPr defTabSz="36518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2396"/>
            </a:p>
          </p:txBody>
        </p:sp>
        <p:sp>
          <p:nvSpPr>
            <p:cNvPr id="32" name="Shape 26448">
              <a:extLst>
                <a:ext uri="{FF2B5EF4-FFF2-40B4-BE49-F238E27FC236}">
                  <a16:creationId xmlns:a16="http://schemas.microsoft.com/office/drawing/2014/main" id="{FF6C03C4-6BB8-43A5-9770-0A2924F7D25F}"/>
                </a:ext>
              </a:extLst>
            </p:cNvPr>
            <p:cNvSpPr/>
            <p:nvPr/>
          </p:nvSpPr>
          <p:spPr>
            <a:xfrm>
              <a:off x="4099578" y="2147455"/>
              <a:ext cx="888056" cy="302285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30434" tIns="30434" rIns="30434" bIns="30434" numCol="1" anchor="ctr">
              <a:noAutofit/>
            </a:bodyPr>
            <a:lstStyle/>
            <a:p>
              <a:pPr defTabSz="36518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2396"/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323474A9-59F3-476D-BD14-52F164FD900E}"/>
                </a:ext>
              </a:extLst>
            </p:cNvPr>
            <p:cNvGrpSpPr/>
            <p:nvPr/>
          </p:nvGrpSpPr>
          <p:grpSpPr>
            <a:xfrm>
              <a:off x="4099577" y="4049972"/>
              <a:ext cx="888057" cy="1774176"/>
              <a:chOff x="2021581" y="6329092"/>
              <a:chExt cx="1510700" cy="3018107"/>
            </a:xfrm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100000">
                  <a:schemeClr val="accent1">
                    <a:lumMod val="75000"/>
                  </a:schemeClr>
                </a:gs>
              </a:gsLst>
              <a:lin ang="5400000" scaled="1"/>
            </a:gradFill>
          </p:grpSpPr>
          <p:sp>
            <p:nvSpPr>
              <p:cNvPr id="36" name="Freeform 34">
                <a:extLst>
                  <a:ext uri="{FF2B5EF4-FFF2-40B4-BE49-F238E27FC236}">
                    <a16:creationId xmlns:a16="http://schemas.microsoft.com/office/drawing/2014/main" id="{3E86F123-B0B5-4999-9710-1A14563EA03E}"/>
                  </a:ext>
                </a:extLst>
              </p:cNvPr>
              <p:cNvSpPr/>
              <p:nvPr/>
            </p:nvSpPr>
            <p:spPr>
              <a:xfrm>
                <a:off x="2021582" y="6329092"/>
                <a:ext cx="1510698" cy="514227"/>
              </a:xfrm>
              <a:custGeom>
                <a:avLst/>
                <a:gdLst>
                  <a:gd name="connsiteX0" fmla="*/ 755349 w 1510698"/>
                  <a:gd name="connsiteY0" fmla="*/ 0 h 514227"/>
                  <a:gd name="connsiteX1" fmla="*/ 1510698 w 1510698"/>
                  <a:gd name="connsiteY1" fmla="*/ 257082 h 514227"/>
                  <a:gd name="connsiteX2" fmla="*/ 1510698 w 1510698"/>
                  <a:gd name="connsiteY2" fmla="*/ 514227 h 514227"/>
                  <a:gd name="connsiteX3" fmla="*/ 0 w 1510698"/>
                  <a:gd name="connsiteY3" fmla="*/ 514227 h 514227"/>
                  <a:gd name="connsiteX4" fmla="*/ 0 w 1510698"/>
                  <a:gd name="connsiteY4" fmla="*/ 257082 h 514227"/>
                  <a:gd name="connsiteX5" fmla="*/ 755349 w 1510698"/>
                  <a:gd name="connsiteY5" fmla="*/ 0 h 5142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10698" h="514227">
                    <a:moveTo>
                      <a:pt x="755349" y="0"/>
                    </a:moveTo>
                    <a:cubicBezTo>
                      <a:pt x="1172539" y="0"/>
                      <a:pt x="1510698" y="115138"/>
                      <a:pt x="1510698" y="257082"/>
                    </a:cubicBezTo>
                    <a:lnTo>
                      <a:pt x="1510698" y="514227"/>
                    </a:lnTo>
                    <a:lnTo>
                      <a:pt x="0" y="514227"/>
                    </a:lnTo>
                    <a:lnTo>
                      <a:pt x="0" y="257082"/>
                    </a:lnTo>
                    <a:cubicBezTo>
                      <a:pt x="0" y="115138"/>
                      <a:pt x="338159" y="0"/>
                      <a:pt x="755349" y="0"/>
                    </a:cubicBez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30434" tIns="30434" rIns="30434" bIns="30434" numCol="1" anchor="ctr">
                <a:noAutofit/>
              </a:bodyPr>
              <a:lstStyle/>
              <a:p>
                <a:pPr defTabSz="36518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2396"/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3A8F9FC8-9457-414F-9861-A94BBD600B91}"/>
                  </a:ext>
                </a:extLst>
              </p:cNvPr>
              <p:cNvSpPr/>
              <p:nvPr/>
            </p:nvSpPr>
            <p:spPr>
              <a:xfrm>
                <a:off x="2021581" y="6843318"/>
                <a:ext cx="1510700" cy="227165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Freeform 36">
                <a:extLst>
                  <a:ext uri="{FF2B5EF4-FFF2-40B4-BE49-F238E27FC236}">
                    <a16:creationId xmlns:a16="http://schemas.microsoft.com/office/drawing/2014/main" id="{A4DBC1C8-EA19-49A0-B796-DE0C538FEA61}"/>
                  </a:ext>
                </a:extLst>
              </p:cNvPr>
              <p:cNvSpPr/>
              <p:nvPr/>
            </p:nvSpPr>
            <p:spPr>
              <a:xfrm>
                <a:off x="2027160" y="9108946"/>
                <a:ext cx="1499542" cy="238253"/>
              </a:xfrm>
              <a:custGeom>
                <a:avLst/>
                <a:gdLst>
                  <a:gd name="connsiteX0" fmla="*/ 0 w 1499542"/>
                  <a:gd name="connsiteY0" fmla="*/ 0 h 238253"/>
                  <a:gd name="connsiteX1" fmla="*/ 1499542 w 1499542"/>
                  <a:gd name="connsiteY1" fmla="*/ 0 h 238253"/>
                  <a:gd name="connsiteX2" fmla="*/ 1489775 w 1499542"/>
                  <a:gd name="connsiteY2" fmla="*/ 32971 h 238253"/>
                  <a:gd name="connsiteX3" fmla="*/ 749771 w 1499542"/>
                  <a:gd name="connsiteY3" fmla="*/ 238253 h 238253"/>
                  <a:gd name="connsiteX4" fmla="*/ 9767 w 1499542"/>
                  <a:gd name="connsiteY4" fmla="*/ 32971 h 2382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99542" h="238253">
                    <a:moveTo>
                      <a:pt x="0" y="0"/>
                    </a:moveTo>
                    <a:lnTo>
                      <a:pt x="1499542" y="0"/>
                    </a:lnTo>
                    <a:lnTo>
                      <a:pt x="1489775" y="32971"/>
                    </a:lnTo>
                    <a:cubicBezTo>
                      <a:pt x="1419346" y="150100"/>
                      <a:pt x="1114813" y="238253"/>
                      <a:pt x="749771" y="238253"/>
                    </a:cubicBezTo>
                    <a:cubicBezTo>
                      <a:pt x="384730" y="238253"/>
                      <a:pt x="80197" y="150100"/>
                      <a:pt x="9767" y="32971"/>
                    </a:cubicBez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30434" tIns="30434" rIns="30434" bIns="30434" numCol="1" anchor="ctr">
                <a:noAutofit/>
              </a:bodyPr>
              <a:lstStyle/>
              <a:p>
                <a:pPr defTabSz="36518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2396"/>
              </a:p>
            </p:txBody>
          </p:sp>
        </p:grpSp>
        <p:sp>
          <p:nvSpPr>
            <p:cNvPr id="34" name="Shape 26442">
              <a:extLst>
                <a:ext uri="{FF2B5EF4-FFF2-40B4-BE49-F238E27FC236}">
                  <a16:creationId xmlns:a16="http://schemas.microsoft.com/office/drawing/2014/main" id="{3331E7C9-29F6-4304-B017-99461808A98B}"/>
                </a:ext>
              </a:extLst>
            </p:cNvPr>
            <p:cNvSpPr/>
            <p:nvPr/>
          </p:nvSpPr>
          <p:spPr>
            <a:xfrm>
              <a:off x="4099578" y="4052886"/>
              <a:ext cx="888056" cy="302285"/>
            </a:xfrm>
            <a:prstGeom prst="ellipse">
              <a:avLst/>
            </a:pr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0434" tIns="30434" rIns="30434" bIns="30434" numCol="1" anchor="ctr">
              <a:noAutofit/>
            </a:bodyPr>
            <a:lstStyle/>
            <a:p>
              <a:pPr defTabSz="36518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2396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A2773055-3DB6-43C6-831C-D7E5AB3BEADA}"/>
                </a:ext>
              </a:extLst>
            </p:cNvPr>
            <p:cNvSpPr txBox="1"/>
            <p:nvPr/>
          </p:nvSpPr>
          <p:spPr>
            <a:xfrm>
              <a:off x="4401579" y="5332592"/>
              <a:ext cx="284052" cy="1538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00" b="1" dirty="0">
                  <a:solidFill>
                    <a:schemeClr val="bg1"/>
                  </a:solidFill>
                  <a:latin typeface="Roboto Black" panose="02000000000000000000" pitchFamily="2" charset="0"/>
                  <a:ea typeface="Roboto Black" panose="02000000000000000000" pitchFamily="2" charset="0"/>
                </a:rPr>
                <a:t>39%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4E270465-9DF5-4D24-BE79-7F2C4941BC19}"/>
              </a:ext>
            </a:extLst>
          </p:cNvPr>
          <p:cNvGrpSpPr/>
          <p:nvPr/>
        </p:nvGrpSpPr>
        <p:grpSpPr>
          <a:xfrm flipH="1">
            <a:off x="9421961" y="4640059"/>
            <a:ext cx="190185" cy="812974"/>
            <a:chOff x="4099577" y="2147455"/>
            <a:chExt cx="888057" cy="3796145"/>
          </a:xfrm>
        </p:grpSpPr>
        <p:sp>
          <p:nvSpPr>
            <p:cNvPr id="40" name="Shape 26443">
              <a:extLst>
                <a:ext uri="{FF2B5EF4-FFF2-40B4-BE49-F238E27FC236}">
                  <a16:creationId xmlns:a16="http://schemas.microsoft.com/office/drawing/2014/main" id="{DD772DB4-AF3D-4F29-B85C-369EF0AE7E60}"/>
                </a:ext>
              </a:extLst>
            </p:cNvPr>
            <p:cNvSpPr/>
            <p:nvPr/>
          </p:nvSpPr>
          <p:spPr>
            <a:xfrm>
              <a:off x="4099577" y="2147455"/>
              <a:ext cx="888057" cy="37961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5" y="0"/>
                    <a:pt x="0" y="385"/>
                    <a:pt x="0" y="860"/>
                  </a:cubicBezTo>
                  <a:lnTo>
                    <a:pt x="0" y="20740"/>
                  </a:lnTo>
                  <a:cubicBezTo>
                    <a:pt x="0" y="21215"/>
                    <a:pt x="4835" y="21600"/>
                    <a:pt x="10800" y="21600"/>
                  </a:cubicBezTo>
                  <a:cubicBezTo>
                    <a:pt x="16765" y="21600"/>
                    <a:pt x="21600" y="21215"/>
                    <a:pt x="21600" y="20740"/>
                  </a:cubicBezTo>
                  <a:lnTo>
                    <a:pt x="21600" y="860"/>
                  </a:lnTo>
                  <a:cubicBezTo>
                    <a:pt x="21600" y="385"/>
                    <a:pt x="16765" y="0"/>
                    <a:pt x="10800" y="0"/>
                  </a:cubicBezTo>
                  <a:close/>
                </a:path>
              </a:pathLst>
            </a:custGeom>
            <a:solidFill>
              <a:schemeClr val="bg2"/>
            </a:solidFill>
            <a:ln w="12700" cap="flat">
              <a:noFill/>
              <a:miter lim="400000"/>
            </a:ln>
            <a:effectLst/>
          </p:spPr>
          <p:txBody>
            <a:bodyPr wrap="square" lIns="30434" tIns="30434" rIns="30434" bIns="30434" numCol="1" anchor="ctr">
              <a:noAutofit/>
            </a:bodyPr>
            <a:lstStyle/>
            <a:p>
              <a:pPr defTabSz="36518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2396"/>
            </a:p>
          </p:txBody>
        </p:sp>
        <p:sp>
          <p:nvSpPr>
            <p:cNvPr id="43" name="Shape 26444">
              <a:extLst>
                <a:ext uri="{FF2B5EF4-FFF2-40B4-BE49-F238E27FC236}">
                  <a16:creationId xmlns:a16="http://schemas.microsoft.com/office/drawing/2014/main" id="{14FA27CC-2BB9-4288-AD90-D2B93B9E33B9}"/>
                </a:ext>
              </a:extLst>
            </p:cNvPr>
            <p:cNvSpPr/>
            <p:nvPr/>
          </p:nvSpPr>
          <p:spPr>
            <a:xfrm>
              <a:off x="4099578" y="2296601"/>
              <a:ext cx="888056" cy="413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3704"/>
                  </a:moveTo>
                  <a:cubicBezTo>
                    <a:pt x="21600" y="18065"/>
                    <a:pt x="16765" y="21600"/>
                    <a:pt x="10800" y="21600"/>
                  </a:cubicBezTo>
                  <a:cubicBezTo>
                    <a:pt x="4835" y="21600"/>
                    <a:pt x="0" y="18065"/>
                    <a:pt x="0" y="13704"/>
                  </a:cubicBezTo>
                  <a:lnTo>
                    <a:pt x="0" y="0"/>
                  </a:lnTo>
                  <a:cubicBezTo>
                    <a:pt x="0" y="4361"/>
                    <a:pt x="4835" y="7896"/>
                    <a:pt x="10800" y="7896"/>
                  </a:cubicBezTo>
                  <a:cubicBezTo>
                    <a:pt x="16765" y="7896"/>
                    <a:pt x="21600" y="4361"/>
                    <a:pt x="21600" y="0"/>
                  </a:cubicBezTo>
                  <a:cubicBezTo>
                    <a:pt x="21600" y="0"/>
                    <a:pt x="21600" y="13704"/>
                    <a:pt x="21600" y="13704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0434" tIns="30434" rIns="30434" bIns="30434" numCol="1" anchor="ctr">
              <a:noAutofit/>
            </a:bodyPr>
            <a:lstStyle/>
            <a:p>
              <a:pPr defTabSz="36518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2396"/>
            </a:p>
          </p:txBody>
        </p:sp>
        <p:sp>
          <p:nvSpPr>
            <p:cNvPr id="44" name="Shape 26448">
              <a:extLst>
                <a:ext uri="{FF2B5EF4-FFF2-40B4-BE49-F238E27FC236}">
                  <a16:creationId xmlns:a16="http://schemas.microsoft.com/office/drawing/2014/main" id="{DCB6A595-7EC7-4AB0-8EFD-6BF2E75C29E5}"/>
                </a:ext>
              </a:extLst>
            </p:cNvPr>
            <p:cNvSpPr/>
            <p:nvPr/>
          </p:nvSpPr>
          <p:spPr>
            <a:xfrm>
              <a:off x="4099578" y="2147455"/>
              <a:ext cx="888056" cy="302285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30434" tIns="30434" rIns="30434" bIns="30434" numCol="1" anchor="ctr">
              <a:noAutofit/>
            </a:bodyPr>
            <a:lstStyle/>
            <a:p>
              <a:pPr defTabSz="36518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2396"/>
            </a:p>
          </p:txBody>
        </p: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25BAF333-A2BC-462D-A087-A4D7E5B4A310}"/>
                </a:ext>
              </a:extLst>
            </p:cNvPr>
            <p:cNvGrpSpPr/>
            <p:nvPr/>
          </p:nvGrpSpPr>
          <p:grpSpPr>
            <a:xfrm>
              <a:off x="4099577" y="4049972"/>
              <a:ext cx="888057" cy="1774176"/>
              <a:chOff x="2021581" y="6329092"/>
              <a:chExt cx="1510700" cy="3018107"/>
            </a:xfrm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100000">
                  <a:schemeClr val="accent1">
                    <a:lumMod val="75000"/>
                  </a:schemeClr>
                </a:gs>
              </a:gsLst>
              <a:lin ang="5400000" scaled="1"/>
            </a:gradFill>
          </p:grpSpPr>
          <p:sp>
            <p:nvSpPr>
              <p:cNvPr id="48" name="Freeform 34">
                <a:extLst>
                  <a:ext uri="{FF2B5EF4-FFF2-40B4-BE49-F238E27FC236}">
                    <a16:creationId xmlns:a16="http://schemas.microsoft.com/office/drawing/2014/main" id="{4FC48633-C8EB-4D23-9B49-0E39BF190310}"/>
                  </a:ext>
                </a:extLst>
              </p:cNvPr>
              <p:cNvSpPr/>
              <p:nvPr/>
            </p:nvSpPr>
            <p:spPr>
              <a:xfrm>
                <a:off x="2021582" y="6329092"/>
                <a:ext cx="1510698" cy="514227"/>
              </a:xfrm>
              <a:custGeom>
                <a:avLst/>
                <a:gdLst>
                  <a:gd name="connsiteX0" fmla="*/ 755349 w 1510698"/>
                  <a:gd name="connsiteY0" fmla="*/ 0 h 514227"/>
                  <a:gd name="connsiteX1" fmla="*/ 1510698 w 1510698"/>
                  <a:gd name="connsiteY1" fmla="*/ 257082 h 514227"/>
                  <a:gd name="connsiteX2" fmla="*/ 1510698 w 1510698"/>
                  <a:gd name="connsiteY2" fmla="*/ 514227 h 514227"/>
                  <a:gd name="connsiteX3" fmla="*/ 0 w 1510698"/>
                  <a:gd name="connsiteY3" fmla="*/ 514227 h 514227"/>
                  <a:gd name="connsiteX4" fmla="*/ 0 w 1510698"/>
                  <a:gd name="connsiteY4" fmla="*/ 257082 h 514227"/>
                  <a:gd name="connsiteX5" fmla="*/ 755349 w 1510698"/>
                  <a:gd name="connsiteY5" fmla="*/ 0 h 5142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10698" h="514227">
                    <a:moveTo>
                      <a:pt x="755349" y="0"/>
                    </a:moveTo>
                    <a:cubicBezTo>
                      <a:pt x="1172539" y="0"/>
                      <a:pt x="1510698" y="115138"/>
                      <a:pt x="1510698" y="257082"/>
                    </a:cubicBezTo>
                    <a:lnTo>
                      <a:pt x="1510698" y="514227"/>
                    </a:lnTo>
                    <a:lnTo>
                      <a:pt x="0" y="514227"/>
                    </a:lnTo>
                    <a:lnTo>
                      <a:pt x="0" y="257082"/>
                    </a:lnTo>
                    <a:cubicBezTo>
                      <a:pt x="0" y="115138"/>
                      <a:pt x="338159" y="0"/>
                      <a:pt x="755349" y="0"/>
                    </a:cubicBez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30434" tIns="30434" rIns="30434" bIns="30434" numCol="1" anchor="ctr">
                <a:noAutofit/>
              </a:bodyPr>
              <a:lstStyle/>
              <a:p>
                <a:pPr defTabSz="36518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2396"/>
              </a:p>
            </p:txBody>
          </p:sp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E57E3884-85B3-493C-8D26-5183DBC8F436}"/>
                  </a:ext>
                </a:extLst>
              </p:cNvPr>
              <p:cNvSpPr/>
              <p:nvPr/>
            </p:nvSpPr>
            <p:spPr>
              <a:xfrm>
                <a:off x="2021581" y="6843318"/>
                <a:ext cx="1510700" cy="227165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Freeform 36">
                <a:extLst>
                  <a:ext uri="{FF2B5EF4-FFF2-40B4-BE49-F238E27FC236}">
                    <a16:creationId xmlns:a16="http://schemas.microsoft.com/office/drawing/2014/main" id="{A19FBF8C-98FA-45B3-A323-B8FAA7E87AF5}"/>
                  </a:ext>
                </a:extLst>
              </p:cNvPr>
              <p:cNvSpPr/>
              <p:nvPr/>
            </p:nvSpPr>
            <p:spPr>
              <a:xfrm>
                <a:off x="2027160" y="9108946"/>
                <a:ext cx="1499542" cy="238253"/>
              </a:xfrm>
              <a:custGeom>
                <a:avLst/>
                <a:gdLst>
                  <a:gd name="connsiteX0" fmla="*/ 0 w 1499542"/>
                  <a:gd name="connsiteY0" fmla="*/ 0 h 238253"/>
                  <a:gd name="connsiteX1" fmla="*/ 1499542 w 1499542"/>
                  <a:gd name="connsiteY1" fmla="*/ 0 h 238253"/>
                  <a:gd name="connsiteX2" fmla="*/ 1489775 w 1499542"/>
                  <a:gd name="connsiteY2" fmla="*/ 32971 h 238253"/>
                  <a:gd name="connsiteX3" fmla="*/ 749771 w 1499542"/>
                  <a:gd name="connsiteY3" fmla="*/ 238253 h 238253"/>
                  <a:gd name="connsiteX4" fmla="*/ 9767 w 1499542"/>
                  <a:gd name="connsiteY4" fmla="*/ 32971 h 2382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99542" h="238253">
                    <a:moveTo>
                      <a:pt x="0" y="0"/>
                    </a:moveTo>
                    <a:lnTo>
                      <a:pt x="1499542" y="0"/>
                    </a:lnTo>
                    <a:lnTo>
                      <a:pt x="1489775" y="32971"/>
                    </a:lnTo>
                    <a:cubicBezTo>
                      <a:pt x="1419346" y="150100"/>
                      <a:pt x="1114813" y="238253"/>
                      <a:pt x="749771" y="238253"/>
                    </a:cubicBezTo>
                    <a:cubicBezTo>
                      <a:pt x="384730" y="238253"/>
                      <a:pt x="80197" y="150100"/>
                      <a:pt x="9767" y="32971"/>
                    </a:cubicBez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30434" tIns="30434" rIns="30434" bIns="30434" numCol="1" anchor="ctr">
                <a:noAutofit/>
              </a:bodyPr>
              <a:lstStyle/>
              <a:p>
                <a:pPr defTabSz="36518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2396"/>
              </a:p>
            </p:txBody>
          </p:sp>
        </p:grpSp>
        <p:sp>
          <p:nvSpPr>
            <p:cNvPr id="46" name="Shape 26442">
              <a:extLst>
                <a:ext uri="{FF2B5EF4-FFF2-40B4-BE49-F238E27FC236}">
                  <a16:creationId xmlns:a16="http://schemas.microsoft.com/office/drawing/2014/main" id="{10AD0006-98C9-4264-910F-90ABB869B00E}"/>
                </a:ext>
              </a:extLst>
            </p:cNvPr>
            <p:cNvSpPr/>
            <p:nvPr/>
          </p:nvSpPr>
          <p:spPr>
            <a:xfrm>
              <a:off x="4099578" y="4052886"/>
              <a:ext cx="888056" cy="302285"/>
            </a:xfrm>
            <a:prstGeom prst="ellipse">
              <a:avLst/>
            </a:pr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0434" tIns="30434" rIns="30434" bIns="30434" numCol="1" anchor="ctr">
              <a:noAutofit/>
            </a:bodyPr>
            <a:lstStyle/>
            <a:p>
              <a:pPr defTabSz="36518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2396"/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AB60D406-0617-4624-8BA4-F2ECA1D924B1}"/>
                </a:ext>
              </a:extLst>
            </p:cNvPr>
            <p:cNvSpPr txBox="1"/>
            <p:nvPr/>
          </p:nvSpPr>
          <p:spPr>
            <a:xfrm>
              <a:off x="4401579" y="5332592"/>
              <a:ext cx="284052" cy="1538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00" b="1" dirty="0">
                  <a:solidFill>
                    <a:schemeClr val="bg1"/>
                  </a:solidFill>
                  <a:latin typeface="Roboto Black" panose="02000000000000000000" pitchFamily="2" charset="0"/>
                  <a:ea typeface="Roboto Black" panose="02000000000000000000" pitchFamily="2" charset="0"/>
                </a:rPr>
                <a:t>39%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A68639B2-B839-47EE-9110-56D764152F3F}"/>
              </a:ext>
            </a:extLst>
          </p:cNvPr>
          <p:cNvGrpSpPr/>
          <p:nvPr/>
        </p:nvGrpSpPr>
        <p:grpSpPr>
          <a:xfrm flipH="1">
            <a:off x="9952721" y="4642958"/>
            <a:ext cx="190185" cy="812974"/>
            <a:chOff x="4099577" y="2147455"/>
            <a:chExt cx="888057" cy="3796145"/>
          </a:xfrm>
        </p:grpSpPr>
        <p:sp>
          <p:nvSpPr>
            <p:cNvPr id="52" name="Shape 26443">
              <a:extLst>
                <a:ext uri="{FF2B5EF4-FFF2-40B4-BE49-F238E27FC236}">
                  <a16:creationId xmlns:a16="http://schemas.microsoft.com/office/drawing/2014/main" id="{6F5F33B4-68F4-4734-99A4-6790BC61D8E2}"/>
                </a:ext>
              </a:extLst>
            </p:cNvPr>
            <p:cNvSpPr/>
            <p:nvPr/>
          </p:nvSpPr>
          <p:spPr>
            <a:xfrm>
              <a:off x="4099577" y="2147455"/>
              <a:ext cx="888057" cy="37961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5" y="0"/>
                    <a:pt x="0" y="385"/>
                    <a:pt x="0" y="860"/>
                  </a:cubicBezTo>
                  <a:lnTo>
                    <a:pt x="0" y="20740"/>
                  </a:lnTo>
                  <a:cubicBezTo>
                    <a:pt x="0" y="21215"/>
                    <a:pt x="4835" y="21600"/>
                    <a:pt x="10800" y="21600"/>
                  </a:cubicBezTo>
                  <a:cubicBezTo>
                    <a:pt x="16765" y="21600"/>
                    <a:pt x="21600" y="21215"/>
                    <a:pt x="21600" y="20740"/>
                  </a:cubicBezTo>
                  <a:lnTo>
                    <a:pt x="21600" y="860"/>
                  </a:lnTo>
                  <a:cubicBezTo>
                    <a:pt x="21600" y="385"/>
                    <a:pt x="16765" y="0"/>
                    <a:pt x="10800" y="0"/>
                  </a:cubicBezTo>
                  <a:close/>
                </a:path>
              </a:pathLst>
            </a:custGeom>
            <a:solidFill>
              <a:schemeClr val="bg2"/>
            </a:solidFill>
            <a:ln w="12700" cap="flat">
              <a:noFill/>
              <a:miter lim="400000"/>
            </a:ln>
            <a:effectLst/>
          </p:spPr>
          <p:txBody>
            <a:bodyPr wrap="square" lIns="30434" tIns="30434" rIns="30434" bIns="30434" numCol="1" anchor="ctr">
              <a:noAutofit/>
            </a:bodyPr>
            <a:lstStyle/>
            <a:p>
              <a:pPr defTabSz="36518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2396"/>
            </a:p>
          </p:txBody>
        </p:sp>
        <p:sp>
          <p:nvSpPr>
            <p:cNvPr id="53" name="Shape 26444">
              <a:extLst>
                <a:ext uri="{FF2B5EF4-FFF2-40B4-BE49-F238E27FC236}">
                  <a16:creationId xmlns:a16="http://schemas.microsoft.com/office/drawing/2014/main" id="{92B6F418-A7B4-4702-B9C9-7B2A376C040E}"/>
                </a:ext>
              </a:extLst>
            </p:cNvPr>
            <p:cNvSpPr/>
            <p:nvPr/>
          </p:nvSpPr>
          <p:spPr>
            <a:xfrm>
              <a:off x="4099578" y="2296601"/>
              <a:ext cx="888056" cy="413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3704"/>
                  </a:moveTo>
                  <a:cubicBezTo>
                    <a:pt x="21600" y="18065"/>
                    <a:pt x="16765" y="21600"/>
                    <a:pt x="10800" y="21600"/>
                  </a:cubicBezTo>
                  <a:cubicBezTo>
                    <a:pt x="4835" y="21600"/>
                    <a:pt x="0" y="18065"/>
                    <a:pt x="0" y="13704"/>
                  </a:cubicBezTo>
                  <a:lnTo>
                    <a:pt x="0" y="0"/>
                  </a:lnTo>
                  <a:cubicBezTo>
                    <a:pt x="0" y="4361"/>
                    <a:pt x="4835" y="7896"/>
                    <a:pt x="10800" y="7896"/>
                  </a:cubicBezTo>
                  <a:cubicBezTo>
                    <a:pt x="16765" y="7896"/>
                    <a:pt x="21600" y="4361"/>
                    <a:pt x="21600" y="0"/>
                  </a:cubicBezTo>
                  <a:cubicBezTo>
                    <a:pt x="21600" y="0"/>
                    <a:pt x="21600" y="13704"/>
                    <a:pt x="21600" y="13704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0434" tIns="30434" rIns="30434" bIns="30434" numCol="1" anchor="ctr">
              <a:noAutofit/>
            </a:bodyPr>
            <a:lstStyle/>
            <a:p>
              <a:pPr defTabSz="36518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2396"/>
            </a:p>
          </p:txBody>
        </p:sp>
        <p:sp>
          <p:nvSpPr>
            <p:cNvPr id="54" name="Shape 26448">
              <a:extLst>
                <a:ext uri="{FF2B5EF4-FFF2-40B4-BE49-F238E27FC236}">
                  <a16:creationId xmlns:a16="http://schemas.microsoft.com/office/drawing/2014/main" id="{CB38BE44-1263-44D1-BB7F-03ECA0C25FCE}"/>
                </a:ext>
              </a:extLst>
            </p:cNvPr>
            <p:cNvSpPr/>
            <p:nvPr/>
          </p:nvSpPr>
          <p:spPr>
            <a:xfrm>
              <a:off x="4099578" y="2147455"/>
              <a:ext cx="888056" cy="302285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30434" tIns="30434" rIns="30434" bIns="30434" numCol="1" anchor="ctr">
              <a:noAutofit/>
            </a:bodyPr>
            <a:lstStyle/>
            <a:p>
              <a:pPr defTabSz="36518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2396"/>
            </a:p>
          </p:txBody>
        </p: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7F33FF3B-8B16-4A90-8345-924D086D0322}"/>
                </a:ext>
              </a:extLst>
            </p:cNvPr>
            <p:cNvGrpSpPr/>
            <p:nvPr/>
          </p:nvGrpSpPr>
          <p:grpSpPr>
            <a:xfrm>
              <a:off x="4099577" y="4049972"/>
              <a:ext cx="888057" cy="1774176"/>
              <a:chOff x="2021581" y="6329092"/>
              <a:chExt cx="1510700" cy="3018107"/>
            </a:xfrm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100000">
                  <a:schemeClr val="accent1">
                    <a:lumMod val="75000"/>
                  </a:schemeClr>
                </a:gs>
              </a:gsLst>
              <a:lin ang="5400000" scaled="1"/>
            </a:gradFill>
          </p:grpSpPr>
          <p:sp>
            <p:nvSpPr>
              <p:cNvPr id="58" name="Freeform 34">
                <a:extLst>
                  <a:ext uri="{FF2B5EF4-FFF2-40B4-BE49-F238E27FC236}">
                    <a16:creationId xmlns:a16="http://schemas.microsoft.com/office/drawing/2014/main" id="{E86F183F-C89A-4FF2-A681-B8CDDF5D263E}"/>
                  </a:ext>
                </a:extLst>
              </p:cNvPr>
              <p:cNvSpPr/>
              <p:nvPr/>
            </p:nvSpPr>
            <p:spPr>
              <a:xfrm>
                <a:off x="2021582" y="6329092"/>
                <a:ext cx="1510698" cy="514227"/>
              </a:xfrm>
              <a:custGeom>
                <a:avLst/>
                <a:gdLst>
                  <a:gd name="connsiteX0" fmla="*/ 755349 w 1510698"/>
                  <a:gd name="connsiteY0" fmla="*/ 0 h 514227"/>
                  <a:gd name="connsiteX1" fmla="*/ 1510698 w 1510698"/>
                  <a:gd name="connsiteY1" fmla="*/ 257082 h 514227"/>
                  <a:gd name="connsiteX2" fmla="*/ 1510698 w 1510698"/>
                  <a:gd name="connsiteY2" fmla="*/ 514227 h 514227"/>
                  <a:gd name="connsiteX3" fmla="*/ 0 w 1510698"/>
                  <a:gd name="connsiteY3" fmla="*/ 514227 h 514227"/>
                  <a:gd name="connsiteX4" fmla="*/ 0 w 1510698"/>
                  <a:gd name="connsiteY4" fmla="*/ 257082 h 514227"/>
                  <a:gd name="connsiteX5" fmla="*/ 755349 w 1510698"/>
                  <a:gd name="connsiteY5" fmla="*/ 0 h 5142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10698" h="514227">
                    <a:moveTo>
                      <a:pt x="755349" y="0"/>
                    </a:moveTo>
                    <a:cubicBezTo>
                      <a:pt x="1172539" y="0"/>
                      <a:pt x="1510698" y="115138"/>
                      <a:pt x="1510698" y="257082"/>
                    </a:cubicBezTo>
                    <a:lnTo>
                      <a:pt x="1510698" y="514227"/>
                    </a:lnTo>
                    <a:lnTo>
                      <a:pt x="0" y="514227"/>
                    </a:lnTo>
                    <a:lnTo>
                      <a:pt x="0" y="257082"/>
                    </a:lnTo>
                    <a:cubicBezTo>
                      <a:pt x="0" y="115138"/>
                      <a:pt x="338159" y="0"/>
                      <a:pt x="755349" y="0"/>
                    </a:cubicBez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30434" tIns="30434" rIns="30434" bIns="30434" numCol="1" anchor="ctr">
                <a:noAutofit/>
              </a:bodyPr>
              <a:lstStyle/>
              <a:p>
                <a:pPr defTabSz="36518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2396"/>
              </a:p>
            </p:txBody>
          </p:sp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9983EA9D-6492-4CFA-BC98-C54F09EAA678}"/>
                  </a:ext>
                </a:extLst>
              </p:cNvPr>
              <p:cNvSpPr/>
              <p:nvPr/>
            </p:nvSpPr>
            <p:spPr>
              <a:xfrm>
                <a:off x="2021581" y="6843318"/>
                <a:ext cx="1510700" cy="227165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Freeform 36">
                <a:extLst>
                  <a:ext uri="{FF2B5EF4-FFF2-40B4-BE49-F238E27FC236}">
                    <a16:creationId xmlns:a16="http://schemas.microsoft.com/office/drawing/2014/main" id="{65B8BBAA-A74F-419E-B96D-7BFBE28DEA01}"/>
                  </a:ext>
                </a:extLst>
              </p:cNvPr>
              <p:cNvSpPr/>
              <p:nvPr/>
            </p:nvSpPr>
            <p:spPr>
              <a:xfrm>
                <a:off x="2027160" y="9108946"/>
                <a:ext cx="1499542" cy="238253"/>
              </a:xfrm>
              <a:custGeom>
                <a:avLst/>
                <a:gdLst>
                  <a:gd name="connsiteX0" fmla="*/ 0 w 1499542"/>
                  <a:gd name="connsiteY0" fmla="*/ 0 h 238253"/>
                  <a:gd name="connsiteX1" fmla="*/ 1499542 w 1499542"/>
                  <a:gd name="connsiteY1" fmla="*/ 0 h 238253"/>
                  <a:gd name="connsiteX2" fmla="*/ 1489775 w 1499542"/>
                  <a:gd name="connsiteY2" fmla="*/ 32971 h 238253"/>
                  <a:gd name="connsiteX3" fmla="*/ 749771 w 1499542"/>
                  <a:gd name="connsiteY3" fmla="*/ 238253 h 238253"/>
                  <a:gd name="connsiteX4" fmla="*/ 9767 w 1499542"/>
                  <a:gd name="connsiteY4" fmla="*/ 32971 h 2382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99542" h="238253">
                    <a:moveTo>
                      <a:pt x="0" y="0"/>
                    </a:moveTo>
                    <a:lnTo>
                      <a:pt x="1499542" y="0"/>
                    </a:lnTo>
                    <a:lnTo>
                      <a:pt x="1489775" y="32971"/>
                    </a:lnTo>
                    <a:cubicBezTo>
                      <a:pt x="1419346" y="150100"/>
                      <a:pt x="1114813" y="238253"/>
                      <a:pt x="749771" y="238253"/>
                    </a:cubicBezTo>
                    <a:cubicBezTo>
                      <a:pt x="384730" y="238253"/>
                      <a:pt x="80197" y="150100"/>
                      <a:pt x="9767" y="32971"/>
                    </a:cubicBez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30434" tIns="30434" rIns="30434" bIns="30434" numCol="1" anchor="ctr">
                <a:noAutofit/>
              </a:bodyPr>
              <a:lstStyle/>
              <a:p>
                <a:pPr defTabSz="36518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2396"/>
              </a:p>
            </p:txBody>
          </p:sp>
        </p:grpSp>
        <p:sp>
          <p:nvSpPr>
            <p:cNvPr id="56" name="Shape 26442">
              <a:extLst>
                <a:ext uri="{FF2B5EF4-FFF2-40B4-BE49-F238E27FC236}">
                  <a16:creationId xmlns:a16="http://schemas.microsoft.com/office/drawing/2014/main" id="{9956E550-2CD2-4769-9389-74E51BB3B880}"/>
                </a:ext>
              </a:extLst>
            </p:cNvPr>
            <p:cNvSpPr/>
            <p:nvPr/>
          </p:nvSpPr>
          <p:spPr>
            <a:xfrm>
              <a:off x="4099578" y="4052886"/>
              <a:ext cx="888056" cy="302285"/>
            </a:xfrm>
            <a:prstGeom prst="ellipse">
              <a:avLst/>
            </a:pr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0434" tIns="30434" rIns="30434" bIns="30434" numCol="1" anchor="ctr">
              <a:noAutofit/>
            </a:bodyPr>
            <a:lstStyle/>
            <a:p>
              <a:pPr defTabSz="36518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2396"/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F03181D0-8E20-495F-A111-7ED819BEF850}"/>
                </a:ext>
              </a:extLst>
            </p:cNvPr>
            <p:cNvSpPr txBox="1"/>
            <p:nvPr/>
          </p:nvSpPr>
          <p:spPr>
            <a:xfrm>
              <a:off x="4401579" y="5332592"/>
              <a:ext cx="284052" cy="1538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00" b="1" dirty="0">
                  <a:solidFill>
                    <a:schemeClr val="bg1"/>
                  </a:solidFill>
                  <a:latin typeface="Roboto Black" panose="02000000000000000000" pitchFamily="2" charset="0"/>
                  <a:ea typeface="Roboto Black" panose="02000000000000000000" pitchFamily="2" charset="0"/>
                </a:rPr>
                <a:t>39%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B901ABBB-1CE6-4FAE-AE78-02EDB94F50AC}"/>
              </a:ext>
            </a:extLst>
          </p:cNvPr>
          <p:cNvGrpSpPr/>
          <p:nvPr/>
        </p:nvGrpSpPr>
        <p:grpSpPr>
          <a:xfrm flipH="1">
            <a:off x="10220030" y="4631773"/>
            <a:ext cx="190185" cy="812974"/>
            <a:chOff x="4099577" y="2147455"/>
            <a:chExt cx="888057" cy="3796145"/>
          </a:xfrm>
        </p:grpSpPr>
        <p:sp>
          <p:nvSpPr>
            <p:cNvPr id="62" name="Shape 26443">
              <a:extLst>
                <a:ext uri="{FF2B5EF4-FFF2-40B4-BE49-F238E27FC236}">
                  <a16:creationId xmlns:a16="http://schemas.microsoft.com/office/drawing/2014/main" id="{7729CA77-F257-4BAD-8FCD-639AE99752AF}"/>
                </a:ext>
              </a:extLst>
            </p:cNvPr>
            <p:cNvSpPr/>
            <p:nvPr/>
          </p:nvSpPr>
          <p:spPr>
            <a:xfrm>
              <a:off x="4099577" y="2147455"/>
              <a:ext cx="888057" cy="37961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5" y="0"/>
                    <a:pt x="0" y="385"/>
                    <a:pt x="0" y="860"/>
                  </a:cubicBezTo>
                  <a:lnTo>
                    <a:pt x="0" y="20740"/>
                  </a:lnTo>
                  <a:cubicBezTo>
                    <a:pt x="0" y="21215"/>
                    <a:pt x="4835" y="21600"/>
                    <a:pt x="10800" y="21600"/>
                  </a:cubicBezTo>
                  <a:cubicBezTo>
                    <a:pt x="16765" y="21600"/>
                    <a:pt x="21600" y="21215"/>
                    <a:pt x="21600" y="20740"/>
                  </a:cubicBezTo>
                  <a:lnTo>
                    <a:pt x="21600" y="860"/>
                  </a:lnTo>
                  <a:cubicBezTo>
                    <a:pt x="21600" y="385"/>
                    <a:pt x="16765" y="0"/>
                    <a:pt x="10800" y="0"/>
                  </a:cubicBezTo>
                  <a:close/>
                </a:path>
              </a:pathLst>
            </a:custGeom>
            <a:solidFill>
              <a:schemeClr val="bg2"/>
            </a:solidFill>
            <a:ln w="12700" cap="flat">
              <a:noFill/>
              <a:miter lim="400000"/>
            </a:ln>
            <a:effectLst/>
          </p:spPr>
          <p:txBody>
            <a:bodyPr wrap="square" lIns="30434" tIns="30434" rIns="30434" bIns="30434" numCol="1" anchor="ctr">
              <a:noAutofit/>
            </a:bodyPr>
            <a:lstStyle/>
            <a:p>
              <a:pPr defTabSz="36518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2396"/>
            </a:p>
          </p:txBody>
        </p:sp>
        <p:sp>
          <p:nvSpPr>
            <p:cNvPr id="63" name="Shape 26444">
              <a:extLst>
                <a:ext uri="{FF2B5EF4-FFF2-40B4-BE49-F238E27FC236}">
                  <a16:creationId xmlns:a16="http://schemas.microsoft.com/office/drawing/2014/main" id="{C9494B4B-329E-4177-8890-4280D55E3585}"/>
                </a:ext>
              </a:extLst>
            </p:cNvPr>
            <p:cNvSpPr/>
            <p:nvPr/>
          </p:nvSpPr>
          <p:spPr>
            <a:xfrm>
              <a:off x="4099578" y="2296601"/>
              <a:ext cx="888056" cy="413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3704"/>
                  </a:moveTo>
                  <a:cubicBezTo>
                    <a:pt x="21600" y="18065"/>
                    <a:pt x="16765" y="21600"/>
                    <a:pt x="10800" y="21600"/>
                  </a:cubicBezTo>
                  <a:cubicBezTo>
                    <a:pt x="4835" y="21600"/>
                    <a:pt x="0" y="18065"/>
                    <a:pt x="0" y="13704"/>
                  </a:cubicBezTo>
                  <a:lnTo>
                    <a:pt x="0" y="0"/>
                  </a:lnTo>
                  <a:cubicBezTo>
                    <a:pt x="0" y="4361"/>
                    <a:pt x="4835" y="7896"/>
                    <a:pt x="10800" y="7896"/>
                  </a:cubicBezTo>
                  <a:cubicBezTo>
                    <a:pt x="16765" y="7896"/>
                    <a:pt x="21600" y="4361"/>
                    <a:pt x="21600" y="0"/>
                  </a:cubicBezTo>
                  <a:cubicBezTo>
                    <a:pt x="21600" y="0"/>
                    <a:pt x="21600" y="13704"/>
                    <a:pt x="21600" y="13704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0434" tIns="30434" rIns="30434" bIns="30434" numCol="1" anchor="ctr">
              <a:noAutofit/>
            </a:bodyPr>
            <a:lstStyle/>
            <a:p>
              <a:pPr defTabSz="36518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2396"/>
            </a:p>
          </p:txBody>
        </p:sp>
        <p:sp>
          <p:nvSpPr>
            <p:cNvPr id="64" name="Shape 26448">
              <a:extLst>
                <a:ext uri="{FF2B5EF4-FFF2-40B4-BE49-F238E27FC236}">
                  <a16:creationId xmlns:a16="http://schemas.microsoft.com/office/drawing/2014/main" id="{89846204-637B-49A1-89E3-B29F8BCC2138}"/>
                </a:ext>
              </a:extLst>
            </p:cNvPr>
            <p:cNvSpPr/>
            <p:nvPr/>
          </p:nvSpPr>
          <p:spPr>
            <a:xfrm>
              <a:off x="4099578" y="2147455"/>
              <a:ext cx="888056" cy="302285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30434" tIns="30434" rIns="30434" bIns="30434" numCol="1" anchor="ctr">
              <a:noAutofit/>
            </a:bodyPr>
            <a:lstStyle/>
            <a:p>
              <a:pPr defTabSz="36518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2396"/>
            </a:p>
          </p:txBody>
        </p: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79733B4E-0CA0-4465-A0C0-92C92BE0CE55}"/>
                </a:ext>
              </a:extLst>
            </p:cNvPr>
            <p:cNvGrpSpPr/>
            <p:nvPr/>
          </p:nvGrpSpPr>
          <p:grpSpPr>
            <a:xfrm>
              <a:off x="4099577" y="4049972"/>
              <a:ext cx="888057" cy="1774176"/>
              <a:chOff x="2021581" y="6329092"/>
              <a:chExt cx="1510700" cy="3018107"/>
            </a:xfrm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100000">
                  <a:schemeClr val="accent1">
                    <a:lumMod val="75000"/>
                  </a:schemeClr>
                </a:gs>
              </a:gsLst>
              <a:lin ang="5400000" scaled="1"/>
            </a:gradFill>
          </p:grpSpPr>
          <p:sp>
            <p:nvSpPr>
              <p:cNvPr id="68" name="Freeform 34">
                <a:extLst>
                  <a:ext uri="{FF2B5EF4-FFF2-40B4-BE49-F238E27FC236}">
                    <a16:creationId xmlns:a16="http://schemas.microsoft.com/office/drawing/2014/main" id="{F77134F5-45C7-4A26-9F19-DFBBA216EDED}"/>
                  </a:ext>
                </a:extLst>
              </p:cNvPr>
              <p:cNvSpPr/>
              <p:nvPr/>
            </p:nvSpPr>
            <p:spPr>
              <a:xfrm>
                <a:off x="2021582" y="6329092"/>
                <a:ext cx="1510698" cy="514227"/>
              </a:xfrm>
              <a:custGeom>
                <a:avLst/>
                <a:gdLst>
                  <a:gd name="connsiteX0" fmla="*/ 755349 w 1510698"/>
                  <a:gd name="connsiteY0" fmla="*/ 0 h 514227"/>
                  <a:gd name="connsiteX1" fmla="*/ 1510698 w 1510698"/>
                  <a:gd name="connsiteY1" fmla="*/ 257082 h 514227"/>
                  <a:gd name="connsiteX2" fmla="*/ 1510698 w 1510698"/>
                  <a:gd name="connsiteY2" fmla="*/ 514227 h 514227"/>
                  <a:gd name="connsiteX3" fmla="*/ 0 w 1510698"/>
                  <a:gd name="connsiteY3" fmla="*/ 514227 h 514227"/>
                  <a:gd name="connsiteX4" fmla="*/ 0 w 1510698"/>
                  <a:gd name="connsiteY4" fmla="*/ 257082 h 514227"/>
                  <a:gd name="connsiteX5" fmla="*/ 755349 w 1510698"/>
                  <a:gd name="connsiteY5" fmla="*/ 0 h 5142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10698" h="514227">
                    <a:moveTo>
                      <a:pt x="755349" y="0"/>
                    </a:moveTo>
                    <a:cubicBezTo>
                      <a:pt x="1172539" y="0"/>
                      <a:pt x="1510698" y="115138"/>
                      <a:pt x="1510698" y="257082"/>
                    </a:cubicBezTo>
                    <a:lnTo>
                      <a:pt x="1510698" y="514227"/>
                    </a:lnTo>
                    <a:lnTo>
                      <a:pt x="0" y="514227"/>
                    </a:lnTo>
                    <a:lnTo>
                      <a:pt x="0" y="257082"/>
                    </a:lnTo>
                    <a:cubicBezTo>
                      <a:pt x="0" y="115138"/>
                      <a:pt x="338159" y="0"/>
                      <a:pt x="755349" y="0"/>
                    </a:cubicBez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30434" tIns="30434" rIns="30434" bIns="30434" numCol="1" anchor="ctr">
                <a:noAutofit/>
              </a:bodyPr>
              <a:lstStyle/>
              <a:p>
                <a:pPr defTabSz="36518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2396"/>
              </a:p>
            </p:txBody>
          </p:sp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F9CD58DC-DFDB-4963-8850-ACBC63D506FE}"/>
                  </a:ext>
                </a:extLst>
              </p:cNvPr>
              <p:cNvSpPr/>
              <p:nvPr/>
            </p:nvSpPr>
            <p:spPr>
              <a:xfrm>
                <a:off x="2021581" y="6843318"/>
                <a:ext cx="1510700" cy="227165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Freeform 36">
                <a:extLst>
                  <a:ext uri="{FF2B5EF4-FFF2-40B4-BE49-F238E27FC236}">
                    <a16:creationId xmlns:a16="http://schemas.microsoft.com/office/drawing/2014/main" id="{88517BBF-C837-4F85-88CB-57C92295B273}"/>
                  </a:ext>
                </a:extLst>
              </p:cNvPr>
              <p:cNvSpPr/>
              <p:nvPr/>
            </p:nvSpPr>
            <p:spPr>
              <a:xfrm>
                <a:off x="2027160" y="9108946"/>
                <a:ext cx="1499542" cy="238253"/>
              </a:xfrm>
              <a:custGeom>
                <a:avLst/>
                <a:gdLst>
                  <a:gd name="connsiteX0" fmla="*/ 0 w 1499542"/>
                  <a:gd name="connsiteY0" fmla="*/ 0 h 238253"/>
                  <a:gd name="connsiteX1" fmla="*/ 1499542 w 1499542"/>
                  <a:gd name="connsiteY1" fmla="*/ 0 h 238253"/>
                  <a:gd name="connsiteX2" fmla="*/ 1489775 w 1499542"/>
                  <a:gd name="connsiteY2" fmla="*/ 32971 h 238253"/>
                  <a:gd name="connsiteX3" fmla="*/ 749771 w 1499542"/>
                  <a:gd name="connsiteY3" fmla="*/ 238253 h 238253"/>
                  <a:gd name="connsiteX4" fmla="*/ 9767 w 1499542"/>
                  <a:gd name="connsiteY4" fmla="*/ 32971 h 2382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99542" h="238253">
                    <a:moveTo>
                      <a:pt x="0" y="0"/>
                    </a:moveTo>
                    <a:lnTo>
                      <a:pt x="1499542" y="0"/>
                    </a:lnTo>
                    <a:lnTo>
                      <a:pt x="1489775" y="32971"/>
                    </a:lnTo>
                    <a:cubicBezTo>
                      <a:pt x="1419346" y="150100"/>
                      <a:pt x="1114813" y="238253"/>
                      <a:pt x="749771" y="238253"/>
                    </a:cubicBezTo>
                    <a:cubicBezTo>
                      <a:pt x="384730" y="238253"/>
                      <a:pt x="80197" y="150100"/>
                      <a:pt x="9767" y="32971"/>
                    </a:cubicBez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30434" tIns="30434" rIns="30434" bIns="30434" numCol="1" anchor="ctr">
                <a:noAutofit/>
              </a:bodyPr>
              <a:lstStyle/>
              <a:p>
                <a:pPr defTabSz="36518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2396"/>
              </a:p>
            </p:txBody>
          </p:sp>
        </p:grpSp>
        <p:sp>
          <p:nvSpPr>
            <p:cNvPr id="66" name="Shape 26442">
              <a:extLst>
                <a:ext uri="{FF2B5EF4-FFF2-40B4-BE49-F238E27FC236}">
                  <a16:creationId xmlns:a16="http://schemas.microsoft.com/office/drawing/2014/main" id="{EC672168-6612-4A49-A5DF-585B117F1328}"/>
                </a:ext>
              </a:extLst>
            </p:cNvPr>
            <p:cNvSpPr/>
            <p:nvPr/>
          </p:nvSpPr>
          <p:spPr>
            <a:xfrm>
              <a:off x="4099578" y="4052886"/>
              <a:ext cx="888056" cy="302285"/>
            </a:xfrm>
            <a:prstGeom prst="ellipse">
              <a:avLst/>
            </a:pr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0434" tIns="30434" rIns="30434" bIns="30434" numCol="1" anchor="ctr">
              <a:noAutofit/>
            </a:bodyPr>
            <a:lstStyle/>
            <a:p>
              <a:pPr defTabSz="36518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2396"/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C77C364B-0B53-47F2-913F-721261AAF8A4}"/>
                </a:ext>
              </a:extLst>
            </p:cNvPr>
            <p:cNvSpPr txBox="1"/>
            <p:nvPr/>
          </p:nvSpPr>
          <p:spPr>
            <a:xfrm>
              <a:off x="4401579" y="5332592"/>
              <a:ext cx="284052" cy="1538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00" b="1" dirty="0">
                  <a:solidFill>
                    <a:schemeClr val="bg1"/>
                  </a:solidFill>
                  <a:latin typeface="Roboto Black" panose="02000000000000000000" pitchFamily="2" charset="0"/>
                  <a:ea typeface="Roboto Black" panose="02000000000000000000" pitchFamily="2" charset="0"/>
                </a:rPr>
                <a:t>39%</a:t>
              </a: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71B97313-9FF7-44C9-B1EE-EB259B5000F3}"/>
              </a:ext>
            </a:extLst>
          </p:cNvPr>
          <p:cNvGrpSpPr/>
          <p:nvPr/>
        </p:nvGrpSpPr>
        <p:grpSpPr>
          <a:xfrm flipH="1">
            <a:off x="10487339" y="4642958"/>
            <a:ext cx="190185" cy="812974"/>
            <a:chOff x="4099577" y="2147455"/>
            <a:chExt cx="888057" cy="3796145"/>
          </a:xfrm>
        </p:grpSpPr>
        <p:sp>
          <p:nvSpPr>
            <p:cNvPr id="72" name="Shape 26443">
              <a:extLst>
                <a:ext uri="{FF2B5EF4-FFF2-40B4-BE49-F238E27FC236}">
                  <a16:creationId xmlns:a16="http://schemas.microsoft.com/office/drawing/2014/main" id="{3FD6DCC0-878A-40BB-A857-A09C369584F6}"/>
                </a:ext>
              </a:extLst>
            </p:cNvPr>
            <p:cNvSpPr/>
            <p:nvPr/>
          </p:nvSpPr>
          <p:spPr>
            <a:xfrm>
              <a:off x="4099577" y="2147455"/>
              <a:ext cx="888057" cy="37961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5" y="0"/>
                    <a:pt x="0" y="385"/>
                    <a:pt x="0" y="860"/>
                  </a:cubicBezTo>
                  <a:lnTo>
                    <a:pt x="0" y="20740"/>
                  </a:lnTo>
                  <a:cubicBezTo>
                    <a:pt x="0" y="21215"/>
                    <a:pt x="4835" y="21600"/>
                    <a:pt x="10800" y="21600"/>
                  </a:cubicBezTo>
                  <a:cubicBezTo>
                    <a:pt x="16765" y="21600"/>
                    <a:pt x="21600" y="21215"/>
                    <a:pt x="21600" y="20740"/>
                  </a:cubicBezTo>
                  <a:lnTo>
                    <a:pt x="21600" y="860"/>
                  </a:lnTo>
                  <a:cubicBezTo>
                    <a:pt x="21600" y="385"/>
                    <a:pt x="16765" y="0"/>
                    <a:pt x="10800" y="0"/>
                  </a:cubicBezTo>
                  <a:close/>
                </a:path>
              </a:pathLst>
            </a:custGeom>
            <a:solidFill>
              <a:schemeClr val="bg2"/>
            </a:solidFill>
            <a:ln w="12700" cap="flat">
              <a:noFill/>
              <a:miter lim="400000"/>
            </a:ln>
            <a:effectLst/>
          </p:spPr>
          <p:txBody>
            <a:bodyPr wrap="square" lIns="30434" tIns="30434" rIns="30434" bIns="30434" numCol="1" anchor="ctr">
              <a:noAutofit/>
            </a:bodyPr>
            <a:lstStyle/>
            <a:p>
              <a:pPr defTabSz="36518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2396"/>
            </a:p>
          </p:txBody>
        </p:sp>
        <p:sp>
          <p:nvSpPr>
            <p:cNvPr id="73" name="Shape 26444">
              <a:extLst>
                <a:ext uri="{FF2B5EF4-FFF2-40B4-BE49-F238E27FC236}">
                  <a16:creationId xmlns:a16="http://schemas.microsoft.com/office/drawing/2014/main" id="{9B93FDAB-5E26-4254-BD15-71D142F7E09D}"/>
                </a:ext>
              </a:extLst>
            </p:cNvPr>
            <p:cNvSpPr/>
            <p:nvPr/>
          </p:nvSpPr>
          <p:spPr>
            <a:xfrm>
              <a:off x="4099578" y="2296601"/>
              <a:ext cx="888056" cy="413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3704"/>
                  </a:moveTo>
                  <a:cubicBezTo>
                    <a:pt x="21600" y="18065"/>
                    <a:pt x="16765" y="21600"/>
                    <a:pt x="10800" y="21600"/>
                  </a:cubicBezTo>
                  <a:cubicBezTo>
                    <a:pt x="4835" y="21600"/>
                    <a:pt x="0" y="18065"/>
                    <a:pt x="0" y="13704"/>
                  </a:cubicBezTo>
                  <a:lnTo>
                    <a:pt x="0" y="0"/>
                  </a:lnTo>
                  <a:cubicBezTo>
                    <a:pt x="0" y="4361"/>
                    <a:pt x="4835" y="7896"/>
                    <a:pt x="10800" y="7896"/>
                  </a:cubicBezTo>
                  <a:cubicBezTo>
                    <a:pt x="16765" y="7896"/>
                    <a:pt x="21600" y="4361"/>
                    <a:pt x="21600" y="0"/>
                  </a:cubicBezTo>
                  <a:cubicBezTo>
                    <a:pt x="21600" y="0"/>
                    <a:pt x="21600" y="13704"/>
                    <a:pt x="21600" y="13704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0434" tIns="30434" rIns="30434" bIns="30434" numCol="1" anchor="ctr">
              <a:noAutofit/>
            </a:bodyPr>
            <a:lstStyle/>
            <a:p>
              <a:pPr defTabSz="36518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2396"/>
            </a:p>
          </p:txBody>
        </p:sp>
        <p:sp>
          <p:nvSpPr>
            <p:cNvPr id="74" name="Shape 26448">
              <a:extLst>
                <a:ext uri="{FF2B5EF4-FFF2-40B4-BE49-F238E27FC236}">
                  <a16:creationId xmlns:a16="http://schemas.microsoft.com/office/drawing/2014/main" id="{B52DEC5B-69D3-48B8-9646-CA4DC1B158AF}"/>
                </a:ext>
              </a:extLst>
            </p:cNvPr>
            <p:cNvSpPr/>
            <p:nvPr/>
          </p:nvSpPr>
          <p:spPr>
            <a:xfrm>
              <a:off x="4099578" y="2147455"/>
              <a:ext cx="888056" cy="302285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30434" tIns="30434" rIns="30434" bIns="30434" numCol="1" anchor="ctr">
              <a:noAutofit/>
            </a:bodyPr>
            <a:lstStyle/>
            <a:p>
              <a:pPr defTabSz="36518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2396"/>
            </a:p>
          </p:txBody>
        </p:sp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652FFD8D-EDCA-42C9-A430-23D0C1900A33}"/>
                </a:ext>
              </a:extLst>
            </p:cNvPr>
            <p:cNvGrpSpPr/>
            <p:nvPr/>
          </p:nvGrpSpPr>
          <p:grpSpPr>
            <a:xfrm>
              <a:off x="4099577" y="4049972"/>
              <a:ext cx="888057" cy="1774176"/>
              <a:chOff x="2021581" y="6329092"/>
              <a:chExt cx="1510700" cy="3018107"/>
            </a:xfrm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100000">
                  <a:schemeClr val="accent1">
                    <a:lumMod val="75000"/>
                  </a:schemeClr>
                </a:gs>
              </a:gsLst>
              <a:lin ang="5400000" scaled="1"/>
            </a:gradFill>
          </p:grpSpPr>
          <p:sp>
            <p:nvSpPr>
              <p:cNvPr id="78" name="Freeform 34">
                <a:extLst>
                  <a:ext uri="{FF2B5EF4-FFF2-40B4-BE49-F238E27FC236}">
                    <a16:creationId xmlns:a16="http://schemas.microsoft.com/office/drawing/2014/main" id="{CFC00453-68A2-4C06-A0E5-7ADF1F77355D}"/>
                  </a:ext>
                </a:extLst>
              </p:cNvPr>
              <p:cNvSpPr/>
              <p:nvPr/>
            </p:nvSpPr>
            <p:spPr>
              <a:xfrm>
                <a:off x="2021582" y="6329092"/>
                <a:ext cx="1510698" cy="514227"/>
              </a:xfrm>
              <a:custGeom>
                <a:avLst/>
                <a:gdLst>
                  <a:gd name="connsiteX0" fmla="*/ 755349 w 1510698"/>
                  <a:gd name="connsiteY0" fmla="*/ 0 h 514227"/>
                  <a:gd name="connsiteX1" fmla="*/ 1510698 w 1510698"/>
                  <a:gd name="connsiteY1" fmla="*/ 257082 h 514227"/>
                  <a:gd name="connsiteX2" fmla="*/ 1510698 w 1510698"/>
                  <a:gd name="connsiteY2" fmla="*/ 514227 h 514227"/>
                  <a:gd name="connsiteX3" fmla="*/ 0 w 1510698"/>
                  <a:gd name="connsiteY3" fmla="*/ 514227 h 514227"/>
                  <a:gd name="connsiteX4" fmla="*/ 0 w 1510698"/>
                  <a:gd name="connsiteY4" fmla="*/ 257082 h 514227"/>
                  <a:gd name="connsiteX5" fmla="*/ 755349 w 1510698"/>
                  <a:gd name="connsiteY5" fmla="*/ 0 h 5142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10698" h="514227">
                    <a:moveTo>
                      <a:pt x="755349" y="0"/>
                    </a:moveTo>
                    <a:cubicBezTo>
                      <a:pt x="1172539" y="0"/>
                      <a:pt x="1510698" y="115138"/>
                      <a:pt x="1510698" y="257082"/>
                    </a:cubicBezTo>
                    <a:lnTo>
                      <a:pt x="1510698" y="514227"/>
                    </a:lnTo>
                    <a:lnTo>
                      <a:pt x="0" y="514227"/>
                    </a:lnTo>
                    <a:lnTo>
                      <a:pt x="0" y="257082"/>
                    </a:lnTo>
                    <a:cubicBezTo>
                      <a:pt x="0" y="115138"/>
                      <a:pt x="338159" y="0"/>
                      <a:pt x="755349" y="0"/>
                    </a:cubicBez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30434" tIns="30434" rIns="30434" bIns="30434" numCol="1" anchor="ctr">
                <a:noAutofit/>
              </a:bodyPr>
              <a:lstStyle/>
              <a:p>
                <a:pPr defTabSz="36518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2396"/>
              </a:p>
            </p:txBody>
          </p:sp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DBB8B553-89EC-40BA-BBAB-A58709202BB6}"/>
                  </a:ext>
                </a:extLst>
              </p:cNvPr>
              <p:cNvSpPr/>
              <p:nvPr/>
            </p:nvSpPr>
            <p:spPr>
              <a:xfrm>
                <a:off x="2021581" y="6843318"/>
                <a:ext cx="1510700" cy="227165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Freeform 36">
                <a:extLst>
                  <a:ext uri="{FF2B5EF4-FFF2-40B4-BE49-F238E27FC236}">
                    <a16:creationId xmlns:a16="http://schemas.microsoft.com/office/drawing/2014/main" id="{6BBBE9E0-20A4-47ED-BBE1-827DCA17A33D}"/>
                  </a:ext>
                </a:extLst>
              </p:cNvPr>
              <p:cNvSpPr/>
              <p:nvPr/>
            </p:nvSpPr>
            <p:spPr>
              <a:xfrm>
                <a:off x="2027160" y="9108946"/>
                <a:ext cx="1499542" cy="238253"/>
              </a:xfrm>
              <a:custGeom>
                <a:avLst/>
                <a:gdLst>
                  <a:gd name="connsiteX0" fmla="*/ 0 w 1499542"/>
                  <a:gd name="connsiteY0" fmla="*/ 0 h 238253"/>
                  <a:gd name="connsiteX1" fmla="*/ 1499542 w 1499542"/>
                  <a:gd name="connsiteY1" fmla="*/ 0 h 238253"/>
                  <a:gd name="connsiteX2" fmla="*/ 1489775 w 1499542"/>
                  <a:gd name="connsiteY2" fmla="*/ 32971 h 238253"/>
                  <a:gd name="connsiteX3" fmla="*/ 749771 w 1499542"/>
                  <a:gd name="connsiteY3" fmla="*/ 238253 h 238253"/>
                  <a:gd name="connsiteX4" fmla="*/ 9767 w 1499542"/>
                  <a:gd name="connsiteY4" fmla="*/ 32971 h 2382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99542" h="238253">
                    <a:moveTo>
                      <a:pt x="0" y="0"/>
                    </a:moveTo>
                    <a:lnTo>
                      <a:pt x="1499542" y="0"/>
                    </a:lnTo>
                    <a:lnTo>
                      <a:pt x="1489775" y="32971"/>
                    </a:lnTo>
                    <a:cubicBezTo>
                      <a:pt x="1419346" y="150100"/>
                      <a:pt x="1114813" y="238253"/>
                      <a:pt x="749771" y="238253"/>
                    </a:cubicBezTo>
                    <a:cubicBezTo>
                      <a:pt x="384730" y="238253"/>
                      <a:pt x="80197" y="150100"/>
                      <a:pt x="9767" y="32971"/>
                    </a:cubicBez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30434" tIns="30434" rIns="30434" bIns="30434" numCol="1" anchor="ctr">
                <a:noAutofit/>
              </a:bodyPr>
              <a:lstStyle/>
              <a:p>
                <a:pPr defTabSz="36518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2396"/>
              </a:p>
            </p:txBody>
          </p:sp>
        </p:grpSp>
        <p:sp>
          <p:nvSpPr>
            <p:cNvPr id="76" name="Shape 26442">
              <a:extLst>
                <a:ext uri="{FF2B5EF4-FFF2-40B4-BE49-F238E27FC236}">
                  <a16:creationId xmlns:a16="http://schemas.microsoft.com/office/drawing/2014/main" id="{D734B261-392F-488F-AA22-958EE49A2100}"/>
                </a:ext>
              </a:extLst>
            </p:cNvPr>
            <p:cNvSpPr/>
            <p:nvPr/>
          </p:nvSpPr>
          <p:spPr>
            <a:xfrm>
              <a:off x="4099578" y="4052886"/>
              <a:ext cx="888056" cy="302285"/>
            </a:xfrm>
            <a:prstGeom prst="ellipse">
              <a:avLst/>
            </a:pr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0434" tIns="30434" rIns="30434" bIns="30434" numCol="1" anchor="ctr">
              <a:noAutofit/>
            </a:bodyPr>
            <a:lstStyle/>
            <a:p>
              <a:pPr defTabSz="36518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2396"/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E142877C-79D4-4B21-A6D0-B48B7ACB5B9C}"/>
                </a:ext>
              </a:extLst>
            </p:cNvPr>
            <p:cNvSpPr txBox="1"/>
            <p:nvPr/>
          </p:nvSpPr>
          <p:spPr>
            <a:xfrm>
              <a:off x="4401579" y="5332592"/>
              <a:ext cx="284052" cy="1538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00" b="1" dirty="0">
                  <a:solidFill>
                    <a:schemeClr val="bg1"/>
                  </a:solidFill>
                  <a:latin typeface="Roboto Black" panose="02000000000000000000" pitchFamily="2" charset="0"/>
                  <a:ea typeface="Roboto Black" panose="02000000000000000000" pitchFamily="2" charset="0"/>
                </a:rPr>
                <a:t>39%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193196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B3C31B4-322B-4DD6-9E2B-0FD36D92DE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FinOps.hu – HWSW 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2022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F13F38E-0F38-46DA-A36F-3FDACA5710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1" y="591104"/>
            <a:ext cx="11048999" cy="600892"/>
          </a:xfrm>
        </p:spPr>
        <p:txBody>
          <a:bodyPr>
            <a:normAutofit fontScale="90000"/>
          </a:bodyPr>
          <a:lstStyle/>
          <a:p>
            <a:r>
              <a:rPr lang="en-US" dirty="0"/>
              <a:t>Proactive or Reactive Actions?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5AA81A-3F68-4629-A724-71A4F4657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Slide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fld id="{9248C0D1-46FE-4F85-A287-0B08E59E305D}" type="slidenum">
              <a:rPr lang="en-US" smtClean="0">
                <a:latin typeface="Calibri Light" panose="020F0302020204030204" pitchFamily="34" charset="0"/>
                <a:cs typeface="Calibri Light" panose="020F0302020204030204" pitchFamily="34" charset="0"/>
              </a:rPr>
              <a:pPr/>
              <a:t>12</a:t>
            </a:fld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E47C7A82-085B-4328-8C28-7C2B889DC71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03770559"/>
              </p:ext>
            </p:extLst>
          </p:nvPr>
        </p:nvGraphicFramePr>
        <p:xfrm>
          <a:off x="679966" y="1620253"/>
          <a:ext cx="10864333" cy="44960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1" name="TextBox 40">
            <a:extLst>
              <a:ext uri="{FF2B5EF4-FFF2-40B4-BE49-F238E27FC236}">
                <a16:creationId xmlns:a16="http://schemas.microsoft.com/office/drawing/2014/main" id="{ED758828-B4B5-45F6-9B06-E70929A6945C}"/>
              </a:ext>
            </a:extLst>
          </p:cNvPr>
          <p:cNvSpPr txBox="1"/>
          <p:nvPr/>
        </p:nvSpPr>
        <p:spPr>
          <a:xfrm>
            <a:off x="5718331" y="5644312"/>
            <a:ext cx="7553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Time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395F19A-A679-4776-B06B-4FC542C55F33}"/>
              </a:ext>
            </a:extLst>
          </p:cNvPr>
          <p:cNvSpPr txBox="1"/>
          <p:nvPr/>
        </p:nvSpPr>
        <p:spPr>
          <a:xfrm rot="-5400000">
            <a:off x="249964" y="3244334"/>
            <a:ext cx="715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Cost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950B3B02-C944-4F8B-9A60-6F48B78A4FEE}"/>
              </a:ext>
            </a:extLst>
          </p:cNvPr>
          <p:cNvCxnSpPr>
            <a:cxnSpLocks/>
            <a:stCxn id="15" idx="1"/>
          </p:cNvCxnSpPr>
          <p:nvPr/>
        </p:nvCxnSpPr>
        <p:spPr>
          <a:xfrm flipH="1" flipV="1">
            <a:off x="4881489" y="2518117"/>
            <a:ext cx="1230643" cy="2142536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E6384819-CDE3-4F88-BDEE-6A5521FFA471}"/>
              </a:ext>
            </a:extLst>
          </p:cNvPr>
          <p:cNvCxnSpPr>
            <a:cxnSpLocks/>
          </p:cNvCxnSpPr>
          <p:nvPr/>
        </p:nvCxnSpPr>
        <p:spPr>
          <a:xfrm>
            <a:off x="7217981" y="2316349"/>
            <a:ext cx="1230643" cy="1003626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BC249947-36C2-4901-8A0C-4BCB3EBC9D90}"/>
              </a:ext>
            </a:extLst>
          </p:cNvPr>
          <p:cNvSpPr txBox="1"/>
          <p:nvPr/>
        </p:nvSpPr>
        <p:spPr>
          <a:xfrm>
            <a:off x="6112132" y="4475987"/>
            <a:ext cx="1963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Reactive action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53B9FC7-30B8-4DD0-BC8D-833C8D05CA5D}"/>
              </a:ext>
            </a:extLst>
          </p:cNvPr>
          <p:cNvSpPr txBox="1"/>
          <p:nvPr/>
        </p:nvSpPr>
        <p:spPr>
          <a:xfrm>
            <a:off x="6168403" y="1947017"/>
            <a:ext cx="20231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Proactive action</a:t>
            </a:r>
          </a:p>
        </p:txBody>
      </p:sp>
    </p:spTree>
    <p:extLst>
      <p:ext uri="{BB962C8B-B14F-4D97-AF65-F5344CB8AC3E}">
        <p14:creationId xmlns:p14="http://schemas.microsoft.com/office/powerpoint/2010/main" val="5018246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B3C31B4-322B-4DD6-9E2B-0FD36D92DE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FinOps.hu – HWSW 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2022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F13F38E-0F38-46DA-A36F-3FDACA5710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1" y="591104"/>
            <a:ext cx="11048999" cy="600892"/>
          </a:xfrm>
        </p:spPr>
        <p:txBody>
          <a:bodyPr>
            <a:normAutofit fontScale="90000"/>
          </a:bodyPr>
          <a:lstStyle/>
          <a:p>
            <a:r>
              <a:rPr lang="en-US" dirty="0"/>
              <a:t>Cloud Costs Reduction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5AA81A-3F68-4629-A724-71A4F4657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Slide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fld id="{9248C0D1-46FE-4F85-A287-0B08E59E305D}" type="slidenum">
              <a:rPr lang="en-US" smtClean="0">
                <a:latin typeface="Calibri Light" panose="020F0302020204030204" pitchFamily="34" charset="0"/>
                <a:cs typeface="Calibri Light" panose="020F0302020204030204" pitchFamily="34" charset="0"/>
              </a:rPr>
              <a:pPr/>
              <a:t>13</a:t>
            </a:fld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D758828-B4B5-45F6-9B06-E70929A6945C}"/>
              </a:ext>
            </a:extLst>
          </p:cNvPr>
          <p:cNvSpPr txBox="1"/>
          <p:nvPr/>
        </p:nvSpPr>
        <p:spPr>
          <a:xfrm>
            <a:off x="4572697" y="5644312"/>
            <a:ext cx="3105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/>
              <a:t>Complexity / Effort / Time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395F19A-A679-4776-B06B-4FC542C55F33}"/>
              </a:ext>
            </a:extLst>
          </p:cNvPr>
          <p:cNvSpPr txBox="1"/>
          <p:nvPr/>
        </p:nvSpPr>
        <p:spPr>
          <a:xfrm rot="-5400000">
            <a:off x="-183070" y="3173994"/>
            <a:ext cx="15813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/>
              <a:t>Cost impact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1CE8F86-59B8-4F0D-8AC2-BB26C13D1E11}"/>
              </a:ext>
            </a:extLst>
          </p:cNvPr>
          <p:cNvGrpSpPr/>
          <p:nvPr/>
        </p:nvGrpSpPr>
        <p:grpSpPr>
          <a:xfrm>
            <a:off x="862816" y="1600199"/>
            <a:ext cx="10681483" cy="3941439"/>
            <a:chOff x="914400" y="1467853"/>
            <a:chExt cx="10522634" cy="4313969"/>
          </a:xfrm>
        </p:grpSpPr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D4FB7A49-9507-4E13-B629-3E6DAA9F41AA}"/>
                </a:ext>
              </a:extLst>
            </p:cNvPr>
            <p:cNvCxnSpPr>
              <a:cxnSpLocks/>
            </p:cNvCxnSpPr>
            <p:nvPr/>
          </p:nvCxnSpPr>
          <p:spPr>
            <a:xfrm>
              <a:off x="914400" y="5781822"/>
              <a:ext cx="10522634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EB2BEB4F-70D1-48A6-AAAC-8E1A14DA23E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6123" y="1467853"/>
              <a:ext cx="0" cy="4313969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0023CFF-FF06-4FED-B15F-59215C7C6995}"/>
              </a:ext>
            </a:extLst>
          </p:cNvPr>
          <p:cNvCxnSpPr/>
          <p:nvPr/>
        </p:nvCxnSpPr>
        <p:spPr>
          <a:xfrm>
            <a:off x="1633773" y="3570917"/>
            <a:ext cx="9139567" cy="0"/>
          </a:xfrm>
          <a:prstGeom prst="line">
            <a:avLst/>
          </a:prstGeom>
          <a:ln w="25400"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1F64230-08DB-47A9-A1AA-10A9270ADF2A}"/>
              </a:ext>
            </a:extLst>
          </p:cNvPr>
          <p:cNvCxnSpPr>
            <a:cxnSpLocks/>
          </p:cNvCxnSpPr>
          <p:nvPr/>
        </p:nvCxnSpPr>
        <p:spPr>
          <a:xfrm>
            <a:off x="6129221" y="1760539"/>
            <a:ext cx="0" cy="3620757"/>
          </a:xfrm>
          <a:prstGeom prst="line">
            <a:avLst/>
          </a:prstGeom>
          <a:ln w="25400"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638CC0AF-4782-414A-9E79-40B079E9E238}"/>
              </a:ext>
            </a:extLst>
          </p:cNvPr>
          <p:cNvSpPr txBox="1"/>
          <p:nvPr/>
        </p:nvSpPr>
        <p:spPr>
          <a:xfrm>
            <a:off x="1825483" y="3098912"/>
            <a:ext cx="1676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• reservation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12ABD54-B1A2-4150-8462-834595CCAE0C}"/>
              </a:ext>
            </a:extLst>
          </p:cNvPr>
          <p:cNvSpPr txBox="1"/>
          <p:nvPr/>
        </p:nvSpPr>
        <p:spPr>
          <a:xfrm>
            <a:off x="3720477" y="2617143"/>
            <a:ext cx="40284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• automatic storage type change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5DDECDC-75A9-4410-BAF3-BCAC7801703E}"/>
              </a:ext>
            </a:extLst>
          </p:cNvPr>
          <p:cNvSpPr txBox="1"/>
          <p:nvPr/>
        </p:nvSpPr>
        <p:spPr>
          <a:xfrm>
            <a:off x="1513935" y="1868981"/>
            <a:ext cx="33191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• delete unused resources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F943E3A-F803-4BC8-BDE2-08B3F7A24F83}"/>
              </a:ext>
            </a:extLst>
          </p:cNvPr>
          <p:cNvSpPr txBox="1"/>
          <p:nvPr/>
        </p:nvSpPr>
        <p:spPr>
          <a:xfrm>
            <a:off x="1842411" y="4534190"/>
            <a:ext cx="22930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• VM type change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EBA3BC0-4C98-4420-8942-4AB9BA02E5B3}"/>
              </a:ext>
            </a:extLst>
          </p:cNvPr>
          <p:cNvSpPr txBox="1"/>
          <p:nvPr/>
        </p:nvSpPr>
        <p:spPr>
          <a:xfrm>
            <a:off x="6816731" y="3025381"/>
            <a:ext cx="27801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• PAAS instead of IaaS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17C87C0-4F83-49E5-96C7-F87F8F680822}"/>
              </a:ext>
            </a:extLst>
          </p:cNvPr>
          <p:cNvSpPr txBox="1"/>
          <p:nvPr/>
        </p:nvSpPr>
        <p:spPr>
          <a:xfrm>
            <a:off x="7039881" y="4239563"/>
            <a:ext cx="29546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• BYOL instead of PAYG	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135D9DB-239C-4994-AA3C-FBD03B36C635}"/>
              </a:ext>
            </a:extLst>
          </p:cNvPr>
          <p:cNvSpPr txBox="1"/>
          <p:nvPr/>
        </p:nvSpPr>
        <p:spPr>
          <a:xfrm>
            <a:off x="8517208" y="3776264"/>
            <a:ext cx="22424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• Cost Star Rating</a:t>
            </a:r>
          </a:p>
        </p:txBody>
      </p:sp>
    </p:spTree>
    <p:extLst>
      <p:ext uri="{BB962C8B-B14F-4D97-AF65-F5344CB8AC3E}">
        <p14:creationId xmlns:p14="http://schemas.microsoft.com/office/powerpoint/2010/main" val="13381041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E47B3B-6FC7-4AC7-A4DA-2FD8AE77BC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Zombie resources</a:t>
            </a:r>
          </a:p>
          <a:p>
            <a:r>
              <a:rPr lang="en-US" dirty="0"/>
              <a:t>Disk and network interfaces are </a:t>
            </a:r>
            <a:br>
              <a:rPr lang="en-US" dirty="0"/>
            </a:br>
            <a:r>
              <a:rPr lang="en-US" dirty="0"/>
              <a:t>usually forgotten</a:t>
            </a:r>
          </a:p>
          <a:p>
            <a:r>
              <a:rPr lang="en-US" dirty="0"/>
              <a:t>How to find them?</a:t>
            </a:r>
          </a:p>
          <a:p>
            <a:pPr lvl="1"/>
            <a:r>
              <a:rPr lang="en-US" dirty="0"/>
              <a:t>Tool by the cloud provider</a:t>
            </a:r>
          </a:p>
          <a:p>
            <a:pPr lvl="1"/>
            <a:r>
              <a:rPr lang="en-US" dirty="0"/>
              <a:t>Utilization figures</a:t>
            </a:r>
          </a:p>
          <a:p>
            <a:r>
              <a:rPr lang="en-US" dirty="0"/>
              <a:t>How to prevent?</a:t>
            </a:r>
          </a:p>
          <a:p>
            <a:pPr lvl="1"/>
            <a:r>
              <a:rPr lang="en-US" dirty="0"/>
              <a:t>Infrastructure-as-a-Code</a:t>
            </a:r>
          </a:p>
          <a:p>
            <a:pPr lvl="1"/>
            <a:r>
              <a:rPr lang="en-US" dirty="0"/>
              <a:t>pipeline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B3C31B4-322B-4DD6-9E2B-0FD36D92DE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FinOps.hu – HWSW 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2022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F13F38E-0F38-46DA-A36F-3FDACA5710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1" y="596299"/>
            <a:ext cx="11048999" cy="600892"/>
          </a:xfrm>
        </p:spPr>
        <p:txBody>
          <a:bodyPr>
            <a:normAutofit fontScale="90000"/>
          </a:bodyPr>
          <a:lstStyle/>
          <a:p>
            <a:r>
              <a:rPr lang="en-US" dirty="0"/>
              <a:t>Delete Unused Resources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5AA81A-3F68-4629-A724-71A4F4657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Slide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fld id="{9248C0D1-46FE-4F85-A287-0B08E59E305D}" type="slidenum">
              <a:rPr lang="en-US" smtClean="0">
                <a:latin typeface="Calibri Light" panose="020F0302020204030204" pitchFamily="34" charset="0"/>
                <a:cs typeface="Calibri Light" panose="020F0302020204030204" pitchFamily="34" charset="0"/>
              </a:rPr>
              <a:pPr/>
              <a:t>14</a:t>
            </a:fld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9" name="Freeform 11">
            <a:extLst>
              <a:ext uri="{FF2B5EF4-FFF2-40B4-BE49-F238E27FC236}">
                <a16:creationId xmlns:a16="http://schemas.microsoft.com/office/drawing/2014/main" id="{1372D12C-97FB-4A87-B032-41D1A4F9AED9}"/>
              </a:ext>
            </a:extLst>
          </p:cNvPr>
          <p:cNvSpPr>
            <a:spLocks/>
          </p:cNvSpPr>
          <p:nvPr/>
        </p:nvSpPr>
        <p:spPr bwMode="auto">
          <a:xfrm>
            <a:off x="7540287" y="1375113"/>
            <a:ext cx="4009292" cy="4661500"/>
          </a:xfrm>
          <a:custGeom>
            <a:avLst/>
            <a:gdLst>
              <a:gd name="T0" fmla="*/ 0 w 670"/>
              <a:gd name="T1" fmla="*/ 670 h 670"/>
              <a:gd name="T2" fmla="*/ 0 w 670"/>
              <a:gd name="T3" fmla="*/ 137 h 670"/>
              <a:gd name="T4" fmla="*/ 137 w 670"/>
              <a:gd name="T5" fmla="*/ 0 h 670"/>
              <a:gd name="T6" fmla="*/ 670 w 670"/>
              <a:gd name="T7" fmla="*/ 0 h 670"/>
              <a:gd name="T8" fmla="*/ 670 w 670"/>
              <a:gd name="T9" fmla="*/ 534 h 670"/>
              <a:gd name="T10" fmla="*/ 533 w 670"/>
              <a:gd name="T11" fmla="*/ 670 h 670"/>
              <a:gd name="T12" fmla="*/ 0 w 670"/>
              <a:gd name="T13" fmla="*/ 670 h 6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70" h="670">
                <a:moveTo>
                  <a:pt x="0" y="670"/>
                </a:moveTo>
                <a:cubicBezTo>
                  <a:pt x="0" y="137"/>
                  <a:pt x="0" y="137"/>
                  <a:pt x="0" y="137"/>
                </a:cubicBezTo>
                <a:cubicBezTo>
                  <a:pt x="0" y="61"/>
                  <a:pt x="61" y="0"/>
                  <a:pt x="137" y="0"/>
                </a:cubicBezTo>
                <a:cubicBezTo>
                  <a:pt x="670" y="0"/>
                  <a:pt x="670" y="0"/>
                  <a:pt x="670" y="0"/>
                </a:cubicBezTo>
                <a:cubicBezTo>
                  <a:pt x="670" y="534"/>
                  <a:pt x="670" y="534"/>
                  <a:pt x="670" y="534"/>
                </a:cubicBezTo>
                <a:cubicBezTo>
                  <a:pt x="670" y="609"/>
                  <a:pt x="609" y="670"/>
                  <a:pt x="533" y="670"/>
                </a:cubicBezTo>
                <a:cubicBezTo>
                  <a:pt x="0" y="670"/>
                  <a:pt x="0" y="670"/>
                  <a:pt x="0" y="670"/>
                </a:cubicBezTo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2E5B32D-5EC1-46FD-B4BA-72FB7FD5BC00}"/>
              </a:ext>
            </a:extLst>
          </p:cNvPr>
          <p:cNvSpPr txBox="1"/>
          <p:nvPr/>
        </p:nvSpPr>
        <p:spPr>
          <a:xfrm>
            <a:off x="7743678" y="1697911"/>
            <a:ext cx="3924886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Lifecycle phase  </a:t>
            </a:r>
            <a:r>
              <a:rPr lang="en-US" b="1" dirty="0">
                <a:solidFill>
                  <a:schemeClr val="bg1"/>
                </a:solidFill>
                <a:sym typeface="Wingdings" panose="05000000000000000000" pitchFamily="2" charset="2"/>
              </a:rPr>
              <a:t></a:t>
            </a:r>
            <a:r>
              <a:rPr lang="en-US" b="1" dirty="0">
                <a:solidFill>
                  <a:schemeClr val="bg1"/>
                </a:solidFill>
              </a:rPr>
              <a:t> Optimize</a:t>
            </a:r>
          </a:p>
          <a:p>
            <a:endParaRPr lang="en-US" b="1" dirty="0">
              <a:solidFill>
                <a:schemeClr val="bg1"/>
              </a:solidFill>
            </a:endParaRPr>
          </a:p>
          <a:p>
            <a:r>
              <a:rPr lang="en-US" b="1" dirty="0">
                <a:solidFill>
                  <a:schemeClr val="bg1"/>
                </a:solidFill>
              </a:rPr>
              <a:t>Maturity level 	  </a:t>
            </a:r>
            <a:r>
              <a:rPr lang="en-US" b="1" dirty="0">
                <a:solidFill>
                  <a:schemeClr val="bg1"/>
                </a:solidFill>
                <a:sym typeface="Wingdings" panose="05000000000000000000" pitchFamily="2" charset="2"/>
              </a:rPr>
              <a:t></a:t>
            </a:r>
            <a:r>
              <a:rPr lang="en-US" b="1" dirty="0">
                <a:solidFill>
                  <a:schemeClr val="bg1"/>
                </a:solidFill>
              </a:rPr>
              <a:t> Crawl</a:t>
            </a:r>
          </a:p>
          <a:p>
            <a:endParaRPr lang="en-US" b="1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r>
              <a:rPr lang="en-US" b="1" dirty="0">
                <a:solidFill>
                  <a:schemeClr val="bg1"/>
                </a:solidFill>
                <a:sym typeface="Wingdings" panose="05000000000000000000" pitchFamily="2" charset="2"/>
              </a:rPr>
              <a:t>Frequency	   One-time</a:t>
            </a:r>
            <a:endParaRPr lang="en-US" b="1" dirty="0">
              <a:solidFill>
                <a:schemeClr val="bg1"/>
              </a:solidFill>
            </a:endParaRPr>
          </a:p>
          <a:p>
            <a:endParaRPr lang="en-US" b="1" dirty="0"/>
          </a:p>
          <a:p>
            <a:r>
              <a:rPr lang="en-US" b="1" dirty="0">
                <a:solidFill>
                  <a:schemeClr val="bg1"/>
                </a:solidFill>
              </a:rPr>
              <a:t>Complexity	  </a:t>
            </a:r>
            <a:r>
              <a:rPr lang="en-US" b="1" dirty="0">
                <a:solidFill>
                  <a:schemeClr val="bg1"/>
                </a:solidFill>
                <a:sym typeface="Wingdings" panose="05000000000000000000" pitchFamily="2" charset="2"/>
              </a:rPr>
              <a:t> * </a:t>
            </a:r>
          </a:p>
          <a:p>
            <a:endParaRPr lang="en-US" b="1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r>
              <a:rPr lang="en-US" b="1" dirty="0">
                <a:solidFill>
                  <a:schemeClr val="bg1"/>
                </a:solidFill>
                <a:sym typeface="Wingdings" panose="05000000000000000000" pitchFamily="2" charset="2"/>
              </a:rPr>
              <a:t>Cost impact	   * * * *</a:t>
            </a:r>
          </a:p>
          <a:p>
            <a:endParaRPr lang="en-US" b="1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r>
              <a:rPr lang="en-US" b="1" dirty="0">
                <a:solidFill>
                  <a:schemeClr val="bg1"/>
                </a:solidFill>
                <a:sym typeface="Wingdings" panose="05000000000000000000" pitchFamily="2" charset="2"/>
              </a:rPr>
              <a:t>Cloud Provider	   all</a:t>
            </a:r>
          </a:p>
          <a:p>
            <a:endParaRPr lang="en-US" b="1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r>
              <a:rPr lang="en-US" b="1" dirty="0">
                <a:solidFill>
                  <a:schemeClr val="bg1"/>
                </a:solidFill>
                <a:sym typeface="Wingdings" panose="05000000000000000000" pitchFamily="2" charset="2"/>
              </a:rPr>
              <a:t>Incidence	   * </a:t>
            </a:r>
          </a:p>
          <a:p>
            <a:endParaRPr lang="en-US" b="1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r>
              <a:rPr lang="en-US" b="1" dirty="0">
                <a:solidFill>
                  <a:schemeClr val="bg1"/>
                </a:solidFill>
                <a:sym typeface="Wingdings" panose="05000000000000000000" pitchFamily="2" charset="2"/>
              </a:rPr>
              <a:t>Pro- or reactive	   Reactive</a:t>
            </a:r>
          </a:p>
          <a:p>
            <a:endParaRPr lang="en-US" b="1" dirty="0"/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0522648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E47B3B-6FC7-4AC7-A4DA-2FD8AE77BC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Long-term commitment discount</a:t>
            </a:r>
          </a:p>
          <a:p>
            <a:r>
              <a:rPr lang="en-US" dirty="0"/>
              <a:t>Fixed amount for the given term</a:t>
            </a:r>
          </a:p>
          <a:p>
            <a:r>
              <a:rPr lang="en-US" dirty="0"/>
              <a:t>Different terms</a:t>
            </a:r>
          </a:p>
          <a:p>
            <a:r>
              <a:rPr lang="en-US" dirty="0"/>
              <a:t>Flexibility?</a:t>
            </a:r>
          </a:p>
          <a:p>
            <a:r>
              <a:rPr lang="en-US" dirty="0"/>
              <a:t>Ideal RI coverage: 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80%</a:t>
            </a:r>
          </a:p>
          <a:p>
            <a:r>
              <a:rPr lang="en-US" dirty="0"/>
              <a:t>Saving: 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40 – 70% </a:t>
            </a:r>
            <a:r>
              <a:rPr lang="en-US" dirty="0">
                <a:cs typeface="Calibri Light" panose="020F0302020204030204" pitchFamily="34" charset="0"/>
              </a:rPr>
              <a:t>(compared to PAYG)</a:t>
            </a:r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B3C31B4-322B-4DD6-9E2B-0FD36D92DE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FinOps.hu – HWSW 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2022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F13F38E-0F38-46DA-A36F-3FDACA5710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1" y="596299"/>
            <a:ext cx="11048999" cy="600892"/>
          </a:xfrm>
        </p:spPr>
        <p:txBody>
          <a:bodyPr>
            <a:normAutofit fontScale="90000"/>
          </a:bodyPr>
          <a:lstStyle/>
          <a:p>
            <a:r>
              <a:rPr lang="en-US" dirty="0"/>
              <a:t>Reservation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5AA81A-3F68-4629-A724-71A4F4657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Slide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fld id="{9248C0D1-46FE-4F85-A287-0B08E59E305D}" type="slidenum">
              <a:rPr lang="en-US" smtClean="0">
                <a:latin typeface="Calibri Light" panose="020F0302020204030204" pitchFamily="34" charset="0"/>
                <a:cs typeface="Calibri Light" panose="020F0302020204030204" pitchFamily="34" charset="0"/>
              </a:rPr>
              <a:pPr/>
              <a:t>15</a:t>
            </a:fld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9" name="Freeform 11">
            <a:extLst>
              <a:ext uri="{FF2B5EF4-FFF2-40B4-BE49-F238E27FC236}">
                <a16:creationId xmlns:a16="http://schemas.microsoft.com/office/drawing/2014/main" id="{1372D12C-97FB-4A87-B032-41D1A4F9AED9}"/>
              </a:ext>
            </a:extLst>
          </p:cNvPr>
          <p:cNvSpPr>
            <a:spLocks/>
          </p:cNvSpPr>
          <p:nvPr/>
        </p:nvSpPr>
        <p:spPr bwMode="auto">
          <a:xfrm>
            <a:off x="7540287" y="1375113"/>
            <a:ext cx="4009292" cy="4661500"/>
          </a:xfrm>
          <a:custGeom>
            <a:avLst/>
            <a:gdLst>
              <a:gd name="T0" fmla="*/ 0 w 670"/>
              <a:gd name="T1" fmla="*/ 670 h 670"/>
              <a:gd name="T2" fmla="*/ 0 w 670"/>
              <a:gd name="T3" fmla="*/ 137 h 670"/>
              <a:gd name="T4" fmla="*/ 137 w 670"/>
              <a:gd name="T5" fmla="*/ 0 h 670"/>
              <a:gd name="T6" fmla="*/ 670 w 670"/>
              <a:gd name="T7" fmla="*/ 0 h 670"/>
              <a:gd name="T8" fmla="*/ 670 w 670"/>
              <a:gd name="T9" fmla="*/ 534 h 670"/>
              <a:gd name="T10" fmla="*/ 533 w 670"/>
              <a:gd name="T11" fmla="*/ 670 h 670"/>
              <a:gd name="T12" fmla="*/ 0 w 670"/>
              <a:gd name="T13" fmla="*/ 670 h 6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70" h="670">
                <a:moveTo>
                  <a:pt x="0" y="670"/>
                </a:moveTo>
                <a:cubicBezTo>
                  <a:pt x="0" y="137"/>
                  <a:pt x="0" y="137"/>
                  <a:pt x="0" y="137"/>
                </a:cubicBezTo>
                <a:cubicBezTo>
                  <a:pt x="0" y="61"/>
                  <a:pt x="61" y="0"/>
                  <a:pt x="137" y="0"/>
                </a:cubicBezTo>
                <a:cubicBezTo>
                  <a:pt x="670" y="0"/>
                  <a:pt x="670" y="0"/>
                  <a:pt x="670" y="0"/>
                </a:cubicBezTo>
                <a:cubicBezTo>
                  <a:pt x="670" y="534"/>
                  <a:pt x="670" y="534"/>
                  <a:pt x="670" y="534"/>
                </a:cubicBezTo>
                <a:cubicBezTo>
                  <a:pt x="670" y="609"/>
                  <a:pt x="609" y="670"/>
                  <a:pt x="533" y="670"/>
                </a:cubicBezTo>
                <a:cubicBezTo>
                  <a:pt x="0" y="670"/>
                  <a:pt x="0" y="670"/>
                  <a:pt x="0" y="670"/>
                </a:cubicBezTo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2E5B32D-5EC1-46FD-B4BA-72FB7FD5BC00}"/>
              </a:ext>
            </a:extLst>
          </p:cNvPr>
          <p:cNvSpPr txBox="1"/>
          <p:nvPr/>
        </p:nvSpPr>
        <p:spPr>
          <a:xfrm>
            <a:off x="7743678" y="1697911"/>
            <a:ext cx="3924886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Lifecycle phase  </a:t>
            </a:r>
            <a:r>
              <a:rPr lang="en-US" b="1" dirty="0">
                <a:solidFill>
                  <a:schemeClr val="bg1"/>
                </a:solidFill>
                <a:sym typeface="Wingdings" panose="05000000000000000000" pitchFamily="2" charset="2"/>
              </a:rPr>
              <a:t></a:t>
            </a:r>
            <a:r>
              <a:rPr lang="en-US" b="1" dirty="0">
                <a:solidFill>
                  <a:schemeClr val="bg1"/>
                </a:solidFill>
              </a:rPr>
              <a:t> Optimize</a:t>
            </a:r>
          </a:p>
          <a:p>
            <a:endParaRPr lang="en-US" b="1" dirty="0">
              <a:solidFill>
                <a:schemeClr val="bg1"/>
              </a:solidFill>
            </a:endParaRPr>
          </a:p>
          <a:p>
            <a:r>
              <a:rPr lang="en-US" b="1" dirty="0">
                <a:solidFill>
                  <a:schemeClr val="bg1"/>
                </a:solidFill>
              </a:rPr>
              <a:t>Maturity level 	  </a:t>
            </a:r>
            <a:r>
              <a:rPr lang="en-US" b="1" dirty="0">
                <a:solidFill>
                  <a:schemeClr val="bg1"/>
                </a:solidFill>
                <a:sym typeface="Wingdings" panose="05000000000000000000" pitchFamily="2" charset="2"/>
              </a:rPr>
              <a:t></a:t>
            </a:r>
            <a:r>
              <a:rPr lang="en-US" b="1" dirty="0">
                <a:solidFill>
                  <a:schemeClr val="bg1"/>
                </a:solidFill>
              </a:rPr>
              <a:t> Crawl</a:t>
            </a:r>
          </a:p>
          <a:p>
            <a:endParaRPr lang="en-US" b="1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r>
              <a:rPr lang="en-US" b="1" dirty="0">
                <a:solidFill>
                  <a:schemeClr val="bg1"/>
                </a:solidFill>
                <a:sym typeface="Wingdings" panose="05000000000000000000" pitchFamily="2" charset="2"/>
              </a:rPr>
              <a:t>Frequency	   One-time</a:t>
            </a:r>
            <a:endParaRPr lang="en-US" b="1" dirty="0">
              <a:solidFill>
                <a:schemeClr val="bg1"/>
              </a:solidFill>
            </a:endParaRPr>
          </a:p>
          <a:p>
            <a:endParaRPr lang="en-US" b="1" dirty="0"/>
          </a:p>
          <a:p>
            <a:r>
              <a:rPr lang="en-US" b="1" dirty="0">
                <a:solidFill>
                  <a:schemeClr val="bg1"/>
                </a:solidFill>
              </a:rPr>
              <a:t>Complexity	  </a:t>
            </a:r>
            <a:r>
              <a:rPr lang="en-US" b="1" dirty="0">
                <a:solidFill>
                  <a:schemeClr val="bg1"/>
                </a:solidFill>
                <a:sym typeface="Wingdings" panose="05000000000000000000" pitchFamily="2" charset="2"/>
              </a:rPr>
              <a:t> * </a:t>
            </a:r>
          </a:p>
          <a:p>
            <a:endParaRPr lang="en-US" b="1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r>
              <a:rPr lang="en-US" b="1" dirty="0">
                <a:solidFill>
                  <a:schemeClr val="bg1"/>
                </a:solidFill>
                <a:sym typeface="Wingdings" panose="05000000000000000000" pitchFamily="2" charset="2"/>
              </a:rPr>
              <a:t>Cost impact	   * * * *</a:t>
            </a:r>
          </a:p>
          <a:p>
            <a:endParaRPr lang="en-US" b="1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r>
              <a:rPr lang="en-US" b="1" dirty="0">
                <a:solidFill>
                  <a:schemeClr val="bg1"/>
                </a:solidFill>
                <a:sym typeface="Wingdings" panose="05000000000000000000" pitchFamily="2" charset="2"/>
              </a:rPr>
              <a:t>Cloud Provider	   all</a:t>
            </a:r>
          </a:p>
          <a:p>
            <a:endParaRPr lang="en-US" b="1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r>
              <a:rPr lang="en-US" b="1" dirty="0">
                <a:solidFill>
                  <a:schemeClr val="bg1"/>
                </a:solidFill>
                <a:sym typeface="Wingdings" panose="05000000000000000000" pitchFamily="2" charset="2"/>
              </a:rPr>
              <a:t>Incidence	   * * *</a:t>
            </a:r>
          </a:p>
          <a:p>
            <a:endParaRPr lang="en-US" b="1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r>
              <a:rPr lang="en-US" b="1" dirty="0">
                <a:solidFill>
                  <a:schemeClr val="bg1"/>
                </a:solidFill>
                <a:sym typeface="Wingdings" panose="05000000000000000000" pitchFamily="2" charset="2"/>
              </a:rPr>
              <a:t>Pro- or reactive	   Proactive</a:t>
            </a:r>
          </a:p>
          <a:p>
            <a:endParaRPr lang="en-US" b="1" dirty="0"/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47692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E47B3B-6FC7-4AC7-A4DA-2FD8AE77BC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Different types for different purposes</a:t>
            </a:r>
          </a:p>
          <a:p>
            <a:r>
              <a:rPr lang="en-US" dirty="0"/>
              <a:t>B-series in Azure</a:t>
            </a:r>
          </a:p>
          <a:p>
            <a:r>
              <a:rPr lang="en-US" dirty="0"/>
              <a:t>Ideal for rare peak usage</a:t>
            </a:r>
          </a:p>
          <a:p>
            <a:r>
              <a:rPr lang="en-US" dirty="0"/>
              <a:t>Possible saving ~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55%</a:t>
            </a:r>
            <a:endParaRPr lang="hu-HU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US" dirty="0"/>
              <a:t>e.</a:t>
            </a:r>
            <a:r>
              <a:rPr lang="hu-HU" dirty="0"/>
              <a:t>g</a:t>
            </a:r>
            <a:r>
              <a:rPr lang="en-US" dirty="0"/>
              <a:t>.</a:t>
            </a:r>
            <a:r>
              <a:rPr lang="hu-HU" dirty="0"/>
              <a:t> </a:t>
            </a:r>
            <a:r>
              <a:rPr lang="hu-HU" sz="3200" dirty="0">
                <a:latin typeface="Calibri Light" panose="020F0302020204030204" pitchFamily="34" charset="0"/>
                <a:cs typeface="Calibri Light" panose="020F0302020204030204" pitchFamily="34" charset="0"/>
              </a:rPr>
              <a:t>D</a:t>
            </a:r>
            <a:r>
              <a:rPr lang="en-US" sz="3200" dirty="0">
                <a:latin typeface="Calibri Light" panose="020F0302020204030204" pitchFamily="34" charset="0"/>
                <a:cs typeface="Calibri Light" panose="020F0302020204030204" pitchFamily="34" charset="0"/>
              </a:rPr>
              <a:t>2</a:t>
            </a:r>
            <a:r>
              <a:rPr lang="hu-HU" sz="3200" dirty="0">
                <a:latin typeface="Calibri Light" panose="020F0302020204030204" pitchFamily="34" charset="0"/>
                <a:cs typeface="Calibri Light" panose="020F0302020204030204" pitchFamily="34" charset="0"/>
              </a:rPr>
              <a:t>s v</a:t>
            </a:r>
            <a:r>
              <a:rPr lang="en-US" sz="3200" dirty="0">
                <a:latin typeface="Calibri Light" panose="020F0302020204030204" pitchFamily="34" charset="0"/>
                <a:cs typeface="Calibri Light" panose="020F0302020204030204" pitchFamily="34" charset="0"/>
              </a:rPr>
              <a:t>3</a:t>
            </a:r>
            <a:r>
              <a:rPr lang="en-US" dirty="0"/>
              <a:t>: </a:t>
            </a:r>
            <a:r>
              <a:rPr lang="en-US" sz="3200" dirty="0">
                <a:latin typeface="Calibri Light" panose="020F0302020204030204" pitchFamily="34" charset="0"/>
                <a:cs typeface="Calibri Light" panose="020F0302020204030204" pitchFamily="34" charset="0"/>
              </a:rPr>
              <a:t>79</a:t>
            </a:r>
            <a:r>
              <a:rPr lang="en-US" dirty="0"/>
              <a:t> </a:t>
            </a:r>
            <a:r>
              <a:rPr lang="hu-HU" dirty="0"/>
              <a:t>€ </a:t>
            </a:r>
            <a:r>
              <a:rPr lang="en-US" dirty="0"/>
              <a:t>vs. </a:t>
            </a:r>
            <a:r>
              <a:rPr lang="hu-HU" sz="3200" dirty="0">
                <a:latin typeface="Calibri Light" panose="020F0302020204030204" pitchFamily="34" charset="0"/>
                <a:cs typeface="Calibri Light" panose="020F0302020204030204" pitchFamily="34" charset="0"/>
              </a:rPr>
              <a:t>B</a:t>
            </a:r>
            <a:r>
              <a:rPr lang="en-US" sz="3200" dirty="0">
                <a:latin typeface="Calibri Light" panose="020F0302020204030204" pitchFamily="34" charset="0"/>
                <a:cs typeface="Calibri Light" panose="020F0302020204030204" pitchFamily="34" charset="0"/>
              </a:rPr>
              <a:t>2</a:t>
            </a:r>
            <a:r>
              <a:rPr lang="hu-HU" sz="3200" dirty="0">
                <a:latin typeface="Calibri Light" panose="020F0302020204030204" pitchFamily="34" charset="0"/>
                <a:cs typeface="Calibri Light" panose="020F0302020204030204" pitchFamily="34" charset="0"/>
              </a:rPr>
              <a:t>s </a:t>
            </a:r>
            <a:r>
              <a:rPr lang="en-US" sz="3200" dirty="0">
                <a:latin typeface="Calibri Light" panose="020F0302020204030204" pitchFamily="34" charset="0"/>
                <a:cs typeface="Calibri Light" panose="020F0302020204030204" pitchFamily="34" charset="0"/>
              </a:rPr>
              <a:t>31</a:t>
            </a:r>
            <a:r>
              <a:rPr lang="hu-HU" dirty="0"/>
              <a:t> €</a:t>
            </a:r>
            <a:r>
              <a:rPr lang="en-US" dirty="0"/>
              <a:t> </a:t>
            </a:r>
          </a:p>
          <a:p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B3C31B4-322B-4DD6-9E2B-0FD36D92DE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FinOps.hu – HWSW 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2022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F13F38E-0F38-46DA-A36F-3FDACA5710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1" y="596299"/>
            <a:ext cx="11048999" cy="600892"/>
          </a:xfrm>
        </p:spPr>
        <p:txBody>
          <a:bodyPr>
            <a:normAutofit fontScale="90000"/>
          </a:bodyPr>
          <a:lstStyle/>
          <a:p>
            <a:r>
              <a:rPr lang="en-US" dirty="0"/>
              <a:t>VM Type Change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5AA81A-3F68-4629-A724-71A4F4657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Slide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fld id="{9248C0D1-46FE-4F85-A287-0B08E59E305D}" type="slidenum">
              <a:rPr lang="en-US" smtClean="0">
                <a:latin typeface="Calibri Light" panose="020F0302020204030204" pitchFamily="34" charset="0"/>
                <a:cs typeface="Calibri Light" panose="020F0302020204030204" pitchFamily="34" charset="0"/>
              </a:rPr>
              <a:pPr/>
              <a:t>16</a:t>
            </a:fld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9" name="Freeform 11">
            <a:extLst>
              <a:ext uri="{FF2B5EF4-FFF2-40B4-BE49-F238E27FC236}">
                <a16:creationId xmlns:a16="http://schemas.microsoft.com/office/drawing/2014/main" id="{1372D12C-97FB-4A87-B032-41D1A4F9AED9}"/>
              </a:ext>
            </a:extLst>
          </p:cNvPr>
          <p:cNvSpPr>
            <a:spLocks/>
          </p:cNvSpPr>
          <p:nvPr/>
        </p:nvSpPr>
        <p:spPr bwMode="auto">
          <a:xfrm>
            <a:off x="7540287" y="1375113"/>
            <a:ext cx="4009292" cy="4661500"/>
          </a:xfrm>
          <a:custGeom>
            <a:avLst/>
            <a:gdLst>
              <a:gd name="T0" fmla="*/ 0 w 670"/>
              <a:gd name="T1" fmla="*/ 670 h 670"/>
              <a:gd name="T2" fmla="*/ 0 w 670"/>
              <a:gd name="T3" fmla="*/ 137 h 670"/>
              <a:gd name="T4" fmla="*/ 137 w 670"/>
              <a:gd name="T5" fmla="*/ 0 h 670"/>
              <a:gd name="T6" fmla="*/ 670 w 670"/>
              <a:gd name="T7" fmla="*/ 0 h 670"/>
              <a:gd name="T8" fmla="*/ 670 w 670"/>
              <a:gd name="T9" fmla="*/ 534 h 670"/>
              <a:gd name="T10" fmla="*/ 533 w 670"/>
              <a:gd name="T11" fmla="*/ 670 h 670"/>
              <a:gd name="T12" fmla="*/ 0 w 670"/>
              <a:gd name="T13" fmla="*/ 670 h 6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70" h="670">
                <a:moveTo>
                  <a:pt x="0" y="670"/>
                </a:moveTo>
                <a:cubicBezTo>
                  <a:pt x="0" y="137"/>
                  <a:pt x="0" y="137"/>
                  <a:pt x="0" y="137"/>
                </a:cubicBezTo>
                <a:cubicBezTo>
                  <a:pt x="0" y="61"/>
                  <a:pt x="61" y="0"/>
                  <a:pt x="137" y="0"/>
                </a:cubicBezTo>
                <a:cubicBezTo>
                  <a:pt x="670" y="0"/>
                  <a:pt x="670" y="0"/>
                  <a:pt x="670" y="0"/>
                </a:cubicBezTo>
                <a:cubicBezTo>
                  <a:pt x="670" y="534"/>
                  <a:pt x="670" y="534"/>
                  <a:pt x="670" y="534"/>
                </a:cubicBezTo>
                <a:cubicBezTo>
                  <a:pt x="670" y="609"/>
                  <a:pt x="609" y="670"/>
                  <a:pt x="533" y="670"/>
                </a:cubicBezTo>
                <a:cubicBezTo>
                  <a:pt x="0" y="670"/>
                  <a:pt x="0" y="670"/>
                  <a:pt x="0" y="670"/>
                </a:cubicBezTo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2E5B32D-5EC1-46FD-B4BA-72FB7FD5BC00}"/>
              </a:ext>
            </a:extLst>
          </p:cNvPr>
          <p:cNvSpPr txBox="1"/>
          <p:nvPr/>
        </p:nvSpPr>
        <p:spPr>
          <a:xfrm>
            <a:off x="7743678" y="1697911"/>
            <a:ext cx="3924886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Lifecycle phase  </a:t>
            </a:r>
            <a:r>
              <a:rPr lang="en-US" b="1" dirty="0">
                <a:solidFill>
                  <a:schemeClr val="bg1"/>
                </a:solidFill>
                <a:sym typeface="Wingdings" panose="05000000000000000000" pitchFamily="2" charset="2"/>
              </a:rPr>
              <a:t></a:t>
            </a:r>
            <a:r>
              <a:rPr lang="en-US" b="1" dirty="0">
                <a:solidFill>
                  <a:schemeClr val="bg1"/>
                </a:solidFill>
              </a:rPr>
              <a:t> Optimize</a:t>
            </a:r>
          </a:p>
          <a:p>
            <a:endParaRPr lang="en-US" b="1" dirty="0">
              <a:solidFill>
                <a:schemeClr val="bg1"/>
              </a:solidFill>
            </a:endParaRPr>
          </a:p>
          <a:p>
            <a:r>
              <a:rPr lang="en-US" b="1" dirty="0">
                <a:solidFill>
                  <a:schemeClr val="bg1"/>
                </a:solidFill>
              </a:rPr>
              <a:t>Maturity level 	  </a:t>
            </a:r>
            <a:r>
              <a:rPr lang="en-US" b="1" dirty="0">
                <a:solidFill>
                  <a:schemeClr val="bg1"/>
                </a:solidFill>
                <a:sym typeface="Wingdings" panose="05000000000000000000" pitchFamily="2" charset="2"/>
              </a:rPr>
              <a:t></a:t>
            </a:r>
            <a:r>
              <a:rPr lang="en-US" b="1" dirty="0">
                <a:solidFill>
                  <a:schemeClr val="bg1"/>
                </a:solidFill>
              </a:rPr>
              <a:t> Walk</a:t>
            </a:r>
          </a:p>
          <a:p>
            <a:endParaRPr lang="en-US" b="1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r>
              <a:rPr lang="en-US" b="1" dirty="0">
                <a:solidFill>
                  <a:schemeClr val="bg1"/>
                </a:solidFill>
                <a:sym typeface="Wingdings" panose="05000000000000000000" pitchFamily="2" charset="2"/>
              </a:rPr>
              <a:t>Frequency	   One-time</a:t>
            </a:r>
            <a:endParaRPr lang="en-US" b="1" dirty="0">
              <a:solidFill>
                <a:schemeClr val="bg1"/>
              </a:solidFill>
            </a:endParaRPr>
          </a:p>
          <a:p>
            <a:endParaRPr lang="en-US" b="1" dirty="0"/>
          </a:p>
          <a:p>
            <a:r>
              <a:rPr lang="en-US" b="1" dirty="0">
                <a:solidFill>
                  <a:schemeClr val="bg1"/>
                </a:solidFill>
              </a:rPr>
              <a:t>Complexity	  </a:t>
            </a:r>
            <a:r>
              <a:rPr lang="en-US" b="1" dirty="0">
                <a:solidFill>
                  <a:schemeClr val="bg1"/>
                </a:solidFill>
                <a:sym typeface="Wingdings" panose="05000000000000000000" pitchFamily="2" charset="2"/>
              </a:rPr>
              <a:t> * *</a:t>
            </a:r>
          </a:p>
          <a:p>
            <a:endParaRPr lang="en-US" b="1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r>
              <a:rPr lang="en-US" b="1" dirty="0">
                <a:solidFill>
                  <a:schemeClr val="bg1"/>
                </a:solidFill>
                <a:sym typeface="Wingdings" panose="05000000000000000000" pitchFamily="2" charset="2"/>
              </a:rPr>
              <a:t>Cost impact	   * * *</a:t>
            </a:r>
          </a:p>
          <a:p>
            <a:endParaRPr lang="en-US" b="1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r>
              <a:rPr lang="en-US" b="1" dirty="0">
                <a:solidFill>
                  <a:schemeClr val="bg1"/>
                </a:solidFill>
                <a:sym typeface="Wingdings" panose="05000000000000000000" pitchFamily="2" charset="2"/>
              </a:rPr>
              <a:t>Cloud Provider	   all (Azure)</a:t>
            </a:r>
          </a:p>
          <a:p>
            <a:endParaRPr lang="en-US" b="1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r>
              <a:rPr lang="en-US" b="1" dirty="0">
                <a:solidFill>
                  <a:schemeClr val="bg1"/>
                </a:solidFill>
                <a:sym typeface="Wingdings" panose="05000000000000000000" pitchFamily="2" charset="2"/>
              </a:rPr>
              <a:t>Incidence	   * *</a:t>
            </a:r>
          </a:p>
          <a:p>
            <a:endParaRPr lang="en-US" b="1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r>
              <a:rPr lang="en-US" b="1" dirty="0">
                <a:solidFill>
                  <a:schemeClr val="bg1"/>
                </a:solidFill>
                <a:sym typeface="Wingdings" panose="05000000000000000000" pitchFamily="2" charset="2"/>
              </a:rPr>
              <a:t>Pro- or reactive	   Proactive</a:t>
            </a:r>
          </a:p>
          <a:p>
            <a:endParaRPr lang="en-US" b="1" dirty="0"/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4430900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E47B3B-6FC7-4AC7-A4DA-2FD8AE77BC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SSD and HDD </a:t>
            </a:r>
          </a:p>
          <a:p>
            <a:pPr lvl="1"/>
            <a:r>
              <a:rPr lang="en-US" dirty="0"/>
              <a:t>different price and pricing logic</a:t>
            </a:r>
          </a:p>
          <a:p>
            <a:r>
              <a:rPr lang="en-US" dirty="0"/>
              <a:t>SSD</a:t>
            </a:r>
          </a:p>
          <a:p>
            <a:pPr lvl="1"/>
            <a:r>
              <a:rPr lang="en-US" dirty="0"/>
              <a:t>monthly price</a:t>
            </a:r>
          </a:p>
          <a:p>
            <a:r>
              <a:rPr lang="en-US" dirty="0"/>
              <a:t>HDD</a:t>
            </a:r>
          </a:p>
          <a:p>
            <a:pPr lvl="1"/>
            <a:r>
              <a:rPr lang="en-US" dirty="0"/>
              <a:t>monthly price + transaction-based price</a:t>
            </a:r>
          </a:p>
          <a:p>
            <a:r>
              <a:rPr lang="en-US" dirty="0"/>
              <a:t>Central service</a:t>
            </a:r>
          </a:p>
          <a:p>
            <a:pPr lvl="1"/>
            <a:r>
              <a:rPr lang="en-US" dirty="0"/>
              <a:t>Based on Azure automation</a:t>
            </a:r>
          </a:p>
          <a:p>
            <a:pPr lvl="1"/>
            <a:r>
              <a:rPr lang="en-US" dirty="0"/>
              <a:t>Using tags for defining the schedule</a:t>
            </a:r>
          </a:p>
          <a:p>
            <a:r>
              <a:rPr lang="en-US" dirty="0"/>
              <a:t>e.g. </a:t>
            </a:r>
            <a:r>
              <a:rPr lang="en-US" sz="3200" dirty="0">
                <a:latin typeface="Calibri Light" panose="020F0302020204030204" pitchFamily="34" charset="0"/>
                <a:cs typeface="Calibri Light" panose="020F0302020204030204" pitchFamily="34" charset="0"/>
              </a:rPr>
              <a:t>1</a:t>
            </a:r>
            <a:r>
              <a:rPr lang="en-US" dirty="0"/>
              <a:t> TB – SSD: </a:t>
            </a:r>
            <a:r>
              <a:rPr lang="en-US" sz="3200" dirty="0">
                <a:latin typeface="Calibri Light" panose="020F0302020204030204" pitchFamily="34" charset="0"/>
                <a:cs typeface="Calibri Light" panose="020F0302020204030204" pitchFamily="34" charset="0"/>
              </a:rPr>
              <a:t>134</a:t>
            </a:r>
            <a:r>
              <a:rPr lang="en-US" dirty="0"/>
              <a:t> </a:t>
            </a:r>
            <a:r>
              <a:rPr lang="hu-HU" dirty="0"/>
              <a:t>€ </a:t>
            </a:r>
            <a:r>
              <a:rPr lang="en-US" dirty="0"/>
              <a:t>vs. HDD:</a:t>
            </a:r>
            <a:r>
              <a:rPr lang="hu-HU" dirty="0"/>
              <a:t> </a:t>
            </a:r>
            <a:r>
              <a:rPr lang="hu-HU" sz="3200" dirty="0">
                <a:latin typeface="Calibri Light" panose="020F0302020204030204" pitchFamily="34" charset="0"/>
                <a:cs typeface="Calibri Light" panose="020F0302020204030204" pitchFamily="34" charset="0"/>
              </a:rPr>
              <a:t>37</a:t>
            </a:r>
            <a:r>
              <a:rPr lang="hu-HU" dirty="0"/>
              <a:t> €</a:t>
            </a:r>
            <a:r>
              <a:rPr lang="en-US" dirty="0"/>
              <a:t> </a:t>
            </a:r>
          </a:p>
          <a:p>
            <a:endParaRPr lang="en-US" dirty="0"/>
          </a:p>
          <a:p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B3C31B4-322B-4DD6-9E2B-0FD36D92DE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FinOps.hu – HWSW 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2022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F13F38E-0F38-46DA-A36F-3FDACA5710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1" y="596299"/>
            <a:ext cx="11048999" cy="600892"/>
          </a:xfrm>
        </p:spPr>
        <p:txBody>
          <a:bodyPr>
            <a:normAutofit fontScale="90000"/>
          </a:bodyPr>
          <a:lstStyle/>
          <a:p>
            <a:r>
              <a:rPr lang="en-US" dirty="0"/>
              <a:t>Automatic Storage Type Change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5AA81A-3F68-4629-A724-71A4F4657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Slide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fld id="{9248C0D1-46FE-4F85-A287-0B08E59E305D}" type="slidenum">
              <a:rPr lang="en-US" smtClean="0">
                <a:latin typeface="Calibri Light" panose="020F0302020204030204" pitchFamily="34" charset="0"/>
                <a:cs typeface="Calibri Light" panose="020F0302020204030204" pitchFamily="34" charset="0"/>
              </a:rPr>
              <a:pPr/>
              <a:t>17</a:t>
            </a:fld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9" name="Freeform 11">
            <a:extLst>
              <a:ext uri="{FF2B5EF4-FFF2-40B4-BE49-F238E27FC236}">
                <a16:creationId xmlns:a16="http://schemas.microsoft.com/office/drawing/2014/main" id="{1372D12C-97FB-4A87-B032-41D1A4F9AED9}"/>
              </a:ext>
            </a:extLst>
          </p:cNvPr>
          <p:cNvSpPr>
            <a:spLocks/>
          </p:cNvSpPr>
          <p:nvPr/>
        </p:nvSpPr>
        <p:spPr bwMode="auto">
          <a:xfrm>
            <a:off x="7540287" y="1375113"/>
            <a:ext cx="4009292" cy="4661500"/>
          </a:xfrm>
          <a:custGeom>
            <a:avLst/>
            <a:gdLst>
              <a:gd name="T0" fmla="*/ 0 w 670"/>
              <a:gd name="T1" fmla="*/ 670 h 670"/>
              <a:gd name="T2" fmla="*/ 0 w 670"/>
              <a:gd name="T3" fmla="*/ 137 h 670"/>
              <a:gd name="T4" fmla="*/ 137 w 670"/>
              <a:gd name="T5" fmla="*/ 0 h 670"/>
              <a:gd name="T6" fmla="*/ 670 w 670"/>
              <a:gd name="T7" fmla="*/ 0 h 670"/>
              <a:gd name="T8" fmla="*/ 670 w 670"/>
              <a:gd name="T9" fmla="*/ 534 h 670"/>
              <a:gd name="T10" fmla="*/ 533 w 670"/>
              <a:gd name="T11" fmla="*/ 670 h 670"/>
              <a:gd name="T12" fmla="*/ 0 w 670"/>
              <a:gd name="T13" fmla="*/ 670 h 6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70" h="670">
                <a:moveTo>
                  <a:pt x="0" y="670"/>
                </a:moveTo>
                <a:cubicBezTo>
                  <a:pt x="0" y="137"/>
                  <a:pt x="0" y="137"/>
                  <a:pt x="0" y="137"/>
                </a:cubicBezTo>
                <a:cubicBezTo>
                  <a:pt x="0" y="61"/>
                  <a:pt x="61" y="0"/>
                  <a:pt x="137" y="0"/>
                </a:cubicBezTo>
                <a:cubicBezTo>
                  <a:pt x="670" y="0"/>
                  <a:pt x="670" y="0"/>
                  <a:pt x="670" y="0"/>
                </a:cubicBezTo>
                <a:cubicBezTo>
                  <a:pt x="670" y="534"/>
                  <a:pt x="670" y="534"/>
                  <a:pt x="670" y="534"/>
                </a:cubicBezTo>
                <a:cubicBezTo>
                  <a:pt x="670" y="609"/>
                  <a:pt x="609" y="670"/>
                  <a:pt x="533" y="670"/>
                </a:cubicBezTo>
                <a:cubicBezTo>
                  <a:pt x="0" y="670"/>
                  <a:pt x="0" y="670"/>
                  <a:pt x="0" y="670"/>
                </a:cubicBezTo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2E5B32D-5EC1-46FD-B4BA-72FB7FD5BC00}"/>
              </a:ext>
            </a:extLst>
          </p:cNvPr>
          <p:cNvSpPr txBox="1"/>
          <p:nvPr/>
        </p:nvSpPr>
        <p:spPr>
          <a:xfrm>
            <a:off x="7743678" y="1697911"/>
            <a:ext cx="3924886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Lifecycle phase  </a:t>
            </a:r>
            <a:r>
              <a:rPr lang="en-US" b="1" dirty="0">
                <a:solidFill>
                  <a:schemeClr val="bg1"/>
                </a:solidFill>
                <a:sym typeface="Wingdings" panose="05000000000000000000" pitchFamily="2" charset="2"/>
              </a:rPr>
              <a:t></a:t>
            </a:r>
            <a:r>
              <a:rPr lang="en-US" b="1" dirty="0">
                <a:solidFill>
                  <a:schemeClr val="bg1"/>
                </a:solidFill>
              </a:rPr>
              <a:t> Optimize</a:t>
            </a:r>
          </a:p>
          <a:p>
            <a:endParaRPr lang="en-US" b="1" dirty="0">
              <a:solidFill>
                <a:schemeClr val="bg1"/>
              </a:solidFill>
            </a:endParaRPr>
          </a:p>
          <a:p>
            <a:r>
              <a:rPr lang="en-US" b="1" dirty="0">
                <a:solidFill>
                  <a:schemeClr val="bg1"/>
                </a:solidFill>
              </a:rPr>
              <a:t>Maturity level 	  </a:t>
            </a:r>
            <a:r>
              <a:rPr lang="en-US" b="1" dirty="0">
                <a:solidFill>
                  <a:schemeClr val="bg1"/>
                </a:solidFill>
                <a:sym typeface="Wingdings" panose="05000000000000000000" pitchFamily="2" charset="2"/>
              </a:rPr>
              <a:t></a:t>
            </a:r>
            <a:r>
              <a:rPr lang="en-US" b="1" dirty="0">
                <a:solidFill>
                  <a:schemeClr val="bg1"/>
                </a:solidFill>
              </a:rPr>
              <a:t> Walk</a:t>
            </a:r>
          </a:p>
          <a:p>
            <a:endParaRPr lang="en-US" b="1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r>
              <a:rPr lang="en-US" b="1" dirty="0">
                <a:solidFill>
                  <a:schemeClr val="bg1"/>
                </a:solidFill>
                <a:sym typeface="Wingdings" panose="05000000000000000000" pitchFamily="2" charset="2"/>
              </a:rPr>
              <a:t>Frequency	   Regular</a:t>
            </a:r>
            <a:endParaRPr lang="en-US" b="1" dirty="0">
              <a:solidFill>
                <a:schemeClr val="bg1"/>
              </a:solidFill>
            </a:endParaRPr>
          </a:p>
          <a:p>
            <a:endParaRPr lang="en-US" b="1" dirty="0"/>
          </a:p>
          <a:p>
            <a:r>
              <a:rPr lang="en-US" b="1" dirty="0">
                <a:solidFill>
                  <a:schemeClr val="bg1"/>
                </a:solidFill>
              </a:rPr>
              <a:t>Complexity	  </a:t>
            </a:r>
            <a:r>
              <a:rPr lang="en-US" b="1" dirty="0">
                <a:solidFill>
                  <a:schemeClr val="bg1"/>
                </a:solidFill>
                <a:sym typeface="Wingdings" panose="05000000000000000000" pitchFamily="2" charset="2"/>
              </a:rPr>
              <a:t> * * *</a:t>
            </a:r>
          </a:p>
          <a:p>
            <a:endParaRPr lang="en-US" b="1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r>
              <a:rPr lang="en-US" b="1" dirty="0">
                <a:solidFill>
                  <a:schemeClr val="bg1"/>
                </a:solidFill>
                <a:sym typeface="Wingdings" panose="05000000000000000000" pitchFamily="2" charset="2"/>
              </a:rPr>
              <a:t>Cost impact	   * * * </a:t>
            </a:r>
          </a:p>
          <a:p>
            <a:endParaRPr lang="en-US" b="1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r>
              <a:rPr lang="en-US" b="1" dirty="0">
                <a:solidFill>
                  <a:schemeClr val="bg1"/>
                </a:solidFill>
                <a:sym typeface="Wingdings" panose="05000000000000000000" pitchFamily="2" charset="2"/>
              </a:rPr>
              <a:t>Cloud Provider	   all</a:t>
            </a:r>
          </a:p>
          <a:p>
            <a:endParaRPr lang="en-US" b="1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r>
              <a:rPr lang="en-US" b="1" dirty="0">
                <a:solidFill>
                  <a:schemeClr val="bg1"/>
                </a:solidFill>
                <a:sym typeface="Wingdings" panose="05000000000000000000" pitchFamily="2" charset="2"/>
              </a:rPr>
              <a:t>Incidence	   * * *</a:t>
            </a:r>
          </a:p>
          <a:p>
            <a:endParaRPr lang="en-US" b="1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r>
              <a:rPr lang="en-US" b="1" dirty="0">
                <a:solidFill>
                  <a:schemeClr val="bg1"/>
                </a:solidFill>
                <a:sym typeface="Wingdings" panose="05000000000000000000" pitchFamily="2" charset="2"/>
              </a:rPr>
              <a:t>Pro- or reactive	   Proactive</a:t>
            </a:r>
          </a:p>
          <a:p>
            <a:endParaRPr lang="en-US" b="1" dirty="0"/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4008658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E47B3B-6FC7-4AC7-A4DA-2FD8AE77BC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Different size and performance options</a:t>
            </a:r>
          </a:p>
          <a:p>
            <a:r>
              <a:rPr lang="en-US" dirty="0"/>
              <a:t>No need for extra backup</a:t>
            </a:r>
          </a:p>
          <a:p>
            <a:r>
              <a:rPr lang="en-US" dirty="0"/>
              <a:t>PAYG</a:t>
            </a:r>
          </a:p>
          <a:p>
            <a:r>
              <a:rPr lang="en-US" dirty="0"/>
              <a:t>Reservation</a:t>
            </a:r>
          </a:p>
          <a:p>
            <a:r>
              <a:rPr lang="en-US" dirty="0"/>
              <a:t>No extra support fee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B3C31B4-322B-4DD6-9E2B-0FD36D92DE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FinOps.hu – HWSW 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2022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F13F38E-0F38-46DA-A36F-3FDACA5710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1" y="596299"/>
            <a:ext cx="11048999" cy="600892"/>
          </a:xfrm>
        </p:spPr>
        <p:txBody>
          <a:bodyPr>
            <a:normAutofit fontScale="90000"/>
          </a:bodyPr>
          <a:lstStyle/>
          <a:p>
            <a:r>
              <a:rPr lang="en-US" dirty="0"/>
              <a:t>PostgreSQL PAAS instead of IaaS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5AA81A-3F68-4629-A724-71A4F4657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Slide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fld id="{9248C0D1-46FE-4F85-A287-0B08E59E305D}" type="slidenum">
              <a:rPr lang="en-US" smtClean="0">
                <a:latin typeface="Calibri Light" panose="020F0302020204030204" pitchFamily="34" charset="0"/>
                <a:cs typeface="Calibri Light" panose="020F0302020204030204" pitchFamily="34" charset="0"/>
              </a:rPr>
              <a:pPr/>
              <a:t>18</a:t>
            </a:fld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9" name="Freeform 11">
            <a:extLst>
              <a:ext uri="{FF2B5EF4-FFF2-40B4-BE49-F238E27FC236}">
                <a16:creationId xmlns:a16="http://schemas.microsoft.com/office/drawing/2014/main" id="{1372D12C-97FB-4A87-B032-41D1A4F9AED9}"/>
              </a:ext>
            </a:extLst>
          </p:cNvPr>
          <p:cNvSpPr>
            <a:spLocks/>
          </p:cNvSpPr>
          <p:nvPr/>
        </p:nvSpPr>
        <p:spPr bwMode="auto">
          <a:xfrm>
            <a:off x="7540287" y="1375113"/>
            <a:ext cx="4009292" cy="4661500"/>
          </a:xfrm>
          <a:custGeom>
            <a:avLst/>
            <a:gdLst>
              <a:gd name="T0" fmla="*/ 0 w 670"/>
              <a:gd name="T1" fmla="*/ 670 h 670"/>
              <a:gd name="T2" fmla="*/ 0 w 670"/>
              <a:gd name="T3" fmla="*/ 137 h 670"/>
              <a:gd name="T4" fmla="*/ 137 w 670"/>
              <a:gd name="T5" fmla="*/ 0 h 670"/>
              <a:gd name="T6" fmla="*/ 670 w 670"/>
              <a:gd name="T7" fmla="*/ 0 h 670"/>
              <a:gd name="T8" fmla="*/ 670 w 670"/>
              <a:gd name="T9" fmla="*/ 534 h 670"/>
              <a:gd name="T10" fmla="*/ 533 w 670"/>
              <a:gd name="T11" fmla="*/ 670 h 670"/>
              <a:gd name="T12" fmla="*/ 0 w 670"/>
              <a:gd name="T13" fmla="*/ 670 h 6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70" h="670">
                <a:moveTo>
                  <a:pt x="0" y="670"/>
                </a:moveTo>
                <a:cubicBezTo>
                  <a:pt x="0" y="137"/>
                  <a:pt x="0" y="137"/>
                  <a:pt x="0" y="137"/>
                </a:cubicBezTo>
                <a:cubicBezTo>
                  <a:pt x="0" y="61"/>
                  <a:pt x="61" y="0"/>
                  <a:pt x="137" y="0"/>
                </a:cubicBezTo>
                <a:cubicBezTo>
                  <a:pt x="670" y="0"/>
                  <a:pt x="670" y="0"/>
                  <a:pt x="670" y="0"/>
                </a:cubicBezTo>
                <a:cubicBezTo>
                  <a:pt x="670" y="534"/>
                  <a:pt x="670" y="534"/>
                  <a:pt x="670" y="534"/>
                </a:cubicBezTo>
                <a:cubicBezTo>
                  <a:pt x="670" y="609"/>
                  <a:pt x="609" y="670"/>
                  <a:pt x="533" y="670"/>
                </a:cubicBezTo>
                <a:cubicBezTo>
                  <a:pt x="0" y="670"/>
                  <a:pt x="0" y="670"/>
                  <a:pt x="0" y="670"/>
                </a:cubicBezTo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2E5B32D-5EC1-46FD-B4BA-72FB7FD5BC00}"/>
              </a:ext>
            </a:extLst>
          </p:cNvPr>
          <p:cNvSpPr txBox="1"/>
          <p:nvPr/>
        </p:nvSpPr>
        <p:spPr>
          <a:xfrm>
            <a:off x="7743678" y="1697911"/>
            <a:ext cx="3924886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Lifecycle phase  </a:t>
            </a:r>
            <a:r>
              <a:rPr lang="en-US" b="1" dirty="0">
                <a:solidFill>
                  <a:schemeClr val="bg1"/>
                </a:solidFill>
                <a:sym typeface="Wingdings" panose="05000000000000000000" pitchFamily="2" charset="2"/>
              </a:rPr>
              <a:t></a:t>
            </a:r>
            <a:r>
              <a:rPr lang="en-US" b="1" dirty="0">
                <a:solidFill>
                  <a:schemeClr val="bg1"/>
                </a:solidFill>
              </a:rPr>
              <a:t> Optimize</a:t>
            </a:r>
          </a:p>
          <a:p>
            <a:endParaRPr lang="en-US" b="1" dirty="0">
              <a:solidFill>
                <a:schemeClr val="bg1"/>
              </a:solidFill>
            </a:endParaRPr>
          </a:p>
          <a:p>
            <a:r>
              <a:rPr lang="en-US" b="1" dirty="0">
                <a:solidFill>
                  <a:schemeClr val="bg1"/>
                </a:solidFill>
              </a:rPr>
              <a:t>Maturity level 	  </a:t>
            </a:r>
            <a:r>
              <a:rPr lang="en-US" b="1" dirty="0">
                <a:solidFill>
                  <a:schemeClr val="bg1"/>
                </a:solidFill>
                <a:sym typeface="Wingdings" panose="05000000000000000000" pitchFamily="2" charset="2"/>
              </a:rPr>
              <a:t></a:t>
            </a:r>
            <a:r>
              <a:rPr lang="en-US" b="1" dirty="0">
                <a:solidFill>
                  <a:schemeClr val="bg1"/>
                </a:solidFill>
              </a:rPr>
              <a:t> Run</a:t>
            </a:r>
          </a:p>
          <a:p>
            <a:endParaRPr lang="en-US" b="1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r>
              <a:rPr lang="en-US" b="1" dirty="0">
                <a:solidFill>
                  <a:schemeClr val="bg1"/>
                </a:solidFill>
                <a:sym typeface="Wingdings" panose="05000000000000000000" pitchFamily="2" charset="2"/>
              </a:rPr>
              <a:t>Frequency	   One-time</a:t>
            </a:r>
            <a:endParaRPr lang="en-US" b="1" dirty="0">
              <a:solidFill>
                <a:schemeClr val="bg1"/>
              </a:solidFill>
            </a:endParaRPr>
          </a:p>
          <a:p>
            <a:endParaRPr lang="en-US" b="1" dirty="0"/>
          </a:p>
          <a:p>
            <a:r>
              <a:rPr lang="en-US" b="1" dirty="0">
                <a:solidFill>
                  <a:schemeClr val="bg1"/>
                </a:solidFill>
              </a:rPr>
              <a:t>Complexity	  </a:t>
            </a:r>
            <a:r>
              <a:rPr lang="en-US" b="1" dirty="0">
                <a:solidFill>
                  <a:schemeClr val="bg1"/>
                </a:solidFill>
                <a:sym typeface="Wingdings" panose="05000000000000000000" pitchFamily="2" charset="2"/>
              </a:rPr>
              <a:t> * * * *</a:t>
            </a:r>
          </a:p>
          <a:p>
            <a:endParaRPr lang="en-US" b="1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r>
              <a:rPr lang="en-US" b="1" dirty="0">
                <a:solidFill>
                  <a:schemeClr val="bg1"/>
                </a:solidFill>
                <a:sym typeface="Wingdings" panose="05000000000000000000" pitchFamily="2" charset="2"/>
              </a:rPr>
              <a:t>Cost impact	   * * </a:t>
            </a:r>
          </a:p>
          <a:p>
            <a:endParaRPr lang="en-US" b="1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r>
              <a:rPr lang="en-US" b="1" dirty="0">
                <a:solidFill>
                  <a:schemeClr val="bg1"/>
                </a:solidFill>
                <a:sym typeface="Wingdings" panose="05000000000000000000" pitchFamily="2" charset="2"/>
              </a:rPr>
              <a:t>Cloud Provider	   all</a:t>
            </a:r>
          </a:p>
          <a:p>
            <a:endParaRPr lang="en-US" b="1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r>
              <a:rPr lang="en-US" b="1" dirty="0">
                <a:solidFill>
                  <a:schemeClr val="bg1"/>
                </a:solidFill>
                <a:sym typeface="Wingdings" panose="05000000000000000000" pitchFamily="2" charset="2"/>
              </a:rPr>
              <a:t>Incidence	   * </a:t>
            </a:r>
          </a:p>
          <a:p>
            <a:endParaRPr lang="en-US" b="1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r>
              <a:rPr lang="en-US" b="1" dirty="0">
                <a:solidFill>
                  <a:schemeClr val="bg1"/>
                </a:solidFill>
                <a:sym typeface="Wingdings" panose="05000000000000000000" pitchFamily="2" charset="2"/>
              </a:rPr>
              <a:t>Pro- or reactive	   Proactive</a:t>
            </a:r>
          </a:p>
          <a:p>
            <a:endParaRPr lang="en-US" b="1" dirty="0"/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1766150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E47B3B-6FC7-4AC7-A4DA-2FD8AE77BC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Bring-Your-Own-License</a:t>
            </a:r>
          </a:p>
          <a:p>
            <a:r>
              <a:rPr lang="en-US" dirty="0"/>
              <a:t>RedHat OS can be provided by Azure</a:t>
            </a:r>
          </a:p>
          <a:p>
            <a:r>
              <a:rPr lang="en-US" dirty="0"/>
              <a:t>Can be cheaper directly from RH</a:t>
            </a:r>
          </a:p>
          <a:p>
            <a:r>
              <a:rPr lang="en-US" dirty="0"/>
              <a:t>Licenses can be reused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B3C31B4-322B-4DD6-9E2B-0FD36D92DE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FinOps.hu – HWSW 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2022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F13F38E-0F38-46DA-A36F-3FDACA5710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1" y="596299"/>
            <a:ext cx="11048999" cy="600892"/>
          </a:xfrm>
        </p:spPr>
        <p:txBody>
          <a:bodyPr>
            <a:normAutofit fontScale="90000"/>
          </a:bodyPr>
          <a:lstStyle/>
          <a:p>
            <a:r>
              <a:rPr lang="en-US" dirty="0"/>
              <a:t>BYOL instead of PAYG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5AA81A-3F68-4629-A724-71A4F4657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Slide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fld id="{9248C0D1-46FE-4F85-A287-0B08E59E305D}" type="slidenum">
              <a:rPr lang="en-US" smtClean="0">
                <a:latin typeface="Calibri Light" panose="020F0302020204030204" pitchFamily="34" charset="0"/>
                <a:cs typeface="Calibri Light" panose="020F0302020204030204" pitchFamily="34" charset="0"/>
              </a:rPr>
              <a:pPr/>
              <a:t>19</a:t>
            </a:fld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9" name="Freeform 11">
            <a:extLst>
              <a:ext uri="{FF2B5EF4-FFF2-40B4-BE49-F238E27FC236}">
                <a16:creationId xmlns:a16="http://schemas.microsoft.com/office/drawing/2014/main" id="{1372D12C-97FB-4A87-B032-41D1A4F9AED9}"/>
              </a:ext>
            </a:extLst>
          </p:cNvPr>
          <p:cNvSpPr>
            <a:spLocks/>
          </p:cNvSpPr>
          <p:nvPr/>
        </p:nvSpPr>
        <p:spPr bwMode="auto">
          <a:xfrm>
            <a:off x="7540287" y="1375113"/>
            <a:ext cx="4009292" cy="4661500"/>
          </a:xfrm>
          <a:custGeom>
            <a:avLst/>
            <a:gdLst>
              <a:gd name="T0" fmla="*/ 0 w 670"/>
              <a:gd name="T1" fmla="*/ 670 h 670"/>
              <a:gd name="T2" fmla="*/ 0 w 670"/>
              <a:gd name="T3" fmla="*/ 137 h 670"/>
              <a:gd name="T4" fmla="*/ 137 w 670"/>
              <a:gd name="T5" fmla="*/ 0 h 670"/>
              <a:gd name="T6" fmla="*/ 670 w 670"/>
              <a:gd name="T7" fmla="*/ 0 h 670"/>
              <a:gd name="T8" fmla="*/ 670 w 670"/>
              <a:gd name="T9" fmla="*/ 534 h 670"/>
              <a:gd name="T10" fmla="*/ 533 w 670"/>
              <a:gd name="T11" fmla="*/ 670 h 670"/>
              <a:gd name="T12" fmla="*/ 0 w 670"/>
              <a:gd name="T13" fmla="*/ 670 h 6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70" h="670">
                <a:moveTo>
                  <a:pt x="0" y="670"/>
                </a:moveTo>
                <a:cubicBezTo>
                  <a:pt x="0" y="137"/>
                  <a:pt x="0" y="137"/>
                  <a:pt x="0" y="137"/>
                </a:cubicBezTo>
                <a:cubicBezTo>
                  <a:pt x="0" y="61"/>
                  <a:pt x="61" y="0"/>
                  <a:pt x="137" y="0"/>
                </a:cubicBezTo>
                <a:cubicBezTo>
                  <a:pt x="670" y="0"/>
                  <a:pt x="670" y="0"/>
                  <a:pt x="670" y="0"/>
                </a:cubicBezTo>
                <a:cubicBezTo>
                  <a:pt x="670" y="534"/>
                  <a:pt x="670" y="534"/>
                  <a:pt x="670" y="534"/>
                </a:cubicBezTo>
                <a:cubicBezTo>
                  <a:pt x="670" y="609"/>
                  <a:pt x="609" y="670"/>
                  <a:pt x="533" y="670"/>
                </a:cubicBezTo>
                <a:cubicBezTo>
                  <a:pt x="0" y="670"/>
                  <a:pt x="0" y="670"/>
                  <a:pt x="0" y="670"/>
                </a:cubicBezTo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2E5B32D-5EC1-46FD-B4BA-72FB7FD5BC00}"/>
              </a:ext>
            </a:extLst>
          </p:cNvPr>
          <p:cNvSpPr txBox="1"/>
          <p:nvPr/>
        </p:nvSpPr>
        <p:spPr>
          <a:xfrm>
            <a:off x="7743678" y="1697911"/>
            <a:ext cx="3924886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Lifecycle phase  </a:t>
            </a:r>
            <a:r>
              <a:rPr lang="en-US" b="1" dirty="0">
                <a:solidFill>
                  <a:schemeClr val="bg1"/>
                </a:solidFill>
                <a:sym typeface="Wingdings" panose="05000000000000000000" pitchFamily="2" charset="2"/>
              </a:rPr>
              <a:t></a:t>
            </a:r>
            <a:r>
              <a:rPr lang="en-US" b="1" dirty="0">
                <a:solidFill>
                  <a:schemeClr val="bg1"/>
                </a:solidFill>
              </a:rPr>
              <a:t> Optimize</a:t>
            </a:r>
          </a:p>
          <a:p>
            <a:endParaRPr lang="en-US" b="1" dirty="0">
              <a:solidFill>
                <a:schemeClr val="bg1"/>
              </a:solidFill>
            </a:endParaRPr>
          </a:p>
          <a:p>
            <a:r>
              <a:rPr lang="en-US" b="1" dirty="0">
                <a:solidFill>
                  <a:schemeClr val="bg1"/>
                </a:solidFill>
              </a:rPr>
              <a:t>Maturity level 	  </a:t>
            </a:r>
            <a:r>
              <a:rPr lang="en-US" b="1" dirty="0">
                <a:solidFill>
                  <a:schemeClr val="bg1"/>
                </a:solidFill>
                <a:sym typeface="Wingdings" panose="05000000000000000000" pitchFamily="2" charset="2"/>
              </a:rPr>
              <a:t></a:t>
            </a:r>
            <a:r>
              <a:rPr lang="en-US" b="1" dirty="0">
                <a:solidFill>
                  <a:schemeClr val="bg1"/>
                </a:solidFill>
              </a:rPr>
              <a:t> Run</a:t>
            </a:r>
          </a:p>
          <a:p>
            <a:endParaRPr lang="en-US" b="1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r>
              <a:rPr lang="en-US" b="1" dirty="0">
                <a:solidFill>
                  <a:schemeClr val="bg1"/>
                </a:solidFill>
                <a:sym typeface="Wingdings" panose="05000000000000000000" pitchFamily="2" charset="2"/>
              </a:rPr>
              <a:t>Frequency	   Regular</a:t>
            </a:r>
            <a:endParaRPr lang="en-US" b="1" dirty="0">
              <a:solidFill>
                <a:schemeClr val="bg1"/>
              </a:solidFill>
            </a:endParaRPr>
          </a:p>
          <a:p>
            <a:endParaRPr lang="en-US" b="1" dirty="0"/>
          </a:p>
          <a:p>
            <a:r>
              <a:rPr lang="en-US" b="1" dirty="0">
                <a:solidFill>
                  <a:schemeClr val="bg1"/>
                </a:solidFill>
              </a:rPr>
              <a:t>Complexity	  </a:t>
            </a:r>
            <a:r>
              <a:rPr lang="en-US" b="1" dirty="0">
                <a:solidFill>
                  <a:schemeClr val="bg1"/>
                </a:solidFill>
                <a:sym typeface="Wingdings" panose="05000000000000000000" pitchFamily="2" charset="2"/>
              </a:rPr>
              <a:t> * * * *</a:t>
            </a:r>
          </a:p>
          <a:p>
            <a:endParaRPr lang="en-US" b="1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r>
              <a:rPr lang="en-US" b="1" dirty="0">
                <a:solidFill>
                  <a:schemeClr val="bg1"/>
                </a:solidFill>
                <a:sym typeface="Wingdings" panose="05000000000000000000" pitchFamily="2" charset="2"/>
              </a:rPr>
              <a:t>Cost impact	   * * </a:t>
            </a:r>
          </a:p>
          <a:p>
            <a:endParaRPr lang="en-US" b="1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r>
              <a:rPr lang="en-US" b="1" dirty="0">
                <a:solidFill>
                  <a:schemeClr val="bg1"/>
                </a:solidFill>
                <a:sym typeface="Wingdings" panose="05000000000000000000" pitchFamily="2" charset="2"/>
              </a:rPr>
              <a:t>Cloud Provider	   all</a:t>
            </a:r>
          </a:p>
          <a:p>
            <a:endParaRPr lang="en-US" b="1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r>
              <a:rPr lang="en-US" b="1" dirty="0">
                <a:solidFill>
                  <a:schemeClr val="bg1"/>
                </a:solidFill>
                <a:sym typeface="Wingdings" panose="05000000000000000000" pitchFamily="2" charset="2"/>
              </a:rPr>
              <a:t>Incidence	   * * * </a:t>
            </a:r>
          </a:p>
          <a:p>
            <a:endParaRPr lang="en-US" b="1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r>
              <a:rPr lang="en-US" b="1" dirty="0">
                <a:solidFill>
                  <a:schemeClr val="bg1"/>
                </a:solidFill>
                <a:sym typeface="Wingdings" panose="05000000000000000000" pitchFamily="2" charset="2"/>
              </a:rPr>
              <a:t>Pro- or reactive	   Proactive</a:t>
            </a:r>
          </a:p>
          <a:p>
            <a:endParaRPr lang="en-US" b="1" dirty="0"/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5163902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B3C31B4-322B-4DD6-9E2B-0FD36D92DE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FinOps.hu – HWSW 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2022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F13F38E-0F38-46DA-A36F-3FDACA5710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1" y="596299"/>
            <a:ext cx="11048999" cy="600892"/>
          </a:xfrm>
        </p:spPr>
        <p:txBody>
          <a:bodyPr>
            <a:normAutofit fontScale="90000"/>
          </a:bodyPr>
          <a:lstStyle/>
          <a:p>
            <a:r>
              <a:rPr lang="en-US" dirty="0"/>
              <a:t>Categories for Cost Saving Actions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5AA81A-3F68-4629-A724-71A4F4657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Slide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fld id="{9248C0D1-46FE-4F85-A287-0B08E59E305D}" type="slidenum">
              <a:rPr lang="en-US" smtClean="0">
                <a:latin typeface="Calibri Light" panose="020F0302020204030204" pitchFamily="34" charset="0"/>
                <a:cs typeface="Calibri Light" panose="020F0302020204030204" pitchFamily="34" charset="0"/>
              </a:rPr>
              <a:pPr/>
              <a:t>2</a:t>
            </a:fld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9" name="Freeform 11">
            <a:extLst>
              <a:ext uri="{FF2B5EF4-FFF2-40B4-BE49-F238E27FC236}">
                <a16:creationId xmlns:a16="http://schemas.microsoft.com/office/drawing/2014/main" id="{1372D12C-97FB-4A87-B032-41D1A4F9AED9}"/>
              </a:ext>
            </a:extLst>
          </p:cNvPr>
          <p:cNvSpPr>
            <a:spLocks/>
          </p:cNvSpPr>
          <p:nvPr/>
        </p:nvSpPr>
        <p:spPr bwMode="auto">
          <a:xfrm>
            <a:off x="4091354" y="1375113"/>
            <a:ext cx="4009292" cy="4661500"/>
          </a:xfrm>
          <a:custGeom>
            <a:avLst/>
            <a:gdLst>
              <a:gd name="T0" fmla="*/ 0 w 670"/>
              <a:gd name="T1" fmla="*/ 670 h 670"/>
              <a:gd name="T2" fmla="*/ 0 w 670"/>
              <a:gd name="T3" fmla="*/ 137 h 670"/>
              <a:gd name="T4" fmla="*/ 137 w 670"/>
              <a:gd name="T5" fmla="*/ 0 h 670"/>
              <a:gd name="T6" fmla="*/ 670 w 670"/>
              <a:gd name="T7" fmla="*/ 0 h 670"/>
              <a:gd name="T8" fmla="*/ 670 w 670"/>
              <a:gd name="T9" fmla="*/ 534 h 670"/>
              <a:gd name="T10" fmla="*/ 533 w 670"/>
              <a:gd name="T11" fmla="*/ 670 h 670"/>
              <a:gd name="T12" fmla="*/ 0 w 670"/>
              <a:gd name="T13" fmla="*/ 670 h 6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70" h="670">
                <a:moveTo>
                  <a:pt x="0" y="670"/>
                </a:moveTo>
                <a:cubicBezTo>
                  <a:pt x="0" y="137"/>
                  <a:pt x="0" y="137"/>
                  <a:pt x="0" y="137"/>
                </a:cubicBezTo>
                <a:cubicBezTo>
                  <a:pt x="0" y="61"/>
                  <a:pt x="61" y="0"/>
                  <a:pt x="137" y="0"/>
                </a:cubicBezTo>
                <a:cubicBezTo>
                  <a:pt x="670" y="0"/>
                  <a:pt x="670" y="0"/>
                  <a:pt x="670" y="0"/>
                </a:cubicBezTo>
                <a:cubicBezTo>
                  <a:pt x="670" y="534"/>
                  <a:pt x="670" y="534"/>
                  <a:pt x="670" y="534"/>
                </a:cubicBezTo>
                <a:cubicBezTo>
                  <a:pt x="670" y="609"/>
                  <a:pt x="609" y="670"/>
                  <a:pt x="533" y="670"/>
                </a:cubicBezTo>
                <a:cubicBezTo>
                  <a:pt x="0" y="670"/>
                  <a:pt x="0" y="670"/>
                  <a:pt x="0" y="670"/>
                </a:cubicBezTo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2E5B32D-5EC1-46FD-B4BA-72FB7FD5BC00}"/>
              </a:ext>
            </a:extLst>
          </p:cNvPr>
          <p:cNvSpPr txBox="1"/>
          <p:nvPr/>
        </p:nvSpPr>
        <p:spPr>
          <a:xfrm>
            <a:off x="4294745" y="1697911"/>
            <a:ext cx="3924886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Lifecycle phase  </a:t>
            </a:r>
            <a:r>
              <a:rPr lang="en-US" b="1" dirty="0">
                <a:solidFill>
                  <a:schemeClr val="bg1"/>
                </a:solidFill>
                <a:sym typeface="Wingdings" panose="05000000000000000000" pitchFamily="2" charset="2"/>
              </a:rPr>
              <a:t></a:t>
            </a:r>
            <a:r>
              <a:rPr lang="en-US" b="1" dirty="0">
                <a:solidFill>
                  <a:schemeClr val="bg1"/>
                </a:solidFill>
              </a:rPr>
              <a:t> …</a:t>
            </a:r>
          </a:p>
          <a:p>
            <a:endParaRPr lang="en-US" b="1" dirty="0">
              <a:solidFill>
                <a:schemeClr val="bg1"/>
              </a:solidFill>
            </a:endParaRPr>
          </a:p>
          <a:p>
            <a:r>
              <a:rPr lang="en-US" b="1" dirty="0">
                <a:solidFill>
                  <a:schemeClr val="bg1"/>
                </a:solidFill>
              </a:rPr>
              <a:t>Maturity level 	  </a:t>
            </a:r>
            <a:r>
              <a:rPr lang="en-US" b="1" dirty="0">
                <a:solidFill>
                  <a:schemeClr val="bg1"/>
                </a:solidFill>
                <a:sym typeface="Wingdings" panose="05000000000000000000" pitchFamily="2" charset="2"/>
              </a:rPr>
              <a:t></a:t>
            </a:r>
            <a:r>
              <a:rPr lang="en-US" b="1" dirty="0">
                <a:solidFill>
                  <a:schemeClr val="bg1"/>
                </a:solidFill>
              </a:rPr>
              <a:t> …</a:t>
            </a:r>
          </a:p>
          <a:p>
            <a:endParaRPr lang="en-US" b="1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r>
              <a:rPr lang="en-US" b="1" dirty="0">
                <a:solidFill>
                  <a:schemeClr val="bg1"/>
                </a:solidFill>
                <a:sym typeface="Wingdings" panose="05000000000000000000" pitchFamily="2" charset="2"/>
              </a:rPr>
              <a:t>Frequency	   …</a:t>
            </a:r>
            <a:endParaRPr lang="en-US" b="1" dirty="0">
              <a:solidFill>
                <a:schemeClr val="bg1"/>
              </a:solidFill>
            </a:endParaRPr>
          </a:p>
          <a:p>
            <a:endParaRPr lang="en-US" b="1" dirty="0"/>
          </a:p>
          <a:p>
            <a:r>
              <a:rPr lang="en-US" b="1" dirty="0">
                <a:solidFill>
                  <a:schemeClr val="bg1"/>
                </a:solidFill>
              </a:rPr>
              <a:t>Complexity	  </a:t>
            </a:r>
            <a:r>
              <a:rPr lang="en-US" b="1" dirty="0">
                <a:solidFill>
                  <a:schemeClr val="bg1"/>
                </a:solidFill>
                <a:sym typeface="Wingdings" panose="05000000000000000000" pitchFamily="2" charset="2"/>
              </a:rPr>
              <a:t> …</a:t>
            </a:r>
          </a:p>
          <a:p>
            <a:endParaRPr lang="en-US" b="1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r>
              <a:rPr lang="en-US" b="1" dirty="0">
                <a:solidFill>
                  <a:schemeClr val="bg1"/>
                </a:solidFill>
                <a:sym typeface="Wingdings" panose="05000000000000000000" pitchFamily="2" charset="2"/>
              </a:rPr>
              <a:t>Cost impact	   …</a:t>
            </a:r>
          </a:p>
          <a:p>
            <a:endParaRPr lang="en-US" b="1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r>
              <a:rPr lang="en-US" b="1" dirty="0">
                <a:solidFill>
                  <a:schemeClr val="bg1"/>
                </a:solidFill>
                <a:sym typeface="Wingdings" panose="05000000000000000000" pitchFamily="2" charset="2"/>
              </a:rPr>
              <a:t>Cloud Provider	   …</a:t>
            </a:r>
          </a:p>
          <a:p>
            <a:endParaRPr lang="en-US" b="1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r>
              <a:rPr lang="en-US" b="1" dirty="0">
                <a:solidFill>
                  <a:schemeClr val="bg1"/>
                </a:solidFill>
                <a:sym typeface="Wingdings" panose="05000000000000000000" pitchFamily="2" charset="2"/>
              </a:rPr>
              <a:t>Incidence	   …</a:t>
            </a:r>
          </a:p>
          <a:p>
            <a:endParaRPr lang="en-US" b="1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r>
              <a:rPr lang="en-US" b="1" dirty="0">
                <a:solidFill>
                  <a:schemeClr val="bg1"/>
                </a:solidFill>
                <a:sym typeface="Wingdings" panose="05000000000000000000" pitchFamily="2" charset="2"/>
              </a:rPr>
              <a:t>Pro- or reactive	   …</a:t>
            </a:r>
          </a:p>
          <a:p>
            <a:endParaRPr lang="en-US" b="1" dirty="0"/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9950693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E47B3B-6FC7-4AC7-A4DA-2FD8AE77BC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Gamification of the cost savings</a:t>
            </a:r>
          </a:p>
          <a:p>
            <a:r>
              <a:rPr lang="en-US" dirty="0"/>
              <a:t>Internal or external use</a:t>
            </a:r>
          </a:p>
          <a:p>
            <a:r>
              <a:rPr lang="en-US" dirty="0"/>
              <a:t>Different metrics</a:t>
            </a:r>
          </a:p>
          <a:p>
            <a:pPr lvl="1"/>
            <a:r>
              <a:rPr lang="en-US" dirty="0"/>
              <a:t>Reserved instance coverage &amp; utilization</a:t>
            </a:r>
          </a:p>
          <a:p>
            <a:pPr lvl="1"/>
            <a:r>
              <a:rPr lang="en-US" dirty="0"/>
              <a:t>Resource utilization</a:t>
            </a:r>
          </a:p>
          <a:p>
            <a:pPr lvl="1"/>
            <a:r>
              <a:rPr lang="en-US" dirty="0"/>
              <a:t>Housekeeping</a:t>
            </a:r>
          </a:p>
          <a:p>
            <a:pPr lvl="1"/>
            <a:r>
              <a:rPr lang="en-US" dirty="0"/>
              <a:t>Budget vs Actual</a:t>
            </a:r>
          </a:p>
          <a:p>
            <a:r>
              <a:rPr lang="en-US" dirty="0"/>
              <a:t>Enforce accountability and ownership</a:t>
            </a:r>
          </a:p>
          <a:p>
            <a:r>
              <a:rPr lang="en-US" dirty="0"/>
              <a:t>Take longer time to see the effects</a:t>
            </a:r>
          </a:p>
          <a:p>
            <a:r>
              <a:rPr lang="en-US" dirty="0"/>
              <a:t>For different audience</a:t>
            </a:r>
          </a:p>
          <a:p>
            <a:pPr lvl="1"/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B3C31B4-322B-4DD6-9E2B-0FD36D92DE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FinOps.hu – HWSW 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2022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F13F38E-0F38-46DA-A36F-3FDACA5710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1" y="596299"/>
            <a:ext cx="11048999" cy="600892"/>
          </a:xfrm>
        </p:spPr>
        <p:txBody>
          <a:bodyPr>
            <a:normAutofit fontScale="90000"/>
          </a:bodyPr>
          <a:lstStyle/>
          <a:p>
            <a:r>
              <a:rPr lang="en-US" dirty="0"/>
              <a:t>Cost Star Rating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5AA81A-3F68-4629-A724-71A4F4657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Slide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fld id="{9248C0D1-46FE-4F85-A287-0B08E59E305D}" type="slidenum">
              <a:rPr lang="en-US" smtClean="0">
                <a:latin typeface="Calibri Light" panose="020F0302020204030204" pitchFamily="34" charset="0"/>
                <a:cs typeface="Calibri Light" panose="020F0302020204030204" pitchFamily="34" charset="0"/>
              </a:rPr>
              <a:pPr/>
              <a:t>20</a:t>
            </a:fld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9" name="Freeform 11">
            <a:extLst>
              <a:ext uri="{FF2B5EF4-FFF2-40B4-BE49-F238E27FC236}">
                <a16:creationId xmlns:a16="http://schemas.microsoft.com/office/drawing/2014/main" id="{1372D12C-97FB-4A87-B032-41D1A4F9AED9}"/>
              </a:ext>
            </a:extLst>
          </p:cNvPr>
          <p:cNvSpPr>
            <a:spLocks/>
          </p:cNvSpPr>
          <p:nvPr/>
        </p:nvSpPr>
        <p:spPr bwMode="auto">
          <a:xfrm>
            <a:off x="7540287" y="1375113"/>
            <a:ext cx="4009292" cy="4661500"/>
          </a:xfrm>
          <a:custGeom>
            <a:avLst/>
            <a:gdLst>
              <a:gd name="T0" fmla="*/ 0 w 670"/>
              <a:gd name="T1" fmla="*/ 670 h 670"/>
              <a:gd name="T2" fmla="*/ 0 w 670"/>
              <a:gd name="T3" fmla="*/ 137 h 670"/>
              <a:gd name="T4" fmla="*/ 137 w 670"/>
              <a:gd name="T5" fmla="*/ 0 h 670"/>
              <a:gd name="T6" fmla="*/ 670 w 670"/>
              <a:gd name="T7" fmla="*/ 0 h 670"/>
              <a:gd name="T8" fmla="*/ 670 w 670"/>
              <a:gd name="T9" fmla="*/ 534 h 670"/>
              <a:gd name="T10" fmla="*/ 533 w 670"/>
              <a:gd name="T11" fmla="*/ 670 h 670"/>
              <a:gd name="T12" fmla="*/ 0 w 670"/>
              <a:gd name="T13" fmla="*/ 670 h 6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70" h="670">
                <a:moveTo>
                  <a:pt x="0" y="670"/>
                </a:moveTo>
                <a:cubicBezTo>
                  <a:pt x="0" y="137"/>
                  <a:pt x="0" y="137"/>
                  <a:pt x="0" y="137"/>
                </a:cubicBezTo>
                <a:cubicBezTo>
                  <a:pt x="0" y="61"/>
                  <a:pt x="61" y="0"/>
                  <a:pt x="137" y="0"/>
                </a:cubicBezTo>
                <a:cubicBezTo>
                  <a:pt x="670" y="0"/>
                  <a:pt x="670" y="0"/>
                  <a:pt x="670" y="0"/>
                </a:cubicBezTo>
                <a:cubicBezTo>
                  <a:pt x="670" y="534"/>
                  <a:pt x="670" y="534"/>
                  <a:pt x="670" y="534"/>
                </a:cubicBezTo>
                <a:cubicBezTo>
                  <a:pt x="670" y="609"/>
                  <a:pt x="609" y="670"/>
                  <a:pt x="533" y="670"/>
                </a:cubicBezTo>
                <a:cubicBezTo>
                  <a:pt x="0" y="670"/>
                  <a:pt x="0" y="670"/>
                  <a:pt x="0" y="670"/>
                </a:cubicBezTo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2E5B32D-5EC1-46FD-B4BA-72FB7FD5BC00}"/>
              </a:ext>
            </a:extLst>
          </p:cNvPr>
          <p:cNvSpPr txBox="1"/>
          <p:nvPr/>
        </p:nvSpPr>
        <p:spPr>
          <a:xfrm>
            <a:off x="7743678" y="1697911"/>
            <a:ext cx="3924886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Lifecycle phase  </a:t>
            </a:r>
            <a:r>
              <a:rPr lang="en-US" b="1" dirty="0">
                <a:solidFill>
                  <a:schemeClr val="bg1"/>
                </a:solidFill>
                <a:sym typeface="Wingdings" panose="05000000000000000000" pitchFamily="2" charset="2"/>
              </a:rPr>
              <a:t></a:t>
            </a:r>
            <a:r>
              <a:rPr lang="en-US" b="1" dirty="0">
                <a:solidFill>
                  <a:schemeClr val="bg1"/>
                </a:solidFill>
              </a:rPr>
              <a:t> Inform</a:t>
            </a:r>
          </a:p>
          <a:p>
            <a:endParaRPr lang="en-US" b="1" dirty="0">
              <a:solidFill>
                <a:schemeClr val="bg1"/>
              </a:solidFill>
            </a:endParaRPr>
          </a:p>
          <a:p>
            <a:r>
              <a:rPr lang="en-US" b="1" dirty="0">
                <a:solidFill>
                  <a:schemeClr val="bg1"/>
                </a:solidFill>
              </a:rPr>
              <a:t>Maturity level 	  </a:t>
            </a:r>
            <a:r>
              <a:rPr lang="en-US" b="1" dirty="0">
                <a:solidFill>
                  <a:schemeClr val="bg1"/>
                </a:solidFill>
                <a:sym typeface="Wingdings" panose="05000000000000000000" pitchFamily="2" charset="2"/>
              </a:rPr>
              <a:t></a:t>
            </a:r>
            <a:r>
              <a:rPr lang="en-US" b="1" dirty="0">
                <a:solidFill>
                  <a:schemeClr val="bg1"/>
                </a:solidFill>
              </a:rPr>
              <a:t> Run</a:t>
            </a:r>
          </a:p>
          <a:p>
            <a:endParaRPr lang="en-US" b="1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r>
              <a:rPr lang="en-US" b="1" dirty="0">
                <a:solidFill>
                  <a:schemeClr val="bg1"/>
                </a:solidFill>
                <a:sym typeface="Wingdings" panose="05000000000000000000" pitchFamily="2" charset="2"/>
              </a:rPr>
              <a:t>Frequency	   Regular</a:t>
            </a:r>
            <a:endParaRPr lang="en-US" b="1" dirty="0">
              <a:solidFill>
                <a:schemeClr val="bg1"/>
              </a:solidFill>
            </a:endParaRPr>
          </a:p>
          <a:p>
            <a:endParaRPr lang="en-US" b="1" dirty="0"/>
          </a:p>
          <a:p>
            <a:r>
              <a:rPr lang="en-US" b="1" dirty="0">
                <a:solidFill>
                  <a:schemeClr val="bg1"/>
                </a:solidFill>
              </a:rPr>
              <a:t>Complexity	  </a:t>
            </a:r>
            <a:r>
              <a:rPr lang="en-US" b="1" dirty="0">
                <a:solidFill>
                  <a:schemeClr val="bg1"/>
                </a:solidFill>
                <a:sym typeface="Wingdings" panose="05000000000000000000" pitchFamily="2" charset="2"/>
              </a:rPr>
              <a:t> * * * *</a:t>
            </a:r>
          </a:p>
          <a:p>
            <a:endParaRPr lang="en-US" b="1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r>
              <a:rPr lang="en-US" b="1" dirty="0">
                <a:solidFill>
                  <a:schemeClr val="bg1"/>
                </a:solidFill>
                <a:sym typeface="Wingdings" panose="05000000000000000000" pitchFamily="2" charset="2"/>
              </a:rPr>
              <a:t>Cost impact	   * ….* * * * *</a:t>
            </a:r>
          </a:p>
          <a:p>
            <a:endParaRPr lang="en-US" b="1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r>
              <a:rPr lang="en-US" b="1" dirty="0">
                <a:solidFill>
                  <a:schemeClr val="bg1"/>
                </a:solidFill>
                <a:sym typeface="Wingdings" panose="05000000000000000000" pitchFamily="2" charset="2"/>
              </a:rPr>
              <a:t>Cloud Provider	   all</a:t>
            </a:r>
          </a:p>
          <a:p>
            <a:endParaRPr lang="en-US" b="1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r>
              <a:rPr lang="en-US" b="1" dirty="0">
                <a:solidFill>
                  <a:schemeClr val="bg1"/>
                </a:solidFill>
                <a:sym typeface="Wingdings" panose="05000000000000000000" pitchFamily="2" charset="2"/>
              </a:rPr>
              <a:t>Incidence	   * * * * *</a:t>
            </a:r>
          </a:p>
          <a:p>
            <a:endParaRPr lang="en-US" b="1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r>
              <a:rPr lang="en-US" b="1" dirty="0">
                <a:solidFill>
                  <a:schemeClr val="bg1"/>
                </a:solidFill>
                <a:sym typeface="Wingdings" panose="05000000000000000000" pitchFamily="2" charset="2"/>
              </a:rPr>
              <a:t>Pro- or reactive	   Proactive</a:t>
            </a:r>
          </a:p>
          <a:p>
            <a:endParaRPr lang="en-US" b="1" dirty="0"/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6501940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3310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B3C31B4-322B-4DD6-9E2B-0FD36D92DE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FinOps.hu – HWSW 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2022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F13F38E-0F38-46DA-A36F-3FDACA5710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1" y="591104"/>
            <a:ext cx="11048999" cy="600892"/>
          </a:xfrm>
        </p:spPr>
        <p:txBody>
          <a:bodyPr>
            <a:normAutofit fontScale="90000"/>
          </a:bodyPr>
          <a:lstStyle/>
          <a:p>
            <a:r>
              <a:rPr lang="en-US" dirty="0"/>
              <a:t>The Iron Triangle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5AA81A-3F68-4629-A724-71A4F4657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Slide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fld id="{9248C0D1-46FE-4F85-A287-0B08E59E305D}" type="slidenum">
              <a:rPr lang="en-US" smtClean="0">
                <a:latin typeface="Calibri Light" panose="020F0302020204030204" pitchFamily="34" charset="0"/>
                <a:cs typeface="Calibri Light" panose="020F0302020204030204" pitchFamily="34" charset="0"/>
              </a:rPr>
              <a:pPr/>
              <a:t>3</a:t>
            </a:fld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1703397-FCA0-4237-95E3-D4F8620F4F65}"/>
              </a:ext>
            </a:extLst>
          </p:cNvPr>
          <p:cNvGrpSpPr/>
          <p:nvPr/>
        </p:nvGrpSpPr>
        <p:grpSpPr>
          <a:xfrm>
            <a:off x="3646902" y="1388302"/>
            <a:ext cx="4745796" cy="4745798"/>
            <a:chOff x="3635235" y="1423712"/>
            <a:chExt cx="4010576" cy="4010578"/>
          </a:xfrm>
        </p:grpSpPr>
        <p:sp>
          <p:nvSpPr>
            <p:cNvPr id="8" name="Rounded Rectangle 9">
              <a:extLst>
                <a:ext uri="{FF2B5EF4-FFF2-40B4-BE49-F238E27FC236}">
                  <a16:creationId xmlns:a16="http://schemas.microsoft.com/office/drawing/2014/main" id="{31228936-0934-4078-8B39-4B8B27641836}"/>
                </a:ext>
              </a:extLst>
            </p:cNvPr>
            <p:cNvSpPr/>
            <p:nvPr/>
          </p:nvSpPr>
          <p:spPr>
            <a:xfrm rot="3600000">
              <a:off x="4401928" y="2922385"/>
              <a:ext cx="4010576" cy="1013229"/>
            </a:xfrm>
            <a:prstGeom prst="roundRect">
              <a:avLst>
                <a:gd name="adj" fmla="val 50000"/>
              </a:avLst>
            </a:prstGeom>
            <a:solidFill>
              <a:schemeClr val="accent2">
                <a:lumMod val="75000"/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b="1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FAST</a:t>
              </a:r>
            </a:p>
          </p:txBody>
        </p:sp>
        <p:sp>
          <p:nvSpPr>
            <p:cNvPr id="9" name="Rounded Rectangle 9">
              <a:extLst>
                <a:ext uri="{FF2B5EF4-FFF2-40B4-BE49-F238E27FC236}">
                  <a16:creationId xmlns:a16="http://schemas.microsoft.com/office/drawing/2014/main" id="{61A039E6-775A-4EAD-84DF-D7B88FDE5B9D}"/>
                </a:ext>
              </a:extLst>
            </p:cNvPr>
            <p:cNvSpPr/>
            <p:nvPr/>
          </p:nvSpPr>
          <p:spPr>
            <a:xfrm rot="-3600000">
              <a:off x="2872618" y="2922387"/>
              <a:ext cx="4010576" cy="1013229"/>
            </a:xfrm>
            <a:prstGeom prst="roundRect">
              <a:avLst>
                <a:gd name="adj" fmla="val 50000"/>
              </a:avLst>
            </a:prstGeom>
            <a:solidFill>
              <a:schemeClr val="accent2">
                <a:lumMod val="75000"/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b="1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CHEAP</a:t>
              </a:r>
            </a:p>
          </p:txBody>
        </p:sp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6815B608-FEEA-4FB2-A6CA-FF97FF29522B}"/>
                </a:ext>
              </a:extLst>
            </p:cNvPr>
            <p:cNvSpPr/>
            <p:nvPr/>
          </p:nvSpPr>
          <p:spPr>
            <a:xfrm>
              <a:off x="3635235" y="4230198"/>
              <a:ext cx="4010576" cy="1013229"/>
            </a:xfrm>
            <a:prstGeom prst="roundRect">
              <a:avLst>
                <a:gd name="adj" fmla="val 50000"/>
              </a:avLst>
            </a:prstGeom>
            <a:solidFill>
              <a:schemeClr val="accent2">
                <a:lumMod val="75000"/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b="1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GOOD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015088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B3C31B4-322B-4DD6-9E2B-0FD36D92DE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FinOps.hu – HWSW 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2022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F13F38E-0F38-46DA-A36F-3FDACA5710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1" y="591104"/>
            <a:ext cx="11048999" cy="600892"/>
          </a:xfrm>
        </p:spPr>
        <p:txBody>
          <a:bodyPr>
            <a:normAutofit fontScale="90000"/>
          </a:bodyPr>
          <a:lstStyle/>
          <a:p>
            <a:r>
              <a:rPr lang="en-US" dirty="0"/>
              <a:t>FinOps Lifecycle Action Loop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5AA81A-3F68-4629-A724-71A4F4657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Slide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fld id="{9248C0D1-46FE-4F85-A287-0B08E59E305D}" type="slidenum">
              <a:rPr lang="en-US" smtClean="0">
                <a:latin typeface="Calibri Light" panose="020F0302020204030204" pitchFamily="34" charset="0"/>
                <a:cs typeface="Calibri Light" panose="020F0302020204030204" pitchFamily="34" charset="0"/>
              </a:rPr>
              <a:pPr/>
              <a:t>4</a:t>
            </a:fld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6D9AA0F-7D14-4BBC-81F8-0EE3CD1FF2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29327" y="4617309"/>
            <a:ext cx="1012108" cy="101304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en-US" sz="4000" b="1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EC49492-E2AD-4303-AF40-A11BBAC2C9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29327" y="3256554"/>
            <a:ext cx="1012108" cy="101304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en-US" sz="4000" b="1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7506DC9-0551-43B8-98D2-2F08CAFEFC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29327" y="1901438"/>
            <a:ext cx="1012108" cy="1012109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en-US" sz="4000" b="1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sp>
        <p:nvSpPr>
          <p:cNvPr id="12" name="Freeform 8">
            <a:extLst>
              <a:ext uri="{FF2B5EF4-FFF2-40B4-BE49-F238E27FC236}">
                <a16:creationId xmlns:a16="http://schemas.microsoft.com/office/drawing/2014/main" id="{5E86A019-C489-47C9-B639-18BA579E4963}"/>
              </a:ext>
            </a:extLst>
          </p:cNvPr>
          <p:cNvSpPr>
            <a:spLocks/>
          </p:cNvSpPr>
          <p:nvPr/>
        </p:nvSpPr>
        <p:spPr bwMode="auto">
          <a:xfrm>
            <a:off x="3179924" y="1679434"/>
            <a:ext cx="2251656" cy="3662827"/>
          </a:xfrm>
          <a:custGeom>
            <a:avLst/>
            <a:gdLst>
              <a:gd name="T0" fmla="*/ 823 w 823"/>
              <a:gd name="T1" fmla="*/ 763 h 1339"/>
              <a:gd name="T2" fmla="*/ 574 w 823"/>
              <a:gd name="T3" fmla="*/ 1339 h 1339"/>
              <a:gd name="T4" fmla="*/ 361 w 823"/>
              <a:gd name="T5" fmla="*/ 963 h 1339"/>
              <a:gd name="T6" fmla="*/ 64 w 823"/>
              <a:gd name="T7" fmla="*/ 435 h 1339"/>
              <a:gd name="T8" fmla="*/ 0 w 823"/>
              <a:gd name="T9" fmla="*/ 431 h 1339"/>
              <a:gd name="T10" fmla="*/ 245 w 823"/>
              <a:gd name="T11" fmla="*/ 0 h 1339"/>
              <a:gd name="T12" fmla="*/ 823 w 823"/>
              <a:gd name="T13" fmla="*/ 763 h 13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23" h="1339">
                <a:moveTo>
                  <a:pt x="823" y="763"/>
                </a:moveTo>
                <a:cubicBezTo>
                  <a:pt x="823" y="990"/>
                  <a:pt x="727" y="1195"/>
                  <a:pt x="574" y="1339"/>
                </a:cubicBezTo>
                <a:cubicBezTo>
                  <a:pt x="361" y="963"/>
                  <a:pt x="361" y="963"/>
                  <a:pt x="361" y="963"/>
                </a:cubicBezTo>
                <a:cubicBezTo>
                  <a:pt x="248" y="763"/>
                  <a:pt x="178" y="638"/>
                  <a:pt x="64" y="435"/>
                </a:cubicBezTo>
                <a:cubicBezTo>
                  <a:pt x="50" y="411"/>
                  <a:pt x="16" y="410"/>
                  <a:pt x="0" y="431"/>
                </a:cubicBezTo>
                <a:cubicBezTo>
                  <a:pt x="245" y="0"/>
                  <a:pt x="245" y="0"/>
                  <a:pt x="245" y="0"/>
                </a:cubicBezTo>
                <a:cubicBezTo>
                  <a:pt x="577" y="93"/>
                  <a:pt x="823" y="399"/>
                  <a:pt x="823" y="76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3" name="Freeform 9">
            <a:extLst>
              <a:ext uri="{FF2B5EF4-FFF2-40B4-BE49-F238E27FC236}">
                <a16:creationId xmlns:a16="http://schemas.microsoft.com/office/drawing/2014/main" id="{27B4FB97-1C98-4202-8F35-1A22733BEB51}"/>
              </a:ext>
            </a:extLst>
          </p:cNvPr>
          <p:cNvSpPr>
            <a:spLocks/>
          </p:cNvSpPr>
          <p:nvPr/>
        </p:nvSpPr>
        <p:spPr bwMode="auto">
          <a:xfrm>
            <a:off x="1098772" y="1600200"/>
            <a:ext cx="2752135" cy="2714023"/>
          </a:xfrm>
          <a:custGeom>
            <a:avLst/>
            <a:gdLst>
              <a:gd name="T0" fmla="*/ 1006 w 1006"/>
              <a:gd name="T1" fmla="*/ 29 h 992"/>
              <a:gd name="T2" fmla="*/ 792 w 1006"/>
              <a:gd name="T3" fmla="*/ 406 h 992"/>
              <a:gd name="T4" fmla="*/ 486 w 1006"/>
              <a:gd name="T5" fmla="*/ 942 h 992"/>
              <a:gd name="T6" fmla="*/ 520 w 1006"/>
              <a:gd name="T7" fmla="*/ 992 h 992"/>
              <a:gd name="T8" fmla="*/ 25 w 1006"/>
              <a:gd name="T9" fmla="*/ 992 h 992"/>
              <a:gd name="T10" fmla="*/ 0 w 1006"/>
              <a:gd name="T11" fmla="*/ 792 h 992"/>
              <a:gd name="T12" fmla="*/ 792 w 1006"/>
              <a:gd name="T13" fmla="*/ 0 h 992"/>
              <a:gd name="T14" fmla="*/ 1006 w 1006"/>
              <a:gd name="T15" fmla="*/ 29 h 9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006" h="992">
                <a:moveTo>
                  <a:pt x="1006" y="29"/>
                </a:moveTo>
                <a:cubicBezTo>
                  <a:pt x="792" y="406"/>
                  <a:pt x="792" y="406"/>
                  <a:pt x="792" y="406"/>
                </a:cubicBezTo>
                <a:cubicBezTo>
                  <a:pt x="487" y="940"/>
                  <a:pt x="526" y="871"/>
                  <a:pt x="486" y="942"/>
                </a:cubicBezTo>
                <a:cubicBezTo>
                  <a:pt x="472" y="966"/>
                  <a:pt x="495" y="992"/>
                  <a:pt x="520" y="992"/>
                </a:cubicBezTo>
                <a:cubicBezTo>
                  <a:pt x="25" y="992"/>
                  <a:pt x="25" y="992"/>
                  <a:pt x="25" y="992"/>
                </a:cubicBezTo>
                <a:cubicBezTo>
                  <a:pt x="8" y="925"/>
                  <a:pt x="0" y="857"/>
                  <a:pt x="0" y="792"/>
                </a:cubicBezTo>
                <a:cubicBezTo>
                  <a:pt x="0" y="355"/>
                  <a:pt x="354" y="0"/>
                  <a:pt x="792" y="0"/>
                </a:cubicBezTo>
                <a:cubicBezTo>
                  <a:pt x="866" y="0"/>
                  <a:pt x="938" y="10"/>
                  <a:pt x="1006" y="29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  <a:alpha val="92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10">
            <a:extLst>
              <a:ext uri="{FF2B5EF4-FFF2-40B4-BE49-F238E27FC236}">
                <a16:creationId xmlns:a16="http://schemas.microsoft.com/office/drawing/2014/main" id="{43D00624-8613-4D2E-9F71-1FFDEFE6A828}"/>
              </a:ext>
            </a:extLst>
          </p:cNvPr>
          <p:cNvSpPr>
            <a:spLocks/>
          </p:cNvSpPr>
          <p:nvPr/>
        </p:nvSpPr>
        <p:spPr bwMode="auto">
          <a:xfrm>
            <a:off x="3412611" y="2057552"/>
            <a:ext cx="563666" cy="470391"/>
          </a:xfrm>
          <a:custGeom>
            <a:avLst/>
            <a:gdLst>
              <a:gd name="T0" fmla="*/ 562 w 562"/>
              <a:gd name="T1" fmla="*/ 411 h 469"/>
              <a:gd name="T2" fmla="*/ 412 w 562"/>
              <a:gd name="T3" fmla="*/ 40 h 469"/>
              <a:gd name="T4" fmla="*/ 366 w 562"/>
              <a:gd name="T5" fmla="*/ 125 h 469"/>
              <a:gd name="T6" fmla="*/ 147 w 562"/>
              <a:gd name="T7" fmla="*/ 0 h 469"/>
              <a:gd name="T8" fmla="*/ 0 w 562"/>
              <a:gd name="T9" fmla="*/ 259 h 469"/>
              <a:gd name="T10" fmla="*/ 216 w 562"/>
              <a:gd name="T11" fmla="*/ 384 h 469"/>
              <a:gd name="T12" fmla="*/ 167 w 562"/>
              <a:gd name="T13" fmla="*/ 469 h 469"/>
              <a:gd name="T14" fmla="*/ 562 w 562"/>
              <a:gd name="T15" fmla="*/ 411 h 4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562" h="469">
                <a:moveTo>
                  <a:pt x="562" y="411"/>
                </a:moveTo>
                <a:lnTo>
                  <a:pt x="412" y="40"/>
                </a:lnTo>
                <a:lnTo>
                  <a:pt x="366" y="125"/>
                </a:lnTo>
                <a:lnTo>
                  <a:pt x="147" y="0"/>
                </a:lnTo>
                <a:lnTo>
                  <a:pt x="0" y="259"/>
                </a:lnTo>
                <a:lnTo>
                  <a:pt x="216" y="384"/>
                </a:lnTo>
                <a:lnTo>
                  <a:pt x="167" y="469"/>
                </a:lnTo>
                <a:lnTo>
                  <a:pt x="562" y="411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  <a:alpha val="92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Freeform 11">
            <a:extLst>
              <a:ext uri="{FF2B5EF4-FFF2-40B4-BE49-F238E27FC236}">
                <a16:creationId xmlns:a16="http://schemas.microsoft.com/office/drawing/2014/main" id="{D84FBFFC-FB41-464B-AA29-7B4B35AC60FE}"/>
              </a:ext>
            </a:extLst>
          </p:cNvPr>
          <p:cNvSpPr>
            <a:spLocks/>
          </p:cNvSpPr>
          <p:nvPr/>
        </p:nvSpPr>
        <p:spPr bwMode="auto">
          <a:xfrm>
            <a:off x="1166974" y="4209914"/>
            <a:ext cx="3583593" cy="1723094"/>
          </a:xfrm>
          <a:custGeom>
            <a:avLst/>
            <a:gdLst>
              <a:gd name="T0" fmla="*/ 1310 w 1310"/>
              <a:gd name="T1" fmla="*/ 414 h 630"/>
              <a:gd name="T2" fmla="*/ 1309 w 1310"/>
              <a:gd name="T3" fmla="*/ 415 h 630"/>
              <a:gd name="T4" fmla="*/ 767 w 1310"/>
              <a:gd name="T5" fmla="*/ 630 h 630"/>
              <a:gd name="T6" fmla="*/ 0 w 1310"/>
              <a:gd name="T7" fmla="*/ 38 h 630"/>
              <a:gd name="T8" fmla="*/ 1037 w 1310"/>
              <a:gd name="T9" fmla="*/ 38 h 630"/>
              <a:gd name="T10" fmla="*/ 1076 w 1310"/>
              <a:gd name="T11" fmla="*/ 1 h 630"/>
              <a:gd name="T12" fmla="*/ 1076 w 1310"/>
              <a:gd name="T13" fmla="*/ 0 h 630"/>
              <a:gd name="T14" fmla="*/ 1097 w 1310"/>
              <a:gd name="T15" fmla="*/ 38 h 630"/>
              <a:gd name="T16" fmla="*/ 1310 w 1310"/>
              <a:gd name="T17" fmla="*/ 414 h 6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310" h="630">
                <a:moveTo>
                  <a:pt x="1310" y="414"/>
                </a:moveTo>
                <a:cubicBezTo>
                  <a:pt x="1310" y="414"/>
                  <a:pt x="1309" y="415"/>
                  <a:pt x="1309" y="415"/>
                </a:cubicBezTo>
                <a:cubicBezTo>
                  <a:pt x="1165" y="551"/>
                  <a:pt x="973" y="630"/>
                  <a:pt x="767" y="630"/>
                </a:cubicBezTo>
                <a:cubicBezTo>
                  <a:pt x="398" y="630"/>
                  <a:pt x="89" y="378"/>
                  <a:pt x="0" y="38"/>
                </a:cubicBezTo>
                <a:cubicBezTo>
                  <a:pt x="1037" y="38"/>
                  <a:pt x="1037" y="38"/>
                  <a:pt x="1037" y="38"/>
                </a:cubicBezTo>
                <a:cubicBezTo>
                  <a:pt x="1059" y="38"/>
                  <a:pt x="1075" y="20"/>
                  <a:pt x="1076" y="1"/>
                </a:cubicBezTo>
                <a:cubicBezTo>
                  <a:pt x="1076" y="1"/>
                  <a:pt x="1076" y="0"/>
                  <a:pt x="1076" y="0"/>
                </a:cubicBezTo>
                <a:cubicBezTo>
                  <a:pt x="1097" y="38"/>
                  <a:pt x="1097" y="38"/>
                  <a:pt x="1097" y="38"/>
                </a:cubicBezTo>
                <a:lnTo>
                  <a:pt x="1310" y="414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Freeform 12">
            <a:extLst>
              <a:ext uri="{FF2B5EF4-FFF2-40B4-BE49-F238E27FC236}">
                <a16:creationId xmlns:a16="http://schemas.microsoft.com/office/drawing/2014/main" id="{47584D76-42A1-4CD3-AE3C-DF599107E2C5}"/>
              </a:ext>
            </a:extLst>
          </p:cNvPr>
          <p:cNvSpPr>
            <a:spLocks/>
          </p:cNvSpPr>
          <p:nvPr/>
        </p:nvSpPr>
        <p:spPr bwMode="auto">
          <a:xfrm>
            <a:off x="1531049" y="3821767"/>
            <a:ext cx="495464" cy="565672"/>
          </a:xfrm>
          <a:custGeom>
            <a:avLst/>
            <a:gdLst>
              <a:gd name="T0" fmla="*/ 494 w 494"/>
              <a:gd name="T1" fmla="*/ 313 h 564"/>
              <a:gd name="T2" fmla="*/ 245 w 494"/>
              <a:gd name="T3" fmla="*/ 0 h 564"/>
              <a:gd name="T4" fmla="*/ 0 w 494"/>
              <a:gd name="T5" fmla="*/ 313 h 564"/>
              <a:gd name="T6" fmla="*/ 98 w 494"/>
              <a:gd name="T7" fmla="*/ 313 h 564"/>
              <a:gd name="T8" fmla="*/ 98 w 494"/>
              <a:gd name="T9" fmla="*/ 564 h 564"/>
              <a:gd name="T10" fmla="*/ 395 w 494"/>
              <a:gd name="T11" fmla="*/ 564 h 564"/>
              <a:gd name="T12" fmla="*/ 395 w 494"/>
              <a:gd name="T13" fmla="*/ 313 h 564"/>
              <a:gd name="T14" fmla="*/ 494 w 494"/>
              <a:gd name="T15" fmla="*/ 313 h 5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494" h="564">
                <a:moveTo>
                  <a:pt x="494" y="313"/>
                </a:moveTo>
                <a:lnTo>
                  <a:pt x="245" y="0"/>
                </a:lnTo>
                <a:lnTo>
                  <a:pt x="0" y="313"/>
                </a:lnTo>
                <a:lnTo>
                  <a:pt x="98" y="313"/>
                </a:lnTo>
                <a:lnTo>
                  <a:pt x="98" y="564"/>
                </a:lnTo>
                <a:lnTo>
                  <a:pt x="395" y="564"/>
                </a:lnTo>
                <a:lnTo>
                  <a:pt x="395" y="313"/>
                </a:lnTo>
                <a:lnTo>
                  <a:pt x="494" y="313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Freeform 13">
            <a:extLst>
              <a:ext uri="{FF2B5EF4-FFF2-40B4-BE49-F238E27FC236}">
                <a16:creationId xmlns:a16="http://schemas.microsoft.com/office/drawing/2014/main" id="{907E1C9C-58E8-4111-B58B-E1EF10567967}"/>
              </a:ext>
            </a:extLst>
          </p:cNvPr>
          <p:cNvSpPr>
            <a:spLocks/>
          </p:cNvSpPr>
          <p:nvPr/>
        </p:nvSpPr>
        <p:spPr bwMode="auto">
          <a:xfrm>
            <a:off x="3981292" y="4573991"/>
            <a:ext cx="563666" cy="470391"/>
          </a:xfrm>
          <a:custGeom>
            <a:avLst/>
            <a:gdLst>
              <a:gd name="T0" fmla="*/ 562 w 562"/>
              <a:gd name="T1" fmla="*/ 259 h 469"/>
              <a:gd name="T2" fmla="*/ 415 w 562"/>
              <a:gd name="T3" fmla="*/ 0 h 469"/>
              <a:gd name="T4" fmla="*/ 197 w 562"/>
              <a:gd name="T5" fmla="*/ 125 h 469"/>
              <a:gd name="T6" fmla="*/ 148 w 562"/>
              <a:gd name="T7" fmla="*/ 41 h 469"/>
              <a:gd name="T8" fmla="*/ 0 w 562"/>
              <a:gd name="T9" fmla="*/ 411 h 469"/>
              <a:gd name="T10" fmla="*/ 396 w 562"/>
              <a:gd name="T11" fmla="*/ 469 h 469"/>
              <a:gd name="T12" fmla="*/ 347 w 562"/>
              <a:gd name="T13" fmla="*/ 384 h 469"/>
              <a:gd name="T14" fmla="*/ 562 w 562"/>
              <a:gd name="T15" fmla="*/ 259 h 4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562" h="469">
                <a:moveTo>
                  <a:pt x="562" y="259"/>
                </a:moveTo>
                <a:lnTo>
                  <a:pt x="415" y="0"/>
                </a:lnTo>
                <a:lnTo>
                  <a:pt x="197" y="125"/>
                </a:lnTo>
                <a:lnTo>
                  <a:pt x="148" y="41"/>
                </a:lnTo>
                <a:lnTo>
                  <a:pt x="0" y="411"/>
                </a:lnTo>
                <a:lnTo>
                  <a:pt x="396" y="469"/>
                </a:lnTo>
                <a:lnTo>
                  <a:pt x="347" y="384"/>
                </a:lnTo>
                <a:lnTo>
                  <a:pt x="562" y="25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5" name="Graphic 24" descr="Lightbulb with solid fill">
            <a:extLst>
              <a:ext uri="{FF2B5EF4-FFF2-40B4-BE49-F238E27FC236}">
                <a16:creationId xmlns:a16="http://schemas.microsoft.com/office/drawing/2014/main" id="{F849178C-A254-473A-A688-3C4B94E663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97562" y="3257070"/>
            <a:ext cx="914400" cy="914400"/>
          </a:xfrm>
          <a:prstGeom prst="rect">
            <a:avLst/>
          </a:prstGeom>
        </p:spPr>
      </p:pic>
      <p:pic>
        <p:nvPicPr>
          <p:cNvPr id="27" name="Graphic 26" descr="Gears with solid fill">
            <a:extLst>
              <a:ext uri="{FF2B5EF4-FFF2-40B4-BE49-F238E27FC236}">
                <a16:creationId xmlns:a16="http://schemas.microsoft.com/office/drawing/2014/main" id="{E5014A81-1AFC-46E7-A748-9FCADF3EF7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7028136">
            <a:off x="2726842" y="4898848"/>
            <a:ext cx="914400" cy="914400"/>
          </a:xfrm>
          <a:prstGeom prst="rect">
            <a:avLst/>
          </a:prstGeom>
        </p:spPr>
      </p:pic>
      <p:pic>
        <p:nvPicPr>
          <p:cNvPr id="29" name="Graphic 28" descr="Bar graph with downward trend with solid fill">
            <a:extLst>
              <a:ext uri="{FF2B5EF4-FFF2-40B4-BE49-F238E27FC236}">
                <a16:creationId xmlns:a16="http://schemas.microsoft.com/office/drawing/2014/main" id="{1E4C0A00-B1BD-4B94-84E9-6D6C19163D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836102" y="2169686"/>
            <a:ext cx="914400" cy="914400"/>
          </a:xfrm>
          <a:prstGeom prst="rect">
            <a:avLst/>
          </a:prstGeom>
        </p:spPr>
      </p:pic>
      <p:pic>
        <p:nvPicPr>
          <p:cNvPr id="30" name="Graphic 29" descr="Lightbulb with solid fill">
            <a:extLst>
              <a:ext uri="{FF2B5EF4-FFF2-40B4-BE49-F238E27FC236}">
                <a16:creationId xmlns:a16="http://schemas.microsoft.com/office/drawing/2014/main" id="{89A20217-FBB2-4524-9007-7E3D898CB8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78180" y="3305878"/>
            <a:ext cx="914400" cy="914400"/>
          </a:xfrm>
          <a:prstGeom prst="rect">
            <a:avLst/>
          </a:prstGeom>
        </p:spPr>
      </p:pic>
      <p:pic>
        <p:nvPicPr>
          <p:cNvPr id="32" name="Graphic 31" descr="Bar graph with downward trend with solid fill">
            <a:extLst>
              <a:ext uri="{FF2B5EF4-FFF2-40B4-BE49-F238E27FC236}">
                <a16:creationId xmlns:a16="http://schemas.microsoft.com/office/drawing/2014/main" id="{8C889FA1-A73E-41EA-A936-C41001811B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532236" y="2003343"/>
            <a:ext cx="807590" cy="80759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7C6BE043-6BDB-4225-9A88-DFCB845C1F01}"/>
              </a:ext>
            </a:extLst>
          </p:cNvPr>
          <p:cNvSpPr txBox="1"/>
          <p:nvPr/>
        </p:nvSpPr>
        <p:spPr>
          <a:xfrm>
            <a:off x="1394978" y="3048897"/>
            <a:ext cx="13299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Inform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D8C4E72-7B86-412E-BD4A-443AD2A0AA65}"/>
              </a:ext>
            </a:extLst>
          </p:cNvPr>
          <p:cNvSpPr txBox="1"/>
          <p:nvPr/>
        </p:nvSpPr>
        <p:spPr>
          <a:xfrm>
            <a:off x="1912420" y="4463970"/>
            <a:ext cx="16853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Operate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BC072A2-333E-48A9-8870-A911A8126C76}"/>
              </a:ext>
            </a:extLst>
          </p:cNvPr>
          <p:cNvSpPr txBox="1"/>
          <p:nvPr/>
        </p:nvSpPr>
        <p:spPr>
          <a:xfrm>
            <a:off x="3388182" y="2625856"/>
            <a:ext cx="18408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Optimize</a:t>
            </a:r>
          </a:p>
        </p:txBody>
      </p:sp>
      <p:pic>
        <p:nvPicPr>
          <p:cNvPr id="36" name="Graphic 35" descr="Gears with solid fill">
            <a:extLst>
              <a:ext uri="{FF2B5EF4-FFF2-40B4-BE49-F238E27FC236}">
                <a16:creationId xmlns:a16="http://schemas.microsoft.com/office/drawing/2014/main" id="{F5785025-DA37-40EA-9BF4-B218489D7B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7028136">
            <a:off x="6478180" y="4666210"/>
            <a:ext cx="914400" cy="914400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37B0F9B9-CD53-4E5A-B937-4EDFBD538268}"/>
              </a:ext>
            </a:extLst>
          </p:cNvPr>
          <p:cNvSpPr txBox="1"/>
          <p:nvPr/>
        </p:nvSpPr>
        <p:spPr>
          <a:xfrm>
            <a:off x="7639050" y="2079071"/>
            <a:ext cx="39052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Inform</a:t>
            </a:r>
            <a:r>
              <a:rPr lang="en-US" dirty="0"/>
              <a:t> – report KPIs, allocate costs, forecast etc.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E47C79A-C889-4D5E-A2ED-E7CE6F894466}"/>
              </a:ext>
            </a:extLst>
          </p:cNvPr>
          <p:cNvSpPr txBox="1"/>
          <p:nvPr/>
        </p:nvSpPr>
        <p:spPr>
          <a:xfrm>
            <a:off x="7639050" y="3437960"/>
            <a:ext cx="39052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Optimize</a:t>
            </a:r>
            <a:r>
              <a:rPr lang="en-US" dirty="0"/>
              <a:t> – rightsizing, reservation, auto shutdown etc.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2E93E60-8BEC-4ED4-B2AA-D7E800D887C8}"/>
              </a:ext>
            </a:extLst>
          </p:cNvPr>
          <p:cNvSpPr txBox="1"/>
          <p:nvPr/>
        </p:nvSpPr>
        <p:spPr>
          <a:xfrm>
            <a:off x="7639050" y="4800244"/>
            <a:ext cx="39052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Operate</a:t>
            </a:r>
            <a:r>
              <a:rPr lang="en-US" dirty="0"/>
              <a:t> – automation, unit economics, communication etc.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FBCA9A3-2193-40C2-8C0C-15830E0A15B5}"/>
              </a:ext>
            </a:extLst>
          </p:cNvPr>
          <p:cNvSpPr txBox="1"/>
          <p:nvPr/>
        </p:nvSpPr>
        <p:spPr>
          <a:xfrm>
            <a:off x="2570738" y="3542602"/>
            <a:ext cx="1403269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550" b="1" dirty="0"/>
              <a:t>FinOps</a:t>
            </a:r>
            <a:br>
              <a:rPr lang="en-US" sz="2550" b="1" dirty="0"/>
            </a:br>
            <a:r>
              <a:rPr lang="en-US" sz="2550" b="1" dirty="0"/>
              <a:t>Culture</a:t>
            </a:r>
          </a:p>
        </p:txBody>
      </p:sp>
    </p:spTree>
    <p:extLst>
      <p:ext uri="{BB962C8B-B14F-4D97-AF65-F5344CB8AC3E}">
        <p14:creationId xmlns:p14="http://schemas.microsoft.com/office/powerpoint/2010/main" val="651122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E47B3B-6FC7-4AC7-A4DA-2FD8AE77BC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Information</a:t>
            </a:r>
          </a:p>
          <a:p>
            <a:r>
              <a:rPr lang="en-US" dirty="0"/>
              <a:t>Accountability</a:t>
            </a:r>
          </a:p>
          <a:p>
            <a:r>
              <a:rPr lang="en-US" dirty="0"/>
              <a:t>Motivation</a:t>
            </a:r>
          </a:p>
          <a:p>
            <a:r>
              <a:rPr lang="en-US" dirty="0"/>
              <a:t>Education</a:t>
            </a:r>
          </a:p>
          <a:p>
            <a:r>
              <a:rPr lang="en-US" dirty="0"/>
              <a:t>Tools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B3C31B4-322B-4DD6-9E2B-0FD36D92DE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FinOps.hu – HWSW 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2022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F13F38E-0F38-46DA-A36F-3FDACA5710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1" y="596299"/>
            <a:ext cx="11048999" cy="600892"/>
          </a:xfrm>
        </p:spPr>
        <p:txBody>
          <a:bodyPr>
            <a:normAutofit fontScale="90000"/>
          </a:bodyPr>
          <a:lstStyle/>
          <a:p>
            <a:r>
              <a:rPr lang="en-US" dirty="0"/>
              <a:t>FinOps Maturity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5AA81A-3F68-4629-A724-71A4F4657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Slide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fld id="{9248C0D1-46FE-4F85-A287-0B08E59E305D}" type="slidenum">
              <a:rPr lang="en-US" smtClean="0">
                <a:latin typeface="Calibri Light" panose="020F0302020204030204" pitchFamily="34" charset="0"/>
                <a:cs typeface="Calibri Light" panose="020F0302020204030204" pitchFamily="34" charset="0"/>
              </a:rPr>
              <a:pPr/>
              <a:t>5</a:t>
            </a:fld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25067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B3C31B4-322B-4DD6-9E2B-0FD36D92DE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FinOps.hu – HWSW 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2022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F13F38E-0F38-46DA-A36F-3FDACA5710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1" y="596299"/>
            <a:ext cx="11048999" cy="600892"/>
          </a:xfrm>
        </p:spPr>
        <p:txBody>
          <a:bodyPr>
            <a:normAutofit fontScale="90000"/>
          </a:bodyPr>
          <a:lstStyle/>
          <a:p>
            <a:r>
              <a:rPr lang="en-US" dirty="0"/>
              <a:t>FinOps Maturity Levels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5AA81A-3F68-4629-A724-71A4F4657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Slide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fld id="{9248C0D1-46FE-4F85-A287-0B08E59E305D}" type="slidenum">
              <a:rPr lang="en-US" smtClean="0">
                <a:latin typeface="Calibri Light" panose="020F0302020204030204" pitchFamily="34" charset="0"/>
                <a:cs typeface="Calibri Light" panose="020F0302020204030204" pitchFamily="34" charset="0"/>
              </a:rPr>
              <a:pPr/>
              <a:t>6</a:t>
            </a:fld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pSp>
        <p:nvGrpSpPr>
          <p:cNvPr id="132" name="Group 131">
            <a:extLst>
              <a:ext uri="{FF2B5EF4-FFF2-40B4-BE49-F238E27FC236}">
                <a16:creationId xmlns:a16="http://schemas.microsoft.com/office/drawing/2014/main" id="{E93AC83A-351F-4950-BA14-7C0DD9EFCD38}"/>
              </a:ext>
            </a:extLst>
          </p:cNvPr>
          <p:cNvGrpSpPr/>
          <p:nvPr/>
        </p:nvGrpSpPr>
        <p:grpSpPr>
          <a:xfrm>
            <a:off x="8722186" y="3128398"/>
            <a:ext cx="2064546" cy="2061343"/>
            <a:chOff x="8722186" y="3128398"/>
            <a:chExt cx="2064546" cy="2061343"/>
          </a:xfrm>
        </p:grpSpPr>
        <p:grpSp>
          <p:nvGrpSpPr>
            <p:cNvPr id="123" name="Group 122">
              <a:extLst>
                <a:ext uri="{FF2B5EF4-FFF2-40B4-BE49-F238E27FC236}">
                  <a16:creationId xmlns:a16="http://schemas.microsoft.com/office/drawing/2014/main" id="{68FC6C97-FD0F-435A-A18A-F7CCD8E0166C}"/>
                </a:ext>
              </a:extLst>
            </p:cNvPr>
            <p:cNvGrpSpPr/>
            <p:nvPr/>
          </p:nvGrpSpPr>
          <p:grpSpPr>
            <a:xfrm>
              <a:off x="8722186" y="3128398"/>
              <a:ext cx="2064546" cy="2061343"/>
              <a:chOff x="9451156" y="3650692"/>
              <a:chExt cx="2064546" cy="2061343"/>
            </a:xfrm>
            <a:solidFill>
              <a:schemeClr val="tx1"/>
            </a:solidFill>
          </p:grpSpPr>
          <p:sp>
            <p:nvSpPr>
              <p:cNvPr id="13" name="Freeform 41">
                <a:extLst>
                  <a:ext uri="{FF2B5EF4-FFF2-40B4-BE49-F238E27FC236}">
                    <a16:creationId xmlns:a16="http://schemas.microsoft.com/office/drawing/2014/main" id="{3460164C-8CB0-4A4D-B158-849EE0A1C4E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566446" y="3767049"/>
                <a:ext cx="1829695" cy="1829695"/>
              </a:xfrm>
              <a:custGeom>
                <a:avLst/>
                <a:gdLst>
                  <a:gd name="T0" fmla="*/ 269 w 538"/>
                  <a:gd name="T1" fmla="*/ 538 h 538"/>
                  <a:gd name="T2" fmla="*/ 0 w 538"/>
                  <a:gd name="T3" fmla="*/ 269 h 538"/>
                  <a:gd name="T4" fmla="*/ 269 w 538"/>
                  <a:gd name="T5" fmla="*/ 0 h 538"/>
                  <a:gd name="T6" fmla="*/ 538 w 538"/>
                  <a:gd name="T7" fmla="*/ 269 h 538"/>
                  <a:gd name="T8" fmla="*/ 269 w 538"/>
                  <a:gd name="T9" fmla="*/ 538 h 538"/>
                  <a:gd name="T10" fmla="*/ 269 w 538"/>
                  <a:gd name="T11" fmla="*/ 12 h 538"/>
                  <a:gd name="T12" fmla="*/ 13 w 538"/>
                  <a:gd name="T13" fmla="*/ 269 h 538"/>
                  <a:gd name="T14" fmla="*/ 269 w 538"/>
                  <a:gd name="T15" fmla="*/ 526 h 538"/>
                  <a:gd name="T16" fmla="*/ 526 w 538"/>
                  <a:gd name="T17" fmla="*/ 269 h 538"/>
                  <a:gd name="T18" fmla="*/ 269 w 538"/>
                  <a:gd name="T19" fmla="*/ 12 h 5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38" h="538">
                    <a:moveTo>
                      <a:pt x="269" y="538"/>
                    </a:moveTo>
                    <a:cubicBezTo>
                      <a:pt x="121" y="538"/>
                      <a:pt x="0" y="417"/>
                      <a:pt x="0" y="269"/>
                    </a:cubicBezTo>
                    <a:cubicBezTo>
                      <a:pt x="0" y="121"/>
                      <a:pt x="121" y="0"/>
                      <a:pt x="269" y="0"/>
                    </a:cubicBezTo>
                    <a:cubicBezTo>
                      <a:pt x="418" y="0"/>
                      <a:pt x="538" y="121"/>
                      <a:pt x="538" y="269"/>
                    </a:cubicBezTo>
                    <a:cubicBezTo>
                      <a:pt x="538" y="417"/>
                      <a:pt x="418" y="538"/>
                      <a:pt x="269" y="538"/>
                    </a:cubicBezTo>
                    <a:close/>
                    <a:moveTo>
                      <a:pt x="269" y="12"/>
                    </a:moveTo>
                    <a:cubicBezTo>
                      <a:pt x="128" y="12"/>
                      <a:pt x="13" y="128"/>
                      <a:pt x="13" y="269"/>
                    </a:cubicBezTo>
                    <a:cubicBezTo>
                      <a:pt x="13" y="410"/>
                      <a:pt x="128" y="526"/>
                      <a:pt x="269" y="526"/>
                    </a:cubicBezTo>
                    <a:cubicBezTo>
                      <a:pt x="411" y="526"/>
                      <a:pt x="526" y="410"/>
                      <a:pt x="526" y="269"/>
                    </a:cubicBezTo>
                    <a:cubicBezTo>
                      <a:pt x="526" y="128"/>
                      <a:pt x="411" y="12"/>
                      <a:pt x="269" y="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BAA94B1B-0A3B-4FB9-A86F-8D276F362F5A}"/>
                  </a:ext>
                </a:extLst>
              </p:cNvPr>
              <p:cNvGrpSpPr/>
              <p:nvPr/>
            </p:nvGrpSpPr>
            <p:grpSpPr>
              <a:xfrm>
                <a:off x="9451156" y="3650692"/>
                <a:ext cx="2064546" cy="2061343"/>
                <a:chOff x="6372225" y="3792538"/>
                <a:chExt cx="3070226" cy="3065463"/>
              </a:xfrm>
              <a:grpFill/>
            </p:grpSpPr>
            <p:sp>
              <p:nvSpPr>
                <p:cNvPr id="67" name="Freeform 43">
                  <a:extLst>
                    <a:ext uri="{FF2B5EF4-FFF2-40B4-BE49-F238E27FC236}">
                      <a16:creationId xmlns:a16="http://schemas.microsoft.com/office/drawing/2014/main" id="{75EE4622-0E3F-46C8-B001-504C60F679B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870950" y="4541838"/>
                  <a:ext cx="434975" cy="323850"/>
                </a:xfrm>
                <a:custGeom>
                  <a:avLst/>
                  <a:gdLst>
                    <a:gd name="T0" fmla="*/ 12 w 86"/>
                    <a:gd name="T1" fmla="*/ 64 h 64"/>
                    <a:gd name="T2" fmla="*/ 10 w 86"/>
                    <a:gd name="T3" fmla="*/ 60 h 64"/>
                    <a:gd name="T4" fmla="*/ 6 w 86"/>
                    <a:gd name="T5" fmla="*/ 52 h 64"/>
                    <a:gd name="T6" fmla="*/ 2 w 86"/>
                    <a:gd name="T7" fmla="*/ 45 h 64"/>
                    <a:gd name="T8" fmla="*/ 0 w 86"/>
                    <a:gd name="T9" fmla="*/ 41 h 64"/>
                    <a:gd name="T10" fmla="*/ 70 w 86"/>
                    <a:gd name="T11" fmla="*/ 0 h 64"/>
                    <a:gd name="T12" fmla="*/ 73 w 86"/>
                    <a:gd name="T13" fmla="*/ 4 h 64"/>
                    <a:gd name="T14" fmla="*/ 78 w 86"/>
                    <a:gd name="T15" fmla="*/ 15 h 64"/>
                    <a:gd name="T16" fmla="*/ 84 w 86"/>
                    <a:gd name="T17" fmla="*/ 25 h 64"/>
                    <a:gd name="T18" fmla="*/ 86 w 86"/>
                    <a:gd name="T19" fmla="*/ 30 h 64"/>
                    <a:gd name="T20" fmla="*/ 12 w 86"/>
                    <a:gd name="T21" fmla="*/ 64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86" h="64">
                      <a:moveTo>
                        <a:pt x="12" y="64"/>
                      </a:moveTo>
                      <a:cubicBezTo>
                        <a:pt x="12" y="64"/>
                        <a:pt x="11" y="62"/>
                        <a:pt x="10" y="60"/>
                      </a:cubicBezTo>
                      <a:cubicBezTo>
                        <a:pt x="9" y="58"/>
                        <a:pt x="8" y="55"/>
                        <a:pt x="6" y="52"/>
                      </a:cubicBezTo>
                      <a:cubicBezTo>
                        <a:pt x="5" y="50"/>
                        <a:pt x="3" y="47"/>
                        <a:pt x="2" y="45"/>
                      </a:cubicBezTo>
                      <a:cubicBezTo>
                        <a:pt x="1" y="43"/>
                        <a:pt x="0" y="41"/>
                        <a:pt x="0" y="41"/>
                      </a:cubicBezTo>
                      <a:cubicBezTo>
                        <a:pt x="70" y="0"/>
                        <a:pt x="70" y="0"/>
                        <a:pt x="70" y="0"/>
                      </a:cubicBezTo>
                      <a:cubicBezTo>
                        <a:pt x="70" y="0"/>
                        <a:pt x="71" y="2"/>
                        <a:pt x="73" y="4"/>
                      </a:cubicBezTo>
                      <a:cubicBezTo>
                        <a:pt x="74" y="7"/>
                        <a:pt x="76" y="11"/>
                        <a:pt x="78" y="15"/>
                      </a:cubicBezTo>
                      <a:cubicBezTo>
                        <a:pt x="80" y="19"/>
                        <a:pt x="82" y="22"/>
                        <a:pt x="84" y="25"/>
                      </a:cubicBezTo>
                      <a:cubicBezTo>
                        <a:pt x="85" y="28"/>
                        <a:pt x="86" y="30"/>
                        <a:pt x="86" y="30"/>
                      </a:cubicBezTo>
                      <a:lnTo>
                        <a:pt x="12" y="6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8" name="Freeform 44">
                  <a:extLst>
                    <a:ext uri="{FF2B5EF4-FFF2-40B4-BE49-F238E27FC236}">
                      <a16:creationId xmlns:a16="http://schemas.microsoft.com/office/drawing/2014/main" id="{28EC9E99-9D0D-4257-BFED-ABB7A230351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956675" y="4773613"/>
                  <a:ext cx="434975" cy="268288"/>
                </a:xfrm>
                <a:custGeom>
                  <a:avLst/>
                  <a:gdLst>
                    <a:gd name="T0" fmla="*/ 7 w 86"/>
                    <a:gd name="T1" fmla="*/ 53 h 53"/>
                    <a:gd name="T2" fmla="*/ 7 w 86"/>
                    <a:gd name="T3" fmla="*/ 52 h 53"/>
                    <a:gd name="T4" fmla="*/ 6 w 86"/>
                    <a:gd name="T5" fmla="*/ 49 h 53"/>
                    <a:gd name="T6" fmla="*/ 4 w 86"/>
                    <a:gd name="T7" fmla="*/ 41 h 53"/>
                    <a:gd name="T8" fmla="*/ 1 w 86"/>
                    <a:gd name="T9" fmla="*/ 33 h 53"/>
                    <a:gd name="T10" fmla="*/ 0 w 86"/>
                    <a:gd name="T11" fmla="*/ 29 h 53"/>
                    <a:gd name="T12" fmla="*/ 75 w 86"/>
                    <a:gd name="T13" fmla="*/ 0 h 53"/>
                    <a:gd name="T14" fmla="*/ 77 w 86"/>
                    <a:gd name="T15" fmla="*/ 5 h 53"/>
                    <a:gd name="T16" fmla="*/ 81 w 86"/>
                    <a:gd name="T17" fmla="*/ 16 h 53"/>
                    <a:gd name="T18" fmla="*/ 84 w 86"/>
                    <a:gd name="T19" fmla="*/ 27 h 53"/>
                    <a:gd name="T20" fmla="*/ 85 w 86"/>
                    <a:gd name="T21" fmla="*/ 31 h 53"/>
                    <a:gd name="T22" fmla="*/ 86 w 86"/>
                    <a:gd name="T23" fmla="*/ 33 h 53"/>
                    <a:gd name="T24" fmla="*/ 7 w 86"/>
                    <a:gd name="T25" fmla="*/ 53 h 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86" h="53">
                      <a:moveTo>
                        <a:pt x="7" y="53"/>
                      </a:moveTo>
                      <a:cubicBezTo>
                        <a:pt x="7" y="53"/>
                        <a:pt x="7" y="53"/>
                        <a:pt x="7" y="52"/>
                      </a:cubicBezTo>
                      <a:cubicBezTo>
                        <a:pt x="7" y="51"/>
                        <a:pt x="7" y="50"/>
                        <a:pt x="6" y="49"/>
                      </a:cubicBezTo>
                      <a:cubicBezTo>
                        <a:pt x="5" y="47"/>
                        <a:pt x="5" y="44"/>
                        <a:pt x="4" y="41"/>
                      </a:cubicBezTo>
                      <a:cubicBezTo>
                        <a:pt x="3" y="38"/>
                        <a:pt x="2" y="35"/>
                        <a:pt x="1" y="33"/>
                      </a:cubicBezTo>
                      <a:cubicBezTo>
                        <a:pt x="0" y="31"/>
                        <a:pt x="0" y="29"/>
                        <a:pt x="0" y="29"/>
                      </a:cubicBezTo>
                      <a:cubicBezTo>
                        <a:pt x="75" y="0"/>
                        <a:pt x="75" y="0"/>
                        <a:pt x="75" y="0"/>
                      </a:cubicBezTo>
                      <a:cubicBezTo>
                        <a:pt x="75" y="0"/>
                        <a:pt x="76" y="2"/>
                        <a:pt x="77" y="5"/>
                      </a:cubicBezTo>
                      <a:cubicBezTo>
                        <a:pt x="78" y="8"/>
                        <a:pt x="80" y="12"/>
                        <a:pt x="81" y="16"/>
                      </a:cubicBezTo>
                      <a:cubicBezTo>
                        <a:pt x="82" y="20"/>
                        <a:pt x="84" y="24"/>
                        <a:pt x="84" y="27"/>
                      </a:cubicBezTo>
                      <a:cubicBezTo>
                        <a:pt x="85" y="29"/>
                        <a:pt x="85" y="30"/>
                        <a:pt x="85" y="31"/>
                      </a:cubicBezTo>
                      <a:cubicBezTo>
                        <a:pt x="86" y="32"/>
                        <a:pt x="86" y="33"/>
                        <a:pt x="86" y="33"/>
                      </a:cubicBezTo>
                      <a:lnTo>
                        <a:pt x="7" y="53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9" name="Freeform 45">
                  <a:extLst>
                    <a:ext uri="{FF2B5EF4-FFF2-40B4-BE49-F238E27FC236}">
                      <a16:creationId xmlns:a16="http://schemas.microsoft.com/office/drawing/2014/main" id="{DFB9050D-4B70-417D-8800-96C9F26F981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007475" y="5022850"/>
                  <a:ext cx="425450" cy="206375"/>
                </a:xfrm>
                <a:custGeom>
                  <a:avLst/>
                  <a:gdLst>
                    <a:gd name="T0" fmla="*/ 4 w 84"/>
                    <a:gd name="T1" fmla="*/ 41 h 41"/>
                    <a:gd name="T2" fmla="*/ 3 w 84"/>
                    <a:gd name="T3" fmla="*/ 37 h 41"/>
                    <a:gd name="T4" fmla="*/ 2 w 84"/>
                    <a:gd name="T5" fmla="*/ 29 h 41"/>
                    <a:gd name="T6" fmla="*/ 1 w 84"/>
                    <a:gd name="T7" fmla="*/ 20 h 41"/>
                    <a:gd name="T8" fmla="*/ 0 w 84"/>
                    <a:gd name="T9" fmla="*/ 16 h 41"/>
                    <a:gd name="T10" fmla="*/ 80 w 84"/>
                    <a:gd name="T11" fmla="*/ 0 h 41"/>
                    <a:gd name="T12" fmla="*/ 81 w 84"/>
                    <a:gd name="T13" fmla="*/ 6 h 41"/>
                    <a:gd name="T14" fmla="*/ 83 w 84"/>
                    <a:gd name="T15" fmla="*/ 17 h 41"/>
                    <a:gd name="T16" fmla="*/ 84 w 84"/>
                    <a:gd name="T17" fmla="*/ 29 h 41"/>
                    <a:gd name="T18" fmla="*/ 84 w 84"/>
                    <a:gd name="T19" fmla="*/ 34 h 41"/>
                    <a:gd name="T20" fmla="*/ 4 w 84"/>
                    <a:gd name="T21" fmla="*/ 41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84" h="41">
                      <a:moveTo>
                        <a:pt x="4" y="41"/>
                      </a:moveTo>
                      <a:cubicBezTo>
                        <a:pt x="4" y="41"/>
                        <a:pt x="3" y="39"/>
                        <a:pt x="3" y="37"/>
                      </a:cubicBezTo>
                      <a:cubicBezTo>
                        <a:pt x="3" y="35"/>
                        <a:pt x="2" y="32"/>
                        <a:pt x="2" y="29"/>
                      </a:cubicBezTo>
                      <a:cubicBezTo>
                        <a:pt x="2" y="25"/>
                        <a:pt x="1" y="22"/>
                        <a:pt x="1" y="20"/>
                      </a:cubicBezTo>
                      <a:cubicBezTo>
                        <a:pt x="0" y="18"/>
                        <a:pt x="0" y="16"/>
                        <a:pt x="0" y="16"/>
                      </a:cubicBezTo>
                      <a:cubicBezTo>
                        <a:pt x="80" y="0"/>
                        <a:pt x="80" y="0"/>
                        <a:pt x="80" y="0"/>
                      </a:cubicBezTo>
                      <a:cubicBezTo>
                        <a:pt x="80" y="0"/>
                        <a:pt x="80" y="2"/>
                        <a:pt x="81" y="6"/>
                      </a:cubicBezTo>
                      <a:cubicBezTo>
                        <a:pt x="81" y="9"/>
                        <a:pt x="82" y="13"/>
                        <a:pt x="83" y="17"/>
                      </a:cubicBezTo>
                      <a:cubicBezTo>
                        <a:pt x="83" y="21"/>
                        <a:pt x="84" y="26"/>
                        <a:pt x="84" y="29"/>
                      </a:cubicBezTo>
                      <a:cubicBezTo>
                        <a:pt x="84" y="32"/>
                        <a:pt x="84" y="34"/>
                        <a:pt x="84" y="34"/>
                      </a:cubicBezTo>
                      <a:lnTo>
                        <a:pt x="4" y="4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0" name="Freeform 46">
                  <a:extLst>
                    <a:ext uri="{FF2B5EF4-FFF2-40B4-BE49-F238E27FC236}">
                      <a16:creationId xmlns:a16="http://schemas.microsoft.com/office/drawing/2014/main" id="{3CED7794-0062-4314-8408-BAD6F27CFC8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021763" y="5280025"/>
                  <a:ext cx="420688" cy="171450"/>
                </a:xfrm>
                <a:custGeom>
                  <a:avLst/>
                  <a:gdLst>
                    <a:gd name="T0" fmla="*/ 0 w 83"/>
                    <a:gd name="T1" fmla="*/ 28 h 34"/>
                    <a:gd name="T2" fmla="*/ 1 w 83"/>
                    <a:gd name="T3" fmla="*/ 24 h 34"/>
                    <a:gd name="T4" fmla="*/ 1 w 83"/>
                    <a:gd name="T5" fmla="*/ 15 h 34"/>
                    <a:gd name="T6" fmla="*/ 1 w 83"/>
                    <a:gd name="T7" fmla="*/ 7 h 34"/>
                    <a:gd name="T8" fmla="*/ 1 w 83"/>
                    <a:gd name="T9" fmla="*/ 3 h 34"/>
                    <a:gd name="T10" fmla="*/ 82 w 83"/>
                    <a:gd name="T11" fmla="*/ 0 h 34"/>
                    <a:gd name="T12" fmla="*/ 83 w 83"/>
                    <a:gd name="T13" fmla="*/ 6 h 34"/>
                    <a:gd name="T14" fmla="*/ 82 w 83"/>
                    <a:gd name="T15" fmla="*/ 17 h 34"/>
                    <a:gd name="T16" fmla="*/ 82 w 83"/>
                    <a:gd name="T17" fmla="*/ 29 h 34"/>
                    <a:gd name="T18" fmla="*/ 81 w 83"/>
                    <a:gd name="T19" fmla="*/ 34 h 34"/>
                    <a:gd name="T20" fmla="*/ 0 w 83"/>
                    <a:gd name="T21" fmla="*/ 28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83" h="34">
                      <a:moveTo>
                        <a:pt x="0" y="28"/>
                      </a:moveTo>
                      <a:cubicBezTo>
                        <a:pt x="0" y="28"/>
                        <a:pt x="1" y="26"/>
                        <a:pt x="1" y="24"/>
                      </a:cubicBezTo>
                      <a:cubicBezTo>
                        <a:pt x="1" y="21"/>
                        <a:pt x="1" y="18"/>
                        <a:pt x="1" y="15"/>
                      </a:cubicBezTo>
                      <a:cubicBezTo>
                        <a:pt x="1" y="12"/>
                        <a:pt x="1" y="9"/>
                        <a:pt x="1" y="7"/>
                      </a:cubicBezTo>
                      <a:cubicBezTo>
                        <a:pt x="1" y="4"/>
                        <a:pt x="1" y="3"/>
                        <a:pt x="1" y="3"/>
                      </a:cubicBezTo>
                      <a:cubicBezTo>
                        <a:pt x="82" y="0"/>
                        <a:pt x="82" y="0"/>
                        <a:pt x="82" y="0"/>
                      </a:cubicBezTo>
                      <a:cubicBezTo>
                        <a:pt x="82" y="0"/>
                        <a:pt x="82" y="2"/>
                        <a:pt x="83" y="6"/>
                      </a:cubicBezTo>
                      <a:cubicBezTo>
                        <a:pt x="83" y="9"/>
                        <a:pt x="82" y="13"/>
                        <a:pt x="82" y="17"/>
                      </a:cubicBezTo>
                      <a:cubicBezTo>
                        <a:pt x="82" y="22"/>
                        <a:pt x="82" y="26"/>
                        <a:pt x="82" y="29"/>
                      </a:cubicBezTo>
                      <a:cubicBezTo>
                        <a:pt x="82" y="32"/>
                        <a:pt x="81" y="34"/>
                        <a:pt x="81" y="34"/>
                      </a:cubicBezTo>
                      <a:lnTo>
                        <a:pt x="0" y="2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1" name="Freeform 47">
                  <a:extLst>
                    <a:ext uri="{FF2B5EF4-FFF2-40B4-BE49-F238E27FC236}">
                      <a16:creationId xmlns:a16="http://schemas.microsoft.com/office/drawing/2014/main" id="{91784981-6EC7-4471-913C-D44DD35D37F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991600" y="5483225"/>
                  <a:ext cx="434975" cy="227013"/>
                </a:xfrm>
                <a:custGeom>
                  <a:avLst/>
                  <a:gdLst>
                    <a:gd name="T0" fmla="*/ 0 w 86"/>
                    <a:gd name="T1" fmla="*/ 25 h 45"/>
                    <a:gd name="T2" fmla="*/ 1 w 86"/>
                    <a:gd name="T3" fmla="*/ 21 h 45"/>
                    <a:gd name="T4" fmla="*/ 3 w 86"/>
                    <a:gd name="T5" fmla="*/ 13 h 45"/>
                    <a:gd name="T6" fmla="*/ 5 w 86"/>
                    <a:gd name="T7" fmla="*/ 4 h 45"/>
                    <a:gd name="T8" fmla="*/ 5 w 86"/>
                    <a:gd name="T9" fmla="*/ 1 h 45"/>
                    <a:gd name="T10" fmla="*/ 5 w 86"/>
                    <a:gd name="T11" fmla="*/ 0 h 45"/>
                    <a:gd name="T12" fmla="*/ 86 w 86"/>
                    <a:gd name="T13" fmla="*/ 11 h 45"/>
                    <a:gd name="T14" fmla="*/ 85 w 86"/>
                    <a:gd name="T15" fmla="*/ 13 h 45"/>
                    <a:gd name="T16" fmla="*/ 85 w 86"/>
                    <a:gd name="T17" fmla="*/ 17 h 45"/>
                    <a:gd name="T18" fmla="*/ 83 w 86"/>
                    <a:gd name="T19" fmla="*/ 28 h 45"/>
                    <a:gd name="T20" fmla="*/ 79 w 86"/>
                    <a:gd name="T21" fmla="*/ 45 h 45"/>
                    <a:gd name="T22" fmla="*/ 0 w 86"/>
                    <a:gd name="T23" fmla="*/ 25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86" h="45">
                      <a:moveTo>
                        <a:pt x="0" y="25"/>
                      </a:moveTo>
                      <a:cubicBezTo>
                        <a:pt x="0" y="25"/>
                        <a:pt x="1" y="23"/>
                        <a:pt x="1" y="21"/>
                      </a:cubicBezTo>
                      <a:cubicBezTo>
                        <a:pt x="2" y="19"/>
                        <a:pt x="2" y="16"/>
                        <a:pt x="3" y="13"/>
                      </a:cubicBezTo>
                      <a:cubicBezTo>
                        <a:pt x="4" y="9"/>
                        <a:pt x="4" y="6"/>
                        <a:pt x="5" y="4"/>
                      </a:cubicBezTo>
                      <a:cubicBezTo>
                        <a:pt x="5" y="3"/>
                        <a:pt x="5" y="2"/>
                        <a:pt x="5" y="1"/>
                      </a:cubicBezTo>
                      <a:cubicBezTo>
                        <a:pt x="5" y="1"/>
                        <a:pt x="5" y="0"/>
                        <a:pt x="5" y="0"/>
                      </a:cubicBezTo>
                      <a:cubicBezTo>
                        <a:pt x="86" y="11"/>
                        <a:pt x="86" y="11"/>
                        <a:pt x="86" y="11"/>
                      </a:cubicBezTo>
                      <a:cubicBezTo>
                        <a:pt x="86" y="11"/>
                        <a:pt x="86" y="12"/>
                        <a:pt x="85" y="13"/>
                      </a:cubicBezTo>
                      <a:cubicBezTo>
                        <a:pt x="85" y="14"/>
                        <a:pt x="85" y="15"/>
                        <a:pt x="85" y="17"/>
                      </a:cubicBezTo>
                      <a:cubicBezTo>
                        <a:pt x="84" y="20"/>
                        <a:pt x="84" y="24"/>
                        <a:pt x="83" y="28"/>
                      </a:cubicBezTo>
                      <a:cubicBezTo>
                        <a:pt x="81" y="37"/>
                        <a:pt x="79" y="45"/>
                        <a:pt x="79" y="45"/>
                      </a:cubicBezTo>
                      <a:lnTo>
                        <a:pt x="0" y="25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2" name="Freeform 48">
                  <a:extLst>
                    <a:ext uri="{FF2B5EF4-FFF2-40B4-BE49-F238E27FC236}">
                      <a16:creationId xmlns:a16="http://schemas.microsoft.com/office/drawing/2014/main" id="{D85331B7-EB54-4D3B-8700-5ACB15BBE70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931275" y="5668963"/>
                  <a:ext cx="434975" cy="284163"/>
                </a:xfrm>
                <a:custGeom>
                  <a:avLst/>
                  <a:gdLst>
                    <a:gd name="T0" fmla="*/ 0 w 86"/>
                    <a:gd name="T1" fmla="*/ 23 h 56"/>
                    <a:gd name="T2" fmla="*/ 1 w 86"/>
                    <a:gd name="T3" fmla="*/ 20 h 56"/>
                    <a:gd name="T4" fmla="*/ 5 w 86"/>
                    <a:gd name="T5" fmla="*/ 12 h 56"/>
                    <a:gd name="T6" fmla="*/ 8 w 86"/>
                    <a:gd name="T7" fmla="*/ 3 h 56"/>
                    <a:gd name="T8" fmla="*/ 9 w 86"/>
                    <a:gd name="T9" fmla="*/ 0 h 56"/>
                    <a:gd name="T10" fmla="*/ 86 w 86"/>
                    <a:gd name="T11" fmla="*/ 24 h 56"/>
                    <a:gd name="T12" fmla="*/ 84 w 86"/>
                    <a:gd name="T13" fmla="*/ 30 h 56"/>
                    <a:gd name="T14" fmla="*/ 80 w 86"/>
                    <a:gd name="T15" fmla="*/ 41 h 56"/>
                    <a:gd name="T16" fmla="*/ 76 w 86"/>
                    <a:gd name="T17" fmla="*/ 52 h 56"/>
                    <a:gd name="T18" fmla="*/ 74 w 86"/>
                    <a:gd name="T19" fmla="*/ 56 h 56"/>
                    <a:gd name="T20" fmla="*/ 0 w 86"/>
                    <a:gd name="T21" fmla="*/ 23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86" h="56">
                      <a:moveTo>
                        <a:pt x="0" y="23"/>
                      </a:moveTo>
                      <a:cubicBezTo>
                        <a:pt x="0" y="23"/>
                        <a:pt x="0" y="22"/>
                        <a:pt x="1" y="20"/>
                      </a:cubicBezTo>
                      <a:cubicBezTo>
                        <a:pt x="2" y="17"/>
                        <a:pt x="3" y="14"/>
                        <a:pt x="5" y="12"/>
                      </a:cubicBezTo>
                      <a:cubicBezTo>
                        <a:pt x="6" y="9"/>
                        <a:pt x="7" y="6"/>
                        <a:pt x="8" y="3"/>
                      </a:cubicBezTo>
                      <a:cubicBezTo>
                        <a:pt x="8" y="1"/>
                        <a:pt x="9" y="0"/>
                        <a:pt x="9" y="0"/>
                      </a:cubicBezTo>
                      <a:cubicBezTo>
                        <a:pt x="86" y="24"/>
                        <a:pt x="86" y="24"/>
                        <a:pt x="86" y="24"/>
                      </a:cubicBezTo>
                      <a:cubicBezTo>
                        <a:pt x="86" y="24"/>
                        <a:pt x="85" y="27"/>
                        <a:pt x="84" y="30"/>
                      </a:cubicBezTo>
                      <a:cubicBezTo>
                        <a:pt x="83" y="33"/>
                        <a:pt x="82" y="37"/>
                        <a:pt x="80" y="41"/>
                      </a:cubicBezTo>
                      <a:cubicBezTo>
                        <a:pt x="79" y="45"/>
                        <a:pt x="77" y="49"/>
                        <a:pt x="76" y="52"/>
                      </a:cubicBezTo>
                      <a:cubicBezTo>
                        <a:pt x="75" y="55"/>
                        <a:pt x="74" y="56"/>
                        <a:pt x="74" y="56"/>
                      </a:cubicBezTo>
                      <a:lnTo>
                        <a:pt x="0" y="23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3" name="Freeform 49">
                  <a:extLst>
                    <a:ext uri="{FF2B5EF4-FFF2-40B4-BE49-F238E27FC236}">
                      <a16:creationId xmlns:a16="http://schemas.microsoft.com/office/drawing/2014/main" id="{474C7BB7-94D8-4C58-B3E9-B5C4FB65F2A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840788" y="5842000"/>
                  <a:ext cx="423863" cy="338138"/>
                </a:xfrm>
                <a:custGeom>
                  <a:avLst/>
                  <a:gdLst>
                    <a:gd name="T0" fmla="*/ 0 w 84"/>
                    <a:gd name="T1" fmla="*/ 22 h 67"/>
                    <a:gd name="T2" fmla="*/ 2 w 84"/>
                    <a:gd name="T3" fmla="*/ 19 h 67"/>
                    <a:gd name="T4" fmla="*/ 6 w 84"/>
                    <a:gd name="T5" fmla="*/ 11 h 67"/>
                    <a:gd name="T6" fmla="*/ 11 w 84"/>
                    <a:gd name="T7" fmla="*/ 4 h 67"/>
                    <a:gd name="T8" fmla="*/ 12 w 84"/>
                    <a:gd name="T9" fmla="*/ 0 h 67"/>
                    <a:gd name="T10" fmla="*/ 84 w 84"/>
                    <a:gd name="T11" fmla="*/ 38 h 67"/>
                    <a:gd name="T12" fmla="*/ 82 w 84"/>
                    <a:gd name="T13" fmla="*/ 43 h 67"/>
                    <a:gd name="T14" fmla="*/ 76 w 84"/>
                    <a:gd name="T15" fmla="*/ 53 h 67"/>
                    <a:gd name="T16" fmla="*/ 70 w 84"/>
                    <a:gd name="T17" fmla="*/ 63 h 67"/>
                    <a:gd name="T18" fmla="*/ 67 w 84"/>
                    <a:gd name="T19" fmla="*/ 67 h 67"/>
                    <a:gd name="T20" fmla="*/ 0 w 84"/>
                    <a:gd name="T21" fmla="*/ 22 h 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84" h="67">
                      <a:moveTo>
                        <a:pt x="0" y="22"/>
                      </a:moveTo>
                      <a:cubicBezTo>
                        <a:pt x="0" y="22"/>
                        <a:pt x="0" y="21"/>
                        <a:pt x="2" y="19"/>
                      </a:cubicBezTo>
                      <a:cubicBezTo>
                        <a:pt x="3" y="17"/>
                        <a:pt x="5" y="14"/>
                        <a:pt x="6" y="11"/>
                      </a:cubicBezTo>
                      <a:cubicBezTo>
                        <a:pt x="8" y="9"/>
                        <a:pt x="9" y="6"/>
                        <a:pt x="11" y="4"/>
                      </a:cubicBezTo>
                      <a:cubicBezTo>
                        <a:pt x="12" y="2"/>
                        <a:pt x="12" y="0"/>
                        <a:pt x="12" y="0"/>
                      </a:cubicBezTo>
                      <a:cubicBezTo>
                        <a:pt x="84" y="38"/>
                        <a:pt x="84" y="38"/>
                        <a:pt x="84" y="38"/>
                      </a:cubicBezTo>
                      <a:cubicBezTo>
                        <a:pt x="84" y="38"/>
                        <a:pt x="83" y="40"/>
                        <a:pt x="82" y="43"/>
                      </a:cubicBezTo>
                      <a:cubicBezTo>
                        <a:pt x="80" y="45"/>
                        <a:pt x="78" y="49"/>
                        <a:pt x="76" y="53"/>
                      </a:cubicBezTo>
                      <a:cubicBezTo>
                        <a:pt x="74" y="57"/>
                        <a:pt x="72" y="60"/>
                        <a:pt x="70" y="63"/>
                      </a:cubicBezTo>
                      <a:cubicBezTo>
                        <a:pt x="68" y="66"/>
                        <a:pt x="67" y="67"/>
                        <a:pt x="67" y="67"/>
                      </a:cubicBezTo>
                      <a:lnTo>
                        <a:pt x="0" y="2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4" name="Freeform 50">
                  <a:extLst>
                    <a:ext uri="{FF2B5EF4-FFF2-40B4-BE49-F238E27FC236}">
                      <a16:creationId xmlns:a16="http://schemas.microsoft.com/office/drawing/2014/main" id="{7F22746C-6FB1-447A-A208-E5E7CCCB367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18550" y="6003925"/>
                  <a:ext cx="409575" cy="379413"/>
                </a:xfrm>
                <a:custGeom>
                  <a:avLst/>
                  <a:gdLst>
                    <a:gd name="T0" fmla="*/ 0 w 81"/>
                    <a:gd name="T1" fmla="*/ 19 h 75"/>
                    <a:gd name="T2" fmla="*/ 3 w 81"/>
                    <a:gd name="T3" fmla="*/ 16 h 75"/>
                    <a:gd name="T4" fmla="*/ 8 w 81"/>
                    <a:gd name="T5" fmla="*/ 10 h 75"/>
                    <a:gd name="T6" fmla="*/ 14 w 81"/>
                    <a:gd name="T7" fmla="*/ 3 h 75"/>
                    <a:gd name="T8" fmla="*/ 16 w 81"/>
                    <a:gd name="T9" fmla="*/ 0 h 75"/>
                    <a:gd name="T10" fmla="*/ 81 w 81"/>
                    <a:gd name="T11" fmla="*/ 49 h 75"/>
                    <a:gd name="T12" fmla="*/ 78 w 81"/>
                    <a:gd name="T13" fmla="*/ 53 h 75"/>
                    <a:gd name="T14" fmla="*/ 70 w 81"/>
                    <a:gd name="T15" fmla="*/ 63 h 75"/>
                    <a:gd name="T16" fmla="*/ 62 w 81"/>
                    <a:gd name="T17" fmla="*/ 71 h 75"/>
                    <a:gd name="T18" fmla="*/ 59 w 81"/>
                    <a:gd name="T19" fmla="*/ 75 h 75"/>
                    <a:gd name="T20" fmla="*/ 0 w 81"/>
                    <a:gd name="T21" fmla="*/ 19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81" h="75">
                      <a:moveTo>
                        <a:pt x="0" y="19"/>
                      </a:moveTo>
                      <a:cubicBezTo>
                        <a:pt x="0" y="19"/>
                        <a:pt x="1" y="18"/>
                        <a:pt x="3" y="16"/>
                      </a:cubicBezTo>
                      <a:cubicBezTo>
                        <a:pt x="4" y="15"/>
                        <a:pt x="6" y="12"/>
                        <a:pt x="8" y="10"/>
                      </a:cubicBezTo>
                      <a:cubicBezTo>
                        <a:pt x="10" y="8"/>
                        <a:pt x="12" y="5"/>
                        <a:pt x="14" y="3"/>
                      </a:cubicBezTo>
                      <a:cubicBezTo>
                        <a:pt x="15" y="1"/>
                        <a:pt x="16" y="0"/>
                        <a:pt x="16" y="0"/>
                      </a:cubicBezTo>
                      <a:cubicBezTo>
                        <a:pt x="81" y="49"/>
                        <a:pt x="81" y="49"/>
                        <a:pt x="81" y="49"/>
                      </a:cubicBezTo>
                      <a:cubicBezTo>
                        <a:pt x="81" y="49"/>
                        <a:pt x="80" y="51"/>
                        <a:pt x="78" y="53"/>
                      </a:cubicBezTo>
                      <a:cubicBezTo>
                        <a:pt x="76" y="56"/>
                        <a:pt x="73" y="59"/>
                        <a:pt x="70" y="63"/>
                      </a:cubicBezTo>
                      <a:cubicBezTo>
                        <a:pt x="67" y="66"/>
                        <a:pt x="65" y="69"/>
                        <a:pt x="62" y="71"/>
                      </a:cubicBezTo>
                      <a:cubicBezTo>
                        <a:pt x="60" y="74"/>
                        <a:pt x="59" y="75"/>
                        <a:pt x="59" y="75"/>
                      </a:cubicBezTo>
                      <a:lnTo>
                        <a:pt x="0" y="19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5" name="Freeform 51">
                  <a:extLst>
                    <a:ext uri="{FF2B5EF4-FFF2-40B4-BE49-F238E27FC236}">
                      <a16:creationId xmlns:a16="http://schemas.microsoft.com/office/drawing/2014/main" id="{C91BEBBC-E1F6-4B50-B4D9-43836913A50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77263" y="6145213"/>
                  <a:ext cx="379413" cy="409575"/>
                </a:xfrm>
                <a:custGeom>
                  <a:avLst/>
                  <a:gdLst>
                    <a:gd name="T0" fmla="*/ 0 w 75"/>
                    <a:gd name="T1" fmla="*/ 16 h 81"/>
                    <a:gd name="T2" fmla="*/ 1 w 75"/>
                    <a:gd name="T3" fmla="*/ 15 h 81"/>
                    <a:gd name="T4" fmla="*/ 3 w 75"/>
                    <a:gd name="T5" fmla="*/ 14 h 81"/>
                    <a:gd name="T6" fmla="*/ 10 w 75"/>
                    <a:gd name="T7" fmla="*/ 8 h 81"/>
                    <a:gd name="T8" fmla="*/ 16 w 75"/>
                    <a:gd name="T9" fmla="*/ 3 h 81"/>
                    <a:gd name="T10" fmla="*/ 19 w 75"/>
                    <a:gd name="T11" fmla="*/ 0 h 81"/>
                    <a:gd name="T12" fmla="*/ 75 w 75"/>
                    <a:gd name="T13" fmla="*/ 59 h 81"/>
                    <a:gd name="T14" fmla="*/ 71 w 75"/>
                    <a:gd name="T15" fmla="*/ 63 h 81"/>
                    <a:gd name="T16" fmla="*/ 62 w 75"/>
                    <a:gd name="T17" fmla="*/ 71 h 81"/>
                    <a:gd name="T18" fmla="*/ 48 w 75"/>
                    <a:gd name="T19" fmla="*/ 81 h 81"/>
                    <a:gd name="T20" fmla="*/ 0 w 75"/>
                    <a:gd name="T21" fmla="*/ 16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75" h="81">
                      <a:moveTo>
                        <a:pt x="0" y="16"/>
                      </a:moveTo>
                      <a:cubicBezTo>
                        <a:pt x="0" y="16"/>
                        <a:pt x="0" y="16"/>
                        <a:pt x="1" y="15"/>
                      </a:cubicBezTo>
                      <a:cubicBezTo>
                        <a:pt x="1" y="15"/>
                        <a:pt x="2" y="14"/>
                        <a:pt x="3" y="14"/>
                      </a:cubicBezTo>
                      <a:cubicBezTo>
                        <a:pt x="5" y="12"/>
                        <a:pt x="7" y="10"/>
                        <a:pt x="10" y="8"/>
                      </a:cubicBezTo>
                      <a:cubicBezTo>
                        <a:pt x="12" y="6"/>
                        <a:pt x="14" y="4"/>
                        <a:pt x="16" y="3"/>
                      </a:cubicBezTo>
                      <a:cubicBezTo>
                        <a:pt x="18" y="1"/>
                        <a:pt x="19" y="0"/>
                        <a:pt x="19" y="0"/>
                      </a:cubicBezTo>
                      <a:cubicBezTo>
                        <a:pt x="75" y="59"/>
                        <a:pt x="75" y="59"/>
                        <a:pt x="75" y="59"/>
                      </a:cubicBezTo>
                      <a:cubicBezTo>
                        <a:pt x="75" y="59"/>
                        <a:pt x="73" y="61"/>
                        <a:pt x="71" y="63"/>
                      </a:cubicBezTo>
                      <a:cubicBezTo>
                        <a:pt x="68" y="65"/>
                        <a:pt x="65" y="68"/>
                        <a:pt x="62" y="71"/>
                      </a:cubicBezTo>
                      <a:cubicBezTo>
                        <a:pt x="55" y="76"/>
                        <a:pt x="48" y="81"/>
                        <a:pt x="48" y="81"/>
                      </a:cubicBezTo>
                      <a:lnTo>
                        <a:pt x="0" y="1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6" name="Freeform 52">
                  <a:extLst>
                    <a:ext uri="{FF2B5EF4-FFF2-40B4-BE49-F238E27FC236}">
                      <a16:creationId xmlns:a16="http://schemas.microsoft.com/office/drawing/2014/main" id="{239A7E58-4AEB-4738-BD7D-4FC29341615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415338" y="6261100"/>
                  <a:ext cx="333375" cy="430213"/>
                </a:xfrm>
                <a:custGeom>
                  <a:avLst/>
                  <a:gdLst>
                    <a:gd name="T0" fmla="*/ 0 w 66"/>
                    <a:gd name="T1" fmla="*/ 13 h 85"/>
                    <a:gd name="T2" fmla="*/ 11 w 66"/>
                    <a:gd name="T3" fmla="*/ 7 h 85"/>
                    <a:gd name="T4" fmla="*/ 18 w 66"/>
                    <a:gd name="T5" fmla="*/ 2 h 85"/>
                    <a:gd name="T6" fmla="*/ 22 w 66"/>
                    <a:gd name="T7" fmla="*/ 0 h 85"/>
                    <a:gd name="T8" fmla="*/ 66 w 66"/>
                    <a:gd name="T9" fmla="*/ 68 h 85"/>
                    <a:gd name="T10" fmla="*/ 62 w 66"/>
                    <a:gd name="T11" fmla="*/ 71 h 85"/>
                    <a:gd name="T12" fmla="*/ 52 w 66"/>
                    <a:gd name="T13" fmla="*/ 77 h 85"/>
                    <a:gd name="T14" fmla="*/ 37 w 66"/>
                    <a:gd name="T15" fmla="*/ 85 h 85"/>
                    <a:gd name="T16" fmla="*/ 0 w 66"/>
                    <a:gd name="T17" fmla="*/ 13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6" h="85">
                      <a:moveTo>
                        <a:pt x="0" y="13"/>
                      </a:moveTo>
                      <a:cubicBezTo>
                        <a:pt x="0" y="13"/>
                        <a:pt x="6" y="10"/>
                        <a:pt x="11" y="7"/>
                      </a:cubicBezTo>
                      <a:cubicBezTo>
                        <a:pt x="14" y="5"/>
                        <a:pt x="16" y="4"/>
                        <a:pt x="18" y="2"/>
                      </a:cubicBezTo>
                      <a:cubicBezTo>
                        <a:pt x="20" y="1"/>
                        <a:pt x="22" y="0"/>
                        <a:pt x="22" y="0"/>
                      </a:cubicBezTo>
                      <a:cubicBezTo>
                        <a:pt x="66" y="68"/>
                        <a:pt x="66" y="68"/>
                        <a:pt x="66" y="68"/>
                      </a:cubicBezTo>
                      <a:cubicBezTo>
                        <a:pt x="66" y="68"/>
                        <a:pt x="65" y="69"/>
                        <a:pt x="62" y="71"/>
                      </a:cubicBezTo>
                      <a:cubicBezTo>
                        <a:pt x="59" y="73"/>
                        <a:pt x="56" y="75"/>
                        <a:pt x="52" y="77"/>
                      </a:cubicBezTo>
                      <a:cubicBezTo>
                        <a:pt x="45" y="82"/>
                        <a:pt x="37" y="85"/>
                        <a:pt x="37" y="85"/>
                      </a:cubicBezTo>
                      <a:lnTo>
                        <a:pt x="0" y="13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7" name="Freeform 53">
                  <a:extLst>
                    <a:ext uri="{FF2B5EF4-FFF2-40B4-BE49-F238E27FC236}">
                      <a16:creationId xmlns:a16="http://schemas.microsoft.com/office/drawing/2014/main" id="{2B983890-B618-4EE8-9E20-CAFD088BFE9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239125" y="6351588"/>
                  <a:ext cx="282575" cy="441325"/>
                </a:xfrm>
                <a:custGeom>
                  <a:avLst/>
                  <a:gdLst>
                    <a:gd name="T0" fmla="*/ 0 w 56"/>
                    <a:gd name="T1" fmla="*/ 9 h 87"/>
                    <a:gd name="T2" fmla="*/ 4 w 56"/>
                    <a:gd name="T3" fmla="*/ 8 h 87"/>
                    <a:gd name="T4" fmla="*/ 12 w 56"/>
                    <a:gd name="T5" fmla="*/ 5 h 87"/>
                    <a:gd name="T6" fmla="*/ 20 w 56"/>
                    <a:gd name="T7" fmla="*/ 2 h 87"/>
                    <a:gd name="T8" fmla="*/ 24 w 56"/>
                    <a:gd name="T9" fmla="*/ 0 h 87"/>
                    <a:gd name="T10" fmla="*/ 56 w 56"/>
                    <a:gd name="T11" fmla="*/ 75 h 87"/>
                    <a:gd name="T12" fmla="*/ 51 w 56"/>
                    <a:gd name="T13" fmla="*/ 77 h 87"/>
                    <a:gd name="T14" fmla="*/ 41 w 56"/>
                    <a:gd name="T15" fmla="*/ 81 h 87"/>
                    <a:gd name="T16" fmla="*/ 29 w 56"/>
                    <a:gd name="T17" fmla="*/ 85 h 87"/>
                    <a:gd name="T18" fmla="*/ 24 w 56"/>
                    <a:gd name="T19" fmla="*/ 87 h 87"/>
                    <a:gd name="T20" fmla="*/ 0 w 56"/>
                    <a:gd name="T21" fmla="*/ 9 h 8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56" h="87">
                      <a:moveTo>
                        <a:pt x="0" y="9"/>
                      </a:moveTo>
                      <a:cubicBezTo>
                        <a:pt x="0" y="9"/>
                        <a:pt x="2" y="9"/>
                        <a:pt x="4" y="8"/>
                      </a:cubicBezTo>
                      <a:cubicBezTo>
                        <a:pt x="6" y="7"/>
                        <a:pt x="9" y="6"/>
                        <a:pt x="12" y="5"/>
                      </a:cubicBezTo>
                      <a:cubicBezTo>
                        <a:pt x="15" y="4"/>
                        <a:pt x="18" y="3"/>
                        <a:pt x="20" y="2"/>
                      </a:cubicBezTo>
                      <a:cubicBezTo>
                        <a:pt x="22" y="1"/>
                        <a:pt x="24" y="0"/>
                        <a:pt x="24" y="0"/>
                      </a:cubicBezTo>
                      <a:cubicBezTo>
                        <a:pt x="56" y="75"/>
                        <a:pt x="56" y="75"/>
                        <a:pt x="56" y="75"/>
                      </a:cubicBezTo>
                      <a:cubicBezTo>
                        <a:pt x="56" y="75"/>
                        <a:pt x="54" y="76"/>
                        <a:pt x="51" y="77"/>
                      </a:cubicBezTo>
                      <a:cubicBezTo>
                        <a:pt x="49" y="78"/>
                        <a:pt x="45" y="80"/>
                        <a:pt x="41" y="81"/>
                      </a:cubicBezTo>
                      <a:cubicBezTo>
                        <a:pt x="37" y="83"/>
                        <a:pt x="32" y="84"/>
                        <a:pt x="29" y="85"/>
                      </a:cubicBezTo>
                      <a:cubicBezTo>
                        <a:pt x="26" y="86"/>
                        <a:pt x="24" y="87"/>
                        <a:pt x="24" y="87"/>
                      </a:cubicBezTo>
                      <a:lnTo>
                        <a:pt x="0" y="9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8" name="Freeform 54">
                  <a:extLst>
                    <a:ext uri="{FF2B5EF4-FFF2-40B4-BE49-F238E27FC236}">
                      <a16:creationId xmlns:a16="http://schemas.microsoft.com/office/drawing/2014/main" id="{036D7749-3FEF-457A-9A58-A7F500DF0F8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056563" y="6413500"/>
                  <a:ext cx="222250" cy="434975"/>
                </a:xfrm>
                <a:custGeom>
                  <a:avLst/>
                  <a:gdLst>
                    <a:gd name="T0" fmla="*/ 0 w 44"/>
                    <a:gd name="T1" fmla="*/ 5 h 86"/>
                    <a:gd name="T2" fmla="*/ 3 w 44"/>
                    <a:gd name="T3" fmla="*/ 5 h 86"/>
                    <a:gd name="T4" fmla="*/ 12 w 44"/>
                    <a:gd name="T5" fmla="*/ 3 h 86"/>
                    <a:gd name="T6" fmla="*/ 20 w 44"/>
                    <a:gd name="T7" fmla="*/ 1 h 86"/>
                    <a:gd name="T8" fmla="*/ 24 w 44"/>
                    <a:gd name="T9" fmla="*/ 0 h 86"/>
                    <a:gd name="T10" fmla="*/ 44 w 44"/>
                    <a:gd name="T11" fmla="*/ 79 h 86"/>
                    <a:gd name="T12" fmla="*/ 39 w 44"/>
                    <a:gd name="T13" fmla="*/ 81 h 86"/>
                    <a:gd name="T14" fmla="*/ 27 w 44"/>
                    <a:gd name="T15" fmla="*/ 83 h 86"/>
                    <a:gd name="T16" fmla="*/ 15 w 44"/>
                    <a:gd name="T17" fmla="*/ 85 h 86"/>
                    <a:gd name="T18" fmla="*/ 10 w 44"/>
                    <a:gd name="T19" fmla="*/ 86 h 86"/>
                    <a:gd name="T20" fmla="*/ 0 w 44"/>
                    <a:gd name="T21" fmla="*/ 5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44" h="86">
                      <a:moveTo>
                        <a:pt x="0" y="5"/>
                      </a:moveTo>
                      <a:cubicBezTo>
                        <a:pt x="0" y="5"/>
                        <a:pt x="1" y="5"/>
                        <a:pt x="3" y="5"/>
                      </a:cubicBezTo>
                      <a:cubicBezTo>
                        <a:pt x="6" y="4"/>
                        <a:pt x="9" y="4"/>
                        <a:pt x="12" y="3"/>
                      </a:cubicBezTo>
                      <a:cubicBezTo>
                        <a:pt x="15" y="3"/>
                        <a:pt x="18" y="2"/>
                        <a:pt x="20" y="1"/>
                      </a:cubicBezTo>
                      <a:cubicBezTo>
                        <a:pt x="23" y="1"/>
                        <a:pt x="24" y="0"/>
                        <a:pt x="24" y="0"/>
                      </a:cubicBezTo>
                      <a:cubicBezTo>
                        <a:pt x="44" y="79"/>
                        <a:pt x="44" y="79"/>
                        <a:pt x="44" y="79"/>
                      </a:cubicBezTo>
                      <a:cubicBezTo>
                        <a:pt x="44" y="79"/>
                        <a:pt x="42" y="80"/>
                        <a:pt x="39" y="81"/>
                      </a:cubicBezTo>
                      <a:cubicBezTo>
                        <a:pt x="35" y="81"/>
                        <a:pt x="31" y="82"/>
                        <a:pt x="27" y="83"/>
                      </a:cubicBezTo>
                      <a:cubicBezTo>
                        <a:pt x="23" y="84"/>
                        <a:pt x="19" y="84"/>
                        <a:pt x="15" y="85"/>
                      </a:cubicBezTo>
                      <a:cubicBezTo>
                        <a:pt x="12" y="85"/>
                        <a:pt x="10" y="86"/>
                        <a:pt x="10" y="86"/>
                      </a:cubicBezTo>
                      <a:lnTo>
                        <a:pt x="0" y="5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9" name="Freeform 55">
                  <a:extLst>
                    <a:ext uri="{FF2B5EF4-FFF2-40B4-BE49-F238E27FC236}">
                      <a16:creationId xmlns:a16="http://schemas.microsoft.com/office/drawing/2014/main" id="{92AB3CD2-DFCC-48A5-924F-7A5FCCBAE5B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848600" y="6443663"/>
                  <a:ext cx="173038" cy="414338"/>
                </a:xfrm>
                <a:custGeom>
                  <a:avLst/>
                  <a:gdLst>
                    <a:gd name="T0" fmla="*/ 3 w 34"/>
                    <a:gd name="T1" fmla="*/ 1 h 82"/>
                    <a:gd name="T2" fmla="*/ 7 w 34"/>
                    <a:gd name="T3" fmla="*/ 1 h 82"/>
                    <a:gd name="T4" fmla="*/ 11 w 34"/>
                    <a:gd name="T5" fmla="*/ 1 h 82"/>
                    <a:gd name="T6" fmla="*/ 16 w 34"/>
                    <a:gd name="T7" fmla="*/ 1 h 82"/>
                    <a:gd name="T8" fmla="*/ 24 w 34"/>
                    <a:gd name="T9" fmla="*/ 1 h 82"/>
                    <a:gd name="T10" fmla="*/ 28 w 34"/>
                    <a:gd name="T11" fmla="*/ 0 h 82"/>
                    <a:gd name="T12" fmla="*/ 34 w 34"/>
                    <a:gd name="T13" fmla="*/ 81 h 82"/>
                    <a:gd name="T14" fmla="*/ 29 w 34"/>
                    <a:gd name="T15" fmla="*/ 82 h 82"/>
                    <a:gd name="T16" fmla="*/ 17 w 34"/>
                    <a:gd name="T17" fmla="*/ 82 h 82"/>
                    <a:gd name="T18" fmla="*/ 11 w 34"/>
                    <a:gd name="T19" fmla="*/ 82 h 82"/>
                    <a:gd name="T20" fmla="*/ 5 w 34"/>
                    <a:gd name="T21" fmla="*/ 82 h 82"/>
                    <a:gd name="T22" fmla="*/ 0 w 34"/>
                    <a:gd name="T23" fmla="*/ 82 h 82"/>
                    <a:gd name="T24" fmla="*/ 3 w 34"/>
                    <a:gd name="T25" fmla="*/ 1 h 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34" h="82">
                      <a:moveTo>
                        <a:pt x="3" y="1"/>
                      </a:moveTo>
                      <a:cubicBezTo>
                        <a:pt x="3" y="1"/>
                        <a:pt x="5" y="1"/>
                        <a:pt x="7" y="1"/>
                      </a:cubicBezTo>
                      <a:cubicBezTo>
                        <a:pt x="8" y="1"/>
                        <a:pt x="9" y="1"/>
                        <a:pt x="11" y="1"/>
                      </a:cubicBezTo>
                      <a:cubicBezTo>
                        <a:pt x="12" y="1"/>
                        <a:pt x="14" y="1"/>
                        <a:pt x="16" y="1"/>
                      </a:cubicBezTo>
                      <a:cubicBezTo>
                        <a:pt x="19" y="1"/>
                        <a:pt x="22" y="1"/>
                        <a:pt x="24" y="1"/>
                      </a:cubicBezTo>
                      <a:cubicBezTo>
                        <a:pt x="27" y="0"/>
                        <a:pt x="28" y="0"/>
                        <a:pt x="28" y="0"/>
                      </a:cubicBezTo>
                      <a:cubicBezTo>
                        <a:pt x="34" y="81"/>
                        <a:pt x="34" y="81"/>
                        <a:pt x="34" y="81"/>
                      </a:cubicBezTo>
                      <a:cubicBezTo>
                        <a:pt x="34" y="81"/>
                        <a:pt x="32" y="82"/>
                        <a:pt x="29" y="82"/>
                      </a:cubicBezTo>
                      <a:cubicBezTo>
                        <a:pt x="26" y="82"/>
                        <a:pt x="21" y="82"/>
                        <a:pt x="17" y="82"/>
                      </a:cubicBezTo>
                      <a:cubicBezTo>
                        <a:pt x="15" y="82"/>
                        <a:pt x="13" y="82"/>
                        <a:pt x="11" y="82"/>
                      </a:cubicBezTo>
                      <a:cubicBezTo>
                        <a:pt x="9" y="82"/>
                        <a:pt x="7" y="82"/>
                        <a:pt x="5" y="82"/>
                      </a:cubicBezTo>
                      <a:cubicBezTo>
                        <a:pt x="2" y="82"/>
                        <a:pt x="0" y="82"/>
                        <a:pt x="0" y="82"/>
                      </a:cubicBezTo>
                      <a:lnTo>
                        <a:pt x="3" y="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0" name="Freeform 56">
                  <a:extLst>
                    <a:ext uri="{FF2B5EF4-FFF2-40B4-BE49-F238E27FC236}">
                      <a16:creationId xmlns:a16="http://schemas.microsoft.com/office/drawing/2014/main" id="{57336BBC-7747-4EA6-9598-44208052FEC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591425" y="6423025"/>
                  <a:ext cx="206375" cy="430213"/>
                </a:xfrm>
                <a:custGeom>
                  <a:avLst/>
                  <a:gdLst>
                    <a:gd name="T0" fmla="*/ 17 w 41"/>
                    <a:gd name="T1" fmla="*/ 0 h 85"/>
                    <a:gd name="T2" fmla="*/ 18 w 41"/>
                    <a:gd name="T3" fmla="*/ 1 h 85"/>
                    <a:gd name="T4" fmla="*/ 21 w 41"/>
                    <a:gd name="T5" fmla="*/ 1 h 85"/>
                    <a:gd name="T6" fmla="*/ 29 w 41"/>
                    <a:gd name="T7" fmla="*/ 3 h 85"/>
                    <a:gd name="T8" fmla="*/ 38 w 41"/>
                    <a:gd name="T9" fmla="*/ 4 h 85"/>
                    <a:gd name="T10" fmla="*/ 41 w 41"/>
                    <a:gd name="T11" fmla="*/ 4 h 85"/>
                    <a:gd name="T12" fmla="*/ 34 w 41"/>
                    <a:gd name="T13" fmla="*/ 85 h 85"/>
                    <a:gd name="T14" fmla="*/ 29 w 41"/>
                    <a:gd name="T15" fmla="*/ 84 h 85"/>
                    <a:gd name="T16" fmla="*/ 17 w 41"/>
                    <a:gd name="T17" fmla="*/ 83 h 85"/>
                    <a:gd name="T18" fmla="*/ 5 w 41"/>
                    <a:gd name="T19" fmla="*/ 81 h 85"/>
                    <a:gd name="T20" fmla="*/ 2 w 41"/>
                    <a:gd name="T21" fmla="*/ 80 h 85"/>
                    <a:gd name="T22" fmla="*/ 0 w 41"/>
                    <a:gd name="T23" fmla="*/ 80 h 85"/>
                    <a:gd name="T24" fmla="*/ 17 w 41"/>
                    <a:gd name="T25" fmla="*/ 0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41" h="85">
                      <a:moveTo>
                        <a:pt x="17" y="0"/>
                      </a:moveTo>
                      <a:cubicBezTo>
                        <a:pt x="17" y="0"/>
                        <a:pt x="17" y="0"/>
                        <a:pt x="18" y="1"/>
                      </a:cubicBezTo>
                      <a:cubicBezTo>
                        <a:pt x="18" y="1"/>
                        <a:pt x="19" y="1"/>
                        <a:pt x="21" y="1"/>
                      </a:cubicBezTo>
                      <a:cubicBezTo>
                        <a:pt x="23" y="2"/>
                        <a:pt x="26" y="2"/>
                        <a:pt x="29" y="3"/>
                      </a:cubicBezTo>
                      <a:cubicBezTo>
                        <a:pt x="32" y="3"/>
                        <a:pt x="35" y="3"/>
                        <a:pt x="38" y="4"/>
                      </a:cubicBezTo>
                      <a:cubicBezTo>
                        <a:pt x="40" y="4"/>
                        <a:pt x="41" y="4"/>
                        <a:pt x="41" y="4"/>
                      </a:cubicBezTo>
                      <a:cubicBezTo>
                        <a:pt x="34" y="85"/>
                        <a:pt x="34" y="85"/>
                        <a:pt x="34" y="85"/>
                      </a:cubicBezTo>
                      <a:cubicBezTo>
                        <a:pt x="34" y="85"/>
                        <a:pt x="32" y="85"/>
                        <a:pt x="29" y="84"/>
                      </a:cubicBezTo>
                      <a:cubicBezTo>
                        <a:pt x="25" y="84"/>
                        <a:pt x="21" y="83"/>
                        <a:pt x="17" y="83"/>
                      </a:cubicBezTo>
                      <a:cubicBezTo>
                        <a:pt x="13" y="82"/>
                        <a:pt x="9" y="81"/>
                        <a:pt x="5" y="81"/>
                      </a:cubicBezTo>
                      <a:cubicBezTo>
                        <a:pt x="4" y="81"/>
                        <a:pt x="2" y="80"/>
                        <a:pt x="2" y="80"/>
                      </a:cubicBezTo>
                      <a:cubicBezTo>
                        <a:pt x="1" y="80"/>
                        <a:pt x="0" y="80"/>
                        <a:pt x="0" y="80"/>
                      </a:cubicBezTo>
                      <a:lnTo>
                        <a:pt x="17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1" name="Freeform 57">
                  <a:extLst>
                    <a:ext uri="{FF2B5EF4-FFF2-40B4-BE49-F238E27FC236}">
                      <a16:creationId xmlns:a16="http://schemas.microsoft.com/office/drawing/2014/main" id="{26A4D806-E744-445D-9414-DFB764FCF0C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343775" y="6372225"/>
                  <a:ext cx="273050" cy="434975"/>
                </a:xfrm>
                <a:custGeom>
                  <a:avLst/>
                  <a:gdLst>
                    <a:gd name="T0" fmla="*/ 30 w 54"/>
                    <a:gd name="T1" fmla="*/ 0 h 86"/>
                    <a:gd name="T2" fmla="*/ 33 w 54"/>
                    <a:gd name="T3" fmla="*/ 1 h 86"/>
                    <a:gd name="T4" fmla="*/ 42 w 54"/>
                    <a:gd name="T5" fmla="*/ 4 h 86"/>
                    <a:gd name="T6" fmla="*/ 50 w 54"/>
                    <a:gd name="T7" fmla="*/ 6 h 86"/>
                    <a:gd name="T8" fmla="*/ 54 w 54"/>
                    <a:gd name="T9" fmla="*/ 7 h 86"/>
                    <a:gd name="T10" fmla="*/ 32 w 54"/>
                    <a:gd name="T11" fmla="*/ 86 h 86"/>
                    <a:gd name="T12" fmla="*/ 27 w 54"/>
                    <a:gd name="T13" fmla="*/ 84 h 86"/>
                    <a:gd name="T14" fmla="*/ 16 w 54"/>
                    <a:gd name="T15" fmla="*/ 81 h 86"/>
                    <a:gd name="T16" fmla="*/ 5 w 54"/>
                    <a:gd name="T17" fmla="*/ 77 h 86"/>
                    <a:gd name="T18" fmla="*/ 0 w 54"/>
                    <a:gd name="T19" fmla="*/ 75 h 86"/>
                    <a:gd name="T20" fmla="*/ 30 w 54"/>
                    <a:gd name="T21" fmla="*/ 0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54" h="86">
                      <a:moveTo>
                        <a:pt x="30" y="0"/>
                      </a:moveTo>
                      <a:cubicBezTo>
                        <a:pt x="30" y="0"/>
                        <a:pt x="31" y="0"/>
                        <a:pt x="33" y="1"/>
                      </a:cubicBezTo>
                      <a:cubicBezTo>
                        <a:pt x="36" y="2"/>
                        <a:pt x="39" y="3"/>
                        <a:pt x="42" y="4"/>
                      </a:cubicBezTo>
                      <a:cubicBezTo>
                        <a:pt x="44" y="5"/>
                        <a:pt x="47" y="6"/>
                        <a:pt x="50" y="6"/>
                      </a:cubicBezTo>
                      <a:cubicBezTo>
                        <a:pt x="52" y="7"/>
                        <a:pt x="54" y="7"/>
                        <a:pt x="54" y="7"/>
                      </a:cubicBezTo>
                      <a:cubicBezTo>
                        <a:pt x="32" y="86"/>
                        <a:pt x="32" y="86"/>
                        <a:pt x="32" y="86"/>
                      </a:cubicBezTo>
                      <a:cubicBezTo>
                        <a:pt x="32" y="86"/>
                        <a:pt x="30" y="85"/>
                        <a:pt x="27" y="84"/>
                      </a:cubicBezTo>
                      <a:cubicBezTo>
                        <a:pt x="24" y="84"/>
                        <a:pt x="20" y="82"/>
                        <a:pt x="16" y="81"/>
                      </a:cubicBezTo>
                      <a:cubicBezTo>
                        <a:pt x="12" y="80"/>
                        <a:pt x="8" y="78"/>
                        <a:pt x="5" y="77"/>
                      </a:cubicBezTo>
                      <a:cubicBezTo>
                        <a:pt x="2" y="76"/>
                        <a:pt x="0" y="75"/>
                        <a:pt x="0" y="75"/>
                      </a:cubicBezTo>
                      <a:lnTo>
                        <a:pt x="3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2" name="Freeform 58">
                  <a:extLst>
                    <a:ext uri="{FF2B5EF4-FFF2-40B4-BE49-F238E27FC236}">
                      <a16:creationId xmlns:a16="http://schemas.microsoft.com/office/drawing/2014/main" id="{06B98C18-B779-410F-BFD1-3338D2D5457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110413" y="6286500"/>
                  <a:ext cx="323850" cy="430213"/>
                </a:xfrm>
                <a:custGeom>
                  <a:avLst/>
                  <a:gdLst>
                    <a:gd name="T0" fmla="*/ 42 w 64"/>
                    <a:gd name="T1" fmla="*/ 0 h 85"/>
                    <a:gd name="T2" fmla="*/ 46 w 64"/>
                    <a:gd name="T3" fmla="*/ 2 h 85"/>
                    <a:gd name="T4" fmla="*/ 53 w 64"/>
                    <a:gd name="T5" fmla="*/ 6 h 85"/>
                    <a:gd name="T6" fmla="*/ 61 w 64"/>
                    <a:gd name="T7" fmla="*/ 10 h 85"/>
                    <a:gd name="T8" fmla="*/ 64 w 64"/>
                    <a:gd name="T9" fmla="*/ 12 h 85"/>
                    <a:gd name="T10" fmla="*/ 30 w 64"/>
                    <a:gd name="T11" fmla="*/ 85 h 85"/>
                    <a:gd name="T12" fmla="*/ 25 w 64"/>
                    <a:gd name="T13" fmla="*/ 83 h 85"/>
                    <a:gd name="T14" fmla="*/ 15 w 64"/>
                    <a:gd name="T15" fmla="*/ 78 h 85"/>
                    <a:gd name="T16" fmla="*/ 5 w 64"/>
                    <a:gd name="T17" fmla="*/ 72 h 85"/>
                    <a:gd name="T18" fmla="*/ 0 w 64"/>
                    <a:gd name="T19" fmla="*/ 69 h 85"/>
                    <a:gd name="T20" fmla="*/ 42 w 64"/>
                    <a:gd name="T21" fmla="*/ 0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64" h="85">
                      <a:moveTo>
                        <a:pt x="42" y="0"/>
                      </a:moveTo>
                      <a:cubicBezTo>
                        <a:pt x="42" y="0"/>
                        <a:pt x="43" y="1"/>
                        <a:pt x="46" y="2"/>
                      </a:cubicBezTo>
                      <a:cubicBezTo>
                        <a:pt x="48" y="3"/>
                        <a:pt x="50" y="5"/>
                        <a:pt x="53" y="6"/>
                      </a:cubicBezTo>
                      <a:cubicBezTo>
                        <a:pt x="56" y="8"/>
                        <a:pt x="59" y="9"/>
                        <a:pt x="61" y="10"/>
                      </a:cubicBezTo>
                      <a:cubicBezTo>
                        <a:pt x="63" y="11"/>
                        <a:pt x="64" y="12"/>
                        <a:pt x="64" y="12"/>
                      </a:cubicBezTo>
                      <a:cubicBezTo>
                        <a:pt x="30" y="85"/>
                        <a:pt x="30" y="85"/>
                        <a:pt x="30" y="85"/>
                      </a:cubicBezTo>
                      <a:cubicBezTo>
                        <a:pt x="30" y="85"/>
                        <a:pt x="28" y="85"/>
                        <a:pt x="25" y="83"/>
                      </a:cubicBezTo>
                      <a:cubicBezTo>
                        <a:pt x="22" y="82"/>
                        <a:pt x="19" y="80"/>
                        <a:pt x="15" y="78"/>
                      </a:cubicBezTo>
                      <a:cubicBezTo>
                        <a:pt x="11" y="76"/>
                        <a:pt x="7" y="74"/>
                        <a:pt x="5" y="72"/>
                      </a:cubicBezTo>
                      <a:cubicBezTo>
                        <a:pt x="2" y="70"/>
                        <a:pt x="0" y="69"/>
                        <a:pt x="0" y="69"/>
                      </a:cubicBezTo>
                      <a:lnTo>
                        <a:pt x="42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3" name="Freeform 59">
                  <a:extLst>
                    <a:ext uri="{FF2B5EF4-FFF2-40B4-BE49-F238E27FC236}">
                      <a16:creationId xmlns:a16="http://schemas.microsoft.com/office/drawing/2014/main" id="{D0B954D5-9C7F-4B67-A452-903838D9686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02450" y="6175375"/>
                  <a:ext cx="369888" cy="414338"/>
                </a:xfrm>
                <a:custGeom>
                  <a:avLst/>
                  <a:gdLst>
                    <a:gd name="T0" fmla="*/ 53 w 73"/>
                    <a:gd name="T1" fmla="*/ 0 h 82"/>
                    <a:gd name="T2" fmla="*/ 56 w 73"/>
                    <a:gd name="T3" fmla="*/ 2 h 82"/>
                    <a:gd name="T4" fmla="*/ 63 w 73"/>
                    <a:gd name="T5" fmla="*/ 8 h 82"/>
                    <a:gd name="T6" fmla="*/ 69 w 73"/>
                    <a:gd name="T7" fmla="*/ 13 h 82"/>
                    <a:gd name="T8" fmla="*/ 73 w 73"/>
                    <a:gd name="T9" fmla="*/ 15 h 82"/>
                    <a:gd name="T10" fmla="*/ 27 w 73"/>
                    <a:gd name="T11" fmla="*/ 82 h 82"/>
                    <a:gd name="T12" fmla="*/ 22 w 73"/>
                    <a:gd name="T13" fmla="*/ 79 h 82"/>
                    <a:gd name="T14" fmla="*/ 13 w 73"/>
                    <a:gd name="T15" fmla="*/ 72 h 82"/>
                    <a:gd name="T16" fmla="*/ 4 w 73"/>
                    <a:gd name="T17" fmla="*/ 65 h 82"/>
                    <a:gd name="T18" fmla="*/ 0 w 73"/>
                    <a:gd name="T19" fmla="*/ 61 h 82"/>
                    <a:gd name="T20" fmla="*/ 53 w 73"/>
                    <a:gd name="T21" fmla="*/ 0 h 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73" h="82">
                      <a:moveTo>
                        <a:pt x="53" y="0"/>
                      </a:moveTo>
                      <a:cubicBezTo>
                        <a:pt x="53" y="0"/>
                        <a:pt x="54" y="1"/>
                        <a:pt x="56" y="2"/>
                      </a:cubicBezTo>
                      <a:cubicBezTo>
                        <a:pt x="58" y="4"/>
                        <a:pt x="60" y="6"/>
                        <a:pt x="63" y="8"/>
                      </a:cubicBezTo>
                      <a:cubicBezTo>
                        <a:pt x="65" y="10"/>
                        <a:pt x="68" y="11"/>
                        <a:pt x="69" y="13"/>
                      </a:cubicBezTo>
                      <a:cubicBezTo>
                        <a:pt x="71" y="14"/>
                        <a:pt x="73" y="15"/>
                        <a:pt x="73" y="15"/>
                      </a:cubicBezTo>
                      <a:cubicBezTo>
                        <a:pt x="27" y="82"/>
                        <a:pt x="27" y="82"/>
                        <a:pt x="27" y="82"/>
                      </a:cubicBezTo>
                      <a:cubicBezTo>
                        <a:pt x="27" y="82"/>
                        <a:pt x="25" y="81"/>
                        <a:pt x="22" y="79"/>
                      </a:cubicBezTo>
                      <a:cubicBezTo>
                        <a:pt x="20" y="77"/>
                        <a:pt x="16" y="75"/>
                        <a:pt x="13" y="72"/>
                      </a:cubicBezTo>
                      <a:cubicBezTo>
                        <a:pt x="9" y="69"/>
                        <a:pt x="6" y="67"/>
                        <a:pt x="4" y="65"/>
                      </a:cubicBezTo>
                      <a:cubicBezTo>
                        <a:pt x="1" y="62"/>
                        <a:pt x="0" y="61"/>
                        <a:pt x="0" y="61"/>
                      </a:cubicBezTo>
                      <a:lnTo>
                        <a:pt x="53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4" name="Freeform 60">
                  <a:extLst>
                    <a:ext uri="{FF2B5EF4-FFF2-40B4-BE49-F238E27FC236}">
                      <a16:creationId xmlns:a16="http://schemas.microsoft.com/office/drawing/2014/main" id="{42928903-C002-4C26-9308-E2EE7E6A281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721475" y="6038850"/>
                  <a:ext cx="403225" cy="388938"/>
                </a:xfrm>
                <a:custGeom>
                  <a:avLst/>
                  <a:gdLst>
                    <a:gd name="T0" fmla="*/ 63 w 80"/>
                    <a:gd name="T1" fmla="*/ 0 h 77"/>
                    <a:gd name="T2" fmla="*/ 63 w 80"/>
                    <a:gd name="T3" fmla="*/ 1 h 77"/>
                    <a:gd name="T4" fmla="*/ 65 w 80"/>
                    <a:gd name="T5" fmla="*/ 3 h 77"/>
                    <a:gd name="T6" fmla="*/ 71 w 80"/>
                    <a:gd name="T7" fmla="*/ 9 h 77"/>
                    <a:gd name="T8" fmla="*/ 77 w 80"/>
                    <a:gd name="T9" fmla="*/ 16 h 77"/>
                    <a:gd name="T10" fmla="*/ 80 w 80"/>
                    <a:gd name="T11" fmla="*/ 18 h 77"/>
                    <a:gd name="T12" fmla="*/ 23 w 80"/>
                    <a:gd name="T13" fmla="*/ 77 h 77"/>
                    <a:gd name="T14" fmla="*/ 19 w 80"/>
                    <a:gd name="T15" fmla="*/ 73 h 77"/>
                    <a:gd name="T16" fmla="*/ 11 w 80"/>
                    <a:gd name="T17" fmla="*/ 64 h 77"/>
                    <a:gd name="T18" fmla="*/ 3 w 80"/>
                    <a:gd name="T19" fmla="*/ 55 h 77"/>
                    <a:gd name="T20" fmla="*/ 1 w 80"/>
                    <a:gd name="T21" fmla="*/ 53 h 77"/>
                    <a:gd name="T22" fmla="*/ 0 w 80"/>
                    <a:gd name="T23" fmla="*/ 51 h 77"/>
                    <a:gd name="T24" fmla="*/ 63 w 80"/>
                    <a:gd name="T25" fmla="*/ 0 h 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80" h="77">
                      <a:moveTo>
                        <a:pt x="63" y="0"/>
                      </a:moveTo>
                      <a:cubicBezTo>
                        <a:pt x="63" y="0"/>
                        <a:pt x="63" y="0"/>
                        <a:pt x="63" y="1"/>
                      </a:cubicBezTo>
                      <a:cubicBezTo>
                        <a:pt x="64" y="1"/>
                        <a:pt x="64" y="2"/>
                        <a:pt x="65" y="3"/>
                      </a:cubicBezTo>
                      <a:cubicBezTo>
                        <a:pt x="67" y="5"/>
                        <a:pt x="69" y="7"/>
                        <a:pt x="71" y="9"/>
                      </a:cubicBezTo>
                      <a:cubicBezTo>
                        <a:pt x="73" y="12"/>
                        <a:pt x="75" y="14"/>
                        <a:pt x="77" y="16"/>
                      </a:cubicBezTo>
                      <a:cubicBezTo>
                        <a:pt x="78" y="17"/>
                        <a:pt x="80" y="18"/>
                        <a:pt x="80" y="18"/>
                      </a:cubicBezTo>
                      <a:cubicBezTo>
                        <a:pt x="23" y="77"/>
                        <a:pt x="23" y="77"/>
                        <a:pt x="23" y="77"/>
                      </a:cubicBezTo>
                      <a:cubicBezTo>
                        <a:pt x="23" y="77"/>
                        <a:pt x="21" y="75"/>
                        <a:pt x="19" y="73"/>
                      </a:cubicBezTo>
                      <a:cubicBezTo>
                        <a:pt x="17" y="70"/>
                        <a:pt x="14" y="67"/>
                        <a:pt x="11" y="64"/>
                      </a:cubicBezTo>
                      <a:cubicBezTo>
                        <a:pt x="8" y="61"/>
                        <a:pt x="5" y="58"/>
                        <a:pt x="3" y="55"/>
                      </a:cubicBezTo>
                      <a:cubicBezTo>
                        <a:pt x="2" y="54"/>
                        <a:pt x="1" y="53"/>
                        <a:pt x="1" y="53"/>
                      </a:cubicBezTo>
                      <a:cubicBezTo>
                        <a:pt x="0" y="52"/>
                        <a:pt x="0" y="51"/>
                        <a:pt x="0" y="51"/>
                      </a:cubicBezTo>
                      <a:lnTo>
                        <a:pt x="63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5" name="Freeform 61">
                  <a:extLst>
                    <a:ext uri="{FF2B5EF4-FFF2-40B4-BE49-F238E27FC236}">
                      <a16:creationId xmlns:a16="http://schemas.microsoft.com/office/drawing/2014/main" id="{B879EBA2-DBE1-488E-92FD-D28D8F648A0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573838" y="5881688"/>
                  <a:ext cx="425450" cy="349250"/>
                </a:xfrm>
                <a:custGeom>
                  <a:avLst/>
                  <a:gdLst>
                    <a:gd name="T0" fmla="*/ 70 w 84"/>
                    <a:gd name="T1" fmla="*/ 0 h 69"/>
                    <a:gd name="T2" fmla="*/ 72 w 84"/>
                    <a:gd name="T3" fmla="*/ 3 h 69"/>
                    <a:gd name="T4" fmla="*/ 77 w 84"/>
                    <a:gd name="T5" fmla="*/ 11 h 69"/>
                    <a:gd name="T6" fmla="*/ 79 w 84"/>
                    <a:gd name="T7" fmla="*/ 14 h 69"/>
                    <a:gd name="T8" fmla="*/ 82 w 84"/>
                    <a:gd name="T9" fmla="*/ 18 h 69"/>
                    <a:gd name="T10" fmla="*/ 84 w 84"/>
                    <a:gd name="T11" fmla="*/ 21 h 69"/>
                    <a:gd name="T12" fmla="*/ 18 w 84"/>
                    <a:gd name="T13" fmla="*/ 69 h 69"/>
                    <a:gd name="T14" fmla="*/ 15 w 84"/>
                    <a:gd name="T15" fmla="*/ 64 h 69"/>
                    <a:gd name="T16" fmla="*/ 12 w 84"/>
                    <a:gd name="T17" fmla="*/ 60 h 69"/>
                    <a:gd name="T18" fmla="*/ 9 w 84"/>
                    <a:gd name="T19" fmla="*/ 55 h 69"/>
                    <a:gd name="T20" fmla="*/ 2 w 84"/>
                    <a:gd name="T21" fmla="*/ 45 h 69"/>
                    <a:gd name="T22" fmla="*/ 0 w 84"/>
                    <a:gd name="T23" fmla="*/ 40 h 69"/>
                    <a:gd name="T24" fmla="*/ 70 w 84"/>
                    <a:gd name="T25" fmla="*/ 0 h 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84" h="69">
                      <a:moveTo>
                        <a:pt x="70" y="0"/>
                      </a:moveTo>
                      <a:cubicBezTo>
                        <a:pt x="70" y="0"/>
                        <a:pt x="71" y="1"/>
                        <a:pt x="72" y="3"/>
                      </a:cubicBezTo>
                      <a:cubicBezTo>
                        <a:pt x="73" y="5"/>
                        <a:pt x="75" y="8"/>
                        <a:pt x="77" y="11"/>
                      </a:cubicBezTo>
                      <a:cubicBezTo>
                        <a:pt x="78" y="12"/>
                        <a:pt x="78" y="13"/>
                        <a:pt x="79" y="14"/>
                      </a:cubicBezTo>
                      <a:cubicBezTo>
                        <a:pt x="80" y="16"/>
                        <a:pt x="81" y="17"/>
                        <a:pt x="82" y="18"/>
                      </a:cubicBezTo>
                      <a:cubicBezTo>
                        <a:pt x="83" y="20"/>
                        <a:pt x="84" y="21"/>
                        <a:pt x="84" y="21"/>
                      </a:cubicBezTo>
                      <a:cubicBezTo>
                        <a:pt x="18" y="69"/>
                        <a:pt x="18" y="69"/>
                        <a:pt x="18" y="69"/>
                      </a:cubicBezTo>
                      <a:cubicBezTo>
                        <a:pt x="18" y="69"/>
                        <a:pt x="17" y="67"/>
                        <a:pt x="15" y="64"/>
                      </a:cubicBezTo>
                      <a:cubicBezTo>
                        <a:pt x="14" y="63"/>
                        <a:pt x="13" y="62"/>
                        <a:pt x="12" y="60"/>
                      </a:cubicBezTo>
                      <a:cubicBezTo>
                        <a:pt x="11" y="58"/>
                        <a:pt x="10" y="57"/>
                        <a:pt x="9" y="55"/>
                      </a:cubicBezTo>
                      <a:cubicBezTo>
                        <a:pt x="6" y="51"/>
                        <a:pt x="4" y="48"/>
                        <a:pt x="2" y="45"/>
                      </a:cubicBezTo>
                      <a:cubicBezTo>
                        <a:pt x="1" y="42"/>
                        <a:pt x="0" y="40"/>
                        <a:pt x="0" y="40"/>
                      </a:cubicBezTo>
                      <a:lnTo>
                        <a:pt x="7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6" name="Freeform 62">
                  <a:extLst>
                    <a:ext uri="{FF2B5EF4-FFF2-40B4-BE49-F238E27FC236}">
                      <a16:creationId xmlns:a16="http://schemas.microsoft.com/office/drawing/2014/main" id="{9415B92B-17BF-4177-88B7-E4DB517DD53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462713" y="5710238"/>
                  <a:ext cx="434975" cy="298450"/>
                </a:xfrm>
                <a:custGeom>
                  <a:avLst/>
                  <a:gdLst>
                    <a:gd name="T0" fmla="*/ 76 w 86"/>
                    <a:gd name="T1" fmla="*/ 0 h 59"/>
                    <a:gd name="T2" fmla="*/ 77 w 86"/>
                    <a:gd name="T3" fmla="*/ 1 h 59"/>
                    <a:gd name="T4" fmla="*/ 78 w 86"/>
                    <a:gd name="T5" fmla="*/ 3 h 59"/>
                    <a:gd name="T6" fmla="*/ 81 w 86"/>
                    <a:gd name="T7" fmla="*/ 11 h 59"/>
                    <a:gd name="T8" fmla="*/ 85 w 86"/>
                    <a:gd name="T9" fmla="*/ 19 h 59"/>
                    <a:gd name="T10" fmla="*/ 86 w 86"/>
                    <a:gd name="T11" fmla="*/ 22 h 59"/>
                    <a:gd name="T12" fmla="*/ 86 w 86"/>
                    <a:gd name="T13" fmla="*/ 23 h 59"/>
                    <a:gd name="T14" fmla="*/ 14 w 86"/>
                    <a:gd name="T15" fmla="*/ 59 h 59"/>
                    <a:gd name="T16" fmla="*/ 13 w 86"/>
                    <a:gd name="T17" fmla="*/ 58 h 59"/>
                    <a:gd name="T18" fmla="*/ 11 w 86"/>
                    <a:gd name="T19" fmla="*/ 54 h 59"/>
                    <a:gd name="T20" fmla="*/ 6 w 86"/>
                    <a:gd name="T21" fmla="*/ 43 h 59"/>
                    <a:gd name="T22" fmla="*/ 2 w 86"/>
                    <a:gd name="T23" fmla="*/ 33 h 59"/>
                    <a:gd name="T24" fmla="*/ 1 w 86"/>
                    <a:gd name="T25" fmla="*/ 29 h 59"/>
                    <a:gd name="T26" fmla="*/ 0 w 86"/>
                    <a:gd name="T27" fmla="*/ 28 h 59"/>
                    <a:gd name="T28" fmla="*/ 76 w 86"/>
                    <a:gd name="T29" fmla="*/ 0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86" h="59">
                      <a:moveTo>
                        <a:pt x="76" y="0"/>
                      </a:moveTo>
                      <a:cubicBezTo>
                        <a:pt x="76" y="0"/>
                        <a:pt x="77" y="0"/>
                        <a:pt x="77" y="1"/>
                      </a:cubicBezTo>
                      <a:cubicBezTo>
                        <a:pt x="77" y="1"/>
                        <a:pt x="77" y="2"/>
                        <a:pt x="78" y="3"/>
                      </a:cubicBezTo>
                      <a:cubicBezTo>
                        <a:pt x="79" y="6"/>
                        <a:pt x="80" y="9"/>
                        <a:pt x="81" y="11"/>
                      </a:cubicBezTo>
                      <a:cubicBezTo>
                        <a:pt x="82" y="14"/>
                        <a:pt x="84" y="17"/>
                        <a:pt x="85" y="19"/>
                      </a:cubicBezTo>
                      <a:cubicBezTo>
                        <a:pt x="85" y="20"/>
                        <a:pt x="86" y="21"/>
                        <a:pt x="86" y="22"/>
                      </a:cubicBezTo>
                      <a:cubicBezTo>
                        <a:pt x="86" y="22"/>
                        <a:pt x="86" y="23"/>
                        <a:pt x="86" y="23"/>
                      </a:cubicBezTo>
                      <a:cubicBezTo>
                        <a:pt x="14" y="59"/>
                        <a:pt x="14" y="59"/>
                        <a:pt x="14" y="59"/>
                      </a:cubicBezTo>
                      <a:cubicBezTo>
                        <a:pt x="14" y="59"/>
                        <a:pt x="13" y="59"/>
                        <a:pt x="13" y="58"/>
                      </a:cubicBezTo>
                      <a:cubicBezTo>
                        <a:pt x="13" y="57"/>
                        <a:pt x="12" y="56"/>
                        <a:pt x="11" y="54"/>
                      </a:cubicBezTo>
                      <a:cubicBezTo>
                        <a:pt x="10" y="51"/>
                        <a:pt x="8" y="47"/>
                        <a:pt x="6" y="43"/>
                      </a:cubicBezTo>
                      <a:cubicBezTo>
                        <a:pt x="5" y="40"/>
                        <a:pt x="3" y="36"/>
                        <a:pt x="2" y="33"/>
                      </a:cubicBezTo>
                      <a:cubicBezTo>
                        <a:pt x="1" y="31"/>
                        <a:pt x="1" y="30"/>
                        <a:pt x="1" y="29"/>
                      </a:cubicBezTo>
                      <a:cubicBezTo>
                        <a:pt x="0" y="28"/>
                        <a:pt x="0" y="28"/>
                        <a:pt x="0" y="28"/>
                      </a:cubicBezTo>
                      <a:lnTo>
                        <a:pt x="76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7" name="Freeform 63">
                  <a:extLst>
                    <a:ext uri="{FF2B5EF4-FFF2-40B4-BE49-F238E27FC236}">
                      <a16:creationId xmlns:a16="http://schemas.microsoft.com/office/drawing/2014/main" id="{CCA7307E-B6F2-4A9B-ABFA-1EACD8C5CA5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397625" y="5527675"/>
                  <a:ext cx="434975" cy="238125"/>
                </a:xfrm>
                <a:custGeom>
                  <a:avLst/>
                  <a:gdLst>
                    <a:gd name="T0" fmla="*/ 80 w 86"/>
                    <a:gd name="T1" fmla="*/ 0 h 47"/>
                    <a:gd name="T2" fmla="*/ 80 w 86"/>
                    <a:gd name="T3" fmla="*/ 3 h 47"/>
                    <a:gd name="T4" fmla="*/ 82 w 86"/>
                    <a:gd name="T5" fmla="*/ 12 h 47"/>
                    <a:gd name="T6" fmla="*/ 85 w 86"/>
                    <a:gd name="T7" fmla="*/ 20 h 47"/>
                    <a:gd name="T8" fmla="*/ 86 w 86"/>
                    <a:gd name="T9" fmla="*/ 24 h 47"/>
                    <a:gd name="T10" fmla="*/ 8 w 86"/>
                    <a:gd name="T11" fmla="*/ 47 h 47"/>
                    <a:gd name="T12" fmla="*/ 6 w 86"/>
                    <a:gd name="T13" fmla="*/ 42 h 47"/>
                    <a:gd name="T14" fmla="*/ 3 w 86"/>
                    <a:gd name="T15" fmla="*/ 31 h 47"/>
                    <a:gd name="T16" fmla="*/ 1 w 86"/>
                    <a:gd name="T17" fmla="*/ 19 h 47"/>
                    <a:gd name="T18" fmla="*/ 0 w 86"/>
                    <a:gd name="T19" fmla="*/ 14 h 47"/>
                    <a:gd name="T20" fmla="*/ 80 w 86"/>
                    <a:gd name="T21" fmla="*/ 0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86" h="47">
                      <a:moveTo>
                        <a:pt x="80" y="0"/>
                      </a:moveTo>
                      <a:cubicBezTo>
                        <a:pt x="80" y="0"/>
                        <a:pt x="80" y="1"/>
                        <a:pt x="80" y="3"/>
                      </a:cubicBezTo>
                      <a:cubicBezTo>
                        <a:pt x="81" y="6"/>
                        <a:pt x="82" y="9"/>
                        <a:pt x="82" y="12"/>
                      </a:cubicBezTo>
                      <a:cubicBezTo>
                        <a:pt x="83" y="15"/>
                        <a:pt x="84" y="18"/>
                        <a:pt x="85" y="20"/>
                      </a:cubicBezTo>
                      <a:cubicBezTo>
                        <a:pt x="85" y="22"/>
                        <a:pt x="86" y="24"/>
                        <a:pt x="86" y="24"/>
                      </a:cubicBezTo>
                      <a:cubicBezTo>
                        <a:pt x="8" y="47"/>
                        <a:pt x="8" y="47"/>
                        <a:pt x="8" y="47"/>
                      </a:cubicBezTo>
                      <a:cubicBezTo>
                        <a:pt x="8" y="47"/>
                        <a:pt x="7" y="45"/>
                        <a:pt x="6" y="42"/>
                      </a:cubicBezTo>
                      <a:cubicBezTo>
                        <a:pt x="5" y="39"/>
                        <a:pt x="4" y="35"/>
                        <a:pt x="3" y="31"/>
                      </a:cubicBezTo>
                      <a:cubicBezTo>
                        <a:pt x="2" y="27"/>
                        <a:pt x="1" y="22"/>
                        <a:pt x="1" y="19"/>
                      </a:cubicBezTo>
                      <a:cubicBezTo>
                        <a:pt x="0" y="16"/>
                        <a:pt x="0" y="14"/>
                        <a:pt x="0" y="14"/>
                      </a:cubicBezTo>
                      <a:lnTo>
                        <a:pt x="8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8" name="Freeform 64">
                  <a:extLst>
                    <a:ext uri="{FF2B5EF4-FFF2-40B4-BE49-F238E27FC236}">
                      <a16:creationId xmlns:a16="http://schemas.microsoft.com/office/drawing/2014/main" id="{5AB83229-0648-47ED-A96D-7268BAEB4C8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372225" y="5335588"/>
                  <a:ext cx="419100" cy="177800"/>
                </a:xfrm>
                <a:custGeom>
                  <a:avLst/>
                  <a:gdLst>
                    <a:gd name="T0" fmla="*/ 81 w 83"/>
                    <a:gd name="T1" fmla="*/ 0 h 35"/>
                    <a:gd name="T2" fmla="*/ 81 w 83"/>
                    <a:gd name="T3" fmla="*/ 4 h 35"/>
                    <a:gd name="T4" fmla="*/ 82 w 83"/>
                    <a:gd name="T5" fmla="*/ 13 h 35"/>
                    <a:gd name="T6" fmla="*/ 82 w 83"/>
                    <a:gd name="T7" fmla="*/ 21 h 35"/>
                    <a:gd name="T8" fmla="*/ 83 w 83"/>
                    <a:gd name="T9" fmla="*/ 25 h 35"/>
                    <a:gd name="T10" fmla="*/ 2 w 83"/>
                    <a:gd name="T11" fmla="*/ 35 h 35"/>
                    <a:gd name="T12" fmla="*/ 2 w 83"/>
                    <a:gd name="T13" fmla="*/ 30 h 35"/>
                    <a:gd name="T14" fmla="*/ 1 w 83"/>
                    <a:gd name="T15" fmla="*/ 18 h 35"/>
                    <a:gd name="T16" fmla="*/ 0 w 83"/>
                    <a:gd name="T17" fmla="*/ 6 h 35"/>
                    <a:gd name="T18" fmla="*/ 0 w 83"/>
                    <a:gd name="T19" fmla="*/ 1 h 35"/>
                    <a:gd name="T20" fmla="*/ 81 w 83"/>
                    <a:gd name="T21" fmla="*/ 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83" h="35">
                      <a:moveTo>
                        <a:pt x="81" y="0"/>
                      </a:moveTo>
                      <a:cubicBezTo>
                        <a:pt x="81" y="0"/>
                        <a:pt x="81" y="2"/>
                        <a:pt x="81" y="4"/>
                      </a:cubicBezTo>
                      <a:cubicBezTo>
                        <a:pt x="81" y="6"/>
                        <a:pt x="81" y="10"/>
                        <a:pt x="82" y="13"/>
                      </a:cubicBezTo>
                      <a:cubicBezTo>
                        <a:pt x="82" y="16"/>
                        <a:pt x="82" y="19"/>
                        <a:pt x="82" y="21"/>
                      </a:cubicBezTo>
                      <a:cubicBezTo>
                        <a:pt x="83" y="24"/>
                        <a:pt x="83" y="25"/>
                        <a:pt x="83" y="25"/>
                      </a:cubicBezTo>
                      <a:cubicBezTo>
                        <a:pt x="2" y="35"/>
                        <a:pt x="2" y="35"/>
                        <a:pt x="2" y="35"/>
                      </a:cubicBezTo>
                      <a:cubicBezTo>
                        <a:pt x="2" y="35"/>
                        <a:pt x="2" y="33"/>
                        <a:pt x="2" y="30"/>
                      </a:cubicBezTo>
                      <a:cubicBezTo>
                        <a:pt x="1" y="27"/>
                        <a:pt x="1" y="22"/>
                        <a:pt x="1" y="18"/>
                      </a:cubicBezTo>
                      <a:cubicBezTo>
                        <a:pt x="0" y="14"/>
                        <a:pt x="0" y="9"/>
                        <a:pt x="0" y="6"/>
                      </a:cubicBezTo>
                      <a:cubicBezTo>
                        <a:pt x="0" y="3"/>
                        <a:pt x="0" y="1"/>
                        <a:pt x="0" y="1"/>
                      </a:cubicBezTo>
                      <a:lnTo>
                        <a:pt x="81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9" name="Freeform 65">
                  <a:extLst>
                    <a:ext uri="{FF2B5EF4-FFF2-40B4-BE49-F238E27FC236}">
                      <a16:creationId xmlns:a16="http://schemas.microsoft.com/office/drawing/2014/main" id="{58C5831B-744C-4683-B4BA-4E4125AC374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372225" y="5083175"/>
                  <a:ext cx="423863" cy="192088"/>
                </a:xfrm>
                <a:custGeom>
                  <a:avLst/>
                  <a:gdLst>
                    <a:gd name="T0" fmla="*/ 84 w 84"/>
                    <a:gd name="T1" fmla="*/ 13 h 38"/>
                    <a:gd name="T2" fmla="*/ 83 w 84"/>
                    <a:gd name="T3" fmla="*/ 17 h 38"/>
                    <a:gd name="T4" fmla="*/ 82 w 84"/>
                    <a:gd name="T5" fmla="*/ 25 h 38"/>
                    <a:gd name="T6" fmla="*/ 82 w 84"/>
                    <a:gd name="T7" fmla="*/ 34 h 38"/>
                    <a:gd name="T8" fmla="*/ 81 w 84"/>
                    <a:gd name="T9" fmla="*/ 37 h 38"/>
                    <a:gd name="T10" fmla="*/ 81 w 84"/>
                    <a:gd name="T11" fmla="*/ 38 h 38"/>
                    <a:gd name="T12" fmla="*/ 0 w 84"/>
                    <a:gd name="T13" fmla="*/ 34 h 38"/>
                    <a:gd name="T14" fmla="*/ 0 w 84"/>
                    <a:gd name="T15" fmla="*/ 32 h 38"/>
                    <a:gd name="T16" fmla="*/ 1 w 84"/>
                    <a:gd name="T17" fmla="*/ 29 h 38"/>
                    <a:gd name="T18" fmla="*/ 2 w 84"/>
                    <a:gd name="T19" fmla="*/ 17 h 38"/>
                    <a:gd name="T20" fmla="*/ 3 w 84"/>
                    <a:gd name="T21" fmla="*/ 5 h 38"/>
                    <a:gd name="T22" fmla="*/ 4 w 84"/>
                    <a:gd name="T23" fmla="*/ 0 h 38"/>
                    <a:gd name="T24" fmla="*/ 84 w 84"/>
                    <a:gd name="T25" fmla="*/ 13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84" h="38">
                      <a:moveTo>
                        <a:pt x="84" y="13"/>
                      </a:moveTo>
                      <a:cubicBezTo>
                        <a:pt x="84" y="13"/>
                        <a:pt x="84" y="14"/>
                        <a:pt x="83" y="17"/>
                      </a:cubicBezTo>
                      <a:cubicBezTo>
                        <a:pt x="83" y="19"/>
                        <a:pt x="83" y="22"/>
                        <a:pt x="82" y="25"/>
                      </a:cubicBezTo>
                      <a:cubicBezTo>
                        <a:pt x="82" y="28"/>
                        <a:pt x="82" y="31"/>
                        <a:pt x="82" y="34"/>
                      </a:cubicBezTo>
                      <a:cubicBezTo>
                        <a:pt x="82" y="35"/>
                        <a:pt x="82" y="36"/>
                        <a:pt x="81" y="37"/>
                      </a:cubicBezTo>
                      <a:cubicBezTo>
                        <a:pt x="81" y="37"/>
                        <a:pt x="81" y="38"/>
                        <a:pt x="81" y="38"/>
                      </a:cubicBezTo>
                      <a:cubicBezTo>
                        <a:pt x="0" y="34"/>
                        <a:pt x="0" y="34"/>
                        <a:pt x="0" y="34"/>
                      </a:cubicBezTo>
                      <a:cubicBezTo>
                        <a:pt x="0" y="34"/>
                        <a:pt x="0" y="33"/>
                        <a:pt x="0" y="32"/>
                      </a:cubicBezTo>
                      <a:cubicBezTo>
                        <a:pt x="0" y="31"/>
                        <a:pt x="0" y="30"/>
                        <a:pt x="1" y="29"/>
                      </a:cubicBezTo>
                      <a:cubicBezTo>
                        <a:pt x="1" y="25"/>
                        <a:pt x="1" y="21"/>
                        <a:pt x="2" y="17"/>
                      </a:cubicBezTo>
                      <a:cubicBezTo>
                        <a:pt x="2" y="13"/>
                        <a:pt x="3" y="8"/>
                        <a:pt x="3" y="5"/>
                      </a:cubicBezTo>
                      <a:cubicBezTo>
                        <a:pt x="3" y="2"/>
                        <a:pt x="4" y="0"/>
                        <a:pt x="4" y="0"/>
                      </a:cubicBezTo>
                      <a:lnTo>
                        <a:pt x="84" y="13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0" name="Freeform 66">
                  <a:extLst>
                    <a:ext uri="{FF2B5EF4-FFF2-40B4-BE49-F238E27FC236}">
                      <a16:creationId xmlns:a16="http://schemas.microsoft.com/office/drawing/2014/main" id="{E4FA95B4-3D33-4B3A-9906-3351EB0AF0E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407150" y="4830763"/>
                  <a:ext cx="434975" cy="252413"/>
                </a:xfrm>
                <a:custGeom>
                  <a:avLst/>
                  <a:gdLst>
                    <a:gd name="T0" fmla="*/ 86 w 86"/>
                    <a:gd name="T1" fmla="*/ 26 h 50"/>
                    <a:gd name="T2" fmla="*/ 85 w 86"/>
                    <a:gd name="T3" fmla="*/ 30 h 50"/>
                    <a:gd name="T4" fmla="*/ 82 w 86"/>
                    <a:gd name="T5" fmla="*/ 38 h 50"/>
                    <a:gd name="T6" fmla="*/ 81 w 86"/>
                    <a:gd name="T7" fmla="*/ 43 h 50"/>
                    <a:gd name="T8" fmla="*/ 80 w 86"/>
                    <a:gd name="T9" fmla="*/ 47 h 50"/>
                    <a:gd name="T10" fmla="*/ 79 w 86"/>
                    <a:gd name="T11" fmla="*/ 50 h 50"/>
                    <a:gd name="T12" fmla="*/ 0 w 86"/>
                    <a:gd name="T13" fmla="*/ 33 h 50"/>
                    <a:gd name="T14" fmla="*/ 1 w 86"/>
                    <a:gd name="T15" fmla="*/ 28 h 50"/>
                    <a:gd name="T16" fmla="*/ 2 w 86"/>
                    <a:gd name="T17" fmla="*/ 22 h 50"/>
                    <a:gd name="T18" fmla="*/ 4 w 86"/>
                    <a:gd name="T19" fmla="*/ 16 h 50"/>
                    <a:gd name="T20" fmla="*/ 8 w 86"/>
                    <a:gd name="T21" fmla="*/ 5 h 50"/>
                    <a:gd name="T22" fmla="*/ 9 w 86"/>
                    <a:gd name="T23" fmla="*/ 0 h 50"/>
                    <a:gd name="T24" fmla="*/ 86 w 86"/>
                    <a:gd name="T25" fmla="*/ 26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86" h="50">
                      <a:moveTo>
                        <a:pt x="86" y="26"/>
                      </a:moveTo>
                      <a:cubicBezTo>
                        <a:pt x="86" y="26"/>
                        <a:pt x="86" y="28"/>
                        <a:pt x="85" y="30"/>
                      </a:cubicBezTo>
                      <a:cubicBezTo>
                        <a:pt x="84" y="32"/>
                        <a:pt x="83" y="35"/>
                        <a:pt x="82" y="38"/>
                      </a:cubicBezTo>
                      <a:cubicBezTo>
                        <a:pt x="82" y="40"/>
                        <a:pt x="82" y="41"/>
                        <a:pt x="81" y="43"/>
                      </a:cubicBezTo>
                      <a:cubicBezTo>
                        <a:pt x="81" y="44"/>
                        <a:pt x="81" y="45"/>
                        <a:pt x="80" y="47"/>
                      </a:cubicBezTo>
                      <a:cubicBezTo>
                        <a:pt x="80" y="49"/>
                        <a:pt x="79" y="50"/>
                        <a:pt x="79" y="50"/>
                      </a:cubicBezTo>
                      <a:cubicBezTo>
                        <a:pt x="0" y="33"/>
                        <a:pt x="0" y="33"/>
                        <a:pt x="0" y="33"/>
                      </a:cubicBezTo>
                      <a:cubicBezTo>
                        <a:pt x="0" y="33"/>
                        <a:pt x="0" y="31"/>
                        <a:pt x="1" y="28"/>
                      </a:cubicBezTo>
                      <a:cubicBezTo>
                        <a:pt x="2" y="26"/>
                        <a:pt x="2" y="24"/>
                        <a:pt x="2" y="22"/>
                      </a:cubicBezTo>
                      <a:cubicBezTo>
                        <a:pt x="3" y="20"/>
                        <a:pt x="4" y="18"/>
                        <a:pt x="4" y="16"/>
                      </a:cubicBezTo>
                      <a:cubicBezTo>
                        <a:pt x="5" y="12"/>
                        <a:pt x="6" y="8"/>
                        <a:pt x="8" y="5"/>
                      </a:cubicBezTo>
                      <a:cubicBezTo>
                        <a:pt x="9" y="2"/>
                        <a:pt x="9" y="0"/>
                        <a:pt x="9" y="0"/>
                      </a:cubicBezTo>
                      <a:lnTo>
                        <a:pt x="86" y="2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1" name="Freeform 67">
                  <a:extLst>
                    <a:ext uri="{FF2B5EF4-FFF2-40B4-BE49-F238E27FC236}">
                      <a16:creationId xmlns:a16="http://schemas.microsoft.com/office/drawing/2014/main" id="{D33CCDD7-5C36-4084-BEF6-5A9412E8017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483350" y="4592638"/>
                  <a:ext cx="434975" cy="312738"/>
                </a:xfrm>
                <a:custGeom>
                  <a:avLst/>
                  <a:gdLst>
                    <a:gd name="T0" fmla="*/ 86 w 86"/>
                    <a:gd name="T1" fmla="*/ 39 h 62"/>
                    <a:gd name="T2" fmla="*/ 80 w 86"/>
                    <a:gd name="T3" fmla="*/ 50 h 62"/>
                    <a:gd name="T4" fmla="*/ 77 w 86"/>
                    <a:gd name="T5" fmla="*/ 58 h 62"/>
                    <a:gd name="T6" fmla="*/ 75 w 86"/>
                    <a:gd name="T7" fmla="*/ 62 h 62"/>
                    <a:gd name="T8" fmla="*/ 0 w 86"/>
                    <a:gd name="T9" fmla="*/ 31 h 62"/>
                    <a:gd name="T10" fmla="*/ 2 w 86"/>
                    <a:gd name="T11" fmla="*/ 26 h 62"/>
                    <a:gd name="T12" fmla="*/ 7 w 86"/>
                    <a:gd name="T13" fmla="*/ 15 h 62"/>
                    <a:gd name="T14" fmla="*/ 15 w 86"/>
                    <a:gd name="T15" fmla="*/ 0 h 62"/>
                    <a:gd name="T16" fmla="*/ 86 w 86"/>
                    <a:gd name="T17" fmla="*/ 39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6" h="62">
                      <a:moveTo>
                        <a:pt x="86" y="39"/>
                      </a:moveTo>
                      <a:cubicBezTo>
                        <a:pt x="86" y="39"/>
                        <a:pt x="83" y="44"/>
                        <a:pt x="80" y="50"/>
                      </a:cubicBezTo>
                      <a:cubicBezTo>
                        <a:pt x="79" y="53"/>
                        <a:pt x="78" y="56"/>
                        <a:pt x="77" y="58"/>
                      </a:cubicBezTo>
                      <a:cubicBezTo>
                        <a:pt x="76" y="60"/>
                        <a:pt x="75" y="62"/>
                        <a:pt x="75" y="62"/>
                      </a:cubicBezTo>
                      <a:cubicBezTo>
                        <a:pt x="0" y="31"/>
                        <a:pt x="0" y="31"/>
                        <a:pt x="0" y="31"/>
                      </a:cubicBezTo>
                      <a:cubicBezTo>
                        <a:pt x="0" y="31"/>
                        <a:pt x="1" y="29"/>
                        <a:pt x="2" y="26"/>
                      </a:cubicBezTo>
                      <a:cubicBezTo>
                        <a:pt x="4" y="23"/>
                        <a:pt x="5" y="19"/>
                        <a:pt x="7" y="15"/>
                      </a:cubicBezTo>
                      <a:cubicBezTo>
                        <a:pt x="11" y="8"/>
                        <a:pt x="15" y="0"/>
                        <a:pt x="15" y="0"/>
                      </a:cubicBezTo>
                      <a:lnTo>
                        <a:pt x="86" y="39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2" name="Freeform 68">
                  <a:extLst>
                    <a:ext uri="{FF2B5EF4-FFF2-40B4-BE49-F238E27FC236}">
                      <a16:creationId xmlns:a16="http://schemas.microsoft.com/office/drawing/2014/main" id="{456DA68A-1E1A-47E5-9AE5-056D111AF2D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599238" y="4375150"/>
                  <a:ext cx="425450" cy="358775"/>
                </a:xfrm>
                <a:custGeom>
                  <a:avLst/>
                  <a:gdLst>
                    <a:gd name="T0" fmla="*/ 84 w 84"/>
                    <a:gd name="T1" fmla="*/ 51 h 71"/>
                    <a:gd name="T2" fmla="*/ 76 w 84"/>
                    <a:gd name="T3" fmla="*/ 61 h 71"/>
                    <a:gd name="T4" fmla="*/ 72 w 84"/>
                    <a:gd name="T5" fmla="*/ 68 h 71"/>
                    <a:gd name="T6" fmla="*/ 69 w 84"/>
                    <a:gd name="T7" fmla="*/ 71 h 71"/>
                    <a:gd name="T8" fmla="*/ 0 w 84"/>
                    <a:gd name="T9" fmla="*/ 28 h 71"/>
                    <a:gd name="T10" fmla="*/ 3 w 84"/>
                    <a:gd name="T11" fmla="*/ 24 h 71"/>
                    <a:gd name="T12" fmla="*/ 6 w 84"/>
                    <a:gd name="T13" fmla="*/ 19 h 71"/>
                    <a:gd name="T14" fmla="*/ 10 w 84"/>
                    <a:gd name="T15" fmla="*/ 14 h 71"/>
                    <a:gd name="T16" fmla="*/ 20 w 84"/>
                    <a:gd name="T17" fmla="*/ 0 h 71"/>
                    <a:gd name="T18" fmla="*/ 84 w 84"/>
                    <a:gd name="T19" fmla="*/ 51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84" h="71">
                      <a:moveTo>
                        <a:pt x="84" y="51"/>
                      </a:moveTo>
                      <a:cubicBezTo>
                        <a:pt x="84" y="51"/>
                        <a:pt x="80" y="55"/>
                        <a:pt x="76" y="61"/>
                      </a:cubicBezTo>
                      <a:cubicBezTo>
                        <a:pt x="75" y="63"/>
                        <a:pt x="73" y="66"/>
                        <a:pt x="72" y="68"/>
                      </a:cubicBezTo>
                      <a:cubicBezTo>
                        <a:pt x="70" y="70"/>
                        <a:pt x="69" y="71"/>
                        <a:pt x="69" y="71"/>
                      </a:cubicBezTo>
                      <a:cubicBezTo>
                        <a:pt x="0" y="28"/>
                        <a:pt x="0" y="28"/>
                        <a:pt x="0" y="28"/>
                      </a:cubicBezTo>
                      <a:cubicBezTo>
                        <a:pt x="0" y="28"/>
                        <a:pt x="2" y="26"/>
                        <a:pt x="3" y="24"/>
                      </a:cubicBezTo>
                      <a:cubicBezTo>
                        <a:pt x="4" y="22"/>
                        <a:pt x="5" y="21"/>
                        <a:pt x="6" y="19"/>
                      </a:cubicBezTo>
                      <a:cubicBezTo>
                        <a:pt x="7" y="17"/>
                        <a:pt x="9" y="16"/>
                        <a:pt x="10" y="14"/>
                      </a:cubicBezTo>
                      <a:cubicBezTo>
                        <a:pt x="15" y="7"/>
                        <a:pt x="20" y="0"/>
                        <a:pt x="20" y="0"/>
                      </a:cubicBezTo>
                      <a:lnTo>
                        <a:pt x="84" y="5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3" name="Freeform 69">
                  <a:extLst>
                    <a:ext uri="{FF2B5EF4-FFF2-40B4-BE49-F238E27FC236}">
                      <a16:creationId xmlns:a16="http://schemas.microsoft.com/office/drawing/2014/main" id="{75E8A04E-9A1F-4E0E-A870-D72183A43FC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756400" y="4187825"/>
                  <a:ext cx="400050" cy="393700"/>
                </a:xfrm>
                <a:custGeom>
                  <a:avLst/>
                  <a:gdLst>
                    <a:gd name="T0" fmla="*/ 79 w 79"/>
                    <a:gd name="T1" fmla="*/ 60 h 78"/>
                    <a:gd name="T2" fmla="*/ 78 w 79"/>
                    <a:gd name="T3" fmla="*/ 61 h 78"/>
                    <a:gd name="T4" fmla="*/ 76 w 79"/>
                    <a:gd name="T5" fmla="*/ 63 h 78"/>
                    <a:gd name="T6" fmla="*/ 70 w 79"/>
                    <a:gd name="T7" fmla="*/ 69 h 78"/>
                    <a:gd name="T8" fmla="*/ 64 w 79"/>
                    <a:gd name="T9" fmla="*/ 75 h 78"/>
                    <a:gd name="T10" fmla="*/ 62 w 79"/>
                    <a:gd name="T11" fmla="*/ 77 h 78"/>
                    <a:gd name="T12" fmla="*/ 61 w 79"/>
                    <a:gd name="T13" fmla="*/ 78 h 78"/>
                    <a:gd name="T14" fmla="*/ 0 w 79"/>
                    <a:gd name="T15" fmla="*/ 24 h 78"/>
                    <a:gd name="T16" fmla="*/ 1 w 79"/>
                    <a:gd name="T17" fmla="*/ 23 h 78"/>
                    <a:gd name="T18" fmla="*/ 4 w 79"/>
                    <a:gd name="T19" fmla="*/ 20 h 78"/>
                    <a:gd name="T20" fmla="*/ 12 w 79"/>
                    <a:gd name="T21" fmla="*/ 12 h 78"/>
                    <a:gd name="T22" fmla="*/ 20 w 79"/>
                    <a:gd name="T23" fmla="*/ 3 h 78"/>
                    <a:gd name="T24" fmla="*/ 23 w 79"/>
                    <a:gd name="T25" fmla="*/ 1 h 78"/>
                    <a:gd name="T26" fmla="*/ 24 w 79"/>
                    <a:gd name="T27" fmla="*/ 0 h 78"/>
                    <a:gd name="T28" fmla="*/ 79 w 79"/>
                    <a:gd name="T29" fmla="*/ 60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79" h="78">
                      <a:moveTo>
                        <a:pt x="79" y="60"/>
                      </a:moveTo>
                      <a:cubicBezTo>
                        <a:pt x="79" y="60"/>
                        <a:pt x="78" y="60"/>
                        <a:pt x="78" y="61"/>
                      </a:cubicBezTo>
                      <a:cubicBezTo>
                        <a:pt x="77" y="61"/>
                        <a:pt x="77" y="62"/>
                        <a:pt x="76" y="63"/>
                      </a:cubicBezTo>
                      <a:cubicBezTo>
                        <a:pt x="74" y="64"/>
                        <a:pt x="72" y="67"/>
                        <a:pt x="70" y="69"/>
                      </a:cubicBezTo>
                      <a:cubicBezTo>
                        <a:pt x="67" y="71"/>
                        <a:pt x="65" y="73"/>
                        <a:pt x="64" y="75"/>
                      </a:cubicBezTo>
                      <a:cubicBezTo>
                        <a:pt x="63" y="76"/>
                        <a:pt x="62" y="77"/>
                        <a:pt x="62" y="77"/>
                      </a:cubicBezTo>
                      <a:cubicBezTo>
                        <a:pt x="61" y="78"/>
                        <a:pt x="61" y="78"/>
                        <a:pt x="61" y="78"/>
                      </a:cubicBezTo>
                      <a:cubicBezTo>
                        <a:pt x="0" y="24"/>
                        <a:pt x="0" y="24"/>
                        <a:pt x="0" y="24"/>
                      </a:cubicBezTo>
                      <a:cubicBezTo>
                        <a:pt x="0" y="24"/>
                        <a:pt x="0" y="24"/>
                        <a:pt x="1" y="23"/>
                      </a:cubicBezTo>
                      <a:cubicBezTo>
                        <a:pt x="2" y="22"/>
                        <a:pt x="3" y="21"/>
                        <a:pt x="4" y="20"/>
                      </a:cubicBezTo>
                      <a:cubicBezTo>
                        <a:pt x="6" y="18"/>
                        <a:pt x="9" y="15"/>
                        <a:pt x="12" y="12"/>
                      </a:cubicBezTo>
                      <a:cubicBezTo>
                        <a:pt x="15" y="9"/>
                        <a:pt x="18" y="6"/>
                        <a:pt x="20" y="3"/>
                      </a:cubicBezTo>
                      <a:cubicBezTo>
                        <a:pt x="21" y="2"/>
                        <a:pt x="22" y="1"/>
                        <a:pt x="23" y="1"/>
                      </a:cubicBezTo>
                      <a:cubicBezTo>
                        <a:pt x="24" y="0"/>
                        <a:pt x="24" y="0"/>
                        <a:pt x="24" y="0"/>
                      </a:cubicBezTo>
                      <a:lnTo>
                        <a:pt x="79" y="6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4" name="Freeform 70">
                  <a:extLst>
                    <a:ext uri="{FF2B5EF4-FFF2-40B4-BE49-F238E27FC236}">
                      <a16:creationId xmlns:a16="http://schemas.microsoft.com/office/drawing/2014/main" id="{49131BD0-549B-413B-B91E-E971EFAD623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43725" y="4030663"/>
                  <a:ext cx="363538" cy="420688"/>
                </a:xfrm>
                <a:custGeom>
                  <a:avLst/>
                  <a:gdLst>
                    <a:gd name="T0" fmla="*/ 72 w 72"/>
                    <a:gd name="T1" fmla="*/ 68 h 83"/>
                    <a:gd name="T2" fmla="*/ 68 w 72"/>
                    <a:gd name="T3" fmla="*/ 71 h 83"/>
                    <a:gd name="T4" fmla="*/ 61 w 72"/>
                    <a:gd name="T5" fmla="*/ 75 h 83"/>
                    <a:gd name="T6" fmla="*/ 57 w 72"/>
                    <a:gd name="T7" fmla="*/ 78 h 83"/>
                    <a:gd name="T8" fmla="*/ 54 w 72"/>
                    <a:gd name="T9" fmla="*/ 81 h 83"/>
                    <a:gd name="T10" fmla="*/ 51 w 72"/>
                    <a:gd name="T11" fmla="*/ 83 h 83"/>
                    <a:gd name="T12" fmla="*/ 0 w 72"/>
                    <a:gd name="T13" fmla="*/ 20 h 83"/>
                    <a:gd name="T14" fmla="*/ 4 w 72"/>
                    <a:gd name="T15" fmla="*/ 16 h 83"/>
                    <a:gd name="T16" fmla="*/ 9 w 72"/>
                    <a:gd name="T17" fmla="*/ 13 h 83"/>
                    <a:gd name="T18" fmla="*/ 14 w 72"/>
                    <a:gd name="T19" fmla="*/ 9 h 83"/>
                    <a:gd name="T20" fmla="*/ 23 w 72"/>
                    <a:gd name="T21" fmla="*/ 3 h 83"/>
                    <a:gd name="T22" fmla="*/ 28 w 72"/>
                    <a:gd name="T23" fmla="*/ 0 h 83"/>
                    <a:gd name="T24" fmla="*/ 72 w 72"/>
                    <a:gd name="T25" fmla="*/ 68 h 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72" h="83">
                      <a:moveTo>
                        <a:pt x="72" y="68"/>
                      </a:moveTo>
                      <a:cubicBezTo>
                        <a:pt x="72" y="68"/>
                        <a:pt x="70" y="69"/>
                        <a:pt x="68" y="71"/>
                      </a:cubicBezTo>
                      <a:cubicBezTo>
                        <a:pt x="66" y="72"/>
                        <a:pt x="64" y="74"/>
                        <a:pt x="61" y="75"/>
                      </a:cubicBezTo>
                      <a:cubicBezTo>
                        <a:pt x="60" y="76"/>
                        <a:pt x="59" y="77"/>
                        <a:pt x="57" y="78"/>
                      </a:cubicBezTo>
                      <a:cubicBezTo>
                        <a:pt x="56" y="79"/>
                        <a:pt x="55" y="80"/>
                        <a:pt x="54" y="81"/>
                      </a:cubicBezTo>
                      <a:cubicBezTo>
                        <a:pt x="52" y="82"/>
                        <a:pt x="51" y="83"/>
                        <a:pt x="51" y="83"/>
                      </a:cubicBezTo>
                      <a:cubicBezTo>
                        <a:pt x="0" y="20"/>
                        <a:pt x="0" y="20"/>
                        <a:pt x="0" y="20"/>
                      </a:cubicBezTo>
                      <a:cubicBezTo>
                        <a:pt x="0" y="20"/>
                        <a:pt x="2" y="18"/>
                        <a:pt x="4" y="16"/>
                      </a:cubicBezTo>
                      <a:cubicBezTo>
                        <a:pt x="6" y="15"/>
                        <a:pt x="7" y="14"/>
                        <a:pt x="9" y="13"/>
                      </a:cubicBezTo>
                      <a:cubicBezTo>
                        <a:pt x="10" y="12"/>
                        <a:pt x="12" y="11"/>
                        <a:pt x="14" y="9"/>
                      </a:cubicBezTo>
                      <a:cubicBezTo>
                        <a:pt x="17" y="7"/>
                        <a:pt x="21" y="4"/>
                        <a:pt x="23" y="3"/>
                      </a:cubicBezTo>
                      <a:cubicBezTo>
                        <a:pt x="26" y="1"/>
                        <a:pt x="28" y="0"/>
                        <a:pt x="28" y="0"/>
                      </a:cubicBezTo>
                      <a:lnTo>
                        <a:pt x="72" y="6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5" name="Freeform 71">
                  <a:extLst>
                    <a:ext uri="{FF2B5EF4-FFF2-40B4-BE49-F238E27FC236}">
                      <a16:creationId xmlns:a16="http://schemas.microsoft.com/office/drawing/2014/main" id="{BD9CE8D6-AB0A-49CF-8455-3F58F284963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161213" y="3910013"/>
                  <a:ext cx="312738" cy="434975"/>
                </a:xfrm>
                <a:custGeom>
                  <a:avLst/>
                  <a:gdLst>
                    <a:gd name="T0" fmla="*/ 62 w 62"/>
                    <a:gd name="T1" fmla="*/ 75 h 86"/>
                    <a:gd name="T2" fmla="*/ 61 w 62"/>
                    <a:gd name="T3" fmla="*/ 75 h 86"/>
                    <a:gd name="T4" fmla="*/ 58 w 62"/>
                    <a:gd name="T5" fmla="*/ 77 h 86"/>
                    <a:gd name="T6" fmla="*/ 50 w 62"/>
                    <a:gd name="T7" fmla="*/ 80 h 86"/>
                    <a:gd name="T8" fmla="*/ 43 w 62"/>
                    <a:gd name="T9" fmla="*/ 84 h 86"/>
                    <a:gd name="T10" fmla="*/ 40 w 62"/>
                    <a:gd name="T11" fmla="*/ 85 h 86"/>
                    <a:gd name="T12" fmla="*/ 39 w 62"/>
                    <a:gd name="T13" fmla="*/ 86 h 86"/>
                    <a:gd name="T14" fmla="*/ 0 w 62"/>
                    <a:gd name="T15" fmla="*/ 15 h 86"/>
                    <a:gd name="T16" fmla="*/ 1 w 62"/>
                    <a:gd name="T17" fmla="*/ 14 h 86"/>
                    <a:gd name="T18" fmla="*/ 4 w 62"/>
                    <a:gd name="T19" fmla="*/ 12 h 86"/>
                    <a:gd name="T20" fmla="*/ 15 w 62"/>
                    <a:gd name="T21" fmla="*/ 7 h 86"/>
                    <a:gd name="T22" fmla="*/ 26 w 62"/>
                    <a:gd name="T23" fmla="*/ 2 h 86"/>
                    <a:gd name="T24" fmla="*/ 29 w 62"/>
                    <a:gd name="T25" fmla="*/ 1 h 86"/>
                    <a:gd name="T26" fmla="*/ 30 w 62"/>
                    <a:gd name="T27" fmla="*/ 0 h 86"/>
                    <a:gd name="T28" fmla="*/ 62 w 62"/>
                    <a:gd name="T29" fmla="*/ 75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62" h="86">
                      <a:moveTo>
                        <a:pt x="62" y="75"/>
                      </a:moveTo>
                      <a:cubicBezTo>
                        <a:pt x="62" y="75"/>
                        <a:pt x="61" y="75"/>
                        <a:pt x="61" y="75"/>
                      </a:cubicBezTo>
                      <a:cubicBezTo>
                        <a:pt x="60" y="76"/>
                        <a:pt x="59" y="76"/>
                        <a:pt x="58" y="77"/>
                      </a:cubicBezTo>
                      <a:cubicBezTo>
                        <a:pt x="56" y="78"/>
                        <a:pt x="53" y="79"/>
                        <a:pt x="50" y="80"/>
                      </a:cubicBezTo>
                      <a:cubicBezTo>
                        <a:pt x="48" y="82"/>
                        <a:pt x="45" y="83"/>
                        <a:pt x="43" y="84"/>
                      </a:cubicBezTo>
                      <a:cubicBezTo>
                        <a:pt x="42" y="85"/>
                        <a:pt x="41" y="85"/>
                        <a:pt x="40" y="85"/>
                      </a:cubicBezTo>
                      <a:cubicBezTo>
                        <a:pt x="40" y="86"/>
                        <a:pt x="39" y="86"/>
                        <a:pt x="39" y="86"/>
                      </a:cubicBezTo>
                      <a:cubicBezTo>
                        <a:pt x="0" y="15"/>
                        <a:pt x="0" y="15"/>
                        <a:pt x="0" y="15"/>
                      </a:cubicBezTo>
                      <a:cubicBezTo>
                        <a:pt x="0" y="15"/>
                        <a:pt x="0" y="15"/>
                        <a:pt x="1" y="14"/>
                      </a:cubicBezTo>
                      <a:cubicBezTo>
                        <a:pt x="2" y="14"/>
                        <a:pt x="3" y="13"/>
                        <a:pt x="4" y="12"/>
                      </a:cubicBezTo>
                      <a:cubicBezTo>
                        <a:pt x="7" y="11"/>
                        <a:pt x="11" y="9"/>
                        <a:pt x="15" y="7"/>
                      </a:cubicBezTo>
                      <a:cubicBezTo>
                        <a:pt x="19" y="5"/>
                        <a:pt x="23" y="3"/>
                        <a:pt x="26" y="2"/>
                      </a:cubicBezTo>
                      <a:cubicBezTo>
                        <a:pt x="27" y="1"/>
                        <a:pt x="28" y="1"/>
                        <a:pt x="29" y="1"/>
                      </a:cubicBezTo>
                      <a:cubicBezTo>
                        <a:pt x="30" y="0"/>
                        <a:pt x="30" y="0"/>
                        <a:pt x="30" y="0"/>
                      </a:cubicBezTo>
                      <a:lnTo>
                        <a:pt x="62" y="75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6" name="Freeform 72">
                  <a:extLst>
                    <a:ext uri="{FF2B5EF4-FFF2-40B4-BE49-F238E27FC236}">
                      <a16:creationId xmlns:a16="http://schemas.microsoft.com/office/drawing/2014/main" id="{46AA9EF6-E693-41B2-8571-1DF17440B54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392988" y="3829050"/>
                  <a:ext cx="263525" cy="439738"/>
                </a:xfrm>
                <a:custGeom>
                  <a:avLst/>
                  <a:gdLst>
                    <a:gd name="T0" fmla="*/ 52 w 52"/>
                    <a:gd name="T1" fmla="*/ 80 h 87"/>
                    <a:gd name="T2" fmla="*/ 39 w 52"/>
                    <a:gd name="T3" fmla="*/ 83 h 87"/>
                    <a:gd name="T4" fmla="*/ 35 w 52"/>
                    <a:gd name="T5" fmla="*/ 84 h 87"/>
                    <a:gd name="T6" fmla="*/ 31 w 52"/>
                    <a:gd name="T7" fmla="*/ 85 h 87"/>
                    <a:gd name="T8" fmla="*/ 27 w 52"/>
                    <a:gd name="T9" fmla="*/ 87 h 87"/>
                    <a:gd name="T10" fmla="*/ 0 w 52"/>
                    <a:gd name="T11" fmla="*/ 10 h 87"/>
                    <a:gd name="T12" fmla="*/ 6 w 52"/>
                    <a:gd name="T13" fmla="*/ 8 h 87"/>
                    <a:gd name="T14" fmla="*/ 11 w 52"/>
                    <a:gd name="T15" fmla="*/ 6 h 87"/>
                    <a:gd name="T16" fmla="*/ 17 w 52"/>
                    <a:gd name="T17" fmla="*/ 5 h 87"/>
                    <a:gd name="T18" fmla="*/ 33 w 52"/>
                    <a:gd name="T19" fmla="*/ 0 h 87"/>
                    <a:gd name="T20" fmla="*/ 52 w 52"/>
                    <a:gd name="T21" fmla="*/ 80 h 8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52" h="87">
                      <a:moveTo>
                        <a:pt x="52" y="80"/>
                      </a:moveTo>
                      <a:cubicBezTo>
                        <a:pt x="52" y="80"/>
                        <a:pt x="45" y="81"/>
                        <a:pt x="39" y="83"/>
                      </a:cubicBezTo>
                      <a:cubicBezTo>
                        <a:pt x="38" y="83"/>
                        <a:pt x="36" y="84"/>
                        <a:pt x="35" y="84"/>
                      </a:cubicBezTo>
                      <a:cubicBezTo>
                        <a:pt x="34" y="84"/>
                        <a:pt x="32" y="85"/>
                        <a:pt x="31" y="85"/>
                      </a:cubicBezTo>
                      <a:cubicBezTo>
                        <a:pt x="29" y="86"/>
                        <a:pt x="27" y="87"/>
                        <a:pt x="27" y="87"/>
                      </a:cubicBezTo>
                      <a:cubicBezTo>
                        <a:pt x="0" y="10"/>
                        <a:pt x="0" y="10"/>
                        <a:pt x="0" y="10"/>
                      </a:cubicBezTo>
                      <a:cubicBezTo>
                        <a:pt x="0" y="10"/>
                        <a:pt x="3" y="9"/>
                        <a:pt x="6" y="8"/>
                      </a:cubicBezTo>
                      <a:cubicBezTo>
                        <a:pt x="7" y="8"/>
                        <a:pt x="9" y="7"/>
                        <a:pt x="11" y="6"/>
                      </a:cubicBezTo>
                      <a:cubicBezTo>
                        <a:pt x="13" y="6"/>
                        <a:pt x="15" y="5"/>
                        <a:pt x="17" y="5"/>
                      </a:cubicBezTo>
                      <a:cubicBezTo>
                        <a:pt x="25" y="2"/>
                        <a:pt x="33" y="0"/>
                        <a:pt x="33" y="0"/>
                      </a:cubicBezTo>
                      <a:lnTo>
                        <a:pt x="52" y="8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7" name="Freeform 73">
                  <a:extLst>
                    <a:ext uri="{FF2B5EF4-FFF2-40B4-BE49-F238E27FC236}">
                      <a16:creationId xmlns:a16="http://schemas.microsoft.com/office/drawing/2014/main" id="{F3596B9F-6E95-4346-BB38-ADEAFD07859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646988" y="3792538"/>
                  <a:ext cx="196850" cy="425450"/>
                </a:xfrm>
                <a:custGeom>
                  <a:avLst/>
                  <a:gdLst>
                    <a:gd name="T0" fmla="*/ 39 w 39"/>
                    <a:gd name="T1" fmla="*/ 81 h 84"/>
                    <a:gd name="T2" fmla="*/ 35 w 39"/>
                    <a:gd name="T3" fmla="*/ 82 h 84"/>
                    <a:gd name="T4" fmla="*/ 26 w 39"/>
                    <a:gd name="T5" fmla="*/ 82 h 84"/>
                    <a:gd name="T6" fmla="*/ 18 w 39"/>
                    <a:gd name="T7" fmla="*/ 83 h 84"/>
                    <a:gd name="T8" fmla="*/ 14 w 39"/>
                    <a:gd name="T9" fmla="*/ 84 h 84"/>
                    <a:gd name="T10" fmla="*/ 0 w 39"/>
                    <a:gd name="T11" fmla="*/ 4 h 84"/>
                    <a:gd name="T12" fmla="*/ 5 w 39"/>
                    <a:gd name="T13" fmla="*/ 3 h 84"/>
                    <a:gd name="T14" fmla="*/ 17 w 39"/>
                    <a:gd name="T15" fmla="*/ 2 h 84"/>
                    <a:gd name="T16" fmla="*/ 29 w 39"/>
                    <a:gd name="T17" fmla="*/ 1 h 84"/>
                    <a:gd name="T18" fmla="*/ 34 w 39"/>
                    <a:gd name="T19" fmla="*/ 0 h 84"/>
                    <a:gd name="T20" fmla="*/ 39 w 39"/>
                    <a:gd name="T21" fmla="*/ 81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39" h="84">
                      <a:moveTo>
                        <a:pt x="39" y="81"/>
                      </a:moveTo>
                      <a:cubicBezTo>
                        <a:pt x="39" y="81"/>
                        <a:pt x="37" y="81"/>
                        <a:pt x="35" y="82"/>
                      </a:cubicBezTo>
                      <a:cubicBezTo>
                        <a:pt x="32" y="82"/>
                        <a:pt x="29" y="82"/>
                        <a:pt x="26" y="82"/>
                      </a:cubicBezTo>
                      <a:cubicBezTo>
                        <a:pt x="23" y="83"/>
                        <a:pt x="20" y="83"/>
                        <a:pt x="18" y="83"/>
                      </a:cubicBezTo>
                      <a:cubicBezTo>
                        <a:pt x="15" y="84"/>
                        <a:pt x="14" y="84"/>
                        <a:pt x="14" y="84"/>
                      </a:cubicBezTo>
                      <a:cubicBezTo>
                        <a:pt x="0" y="4"/>
                        <a:pt x="0" y="4"/>
                        <a:pt x="0" y="4"/>
                      </a:cubicBezTo>
                      <a:cubicBezTo>
                        <a:pt x="0" y="4"/>
                        <a:pt x="2" y="4"/>
                        <a:pt x="5" y="3"/>
                      </a:cubicBezTo>
                      <a:cubicBezTo>
                        <a:pt x="9" y="3"/>
                        <a:pt x="13" y="2"/>
                        <a:pt x="17" y="2"/>
                      </a:cubicBezTo>
                      <a:cubicBezTo>
                        <a:pt x="21" y="1"/>
                        <a:pt x="26" y="1"/>
                        <a:pt x="29" y="1"/>
                      </a:cubicBezTo>
                      <a:cubicBezTo>
                        <a:pt x="32" y="0"/>
                        <a:pt x="34" y="0"/>
                        <a:pt x="34" y="0"/>
                      </a:cubicBezTo>
                      <a:lnTo>
                        <a:pt x="39" y="8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pic>
          <p:nvPicPr>
            <p:cNvPr id="125" name="Graphic 124" descr="Run with solid fill">
              <a:extLst>
                <a:ext uri="{FF2B5EF4-FFF2-40B4-BE49-F238E27FC236}">
                  <a16:creationId xmlns:a16="http://schemas.microsoft.com/office/drawing/2014/main" id="{7351F83E-9119-4D39-AF86-F331EB43E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9298706" y="3664760"/>
              <a:ext cx="914400" cy="914400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B1B3DC31-35E8-4DDE-AEC7-434B128209FC}"/>
              </a:ext>
            </a:extLst>
          </p:cNvPr>
          <p:cNvGrpSpPr/>
          <p:nvPr/>
        </p:nvGrpSpPr>
        <p:grpSpPr>
          <a:xfrm>
            <a:off x="1893943" y="3116019"/>
            <a:ext cx="1943007" cy="1946512"/>
            <a:chOff x="1517955" y="3031082"/>
            <a:chExt cx="1943007" cy="1946512"/>
          </a:xfrm>
          <a:solidFill>
            <a:schemeClr val="accent1"/>
          </a:solidFill>
        </p:grpSpPr>
        <p:sp>
          <p:nvSpPr>
            <p:cNvPr id="17" name="Freeform 105">
              <a:extLst>
                <a:ext uri="{FF2B5EF4-FFF2-40B4-BE49-F238E27FC236}">
                  <a16:creationId xmlns:a16="http://schemas.microsoft.com/office/drawing/2014/main" id="{84C0B265-72C6-45C8-8986-8A8E70A11F8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31267" y="3147899"/>
              <a:ext cx="1829695" cy="1829695"/>
            </a:xfrm>
            <a:custGeom>
              <a:avLst/>
              <a:gdLst>
                <a:gd name="T0" fmla="*/ 269 w 538"/>
                <a:gd name="T1" fmla="*/ 538 h 538"/>
                <a:gd name="T2" fmla="*/ 0 w 538"/>
                <a:gd name="T3" fmla="*/ 269 h 538"/>
                <a:gd name="T4" fmla="*/ 269 w 538"/>
                <a:gd name="T5" fmla="*/ 0 h 538"/>
                <a:gd name="T6" fmla="*/ 538 w 538"/>
                <a:gd name="T7" fmla="*/ 269 h 538"/>
                <a:gd name="T8" fmla="*/ 269 w 538"/>
                <a:gd name="T9" fmla="*/ 538 h 538"/>
                <a:gd name="T10" fmla="*/ 269 w 538"/>
                <a:gd name="T11" fmla="*/ 13 h 538"/>
                <a:gd name="T12" fmla="*/ 12 w 538"/>
                <a:gd name="T13" fmla="*/ 269 h 538"/>
                <a:gd name="T14" fmla="*/ 269 w 538"/>
                <a:gd name="T15" fmla="*/ 526 h 538"/>
                <a:gd name="T16" fmla="*/ 525 w 538"/>
                <a:gd name="T17" fmla="*/ 269 h 538"/>
                <a:gd name="T18" fmla="*/ 269 w 538"/>
                <a:gd name="T19" fmla="*/ 13 h 5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38" h="538">
                  <a:moveTo>
                    <a:pt x="269" y="538"/>
                  </a:moveTo>
                  <a:cubicBezTo>
                    <a:pt x="121" y="538"/>
                    <a:pt x="0" y="417"/>
                    <a:pt x="0" y="269"/>
                  </a:cubicBezTo>
                  <a:cubicBezTo>
                    <a:pt x="0" y="121"/>
                    <a:pt x="121" y="0"/>
                    <a:pt x="269" y="0"/>
                  </a:cubicBezTo>
                  <a:cubicBezTo>
                    <a:pt x="417" y="0"/>
                    <a:pt x="538" y="121"/>
                    <a:pt x="538" y="269"/>
                  </a:cubicBezTo>
                  <a:cubicBezTo>
                    <a:pt x="538" y="417"/>
                    <a:pt x="417" y="538"/>
                    <a:pt x="269" y="538"/>
                  </a:cubicBezTo>
                  <a:close/>
                  <a:moveTo>
                    <a:pt x="269" y="13"/>
                  </a:moveTo>
                  <a:cubicBezTo>
                    <a:pt x="127" y="13"/>
                    <a:pt x="12" y="128"/>
                    <a:pt x="12" y="269"/>
                  </a:cubicBezTo>
                  <a:cubicBezTo>
                    <a:pt x="12" y="411"/>
                    <a:pt x="127" y="526"/>
                    <a:pt x="269" y="526"/>
                  </a:cubicBezTo>
                  <a:cubicBezTo>
                    <a:pt x="410" y="526"/>
                    <a:pt x="525" y="411"/>
                    <a:pt x="525" y="269"/>
                  </a:cubicBezTo>
                  <a:cubicBezTo>
                    <a:pt x="525" y="128"/>
                    <a:pt x="410" y="13"/>
                    <a:pt x="269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111">
              <a:extLst>
                <a:ext uri="{FF2B5EF4-FFF2-40B4-BE49-F238E27FC236}">
                  <a16:creationId xmlns:a16="http://schemas.microsoft.com/office/drawing/2014/main" id="{8A084B3C-6560-4799-85BE-F255D8B8E03D}"/>
                </a:ext>
              </a:extLst>
            </p:cNvPr>
            <p:cNvSpPr>
              <a:spLocks/>
            </p:cNvSpPr>
            <p:nvPr/>
          </p:nvSpPr>
          <p:spPr bwMode="auto">
            <a:xfrm rot="300000">
              <a:off x="1522026" y="4113312"/>
              <a:ext cx="289292" cy="160125"/>
            </a:xfrm>
            <a:custGeom>
              <a:avLst/>
              <a:gdLst>
                <a:gd name="T0" fmla="*/ 80 w 85"/>
                <a:gd name="T1" fmla="*/ 0 h 47"/>
                <a:gd name="T2" fmla="*/ 82 w 85"/>
                <a:gd name="T3" fmla="*/ 13 h 47"/>
                <a:gd name="T4" fmla="*/ 83 w 85"/>
                <a:gd name="T5" fmla="*/ 17 h 47"/>
                <a:gd name="T6" fmla="*/ 84 w 85"/>
                <a:gd name="T7" fmla="*/ 21 h 47"/>
                <a:gd name="T8" fmla="*/ 85 w 85"/>
                <a:gd name="T9" fmla="*/ 25 h 47"/>
                <a:gd name="T10" fmla="*/ 7 w 85"/>
                <a:gd name="T11" fmla="*/ 47 h 47"/>
                <a:gd name="T12" fmla="*/ 6 w 85"/>
                <a:gd name="T13" fmla="*/ 42 h 47"/>
                <a:gd name="T14" fmla="*/ 4 w 85"/>
                <a:gd name="T15" fmla="*/ 36 h 47"/>
                <a:gd name="T16" fmla="*/ 3 w 85"/>
                <a:gd name="T17" fmla="*/ 30 h 47"/>
                <a:gd name="T18" fmla="*/ 0 w 85"/>
                <a:gd name="T19" fmla="*/ 14 h 47"/>
                <a:gd name="T20" fmla="*/ 80 w 85"/>
                <a:gd name="T21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5" h="47">
                  <a:moveTo>
                    <a:pt x="80" y="0"/>
                  </a:moveTo>
                  <a:cubicBezTo>
                    <a:pt x="80" y="0"/>
                    <a:pt x="81" y="7"/>
                    <a:pt x="82" y="13"/>
                  </a:cubicBezTo>
                  <a:cubicBezTo>
                    <a:pt x="82" y="14"/>
                    <a:pt x="83" y="16"/>
                    <a:pt x="83" y="17"/>
                  </a:cubicBezTo>
                  <a:cubicBezTo>
                    <a:pt x="84" y="18"/>
                    <a:pt x="84" y="20"/>
                    <a:pt x="84" y="21"/>
                  </a:cubicBezTo>
                  <a:cubicBezTo>
                    <a:pt x="85" y="23"/>
                    <a:pt x="85" y="25"/>
                    <a:pt x="85" y="25"/>
                  </a:cubicBezTo>
                  <a:cubicBezTo>
                    <a:pt x="7" y="47"/>
                    <a:pt x="7" y="47"/>
                    <a:pt x="7" y="47"/>
                  </a:cubicBezTo>
                  <a:cubicBezTo>
                    <a:pt x="7" y="47"/>
                    <a:pt x="6" y="45"/>
                    <a:pt x="6" y="42"/>
                  </a:cubicBezTo>
                  <a:cubicBezTo>
                    <a:pt x="5" y="40"/>
                    <a:pt x="5" y="38"/>
                    <a:pt x="4" y="36"/>
                  </a:cubicBezTo>
                  <a:cubicBezTo>
                    <a:pt x="4" y="34"/>
                    <a:pt x="3" y="32"/>
                    <a:pt x="3" y="30"/>
                  </a:cubicBezTo>
                  <a:cubicBezTo>
                    <a:pt x="1" y="22"/>
                    <a:pt x="0" y="14"/>
                    <a:pt x="0" y="14"/>
                  </a:cubicBezTo>
                  <a:lnTo>
                    <a:pt x="8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112">
              <a:extLst>
                <a:ext uri="{FF2B5EF4-FFF2-40B4-BE49-F238E27FC236}">
                  <a16:creationId xmlns:a16="http://schemas.microsoft.com/office/drawing/2014/main" id="{38270EBE-EBCA-455B-BE18-87F35D38EDF0}"/>
                </a:ext>
              </a:extLst>
            </p:cNvPr>
            <p:cNvSpPr>
              <a:spLocks/>
            </p:cNvSpPr>
            <p:nvPr/>
          </p:nvSpPr>
          <p:spPr bwMode="auto">
            <a:xfrm rot="300000">
              <a:off x="1517955" y="3986144"/>
              <a:ext cx="282887" cy="115290"/>
            </a:xfrm>
            <a:custGeom>
              <a:avLst/>
              <a:gdLst>
                <a:gd name="T0" fmla="*/ 82 w 83"/>
                <a:gd name="T1" fmla="*/ 0 h 34"/>
                <a:gd name="T2" fmla="*/ 82 w 83"/>
                <a:gd name="T3" fmla="*/ 1 h 34"/>
                <a:gd name="T4" fmla="*/ 82 w 83"/>
                <a:gd name="T5" fmla="*/ 4 h 34"/>
                <a:gd name="T6" fmla="*/ 82 w 83"/>
                <a:gd name="T7" fmla="*/ 13 h 34"/>
                <a:gd name="T8" fmla="*/ 83 w 83"/>
                <a:gd name="T9" fmla="*/ 21 h 34"/>
                <a:gd name="T10" fmla="*/ 83 w 83"/>
                <a:gd name="T11" fmla="*/ 25 h 34"/>
                <a:gd name="T12" fmla="*/ 2 w 83"/>
                <a:gd name="T13" fmla="*/ 34 h 34"/>
                <a:gd name="T14" fmla="*/ 2 w 83"/>
                <a:gd name="T15" fmla="*/ 29 h 34"/>
                <a:gd name="T16" fmla="*/ 1 w 83"/>
                <a:gd name="T17" fmla="*/ 17 h 34"/>
                <a:gd name="T18" fmla="*/ 1 w 83"/>
                <a:gd name="T19" fmla="*/ 5 h 34"/>
                <a:gd name="T20" fmla="*/ 0 w 83"/>
                <a:gd name="T21" fmla="*/ 1 h 34"/>
                <a:gd name="T22" fmla="*/ 1 w 83"/>
                <a:gd name="T23" fmla="*/ 0 h 34"/>
                <a:gd name="T24" fmla="*/ 82 w 83"/>
                <a:gd name="T2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3" h="34">
                  <a:moveTo>
                    <a:pt x="82" y="0"/>
                  </a:moveTo>
                  <a:cubicBezTo>
                    <a:pt x="82" y="0"/>
                    <a:pt x="82" y="1"/>
                    <a:pt x="82" y="1"/>
                  </a:cubicBezTo>
                  <a:cubicBezTo>
                    <a:pt x="82" y="2"/>
                    <a:pt x="82" y="3"/>
                    <a:pt x="82" y="4"/>
                  </a:cubicBezTo>
                  <a:cubicBezTo>
                    <a:pt x="82" y="7"/>
                    <a:pt x="82" y="10"/>
                    <a:pt x="82" y="13"/>
                  </a:cubicBezTo>
                  <a:cubicBezTo>
                    <a:pt x="82" y="16"/>
                    <a:pt x="82" y="19"/>
                    <a:pt x="83" y="21"/>
                  </a:cubicBezTo>
                  <a:cubicBezTo>
                    <a:pt x="83" y="24"/>
                    <a:pt x="83" y="25"/>
                    <a:pt x="83" y="25"/>
                  </a:cubicBezTo>
                  <a:cubicBezTo>
                    <a:pt x="2" y="34"/>
                    <a:pt x="2" y="34"/>
                    <a:pt x="2" y="34"/>
                  </a:cubicBezTo>
                  <a:cubicBezTo>
                    <a:pt x="2" y="34"/>
                    <a:pt x="2" y="32"/>
                    <a:pt x="2" y="29"/>
                  </a:cubicBezTo>
                  <a:cubicBezTo>
                    <a:pt x="1" y="25"/>
                    <a:pt x="1" y="21"/>
                    <a:pt x="1" y="17"/>
                  </a:cubicBezTo>
                  <a:cubicBezTo>
                    <a:pt x="1" y="13"/>
                    <a:pt x="1" y="8"/>
                    <a:pt x="1" y="5"/>
                  </a:cubicBezTo>
                  <a:cubicBezTo>
                    <a:pt x="1" y="4"/>
                    <a:pt x="1" y="2"/>
                    <a:pt x="0" y="1"/>
                  </a:cubicBezTo>
                  <a:cubicBezTo>
                    <a:pt x="1" y="0"/>
                    <a:pt x="1" y="0"/>
                    <a:pt x="1" y="0"/>
                  </a:cubicBezTo>
                  <a:lnTo>
                    <a:pt x="8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113">
              <a:extLst>
                <a:ext uri="{FF2B5EF4-FFF2-40B4-BE49-F238E27FC236}">
                  <a16:creationId xmlns:a16="http://schemas.microsoft.com/office/drawing/2014/main" id="{F5BA18D3-FEE2-4653-8786-792EA16F64FF}"/>
                </a:ext>
              </a:extLst>
            </p:cNvPr>
            <p:cNvSpPr>
              <a:spLocks/>
            </p:cNvSpPr>
            <p:nvPr/>
          </p:nvSpPr>
          <p:spPr bwMode="auto">
            <a:xfrm rot="300000">
              <a:off x="1535467" y="3814253"/>
              <a:ext cx="286089" cy="132370"/>
            </a:xfrm>
            <a:custGeom>
              <a:avLst/>
              <a:gdLst>
                <a:gd name="T0" fmla="*/ 84 w 84"/>
                <a:gd name="T1" fmla="*/ 14 h 39"/>
                <a:gd name="T2" fmla="*/ 83 w 84"/>
                <a:gd name="T3" fmla="*/ 18 h 39"/>
                <a:gd name="T4" fmla="*/ 82 w 84"/>
                <a:gd name="T5" fmla="*/ 26 h 39"/>
                <a:gd name="T6" fmla="*/ 81 w 84"/>
                <a:gd name="T7" fmla="*/ 35 h 39"/>
                <a:gd name="T8" fmla="*/ 81 w 84"/>
                <a:gd name="T9" fmla="*/ 39 h 39"/>
                <a:gd name="T10" fmla="*/ 0 w 84"/>
                <a:gd name="T11" fmla="*/ 34 h 39"/>
                <a:gd name="T12" fmla="*/ 0 w 84"/>
                <a:gd name="T13" fmla="*/ 29 h 39"/>
                <a:gd name="T14" fmla="*/ 2 w 84"/>
                <a:gd name="T15" fmla="*/ 17 h 39"/>
                <a:gd name="T16" fmla="*/ 3 w 84"/>
                <a:gd name="T17" fmla="*/ 6 h 39"/>
                <a:gd name="T18" fmla="*/ 4 w 84"/>
                <a:gd name="T19" fmla="*/ 0 h 39"/>
                <a:gd name="T20" fmla="*/ 84 w 84"/>
                <a:gd name="T21" fmla="*/ 14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" h="39">
                  <a:moveTo>
                    <a:pt x="84" y="14"/>
                  </a:moveTo>
                  <a:cubicBezTo>
                    <a:pt x="84" y="14"/>
                    <a:pt x="84" y="16"/>
                    <a:pt x="83" y="18"/>
                  </a:cubicBezTo>
                  <a:cubicBezTo>
                    <a:pt x="83" y="20"/>
                    <a:pt x="83" y="23"/>
                    <a:pt x="82" y="26"/>
                  </a:cubicBezTo>
                  <a:cubicBezTo>
                    <a:pt x="82" y="30"/>
                    <a:pt x="82" y="33"/>
                    <a:pt x="81" y="35"/>
                  </a:cubicBezTo>
                  <a:cubicBezTo>
                    <a:pt x="81" y="37"/>
                    <a:pt x="81" y="39"/>
                    <a:pt x="81" y="39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2"/>
                    <a:pt x="0" y="29"/>
                  </a:cubicBezTo>
                  <a:cubicBezTo>
                    <a:pt x="1" y="26"/>
                    <a:pt x="1" y="21"/>
                    <a:pt x="2" y="17"/>
                  </a:cubicBezTo>
                  <a:cubicBezTo>
                    <a:pt x="2" y="13"/>
                    <a:pt x="3" y="9"/>
                    <a:pt x="3" y="6"/>
                  </a:cubicBezTo>
                  <a:cubicBezTo>
                    <a:pt x="4" y="2"/>
                    <a:pt x="4" y="0"/>
                    <a:pt x="4" y="0"/>
                  </a:cubicBezTo>
                  <a:lnTo>
                    <a:pt x="84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114">
              <a:extLst>
                <a:ext uri="{FF2B5EF4-FFF2-40B4-BE49-F238E27FC236}">
                  <a16:creationId xmlns:a16="http://schemas.microsoft.com/office/drawing/2014/main" id="{87D6DF0E-F3EF-4A0A-A28B-B8FF20490508}"/>
                </a:ext>
              </a:extLst>
            </p:cNvPr>
            <p:cNvSpPr>
              <a:spLocks/>
            </p:cNvSpPr>
            <p:nvPr/>
          </p:nvSpPr>
          <p:spPr bwMode="auto">
            <a:xfrm rot="300000">
              <a:off x="1572660" y="3650699"/>
              <a:ext cx="292494" cy="172935"/>
            </a:xfrm>
            <a:custGeom>
              <a:avLst/>
              <a:gdLst>
                <a:gd name="T0" fmla="*/ 86 w 86"/>
                <a:gd name="T1" fmla="*/ 27 h 51"/>
                <a:gd name="T2" fmla="*/ 85 w 86"/>
                <a:gd name="T3" fmla="*/ 31 h 51"/>
                <a:gd name="T4" fmla="*/ 84 w 86"/>
                <a:gd name="T5" fmla="*/ 35 h 51"/>
                <a:gd name="T6" fmla="*/ 83 w 86"/>
                <a:gd name="T7" fmla="*/ 39 h 51"/>
                <a:gd name="T8" fmla="*/ 80 w 86"/>
                <a:gd name="T9" fmla="*/ 47 h 51"/>
                <a:gd name="T10" fmla="*/ 80 w 86"/>
                <a:gd name="T11" fmla="*/ 51 h 51"/>
                <a:gd name="T12" fmla="*/ 0 w 86"/>
                <a:gd name="T13" fmla="*/ 33 h 51"/>
                <a:gd name="T14" fmla="*/ 2 w 86"/>
                <a:gd name="T15" fmla="*/ 28 h 51"/>
                <a:gd name="T16" fmla="*/ 5 w 86"/>
                <a:gd name="T17" fmla="*/ 16 h 51"/>
                <a:gd name="T18" fmla="*/ 6 w 86"/>
                <a:gd name="T19" fmla="*/ 10 h 51"/>
                <a:gd name="T20" fmla="*/ 8 w 86"/>
                <a:gd name="T21" fmla="*/ 5 h 51"/>
                <a:gd name="T22" fmla="*/ 10 w 86"/>
                <a:gd name="T23" fmla="*/ 0 h 51"/>
                <a:gd name="T24" fmla="*/ 86 w 86"/>
                <a:gd name="T25" fmla="*/ 27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6" h="51">
                  <a:moveTo>
                    <a:pt x="86" y="27"/>
                  </a:moveTo>
                  <a:cubicBezTo>
                    <a:pt x="86" y="27"/>
                    <a:pt x="86" y="29"/>
                    <a:pt x="85" y="31"/>
                  </a:cubicBezTo>
                  <a:cubicBezTo>
                    <a:pt x="85" y="32"/>
                    <a:pt x="84" y="33"/>
                    <a:pt x="84" y="35"/>
                  </a:cubicBezTo>
                  <a:cubicBezTo>
                    <a:pt x="83" y="36"/>
                    <a:pt x="83" y="37"/>
                    <a:pt x="83" y="39"/>
                  </a:cubicBezTo>
                  <a:cubicBezTo>
                    <a:pt x="82" y="42"/>
                    <a:pt x="81" y="45"/>
                    <a:pt x="80" y="47"/>
                  </a:cubicBezTo>
                  <a:cubicBezTo>
                    <a:pt x="80" y="49"/>
                    <a:pt x="80" y="51"/>
                    <a:pt x="80" y="51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1" y="31"/>
                    <a:pt x="2" y="28"/>
                  </a:cubicBezTo>
                  <a:cubicBezTo>
                    <a:pt x="2" y="24"/>
                    <a:pt x="3" y="20"/>
                    <a:pt x="5" y="16"/>
                  </a:cubicBezTo>
                  <a:cubicBezTo>
                    <a:pt x="5" y="14"/>
                    <a:pt x="6" y="12"/>
                    <a:pt x="6" y="10"/>
                  </a:cubicBezTo>
                  <a:cubicBezTo>
                    <a:pt x="7" y="8"/>
                    <a:pt x="8" y="7"/>
                    <a:pt x="8" y="5"/>
                  </a:cubicBezTo>
                  <a:cubicBezTo>
                    <a:pt x="9" y="2"/>
                    <a:pt x="10" y="0"/>
                    <a:pt x="10" y="0"/>
                  </a:cubicBezTo>
                  <a:lnTo>
                    <a:pt x="86" y="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115">
              <a:extLst>
                <a:ext uri="{FF2B5EF4-FFF2-40B4-BE49-F238E27FC236}">
                  <a16:creationId xmlns:a16="http://schemas.microsoft.com/office/drawing/2014/main" id="{931F874C-65D8-4589-9A2B-CE3E823B4413}"/>
                </a:ext>
              </a:extLst>
            </p:cNvPr>
            <p:cNvSpPr>
              <a:spLocks/>
            </p:cNvSpPr>
            <p:nvPr/>
          </p:nvSpPr>
          <p:spPr bwMode="auto">
            <a:xfrm rot="300000">
              <a:off x="1637832" y="3498999"/>
              <a:ext cx="293562" cy="211365"/>
            </a:xfrm>
            <a:custGeom>
              <a:avLst/>
              <a:gdLst>
                <a:gd name="T0" fmla="*/ 86 w 86"/>
                <a:gd name="T1" fmla="*/ 39 h 62"/>
                <a:gd name="T2" fmla="*/ 85 w 86"/>
                <a:gd name="T3" fmla="*/ 40 h 62"/>
                <a:gd name="T4" fmla="*/ 84 w 86"/>
                <a:gd name="T5" fmla="*/ 43 h 62"/>
                <a:gd name="T6" fmla="*/ 80 w 86"/>
                <a:gd name="T7" fmla="*/ 50 h 62"/>
                <a:gd name="T8" fmla="*/ 76 w 86"/>
                <a:gd name="T9" fmla="*/ 58 h 62"/>
                <a:gd name="T10" fmla="*/ 75 w 86"/>
                <a:gd name="T11" fmla="*/ 61 h 62"/>
                <a:gd name="T12" fmla="*/ 75 w 86"/>
                <a:gd name="T13" fmla="*/ 62 h 62"/>
                <a:gd name="T14" fmla="*/ 0 w 86"/>
                <a:gd name="T15" fmla="*/ 30 h 62"/>
                <a:gd name="T16" fmla="*/ 0 w 86"/>
                <a:gd name="T17" fmla="*/ 29 h 62"/>
                <a:gd name="T18" fmla="*/ 2 w 86"/>
                <a:gd name="T19" fmla="*/ 25 h 62"/>
                <a:gd name="T20" fmla="*/ 7 w 86"/>
                <a:gd name="T21" fmla="*/ 15 h 62"/>
                <a:gd name="T22" fmla="*/ 12 w 86"/>
                <a:gd name="T23" fmla="*/ 4 h 62"/>
                <a:gd name="T24" fmla="*/ 14 w 86"/>
                <a:gd name="T25" fmla="*/ 1 h 62"/>
                <a:gd name="T26" fmla="*/ 15 w 86"/>
                <a:gd name="T27" fmla="*/ 0 h 62"/>
                <a:gd name="T28" fmla="*/ 86 w 86"/>
                <a:gd name="T29" fmla="*/ 39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6" h="62">
                  <a:moveTo>
                    <a:pt x="86" y="39"/>
                  </a:moveTo>
                  <a:cubicBezTo>
                    <a:pt x="86" y="39"/>
                    <a:pt x="86" y="40"/>
                    <a:pt x="85" y="40"/>
                  </a:cubicBezTo>
                  <a:cubicBezTo>
                    <a:pt x="85" y="41"/>
                    <a:pt x="84" y="42"/>
                    <a:pt x="84" y="43"/>
                  </a:cubicBezTo>
                  <a:cubicBezTo>
                    <a:pt x="83" y="45"/>
                    <a:pt x="81" y="48"/>
                    <a:pt x="80" y="50"/>
                  </a:cubicBezTo>
                  <a:cubicBezTo>
                    <a:pt x="79" y="53"/>
                    <a:pt x="77" y="56"/>
                    <a:pt x="76" y="58"/>
                  </a:cubicBezTo>
                  <a:cubicBezTo>
                    <a:pt x="76" y="59"/>
                    <a:pt x="76" y="60"/>
                    <a:pt x="75" y="61"/>
                  </a:cubicBezTo>
                  <a:cubicBezTo>
                    <a:pt x="75" y="61"/>
                    <a:pt x="75" y="62"/>
                    <a:pt x="75" y="62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29"/>
                  </a:cubicBezTo>
                  <a:cubicBezTo>
                    <a:pt x="1" y="28"/>
                    <a:pt x="1" y="27"/>
                    <a:pt x="2" y="25"/>
                  </a:cubicBezTo>
                  <a:cubicBezTo>
                    <a:pt x="3" y="22"/>
                    <a:pt x="5" y="19"/>
                    <a:pt x="7" y="15"/>
                  </a:cubicBezTo>
                  <a:cubicBezTo>
                    <a:pt x="9" y="11"/>
                    <a:pt x="11" y="7"/>
                    <a:pt x="12" y="4"/>
                  </a:cubicBezTo>
                  <a:cubicBezTo>
                    <a:pt x="13" y="3"/>
                    <a:pt x="14" y="2"/>
                    <a:pt x="14" y="1"/>
                  </a:cubicBezTo>
                  <a:cubicBezTo>
                    <a:pt x="14" y="0"/>
                    <a:pt x="15" y="0"/>
                    <a:pt x="15" y="0"/>
                  </a:cubicBezTo>
                  <a:lnTo>
                    <a:pt x="86" y="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116">
              <a:extLst>
                <a:ext uri="{FF2B5EF4-FFF2-40B4-BE49-F238E27FC236}">
                  <a16:creationId xmlns:a16="http://schemas.microsoft.com/office/drawing/2014/main" id="{BD5CD51E-81A8-498C-AF21-9F3706D63622}"/>
                </a:ext>
              </a:extLst>
            </p:cNvPr>
            <p:cNvSpPr>
              <a:spLocks/>
            </p:cNvSpPr>
            <p:nvPr/>
          </p:nvSpPr>
          <p:spPr bwMode="auto">
            <a:xfrm rot="300000">
              <a:off x="1727707" y="3362954"/>
              <a:ext cx="285022" cy="241255"/>
            </a:xfrm>
            <a:custGeom>
              <a:avLst/>
              <a:gdLst>
                <a:gd name="T0" fmla="*/ 84 w 84"/>
                <a:gd name="T1" fmla="*/ 50 h 71"/>
                <a:gd name="T2" fmla="*/ 81 w 84"/>
                <a:gd name="T3" fmla="*/ 53 h 71"/>
                <a:gd name="T4" fmla="*/ 79 w 84"/>
                <a:gd name="T5" fmla="*/ 57 h 71"/>
                <a:gd name="T6" fmla="*/ 76 w 84"/>
                <a:gd name="T7" fmla="*/ 60 h 71"/>
                <a:gd name="T8" fmla="*/ 71 w 84"/>
                <a:gd name="T9" fmla="*/ 67 h 71"/>
                <a:gd name="T10" fmla="*/ 69 w 84"/>
                <a:gd name="T11" fmla="*/ 71 h 71"/>
                <a:gd name="T12" fmla="*/ 0 w 84"/>
                <a:gd name="T13" fmla="*/ 27 h 71"/>
                <a:gd name="T14" fmla="*/ 3 w 84"/>
                <a:gd name="T15" fmla="*/ 23 h 71"/>
                <a:gd name="T16" fmla="*/ 10 w 84"/>
                <a:gd name="T17" fmla="*/ 13 h 71"/>
                <a:gd name="T18" fmla="*/ 14 w 84"/>
                <a:gd name="T19" fmla="*/ 8 h 71"/>
                <a:gd name="T20" fmla="*/ 17 w 84"/>
                <a:gd name="T21" fmla="*/ 4 h 71"/>
                <a:gd name="T22" fmla="*/ 20 w 84"/>
                <a:gd name="T23" fmla="*/ 0 h 71"/>
                <a:gd name="T24" fmla="*/ 84 w 84"/>
                <a:gd name="T25" fmla="*/ 5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4" h="71">
                  <a:moveTo>
                    <a:pt x="84" y="50"/>
                  </a:moveTo>
                  <a:cubicBezTo>
                    <a:pt x="84" y="50"/>
                    <a:pt x="83" y="52"/>
                    <a:pt x="81" y="53"/>
                  </a:cubicBezTo>
                  <a:cubicBezTo>
                    <a:pt x="80" y="54"/>
                    <a:pt x="80" y="55"/>
                    <a:pt x="79" y="57"/>
                  </a:cubicBezTo>
                  <a:cubicBezTo>
                    <a:pt x="78" y="58"/>
                    <a:pt x="77" y="59"/>
                    <a:pt x="76" y="60"/>
                  </a:cubicBezTo>
                  <a:cubicBezTo>
                    <a:pt x="74" y="63"/>
                    <a:pt x="72" y="65"/>
                    <a:pt x="71" y="67"/>
                  </a:cubicBezTo>
                  <a:cubicBezTo>
                    <a:pt x="70" y="69"/>
                    <a:pt x="69" y="71"/>
                    <a:pt x="69" y="71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2" y="25"/>
                    <a:pt x="3" y="23"/>
                  </a:cubicBezTo>
                  <a:cubicBezTo>
                    <a:pt x="5" y="20"/>
                    <a:pt x="7" y="17"/>
                    <a:pt x="10" y="13"/>
                  </a:cubicBezTo>
                  <a:cubicBezTo>
                    <a:pt x="11" y="11"/>
                    <a:pt x="12" y="10"/>
                    <a:pt x="14" y="8"/>
                  </a:cubicBezTo>
                  <a:cubicBezTo>
                    <a:pt x="15" y="6"/>
                    <a:pt x="16" y="5"/>
                    <a:pt x="17" y="4"/>
                  </a:cubicBezTo>
                  <a:cubicBezTo>
                    <a:pt x="19" y="1"/>
                    <a:pt x="20" y="0"/>
                    <a:pt x="20" y="0"/>
                  </a:cubicBezTo>
                  <a:lnTo>
                    <a:pt x="84" y="5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117">
              <a:extLst>
                <a:ext uri="{FF2B5EF4-FFF2-40B4-BE49-F238E27FC236}">
                  <a16:creationId xmlns:a16="http://schemas.microsoft.com/office/drawing/2014/main" id="{EEA888D9-7512-4833-B696-955F15EBAD5C}"/>
                </a:ext>
              </a:extLst>
            </p:cNvPr>
            <p:cNvSpPr>
              <a:spLocks/>
            </p:cNvSpPr>
            <p:nvPr/>
          </p:nvSpPr>
          <p:spPr bwMode="auto">
            <a:xfrm rot="300000">
              <a:off x="1842935" y="3245749"/>
              <a:ext cx="264739" cy="265808"/>
            </a:xfrm>
            <a:custGeom>
              <a:avLst/>
              <a:gdLst>
                <a:gd name="T0" fmla="*/ 78 w 78"/>
                <a:gd name="T1" fmla="*/ 60 h 78"/>
                <a:gd name="T2" fmla="*/ 77 w 78"/>
                <a:gd name="T3" fmla="*/ 61 h 78"/>
                <a:gd name="T4" fmla="*/ 75 w 78"/>
                <a:gd name="T5" fmla="*/ 63 h 78"/>
                <a:gd name="T6" fmla="*/ 69 w 78"/>
                <a:gd name="T7" fmla="*/ 69 h 78"/>
                <a:gd name="T8" fmla="*/ 63 w 78"/>
                <a:gd name="T9" fmla="*/ 75 h 78"/>
                <a:gd name="T10" fmla="*/ 61 w 78"/>
                <a:gd name="T11" fmla="*/ 78 h 78"/>
                <a:gd name="T12" fmla="*/ 0 w 78"/>
                <a:gd name="T13" fmla="*/ 24 h 78"/>
                <a:gd name="T14" fmla="*/ 4 w 78"/>
                <a:gd name="T15" fmla="*/ 20 h 78"/>
                <a:gd name="T16" fmla="*/ 12 w 78"/>
                <a:gd name="T17" fmla="*/ 11 h 78"/>
                <a:gd name="T18" fmla="*/ 20 w 78"/>
                <a:gd name="T19" fmla="*/ 3 h 78"/>
                <a:gd name="T20" fmla="*/ 23 w 78"/>
                <a:gd name="T21" fmla="*/ 1 h 78"/>
                <a:gd name="T22" fmla="*/ 24 w 78"/>
                <a:gd name="T23" fmla="*/ 0 h 78"/>
                <a:gd name="T24" fmla="*/ 78 w 78"/>
                <a:gd name="T25" fmla="*/ 6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" h="78">
                  <a:moveTo>
                    <a:pt x="78" y="60"/>
                  </a:moveTo>
                  <a:cubicBezTo>
                    <a:pt x="78" y="60"/>
                    <a:pt x="78" y="61"/>
                    <a:pt x="77" y="61"/>
                  </a:cubicBezTo>
                  <a:cubicBezTo>
                    <a:pt x="77" y="61"/>
                    <a:pt x="76" y="62"/>
                    <a:pt x="75" y="63"/>
                  </a:cubicBezTo>
                  <a:cubicBezTo>
                    <a:pt x="74" y="65"/>
                    <a:pt x="71" y="67"/>
                    <a:pt x="69" y="69"/>
                  </a:cubicBezTo>
                  <a:cubicBezTo>
                    <a:pt x="67" y="71"/>
                    <a:pt x="65" y="73"/>
                    <a:pt x="63" y="75"/>
                  </a:cubicBezTo>
                  <a:cubicBezTo>
                    <a:pt x="62" y="77"/>
                    <a:pt x="61" y="78"/>
                    <a:pt x="61" y="78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1" y="22"/>
                    <a:pt x="4" y="20"/>
                  </a:cubicBezTo>
                  <a:cubicBezTo>
                    <a:pt x="6" y="17"/>
                    <a:pt x="9" y="14"/>
                    <a:pt x="12" y="11"/>
                  </a:cubicBezTo>
                  <a:cubicBezTo>
                    <a:pt x="15" y="8"/>
                    <a:pt x="18" y="5"/>
                    <a:pt x="20" y="3"/>
                  </a:cubicBezTo>
                  <a:cubicBezTo>
                    <a:pt x="21" y="2"/>
                    <a:pt x="22" y="1"/>
                    <a:pt x="23" y="1"/>
                  </a:cubicBezTo>
                  <a:cubicBezTo>
                    <a:pt x="24" y="0"/>
                    <a:pt x="24" y="0"/>
                    <a:pt x="24" y="0"/>
                  </a:cubicBezTo>
                  <a:lnTo>
                    <a:pt x="78" y="6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118">
              <a:extLst>
                <a:ext uri="{FF2B5EF4-FFF2-40B4-BE49-F238E27FC236}">
                  <a16:creationId xmlns:a16="http://schemas.microsoft.com/office/drawing/2014/main" id="{E68D6110-0B18-4833-A1FD-344E87ED629B}"/>
                </a:ext>
              </a:extLst>
            </p:cNvPr>
            <p:cNvSpPr>
              <a:spLocks/>
            </p:cNvSpPr>
            <p:nvPr/>
          </p:nvSpPr>
          <p:spPr bwMode="auto">
            <a:xfrm rot="300000">
              <a:off x="1975818" y="3151410"/>
              <a:ext cx="242323" cy="281820"/>
            </a:xfrm>
            <a:custGeom>
              <a:avLst/>
              <a:gdLst>
                <a:gd name="T0" fmla="*/ 71 w 71"/>
                <a:gd name="T1" fmla="*/ 69 h 83"/>
                <a:gd name="T2" fmla="*/ 68 w 71"/>
                <a:gd name="T3" fmla="*/ 71 h 83"/>
                <a:gd name="T4" fmla="*/ 64 w 71"/>
                <a:gd name="T5" fmla="*/ 73 h 83"/>
                <a:gd name="T6" fmla="*/ 61 w 71"/>
                <a:gd name="T7" fmla="*/ 76 h 83"/>
                <a:gd name="T8" fmla="*/ 54 w 71"/>
                <a:gd name="T9" fmla="*/ 81 h 83"/>
                <a:gd name="T10" fmla="*/ 51 w 71"/>
                <a:gd name="T11" fmla="*/ 83 h 83"/>
                <a:gd name="T12" fmla="*/ 0 w 71"/>
                <a:gd name="T13" fmla="*/ 20 h 83"/>
                <a:gd name="T14" fmla="*/ 4 w 71"/>
                <a:gd name="T15" fmla="*/ 16 h 83"/>
                <a:gd name="T16" fmla="*/ 14 w 71"/>
                <a:gd name="T17" fmla="*/ 10 h 83"/>
                <a:gd name="T18" fmla="*/ 19 w 71"/>
                <a:gd name="T19" fmla="*/ 6 h 83"/>
                <a:gd name="T20" fmla="*/ 23 w 71"/>
                <a:gd name="T21" fmla="*/ 3 h 83"/>
                <a:gd name="T22" fmla="*/ 28 w 71"/>
                <a:gd name="T23" fmla="*/ 0 h 83"/>
                <a:gd name="T24" fmla="*/ 71 w 71"/>
                <a:gd name="T25" fmla="*/ 69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1" h="83">
                  <a:moveTo>
                    <a:pt x="71" y="69"/>
                  </a:moveTo>
                  <a:cubicBezTo>
                    <a:pt x="71" y="69"/>
                    <a:pt x="70" y="70"/>
                    <a:pt x="68" y="71"/>
                  </a:cubicBezTo>
                  <a:cubicBezTo>
                    <a:pt x="67" y="72"/>
                    <a:pt x="66" y="72"/>
                    <a:pt x="64" y="73"/>
                  </a:cubicBezTo>
                  <a:cubicBezTo>
                    <a:pt x="63" y="74"/>
                    <a:pt x="62" y="75"/>
                    <a:pt x="61" y="76"/>
                  </a:cubicBezTo>
                  <a:cubicBezTo>
                    <a:pt x="58" y="78"/>
                    <a:pt x="56" y="79"/>
                    <a:pt x="54" y="81"/>
                  </a:cubicBezTo>
                  <a:cubicBezTo>
                    <a:pt x="52" y="82"/>
                    <a:pt x="51" y="83"/>
                    <a:pt x="51" y="83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2" y="18"/>
                    <a:pt x="4" y="16"/>
                  </a:cubicBezTo>
                  <a:cubicBezTo>
                    <a:pt x="7" y="14"/>
                    <a:pt x="10" y="12"/>
                    <a:pt x="14" y="10"/>
                  </a:cubicBezTo>
                  <a:cubicBezTo>
                    <a:pt x="15" y="8"/>
                    <a:pt x="17" y="7"/>
                    <a:pt x="19" y="6"/>
                  </a:cubicBezTo>
                  <a:cubicBezTo>
                    <a:pt x="20" y="5"/>
                    <a:pt x="22" y="4"/>
                    <a:pt x="23" y="3"/>
                  </a:cubicBezTo>
                  <a:cubicBezTo>
                    <a:pt x="26" y="1"/>
                    <a:pt x="28" y="0"/>
                    <a:pt x="28" y="0"/>
                  </a:cubicBezTo>
                  <a:lnTo>
                    <a:pt x="71" y="6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119">
              <a:extLst>
                <a:ext uri="{FF2B5EF4-FFF2-40B4-BE49-F238E27FC236}">
                  <a16:creationId xmlns:a16="http://schemas.microsoft.com/office/drawing/2014/main" id="{45A3A975-50A7-48BF-9976-29A9BAC5CFA9}"/>
                </a:ext>
              </a:extLst>
            </p:cNvPr>
            <p:cNvSpPr>
              <a:spLocks/>
            </p:cNvSpPr>
            <p:nvPr/>
          </p:nvSpPr>
          <p:spPr bwMode="auto">
            <a:xfrm rot="300000">
              <a:off x="2124797" y="3083813"/>
              <a:ext cx="211364" cy="292495"/>
            </a:xfrm>
            <a:custGeom>
              <a:avLst/>
              <a:gdLst>
                <a:gd name="T0" fmla="*/ 62 w 62"/>
                <a:gd name="T1" fmla="*/ 75 h 86"/>
                <a:gd name="T2" fmla="*/ 58 w 62"/>
                <a:gd name="T3" fmla="*/ 76 h 86"/>
                <a:gd name="T4" fmla="*/ 51 w 62"/>
                <a:gd name="T5" fmla="*/ 80 h 86"/>
                <a:gd name="T6" fmla="*/ 43 w 62"/>
                <a:gd name="T7" fmla="*/ 84 h 86"/>
                <a:gd name="T8" fmla="*/ 40 w 62"/>
                <a:gd name="T9" fmla="*/ 86 h 86"/>
                <a:gd name="T10" fmla="*/ 0 w 62"/>
                <a:gd name="T11" fmla="*/ 15 h 86"/>
                <a:gd name="T12" fmla="*/ 5 w 62"/>
                <a:gd name="T13" fmla="*/ 12 h 86"/>
                <a:gd name="T14" fmla="*/ 15 w 62"/>
                <a:gd name="T15" fmla="*/ 7 h 86"/>
                <a:gd name="T16" fmla="*/ 26 w 62"/>
                <a:gd name="T17" fmla="*/ 2 h 86"/>
                <a:gd name="T18" fmla="*/ 31 w 62"/>
                <a:gd name="T19" fmla="*/ 0 h 86"/>
                <a:gd name="T20" fmla="*/ 62 w 62"/>
                <a:gd name="T21" fmla="*/ 75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2" h="86">
                  <a:moveTo>
                    <a:pt x="62" y="75"/>
                  </a:moveTo>
                  <a:cubicBezTo>
                    <a:pt x="62" y="75"/>
                    <a:pt x="61" y="75"/>
                    <a:pt x="58" y="76"/>
                  </a:cubicBezTo>
                  <a:cubicBezTo>
                    <a:pt x="56" y="77"/>
                    <a:pt x="54" y="79"/>
                    <a:pt x="51" y="80"/>
                  </a:cubicBezTo>
                  <a:cubicBezTo>
                    <a:pt x="48" y="81"/>
                    <a:pt x="45" y="83"/>
                    <a:pt x="43" y="84"/>
                  </a:cubicBezTo>
                  <a:cubicBezTo>
                    <a:pt x="41" y="85"/>
                    <a:pt x="40" y="86"/>
                    <a:pt x="40" y="86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2" y="13"/>
                    <a:pt x="5" y="12"/>
                  </a:cubicBezTo>
                  <a:cubicBezTo>
                    <a:pt x="8" y="11"/>
                    <a:pt x="12" y="9"/>
                    <a:pt x="15" y="7"/>
                  </a:cubicBezTo>
                  <a:cubicBezTo>
                    <a:pt x="19" y="5"/>
                    <a:pt x="23" y="3"/>
                    <a:pt x="26" y="2"/>
                  </a:cubicBezTo>
                  <a:cubicBezTo>
                    <a:pt x="29" y="1"/>
                    <a:pt x="31" y="0"/>
                    <a:pt x="31" y="0"/>
                  </a:cubicBezTo>
                  <a:lnTo>
                    <a:pt x="62" y="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120">
              <a:extLst>
                <a:ext uri="{FF2B5EF4-FFF2-40B4-BE49-F238E27FC236}">
                  <a16:creationId xmlns:a16="http://schemas.microsoft.com/office/drawing/2014/main" id="{B2683488-AFB7-4CC8-839E-5F1068AE449C}"/>
                </a:ext>
              </a:extLst>
            </p:cNvPr>
            <p:cNvSpPr>
              <a:spLocks/>
            </p:cNvSpPr>
            <p:nvPr/>
          </p:nvSpPr>
          <p:spPr bwMode="auto">
            <a:xfrm rot="300000">
              <a:off x="2288951" y="3041711"/>
              <a:ext cx="169733" cy="296765"/>
            </a:xfrm>
            <a:custGeom>
              <a:avLst/>
              <a:gdLst>
                <a:gd name="T0" fmla="*/ 50 w 50"/>
                <a:gd name="T1" fmla="*/ 80 h 87"/>
                <a:gd name="T2" fmla="*/ 47 w 50"/>
                <a:gd name="T3" fmla="*/ 81 h 87"/>
                <a:gd name="T4" fmla="*/ 38 w 50"/>
                <a:gd name="T5" fmla="*/ 83 h 87"/>
                <a:gd name="T6" fmla="*/ 34 w 50"/>
                <a:gd name="T7" fmla="*/ 84 h 87"/>
                <a:gd name="T8" fmla="*/ 30 w 50"/>
                <a:gd name="T9" fmla="*/ 85 h 87"/>
                <a:gd name="T10" fmla="*/ 27 w 50"/>
                <a:gd name="T11" fmla="*/ 87 h 87"/>
                <a:gd name="T12" fmla="*/ 0 w 50"/>
                <a:gd name="T13" fmla="*/ 10 h 87"/>
                <a:gd name="T14" fmla="*/ 5 w 50"/>
                <a:gd name="T15" fmla="*/ 8 h 87"/>
                <a:gd name="T16" fmla="*/ 10 w 50"/>
                <a:gd name="T17" fmla="*/ 6 h 87"/>
                <a:gd name="T18" fmla="*/ 16 w 50"/>
                <a:gd name="T19" fmla="*/ 5 h 87"/>
                <a:gd name="T20" fmla="*/ 27 w 50"/>
                <a:gd name="T21" fmla="*/ 2 h 87"/>
                <a:gd name="T22" fmla="*/ 33 w 50"/>
                <a:gd name="T23" fmla="*/ 0 h 87"/>
                <a:gd name="T24" fmla="*/ 50 w 50"/>
                <a:gd name="T25" fmla="*/ 8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0" h="87">
                  <a:moveTo>
                    <a:pt x="50" y="80"/>
                  </a:moveTo>
                  <a:cubicBezTo>
                    <a:pt x="50" y="80"/>
                    <a:pt x="49" y="80"/>
                    <a:pt x="47" y="81"/>
                  </a:cubicBezTo>
                  <a:cubicBezTo>
                    <a:pt x="44" y="81"/>
                    <a:pt x="41" y="82"/>
                    <a:pt x="38" y="83"/>
                  </a:cubicBezTo>
                  <a:cubicBezTo>
                    <a:pt x="37" y="83"/>
                    <a:pt x="35" y="84"/>
                    <a:pt x="34" y="84"/>
                  </a:cubicBezTo>
                  <a:cubicBezTo>
                    <a:pt x="33" y="84"/>
                    <a:pt x="31" y="85"/>
                    <a:pt x="30" y="85"/>
                  </a:cubicBezTo>
                  <a:cubicBezTo>
                    <a:pt x="28" y="86"/>
                    <a:pt x="27" y="87"/>
                    <a:pt x="27" y="87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2" y="9"/>
                    <a:pt x="5" y="8"/>
                  </a:cubicBezTo>
                  <a:cubicBezTo>
                    <a:pt x="6" y="8"/>
                    <a:pt x="8" y="7"/>
                    <a:pt x="10" y="6"/>
                  </a:cubicBezTo>
                  <a:cubicBezTo>
                    <a:pt x="12" y="6"/>
                    <a:pt x="14" y="5"/>
                    <a:pt x="16" y="5"/>
                  </a:cubicBezTo>
                  <a:cubicBezTo>
                    <a:pt x="20" y="4"/>
                    <a:pt x="24" y="2"/>
                    <a:pt x="27" y="2"/>
                  </a:cubicBezTo>
                  <a:cubicBezTo>
                    <a:pt x="30" y="1"/>
                    <a:pt x="33" y="0"/>
                    <a:pt x="33" y="0"/>
                  </a:cubicBezTo>
                  <a:lnTo>
                    <a:pt x="50" y="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121">
              <a:extLst>
                <a:ext uri="{FF2B5EF4-FFF2-40B4-BE49-F238E27FC236}">
                  <a16:creationId xmlns:a16="http://schemas.microsoft.com/office/drawing/2014/main" id="{BEE9A05B-6054-4A21-AD80-331D9F754AEC}"/>
                </a:ext>
              </a:extLst>
            </p:cNvPr>
            <p:cNvSpPr>
              <a:spLocks/>
            </p:cNvSpPr>
            <p:nvPr/>
          </p:nvSpPr>
          <p:spPr bwMode="auto">
            <a:xfrm rot="300000">
              <a:off x="2457439" y="3031082"/>
              <a:ext cx="129168" cy="286090"/>
            </a:xfrm>
            <a:custGeom>
              <a:avLst/>
              <a:gdLst>
                <a:gd name="T0" fmla="*/ 38 w 38"/>
                <a:gd name="T1" fmla="*/ 81 h 84"/>
                <a:gd name="T2" fmla="*/ 34 w 38"/>
                <a:gd name="T3" fmla="*/ 82 h 84"/>
                <a:gd name="T4" fmla="*/ 26 w 38"/>
                <a:gd name="T5" fmla="*/ 83 h 84"/>
                <a:gd name="T6" fmla="*/ 17 w 38"/>
                <a:gd name="T7" fmla="*/ 84 h 84"/>
                <a:gd name="T8" fmla="*/ 14 w 38"/>
                <a:gd name="T9" fmla="*/ 84 h 84"/>
                <a:gd name="T10" fmla="*/ 0 w 38"/>
                <a:gd name="T11" fmla="*/ 4 h 84"/>
                <a:gd name="T12" fmla="*/ 5 w 38"/>
                <a:gd name="T13" fmla="*/ 3 h 84"/>
                <a:gd name="T14" fmla="*/ 17 w 38"/>
                <a:gd name="T15" fmla="*/ 2 h 84"/>
                <a:gd name="T16" fmla="*/ 29 w 38"/>
                <a:gd name="T17" fmla="*/ 1 h 84"/>
                <a:gd name="T18" fmla="*/ 34 w 38"/>
                <a:gd name="T19" fmla="*/ 0 h 84"/>
                <a:gd name="T20" fmla="*/ 38 w 38"/>
                <a:gd name="T21" fmla="*/ 81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8" h="84">
                  <a:moveTo>
                    <a:pt x="38" y="81"/>
                  </a:moveTo>
                  <a:cubicBezTo>
                    <a:pt x="38" y="81"/>
                    <a:pt x="37" y="82"/>
                    <a:pt x="34" y="82"/>
                  </a:cubicBezTo>
                  <a:cubicBezTo>
                    <a:pt x="32" y="82"/>
                    <a:pt x="29" y="82"/>
                    <a:pt x="26" y="83"/>
                  </a:cubicBezTo>
                  <a:cubicBezTo>
                    <a:pt x="23" y="83"/>
                    <a:pt x="20" y="83"/>
                    <a:pt x="17" y="84"/>
                  </a:cubicBezTo>
                  <a:cubicBezTo>
                    <a:pt x="15" y="84"/>
                    <a:pt x="14" y="84"/>
                    <a:pt x="14" y="8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2" y="4"/>
                    <a:pt x="5" y="3"/>
                  </a:cubicBezTo>
                  <a:cubicBezTo>
                    <a:pt x="9" y="3"/>
                    <a:pt x="13" y="2"/>
                    <a:pt x="17" y="2"/>
                  </a:cubicBezTo>
                  <a:cubicBezTo>
                    <a:pt x="21" y="1"/>
                    <a:pt x="25" y="1"/>
                    <a:pt x="29" y="1"/>
                  </a:cubicBezTo>
                  <a:cubicBezTo>
                    <a:pt x="32" y="1"/>
                    <a:pt x="34" y="0"/>
                    <a:pt x="34" y="0"/>
                  </a:cubicBezTo>
                  <a:lnTo>
                    <a:pt x="38" y="8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127" name="Graphic 126" descr="Crawl with solid fill">
            <a:extLst>
              <a:ext uri="{FF2B5EF4-FFF2-40B4-BE49-F238E27FC236}">
                <a16:creationId xmlns:a16="http://schemas.microsoft.com/office/drawing/2014/main" id="{7D9AFDE7-96C5-41AC-B56A-2BB23B8EF7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418269" y="3652476"/>
            <a:ext cx="914400" cy="914400"/>
          </a:xfrm>
          <a:prstGeom prst="rect">
            <a:avLst/>
          </a:prstGeom>
        </p:spPr>
      </p:pic>
      <p:grpSp>
        <p:nvGrpSpPr>
          <p:cNvPr id="131" name="Group 130">
            <a:extLst>
              <a:ext uri="{FF2B5EF4-FFF2-40B4-BE49-F238E27FC236}">
                <a16:creationId xmlns:a16="http://schemas.microsoft.com/office/drawing/2014/main" id="{6052A7C5-D7B6-4808-A982-B416A9CD7229}"/>
              </a:ext>
            </a:extLst>
          </p:cNvPr>
          <p:cNvGrpSpPr/>
          <p:nvPr/>
        </p:nvGrpSpPr>
        <p:grpSpPr>
          <a:xfrm>
            <a:off x="5295782" y="3074854"/>
            <a:ext cx="1948614" cy="2074737"/>
            <a:chOff x="5295782" y="3074854"/>
            <a:chExt cx="1948614" cy="2074737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E7E88E1B-3C62-4D07-B52E-CB3748C7BAD4}"/>
                </a:ext>
              </a:extLst>
            </p:cNvPr>
            <p:cNvGrpSpPr/>
            <p:nvPr/>
          </p:nvGrpSpPr>
          <p:grpSpPr>
            <a:xfrm>
              <a:off x="5295782" y="3074854"/>
              <a:ext cx="1948614" cy="2074737"/>
              <a:chOff x="4901417" y="3084535"/>
              <a:chExt cx="1948614" cy="2074737"/>
            </a:xfrm>
            <a:solidFill>
              <a:schemeClr val="accent3"/>
            </a:solidFill>
          </p:grpSpPr>
          <p:sp>
            <p:nvSpPr>
              <p:cNvPr id="11" name="Freeform 15">
                <a:extLst>
                  <a:ext uri="{FF2B5EF4-FFF2-40B4-BE49-F238E27FC236}">
                    <a16:creationId xmlns:a16="http://schemas.microsoft.com/office/drawing/2014/main" id="{CD3D9666-D4A0-4269-B3B8-2C85C30E7A4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020336" y="3199139"/>
                <a:ext cx="1829695" cy="1829695"/>
              </a:xfrm>
              <a:custGeom>
                <a:avLst/>
                <a:gdLst>
                  <a:gd name="T0" fmla="*/ 269 w 538"/>
                  <a:gd name="T1" fmla="*/ 538 h 538"/>
                  <a:gd name="T2" fmla="*/ 0 w 538"/>
                  <a:gd name="T3" fmla="*/ 269 h 538"/>
                  <a:gd name="T4" fmla="*/ 269 w 538"/>
                  <a:gd name="T5" fmla="*/ 0 h 538"/>
                  <a:gd name="T6" fmla="*/ 538 w 538"/>
                  <a:gd name="T7" fmla="*/ 269 h 538"/>
                  <a:gd name="T8" fmla="*/ 269 w 538"/>
                  <a:gd name="T9" fmla="*/ 538 h 538"/>
                  <a:gd name="T10" fmla="*/ 269 w 538"/>
                  <a:gd name="T11" fmla="*/ 13 h 538"/>
                  <a:gd name="T12" fmla="*/ 13 w 538"/>
                  <a:gd name="T13" fmla="*/ 269 h 538"/>
                  <a:gd name="T14" fmla="*/ 269 w 538"/>
                  <a:gd name="T15" fmla="*/ 526 h 538"/>
                  <a:gd name="T16" fmla="*/ 526 w 538"/>
                  <a:gd name="T17" fmla="*/ 269 h 538"/>
                  <a:gd name="T18" fmla="*/ 269 w 538"/>
                  <a:gd name="T19" fmla="*/ 13 h 5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38" h="538">
                    <a:moveTo>
                      <a:pt x="269" y="538"/>
                    </a:moveTo>
                    <a:cubicBezTo>
                      <a:pt x="121" y="538"/>
                      <a:pt x="0" y="417"/>
                      <a:pt x="0" y="269"/>
                    </a:cubicBezTo>
                    <a:cubicBezTo>
                      <a:pt x="0" y="121"/>
                      <a:pt x="121" y="0"/>
                      <a:pt x="269" y="0"/>
                    </a:cubicBezTo>
                    <a:cubicBezTo>
                      <a:pt x="418" y="0"/>
                      <a:pt x="538" y="121"/>
                      <a:pt x="538" y="269"/>
                    </a:cubicBezTo>
                    <a:cubicBezTo>
                      <a:pt x="538" y="417"/>
                      <a:pt x="418" y="538"/>
                      <a:pt x="269" y="538"/>
                    </a:cubicBezTo>
                    <a:close/>
                    <a:moveTo>
                      <a:pt x="269" y="13"/>
                    </a:moveTo>
                    <a:cubicBezTo>
                      <a:pt x="128" y="13"/>
                      <a:pt x="13" y="128"/>
                      <a:pt x="13" y="269"/>
                    </a:cubicBezTo>
                    <a:cubicBezTo>
                      <a:pt x="13" y="411"/>
                      <a:pt x="128" y="526"/>
                      <a:pt x="269" y="526"/>
                    </a:cubicBezTo>
                    <a:cubicBezTo>
                      <a:pt x="411" y="526"/>
                      <a:pt x="526" y="411"/>
                      <a:pt x="526" y="269"/>
                    </a:cubicBezTo>
                    <a:cubicBezTo>
                      <a:pt x="526" y="128"/>
                      <a:pt x="411" y="13"/>
                      <a:pt x="269" y="1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3" name="Freeform 21">
                <a:extLst>
                  <a:ext uri="{FF2B5EF4-FFF2-40B4-BE49-F238E27FC236}">
                    <a16:creationId xmlns:a16="http://schemas.microsoft.com/office/drawing/2014/main" id="{31075E50-DD97-4E5D-99E8-4E4BF5D84087}"/>
                  </a:ext>
                </a:extLst>
              </p:cNvPr>
              <p:cNvSpPr>
                <a:spLocks/>
              </p:cNvSpPr>
              <p:nvPr/>
            </p:nvSpPr>
            <p:spPr bwMode="auto">
              <a:xfrm rot="300000">
                <a:off x="5914985" y="4869979"/>
                <a:ext cx="136640" cy="289293"/>
              </a:xfrm>
              <a:custGeom>
                <a:avLst/>
                <a:gdLst>
                  <a:gd name="T0" fmla="*/ 0 w 40"/>
                  <a:gd name="T1" fmla="*/ 4 h 85"/>
                  <a:gd name="T2" fmla="*/ 13 w 40"/>
                  <a:gd name="T3" fmla="*/ 2 h 85"/>
                  <a:gd name="T4" fmla="*/ 21 w 40"/>
                  <a:gd name="T5" fmla="*/ 1 h 85"/>
                  <a:gd name="T6" fmla="*/ 25 w 40"/>
                  <a:gd name="T7" fmla="*/ 0 h 85"/>
                  <a:gd name="T8" fmla="*/ 40 w 40"/>
                  <a:gd name="T9" fmla="*/ 80 h 85"/>
                  <a:gd name="T10" fmla="*/ 35 w 40"/>
                  <a:gd name="T11" fmla="*/ 81 h 85"/>
                  <a:gd name="T12" fmla="*/ 23 w 40"/>
                  <a:gd name="T13" fmla="*/ 83 h 85"/>
                  <a:gd name="T14" fmla="*/ 7 w 40"/>
                  <a:gd name="T15" fmla="*/ 85 h 85"/>
                  <a:gd name="T16" fmla="*/ 0 w 40"/>
                  <a:gd name="T17" fmla="*/ 4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0" h="85">
                    <a:moveTo>
                      <a:pt x="0" y="4"/>
                    </a:moveTo>
                    <a:cubicBezTo>
                      <a:pt x="0" y="4"/>
                      <a:pt x="7" y="3"/>
                      <a:pt x="13" y="2"/>
                    </a:cubicBezTo>
                    <a:cubicBezTo>
                      <a:pt x="16" y="2"/>
                      <a:pt x="19" y="1"/>
                      <a:pt x="21" y="1"/>
                    </a:cubicBezTo>
                    <a:cubicBezTo>
                      <a:pt x="23" y="1"/>
                      <a:pt x="25" y="0"/>
                      <a:pt x="25" y="0"/>
                    </a:cubicBezTo>
                    <a:cubicBezTo>
                      <a:pt x="40" y="80"/>
                      <a:pt x="40" y="80"/>
                      <a:pt x="40" y="80"/>
                    </a:cubicBezTo>
                    <a:cubicBezTo>
                      <a:pt x="40" y="80"/>
                      <a:pt x="38" y="80"/>
                      <a:pt x="35" y="81"/>
                    </a:cubicBezTo>
                    <a:cubicBezTo>
                      <a:pt x="32" y="81"/>
                      <a:pt x="28" y="82"/>
                      <a:pt x="23" y="83"/>
                    </a:cubicBezTo>
                    <a:cubicBezTo>
                      <a:pt x="15" y="84"/>
                      <a:pt x="7" y="85"/>
                      <a:pt x="7" y="85"/>
                    </a:cubicBezTo>
                    <a:lnTo>
                      <a:pt x="0" y="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4" name="Freeform 22">
                <a:extLst>
                  <a:ext uri="{FF2B5EF4-FFF2-40B4-BE49-F238E27FC236}">
                    <a16:creationId xmlns:a16="http://schemas.microsoft.com/office/drawing/2014/main" id="{539E95DB-1A1B-48B6-BE43-ED2FAF2CAB8C}"/>
                  </a:ext>
                </a:extLst>
              </p:cNvPr>
              <p:cNvSpPr>
                <a:spLocks/>
              </p:cNvSpPr>
              <p:nvPr/>
            </p:nvSpPr>
            <p:spPr bwMode="auto">
              <a:xfrm rot="300000">
                <a:off x="5765584" y="4865653"/>
                <a:ext cx="116358" cy="282888"/>
              </a:xfrm>
              <a:custGeom>
                <a:avLst/>
                <a:gdLst>
                  <a:gd name="T0" fmla="*/ 7 w 34"/>
                  <a:gd name="T1" fmla="*/ 0 h 83"/>
                  <a:gd name="T2" fmla="*/ 11 w 34"/>
                  <a:gd name="T3" fmla="*/ 1 h 83"/>
                  <a:gd name="T4" fmla="*/ 15 w 34"/>
                  <a:gd name="T5" fmla="*/ 1 h 83"/>
                  <a:gd name="T6" fmla="*/ 20 w 34"/>
                  <a:gd name="T7" fmla="*/ 1 h 83"/>
                  <a:gd name="T8" fmla="*/ 28 w 34"/>
                  <a:gd name="T9" fmla="*/ 1 h 83"/>
                  <a:gd name="T10" fmla="*/ 32 w 34"/>
                  <a:gd name="T11" fmla="*/ 1 h 83"/>
                  <a:gd name="T12" fmla="*/ 34 w 34"/>
                  <a:gd name="T13" fmla="*/ 82 h 83"/>
                  <a:gd name="T14" fmla="*/ 29 w 34"/>
                  <a:gd name="T15" fmla="*/ 82 h 83"/>
                  <a:gd name="T16" fmla="*/ 17 w 34"/>
                  <a:gd name="T17" fmla="*/ 82 h 83"/>
                  <a:gd name="T18" fmla="*/ 11 w 34"/>
                  <a:gd name="T19" fmla="*/ 82 h 83"/>
                  <a:gd name="T20" fmla="*/ 6 w 34"/>
                  <a:gd name="T21" fmla="*/ 82 h 83"/>
                  <a:gd name="T22" fmla="*/ 0 w 34"/>
                  <a:gd name="T23" fmla="*/ 81 h 83"/>
                  <a:gd name="T24" fmla="*/ 7 w 34"/>
                  <a:gd name="T25" fmla="*/ 0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4" h="83">
                    <a:moveTo>
                      <a:pt x="7" y="0"/>
                    </a:moveTo>
                    <a:cubicBezTo>
                      <a:pt x="7" y="0"/>
                      <a:pt x="9" y="0"/>
                      <a:pt x="11" y="1"/>
                    </a:cubicBezTo>
                    <a:cubicBezTo>
                      <a:pt x="12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20" y="1"/>
                    </a:cubicBezTo>
                    <a:cubicBezTo>
                      <a:pt x="23" y="1"/>
                      <a:pt x="26" y="1"/>
                      <a:pt x="28" y="1"/>
                    </a:cubicBezTo>
                    <a:cubicBezTo>
                      <a:pt x="31" y="1"/>
                      <a:pt x="32" y="1"/>
                      <a:pt x="32" y="1"/>
                    </a:cubicBezTo>
                    <a:cubicBezTo>
                      <a:pt x="34" y="82"/>
                      <a:pt x="34" y="82"/>
                      <a:pt x="34" y="82"/>
                    </a:cubicBezTo>
                    <a:cubicBezTo>
                      <a:pt x="34" y="82"/>
                      <a:pt x="32" y="82"/>
                      <a:pt x="29" y="82"/>
                    </a:cubicBezTo>
                    <a:cubicBezTo>
                      <a:pt x="25" y="83"/>
                      <a:pt x="21" y="82"/>
                      <a:pt x="17" y="82"/>
                    </a:cubicBezTo>
                    <a:cubicBezTo>
                      <a:pt x="15" y="82"/>
                      <a:pt x="13" y="82"/>
                      <a:pt x="11" y="82"/>
                    </a:cubicBezTo>
                    <a:cubicBezTo>
                      <a:pt x="9" y="82"/>
                      <a:pt x="7" y="82"/>
                      <a:pt x="6" y="82"/>
                    </a:cubicBezTo>
                    <a:cubicBezTo>
                      <a:pt x="2" y="81"/>
                      <a:pt x="0" y="81"/>
                      <a:pt x="0" y="81"/>
                    </a:cubicBezTo>
                    <a:lnTo>
                      <a:pt x="7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5" name="Freeform 23">
                <a:extLst>
                  <a:ext uri="{FF2B5EF4-FFF2-40B4-BE49-F238E27FC236}">
                    <a16:creationId xmlns:a16="http://schemas.microsoft.com/office/drawing/2014/main" id="{47621137-1DFE-4ABD-ABC7-0AEEC8D1077A}"/>
                  </a:ext>
                </a:extLst>
              </p:cNvPr>
              <p:cNvSpPr>
                <a:spLocks/>
              </p:cNvSpPr>
              <p:nvPr/>
            </p:nvSpPr>
            <p:spPr bwMode="auto">
              <a:xfrm rot="300000">
                <a:off x="5601113" y="4832363"/>
                <a:ext cx="149450" cy="289293"/>
              </a:xfrm>
              <a:custGeom>
                <a:avLst/>
                <a:gdLst>
                  <a:gd name="T0" fmla="*/ 20 w 44"/>
                  <a:gd name="T1" fmla="*/ 0 h 85"/>
                  <a:gd name="T2" fmla="*/ 21 w 44"/>
                  <a:gd name="T3" fmla="*/ 0 h 85"/>
                  <a:gd name="T4" fmla="*/ 24 w 44"/>
                  <a:gd name="T5" fmla="*/ 1 h 85"/>
                  <a:gd name="T6" fmla="*/ 32 w 44"/>
                  <a:gd name="T7" fmla="*/ 3 h 85"/>
                  <a:gd name="T8" fmla="*/ 40 w 44"/>
                  <a:gd name="T9" fmla="*/ 4 h 85"/>
                  <a:gd name="T10" fmla="*/ 44 w 44"/>
                  <a:gd name="T11" fmla="*/ 5 h 85"/>
                  <a:gd name="T12" fmla="*/ 33 w 44"/>
                  <a:gd name="T13" fmla="*/ 85 h 85"/>
                  <a:gd name="T14" fmla="*/ 27 w 44"/>
                  <a:gd name="T15" fmla="*/ 85 h 85"/>
                  <a:gd name="T16" fmla="*/ 16 w 44"/>
                  <a:gd name="T17" fmla="*/ 83 h 85"/>
                  <a:gd name="T18" fmla="*/ 5 w 44"/>
                  <a:gd name="T19" fmla="*/ 80 h 85"/>
                  <a:gd name="T20" fmla="*/ 1 w 44"/>
                  <a:gd name="T21" fmla="*/ 79 h 85"/>
                  <a:gd name="T22" fmla="*/ 0 w 44"/>
                  <a:gd name="T23" fmla="*/ 79 h 85"/>
                  <a:gd name="T24" fmla="*/ 20 w 44"/>
                  <a:gd name="T25" fmla="*/ 0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4" h="85">
                    <a:moveTo>
                      <a:pt x="20" y="0"/>
                    </a:moveTo>
                    <a:cubicBezTo>
                      <a:pt x="20" y="0"/>
                      <a:pt x="20" y="0"/>
                      <a:pt x="21" y="0"/>
                    </a:cubicBezTo>
                    <a:cubicBezTo>
                      <a:pt x="22" y="1"/>
                      <a:pt x="23" y="1"/>
                      <a:pt x="24" y="1"/>
                    </a:cubicBezTo>
                    <a:cubicBezTo>
                      <a:pt x="26" y="1"/>
                      <a:pt x="29" y="2"/>
                      <a:pt x="32" y="3"/>
                    </a:cubicBezTo>
                    <a:cubicBezTo>
                      <a:pt x="35" y="3"/>
                      <a:pt x="38" y="4"/>
                      <a:pt x="40" y="4"/>
                    </a:cubicBezTo>
                    <a:cubicBezTo>
                      <a:pt x="43" y="5"/>
                      <a:pt x="44" y="5"/>
                      <a:pt x="44" y="5"/>
                    </a:cubicBezTo>
                    <a:cubicBezTo>
                      <a:pt x="33" y="85"/>
                      <a:pt x="33" y="85"/>
                      <a:pt x="33" y="85"/>
                    </a:cubicBezTo>
                    <a:cubicBezTo>
                      <a:pt x="33" y="85"/>
                      <a:pt x="30" y="85"/>
                      <a:pt x="27" y="85"/>
                    </a:cubicBezTo>
                    <a:cubicBezTo>
                      <a:pt x="24" y="84"/>
                      <a:pt x="20" y="83"/>
                      <a:pt x="16" y="83"/>
                    </a:cubicBezTo>
                    <a:cubicBezTo>
                      <a:pt x="12" y="82"/>
                      <a:pt x="8" y="81"/>
                      <a:pt x="5" y="80"/>
                    </a:cubicBezTo>
                    <a:cubicBezTo>
                      <a:pt x="3" y="80"/>
                      <a:pt x="2" y="79"/>
                      <a:pt x="1" y="79"/>
                    </a:cubicBezTo>
                    <a:cubicBezTo>
                      <a:pt x="0" y="79"/>
                      <a:pt x="0" y="79"/>
                      <a:pt x="0" y="79"/>
                    </a:cubicBezTo>
                    <a:lnTo>
                      <a:pt x="2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6" name="Freeform 24">
                <a:extLst>
                  <a:ext uri="{FF2B5EF4-FFF2-40B4-BE49-F238E27FC236}">
                    <a16:creationId xmlns:a16="http://schemas.microsoft.com/office/drawing/2014/main" id="{86065409-E0EC-4556-8B90-293C9A50F78D}"/>
                  </a:ext>
                </a:extLst>
              </p:cNvPr>
              <p:cNvSpPr>
                <a:spLocks/>
              </p:cNvSpPr>
              <p:nvPr/>
            </p:nvSpPr>
            <p:spPr bwMode="auto">
              <a:xfrm rot="300000">
                <a:off x="5441723" y="4779526"/>
                <a:ext cx="191083" cy="292495"/>
              </a:xfrm>
              <a:custGeom>
                <a:avLst/>
                <a:gdLst>
                  <a:gd name="T0" fmla="*/ 33 w 56"/>
                  <a:gd name="T1" fmla="*/ 0 h 86"/>
                  <a:gd name="T2" fmla="*/ 37 w 56"/>
                  <a:gd name="T3" fmla="*/ 1 h 86"/>
                  <a:gd name="T4" fmla="*/ 45 w 56"/>
                  <a:gd name="T5" fmla="*/ 5 h 86"/>
                  <a:gd name="T6" fmla="*/ 53 w 56"/>
                  <a:gd name="T7" fmla="*/ 7 h 86"/>
                  <a:gd name="T8" fmla="*/ 56 w 56"/>
                  <a:gd name="T9" fmla="*/ 9 h 86"/>
                  <a:gd name="T10" fmla="*/ 31 w 56"/>
                  <a:gd name="T11" fmla="*/ 86 h 86"/>
                  <a:gd name="T12" fmla="*/ 26 w 56"/>
                  <a:gd name="T13" fmla="*/ 84 h 86"/>
                  <a:gd name="T14" fmla="*/ 16 w 56"/>
                  <a:gd name="T15" fmla="*/ 80 h 86"/>
                  <a:gd name="T16" fmla="*/ 5 w 56"/>
                  <a:gd name="T17" fmla="*/ 76 h 86"/>
                  <a:gd name="T18" fmla="*/ 0 w 56"/>
                  <a:gd name="T19" fmla="*/ 74 h 86"/>
                  <a:gd name="T20" fmla="*/ 33 w 56"/>
                  <a:gd name="T21" fmla="*/ 0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6" h="86">
                    <a:moveTo>
                      <a:pt x="33" y="0"/>
                    </a:moveTo>
                    <a:cubicBezTo>
                      <a:pt x="33" y="0"/>
                      <a:pt x="35" y="0"/>
                      <a:pt x="37" y="1"/>
                    </a:cubicBezTo>
                    <a:cubicBezTo>
                      <a:pt x="39" y="2"/>
                      <a:pt x="42" y="3"/>
                      <a:pt x="45" y="5"/>
                    </a:cubicBezTo>
                    <a:cubicBezTo>
                      <a:pt x="47" y="6"/>
                      <a:pt x="50" y="7"/>
                      <a:pt x="53" y="7"/>
                    </a:cubicBezTo>
                    <a:cubicBezTo>
                      <a:pt x="55" y="8"/>
                      <a:pt x="56" y="9"/>
                      <a:pt x="56" y="9"/>
                    </a:cubicBezTo>
                    <a:cubicBezTo>
                      <a:pt x="31" y="86"/>
                      <a:pt x="31" y="86"/>
                      <a:pt x="31" y="86"/>
                    </a:cubicBezTo>
                    <a:cubicBezTo>
                      <a:pt x="31" y="86"/>
                      <a:pt x="29" y="85"/>
                      <a:pt x="26" y="84"/>
                    </a:cubicBezTo>
                    <a:cubicBezTo>
                      <a:pt x="23" y="83"/>
                      <a:pt x="19" y="82"/>
                      <a:pt x="16" y="80"/>
                    </a:cubicBezTo>
                    <a:cubicBezTo>
                      <a:pt x="12" y="79"/>
                      <a:pt x="8" y="77"/>
                      <a:pt x="5" y="76"/>
                    </a:cubicBezTo>
                    <a:cubicBezTo>
                      <a:pt x="2" y="75"/>
                      <a:pt x="0" y="74"/>
                      <a:pt x="0" y="74"/>
                    </a:cubicBezTo>
                    <a:lnTo>
                      <a:pt x="33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7" name="Freeform 25">
                <a:extLst>
                  <a:ext uri="{FF2B5EF4-FFF2-40B4-BE49-F238E27FC236}">
                    <a16:creationId xmlns:a16="http://schemas.microsoft.com/office/drawing/2014/main" id="{B07A8F55-BA06-47B1-A265-9457FFE1B31A}"/>
                  </a:ext>
                </a:extLst>
              </p:cNvPr>
              <p:cNvSpPr>
                <a:spLocks/>
              </p:cNvSpPr>
              <p:nvPr/>
            </p:nvSpPr>
            <p:spPr bwMode="auto">
              <a:xfrm rot="300000">
                <a:off x="5298222" y="4707333"/>
                <a:ext cx="224175" cy="289293"/>
              </a:xfrm>
              <a:custGeom>
                <a:avLst/>
                <a:gdLst>
                  <a:gd name="T0" fmla="*/ 45 w 66"/>
                  <a:gd name="T1" fmla="*/ 0 h 85"/>
                  <a:gd name="T2" fmla="*/ 48 w 66"/>
                  <a:gd name="T3" fmla="*/ 2 h 85"/>
                  <a:gd name="T4" fmla="*/ 55 w 66"/>
                  <a:gd name="T5" fmla="*/ 6 h 85"/>
                  <a:gd name="T6" fmla="*/ 63 w 66"/>
                  <a:gd name="T7" fmla="*/ 11 h 85"/>
                  <a:gd name="T8" fmla="*/ 66 w 66"/>
                  <a:gd name="T9" fmla="*/ 12 h 85"/>
                  <a:gd name="T10" fmla="*/ 29 w 66"/>
                  <a:gd name="T11" fmla="*/ 85 h 85"/>
                  <a:gd name="T12" fmla="*/ 24 w 66"/>
                  <a:gd name="T13" fmla="*/ 82 h 85"/>
                  <a:gd name="T14" fmla="*/ 14 w 66"/>
                  <a:gd name="T15" fmla="*/ 76 h 85"/>
                  <a:gd name="T16" fmla="*/ 4 w 66"/>
                  <a:gd name="T17" fmla="*/ 70 h 85"/>
                  <a:gd name="T18" fmla="*/ 0 w 66"/>
                  <a:gd name="T19" fmla="*/ 67 h 85"/>
                  <a:gd name="T20" fmla="*/ 45 w 66"/>
                  <a:gd name="T21" fmla="*/ 0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6" h="85">
                    <a:moveTo>
                      <a:pt x="45" y="0"/>
                    </a:moveTo>
                    <a:cubicBezTo>
                      <a:pt x="45" y="0"/>
                      <a:pt x="46" y="1"/>
                      <a:pt x="48" y="2"/>
                    </a:cubicBezTo>
                    <a:cubicBezTo>
                      <a:pt x="50" y="3"/>
                      <a:pt x="53" y="5"/>
                      <a:pt x="55" y="6"/>
                    </a:cubicBezTo>
                    <a:cubicBezTo>
                      <a:pt x="58" y="8"/>
                      <a:pt x="61" y="10"/>
                      <a:pt x="63" y="11"/>
                    </a:cubicBezTo>
                    <a:cubicBezTo>
                      <a:pt x="65" y="12"/>
                      <a:pt x="66" y="12"/>
                      <a:pt x="66" y="12"/>
                    </a:cubicBezTo>
                    <a:cubicBezTo>
                      <a:pt x="29" y="85"/>
                      <a:pt x="29" y="85"/>
                      <a:pt x="29" y="85"/>
                    </a:cubicBezTo>
                    <a:cubicBezTo>
                      <a:pt x="29" y="85"/>
                      <a:pt x="27" y="84"/>
                      <a:pt x="24" y="82"/>
                    </a:cubicBezTo>
                    <a:cubicBezTo>
                      <a:pt x="21" y="81"/>
                      <a:pt x="18" y="78"/>
                      <a:pt x="14" y="76"/>
                    </a:cubicBezTo>
                    <a:cubicBezTo>
                      <a:pt x="10" y="74"/>
                      <a:pt x="7" y="72"/>
                      <a:pt x="4" y="70"/>
                    </a:cubicBezTo>
                    <a:cubicBezTo>
                      <a:pt x="2" y="69"/>
                      <a:pt x="0" y="67"/>
                      <a:pt x="0" y="67"/>
                    </a:cubicBezTo>
                    <a:lnTo>
                      <a:pt x="45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8" name="Freeform 26">
                <a:extLst>
                  <a:ext uri="{FF2B5EF4-FFF2-40B4-BE49-F238E27FC236}">
                    <a16:creationId xmlns:a16="http://schemas.microsoft.com/office/drawing/2014/main" id="{17B22E40-901D-47F3-84F1-357CE61B92FC}"/>
                  </a:ext>
                </a:extLst>
              </p:cNvPr>
              <p:cNvSpPr>
                <a:spLocks/>
              </p:cNvSpPr>
              <p:nvPr/>
            </p:nvSpPr>
            <p:spPr bwMode="auto">
              <a:xfrm rot="300000">
                <a:off x="5169486" y="4618103"/>
                <a:ext cx="255133" cy="276483"/>
              </a:xfrm>
              <a:custGeom>
                <a:avLst/>
                <a:gdLst>
                  <a:gd name="T0" fmla="*/ 56 w 75"/>
                  <a:gd name="T1" fmla="*/ 0 h 81"/>
                  <a:gd name="T2" fmla="*/ 59 w 75"/>
                  <a:gd name="T3" fmla="*/ 3 h 81"/>
                  <a:gd name="T4" fmla="*/ 65 w 75"/>
                  <a:gd name="T5" fmla="*/ 8 h 81"/>
                  <a:gd name="T6" fmla="*/ 72 w 75"/>
                  <a:gd name="T7" fmla="*/ 13 h 81"/>
                  <a:gd name="T8" fmla="*/ 75 w 75"/>
                  <a:gd name="T9" fmla="*/ 16 h 81"/>
                  <a:gd name="T10" fmla="*/ 26 w 75"/>
                  <a:gd name="T11" fmla="*/ 81 h 81"/>
                  <a:gd name="T12" fmla="*/ 22 w 75"/>
                  <a:gd name="T13" fmla="*/ 77 h 81"/>
                  <a:gd name="T14" fmla="*/ 13 w 75"/>
                  <a:gd name="T15" fmla="*/ 70 h 81"/>
                  <a:gd name="T16" fmla="*/ 4 w 75"/>
                  <a:gd name="T17" fmla="*/ 63 h 81"/>
                  <a:gd name="T18" fmla="*/ 0 w 75"/>
                  <a:gd name="T19" fmla="*/ 59 h 81"/>
                  <a:gd name="T20" fmla="*/ 56 w 75"/>
                  <a:gd name="T21" fmla="*/ 0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5" h="81">
                    <a:moveTo>
                      <a:pt x="56" y="0"/>
                    </a:moveTo>
                    <a:cubicBezTo>
                      <a:pt x="56" y="0"/>
                      <a:pt x="57" y="1"/>
                      <a:pt x="59" y="3"/>
                    </a:cubicBezTo>
                    <a:cubicBezTo>
                      <a:pt x="61" y="4"/>
                      <a:pt x="63" y="6"/>
                      <a:pt x="65" y="8"/>
                    </a:cubicBezTo>
                    <a:cubicBezTo>
                      <a:pt x="68" y="10"/>
                      <a:pt x="70" y="12"/>
                      <a:pt x="72" y="13"/>
                    </a:cubicBezTo>
                    <a:cubicBezTo>
                      <a:pt x="74" y="15"/>
                      <a:pt x="75" y="16"/>
                      <a:pt x="75" y="16"/>
                    </a:cubicBezTo>
                    <a:cubicBezTo>
                      <a:pt x="26" y="81"/>
                      <a:pt x="26" y="81"/>
                      <a:pt x="26" y="81"/>
                    </a:cubicBezTo>
                    <a:cubicBezTo>
                      <a:pt x="26" y="81"/>
                      <a:pt x="24" y="79"/>
                      <a:pt x="22" y="77"/>
                    </a:cubicBezTo>
                    <a:cubicBezTo>
                      <a:pt x="20" y="75"/>
                      <a:pt x="16" y="73"/>
                      <a:pt x="13" y="70"/>
                    </a:cubicBezTo>
                    <a:cubicBezTo>
                      <a:pt x="10" y="67"/>
                      <a:pt x="7" y="65"/>
                      <a:pt x="4" y="63"/>
                    </a:cubicBezTo>
                    <a:cubicBezTo>
                      <a:pt x="2" y="60"/>
                      <a:pt x="0" y="59"/>
                      <a:pt x="0" y="59"/>
                    </a:cubicBezTo>
                    <a:lnTo>
                      <a:pt x="56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9" name="Freeform 27">
                <a:extLst>
                  <a:ext uri="{FF2B5EF4-FFF2-40B4-BE49-F238E27FC236}">
                    <a16:creationId xmlns:a16="http://schemas.microsoft.com/office/drawing/2014/main" id="{3EC7A3B1-9064-4296-B323-08BAACD056D9}"/>
                  </a:ext>
                </a:extLst>
              </p:cNvPr>
              <p:cNvSpPr>
                <a:spLocks/>
              </p:cNvSpPr>
              <p:nvPr/>
            </p:nvSpPr>
            <p:spPr bwMode="auto">
              <a:xfrm rot="300000">
                <a:off x="5067004" y="4514472"/>
                <a:ext cx="272213" cy="255133"/>
              </a:xfrm>
              <a:custGeom>
                <a:avLst/>
                <a:gdLst>
                  <a:gd name="T0" fmla="*/ 64 w 80"/>
                  <a:gd name="T1" fmla="*/ 0 h 75"/>
                  <a:gd name="T2" fmla="*/ 67 w 80"/>
                  <a:gd name="T3" fmla="*/ 3 h 75"/>
                  <a:gd name="T4" fmla="*/ 72 w 80"/>
                  <a:gd name="T5" fmla="*/ 10 h 75"/>
                  <a:gd name="T6" fmla="*/ 78 w 80"/>
                  <a:gd name="T7" fmla="*/ 16 h 75"/>
                  <a:gd name="T8" fmla="*/ 80 w 80"/>
                  <a:gd name="T9" fmla="*/ 19 h 75"/>
                  <a:gd name="T10" fmla="*/ 21 w 80"/>
                  <a:gd name="T11" fmla="*/ 75 h 75"/>
                  <a:gd name="T12" fmla="*/ 18 w 80"/>
                  <a:gd name="T13" fmla="*/ 71 h 75"/>
                  <a:gd name="T14" fmla="*/ 10 w 80"/>
                  <a:gd name="T15" fmla="*/ 63 h 75"/>
                  <a:gd name="T16" fmla="*/ 3 w 80"/>
                  <a:gd name="T17" fmla="*/ 54 h 75"/>
                  <a:gd name="T18" fmla="*/ 0 w 80"/>
                  <a:gd name="T19" fmla="*/ 50 h 75"/>
                  <a:gd name="T20" fmla="*/ 64 w 80"/>
                  <a:gd name="T21" fmla="*/ 0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0" h="75">
                    <a:moveTo>
                      <a:pt x="64" y="0"/>
                    </a:moveTo>
                    <a:cubicBezTo>
                      <a:pt x="64" y="0"/>
                      <a:pt x="65" y="2"/>
                      <a:pt x="67" y="3"/>
                    </a:cubicBezTo>
                    <a:cubicBezTo>
                      <a:pt x="68" y="5"/>
                      <a:pt x="70" y="8"/>
                      <a:pt x="72" y="10"/>
                    </a:cubicBezTo>
                    <a:cubicBezTo>
                      <a:pt x="74" y="12"/>
                      <a:pt x="76" y="15"/>
                      <a:pt x="78" y="16"/>
                    </a:cubicBezTo>
                    <a:cubicBezTo>
                      <a:pt x="79" y="18"/>
                      <a:pt x="80" y="19"/>
                      <a:pt x="80" y="19"/>
                    </a:cubicBezTo>
                    <a:cubicBezTo>
                      <a:pt x="21" y="75"/>
                      <a:pt x="21" y="75"/>
                      <a:pt x="21" y="75"/>
                    </a:cubicBezTo>
                    <a:cubicBezTo>
                      <a:pt x="21" y="75"/>
                      <a:pt x="20" y="74"/>
                      <a:pt x="18" y="71"/>
                    </a:cubicBezTo>
                    <a:cubicBezTo>
                      <a:pt x="16" y="69"/>
                      <a:pt x="13" y="66"/>
                      <a:pt x="10" y="63"/>
                    </a:cubicBezTo>
                    <a:cubicBezTo>
                      <a:pt x="7" y="60"/>
                      <a:pt x="5" y="56"/>
                      <a:pt x="3" y="54"/>
                    </a:cubicBezTo>
                    <a:cubicBezTo>
                      <a:pt x="1" y="51"/>
                      <a:pt x="0" y="50"/>
                      <a:pt x="0" y="50"/>
                    </a:cubicBezTo>
                    <a:lnTo>
                      <a:pt x="64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0" name="Freeform 28">
                <a:extLst>
                  <a:ext uri="{FF2B5EF4-FFF2-40B4-BE49-F238E27FC236}">
                    <a16:creationId xmlns:a16="http://schemas.microsoft.com/office/drawing/2014/main" id="{0964A128-43D0-45A7-9A10-84012924AA8A}"/>
                  </a:ext>
                </a:extLst>
              </p:cNvPr>
              <p:cNvSpPr>
                <a:spLocks/>
              </p:cNvSpPr>
              <p:nvPr/>
            </p:nvSpPr>
            <p:spPr bwMode="auto">
              <a:xfrm rot="300000">
                <a:off x="4985849" y="4402912"/>
                <a:ext cx="286090" cy="227378"/>
              </a:xfrm>
              <a:custGeom>
                <a:avLst/>
                <a:gdLst>
                  <a:gd name="T0" fmla="*/ 72 w 84"/>
                  <a:gd name="T1" fmla="*/ 0 h 67"/>
                  <a:gd name="T2" fmla="*/ 73 w 84"/>
                  <a:gd name="T3" fmla="*/ 4 h 67"/>
                  <a:gd name="T4" fmla="*/ 78 w 84"/>
                  <a:gd name="T5" fmla="*/ 11 h 67"/>
                  <a:gd name="T6" fmla="*/ 82 w 84"/>
                  <a:gd name="T7" fmla="*/ 18 h 67"/>
                  <a:gd name="T8" fmla="*/ 84 w 84"/>
                  <a:gd name="T9" fmla="*/ 21 h 67"/>
                  <a:gd name="T10" fmla="*/ 17 w 84"/>
                  <a:gd name="T11" fmla="*/ 67 h 67"/>
                  <a:gd name="T12" fmla="*/ 14 w 84"/>
                  <a:gd name="T13" fmla="*/ 62 h 67"/>
                  <a:gd name="T14" fmla="*/ 8 w 84"/>
                  <a:gd name="T15" fmla="*/ 53 h 67"/>
                  <a:gd name="T16" fmla="*/ 2 w 84"/>
                  <a:gd name="T17" fmla="*/ 43 h 67"/>
                  <a:gd name="T18" fmla="*/ 0 w 84"/>
                  <a:gd name="T19" fmla="*/ 38 h 67"/>
                  <a:gd name="T20" fmla="*/ 72 w 84"/>
                  <a:gd name="T21" fmla="*/ 0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4" h="67">
                    <a:moveTo>
                      <a:pt x="72" y="0"/>
                    </a:moveTo>
                    <a:cubicBezTo>
                      <a:pt x="72" y="0"/>
                      <a:pt x="72" y="2"/>
                      <a:pt x="73" y="4"/>
                    </a:cubicBezTo>
                    <a:cubicBezTo>
                      <a:pt x="74" y="6"/>
                      <a:pt x="76" y="8"/>
                      <a:pt x="78" y="11"/>
                    </a:cubicBezTo>
                    <a:cubicBezTo>
                      <a:pt x="79" y="14"/>
                      <a:pt x="81" y="16"/>
                      <a:pt x="82" y="18"/>
                    </a:cubicBezTo>
                    <a:cubicBezTo>
                      <a:pt x="83" y="20"/>
                      <a:pt x="84" y="21"/>
                      <a:pt x="84" y="21"/>
                    </a:cubicBezTo>
                    <a:cubicBezTo>
                      <a:pt x="17" y="67"/>
                      <a:pt x="17" y="67"/>
                      <a:pt x="17" y="67"/>
                    </a:cubicBezTo>
                    <a:cubicBezTo>
                      <a:pt x="17" y="67"/>
                      <a:pt x="16" y="65"/>
                      <a:pt x="14" y="62"/>
                    </a:cubicBezTo>
                    <a:cubicBezTo>
                      <a:pt x="12" y="60"/>
                      <a:pt x="10" y="56"/>
                      <a:pt x="8" y="53"/>
                    </a:cubicBezTo>
                    <a:cubicBezTo>
                      <a:pt x="6" y="49"/>
                      <a:pt x="4" y="45"/>
                      <a:pt x="2" y="43"/>
                    </a:cubicBezTo>
                    <a:cubicBezTo>
                      <a:pt x="1" y="40"/>
                      <a:pt x="0" y="38"/>
                      <a:pt x="0" y="38"/>
                    </a:cubicBezTo>
                    <a:lnTo>
                      <a:pt x="7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1" name="Freeform 29">
                <a:extLst>
                  <a:ext uri="{FF2B5EF4-FFF2-40B4-BE49-F238E27FC236}">
                    <a16:creationId xmlns:a16="http://schemas.microsoft.com/office/drawing/2014/main" id="{FD921905-E33D-4573-B9CE-D88C3E36D94D}"/>
                  </a:ext>
                </a:extLst>
              </p:cNvPr>
              <p:cNvSpPr>
                <a:spLocks/>
              </p:cNvSpPr>
              <p:nvPr/>
            </p:nvSpPr>
            <p:spPr bwMode="auto">
              <a:xfrm rot="300000">
                <a:off x="4929358" y="4281431"/>
                <a:ext cx="293563" cy="194285"/>
              </a:xfrm>
              <a:custGeom>
                <a:avLst/>
                <a:gdLst>
                  <a:gd name="T0" fmla="*/ 77 w 86"/>
                  <a:gd name="T1" fmla="*/ 0 h 57"/>
                  <a:gd name="T2" fmla="*/ 78 w 86"/>
                  <a:gd name="T3" fmla="*/ 4 h 57"/>
                  <a:gd name="T4" fmla="*/ 80 w 86"/>
                  <a:gd name="T5" fmla="*/ 8 h 57"/>
                  <a:gd name="T6" fmla="*/ 81 w 86"/>
                  <a:gd name="T7" fmla="*/ 12 h 57"/>
                  <a:gd name="T8" fmla="*/ 85 w 86"/>
                  <a:gd name="T9" fmla="*/ 20 h 57"/>
                  <a:gd name="T10" fmla="*/ 86 w 86"/>
                  <a:gd name="T11" fmla="*/ 23 h 57"/>
                  <a:gd name="T12" fmla="*/ 12 w 86"/>
                  <a:gd name="T13" fmla="*/ 57 h 57"/>
                  <a:gd name="T14" fmla="*/ 10 w 86"/>
                  <a:gd name="T15" fmla="*/ 52 h 57"/>
                  <a:gd name="T16" fmla="*/ 6 w 86"/>
                  <a:gd name="T17" fmla="*/ 41 h 57"/>
                  <a:gd name="T18" fmla="*/ 3 w 86"/>
                  <a:gd name="T19" fmla="*/ 36 h 57"/>
                  <a:gd name="T20" fmla="*/ 2 w 86"/>
                  <a:gd name="T21" fmla="*/ 30 h 57"/>
                  <a:gd name="T22" fmla="*/ 0 w 86"/>
                  <a:gd name="T23" fmla="*/ 26 h 57"/>
                  <a:gd name="T24" fmla="*/ 77 w 86"/>
                  <a:gd name="T25" fmla="*/ 0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6" h="57">
                    <a:moveTo>
                      <a:pt x="77" y="0"/>
                    </a:moveTo>
                    <a:cubicBezTo>
                      <a:pt x="77" y="0"/>
                      <a:pt x="78" y="2"/>
                      <a:pt x="78" y="4"/>
                    </a:cubicBezTo>
                    <a:cubicBezTo>
                      <a:pt x="79" y="5"/>
                      <a:pt x="79" y="6"/>
                      <a:pt x="80" y="8"/>
                    </a:cubicBezTo>
                    <a:cubicBezTo>
                      <a:pt x="80" y="9"/>
                      <a:pt x="81" y="10"/>
                      <a:pt x="81" y="12"/>
                    </a:cubicBezTo>
                    <a:cubicBezTo>
                      <a:pt x="83" y="15"/>
                      <a:pt x="84" y="18"/>
                      <a:pt x="85" y="20"/>
                    </a:cubicBezTo>
                    <a:cubicBezTo>
                      <a:pt x="86" y="22"/>
                      <a:pt x="86" y="23"/>
                      <a:pt x="86" y="23"/>
                    </a:cubicBezTo>
                    <a:cubicBezTo>
                      <a:pt x="12" y="57"/>
                      <a:pt x="12" y="57"/>
                      <a:pt x="12" y="57"/>
                    </a:cubicBezTo>
                    <a:cubicBezTo>
                      <a:pt x="12" y="57"/>
                      <a:pt x="11" y="55"/>
                      <a:pt x="10" y="52"/>
                    </a:cubicBezTo>
                    <a:cubicBezTo>
                      <a:pt x="9" y="49"/>
                      <a:pt x="7" y="45"/>
                      <a:pt x="6" y="41"/>
                    </a:cubicBezTo>
                    <a:cubicBezTo>
                      <a:pt x="5" y="39"/>
                      <a:pt x="4" y="37"/>
                      <a:pt x="3" y="36"/>
                    </a:cubicBezTo>
                    <a:cubicBezTo>
                      <a:pt x="3" y="34"/>
                      <a:pt x="2" y="32"/>
                      <a:pt x="2" y="30"/>
                    </a:cubicBezTo>
                    <a:cubicBezTo>
                      <a:pt x="1" y="28"/>
                      <a:pt x="0" y="26"/>
                      <a:pt x="0" y="26"/>
                    </a:cubicBezTo>
                    <a:lnTo>
                      <a:pt x="77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2" name="Freeform 30">
                <a:extLst>
                  <a:ext uri="{FF2B5EF4-FFF2-40B4-BE49-F238E27FC236}">
                    <a16:creationId xmlns:a16="http://schemas.microsoft.com/office/drawing/2014/main" id="{CBEE4C05-5EEA-4255-94A7-08D8185D1DB8}"/>
                  </a:ext>
                </a:extLst>
              </p:cNvPr>
              <p:cNvSpPr>
                <a:spLocks/>
              </p:cNvSpPr>
              <p:nvPr/>
            </p:nvSpPr>
            <p:spPr bwMode="auto">
              <a:xfrm rot="300000">
                <a:off x="4901417" y="4155631"/>
                <a:ext cx="292495" cy="153720"/>
              </a:xfrm>
              <a:custGeom>
                <a:avLst/>
                <a:gdLst>
                  <a:gd name="T0" fmla="*/ 81 w 86"/>
                  <a:gd name="T1" fmla="*/ 0 h 45"/>
                  <a:gd name="T2" fmla="*/ 81 w 86"/>
                  <a:gd name="T3" fmla="*/ 1 h 45"/>
                  <a:gd name="T4" fmla="*/ 81 w 86"/>
                  <a:gd name="T5" fmla="*/ 4 h 45"/>
                  <a:gd name="T6" fmla="*/ 83 w 86"/>
                  <a:gd name="T7" fmla="*/ 12 h 45"/>
                  <a:gd name="T8" fmla="*/ 85 w 86"/>
                  <a:gd name="T9" fmla="*/ 21 h 45"/>
                  <a:gd name="T10" fmla="*/ 86 w 86"/>
                  <a:gd name="T11" fmla="*/ 24 h 45"/>
                  <a:gd name="T12" fmla="*/ 7 w 86"/>
                  <a:gd name="T13" fmla="*/ 45 h 45"/>
                  <a:gd name="T14" fmla="*/ 6 w 86"/>
                  <a:gd name="T15" fmla="*/ 40 h 45"/>
                  <a:gd name="T16" fmla="*/ 3 w 86"/>
                  <a:gd name="T17" fmla="*/ 29 h 45"/>
                  <a:gd name="T18" fmla="*/ 1 w 86"/>
                  <a:gd name="T19" fmla="*/ 18 h 45"/>
                  <a:gd name="T20" fmla="*/ 1 w 86"/>
                  <a:gd name="T21" fmla="*/ 14 h 45"/>
                  <a:gd name="T22" fmla="*/ 0 w 86"/>
                  <a:gd name="T23" fmla="*/ 12 h 45"/>
                  <a:gd name="T24" fmla="*/ 81 w 86"/>
                  <a:gd name="T25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6" h="45">
                    <a:moveTo>
                      <a:pt x="81" y="0"/>
                    </a:moveTo>
                    <a:cubicBezTo>
                      <a:pt x="81" y="0"/>
                      <a:pt x="81" y="1"/>
                      <a:pt x="81" y="1"/>
                    </a:cubicBezTo>
                    <a:cubicBezTo>
                      <a:pt x="81" y="2"/>
                      <a:pt x="81" y="3"/>
                      <a:pt x="81" y="4"/>
                    </a:cubicBezTo>
                    <a:cubicBezTo>
                      <a:pt x="82" y="6"/>
                      <a:pt x="82" y="9"/>
                      <a:pt x="83" y="12"/>
                    </a:cubicBezTo>
                    <a:cubicBezTo>
                      <a:pt x="84" y="15"/>
                      <a:pt x="84" y="18"/>
                      <a:pt x="85" y="21"/>
                    </a:cubicBezTo>
                    <a:cubicBezTo>
                      <a:pt x="85" y="23"/>
                      <a:pt x="86" y="24"/>
                      <a:pt x="86" y="24"/>
                    </a:cubicBezTo>
                    <a:cubicBezTo>
                      <a:pt x="7" y="45"/>
                      <a:pt x="7" y="45"/>
                      <a:pt x="7" y="45"/>
                    </a:cubicBezTo>
                    <a:cubicBezTo>
                      <a:pt x="7" y="45"/>
                      <a:pt x="7" y="43"/>
                      <a:pt x="6" y="40"/>
                    </a:cubicBezTo>
                    <a:cubicBezTo>
                      <a:pt x="5" y="37"/>
                      <a:pt x="4" y="33"/>
                      <a:pt x="3" y="29"/>
                    </a:cubicBezTo>
                    <a:cubicBezTo>
                      <a:pt x="2" y="25"/>
                      <a:pt x="2" y="21"/>
                      <a:pt x="1" y="18"/>
                    </a:cubicBezTo>
                    <a:cubicBezTo>
                      <a:pt x="1" y="16"/>
                      <a:pt x="1" y="15"/>
                      <a:pt x="1" y="14"/>
                    </a:cubicBezTo>
                    <a:cubicBezTo>
                      <a:pt x="0" y="13"/>
                      <a:pt x="0" y="12"/>
                      <a:pt x="0" y="12"/>
                    </a:cubicBezTo>
                    <a:lnTo>
                      <a:pt x="8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3" name="Freeform 31">
                <a:extLst>
                  <a:ext uri="{FF2B5EF4-FFF2-40B4-BE49-F238E27FC236}">
                    <a16:creationId xmlns:a16="http://schemas.microsoft.com/office/drawing/2014/main" id="{AA7B8800-D37F-4062-A359-77F5960C8892}"/>
                  </a:ext>
                </a:extLst>
              </p:cNvPr>
              <p:cNvSpPr>
                <a:spLocks/>
              </p:cNvSpPr>
              <p:nvPr/>
            </p:nvSpPr>
            <p:spPr bwMode="auto">
              <a:xfrm rot="300000">
                <a:off x="4904758" y="4025584"/>
                <a:ext cx="278618" cy="116358"/>
              </a:xfrm>
              <a:custGeom>
                <a:avLst/>
                <a:gdLst>
                  <a:gd name="T0" fmla="*/ 81 w 82"/>
                  <a:gd name="T1" fmla="*/ 1 h 34"/>
                  <a:gd name="T2" fmla="*/ 81 w 82"/>
                  <a:gd name="T3" fmla="*/ 5 h 34"/>
                  <a:gd name="T4" fmla="*/ 81 w 82"/>
                  <a:gd name="T5" fmla="*/ 14 h 34"/>
                  <a:gd name="T6" fmla="*/ 82 w 82"/>
                  <a:gd name="T7" fmla="*/ 22 h 34"/>
                  <a:gd name="T8" fmla="*/ 82 w 82"/>
                  <a:gd name="T9" fmla="*/ 26 h 34"/>
                  <a:gd name="T10" fmla="*/ 1 w 82"/>
                  <a:gd name="T11" fmla="*/ 34 h 34"/>
                  <a:gd name="T12" fmla="*/ 1 w 82"/>
                  <a:gd name="T13" fmla="*/ 28 h 34"/>
                  <a:gd name="T14" fmla="*/ 0 w 82"/>
                  <a:gd name="T15" fmla="*/ 17 h 34"/>
                  <a:gd name="T16" fmla="*/ 0 w 82"/>
                  <a:gd name="T17" fmla="*/ 5 h 34"/>
                  <a:gd name="T18" fmla="*/ 0 w 82"/>
                  <a:gd name="T19" fmla="*/ 0 h 34"/>
                  <a:gd name="T20" fmla="*/ 81 w 82"/>
                  <a:gd name="T21" fmla="*/ 1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2" h="34">
                    <a:moveTo>
                      <a:pt x="81" y="1"/>
                    </a:moveTo>
                    <a:cubicBezTo>
                      <a:pt x="81" y="1"/>
                      <a:pt x="81" y="3"/>
                      <a:pt x="81" y="5"/>
                    </a:cubicBezTo>
                    <a:cubicBezTo>
                      <a:pt x="81" y="8"/>
                      <a:pt x="81" y="11"/>
                      <a:pt x="81" y="14"/>
                    </a:cubicBezTo>
                    <a:cubicBezTo>
                      <a:pt x="81" y="17"/>
                      <a:pt x="82" y="20"/>
                      <a:pt x="82" y="22"/>
                    </a:cubicBezTo>
                    <a:cubicBezTo>
                      <a:pt x="82" y="25"/>
                      <a:pt x="82" y="26"/>
                      <a:pt x="82" y="26"/>
                    </a:cubicBezTo>
                    <a:cubicBezTo>
                      <a:pt x="1" y="34"/>
                      <a:pt x="1" y="34"/>
                      <a:pt x="1" y="34"/>
                    </a:cubicBezTo>
                    <a:cubicBezTo>
                      <a:pt x="1" y="34"/>
                      <a:pt x="1" y="32"/>
                      <a:pt x="1" y="28"/>
                    </a:cubicBezTo>
                    <a:cubicBezTo>
                      <a:pt x="1" y="25"/>
                      <a:pt x="0" y="21"/>
                      <a:pt x="0" y="17"/>
                    </a:cubicBezTo>
                    <a:cubicBezTo>
                      <a:pt x="0" y="13"/>
                      <a:pt x="0" y="9"/>
                      <a:pt x="0" y="5"/>
                    </a:cubicBezTo>
                    <a:cubicBezTo>
                      <a:pt x="0" y="2"/>
                      <a:pt x="0" y="0"/>
                      <a:pt x="0" y="0"/>
                    </a:cubicBezTo>
                    <a:lnTo>
                      <a:pt x="81" y="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4" name="Freeform 32">
                <a:extLst>
                  <a:ext uri="{FF2B5EF4-FFF2-40B4-BE49-F238E27FC236}">
                    <a16:creationId xmlns:a16="http://schemas.microsoft.com/office/drawing/2014/main" id="{1CC0A78B-C485-4DB3-A743-70E9414F6C6C}"/>
                  </a:ext>
                </a:extLst>
              </p:cNvPr>
              <p:cNvSpPr>
                <a:spLocks/>
              </p:cNvSpPr>
              <p:nvPr/>
            </p:nvSpPr>
            <p:spPr bwMode="auto">
              <a:xfrm rot="300000">
                <a:off x="4922029" y="3857071"/>
                <a:ext cx="286090" cy="132370"/>
              </a:xfrm>
              <a:custGeom>
                <a:avLst/>
                <a:gdLst>
                  <a:gd name="T0" fmla="*/ 84 w 84"/>
                  <a:gd name="T1" fmla="*/ 15 h 39"/>
                  <a:gd name="T2" fmla="*/ 83 w 84"/>
                  <a:gd name="T3" fmla="*/ 18 h 39"/>
                  <a:gd name="T4" fmla="*/ 82 w 84"/>
                  <a:gd name="T5" fmla="*/ 27 h 39"/>
                  <a:gd name="T6" fmla="*/ 81 w 84"/>
                  <a:gd name="T7" fmla="*/ 35 h 39"/>
                  <a:gd name="T8" fmla="*/ 81 w 84"/>
                  <a:gd name="T9" fmla="*/ 38 h 39"/>
                  <a:gd name="T10" fmla="*/ 81 w 84"/>
                  <a:gd name="T11" fmla="*/ 39 h 39"/>
                  <a:gd name="T12" fmla="*/ 0 w 84"/>
                  <a:gd name="T13" fmla="*/ 33 h 39"/>
                  <a:gd name="T14" fmla="*/ 0 w 84"/>
                  <a:gd name="T15" fmla="*/ 32 h 39"/>
                  <a:gd name="T16" fmla="*/ 0 w 84"/>
                  <a:gd name="T17" fmla="*/ 28 h 39"/>
                  <a:gd name="T18" fmla="*/ 2 w 84"/>
                  <a:gd name="T19" fmla="*/ 17 h 39"/>
                  <a:gd name="T20" fmla="*/ 3 w 84"/>
                  <a:gd name="T21" fmla="*/ 5 h 39"/>
                  <a:gd name="T22" fmla="*/ 4 w 84"/>
                  <a:gd name="T23" fmla="*/ 0 h 39"/>
                  <a:gd name="T24" fmla="*/ 84 w 84"/>
                  <a:gd name="T25" fmla="*/ 15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4" h="39">
                    <a:moveTo>
                      <a:pt x="84" y="15"/>
                    </a:moveTo>
                    <a:cubicBezTo>
                      <a:pt x="84" y="15"/>
                      <a:pt x="84" y="16"/>
                      <a:pt x="83" y="18"/>
                    </a:cubicBezTo>
                    <a:cubicBezTo>
                      <a:pt x="83" y="21"/>
                      <a:pt x="82" y="24"/>
                      <a:pt x="82" y="27"/>
                    </a:cubicBezTo>
                    <a:cubicBezTo>
                      <a:pt x="82" y="30"/>
                      <a:pt x="81" y="33"/>
                      <a:pt x="81" y="35"/>
                    </a:cubicBezTo>
                    <a:cubicBezTo>
                      <a:pt x="81" y="36"/>
                      <a:pt x="81" y="37"/>
                      <a:pt x="81" y="38"/>
                    </a:cubicBezTo>
                    <a:cubicBezTo>
                      <a:pt x="81" y="39"/>
                      <a:pt x="81" y="39"/>
                      <a:pt x="81" y="39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0" y="33"/>
                      <a:pt x="0" y="32"/>
                    </a:cubicBezTo>
                    <a:cubicBezTo>
                      <a:pt x="0" y="31"/>
                      <a:pt x="0" y="30"/>
                      <a:pt x="0" y="28"/>
                    </a:cubicBezTo>
                    <a:cubicBezTo>
                      <a:pt x="1" y="25"/>
                      <a:pt x="1" y="21"/>
                      <a:pt x="2" y="17"/>
                    </a:cubicBezTo>
                    <a:cubicBezTo>
                      <a:pt x="2" y="12"/>
                      <a:pt x="2" y="8"/>
                      <a:pt x="3" y="5"/>
                    </a:cubicBezTo>
                    <a:cubicBezTo>
                      <a:pt x="4" y="2"/>
                      <a:pt x="4" y="0"/>
                      <a:pt x="4" y="0"/>
                    </a:cubicBezTo>
                    <a:lnTo>
                      <a:pt x="84" y="1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5" name="Freeform 33">
                <a:extLst>
                  <a:ext uri="{FF2B5EF4-FFF2-40B4-BE49-F238E27FC236}">
                    <a16:creationId xmlns:a16="http://schemas.microsoft.com/office/drawing/2014/main" id="{A9155253-0051-4454-9818-70469F7696CF}"/>
                  </a:ext>
                </a:extLst>
              </p:cNvPr>
              <p:cNvSpPr>
                <a:spLocks/>
              </p:cNvSpPr>
              <p:nvPr/>
            </p:nvSpPr>
            <p:spPr bwMode="auto">
              <a:xfrm rot="300000">
                <a:off x="4961163" y="3693695"/>
                <a:ext cx="292495" cy="177205"/>
              </a:xfrm>
              <a:custGeom>
                <a:avLst/>
                <a:gdLst>
                  <a:gd name="T0" fmla="*/ 86 w 86"/>
                  <a:gd name="T1" fmla="*/ 28 h 52"/>
                  <a:gd name="T2" fmla="*/ 84 w 86"/>
                  <a:gd name="T3" fmla="*/ 32 h 52"/>
                  <a:gd name="T4" fmla="*/ 82 w 86"/>
                  <a:gd name="T5" fmla="*/ 40 h 52"/>
                  <a:gd name="T6" fmla="*/ 79 w 86"/>
                  <a:gd name="T7" fmla="*/ 52 h 52"/>
                  <a:gd name="T8" fmla="*/ 0 w 86"/>
                  <a:gd name="T9" fmla="*/ 32 h 52"/>
                  <a:gd name="T10" fmla="*/ 4 w 86"/>
                  <a:gd name="T11" fmla="*/ 16 h 52"/>
                  <a:gd name="T12" fmla="*/ 8 w 86"/>
                  <a:gd name="T13" fmla="*/ 5 h 52"/>
                  <a:gd name="T14" fmla="*/ 9 w 86"/>
                  <a:gd name="T15" fmla="*/ 0 h 52"/>
                  <a:gd name="T16" fmla="*/ 86 w 86"/>
                  <a:gd name="T17" fmla="*/ 28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6" h="52">
                    <a:moveTo>
                      <a:pt x="86" y="28"/>
                    </a:moveTo>
                    <a:cubicBezTo>
                      <a:pt x="86" y="28"/>
                      <a:pt x="85" y="30"/>
                      <a:pt x="84" y="32"/>
                    </a:cubicBezTo>
                    <a:cubicBezTo>
                      <a:pt x="84" y="34"/>
                      <a:pt x="83" y="37"/>
                      <a:pt x="82" y="40"/>
                    </a:cubicBezTo>
                    <a:cubicBezTo>
                      <a:pt x="80" y="46"/>
                      <a:pt x="79" y="52"/>
                      <a:pt x="79" y="5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2" y="24"/>
                      <a:pt x="4" y="16"/>
                    </a:cubicBezTo>
                    <a:cubicBezTo>
                      <a:pt x="5" y="12"/>
                      <a:pt x="7" y="8"/>
                      <a:pt x="8" y="5"/>
                    </a:cubicBezTo>
                    <a:cubicBezTo>
                      <a:pt x="9" y="2"/>
                      <a:pt x="9" y="0"/>
                      <a:pt x="9" y="0"/>
                    </a:cubicBezTo>
                    <a:lnTo>
                      <a:pt x="86" y="2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6" name="Freeform 34">
                <a:extLst>
                  <a:ext uri="{FF2B5EF4-FFF2-40B4-BE49-F238E27FC236}">
                    <a16:creationId xmlns:a16="http://schemas.microsoft.com/office/drawing/2014/main" id="{2E81799D-C919-45AF-AD32-1D5147AEF324}"/>
                  </a:ext>
                </a:extLst>
              </p:cNvPr>
              <p:cNvSpPr>
                <a:spLocks/>
              </p:cNvSpPr>
              <p:nvPr/>
            </p:nvSpPr>
            <p:spPr bwMode="auto">
              <a:xfrm rot="300000">
                <a:off x="5027453" y="3541904"/>
                <a:ext cx="289293" cy="214568"/>
              </a:xfrm>
              <a:custGeom>
                <a:avLst/>
                <a:gdLst>
                  <a:gd name="T0" fmla="*/ 85 w 85"/>
                  <a:gd name="T1" fmla="*/ 41 h 63"/>
                  <a:gd name="T2" fmla="*/ 79 w 85"/>
                  <a:gd name="T3" fmla="*/ 51 h 63"/>
                  <a:gd name="T4" fmla="*/ 76 w 85"/>
                  <a:gd name="T5" fmla="*/ 59 h 63"/>
                  <a:gd name="T6" fmla="*/ 74 w 85"/>
                  <a:gd name="T7" fmla="*/ 63 h 63"/>
                  <a:gd name="T8" fmla="*/ 0 w 85"/>
                  <a:gd name="T9" fmla="*/ 31 h 63"/>
                  <a:gd name="T10" fmla="*/ 2 w 85"/>
                  <a:gd name="T11" fmla="*/ 26 h 63"/>
                  <a:gd name="T12" fmla="*/ 7 w 85"/>
                  <a:gd name="T13" fmla="*/ 15 h 63"/>
                  <a:gd name="T14" fmla="*/ 14 w 85"/>
                  <a:gd name="T15" fmla="*/ 0 h 63"/>
                  <a:gd name="T16" fmla="*/ 85 w 85"/>
                  <a:gd name="T17" fmla="*/ 41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5" h="63">
                    <a:moveTo>
                      <a:pt x="85" y="41"/>
                    </a:moveTo>
                    <a:cubicBezTo>
                      <a:pt x="85" y="41"/>
                      <a:pt x="82" y="46"/>
                      <a:pt x="79" y="51"/>
                    </a:cubicBezTo>
                    <a:cubicBezTo>
                      <a:pt x="78" y="54"/>
                      <a:pt x="77" y="57"/>
                      <a:pt x="76" y="59"/>
                    </a:cubicBezTo>
                    <a:cubicBezTo>
                      <a:pt x="75" y="61"/>
                      <a:pt x="74" y="63"/>
                      <a:pt x="74" y="63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0" y="31"/>
                      <a:pt x="0" y="29"/>
                      <a:pt x="2" y="26"/>
                    </a:cubicBezTo>
                    <a:cubicBezTo>
                      <a:pt x="3" y="23"/>
                      <a:pt x="5" y="19"/>
                      <a:pt x="7" y="15"/>
                    </a:cubicBezTo>
                    <a:cubicBezTo>
                      <a:pt x="11" y="8"/>
                      <a:pt x="14" y="0"/>
                      <a:pt x="14" y="0"/>
                    </a:cubicBezTo>
                    <a:lnTo>
                      <a:pt x="85" y="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7" name="Freeform 35">
                <a:extLst>
                  <a:ext uri="{FF2B5EF4-FFF2-40B4-BE49-F238E27FC236}">
                    <a16:creationId xmlns:a16="http://schemas.microsoft.com/office/drawing/2014/main" id="{FAFCFE16-C0AA-4EE3-B1B2-60462C97579C}"/>
                  </a:ext>
                </a:extLst>
              </p:cNvPr>
              <p:cNvSpPr>
                <a:spLocks/>
              </p:cNvSpPr>
              <p:nvPr/>
            </p:nvSpPr>
            <p:spPr bwMode="auto">
              <a:xfrm rot="300000">
                <a:off x="5117094" y="3410166"/>
                <a:ext cx="281820" cy="241255"/>
              </a:xfrm>
              <a:custGeom>
                <a:avLst/>
                <a:gdLst>
                  <a:gd name="T0" fmla="*/ 83 w 83"/>
                  <a:gd name="T1" fmla="*/ 51 h 71"/>
                  <a:gd name="T2" fmla="*/ 81 w 83"/>
                  <a:gd name="T3" fmla="*/ 54 h 71"/>
                  <a:gd name="T4" fmla="*/ 76 w 83"/>
                  <a:gd name="T5" fmla="*/ 61 h 71"/>
                  <a:gd name="T6" fmla="*/ 71 w 83"/>
                  <a:gd name="T7" fmla="*/ 68 h 71"/>
                  <a:gd name="T8" fmla="*/ 69 w 83"/>
                  <a:gd name="T9" fmla="*/ 71 h 71"/>
                  <a:gd name="T10" fmla="*/ 0 w 83"/>
                  <a:gd name="T11" fmla="*/ 27 h 71"/>
                  <a:gd name="T12" fmla="*/ 3 w 83"/>
                  <a:gd name="T13" fmla="*/ 23 h 71"/>
                  <a:gd name="T14" fmla="*/ 10 w 83"/>
                  <a:gd name="T15" fmla="*/ 13 h 71"/>
                  <a:gd name="T16" fmla="*/ 17 w 83"/>
                  <a:gd name="T17" fmla="*/ 4 h 71"/>
                  <a:gd name="T18" fmla="*/ 20 w 83"/>
                  <a:gd name="T19" fmla="*/ 0 h 71"/>
                  <a:gd name="T20" fmla="*/ 83 w 83"/>
                  <a:gd name="T21" fmla="*/ 51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3" h="71">
                    <a:moveTo>
                      <a:pt x="83" y="51"/>
                    </a:moveTo>
                    <a:cubicBezTo>
                      <a:pt x="83" y="51"/>
                      <a:pt x="82" y="52"/>
                      <a:pt x="81" y="54"/>
                    </a:cubicBezTo>
                    <a:cubicBezTo>
                      <a:pt x="79" y="56"/>
                      <a:pt x="77" y="58"/>
                      <a:pt x="76" y="61"/>
                    </a:cubicBezTo>
                    <a:cubicBezTo>
                      <a:pt x="74" y="63"/>
                      <a:pt x="72" y="66"/>
                      <a:pt x="71" y="68"/>
                    </a:cubicBezTo>
                    <a:cubicBezTo>
                      <a:pt x="69" y="70"/>
                      <a:pt x="69" y="71"/>
                      <a:pt x="69" y="71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0" y="27"/>
                      <a:pt x="1" y="25"/>
                      <a:pt x="3" y="23"/>
                    </a:cubicBezTo>
                    <a:cubicBezTo>
                      <a:pt x="5" y="20"/>
                      <a:pt x="7" y="17"/>
                      <a:pt x="10" y="13"/>
                    </a:cubicBezTo>
                    <a:cubicBezTo>
                      <a:pt x="12" y="10"/>
                      <a:pt x="15" y="6"/>
                      <a:pt x="17" y="4"/>
                    </a:cubicBezTo>
                    <a:cubicBezTo>
                      <a:pt x="19" y="1"/>
                      <a:pt x="20" y="0"/>
                      <a:pt x="20" y="0"/>
                    </a:cubicBezTo>
                    <a:lnTo>
                      <a:pt x="83" y="5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8" name="Freeform 36">
                <a:extLst>
                  <a:ext uri="{FF2B5EF4-FFF2-40B4-BE49-F238E27FC236}">
                    <a16:creationId xmlns:a16="http://schemas.microsoft.com/office/drawing/2014/main" id="{5C837FAE-B7B1-44C1-BFE7-955241A5A530}"/>
                  </a:ext>
                </a:extLst>
              </p:cNvPr>
              <p:cNvSpPr>
                <a:spLocks/>
              </p:cNvSpPr>
              <p:nvPr/>
            </p:nvSpPr>
            <p:spPr bwMode="auto">
              <a:xfrm rot="300000">
                <a:off x="5230971" y="3296243"/>
                <a:ext cx="265808" cy="265808"/>
              </a:xfrm>
              <a:custGeom>
                <a:avLst/>
                <a:gdLst>
                  <a:gd name="T0" fmla="*/ 78 w 78"/>
                  <a:gd name="T1" fmla="*/ 61 h 78"/>
                  <a:gd name="T2" fmla="*/ 75 w 78"/>
                  <a:gd name="T3" fmla="*/ 63 h 78"/>
                  <a:gd name="T4" fmla="*/ 69 w 78"/>
                  <a:gd name="T5" fmla="*/ 69 h 78"/>
                  <a:gd name="T6" fmla="*/ 60 w 78"/>
                  <a:gd name="T7" fmla="*/ 78 h 78"/>
                  <a:gd name="T8" fmla="*/ 0 w 78"/>
                  <a:gd name="T9" fmla="*/ 23 h 78"/>
                  <a:gd name="T10" fmla="*/ 12 w 78"/>
                  <a:gd name="T11" fmla="*/ 11 h 78"/>
                  <a:gd name="T12" fmla="*/ 20 w 78"/>
                  <a:gd name="T13" fmla="*/ 3 h 78"/>
                  <a:gd name="T14" fmla="*/ 24 w 78"/>
                  <a:gd name="T15" fmla="*/ 0 h 78"/>
                  <a:gd name="T16" fmla="*/ 78 w 78"/>
                  <a:gd name="T17" fmla="*/ 61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8" h="78">
                    <a:moveTo>
                      <a:pt x="78" y="61"/>
                    </a:moveTo>
                    <a:cubicBezTo>
                      <a:pt x="78" y="61"/>
                      <a:pt x="77" y="62"/>
                      <a:pt x="75" y="63"/>
                    </a:cubicBezTo>
                    <a:cubicBezTo>
                      <a:pt x="73" y="65"/>
                      <a:pt x="71" y="67"/>
                      <a:pt x="69" y="69"/>
                    </a:cubicBezTo>
                    <a:cubicBezTo>
                      <a:pt x="64" y="73"/>
                      <a:pt x="60" y="78"/>
                      <a:pt x="60" y="78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0" y="23"/>
                      <a:pt x="6" y="17"/>
                      <a:pt x="12" y="11"/>
                    </a:cubicBezTo>
                    <a:cubicBezTo>
                      <a:pt x="15" y="8"/>
                      <a:pt x="18" y="5"/>
                      <a:pt x="20" y="3"/>
                    </a:cubicBezTo>
                    <a:cubicBezTo>
                      <a:pt x="22" y="1"/>
                      <a:pt x="24" y="0"/>
                      <a:pt x="24" y="0"/>
                    </a:cubicBezTo>
                    <a:lnTo>
                      <a:pt x="78" y="6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9" name="Freeform 37">
                <a:extLst>
                  <a:ext uri="{FF2B5EF4-FFF2-40B4-BE49-F238E27FC236}">
                    <a16:creationId xmlns:a16="http://schemas.microsoft.com/office/drawing/2014/main" id="{BB11F59B-E4C0-4130-BD28-8EDBE6493B85}"/>
                  </a:ext>
                </a:extLst>
              </p:cNvPr>
              <p:cNvSpPr>
                <a:spLocks/>
              </p:cNvSpPr>
              <p:nvPr/>
            </p:nvSpPr>
            <p:spPr bwMode="auto">
              <a:xfrm rot="300000">
                <a:off x="5364836" y="3200694"/>
                <a:ext cx="238053" cy="286090"/>
              </a:xfrm>
              <a:custGeom>
                <a:avLst/>
                <a:gdLst>
                  <a:gd name="T0" fmla="*/ 70 w 70"/>
                  <a:gd name="T1" fmla="*/ 69 h 84"/>
                  <a:gd name="T2" fmla="*/ 60 w 70"/>
                  <a:gd name="T3" fmla="*/ 76 h 84"/>
                  <a:gd name="T4" fmla="*/ 53 w 70"/>
                  <a:gd name="T5" fmla="*/ 81 h 84"/>
                  <a:gd name="T6" fmla="*/ 50 w 70"/>
                  <a:gd name="T7" fmla="*/ 84 h 84"/>
                  <a:gd name="T8" fmla="*/ 0 w 70"/>
                  <a:gd name="T9" fmla="*/ 20 h 84"/>
                  <a:gd name="T10" fmla="*/ 4 w 70"/>
                  <a:gd name="T11" fmla="*/ 17 h 84"/>
                  <a:gd name="T12" fmla="*/ 13 w 70"/>
                  <a:gd name="T13" fmla="*/ 10 h 84"/>
                  <a:gd name="T14" fmla="*/ 27 w 70"/>
                  <a:gd name="T15" fmla="*/ 0 h 84"/>
                  <a:gd name="T16" fmla="*/ 70 w 70"/>
                  <a:gd name="T17" fmla="*/ 69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0" h="84">
                    <a:moveTo>
                      <a:pt x="70" y="69"/>
                    </a:moveTo>
                    <a:cubicBezTo>
                      <a:pt x="70" y="69"/>
                      <a:pt x="65" y="73"/>
                      <a:pt x="60" y="76"/>
                    </a:cubicBezTo>
                    <a:cubicBezTo>
                      <a:pt x="57" y="78"/>
                      <a:pt x="55" y="80"/>
                      <a:pt x="53" y="81"/>
                    </a:cubicBezTo>
                    <a:cubicBezTo>
                      <a:pt x="51" y="83"/>
                      <a:pt x="50" y="84"/>
                      <a:pt x="50" y="84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2" y="19"/>
                      <a:pt x="4" y="17"/>
                    </a:cubicBezTo>
                    <a:cubicBezTo>
                      <a:pt x="7" y="15"/>
                      <a:pt x="10" y="12"/>
                      <a:pt x="13" y="10"/>
                    </a:cubicBezTo>
                    <a:cubicBezTo>
                      <a:pt x="20" y="5"/>
                      <a:pt x="27" y="0"/>
                      <a:pt x="27" y="0"/>
                    </a:cubicBezTo>
                    <a:lnTo>
                      <a:pt x="70" y="6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0" name="Freeform 38">
                <a:extLst>
                  <a:ext uri="{FF2B5EF4-FFF2-40B4-BE49-F238E27FC236}">
                    <a16:creationId xmlns:a16="http://schemas.microsoft.com/office/drawing/2014/main" id="{2E8B5DB2-F696-4C66-ADAF-08624EA3B71C}"/>
                  </a:ext>
                </a:extLst>
              </p:cNvPr>
              <p:cNvSpPr>
                <a:spLocks/>
              </p:cNvSpPr>
              <p:nvPr/>
            </p:nvSpPr>
            <p:spPr bwMode="auto">
              <a:xfrm rot="300000">
                <a:off x="5513907" y="3134215"/>
                <a:ext cx="208163" cy="292495"/>
              </a:xfrm>
              <a:custGeom>
                <a:avLst/>
                <a:gdLst>
                  <a:gd name="T0" fmla="*/ 61 w 61"/>
                  <a:gd name="T1" fmla="*/ 76 h 86"/>
                  <a:gd name="T2" fmla="*/ 60 w 61"/>
                  <a:gd name="T3" fmla="*/ 76 h 86"/>
                  <a:gd name="T4" fmla="*/ 58 w 61"/>
                  <a:gd name="T5" fmla="*/ 77 h 86"/>
                  <a:gd name="T6" fmla="*/ 50 w 61"/>
                  <a:gd name="T7" fmla="*/ 81 h 86"/>
                  <a:gd name="T8" fmla="*/ 42 w 61"/>
                  <a:gd name="T9" fmla="*/ 84 h 86"/>
                  <a:gd name="T10" fmla="*/ 39 w 61"/>
                  <a:gd name="T11" fmla="*/ 86 h 86"/>
                  <a:gd name="T12" fmla="*/ 0 w 61"/>
                  <a:gd name="T13" fmla="*/ 15 h 86"/>
                  <a:gd name="T14" fmla="*/ 5 w 61"/>
                  <a:gd name="T15" fmla="*/ 12 h 86"/>
                  <a:gd name="T16" fmla="*/ 15 w 61"/>
                  <a:gd name="T17" fmla="*/ 7 h 86"/>
                  <a:gd name="T18" fmla="*/ 26 w 61"/>
                  <a:gd name="T19" fmla="*/ 2 h 86"/>
                  <a:gd name="T20" fmla="*/ 29 w 61"/>
                  <a:gd name="T21" fmla="*/ 1 h 86"/>
                  <a:gd name="T22" fmla="*/ 30 w 61"/>
                  <a:gd name="T23" fmla="*/ 0 h 86"/>
                  <a:gd name="T24" fmla="*/ 61 w 61"/>
                  <a:gd name="T25" fmla="*/ 76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1" h="86">
                    <a:moveTo>
                      <a:pt x="61" y="76"/>
                    </a:moveTo>
                    <a:cubicBezTo>
                      <a:pt x="61" y="76"/>
                      <a:pt x="61" y="76"/>
                      <a:pt x="60" y="76"/>
                    </a:cubicBezTo>
                    <a:cubicBezTo>
                      <a:pt x="60" y="76"/>
                      <a:pt x="59" y="77"/>
                      <a:pt x="58" y="77"/>
                    </a:cubicBezTo>
                    <a:cubicBezTo>
                      <a:pt x="56" y="78"/>
                      <a:pt x="53" y="79"/>
                      <a:pt x="50" y="81"/>
                    </a:cubicBezTo>
                    <a:cubicBezTo>
                      <a:pt x="47" y="82"/>
                      <a:pt x="44" y="83"/>
                      <a:pt x="42" y="84"/>
                    </a:cubicBezTo>
                    <a:cubicBezTo>
                      <a:pt x="40" y="86"/>
                      <a:pt x="39" y="86"/>
                      <a:pt x="39" y="86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0" y="15"/>
                      <a:pt x="2" y="14"/>
                      <a:pt x="5" y="12"/>
                    </a:cubicBezTo>
                    <a:cubicBezTo>
                      <a:pt x="7" y="11"/>
                      <a:pt x="11" y="9"/>
                      <a:pt x="15" y="7"/>
                    </a:cubicBezTo>
                    <a:cubicBezTo>
                      <a:pt x="19" y="6"/>
                      <a:pt x="23" y="4"/>
                      <a:pt x="26" y="2"/>
                    </a:cubicBezTo>
                    <a:cubicBezTo>
                      <a:pt x="27" y="2"/>
                      <a:pt x="28" y="1"/>
                      <a:pt x="29" y="1"/>
                    </a:cubicBezTo>
                    <a:cubicBezTo>
                      <a:pt x="30" y="1"/>
                      <a:pt x="30" y="0"/>
                      <a:pt x="30" y="0"/>
                    </a:cubicBezTo>
                    <a:lnTo>
                      <a:pt x="61" y="7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1" name="Freeform 39">
                <a:extLst>
                  <a:ext uri="{FF2B5EF4-FFF2-40B4-BE49-F238E27FC236}">
                    <a16:creationId xmlns:a16="http://schemas.microsoft.com/office/drawing/2014/main" id="{6E853C73-3E28-4287-A323-3DC60542BCF1}"/>
                  </a:ext>
                </a:extLst>
              </p:cNvPr>
              <p:cNvSpPr>
                <a:spLocks/>
              </p:cNvSpPr>
              <p:nvPr/>
            </p:nvSpPr>
            <p:spPr bwMode="auto">
              <a:xfrm rot="300000">
                <a:off x="5674771" y="3095172"/>
                <a:ext cx="169733" cy="292495"/>
              </a:xfrm>
              <a:custGeom>
                <a:avLst/>
                <a:gdLst>
                  <a:gd name="T0" fmla="*/ 50 w 50"/>
                  <a:gd name="T1" fmla="*/ 80 h 86"/>
                  <a:gd name="T2" fmla="*/ 47 w 50"/>
                  <a:gd name="T3" fmla="*/ 80 h 86"/>
                  <a:gd name="T4" fmla="*/ 38 w 50"/>
                  <a:gd name="T5" fmla="*/ 83 h 86"/>
                  <a:gd name="T6" fmla="*/ 30 w 50"/>
                  <a:gd name="T7" fmla="*/ 85 h 86"/>
                  <a:gd name="T8" fmla="*/ 27 w 50"/>
                  <a:gd name="T9" fmla="*/ 86 h 86"/>
                  <a:gd name="T10" fmla="*/ 0 w 50"/>
                  <a:gd name="T11" fmla="*/ 9 h 86"/>
                  <a:gd name="T12" fmla="*/ 5 w 50"/>
                  <a:gd name="T13" fmla="*/ 8 h 86"/>
                  <a:gd name="T14" fmla="*/ 16 w 50"/>
                  <a:gd name="T15" fmla="*/ 4 h 86"/>
                  <a:gd name="T16" fmla="*/ 27 w 50"/>
                  <a:gd name="T17" fmla="*/ 1 h 86"/>
                  <a:gd name="T18" fmla="*/ 33 w 50"/>
                  <a:gd name="T19" fmla="*/ 0 h 86"/>
                  <a:gd name="T20" fmla="*/ 50 w 50"/>
                  <a:gd name="T21" fmla="*/ 80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0" h="86">
                    <a:moveTo>
                      <a:pt x="50" y="80"/>
                    </a:moveTo>
                    <a:cubicBezTo>
                      <a:pt x="50" y="80"/>
                      <a:pt x="49" y="80"/>
                      <a:pt x="47" y="80"/>
                    </a:cubicBezTo>
                    <a:cubicBezTo>
                      <a:pt x="44" y="81"/>
                      <a:pt x="41" y="82"/>
                      <a:pt x="38" y="83"/>
                    </a:cubicBezTo>
                    <a:cubicBezTo>
                      <a:pt x="35" y="83"/>
                      <a:pt x="32" y="84"/>
                      <a:pt x="30" y="85"/>
                    </a:cubicBezTo>
                    <a:cubicBezTo>
                      <a:pt x="28" y="86"/>
                      <a:pt x="27" y="86"/>
                      <a:pt x="27" y="86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9"/>
                      <a:pt x="2" y="9"/>
                      <a:pt x="5" y="8"/>
                    </a:cubicBezTo>
                    <a:cubicBezTo>
                      <a:pt x="8" y="7"/>
                      <a:pt x="12" y="6"/>
                      <a:pt x="16" y="4"/>
                    </a:cubicBezTo>
                    <a:cubicBezTo>
                      <a:pt x="20" y="3"/>
                      <a:pt x="24" y="2"/>
                      <a:pt x="27" y="1"/>
                    </a:cubicBezTo>
                    <a:cubicBezTo>
                      <a:pt x="30" y="1"/>
                      <a:pt x="33" y="0"/>
                      <a:pt x="33" y="0"/>
                    </a:cubicBezTo>
                    <a:lnTo>
                      <a:pt x="50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2" name="Freeform 40">
                <a:extLst>
                  <a:ext uri="{FF2B5EF4-FFF2-40B4-BE49-F238E27FC236}">
                    <a16:creationId xmlns:a16="http://schemas.microsoft.com/office/drawing/2014/main" id="{E143C9C9-3372-472A-8BDC-F4AC5699E7D1}"/>
                  </a:ext>
                </a:extLst>
              </p:cNvPr>
              <p:cNvSpPr>
                <a:spLocks/>
              </p:cNvSpPr>
              <p:nvPr/>
            </p:nvSpPr>
            <p:spPr bwMode="auto">
              <a:xfrm rot="300000">
                <a:off x="5843070" y="3084535"/>
                <a:ext cx="129168" cy="286090"/>
              </a:xfrm>
              <a:custGeom>
                <a:avLst/>
                <a:gdLst>
                  <a:gd name="T0" fmla="*/ 38 w 38"/>
                  <a:gd name="T1" fmla="*/ 81 h 84"/>
                  <a:gd name="T2" fmla="*/ 26 w 38"/>
                  <a:gd name="T3" fmla="*/ 82 h 84"/>
                  <a:gd name="T4" fmla="*/ 13 w 38"/>
                  <a:gd name="T5" fmla="*/ 84 h 84"/>
                  <a:gd name="T6" fmla="*/ 0 w 38"/>
                  <a:gd name="T7" fmla="*/ 4 h 84"/>
                  <a:gd name="T8" fmla="*/ 17 w 38"/>
                  <a:gd name="T9" fmla="*/ 2 h 84"/>
                  <a:gd name="T10" fmla="*/ 33 w 38"/>
                  <a:gd name="T11" fmla="*/ 0 h 84"/>
                  <a:gd name="T12" fmla="*/ 38 w 38"/>
                  <a:gd name="T13" fmla="*/ 81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8" h="84">
                    <a:moveTo>
                      <a:pt x="38" y="81"/>
                    </a:moveTo>
                    <a:cubicBezTo>
                      <a:pt x="38" y="81"/>
                      <a:pt x="32" y="82"/>
                      <a:pt x="26" y="82"/>
                    </a:cubicBezTo>
                    <a:cubicBezTo>
                      <a:pt x="19" y="83"/>
                      <a:pt x="13" y="84"/>
                      <a:pt x="13" y="8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8" y="3"/>
                      <a:pt x="17" y="2"/>
                    </a:cubicBezTo>
                    <a:cubicBezTo>
                      <a:pt x="25" y="1"/>
                      <a:pt x="33" y="0"/>
                      <a:pt x="33" y="0"/>
                    </a:cubicBezTo>
                    <a:lnTo>
                      <a:pt x="38" y="8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pic>
          <p:nvPicPr>
            <p:cNvPr id="129" name="Graphic 128" descr="Walk with solid fill">
              <a:extLst>
                <a:ext uri="{FF2B5EF4-FFF2-40B4-BE49-F238E27FC236}">
                  <a16:creationId xmlns:a16="http://schemas.microsoft.com/office/drawing/2014/main" id="{F997D962-E527-41CA-BEB9-93F47DF35FD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896520" y="3630483"/>
              <a:ext cx="914400" cy="914400"/>
            </a:xfrm>
            <a:prstGeom prst="rect">
              <a:avLst/>
            </a:prstGeom>
          </p:spPr>
        </p:pic>
      </p:grpSp>
      <p:sp>
        <p:nvSpPr>
          <p:cNvPr id="133" name="TextBox 132">
            <a:extLst>
              <a:ext uri="{FF2B5EF4-FFF2-40B4-BE49-F238E27FC236}">
                <a16:creationId xmlns:a16="http://schemas.microsoft.com/office/drawing/2014/main" id="{7A822B76-C379-4658-8C79-315860CFCF1C}"/>
              </a:ext>
            </a:extLst>
          </p:cNvPr>
          <p:cNvSpPr txBox="1"/>
          <p:nvPr/>
        </p:nvSpPr>
        <p:spPr>
          <a:xfrm>
            <a:off x="2273994" y="2284211"/>
            <a:ext cx="124803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accent1"/>
                </a:solidFill>
              </a:rPr>
              <a:t>Crawl</a:t>
            </a: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49920ECB-DF8F-4D2E-8CFF-17EB50808146}"/>
              </a:ext>
            </a:extLst>
          </p:cNvPr>
          <p:cNvSpPr txBox="1"/>
          <p:nvPr/>
        </p:nvSpPr>
        <p:spPr>
          <a:xfrm>
            <a:off x="5790456" y="2279150"/>
            <a:ext cx="107529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accent3"/>
                </a:solidFill>
              </a:rPr>
              <a:t>Walk</a:t>
            </a: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5CE2AB0C-810A-4AA2-8A43-89175DC36A09}"/>
              </a:ext>
            </a:extLst>
          </p:cNvPr>
          <p:cNvSpPr txBox="1"/>
          <p:nvPr/>
        </p:nvSpPr>
        <p:spPr>
          <a:xfrm>
            <a:off x="9306743" y="2278685"/>
            <a:ext cx="93006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 dirty="0"/>
              <a:t>Run</a:t>
            </a:r>
          </a:p>
        </p:txBody>
      </p:sp>
    </p:spTree>
    <p:extLst>
      <p:ext uri="{BB962C8B-B14F-4D97-AF65-F5344CB8AC3E}">
        <p14:creationId xmlns:p14="http://schemas.microsoft.com/office/powerpoint/2010/main" val="41863218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B3C31B4-322B-4DD6-9E2B-0FD36D92DE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FinOps.hu – HWSW 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2022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F13F38E-0F38-46DA-A36F-3FDACA5710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1" y="591104"/>
            <a:ext cx="11048999" cy="600892"/>
          </a:xfrm>
        </p:spPr>
        <p:txBody>
          <a:bodyPr>
            <a:normAutofit fontScale="90000"/>
          </a:bodyPr>
          <a:lstStyle/>
          <a:p>
            <a:r>
              <a:rPr lang="en-US" dirty="0"/>
              <a:t>Possible Frequency of the Actions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5AA81A-3F68-4629-A724-71A4F4657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Slide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fld id="{9248C0D1-46FE-4F85-A287-0B08E59E305D}" type="slidenum">
              <a:rPr lang="en-US" smtClean="0">
                <a:latin typeface="Calibri Light" panose="020F0302020204030204" pitchFamily="34" charset="0"/>
                <a:cs typeface="Calibri Light" panose="020F0302020204030204" pitchFamily="34" charset="0"/>
              </a:rPr>
              <a:pPr/>
              <a:t>7</a:t>
            </a:fld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E47C7A82-085B-4328-8C28-7C2B889DC71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82920420"/>
              </p:ext>
            </p:extLst>
          </p:nvPr>
        </p:nvGraphicFramePr>
        <p:xfrm>
          <a:off x="679966" y="1620253"/>
          <a:ext cx="10864333" cy="44960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1" name="TextBox 40">
            <a:extLst>
              <a:ext uri="{FF2B5EF4-FFF2-40B4-BE49-F238E27FC236}">
                <a16:creationId xmlns:a16="http://schemas.microsoft.com/office/drawing/2014/main" id="{ED758828-B4B5-45F6-9B06-E70929A6945C}"/>
              </a:ext>
            </a:extLst>
          </p:cNvPr>
          <p:cNvSpPr txBox="1"/>
          <p:nvPr/>
        </p:nvSpPr>
        <p:spPr>
          <a:xfrm>
            <a:off x="5718331" y="5644312"/>
            <a:ext cx="7553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Time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395F19A-A679-4776-B06B-4FC542C55F33}"/>
              </a:ext>
            </a:extLst>
          </p:cNvPr>
          <p:cNvSpPr txBox="1"/>
          <p:nvPr/>
        </p:nvSpPr>
        <p:spPr>
          <a:xfrm rot="-5400000">
            <a:off x="249964" y="3244334"/>
            <a:ext cx="715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Cost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950B3B02-C944-4F8B-9A60-6F48B78A4FEE}"/>
              </a:ext>
            </a:extLst>
          </p:cNvPr>
          <p:cNvCxnSpPr>
            <a:cxnSpLocks/>
          </p:cNvCxnSpPr>
          <p:nvPr/>
        </p:nvCxnSpPr>
        <p:spPr>
          <a:xfrm>
            <a:off x="3727938" y="3214615"/>
            <a:ext cx="1990393" cy="214385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E6384819-CDE3-4F88-BDEE-6A5521FFA471}"/>
              </a:ext>
            </a:extLst>
          </p:cNvPr>
          <p:cNvCxnSpPr>
            <a:cxnSpLocks/>
          </p:cNvCxnSpPr>
          <p:nvPr/>
        </p:nvCxnSpPr>
        <p:spPr>
          <a:xfrm flipH="1">
            <a:off x="7441809" y="2832326"/>
            <a:ext cx="196948" cy="1261372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BC249947-36C2-4901-8A0C-4BCB3EBC9D90}"/>
              </a:ext>
            </a:extLst>
          </p:cNvPr>
          <p:cNvSpPr txBox="1"/>
          <p:nvPr/>
        </p:nvSpPr>
        <p:spPr>
          <a:xfrm>
            <a:off x="1700716" y="3029949"/>
            <a:ext cx="2027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one-time action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53B9FC7-30B8-4DD0-BC8D-833C8D05CA5D}"/>
              </a:ext>
            </a:extLst>
          </p:cNvPr>
          <p:cNvSpPr txBox="1"/>
          <p:nvPr/>
        </p:nvSpPr>
        <p:spPr>
          <a:xfrm>
            <a:off x="6889350" y="2360321"/>
            <a:ext cx="18973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regular actions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CF4516F0-FE77-479C-AFA0-03AC8514BB0C}"/>
              </a:ext>
            </a:extLst>
          </p:cNvPr>
          <p:cNvCxnSpPr>
            <a:cxnSpLocks/>
          </p:cNvCxnSpPr>
          <p:nvPr/>
        </p:nvCxnSpPr>
        <p:spPr>
          <a:xfrm>
            <a:off x="7838007" y="2832326"/>
            <a:ext cx="574473" cy="954304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BCEFD41E-A40D-4A25-BD21-05A2238F84C1}"/>
              </a:ext>
            </a:extLst>
          </p:cNvPr>
          <p:cNvCxnSpPr>
            <a:cxnSpLocks/>
          </p:cNvCxnSpPr>
          <p:nvPr/>
        </p:nvCxnSpPr>
        <p:spPr>
          <a:xfrm>
            <a:off x="8125243" y="2832326"/>
            <a:ext cx="1079423" cy="1117077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F2DD929A-FBC0-4D54-A107-CEAE98202CE8}"/>
              </a:ext>
            </a:extLst>
          </p:cNvPr>
          <p:cNvCxnSpPr>
            <a:cxnSpLocks/>
          </p:cNvCxnSpPr>
          <p:nvPr/>
        </p:nvCxnSpPr>
        <p:spPr>
          <a:xfrm>
            <a:off x="8985914" y="2623403"/>
            <a:ext cx="1100621" cy="46150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7D8BF0F4-A186-4C3C-9A1A-1B0E6F43CF25}"/>
              </a:ext>
            </a:extLst>
          </p:cNvPr>
          <p:cNvCxnSpPr>
            <a:cxnSpLocks/>
          </p:cNvCxnSpPr>
          <p:nvPr/>
        </p:nvCxnSpPr>
        <p:spPr>
          <a:xfrm>
            <a:off x="8786664" y="2729653"/>
            <a:ext cx="1904782" cy="1458795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6835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E47B3B-6FC7-4AC7-A4DA-2FD8AE77BC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Complexity</a:t>
            </a:r>
          </a:p>
          <a:p>
            <a:r>
              <a:rPr lang="en-US" dirty="0"/>
              <a:t>Effort</a:t>
            </a:r>
          </a:p>
          <a:p>
            <a:r>
              <a:rPr lang="en-US" dirty="0"/>
              <a:t>Time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B3C31B4-322B-4DD6-9E2B-0FD36D92DE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FinOps.hu – HWSW 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2022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F13F38E-0F38-46DA-A36F-3FDACA5710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1" y="596299"/>
            <a:ext cx="11048999" cy="600892"/>
          </a:xfrm>
        </p:spPr>
        <p:txBody>
          <a:bodyPr>
            <a:normAutofit fontScale="90000"/>
          </a:bodyPr>
          <a:lstStyle/>
          <a:p>
            <a:r>
              <a:rPr lang="en-US" dirty="0"/>
              <a:t>Complexity of the Actions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5AA81A-3F68-4629-A724-71A4F4657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Slide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fld id="{9248C0D1-46FE-4F85-A287-0B08E59E305D}" type="slidenum">
              <a:rPr lang="en-US" smtClean="0">
                <a:latin typeface="Calibri Light" panose="020F0302020204030204" pitchFamily="34" charset="0"/>
                <a:cs typeface="Calibri Light" panose="020F0302020204030204" pitchFamily="34" charset="0"/>
              </a:rPr>
              <a:pPr/>
              <a:t>8</a:t>
            </a:fld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69450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B3C31B4-322B-4DD6-9E2B-0FD36D92DE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FinOps.hu – HWSW 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2022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F13F38E-0F38-46DA-A36F-3FDACA5710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1" y="591104"/>
            <a:ext cx="11048999" cy="600892"/>
          </a:xfrm>
        </p:spPr>
        <p:txBody>
          <a:bodyPr>
            <a:normAutofit fontScale="90000"/>
          </a:bodyPr>
          <a:lstStyle/>
          <a:p>
            <a:r>
              <a:rPr lang="en-US" dirty="0"/>
              <a:t>Cost Impact of the Actions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5AA81A-3F68-4629-A724-71A4F4657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Slide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fld id="{9248C0D1-46FE-4F85-A287-0B08E59E305D}" type="slidenum">
              <a:rPr lang="en-US" smtClean="0">
                <a:latin typeface="Calibri Light" panose="020F0302020204030204" pitchFamily="34" charset="0"/>
                <a:cs typeface="Calibri Light" panose="020F0302020204030204" pitchFamily="34" charset="0"/>
              </a:rPr>
              <a:pPr/>
              <a:t>9</a:t>
            </a:fld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E47C7A82-085B-4328-8C28-7C2B889DC71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89252952"/>
              </p:ext>
            </p:extLst>
          </p:nvPr>
        </p:nvGraphicFramePr>
        <p:xfrm>
          <a:off x="679966" y="1620253"/>
          <a:ext cx="10864333" cy="44960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1" name="TextBox 40">
            <a:extLst>
              <a:ext uri="{FF2B5EF4-FFF2-40B4-BE49-F238E27FC236}">
                <a16:creationId xmlns:a16="http://schemas.microsoft.com/office/drawing/2014/main" id="{ED758828-B4B5-45F6-9B06-E70929A6945C}"/>
              </a:ext>
            </a:extLst>
          </p:cNvPr>
          <p:cNvSpPr txBox="1"/>
          <p:nvPr/>
        </p:nvSpPr>
        <p:spPr>
          <a:xfrm>
            <a:off x="5718331" y="5644312"/>
            <a:ext cx="7553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Time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395F19A-A679-4776-B06B-4FC542C55F33}"/>
              </a:ext>
            </a:extLst>
          </p:cNvPr>
          <p:cNvSpPr txBox="1"/>
          <p:nvPr/>
        </p:nvSpPr>
        <p:spPr>
          <a:xfrm rot="-5400000">
            <a:off x="249964" y="3244334"/>
            <a:ext cx="715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Cost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950B3B02-C944-4F8B-9A60-6F48B78A4FEE}"/>
              </a:ext>
            </a:extLst>
          </p:cNvPr>
          <p:cNvCxnSpPr>
            <a:cxnSpLocks/>
          </p:cNvCxnSpPr>
          <p:nvPr/>
        </p:nvCxnSpPr>
        <p:spPr>
          <a:xfrm>
            <a:off x="3727938" y="3214615"/>
            <a:ext cx="1990393" cy="214385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E6384819-CDE3-4F88-BDEE-6A5521FFA471}"/>
              </a:ext>
            </a:extLst>
          </p:cNvPr>
          <p:cNvCxnSpPr>
            <a:cxnSpLocks/>
          </p:cNvCxnSpPr>
          <p:nvPr/>
        </p:nvCxnSpPr>
        <p:spPr>
          <a:xfrm>
            <a:off x="8334702" y="2316349"/>
            <a:ext cx="1540818" cy="515977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BC249947-36C2-4901-8A0C-4BCB3EBC9D90}"/>
              </a:ext>
            </a:extLst>
          </p:cNvPr>
          <p:cNvSpPr txBox="1"/>
          <p:nvPr/>
        </p:nvSpPr>
        <p:spPr>
          <a:xfrm>
            <a:off x="1700716" y="3029949"/>
            <a:ext cx="1812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Bigger impact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53B9FC7-30B8-4DD0-BC8D-833C8D05CA5D}"/>
              </a:ext>
            </a:extLst>
          </p:cNvPr>
          <p:cNvSpPr txBox="1"/>
          <p:nvPr/>
        </p:nvSpPr>
        <p:spPr>
          <a:xfrm>
            <a:off x="6168403" y="1947017"/>
            <a:ext cx="21662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Moderate impact</a:t>
            </a:r>
          </a:p>
        </p:txBody>
      </p:sp>
    </p:spTree>
    <p:extLst>
      <p:ext uri="{BB962C8B-B14F-4D97-AF65-F5344CB8AC3E}">
        <p14:creationId xmlns:p14="http://schemas.microsoft.com/office/powerpoint/2010/main" val="2295376316"/>
      </p:ext>
    </p:extLst>
  </p:cSld>
  <p:clrMapOvr>
    <a:masterClrMapping/>
  </p:clrMapOvr>
</p:sld>
</file>

<file path=ppt/theme/theme1.xml><?xml version="1.0" encoding="utf-8"?>
<a:theme xmlns:a="http://schemas.openxmlformats.org/drawingml/2006/main" name="FinOps.hu">
  <a:themeElements>
    <a:clrScheme name="FINOPS.hu">
      <a:dk1>
        <a:srgbClr val="243665"/>
      </a:dk1>
      <a:lt1>
        <a:srgbClr val="FFFFFF"/>
      </a:lt1>
      <a:dk2>
        <a:srgbClr val="334B49"/>
      </a:dk2>
      <a:lt2>
        <a:srgbClr val="E6F4ED"/>
      </a:lt2>
      <a:accent1>
        <a:srgbClr val="5BCBC2"/>
      </a:accent1>
      <a:accent2>
        <a:srgbClr val="47A9A1"/>
      </a:accent2>
      <a:accent3>
        <a:srgbClr val="348981"/>
      </a:accent3>
      <a:accent4>
        <a:srgbClr val="226963"/>
      </a:accent4>
      <a:accent5>
        <a:srgbClr val="104C47"/>
      </a:accent5>
      <a:accent6>
        <a:srgbClr val="00302C"/>
      </a:accent6>
      <a:hlink>
        <a:srgbClr val="588DDE"/>
      </a:hlink>
      <a:folHlink>
        <a:srgbClr val="77477F"/>
      </a:folHlink>
    </a:clrScheme>
    <a:fontScheme name="Finops.hu">
      <a:majorFont>
        <a:latin typeface="Tabarra Black"/>
        <a:ea typeface=""/>
        <a:cs typeface=""/>
      </a:majorFont>
      <a:minorFont>
        <a:latin typeface="Tabarra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FINOPS.hu">
      <a:dk1>
        <a:srgbClr val="444655"/>
      </a:dk1>
      <a:lt1>
        <a:srgbClr val="FFFFFF"/>
      </a:lt1>
      <a:dk2>
        <a:srgbClr val="334B49"/>
      </a:dk2>
      <a:lt2>
        <a:srgbClr val="E6F4ED"/>
      </a:lt2>
      <a:accent1>
        <a:srgbClr val="5BCBC2"/>
      </a:accent1>
      <a:accent2>
        <a:srgbClr val="47A9A1"/>
      </a:accent2>
      <a:accent3>
        <a:srgbClr val="348981"/>
      </a:accent3>
      <a:accent4>
        <a:srgbClr val="226963"/>
      </a:accent4>
      <a:accent5>
        <a:srgbClr val="104C47"/>
      </a:accent5>
      <a:accent6>
        <a:srgbClr val="00302C"/>
      </a:accent6>
      <a:hlink>
        <a:srgbClr val="588DDE"/>
      </a:hlink>
      <a:folHlink>
        <a:srgbClr val="77477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2968</TotalTime>
  <Words>1002</Words>
  <Application>Microsoft Office PowerPoint</Application>
  <PresentationFormat>Widescreen</PresentationFormat>
  <Paragraphs>285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Arial</vt:lpstr>
      <vt:lpstr>Calibri Light</vt:lpstr>
      <vt:lpstr>Gill Sans</vt:lpstr>
      <vt:lpstr>Roboto Black</vt:lpstr>
      <vt:lpstr>Source Sans Pro</vt:lpstr>
      <vt:lpstr>Tabarra Black</vt:lpstr>
      <vt:lpstr>Tabarra Light</vt:lpstr>
      <vt:lpstr>FinOps.hu</vt:lpstr>
      <vt:lpstr>PowerPoint Presentation</vt:lpstr>
      <vt:lpstr>Categories for Cost Saving Actions</vt:lpstr>
      <vt:lpstr>The Iron Triangle</vt:lpstr>
      <vt:lpstr>FinOps Lifecycle Action Loop</vt:lpstr>
      <vt:lpstr>FinOps Maturity</vt:lpstr>
      <vt:lpstr>FinOps Maturity Levels</vt:lpstr>
      <vt:lpstr>Possible Frequency of the Actions</vt:lpstr>
      <vt:lpstr>Complexity of the Actions</vt:lpstr>
      <vt:lpstr>Cost Impact of the Actions</vt:lpstr>
      <vt:lpstr>Difference of the Cloud Providers</vt:lpstr>
      <vt:lpstr>Incidence of the Actions</vt:lpstr>
      <vt:lpstr>Proactive or Reactive Actions?</vt:lpstr>
      <vt:lpstr>Cloud Costs Reduction</vt:lpstr>
      <vt:lpstr>Delete Unused Resources</vt:lpstr>
      <vt:lpstr>Reservation</vt:lpstr>
      <vt:lpstr>VM Type Change</vt:lpstr>
      <vt:lpstr>Automatic Storage Type Change</vt:lpstr>
      <vt:lpstr>PostgreSQL PAAS instead of IaaS</vt:lpstr>
      <vt:lpstr>BYOL instead of PAYG</vt:lpstr>
      <vt:lpstr>Cost Star Rating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Tamas Farkas</dc:creator>
  <cp:lastModifiedBy>Tamas Farkas</cp:lastModifiedBy>
  <cp:revision>324</cp:revision>
  <dcterms:created xsi:type="dcterms:W3CDTF">2022-04-24T11:02:43Z</dcterms:created>
  <dcterms:modified xsi:type="dcterms:W3CDTF">2022-04-26T12:57:14Z</dcterms:modified>
</cp:coreProperties>
</file>