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58" r:id="rId4"/>
    <p:sldId id="259" r:id="rId5"/>
    <p:sldId id="268" r:id="rId6"/>
    <p:sldId id="266" r:id="rId7"/>
    <p:sldId id="269" r:id="rId8"/>
    <p:sldId id="270" r:id="rId9"/>
    <p:sldId id="260" r:id="rId10"/>
    <p:sldId id="261" r:id="rId11"/>
    <p:sldId id="262" r:id="rId12"/>
    <p:sldId id="263" r:id="rId13"/>
    <p:sldId id="264" r:id="rId14"/>
    <p:sldId id="271" r:id="rId15"/>
    <p:sldId id="272" r:id="rId16"/>
    <p:sldId id="265" r:id="rId17"/>
    <p:sldId id="257" r:id="rId18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2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37" autoAdjust="0"/>
  </p:normalViewPr>
  <p:slideViewPr>
    <p:cSldViewPr snapToGrid="0">
      <p:cViewPr varScale="1">
        <p:scale>
          <a:sx n="73" d="100"/>
          <a:sy n="73" d="100"/>
        </p:scale>
        <p:origin x="774" y="54"/>
      </p:cViewPr>
      <p:guideLst>
        <p:guide orient="horz" pos="170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18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03401452419732E-2"/>
          <c:y val="1.1695909125548907E-2"/>
          <c:w val="0.96758167786978444"/>
          <c:h val="0.8576126669458642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Usage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10</c:v>
                </c:pt>
                <c:pt idx="5">
                  <c:v>11</c:v>
                </c:pt>
                <c:pt idx="6">
                  <c:v>8</c:v>
                </c:pt>
                <c:pt idx="7">
                  <c:v>7</c:v>
                </c:pt>
                <c:pt idx="8">
                  <c:v>10</c:v>
                </c:pt>
                <c:pt idx="9">
                  <c:v>11</c:v>
                </c:pt>
                <c:pt idx="10">
                  <c:v>16</c:v>
                </c:pt>
                <c:pt idx="11">
                  <c:v>13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F1C-4587-BA6C-CE5DBB4647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Cloud cost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1.8</c:v>
                </c:pt>
                <c:pt idx="1">
                  <c:v>3.8</c:v>
                </c:pt>
                <c:pt idx="2">
                  <c:v>5.8</c:v>
                </c:pt>
                <c:pt idx="3">
                  <c:v>4.8</c:v>
                </c:pt>
                <c:pt idx="4">
                  <c:v>10.8</c:v>
                </c:pt>
                <c:pt idx="5">
                  <c:v>11.8</c:v>
                </c:pt>
                <c:pt idx="6">
                  <c:v>8.8000000000000007</c:v>
                </c:pt>
                <c:pt idx="7">
                  <c:v>7.8</c:v>
                </c:pt>
                <c:pt idx="8">
                  <c:v>10.8</c:v>
                </c:pt>
                <c:pt idx="9">
                  <c:v>11.8</c:v>
                </c:pt>
                <c:pt idx="10">
                  <c:v>16.8</c:v>
                </c:pt>
                <c:pt idx="11">
                  <c:v>13.8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EF1C-4587-BA6C-CE5DBB4647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CAPEX</c:v>
                </c:pt>
              </c:strCache>
            </c:strRef>
          </c:tx>
          <c:spPr>
            <a:ln w="50800" cap="rnd">
              <a:solidFill>
                <a:schemeClr val="tx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6</c:v>
                </c:pt>
                <c:pt idx="4">
                  <c:v>8</c:v>
                </c:pt>
                <c:pt idx="5">
                  <c:v>8</c:v>
                </c:pt>
                <c:pt idx="6">
                  <c:v>10</c:v>
                </c:pt>
                <c:pt idx="7">
                  <c:v>10</c:v>
                </c:pt>
                <c:pt idx="8">
                  <c:v>12</c:v>
                </c:pt>
                <c:pt idx="9">
                  <c:v>12</c:v>
                </c:pt>
                <c:pt idx="10">
                  <c:v>14</c:v>
                </c:pt>
                <c:pt idx="11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1C-4587-BA6C-CE5DBB464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0404896"/>
        <c:axId val="840408640"/>
      </c:lineChart>
      <c:catAx>
        <c:axId val="84040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44450" cap="flat" cmpd="sng" algn="ctr">
            <a:solidFill>
              <a:schemeClr val="accent6"/>
            </a:solidFill>
            <a:round/>
            <a:tailEnd type="triangle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408640"/>
        <c:crosses val="autoZero"/>
        <c:auto val="0"/>
        <c:lblAlgn val="ctr"/>
        <c:lblOffset val="100"/>
        <c:noMultiLvlLbl val="0"/>
      </c:catAx>
      <c:valAx>
        <c:axId val="840408640"/>
        <c:scaling>
          <c:orientation val="minMax"/>
        </c:scaling>
        <c:delete val="0"/>
        <c:axPos val="l"/>
        <c:majorGridlines>
          <c:spPr>
            <a:ln w="0" cap="rnd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44450">
            <a:solidFill>
              <a:schemeClr val="accent5"/>
            </a:solidFill>
            <a:tailEnd type="triangle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4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104177129530007E-2"/>
          <c:y val="3.4812449288978094E-2"/>
          <c:w val="0.40873413057599156"/>
          <c:h val="0.298560029394599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197" b="0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4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FinOps.hu">
    <p:bg>
      <p:bgPr>
        <a:blipFill dpi="0" rotWithShape="1">
          <a:blip r:embed="rId2">
            <a:alphaModFix amt="38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20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2425B-F1E2-42E0-B585-E0922B5F5C4C}"/>
              </a:ext>
            </a:extLst>
          </p:cNvPr>
          <p:cNvGrpSpPr/>
          <p:nvPr userDrawn="1"/>
        </p:nvGrpSpPr>
        <p:grpSpPr>
          <a:xfrm>
            <a:off x="1714500" y="1600200"/>
            <a:ext cx="2333019" cy="2334463"/>
            <a:chOff x="2666107" y="2370076"/>
            <a:chExt cx="2333019" cy="233446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211852-8980-4794-9ECA-6295F8FC88A5}"/>
                </a:ext>
              </a:extLst>
            </p:cNvPr>
            <p:cNvSpPr/>
            <p:nvPr/>
          </p:nvSpPr>
          <p:spPr>
            <a:xfrm>
              <a:off x="2669139" y="2377656"/>
              <a:ext cx="2329987" cy="2326883"/>
            </a:xfrm>
            <a:custGeom>
              <a:avLst/>
              <a:gdLst>
                <a:gd name="connsiteX0" fmla="*/ 1275155 w 2329987"/>
                <a:gd name="connsiteY0" fmla="*/ 0 h 2326883"/>
                <a:gd name="connsiteX1" fmla="*/ 2329987 w 2329987"/>
                <a:gd name="connsiteY1" fmla="*/ 1161168 h 2326883"/>
                <a:gd name="connsiteX2" fmla="*/ 1164200 w 2329987"/>
                <a:gd name="connsiteY2" fmla="*/ 2326883 h 2326883"/>
                <a:gd name="connsiteX3" fmla="*/ 0 w 2329987"/>
                <a:gd name="connsiteY3" fmla="*/ 1224983 h 2326883"/>
                <a:gd name="connsiteX4" fmla="*/ 486340 w 2329987"/>
                <a:gd name="connsiteY4" fmla="*/ 1224983 h 2326883"/>
                <a:gd name="connsiteX5" fmla="*/ 1164200 w 2329987"/>
                <a:gd name="connsiteY5" fmla="*/ 1842059 h 2326883"/>
                <a:gd name="connsiteX6" fmla="*/ 1843575 w 2329987"/>
                <a:gd name="connsiteY6" fmla="*/ 1161168 h 2326883"/>
                <a:gd name="connsiteX7" fmla="*/ 1275155 w 2329987"/>
                <a:gd name="connsiteY7" fmla="*/ 489445 h 2326883"/>
                <a:gd name="connsiteX8" fmla="*/ 1275155 w 2329987"/>
                <a:gd name="connsiteY8" fmla="*/ 0 h 232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9987" h="2326883">
                  <a:moveTo>
                    <a:pt x="1275155" y="0"/>
                  </a:moveTo>
                  <a:cubicBezTo>
                    <a:pt x="1866387" y="56236"/>
                    <a:pt x="2329987" y="554704"/>
                    <a:pt x="2329987" y="1161168"/>
                  </a:cubicBezTo>
                  <a:cubicBezTo>
                    <a:pt x="2329987" y="1805603"/>
                    <a:pt x="1808707" y="2326883"/>
                    <a:pt x="1164200" y="2326883"/>
                  </a:cubicBezTo>
                  <a:cubicBezTo>
                    <a:pt x="541060" y="2326883"/>
                    <a:pt x="31908" y="1839027"/>
                    <a:pt x="0" y="1224983"/>
                  </a:cubicBezTo>
                  <a:lnTo>
                    <a:pt x="486340" y="1224983"/>
                  </a:lnTo>
                  <a:cubicBezTo>
                    <a:pt x="518248" y="1569977"/>
                    <a:pt x="810110" y="1842059"/>
                    <a:pt x="1164200" y="1842059"/>
                  </a:cubicBezTo>
                  <a:cubicBezTo>
                    <a:pt x="1539657" y="1842059"/>
                    <a:pt x="1843575" y="1536553"/>
                    <a:pt x="1843575" y="1161168"/>
                  </a:cubicBezTo>
                  <a:cubicBezTo>
                    <a:pt x="1843575" y="823754"/>
                    <a:pt x="1597409" y="542576"/>
                    <a:pt x="1275155" y="489445"/>
                  </a:cubicBezTo>
                  <a:lnTo>
                    <a:pt x="1275155" y="0"/>
                  </a:lnTo>
                  <a:close/>
                </a:path>
              </a:pathLst>
            </a:custGeom>
            <a:solidFill>
              <a:srgbClr val="243665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37F3AE6-BE53-4403-933E-79A756DEF742}"/>
                </a:ext>
              </a:extLst>
            </p:cNvPr>
            <p:cNvSpPr/>
            <p:nvPr/>
          </p:nvSpPr>
          <p:spPr>
            <a:xfrm>
              <a:off x="2666107" y="2370076"/>
              <a:ext cx="1133807" cy="496952"/>
            </a:xfrm>
            <a:custGeom>
              <a:avLst/>
              <a:gdLst>
                <a:gd name="connsiteX0" fmla="*/ 0 w 1133807"/>
                <a:gd name="connsiteY0" fmla="*/ 0 h 496952"/>
                <a:gd name="connsiteX1" fmla="*/ 1133808 w 1133807"/>
                <a:gd name="connsiteY1" fmla="*/ 0 h 496952"/>
                <a:gd name="connsiteX2" fmla="*/ 1133808 w 1133807"/>
                <a:gd name="connsiteY2" fmla="*/ 496952 h 496952"/>
                <a:gd name="connsiteX3" fmla="*/ 0 w 1133807"/>
                <a:gd name="connsiteY3" fmla="*/ 496952 h 4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3807" h="496952">
                  <a:moveTo>
                    <a:pt x="0" y="0"/>
                  </a:moveTo>
                  <a:lnTo>
                    <a:pt x="1133808" y="0"/>
                  </a:lnTo>
                  <a:lnTo>
                    <a:pt x="1133808" y="496952"/>
                  </a:lnTo>
                  <a:lnTo>
                    <a:pt x="0" y="496952"/>
                  </a:lnTo>
                  <a:close/>
                </a:path>
              </a:pathLst>
            </a:custGeom>
            <a:solidFill>
              <a:srgbClr val="5BCBC2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59535F-B1EC-47DD-A8C4-6F3831C12752}"/>
                </a:ext>
              </a:extLst>
            </p:cNvPr>
            <p:cNvSpPr/>
            <p:nvPr/>
          </p:nvSpPr>
          <p:spPr>
            <a:xfrm>
              <a:off x="2666107" y="2984048"/>
              <a:ext cx="867789" cy="496952"/>
            </a:xfrm>
            <a:custGeom>
              <a:avLst/>
              <a:gdLst>
                <a:gd name="connsiteX0" fmla="*/ 0 w 867789"/>
                <a:gd name="connsiteY0" fmla="*/ 0 h 496952"/>
                <a:gd name="connsiteX1" fmla="*/ 867790 w 867789"/>
                <a:gd name="connsiteY1" fmla="*/ 0 h 496952"/>
                <a:gd name="connsiteX2" fmla="*/ 867790 w 867789"/>
                <a:gd name="connsiteY2" fmla="*/ 496952 h 496952"/>
                <a:gd name="connsiteX3" fmla="*/ 0 w 867789"/>
                <a:gd name="connsiteY3" fmla="*/ 496952 h 4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789" h="496952">
                  <a:moveTo>
                    <a:pt x="0" y="0"/>
                  </a:moveTo>
                  <a:lnTo>
                    <a:pt x="867790" y="0"/>
                  </a:lnTo>
                  <a:lnTo>
                    <a:pt x="867790" y="496952"/>
                  </a:lnTo>
                  <a:lnTo>
                    <a:pt x="0" y="496952"/>
                  </a:lnTo>
                  <a:close/>
                </a:path>
              </a:pathLst>
            </a:custGeom>
            <a:solidFill>
              <a:srgbClr val="5BCBC2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70AE72F-EC5F-425A-BE7D-DD59E4B60858}"/>
              </a:ext>
            </a:extLst>
          </p:cNvPr>
          <p:cNvSpPr txBox="1"/>
          <p:nvPr userDrawn="1"/>
        </p:nvSpPr>
        <p:spPr>
          <a:xfrm>
            <a:off x="4282753" y="5574268"/>
            <a:ext cx="347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FinOps.hu – FinOps Hungary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3D7A812-D9C8-45F3-A283-934E888D7E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6576" y="2409724"/>
            <a:ext cx="6996670" cy="1551065"/>
          </a:xfrm>
        </p:spPr>
        <p:txBody>
          <a:bodyPr>
            <a:noAutofit/>
          </a:bodyPr>
          <a:lstStyle>
            <a:lvl1pPr marL="0" indent="0">
              <a:buNone/>
              <a:defRPr sz="6000">
                <a:latin typeface="+mj-lt"/>
              </a:defRPr>
            </a:lvl1pPr>
            <a:lvl2pPr>
              <a:defRPr sz="6000">
                <a:latin typeface="+mj-lt"/>
              </a:defRPr>
            </a:lvl2pPr>
            <a:lvl3pPr>
              <a:defRPr sz="6000">
                <a:latin typeface="+mj-lt"/>
              </a:defRPr>
            </a:lvl3pPr>
            <a:lvl4pPr>
              <a:defRPr sz="6000">
                <a:latin typeface="+mj-lt"/>
              </a:defRPr>
            </a:lvl4pPr>
            <a:lvl5pPr>
              <a:defRPr sz="6000">
                <a:latin typeface="+mj-lt"/>
              </a:defRPr>
            </a:lvl5pPr>
          </a:lstStyle>
          <a:p>
            <a:pPr lvl="0"/>
            <a:r>
              <a:rPr lang="en-US" dirty="0"/>
              <a:t>Click to edit text box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17B8A35-B25B-498E-B2FE-1264D966A8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76576" y="4088675"/>
            <a:ext cx="6996670" cy="57476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10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80" userDrawn="1">
          <p15:clr>
            <a:srgbClr val="FBAE40"/>
          </p15:clr>
        </p15:guide>
        <p15:guide id="2" pos="6504" userDrawn="1">
          <p15:clr>
            <a:srgbClr val="FBAE40"/>
          </p15:clr>
        </p15:guide>
        <p15:guide id="3" orient="horz" pos="24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- FinOps.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EA202-66B7-4F4B-858C-974CDC83F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B3FBE-A3AF-49D3-AC83-2552A6D1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FBEA64-C861-49BD-AD9C-BAC4951C1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627469"/>
            <a:ext cx="11048999" cy="60089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</a:t>
            </a:r>
            <a:r>
              <a:rPr lang="en-US" dirty="0" err="1"/>
              <a:t>tco</a:t>
            </a:r>
            <a:r>
              <a:rPr lang="en-US" dirty="0"/>
              <a:t>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00A0B4-C780-4C5C-83CF-E426E2DF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‹#›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35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 - FinOps.hu">
    <p:bg>
      <p:bgPr>
        <a:blipFill dpi="0" rotWithShape="1">
          <a:blip r:embed="rId2">
            <a:alphaModFix amt="38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0000"/>
                    </a14:imgEffect>
                    <a14:imgEffect>
                      <a14:saturation sat="36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2425B-F1E2-42E0-B585-E0922B5F5C4C}"/>
              </a:ext>
            </a:extLst>
          </p:cNvPr>
          <p:cNvGrpSpPr/>
          <p:nvPr userDrawn="1"/>
        </p:nvGrpSpPr>
        <p:grpSpPr>
          <a:xfrm>
            <a:off x="3534381" y="2321812"/>
            <a:ext cx="2333019" cy="2334463"/>
            <a:chOff x="2666107" y="2370076"/>
            <a:chExt cx="2333019" cy="233446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211852-8980-4794-9ECA-6295F8FC88A5}"/>
                </a:ext>
              </a:extLst>
            </p:cNvPr>
            <p:cNvSpPr/>
            <p:nvPr/>
          </p:nvSpPr>
          <p:spPr>
            <a:xfrm>
              <a:off x="2669139" y="2377656"/>
              <a:ext cx="2329987" cy="2326883"/>
            </a:xfrm>
            <a:custGeom>
              <a:avLst/>
              <a:gdLst>
                <a:gd name="connsiteX0" fmla="*/ 1275155 w 2329987"/>
                <a:gd name="connsiteY0" fmla="*/ 0 h 2326883"/>
                <a:gd name="connsiteX1" fmla="*/ 2329987 w 2329987"/>
                <a:gd name="connsiteY1" fmla="*/ 1161168 h 2326883"/>
                <a:gd name="connsiteX2" fmla="*/ 1164200 w 2329987"/>
                <a:gd name="connsiteY2" fmla="*/ 2326883 h 2326883"/>
                <a:gd name="connsiteX3" fmla="*/ 0 w 2329987"/>
                <a:gd name="connsiteY3" fmla="*/ 1224983 h 2326883"/>
                <a:gd name="connsiteX4" fmla="*/ 486340 w 2329987"/>
                <a:gd name="connsiteY4" fmla="*/ 1224983 h 2326883"/>
                <a:gd name="connsiteX5" fmla="*/ 1164200 w 2329987"/>
                <a:gd name="connsiteY5" fmla="*/ 1842059 h 2326883"/>
                <a:gd name="connsiteX6" fmla="*/ 1843575 w 2329987"/>
                <a:gd name="connsiteY6" fmla="*/ 1161168 h 2326883"/>
                <a:gd name="connsiteX7" fmla="*/ 1275155 w 2329987"/>
                <a:gd name="connsiteY7" fmla="*/ 489445 h 2326883"/>
                <a:gd name="connsiteX8" fmla="*/ 1275155 w 2329987"/>
                <a:gd name="connsiteY8" fmla="*/ 0 h 232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9987" h="2326883">
                  <a:moveTo>
                    <a:pt x="1275155" y="0"/>
                  </a:moveTo>
                  <a:cubicBezTo>
                    <a:pt x="1866387" y="56236"/>
                    <a:pt x="2329987" y="554704"/>
                    <a:pt x="2329987" y="1161168"/>
                  </a:cubicBezTo>
                  <a:cubicBezTo>
                    <a:pt x="2329987" y="1805603"/>
                    <a:pt x="1808707" y="2326883"/>
                    <a:pt x="1164200" y="2326883"/>
                  </a:cubicBezTo>
                  <a:cubicBezTo>
                    <a:pt x="541060" y="2326883"/>
                    <a:pt x="31908" y="1839027"/>
                    <a:pt x="0" y="1224983"/>
                  </a:cubicBezTo>
                  <a:lnTo>
                    <a:pt x="486340" y="1224983"/>
                  </a:lnTo>
                  <a:cubicBezTo>
                    <a:pt x="518248" y="1569977"/>
                    <a:pt x="810110" y="1842059"/>
                    <a:pt x="1164200" y="1842059"/>
                  </a:cubicBezTo>
                  <a:cubicBezTo>
                    <a:pt x="1539657" y="1842059"/>
                    <a:pt x="1843575" y="1536553"/>
                    <a:pt x="1843575" y="1161168"/>
                  </a:cubicBezTo>
                  <a:cubicBezTo>
                    <a:pt x="1843575" y="823754"/>
                    <a:pt x="1597409" y="542576"/>
                    <a:pt x="1275155" y="489445"/>
                  </a:cubicBezTo>
                  <a:lnTo>
                    <a:pt x="1275155" y="0"/>
                  </a:lnTo>
                  <a:close/>
                </a:path>
              </a:pathLst>
            </a:custGeom>
            <a:solidFill>
              <a:srgbClr val="243665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37F3AE6-BE53-4403-933E-79A756DEF742}"/>
                </a:ext>
              </a:extLst>
            </p:cNvPr>
            <p:cNvSpPr/>
            <p:nvPr/>
          </p:nvSpPr>
          <p:spPr>
            <a:xfrm>
              <a:off x="2666107" y="2370076"/>
              <a:ext cx="1133807" cy="496952"/>
            </a:xfrm>
            <a:custGeom>
              <a:avLst/>
              <a:gdLst>
                <a:gd name="connsiteX0" fmla="*/ 0 w 1133807"/>
                <a:gd name="connsiteY0" fmla="*/ 0 h 496952"/>
                <a:gd name="connsiteX1" fmla="*/ 1133808 w 1133807"/>
                <a:gd name="connsiteY1" fmla="*/ 0 h 496952"/>
                <a:gd name="connsiteX2" fmla="*/ 1133808 w 1133807"/>
                <a:gd name="connsiteY2" fmla="*/ 496952 h 496952"/>
                <a:gd name="connsiteX3" fmla="*/ 0 w 1133807"/>
                <a:gd name="connsiteY3" fmla="*/ 496952 h 4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3807" h="496952">
                  <a:moveTo>
                    <a:pt x="0" y="0"/>
                  </a:moveTo>
                  <a:lnTo>
                    <a:pt x="1133808" y="0"/>
                  </a:lnTo>
                  <a:lnTo>
                    <a:pt x="1133808" y="496952"/>
                  </a:lnTo>
                  <a:lnTo>
                    <a:pt x="0" y="496952"/>
                  </a:lnTo>
                  <a:close/>
                </a:path>
              </a:pathLst>
            </a:custGeom>
            <a:solidFill>
              <a:srgbClr val="5BCBC2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59535F-B1EC-47DD-A8C4-6F3831C12752}"/>
                </a:ext>
              </a:extLst>
            </p:cNvPr>
            <p:cNvSpPr/>
            <p:nvPr/>
          </p:nvSpPr>
          <p:spPr>
            <a:xfrm>
              <a:off x="2666107" y="2984048"/>
              <a:ext cx="867789" cy="496952"/>
            </a:xfrm>
            <a:custGeom>
              <a:avLst/>
              <a:gdLst>
                <a:gd name="connsiteX0" fmla="*/ 0 w 867789"/>
                <a:gd name="connsiteY0" fmla="*/ 0 h 496952"/>
                <a:gd name="connsiteX1" fmla="*/ 867790 w 867789"/>
                <a:gd name="connsiteY1" fmla="*/ 0 h 496952"/>
                <a:gd name="connsiteX2" fmla="*/ 867790 w 867789"/>
                <a:gd name="connsiteY2" fmla="*/ 496952 h 496952"/>
                <a:gd name="connsiteX3" fmla="*/ 0 w 867789"/>
                <a:gd name="connsiteY3" fmla="*/ 496952 h 4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789" h="496952">
                  <a:moveTo>
                    <a:pt x="0" y="0"/>
                  </a:moveTo>
                  <a:lnTo>
                    <a:pt x="867790" y="0"/>
                  </a:lnTo>
                  <a:lnTo>
                    <a:pt x="867790" y="496952"/>
                  </a:lnTo>
                  <a:lnTo>
                    <a:pt x="0" y="496952"/>
                  </a:lnTo>
                  <a:close/>
                </a:path>
              </a:pathLst>
            </a:custGeom>
            <a:solidFill>
              <a:srgbClr val="5BCBC2"/>
            </a:solidFill>
            <a:ln w="7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BD863B8-80A0-484C-BBB1-BD5B788C1A2D}"/>
              </a:ext>
            </a:extLst>
          </p:cNvPr>
          <p:cNvSpPr txBox="1"/>
          <p:nvPr userDrawn="1"/>
        </p:nvSpPr>
        <p:spPr>
          <a:xfrm>
            <a:off x="6775212" y="3219237"/>
            <a:ext cx="467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tx1"/>
                </a:solidFill>
                <a:latin typeface="+mj-lt"/>
              </a:rPr>
              <a:t>tamas.farkas@finops.hu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05B852-D249-41E6-AE37-7974FA4835F5}"/>
              </a:ext>
            </a:extLst>
          </p:cNvPr>
          <p:cNvGrpSpPr/>
          <p:nvPr userDrawn="1"/>
        </p:nvGrpSpPr>
        <p:grpSpPr>
          <a:xfrm>
            <a:off x="6172200" y="2572722"/>
            <a:ext cx="519935" cy="1826881"/>
            <a:chOff x="6172199" y="2515559"/>
            <a:chExt cx="519935" cy="18268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31847F2-5B4F-44CA-AABF-DA2F5294F8F6}"/>
                </a:ext>
              </a:extLst>
            </p:cNvPr>
            <p:cNvGrpSpPr/>
            <p:nvPr userDrawn="1"/>
          </p:nvGrpSpPr>
          <p:grpSpPr>
            <a:xfrm>
              <a:off x="6174061" y="3169963"/>
              <a:ext cx="518073" cy="518073"/>
              <a:chOff x="6482480" y="4560232"/>
              <a:chExt cx="1493901" cy="149390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2757972-569B-4057-8EC5-14D46812514F}"/>
                  </a:ext>
                </a:extLst>
              </p:cNvPr>
              <p:cNvSpPr/>
              <p:nvPr userDrawn="1"/>
            </p:nvSpPr>
            <p:spPr>
              <a:xfrm>
                <a:off x="6482480" y="4560232"/>
                <a:ext cx="1493901" cy="14939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67E598B-67CF-4BCC-929E-CAA339E964BC}"/>
                  </a:ext>
                </a:extLst>
              </p:cNvPr>
              <p:cNvSpPr/>
              <p:nvPr/>
            </p:nvSpPr>
            <p:spPr>
              <a:xfrm>
                <a:off x="6698779" y="4953351"/>
                <a:ext cx="1061303" cy="707662"/>
              </a:xfrm>
              <a:custGeom>
                <a:avLst/>
                <a:gdLst>
                  <a:gd name="connsiteX0" fmla="*/ 1335763 w 1368342"/>
                  <a:gd name="connsiteY0" fmla="*/ 0 h 912391"/>
                  <a:gd name="connsiteX1" fmla="*/ 32580 w 1368342"/>
                  <a:gd name="connsiteY1" fmla="*/ 0 h 912391"/>
                  <a:gd name="connsiteX2" fmla="*/ 0 w 1368342"/>
                  <a:gd name="connsiteY2" fmla="*/ 32580 h 912391"/>
                  <a:gd name="connsiteX3" fmla="*/ 0 w 1368342"/>
                  <a:gd name="connsiteY3" fmla="*/ 879812 h 912391"/>
                  <a:gd name="connsiteX4" fmla="*/ 32580 w 1368342"/>
                  <a:gd name="connsiteY4" fmla="*/ 912391 h 912391"/>
                  <a:gd name="connsiteX5" fmla="*/ 1335763 w 1368342"/>
                  <a:gd name="connsiteY5" fmla="*/ 912391 h 912391"/>
                  <a:gd name="connsiteX6" fmla="*/ 1368342 w 1368342"/>
                  <a:gd name="connsiteY6" fmla="*/ 879812 h 912391"/>
                  <a:gd name="connsiteX7" fmla="*/ 1368342 w 1368342"/>
                  <a:gd name="connsiteY7" fmla="*/ 32580 h 912391"/>
                  <a:gd name="connsiteX8" fmla="*/ 1335763 w 1368342"/>
                  <a:gd name="connsiteY8" fmla="*/ 0 h 912391"/>
                  <a:gd name="connsiteX9" fmla="*/ 65159 w 1368342"/>
                  <a:gd name="connsiteY9" fmla="*/ 100753 h 912391"/>
                  <a:gd name="connsiteX10" fmla="*/ 467924 w 1368342"/>
                  <a:gd name="connsiteY10" fmla="*/ 425489 h 912391"/>
                  <a:gd name="connsiteX11" fmla="*/ 65159 w 1368342"/>
                  <a:gd name="connsiteY11" fmla="*/ 796571 h 912391"/>
                  <a:gd name="connsiteX12" fmla="*/ 65159 w 1368342"/>
                  <a:gd name="connsiteY12" fmla="*/ 100753 h 912391"/>
                  <a:gd name="connsiteX13" fmla="*/ 1303183 w 1368342"/>
                  <a:gd name="connsiteY13" fmla="*/ 796571 h 912391"/>
                  <a:gd name="connsiteX14" fmla="*/ 900418 w 1368342"/>
                  <a:gd name="connsiteY14" fmla="*/ 425489 h 912391"/>
                  <a:gd name="connsiteX15" fmla="*/ 1303183 w 1368342"/>
                  <a:gd name="connsiteY15" fmla="*/ 100753 h 912391"/>
                  <a:gd name="connsiteX16" fmla="*/ 1303183 w 1368342"/>
                  <a:gd name="connsiteY16" fmla="*/ 796571 h 912391"/>
                  <a:gd name="connsiteX17" fmla="*/ 684171 w 1368342"/>
                  <a:gd name="connsiteY17" fmla="*/ 516223 h 912391"/>
                  <a:gd name="connsiteX18" fmla="*/ 124861 w 1368342"/>
                  <a:gd name="connsiteY18" fmla="*/ 65241 h 912391"/>
                  <a:gd name="connsiteX19" fmla="*/ 1243399 w 1368342"/>
                  <a:gd name="connsiteY19" fmla="*/ 65241 h 912391"/>
                  <a:gd name="connsiteX20" fmla="*/ 684171 w 1368342"/>
                  <a:gd name="connsiteY20" fmla="*/ 516223 h 912391"/>
                  <a:gd name="connsiteX21" fmla="*/ 519156 w 1368342"/>
                  <a:gd name="connsiteY21" fmla="*/ 466865 h 912391"/>
                  <a:gd name="connsiteX22" fmla="*/ 663727 w 1368342"/>
                  <a:gd name="connsiteY22" fmla="*/ 583419 h 912391"/>
                  <a:gd name="connsiteX23" fmla="*/ 684171 w 1368342"/>
                  <a:gd name="connsiteY23" fmla="*/ 590668 h 912391"/>
                  <a:gd name="connsiteX24" fmla="*/ 704533 w 1368342"/>
                  <a:gd name="connsiteY24" fmla="*/ 583500 h 912391"/>
                  <a:gd name="connsiteX25" fmla="*/ 704615 w 1368342"/>
                  <a:gd name="connsiteY25" fmla="*/ 583419 h 912391"/>
                  <a:gd name="connsiteX26" fmla="*/ 849186 w 1368342"/>
                  <a:gd name="connsiteY26" fmla="*/ 466865 h 912391"/>
                  <a:gd name="connsiteX27" fmla="*/ 1262051 w 1368342"/>
                  <a:gd name="connsiteY27" fmla="*/ 847232 h 912391"/>
                  <a:gd name="connsiteX28" fmla="*/ 106291 w 1368342"/>
                  <a:gd name="connsiteY28" fmla="*/ 847232 h 912391"/>
                  <a:gd name="connsiteX29" fmla="*/ 519156 w 1368342"/>
                  <a:gd name="connsiteY29" fmla="*/ 466865 h 91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368342" h="912391">
                    <a:moveTo>
                      <a:pt x="1335763" y="0"/>
                    </a:moveTo>
                    <a:lnTo>
                      <a:pt x="32580" y="0"/>
                    </a:lnTo>
                    <a:cubicBezTo>
                      <a:pt x="14579" y="0"/>
                      <a:pt x="0" y="14579"/>
                      <a:pt x="0" y="32580"/>
                    </a:cubicBezTo>
                    <a:lnTo>
                      <a:pt x="0" y="879812"/>
                    </a:lnTo>
                    <a:cubicBezTo>
                      <a:pt x="0" y="897812"/>
                      <a:pt x="14579" y="912391"/>
                      <a:pt x="32580" y="912391"/>
                    </a:cubicBezTo>
                    <a:lnTo>
                      <a:pt x="1335763" y="912391"/>
                    </a:lnTo>
                    <a:cubicBezTo>
                      <a:pt x="1353763" y="912391"/>
                      <a:pt x="1368342" y="897812"/>
                      <a:pt x="1368342" y="879812"/>
                    </a:cubicBezTo>
                    <a:lnTo>
                      <a:pt x="1368342" y="32580"/>
                    </a:lnTo>
                    <a:cubicBezTo>
                      <a:pt x="1368342" y="14579"/>
                      <a:pt x="1353681" y="0"/>
                      <a:pt x="1335763" y="0"/>
                    </a:cubicBezTo>
                    <a:close/>
                    <a:moveTo>
                      <a:pt x="65159" y="100753"/>
                    </a:moveTo>
                    <a:lnTo>
                      <a:pt x="467924" y="425489"/>
                    </a:lnTo>
                    <a:lnTo>
                      <a:pt x="65159" y="796571"/>
                    </a:lnTo>
                    <a:lnTo>
                      <a:pt x="65159" y="100753"/>
                    </a:lnTo>
                    <a:close/>
                    <a:moveTo>
                      <a:pt x="1303183" y="796571"/>
                    </a:moveTo>
                    <a:lnTo>
                      <a:pt x="900418" y="425489"/>
                    </a:lnTo>
                    <a:lnTo>
                      <a:pt x="1303183" y="100753"/>
                    </a:lnTo>
                    <a:lnTo>
                      <a:pt x="1303183" y="796571"/>
                    </a:lnTo>
                    <a:close/>
                    <a:moveTo>
                      <a:pt x="684171" y="516223"/>
                    </a:moveTo>
                    <a:lnTo>
                      <a:pt x="124861" y="65241"/>
                    </a:lnTo>
                    <a:lnTo>
                      <a:pt x="1243399" y="65241"/>
                    </a:lnTo>
                    <a:lnTo>
                      <a:pt x="684171" y="516223"/>
                    </a:lnTo>
                    <a:close/>
                    <a:moveTo>
                      <a:pt x="519156" y="466865"/>
                    </a:moveTo>
                    <a:lnTo>
                      <a:pt x="663727" y="583419"/>
                    </a:lnTo>
                    <a:cubicBezTo>
                      <a:pt x="669755" y="588306"/>
                      <a:pt x="677004" y="590668"/>
                      <a:pt x="684171" y="590668"/>
                    </a:cubicBezTo>
                    <a:cubicBezTo>
                      <a:pt x="691420" y="590668"/>
                      <a:pt x="698669" y="588224"/>
                      <a:pt x="704533" y="583500"/>
                    </a:cubicBezTo>
                    <a:cubicBezTo>
                      <a:pt x="704533" y="583500"/>
                      <a:pt x="704615" y="583500"/>
                      <a:pt x="704615" y="583419"/>
                    </a:cubicBezTo>
                    <a:lnTo>
                      <a:pt x="849186" y="466865"/>
                    </a:lnTo>
                    <a:lnTo>
                      <a:pt x="1262051" y="847232"/>
                    </a:lnTo>
                    <a:lnTo>
                      <a:pt x="106291" y="847232"/>
                    </a:lnTo>
                    <a:lnTo>
                      <a:pt x="519156" y="466865"/>
                    </a:lnTo>
                    <a:close/>
                  </a:path>
                </a:pathLst>
              </a:custGeom>
              <a:solidFill>
                <a:schemeClr val="tx1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ABD1915-9481-4B83-A255-2118217EE1EA}"/>
                </a:ext>
              </a:extLst>
            </p:cNvPr>
            <p:cNvGrpSpPr/>
            <p:nvPr userDrawn="1"/>
          </p:nvGrpSpPr>
          <p:grpSpPr>
            <a:xfrm>
              <a:off x="6172199" y="2515559"/>
              <a:ext cx="518073" cy="518073"/>
              <a:chOff x="2252568" y="3875560"/>
              <a:chExt cx="1926092" cy="192609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658263A-3141-40CC-BEE2-4E314CF241F9}"/>
                  </a:ext>
                </a:extLst>
              </p:cNvPr>
              <p:cNvSpPr/>
              <p:nvPr userDrawn="1"/>
            </p:nvSpPr>
            <p:spPr>
              <a:xfrm>
                <a:off x="2252568" y="3875560"/>
                <a:ext cx="1926092" cy="192609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535FD4-6C68-4D59-848B-2A0385D002CC}"/>
                  </a:ext>
                </a:extLst>
              </p:cNvPr>
              <p:cNvSpPr/>
              <p:nvPr/>
            </p:nvSpPr>
            <p:spPr>
              <a:xfrm>
                <a:off x="2568353" y="4197358"/>
                <a:ext cx="1282494" cy="1282495"/>
              </a:xfrm>
              <a:custGeom>
                <a:avLst/>
                <a:gdLst>
                  <a:gd name="connsiteX0" fmla="*/ 641247 w 1282494"/>
                  <a:gd name="connsiteY0" fmla="*/ 0 h 1282495"/>
                  <a:gd name="connsiteX1" fmla="*/ 0 w 1282494"/>
                  <a:gd name="connsiteY1" fmla="*/ 641248 h 1282495"/>
                  <a:gd name="connsiteX2" fmla="*/ 641247 w 1282494"/>
                  <a:gd name="connsiteY2" fmla="*/ 1282495 h 1282495"/>
                  <a:gd name="connsiteX3" fmla="*/ 1282495 w 1282494"/>
                  <a:gd name="connsiteY3" fmla="*/ 641248 h 1282495"/>
                  <a:gd name="connsiteX4" fmla="*/ 641247 w 1282494"/>
                  <a:gd name="connsiteY4" fmla="*/ 0 h 1282495"/>
                  <a:gd name="connsiteX5" fmla="*/ 473544 w 1282494"/>
                  <a:gd name="connsiteY5" fmla="*/ 90083 h 1282495"/>
                  <a:gd name="connsiteX6" fmla="*/ 367172 w 1282494"/>
                  <a:gd name="connsiteY6" fmla="*/ 247035 h 1282495"/>
                  <a:gd name="connsiteX7" fmla="*/ 347624 w 1282494"/>
                  <a:gd name="connsiteY7" fmla="*/ 291506 h 1282495"/>
                  <a:gd name="connsiteX8" fmla="*/ 230175 w 1282494"/>
                  <a:gd name="connsiteY8" fmla="*/ 238076 h 1282495"/>
                  <a:gd name="connsiteX9" fmla="*/ 473544 w 1282494"/>
                  <a:gd name="connsiteY9" fmla="*/ 90083 h 1282495"/>
                  <a:gd name="connsiteX10" fmla="*/ 186599 w 1282494"/>
                  <a:gd name="connsiteY10" fmla="*/ 287922 h 1282495"/>
                  <a:gd name="connsiteX11" fmla="*/ 325714 w 1282494"/>
                  <a:gd name="connsiteY11" fmla="*/ 353244 h 1282495"/>
                  <a:gd name="connsiteX12" fmla="*/ 283931 w 1282494"/>
                  <a:gd name="connsiteY12" fmla="*/ 608587 h 1282495"/>
                  <a:gd name="connsiteX13" fmla="*/ 66218 w 1282494"/>
                  <a:gd name="connsiteY13" fmla="*/ 608587 h 1282495"/>
                  <a:gd name="connsiteX14" fmla="*/ 186599 w 1282494"/>
                  <a:gd name="connsiteY14" fmla="*/ 287922 h 1282495"/>
                  <a:gd name="connsiteX15" fmla="*/ 66136 w 1282494"/>
                  <a:gd name="connsiteY15" fmla="*/ 673827 h 1282495"/>
                  <a:gd name="connsiteX16" fmla="*/ 283849 w 1282494"/>
                  <a:gd name="connsiteY16" fmla="*/ 673827 h 1282495"/>
                  <a:gd name="connsiteX17" fmla="*/ 326854 w 1282494"/>
                  <a:gd name="connsiteY17" fmla="*/ 932835 h 1282495"/>
                  <a:gd name="connsiteX18" fmla="*/ 188717 w 1282494"/>
                  <a:gd name="connsiteY18" fmla="*/ 997261 h 1282495"/>
                  <a:gd name="connsiteX19" fmla="*/ 66136 w 1282494"/>
                  <a:gd name="connsiteY19" fmla="*/ 673827 h 1282495"/>
                  <a:gd name="connsiteX20" fmla="*/ 232781 w 1282494"/>
                  <a:gd name="connsiteY20" fmla="*/ 1046945 h 1282495"/>
                  <a:gd name="connsiteX21" fmla="*/ 349172 w 1282494"/>
                  <a:gd name="connsiteY21" fmla="*/ 994410 h 1282495"/>
                  <a:gd name="connsiteX22" fmla="*/ 367253 w 1282494"/>
                  <a:gd name="connsiteY22" fmla="*/ 1035379 h 1282495"/>
                  <a:gd name="connsiteX23" fmla="*/ 473626 w 1282494"/>
                  <a:gd name="connsiteY23" fmla="*/ 1192331 h 1282495"/>
                  <a:gd name="connsiteX24" fmla="*/ 232781 w 1282494"/>
                  <a:gd name="connsiteY24" fmla="*/ 1046945 h 1282495"/>
                  <a:gd name="connsiteX25" fmla="*/ 608668 w 1282494"/>
                  <a:gd name="connsiteY25" fmla="*/ 1213508 h 1282495"/>
                  <a:gd name="connsiteX26" fmla="*/ 412050 w 1282494"/>
                  <a:gd name="connsiteY26" fmla="*/ 975596 h 1282495"/>
                  <a:gd name="connsiteX27" fmla="*/ 608668 w 1282494"/>
                  <a:gd name="connsiteY27" fmla="*/ 947659 h 1282495"/>
                  <a:gd name="connsiteX28" fmla="*/ 608668 w 1282494"/>
                  <a:gd name="connsiteY28" fmla="*/ 1213508 h 1282495"/>
                  <a:gd name="connsiteX29" fmla="*/ 608668 w 1282494"/>
                  <a:gd name="connsiteY29" fmla="*/ 882418 h 1282495"/>
                  <a:gd name="connsiteX30" fmla="*/ 389407 w 1282494"/>
                  <a:gd name="connsiteY30" fmla="*/ 913695 h 1282495"/>
                  <a:gd name="connsiteX31" fmla="*/ 349009 w 1282494"/>
                  <a:gd name="connsiteY31" fmla="*/ 673827 h 1282495"/>
                  <a:gd name="connsiteX32" fmla="*/ 608668 w 1282494"/>
                  <a:gd name="connsiteY32" fmla="*/ 673827 h 1282495"/>
                  <a:gd name="connsiteX33" fmla="*/ 608668 w 1282494"/>
                  <a:gd name="connsiteY33" fmla="*/ 882418 h 1282495"/>
                  <a:gd name="connsiteX34" fmla="*/ 608668 w 1282494"/>
                  <a:gd name="connsiteY34" fmla="*/ 608668 h 1282495"/>
                  <a:gd name="connsiteX35" fmla="*/ 349009 w 1282494"/>
                  <a:gd name="connsiteY35" fmla="*/ 608668 h 1282495"/>
                  <a:gd name="connsiteX36" fmla="*/ 388185 w 1282494"/>
                  <a:gd name="connsiteY36" fmla="*/ 372548 h 1282495"/>
                  <a:gd name="connsiteX37" fmla="*/ 608586 w 1282494"/>
                  <a:gd name="connsiteY37" fmla="*/ 404150 h 1282495"/>
                  <a:gd name="connsiteX38" fmla="*/ 608586 w 1282494"/>
                  <a:gd name="connsiteY38" fmla="*/ 608668 h 1282495"/>
                  <a:gd name="connsiteX39" fmla="*/ 608668 w 1282494"/>
                  <a:gd name="connsiteY39" fmla="*/ 338828 h 1282495"/>
                  <a:gd name="connsiteX40" fmla="*/ 410503 w 1282494"/>
                  <a:gd name="connsiteY40" fmla="*/ 310565 h 1282495"/>
                  <a:gd name="connsiteX41" fmla="*/ 608668 w 1282494"/>
                  <a:gd name="connsiteY41" fmla="*/ 68988 h 1282495"/>
                  <a:gd name="connsiteX42" fmla="*/ 608668 w 1282494"/>
                  <a:gd name="connsiteY42" fmla="*/ 338828 h 1282495"/>
                  <a:gd name="connsiteX43" fmla="*/ 1095977 w 1282494"/>
                  <a:gd name="connsiteY43" fmla="*/ 287922 h 1282495"/>
                  <a:gd name="connsiteX44" fmla="*/ 1216440 w 1282494"/>
                  <a:gd name="connsiteY44" fmla="*/ 608668 h 1282495"/>
                  <a:gd name="connsiteX45" fmla="*/ 998727 w 1282494"/>
                  <a:gd name="connsiteY45" fmla="*/ 608668 h 1282495"/>
                  <a:gd name="connsiteX46" fmla="*/ 956943 w 1282494"/>
                  <a:gd name="connsiteY46" fmla="*/ 353326 h 1282495"/>
                  <a:gd name="connsiteX47" fmla="*/ 1095977 w 1282494"/>
                  <a:gd name="connsiteY47" fmla="*/ 287922 h 1282495"/>
                  <a:gd name="connsiteX48" fmla="*/ 1052320 w 1282494"/>
                  <a:gd name="connsiteY48" fmla="*/ 238076 h 1282495"/>
                  <a:gd name="connsiteX49" fmla="*/ 934871 w 1282494"/>
                  <a:gd name="connsiteY49" fmla="*/ 291506 h 1282495"/>
                  <a:gd name="connsiteX50" fmla="*/ 915323 w 1282494"/>
                  <a:gd name="connsiteY50" fmla="*/ 247035 h 1282495"/>
                  <a:gd name="connsiteX51" fmla="*/ 808951 w 1282494"/>
                  <a:gd name="connsiteY51" fmla="*/ 90083 h 1282495"/>
                  <a:gd name="connsiteX52" fmla="*/ 1052320 w 1282494"/>
                  <a:gd name="connsiteY52" fmla="*/ 238076 h 1282495"/>
                  <a:gd name="connsiteX53" fmla="*/ 673827 w 1282494"/>
                  <a:gd name="connsiteY53" fmla="*/ 68988 h 1282495"/>
                  <a:gd name="connsiteX54" fmla="*/ 871992 w 1282494"/>
                  <a:gd name="connsiteY54" fmla="*/ 310565 h 1282495"/>
                  <a:gd name="connsiteX55" fmla="*/ 673827 w 1282494"/>
                  <a:gd name="connsiteY55" fmla="*/ 338909 h 1282495"/>
                  <a:gd name="connsiteX56" fmla="*/ 673827 w 1282494"/>
                  <a:gd name="connsiteY56" fmla="*/ 68988 h 1282495"/>
                  <a:gd name="connsiteX57" fmla="*/ 673827 w 1282494"/>
                  <a:gd name="connsiteY57" fmla="*/ 404069 h 1282495"/>
                  <a:gd name="connsiteX58" fmla="*/ 894228 w 1282494"/>
                  <a:gd name="connsiteY58" fmla="*/ 372466 h 1282495"/>
                  <a:gd name="connsiteX59" fmla="*/ 933405 w 1282494"/>
                  <a:gd name="connsiteY59" fmla="*/ 608587 h 1282495"/>
                  <a:gd name="connsiteX60" fmla="*/ 673827 w 1282494"/>
                  <a:gd name="connsiteY60" fmla="*/ 608587 h 1282495"/>
                  <a:gd name="connsiteX61" fmla="*/ 673827 w 1282494"/>
                  <a:gd name="connsiteY61" fmla="*/ 404069 h 1282495"/>
                  <a:gd name="connsiteX62" fmla="*/ 673827 w 1282494"/>
                  <a:gd name="connsiteY62" fmla="*/ 673827 h 1282495"/>
                  <a:gd name="connsiteX63" fmla="*/ 933486 w 1282494"/>
                  <a:gd name="connsiteY63" fmla="*/ 673827 h 1282495"/>
                  <a:gd name="connsiteX64" fmla="*/ 893088 w 1282494"/>
                  <a:gd name="connsiteY64" fmla="*/ 913776 h 1282495"/>
                  <a:gd name="connsiteX65" fmla="*/ 673827 w 1282494"/>
                  <a:gd name="connsiteY65" fmla="*/ 882499 h 1282495"/>
                  <a:gd name="connsiteX66" fmla="*/ 673827 w 1282494"/>
                  <a:gd name="connsiteY66" fmla="*/ 673827 h 1282495"/>
                  <a:gd name="connsiteX67" fmla="*/ 673827 w 1282494"/>
                  <a:gd name="connsiteY67" fmla="*/ 1213427 h 1282495"/>
                  <a:gd name="connsiteX68" fmla="*/ 673827 w 1282494"/>
                  <a:gd name="connsiteY68" fmla="*/ 947577 h 1282495"/>
                  <a:gd name="connsiteX69" fmla="*/ 870608 w 1282494"/>
                  <a:gd name="connsiteY69" fmla="*/ 975107 h 1282495"/>
                  <a:gd name="connsiteX70" fmla="*/ 673827 w 1282494"/>
                  <a:gd name="connsiteY70" fmla="*/ 1213427 h 1282495"/>
                  <a:gd name="connsiteX71" fmla="*/ 809032 w 1282494"/>
                  <a:gd name="connsiteY71" fmla="*/ 1192331 h 1282495"/>
                  <a:gd name="connsiteX72" fmla="*/ 915404 w 1282494"/>
                  <a:gd name="connsiteY72" fmla="*/ 1035379 h 1282495"/>
                  <a:gd name="connsiteX73" fmla="*/ 933649 w 1282494"/>
                  <a:gd name="connsiteY73" fmla="*/ 994085 h 1282495"/>
                  <a:gd name="connsiteX74" fmla="*/ 1049877 w 1282494"/>
                  <a:gd name="connsiteY74" fmla="*/ 1046945 h 1282495"/>
                  <a:gd name="connsiteX75" fmla="*/ 809032 w 1282494"/>
                  <a:gd name="connsiteY75" fmla="*/ 1192331 h 1282495"/>
                  <a:gd name="connsiteX76" fmla="*/ 1093859 w 1282494"/>
                  <a:gd name="connsiteY76" fmla="*/ 997261 h 1282495"/>
                  <a:gd name="connsiteX77" fmla="*/ 955722 w 1282494"/>
                  <a:gd name="connsiteY77" fmla="*/ 932835 h 1282495"/>
                  <a:gd name="connsiteX78" fmla="*/ 998727 w 1282494"/>
                  <a:gd name="connsiteY78" fmla="*/ 673827 h 1282495"/>
                  <a:gd name="connsiteX79" fmla="*/ 1216440 w 1282494"/>
                  <a:gd name="connsiteY79" fmla="*/ 673827 h 1282495"/>
                  <a:gd name="connsiteX80" fmla="*/ 1093859 w 1282494"/>
                  <a:gd name="connsiteY80" fmla="*/ 997261 h 128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282494" h="1282495">
                    <a:moveTo>
                      <a:pt x="641247" y="0"/>
                    </a:moveTo>
                    <a:cubicBezTo>
                      <a:pt x="287678" y="0"/>
                      <a:pt x="0" y="287678"/>
                      <a:pt x="0" y="641248"/>
                    </a:cubicBezTo>
                    <a:cubicBezTo>
                      <a:pt x="0" y="994817"/>
                      <a:pt x="287678" y="1282495"/>
                      <a:pt x="641247" y="1282495"/>
                    </a:cubicBezTo>
                    <a:cubicBezTo>
                      <a:pt x="994817" y="1282495"/>
                      <a:pt x="1282495" y="994817"/>
                      <a:pt x="1282495" y="641248"/>
                    </a:cubicBezTo>
                    <a:cubicBezTo>
                      <a:pt x="1282495" y="287597"/>
                      <a:pt x="994899" y="0"/>
                      <a:pt x="641247" y="0"/>
                    </a:cubicBezTo>
                    <a:close/>
                    <a:moveTo>
                      <a:pt x="473544" y="90083"/>
                    </a:moveTo>
                    <a:cubicBezTo>
                      <a:pt x="432820" y="132110"/>
                      <a:pt x="396982" y="184889"/>
                      <a:pt x="367172" y="247035"/>
                    </a:cubicBezTo>
                    <a:cubicBezTo>
                      <a:pt x="360249" y="261533"/>
                      <a:pt x="353733" y="276357"/>
                      <a:pt x="347624" y="291506"/>
                    </a:cubicBezTo>
                    <a:cubicBezTo>
                      <a:pt x="305433" y="276764"/>
                      <a:pt x="265931" y="258845"/>
                      <a:pt x="230175" y="238076"/>
                    </a:cubicBezTo>
                    <a:cubicBezTo>
                      <a:pt x="296881" y="170065"/>
                      <a:pt x="380285" y="118509"/>
                      <a:pt x="473544" y="90083"/>
                    </a:cubicBezTo>
                    <a:close/>
                    <a:moveTo>
                      <a:pt x="186599" y="287922"/>
                    </a:moveTo>
                    <a:cubicBezTo>
                      <a:pt x="228953" y="313823"/>
                      <a:pt x="275705" y="335733"/>
                      <a:pt x="325714" y="353244"/>
                    </a:cubicBezTo>
                    <a:cubicBezTo>
                      <a:pt x="300872" y="432657"/>
                      <a:pt x="286700" y="518993"/>
                      <a:pt x="283931" y="608587"/>
                    </a:cubicBezTo>
                    <a:lnTo>
                      <a:pt x="66218" y="608587"/>
                    </a:lnTo>
                    <a:cubicBezTo>
                      <a:pt x="72897" y="488205"/>
                      <a:pt x="116798" y="377516"/>
                      <a:pt x="186599" y="287922"/>
                    </a:cubicBezTo>
                    <a:close/>
                    <a:moveTo>
                      <a:pt x="66136" y="673827"/>
                    </a:moveTo>
                    <a:lnTo>
                      <a:pt x="283849" y="673827"/>
                    </a:lnTo>
                    <a:cubicBezTo>
                      <a:pt x="286619" y="764806"/>
                      <a:pt x="301280" y="852363"/>
                      <a:pt x="326854" y="932835"/>
                    </a:cubicBezTo>
                    <a:cubicBezTo>
                      <a:pt x="277252" y="950184"/>
                      <a:pt x="230826" y="971768"/>
                      <a:pt x="188717" y="997261"/>
                    </a:cubicBezTo>
                    <a:cubicBezTo>
                      <a:pt x="117694" y="907178"/>
                      <a:pt x="72978" y="795431"/>
                      <a:pt x="66136" y="673827"/>
                    </a:cubicBezTo>
                    <a:close/>
                    <a:moveTo>
                      <a:pt x="232781" y="1046945"/>
                    </a:moveTo>
                    <a:cubicBezTo>
                      <a:pt x="268211" y="1026501"/>
                      <a:pt x="307388" y="1008908"/>
                      <a:pt x="349172" y="994410"/>
                    </a:cubicBezTo>
                    <a:cubicBezTo>
                      <a:pt x="354873" y="1008338"/>
                      <a:pt x="360900" y="1022022"/>
                      <a:pt x="367253" y="1035379"/>
                    </a:cubicBezTo>
                    <a:cubicBezTo>
                      <a:pt x="396982" y="1097524"/>
                      <a:pt x="432901" y="1150304"/>
                      <a:pt x="473626" y="1192331"/>
                    </a:cubicBezTo>
                    <a:cubicBezTo>
                      <a:pt x="381425" y="1164231"/>
                      <a:pt x="298999" y="1113652"/>
                      <a:pt x="232781" y="1046945"/>
                    </a:cubicBezTo>
                    <a:close/>
                    <a:moveTo>
                      <a:pt x="608668" y="1213508"/>
                    </a:moveTo>
                    <a:cubicBezTo>
                      <a:pt x="526730" y="1172132"/>
                      <a:pt x="458232" y="1086285"/>
                      <a:pt x="412050" y="975596"/>
                    </a:cubicBezTo>
                    <a:cubicBezTo>
                      <a:pt x="474277" y="959550"/>
                      <a:pt x="540739" y="950020"/>
                      <a:pt x="608668" y="947659"/>
                    </a:cubicBezTo>
                    <a:lnTo>
                      <a:pt x="608668" y="1213508"/>
                    </a:lnTo>
                    <a:close/>
                    <a:moveTo>
                      <a:pt x="608668" y="882418"/>
                    </a:moveTo>
                    <a:cubicBezTo>
                      <a:pt x="532187" y="884780"/>
                      <a:pt x="458394" y="895450"/>
                      <a:pt x="389407" y="913695"/>
                    </a:cubicBezTo>
                    <a:cubicBezTo>
                      <a:pt x="366113" y="840309"/>
                      <a:pt x="351941" y="758860"/>
                      <a:pt x="349009" y="673827"/>
                    </a:cubicBezTo>
                    <a:lnTo>
                      <a:pt x="608668" y="673827"/>
                    </a:lnTo>
                    <a:lnTo>
                      <a:pt x="608668" y="882418"/>
                    </a:lnTo>
                    <a:close/>
                    <a:moveTo>
                      <a:pt x="608668" y="608668"/>
                    </a:moveTo>
                    <a:lnTo>
                      <a:pt x="349009" y="608668"/>
                    </a:lnTo>
                    <a:cubicBezTo>
                      <a:pt x="351859" y="525102"/>
                      <a:pt x="365624" y="444956"/>
                      <a:pt x="388185" y="372548"/>
                    </a:cubicBezTo>
                    <a:cubicBezTo>
                      <a:pt x="457499" y="390955"/>
                      <a:pt x="531780" y="401788"/>
                      <a:pt x="608586" y="404150"/>
                    </a:cubicBezTo>
                    <a:lnTo>
                      <a:pt x="608586" y="608668"/>
                    </a:lnTo>
                    <a:close/>
                    <a:moveTo>
                      <a:pt x="608668" y="338828"/>
                    </a:moveTo>
                    <a:cubicBezTo>
                      <a:pt x="540169" y="336466"/>
                      <a:pt x="473137" y="326774"/>
                      <a:pt x="410503" y="310565"/>
                    </a:cubicBezTo>
                    <a:cubicBezTo>
                      <a:pt x="456684" y="198084"/>
                      <a:pt x="525834" y="110771"/>
                      <a:pt x="608668" y="68988"/>
                    </a:cubicBezTo>
                    <a:lnTo>
                      <a:pt x="608668" y="338828"/>
                    </a:lnTo>
                    <a:close/>
                    <a:moveTo>
                      <a:pt x="1095977" y="287922"/>
                    </a:moveTo>
                    <a:cubicBezTo>
                      <a:pt x="1165778" y="377516"/>
                      <a:pt x="1209680" y="488205"/>
                      <a:pt x="1216440" y="608668"/>
                    </a:cubicBezTo>
                    <a:lnTo>
                      <a:pt x="998727" y="608668"/>
                    </a:lnTo>
                    <a:cubicBezTo>
                      <a:pt x="995957" y="519074"/>
                      <a:pt x="981785" y="432738"/>
                      <a:pt x="956943" y="353326"/>
                    </a:cubicBezTo>
                    <a:cubicBezTo>
                      <a:pt x="1006872" y="335733"/>
                      <a:pt x="1053623" y="313823"/>
                      <a:pt x="1095977" y="287922"/>
                    </a:cubicBezTo>
                    <a:close/>
                    <a:moveTo>
                      <a:pt x="1052320" y="238076"/>
                    </a:moveTo>
                    <a:cubicBezTo>
                      <a:pt x="1016645" y="258845"/>
                      <a:pt x="977143" y="276845"/>
                      <a:pt x="934871" y="291506"/>
                    </a:cubicBezTo>
                    <a:cubicBezTo>
                      <a:pt x="928762" y="276357"/>
                      <a:pt x="922246" y="261533"/>
                      <a:pt x="915323" y="247035"/>
                    </a:cubicBezTo>
                    <a:cubicBezTo>
                      <a:pt x="885594" y="184889"/>
                      <a:pt x="849675" y="132110"/>
                      <a:pt x="808951" y="90083"/>
                    </a:cubicBezTo>
                    <a:cubicBezTo>
                      <a:pt x="902291" y="118509"/>
                      <a:pt x="985695" y="170065"/>
                      <a:pt x="1052320" y="238076"/>
                    </a:cubicBezTo>
                    <a:close/>
                    <a:moveTo>
                      <a:pt x="673827" y="68988"/>
                    </a:moveTo>
                    <a:cubicBezTo>
                      <a:pt x="756661" y="110852"/>
                      <a:pt x="825811" y="198084"/>
                      <a:pt x="871992" y="310565"/>
                    </a:cubicBezTo>
                    <a:cubicBezTo>
                      <a:pt x="809358" y="326855"/>
                      <a:pt x="742326" y="336547"/>
                      <a:pt x="673827" y="338909"/>
                    </a:cubicBezTo>
                    <a:lnTo>
                      <a:pt x="673827" y="68988"/>
                    </a:lnTo>
                    <a:close/>
                    <a:moveTo>
                      <a:pt x="673827" y="404069"/>
                    </a:moveTo>
                    <a:cubicBezTo>
                      <a:pt x="750715" y="401706"/>
                      <a:pt x="824996" y="390955"/>
                      <a:pt x="894228" y="372466"/>
                    </a:cubicBezTo>
                    <a:cubicBezTo>
                      <a:pt x="916871" y="444875"/>
                      <a:pt x="930554" y="525020"/>
                      <a:pt x="933405" y="608587"/>
                    </a:cubicBezTo>
                    <a:lnTo>
                      <a:pt x="673827" y="608587"/>
                    </a:lnTo>
                    <a:lnTo>
                      <a:pt x="673827" y="404069"/>
                    </a:lnTo>
                    <a:close/>
                    <a:moveTo>
                      <a:pt x="673827" y="673827"/>
                    </a:moveTo>
                    <a:lnTo>
                      <a:pt x="933486" y="673827"/>
                    </a:lnTo>
                    <a:cubicBezTo>
                      <a:pt x="930554" y="758860"/>
                      <a:pt x="916382" y="840391"/>
                      <a:pt x="893088" y="913776"/>
                    </a:cubicBezTo>
                    <a:cubicBezTo>
                      <a:pt x="824100" y="895531"/>
                      <a:pt x="750226" y="884861"/>
                      <a:pt x="673827" y="882499"/>
                    </a:cubicBezTo>
                    <a:lnTo>
                      <a:pt x="673827" y="673827"/>
                    </a:lnTo>
                    <a:close/>
                    <a:moveTo>
                      <a:pt x="673827" y="1213427"/>
                    </a:moveTo>
                    <a:lnTo>
                      <a:pt x="673827" y="947577"/>
                    </a:lnTo>
                    <a:cubicBezTo>
                      <a:pt x="742407" y="949858"/>
                      <a:pt x="808706" y="959224"/>
                      <a:pt x="870608" y="975107"/>
                    </a:cubicBezTo>
                    <a:cubicBezTo>
                      <a:pt x="824507" y="1086040"/>
                      <a:pt x="755846" y="1172050"/>
                      <a:pt x="673827" y="1213427"/>
                    </a:cubicBezTo>
                    <a:close/>
                    <a:moveTo>
                      <a:pt x="809032" y="1192331"/>
                    </a:moveTo>
                    <a:cubicBezTo>
                      <a:pt x="849757" y="1150304"/>
                      <a:pt x="885594" y="1097524"/>
                      <a:pt x="915404" y="1035379"/>
                    </a:cubicBezTo>
                    <a:cubicBezTo>
                      <a:pt x="921839" y="1021940"/>
                      <a:pt x="927948" y="1008094"/>
                      <a:pt x="933649" y="994085"/>
                    </a:cubicBezTo>
                    <a:cubicBezTo>
                      <a:pt x="975188" y="1008582"/>
                      <a:pt x="1014202" y="1026257"/>
                      <a:pt x="1049877" y="1046945"/>
                    </a:cubicBezTo>
                    <a:cubicBezTo>
                      <a:pt x="983577" y="1113652"/>
                      <a:pt x="901151" y="1164231"/>
                      <a:pt x="809032" y="1192331"/>
                    </a:cubicBezTo>
                    <a:close/>
                    <a:moveTo>
                      <a:pt x="1093859" y="997261"/>
                    </a:moveTo>
                    <a:cubicBezTo>
                      <a:pt x="1051750" y="971768"/>
                      <a:pt x="1005405" y="950184"/>
                      <a:pt x="955722" y="932835"/>
                    </a:cubicBezTo>
                    <a:cubicBezTo>
                      <a:pt x="981297" y="852363"/>
                      <a:pt x="995876" y="764806"/>
                      <a:pt x="998727" y="673827"/>
                    </a:cubicBezTo>
                    <a:lnTo>
                      <a:pt x="1216440" y="673827"/>
                    </a:lnTo>
                    <a:cubicBezTo>
                      <a:pt x="1209598" y="795512"/>
                      <a:pt x="1164883" y="907178"/>
                      <a:pt x="1093859" y="997261"/>
                    </a:cubicBezTo>
                    <a:close/>
                  </a:path>
                </a:pathLst>
              </a:custGeom>
              <a:solidFill>
                <a:schemeClr val="tx1"/>
              </a:solidFill>
              <a:ln w="81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8037706-A886-4FCD-AD26-3B16FBC9EFD3}"/>
                </a:ext>
              </a:extLst>
            </p:cNvPr>
            <p:cNvGrpSpPr/>
            <p:nvPr userDrawn="1"/>
          </p:nvGrpSpPr>
          <p:grpSpPr>
            <a:xfrm>
              <a:off x="6172200" y="3824367"/>
              <a:ext cx="518073" cy="518073"/>
              <a:chOff x="1714500" y="3794904"/>
              <a:chExt cx="1926092" cy="192609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E552C40-C7EF-4F42-B452-D67A07EA5742}"/>
                  </a:ext>
                </a:extLst>
              </p:cNvPr>
              <p:cNvSpPr/>
              <p:nvPr userDrawn="1"/>
            </p:nvSpPr>
            <p:spPr>
              <a:xfrm>
                <a:off x="1714500" y="3794904"/>
                <a:ext cx="1926092" cy="192609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aphic 2">
                <a:extLst>
                  <a:ext uri="{FF2B5EF4-FFF2-40B4-BE49-F238E27FC236}">
                    <a16:creationId xmlns:a16="http://schemas.microsoft.com/office/drawing/2014/main" id="{C7E21E7D-72B1-4E36-89BF-72A3CF1A0C67}"/>
                  </a:ext>
                </a:extLst>
              </p:cNvPr>
              <p:cNvGrpSpPr/>
              <p:nvPr/>
            </p:nvGrpSpPr>
            <p:grpSpPr>
              <a:xfrm>
                <a:off x="2107933" y="4086336"/>
                <a:ext cx="1139226" cy="1139877"/>
                <a:chOff x="445525" y="340877"/>
                <a:chExt cx="1139226" cy="1139877"/>
              </a:xfrm>
              <a:solidFill>
                <a:schemeClr val="tx1"/>
              </a:solidFill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CFF7DC8D-0525-43DC-9087-685C42E1EBBB}"/>
                    </a:ext>
                  </a:extLst>
                </p:cNvPr>
                <p:cNvSpPr/>
                <p:nvPr/>
              </p:nvSpPr>
              <p:spPr>
                <a:xfrm>
                  <a:off x="466865" y="699090"/>
                  <a:ext cx="286944" cy="781583"/>
                </a:xfrm>
                <a:custGeom>
                  <a:avLst/>
                  <a:gdLst>
                    <a:gd name="connsiteX0" fmla="*/ 254284 w 286944"/>
                    <a:gd name="connsiteY0" fmla="*/ 0 h 781583"/>
                    <a:gd name="connsiteX1" fmla="*/ 32580 w 286944"/>
                    <a:gd name="connsiteY1" fmla="*/ 0 h 781583"/>
                    <a:gd name="connsiteX2" fmla="*/ 0 w 286944"/>
                    <a:gd name="connsiteY2" fmla="*/ 32580 h 781583"/>
                    <a:gd name="connsiteX3" fmla="*/ 0 w 286944"/>
                    <a:gd name="connsiteY3" fmla="*/ 749004 h 781583"/>
                    <a:gd name="connsiteX4" fmla="*/ 32580 w 286944"/>
                    <a:gd name="connsiteY4" fmla="*/ 781584 h 781583"/>
                    <a:gd name="connsiteX5" fmla="*/ 254365 w 286944"/>
                    <a:gd name="connsiteY5" fmla="*/ 781584 h 781583"/>
                    <a:gd name="connsiteX6" fmla="*/ 286945 w 286944"/>
                    <a:gd name="connsiteY6" fmla="*/ 749004 h 781583"/>
                    <a:gd name="connsiteX7" fmla="*/ 286945 w 286944"/>
                    <a:gd name="connsiteY7" fmla="*/ 32580 h 781583"/>
                    <a:gd name="connsiteX8" fmla="*/ 254284 w 286944"/>
                    <a:gd name="connsiteY8" fmla="*/ 0 h 781583"/>
                    <a:gd name="connsiteX9" fmla="*/ 221704 w 286944"/>
                    <a:gd name="connsiteY9" fmla="*/ 716506 h 781583"/>
                    <a:gd name="connsiteX10" fmla="*/ 65159 w 286944"/>
                    <a:gd name="connsiteY10" fmla="*/ 716506 h 781583"/>
                    <a:gd name="connsiteX11" fmla="*/ 65159 w 286944"/>
                    <a:gd name="connsiteY11" fmla="*/ 65241 h 781583"/>
                    <a:gd name="connsiteX12" fmla="*/ 221785 w 286944"/>
                    <a:gd name="connsiteY12" fmla="*/ 65241 h 781583"/>
                    <a:gd name="connsiteX13" fmla="*/ 221785 w 286944"/>
                    <a:gd name="connsiteY13" fmla="*/ 716506 h 781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6944" h="781583">
                      <a:moveTo>
                        <a:pt x="254284" y="0"/>
                      </a:moveTo>
                      <a:lnTo>
                        <a:pt x="32580" y="0"/>
                      </a:lnTo>
                      <a:cubicBezTo>
                        <a:pt x="14579" y="0"/>
                        <a:pt x="0" y="14579"/>
                        <a:pt x="0" y="32580"/>
                      </a:cubicBezTo>
                      <a:lnTo>
                        <a:pt x="0" y="749004"/>
                      </a:lnTo>
                      <a:cubicBezTo>
                        <a:pt x="0" y="767005"/>
                        <a:pt x="14579" y="781584"/>
                        <a:pt x="32580" y="781584"/>
                      </a:cubicBezTo>
                      <a:lnTo>
                        <a:pt x="254365" y="781584"/>
                      </a:lnTo>
                      <a:cubicBezTo>
                        <a:pt x="272365" y="781584"/>
                        <a:pt x="286945" y="767005"/>
                        <a:pt x="286945" y="749004"/>
                      </a:cubicBezTo>
                      <a:lnTo>
                        <a:pt x="286945" y="32580"/>
                      </a:lnTo>
                      <a:cubicBezTo>
                        <a:pt x="286863" y="14661"/>
                        <a:pt x="272284" y="0"/>
                        <a:pt x="254284" y="0"/>
                      </a:cubicBezTo>
                      <a:close/>
                      <a:moveTo>
                        <a:pt x="221704" y="716506"/>
                      </a:moveTo>
                      <a:lnTo>
                        <a:pt x="65159" y="716506"/>
                      </a:lnTo>
                      <a:lnTo>
                        <a:pt x="65159" y="65241"/>
                      </a:lnTo>
                      <a:lnTo>
                        <a:pt x="221785" y="65241"/>
                      </a:lnTo>
                      <a:lnTo>
                        <a:pt x="221785" y="716506"/>
                      </a:ln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1460AB79-3862-4CD6-9029-77EFC2C459CE}"/>
                    </a:ext>
                  </a:extLst>
                </p:cNvPr>
                <p:cNvSpPr/>
                <p:nvPr/>
              </p:nvSpPr>
              <p:spPr>
                <a:xfrm>
                  <a:off x="830453" y="677261"/>
                  <a:ext cx="754298" cy="803493"/>
                </a:xfrm>
                <a:custGeom>
                  <a:avLst/>
                  <a:gdLst>
                    <a:gd name="connsiteX0" fmla="*/ 671709 w 754298"/>
                    <a:gd name="connsiteY0" fmla="*/ 80146 h 803493"/>
                    <a:gd name="connsiteX1" fmla="*/ 461164 w 754298"/>
                    <a:gd name="connsiteY1" fmla="*/ 0 h 803493"/>
                    <a:gd name="connsiteX2" fmla="*/ 277822 w 754298"/>
                    <a:gd name="connsiteY2" fmla="*/ 64508 h 803493"/>
                    <a:gd name="connsiteX3" fmla="*/ 277822 w 754298"/>
                    <a:gd name="connsiteY3" fmla="*/ 54489 h 803493"/>
                    <a:gd name="connsiteX4" fmla="*/ 245243 w 754298"/>
                    <a:gd name="connsiteY4" fmla="*/ 21910 h 803493"/>
                    <a:gd name="connsiteX5" fmla="*/ 32580 w 754298"/>
                    <a:gd name="connsiteY5" fmla="*/ 21910 h 803493"/>
                    <a:gd name="connsiteX6" fmla="*/ 0 w 754298"/>
                    <a:gd name="connsiteY6" fmla="*/ 54489 h 803493"/>
                    <a:gd name="connsiteX7" fmla="*/ 0 w 754298"/>
                    <a:gd name="connsiteY7" fmla="*/ 770914 h 803493"/>
                    <a:gd name="connsiteX8" fmla="*/ 32580 w 754298"/>
                    <a:gd name="connsiteY8" fmla="*/ 803494 h 803493"/>
                    <a:gd name="connsiteX9" fmla="*/ 245243 w 754298"/>
                    <a:gd name="connsiteY9" fmla="*/ 803494 h 803493"/>
                    <a:gd name="connsiteX10" fmla="*/ 277822 w 754298"/>
                    <a:gd name="connsiteY10" fmla="*/ 770914 h 803493"/>
                    <a:gd name="connsiteX11" fmla="*/ 277822 w 754298"/>
                    <a:gd name="connsiteY11" fmla="*/ 394783 h 803493"/>
                    <a:gd name="connsiteX12" fmla="*/ 380367 w 754298"/>
                    <a:gd name="connsiteY12" fmla="*/ 266582 h 803493"/>
                    <a:gd name="connsiteX13" fmla="*/ 468494 w 754298"/>
                    <a:gd name="connsiteY13" fmla="*/ 394783 h 803493"/>
                    <a:gd name="connsiteX14" fmla="*/ 468494 w 754298"/>
                    <a:gd name="connsiteY14" fmla="*/ 770914 h 803493"/>
                    <a:gd name="connsiteX15" fmla="*/ 501074 w 754298"/>
                    <a:gd name="connsiteY15" fmla="*/ 803494 h 803493"/>
                    <a:gd name="connsiteX16" fmla="*/ 721719 w 754298"/>
                    <a:gd name="connsiteY16" fmla="*/ 803494 h 803493"/>
                    <a:gd name="connsiteX17" fmla="*/ 754299 w 754298"/>
                    <a:gd name="connsiteY17" fmla="*/ 770914 h 803493"/>
                    <a:gd name="connsiteX18" fmla="*/ 754299 w 754298"/>
                    <a:gd name="connsiteY18" fmla="*/ 317162 h 803493"/>
                    <a:gd name="connsiteX19" fmla="*/ 671709 w 754298"/>
                    <a:gd name="connsiteY19" fmla="*/ 80146 h 803493"/>
                    <a:gd name="connsiteX20" fmla="*/ 689221 w 754298"/>
                    <a:gd name="connsiteY20" fmla="*/ 738335 h 803493"/>
                    <a:gd name="connsiteX21" fmla="*/ 533735 w 754298"/>
                    <a:gd name="connsiteY21" fmla="*/ 738335 h 803493"/>
                    <a:gd name="connsiteX22" fmla="*/ 533735 w 754298"/>
                    <a:gd name="connsiteY22" fmla="*/ 394783 h 803493"/>
                    <a:gd name="connsiteX23" fmla="*/ 380448 w 754298"/>
                    <a:gd name="connsiteY23" fmla="*/ 201423 h 803493"/>
                    <a:gd name="connsiteX24" fmla="*/ 212745 w 754298"/>
                    <a:gd name="connsiteY24" fmla="*/ 394783 h 803493"/>
                    <a:gd name="connsiteX25" fmla="*/ 212745 w 754298"/>
                    <a:gd name="connsiteY25" fmla="*/ 738335 h 803493"/>
                    <a:gd name="connsiteX26" fmla="*/ 65241 w 754298"/>
                    <a:gd name="connsiteY26" fmla="*/ 738335 h 803493"/>
                    <a:gd name="connsiteX27" fmla="*/ 65241 w 754298"/>
                    <a:gd name="connsiteY27" fmla="*/ 87069 h 803493"/>
                    <a:gd name="connsiteX28" fmla="*/ 212745 w 754298"/>
                    <a:gd name="connsiteY28" fmla="*/ 87069 h 803493"/>
                    <a:gd name="connsiteX29" fmla="*/ 212745 w 754298"/>
                    <a:gd name="connsiteY29" fmla="*/ 151006 h 803493"/>
                    <a:gd name="connsiteX30" fmla="*/ 237179 w 754298"/>
                    <a:gd name="connsiteY30" fmla="*/ 182446 h 803493"/>
                    <a:gd name="connsiteX31" fmla="*/ 273831 w 754298"/>
                    <a:gd name="connsiteY31" fmla="*/ 166645 h 803493"/>
                    <a:gd name="connsiteX32" fmla="*/ 461164 w 754298"/>
                    <a:gd name="connsiteY32" fmla="*/ 65159 h 803493"/>
                    <a:gd name="connsiteX33" fmla="*/ 689221 w 754298"/>
                    <a:gd name="connsiteY33" fmla="*/ 317244 h 803493"/>
                    <a:gd name="connsiteX34" fmla="*/ 689221 w 754298"/>
                    <a:gd name="connsiteY34" fmla="*/ 738335 h 803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54298" h="803493">
                      <a:moveTo>
                        <a:pt x="671709" y="80146"/>
                      </a:moveTo>
                      <a:cubicBezTo>
                        <a:pt x="620397" y="27693"/>
                        <a:pt x="547581" y="0"/>
                        <a:pt x="461164" y="0"/>
                      </a:cubicBezTo>
                      <a:cubicBezTo>
                        <a:pt x="377434" y="0"/>
                        <a:pt x="317406" y="31765"/>
                        <a:pt x="277822" y="64508"/>
                      </a:cubicBezTo>
                      <a:lnTo>
                        <a:pt x="277822" y="54489"/>
                      </a:lnTo>
                      <a:cubicBezTo>
                        <a:pt x="277822" y="36489"/>
                        <a:pt x="263243" y="21910"/>
                        <a:pt x="245243" y="21910"/>
                      </a:cubicBezTo>
                      <a:lnTo>
                        <a:pt x="32580" y="21910"/>
                      </a:lnTo>
                      <a:cubicBezTo>
                        <a:pt x="14579" y="21910"/>
                        <a:pt x="0" y="36489"/>
                        <a:pt x="0" y="54489"/>
                      </a:cubicBezTo>
                      <a:lnTo>
                        <a:pt x="0" y="770914"/>
                      </a:lnTo>
                      <a:cubicBezTo>
                        <a:pt x="0" y="788914"/>
                        <a:pt x="14579" y="803494"/>
                        <a:pt x="32580" y="803494"/>
                      </a:cubicBezTo>
                      <a:lnTo>
                        <a:pt x="245243" y="803494"/>
                      </a:lnTo>
                      <a:cubicBezTo>
                        <a:pt x="263243" y="803494"/>
                        <a:pt x="277822" y="788914"/>
                        <a:pt x="277822" y="770914"/>
                      </a:cubicBezTo>
                      <a:lnTo>
                        <a:pt x="277822" y="394783"/>
                      </a:lnTo>
                      <a:cubicBezTo>
                        <a:pt x="277822" y="309750"/>
                        <a:pt x="312357" y="266582"/>
                        <a:pt x="380367" y="266582"/>
                      </a:cubicBezTo>
                      <a:cubicBezTo>
                        <a:pt x="404475" y="266582"/>
                        <a:pt x="468494" y="266582"/>
                        <a:pt x="468494" y="394783"/>
                      </a:cubicBezTo>
                      <a:lnTo>
                        <a:pt x="468494" y="770914"/>
                      </a:lnTo>
                      <a:cubicBezTo>
                        <a:pt x="468494" y="788914"/>
                        <a:pt x="483074" y="803494"/>
                        <a:pt x="501074" y="803494"/>
                      </a:cubicBezTo>
                      <a:lnTo>
                        <a:pt x="721719" y="803494"/>
                      </a:lnTo>
                      <a:cubicBezTo>
                        <a:pt x="739719" y="803494"/>
                        <a:pt x="754299" y="788914"/>
                        <a:pt x="754299" y="770914"/>
                      </a:cubicBezTo>
                      <a:lnTo>
                        <a:pt x="754299" y="317162"/>
                      </a:lnTo>
                      <a:cubicBezTo>
                        <a:pt x="754380" y="217387"/>
                        <a:pt x="725791" y="135368"/>
                        <a:pt x="671709" y="80146"/>
                      </a:cubicBezTo>
                      <a:close/>
                      <a:moveTo>
                        <a:pt x="689221" y="738335"/>
                      </a:moveTo>
                      <a:lnTo>
                        <a:pt x="533735" y="738335"/>
                      </a:lnTo>
                      <a:lnTo>
                        <a:pt x="533735" y="394783"/>
                      </a:lnTo>
                      <a:cubicBezTo>
                        <a:pt x="533735" y="226591"/>
                        <a:pt x="437707" y="201423"/>
                        <a:pt x="380448" y="201423"/>
                      </a:cubicBezTo>
                      <a:cubicBezTo>
                        <a:pt x="275460" y="201423"/>
                        <a:pt x="212745" y="273668"/>
                        <a:pt x="212745" y="394783"/>
                      </a:cubicBezTo>
                      <a:lnTo>
                        <a:pt x="212745" y="738335"/>
                      </a:lnTo>
                      <a:lnTo>
                        <a:pt x="65241" y="738335"/>
                      </a:lnTo>
                      <a:lnTo>
                        <a:pt x="65241" y="87069"/>
                      </a:lnTo>
                      <a:lnTo>
                        <a:pt x="212745" y="87069"/>
                      </a:lnTo>
                      <a:lnTo>
                        <a:pt x="212745" y="151006"/>
                      </a:lnTo>
                      <a:cubicBezTo>
                        <a:pt x="212745" y="165830"/>
                        <a:pt x="222844" y="178780"/>
                        <a:pt x="237179" y="182446"/>
                      </a:cubicBezTo>
                      <a:cubicBezTo>
                        <a:pt x="251596" y="186192"/>
                        <a:pt x="266664" y="179595"/>
                        <a:pt x="273831" y="166645"/>
                      </a:cubicBezTo>
                      <a:cubicBezTo>
                        <a:pt x="276112" y="162491"/>
                        <a:pt x="331497" y="65159"/>
                        <a:pt x="461164" y="65159"/>
                      </a:cubicBezTo>
                      <a:cubicBezTo>
                        <a:pt x="606061" y="65159"/>
                        <a:pt x="689221" y="157034"/>
                        <a:pt x="689221" y="317244"/>
                      </a:cubicBezTo>
                      <a:lnTo>
                        <a:pt x="689221" y="738335"/>
                      </a:ln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EF43F605-C89D-4677-ACB1-B72F762EB858}"/>
                    </a:ext>
                  </a:extLst>
                </p:cNvPr>
                <p:cNvSpPr/>
                <p:nvPr/>
              </p:nvSpPr>
              <p:spPr>
                <a:xfrm>
                  <a:off x="445525" y="340877"/>
                  <a:ext cx="327424" cy="329542"/>
                </a:xfrm>
                <a:custGeom>
                  <a:avLst/>
                  <a:gdLst>
                    <a:gd name="connsiteX0" fmla="*/ 163712 w 327424"/>
                    <a:gd name="connsiteY0" fmla="*/ 0 h 329542"/>
                    <a:gd name="connsiteX1" fmla="*/ 0 w 327424"/>
                    <a:gd name="connsiteY1" fmla="*/ 164853 h 329542"/>
                    <a:gd name="connsiteX2" fmla="*/ 163712 w 327424"/>
                    <a:gd name="connsiteY2" fmla="*/ 329542 h 329542"/>
                    <a:gd name="connsiteX3" fmla="*/ 327425 w 327424"/>
                    <a:gd name="connsiteY3" fmla="*/ 164853 h 329542"/>
                    <a:gd name="connsiteX4" fmla="*/ 163712 w 327424"/>
                    <a:gd name="connsiteY4" fmla="*/ 0 h 329542"/>
                    <a:gd name="connsiteX5" fmla="*/ 163712 w 327424"/>
                    <a:gd name="connsiteY5" fmla="*/ 264383 h 329542"/>
                    <a:gd name="connsiteX6" fmla="*/ 65159 w 327424"/>
                    <a:gd name="connsiteY6" fmla="*/ 164853 h 329542"/>
                    <a:gd name="connsiteX7" fmla="*/ 163712 w 327424"/>
                    <a:gd name="connsiteY7" fmla="*/ 65159 h 329542"/>
                    <a:gd name="connsiteX8" fmla="*/ 262266 w 327424"/>
                    <a:gd name="connsiteY8" fmla="*/ 164853 h 329542"/>
                    <a:gd name="connsiteX9" fmla="*/ 163712 w 327424"/>
                    <a:gd name="connsiteY9" fmla="*/ 264383 h 32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7424" h="329542">
                      <a:moveTo>
                        <a:pt x="163712" y="0"/>
                      </a:moveTo>
                      <a:cubicBezTo>
                        <a:pt x="73467" y="0"/>
                        <a:pt x="0" y="73956"/>
                        <a:pt x="0" y="164853"/>
                      </a:cubicBezTo>
                      <a:cubicBezTo>
                        <a:pt x="0" y="255668"/>
                        <a:pt x="73467" y="329542"/>
                        <a:pt x="163712" y="329542"/>
                      </a:cubicBezTo>
                      <a:cubicBezTo>
                        <a:pt x="253958" y="329542"/>
                        <a:pt x="327425" y="255668"/>
                        <a:pt x="327425" y="164853"/>
                      </a:cubicBezTo>
                      <a:cubicBezTo>
                        <a:pt x="327425" y="73956"/>
                        <a:pt x="253958" y="0"/>
                        <a:pt x="163712" y="0"/>
                      </a:cubicBezTo>
                      <a:close/>
                      <a:moveTo>
                        <a:pt x="163712" y="264383"/>
                      </a:moveTo>
                      <a:cubicBezTo>
                        <a:pt x="109386" y="264383"/>
                        <a:pt x="65159" y="219749"/>
                        <a:pt x="65159" y="164853"/>
                      </a:cubicBezTo>
                      <a:cubicBezTo>
                        <a:pt x="65159" y="109875"/>
                        <a:pt x="109386" y="65159"/>
                        <a:pt x="163712" y="65159"/>
                      </a:cubicBezTo>
                      <a:cubicBezTo>
                        <a:pt x="218039" y="65159"/>
                        <a:pt x="262266" y="109875"/>
                        <a:pt x="262266" y="164853"/>
                      </a:cubicBezTo>
                      <a:cubicBezTo>
                        <a:pt x="262266" y="219749"/>
                        <a:pt x="218039" y="264383"/>
                        <a:pt x="163712" y="264383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75A626B-F5C9-4B01-922E-5E5F9E8C8439}"/>
              </a:ext>
            </a:extLst>
          </p:cNvPr>
          <p:cNvSpPr txBox="1"/>
          <p:nvPr userDrawn="1"/>
        </p:nvSpPr>
        <p:spPr>
          <a:xfrm>
            <a:off x="6775212" y="2546724"/>
            <a:ext cx="467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+mj-lt"/>
              </a:rPr>
              <a:t>www.FinOps.hu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AA8B61-AE0A-47B2-9406-E7C204D12F5D}"/>
              </a:ext>
            </a:extLst>
          </p:cNvPr>
          <p:cNvSpPr txBox="1"/>
          <p:nvPr userDrawn="1"/>
        </p:nvSpPr>
        <p:spPr>
          <a:xfrm>
            <a:off x="6751846" y="3872652"/>
            <a:ext cx="467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+mj-lt"/>
              </a:rPr>
              <a:t>@finopshungary</a:t>
            </a:r>
          </a:p>
        </p:txBody>
      </p:sp>
    </p:spTree>
    <p:extLst>
      <p:ext uri="{BB962C8B-B14F-4D97-AF65-F5344CB8AC3E}">
        <p14:creationId xmlns:p14="http://schemas.microsoft.com/office/powerpoint/2010/main" val="1810073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80">
          <p15:clr>
            <a:srgbClr val="FBAE40"/>
          </p15:clr>
        </p15:guide>
        <p15:guide id="2" pos="650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6047A-70EA-4BB0-B3AF-83DA2A0B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B2514-2594-403A-9452-2BAD72613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8689-A9D0-47F2-B632-41196F429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5AFF1-B355-4FB5-BDB8-8DB8102B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FinOps.hu – HWSW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14561-9724-4D7F-909C-DB1B710E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8C0D1-46FE-4F85-A287-0B08E59E3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- FinOps.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EB4ACB-FEAC-4973-86ED-2CFB990265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7DA229-9437-4C30-87AF-5A38E9FEA9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>
                <a:latin typeface="+mj-lt"/>
              </a:rPr>
              <a:t>FinOps.hu – HWSW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7248D-A1C3-4A36-A589-54DF288E1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Slide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‹#›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264C10C-D47E-4C0A-BE9B-9C8B14FDA363}"/>
              </a:ext>
            </a:extLst>
          </p:cNvPr>
          <p:cNvSpPr/>
          <p:nvPr userDrawn="1"/>
        </p:nvSpPr>
        <p:spPr>
          <a:xfrm>
            <a:off x="-1563165" y="5791052"/>
            <a:ext cx="2865023" cy="2861204"/>
          </a:xfrm>
          <a:custGeom>
            <a:avLst/>
            <a:gdLst>
              <a:gd name="connsiteX0" fmla="*/ 625770 w 1143419"/>
              <a:gd name="connsiteY0" fmla="*/ 0 h 1141896"/>
              <a:gd name="connsiteX1" fmla="*/ 1143420 w 1143419"/>
              <a:gd name="connsiteY1" fmla="*/ 569832 h 1141896"/>
              <a:gd name="connsiteX2" fmla="*/ 571320 w 1143419"/>
              <a:gd name="connsiteY2" fmla="*/ 1141896 h 1141896"/>
              <a:gd name="connsiteX3" fmla="*/ 0 w 1143419"/>
              <a:gd name="connsiteY3" fmla="*/ 601149 h 1141896"/>
              <a:gd name="connsiteX4" fmla="*/ 238667 w 1143419"/>
              <a:gd name="connsiteY4" fmla="*/ 601149 h 1141896"/>
              <a:gd name="connsiteX5" fmla="*/ 571320 w 1143419"/>
              <a:gd name="connsiteY5" fmla="*/ 903973 h 1141896"/>
              <a:gd name="connsiteX6" fmla="*/ 904717 w 1143419"/>
              <a:gd name="connsiteY6" fmla="*/ 569832 h 1141896"/>
              <a:gd name="connsiteX7" fmla="*/ 625770 w 1143419"/>
              <a:gd name="connsiteY7" fmla="*/ 240190 h 1141896"/>
              <a:gd name="connsiteX8" fmla="*/ 625770 w 1143419"/>
              <a:gd name="connsiteY8" fmla="*/ 0 h 114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419" h="1141896">
                <a:moveTo>
                  <a:pt x="625770" y="0"/>
                </a:moveTo>
                <a:cubicBezTo>
                  <a:pt x="915912" y="27597"/>
                  <a:pt x="1143420" y="272216"/>
                  <a:pt x="1143420" y="569832"/>
                </a:cubicBezTo>
                <a:cubicBezTo>
                  <a:pt x="1143420" y="886083"/>
                  <a:pt x="887606" y="1141896"/>
                  <a:pt x="571320" y="1141896"/>
                </a:cubicBezTo>
                <a:cubicBezTo>
                  <a:pt x="265520" y="1141896"/>
                  <a:pt x="15658" y="902485"/>
                  <a:pt x="0" y="601149"/>
                </a:cubicBezTo>
                <a:lnTo>
                  <a:pt x="238667" y="601149"/>
                </a:lnTo>
                <a:cubicBezTo>
                  <a:pt x="254325" y="770452"/>
                  <a:pt x="397554" y="903973"/>
                  <a:pt x="571320" y="903973"/>
                </a:cubicBezTo>
                <a:cubicBezTo>
                  <a:pt x="755572" y="903973"/>
                  <a:pt x="904717" y="754049"/>
                  <a:pt x="904717" y="569832"/>
                </a:cubicBezTo>
                <a:cubicBezTo>
                  <a:pt x="904717" y="404250"/>
                  <a:pt x="783914" y="266264"/>
                  <a:pt x="625770" y="240190"/>
                </a:cubicBezTo>
                <a:lnTo>
                  <a:pt x="625770" y="0"/>
                </a:lnTo>
                <a:close/>
              </a:path>
            </a:pathLst>
          </a:custGeom>
          <a:solidFill>
            <a:srgbClr val="243665">
              <a:alpha val="20000"/>
            </a:srgbClr>
          </a:solidFill>
          <a:ln w="3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D1B3A-236D-46C2-AE3B-58DC7B7E215E}"/>
              </a:ext>
            </a:extLst>
          </p:cNvPr>
          <p:cNvGrpSpPr/>
          <p:nvPr userDrawn="1"/>
        </p:nvGrpSpPr>
        <p:grpSpPr>
          <a:xfrm>
            <a:off x="11551333" y="644989"/>
            <a:ext cx="495887" cy="496193"/>
            <a:chOff x="10873389" y="719880"/>
            <a:chExt cx="421041" cy="42130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9CE3C05-8304-4363-BF36-57BAFD1C53C3}"/>
                </a:ext>
              </a:extLst>
            </p:cNvPr>
            <p:cNvSpPr/>
            <p:nvPr/>
          </p:nvSpPr>
          <p:spPr>
            <a:xfrm>
              <a:off x="10873936" y="721248"/>
              <a:ext cx="420494" cy="419934"/>
            </a:xfrm>
            <a:custGeom>
              <a:avLst/>
              <a:gdLst>
                <a:gd name="connsiteX0" fmla="*/ 230128 w 420494"/>
                <a:gd name="connsiteY0" fmla="*/ 0 h 419934"/>
                <a:gd name="connsiteX1" fmla="*/ 420494 w 420494"/>
                <a:gd name="connsiteY1" fmla="*/ 209557 h 419934"/>
                <a:gd name="connsiteX2" fmla="*/ 210104 w 420494"/>
                <a:gd name="connsiteY2" fmla="*/ 419934 h 419934"/>
                <a:gd name="connsiteX3" fmla="*/ 0 w 420494"/>
                <a:gd name="connsiteY3" fmla="*/ 221074 h 419934"/>
                <a:gd name="connsiteX4" fmla="*/ 87770 w 420494"/>
                <a:gd name="connsiteY4" fmla="*/ 221074 h 419934"/>
                <a:gd name="connsiteX5" fmla="*/ 210104 w 420494"/>
                <a:gd name="connsiteY5" fmla="*/ 332438 h 419934"/>
                <a:gd name="connsiteX6" fmla="*/ 332711 w 420494"/>
                <a:gd name="connsiteY6" fmla="*/ 209557 h 419934"/>
                <a:gd name="connsiteX7" fmla="*/ 230128 w 420494"/>
                <a:gd name="connsiteY7" fmla="*/ 88330 h 419934"/>
                <a:gd name="connsiteX8" fmla="*/ 230128 w 420494"/>
                <a:gd name="connsiteY8" fmla="*/ 0 h 41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494" h="419934">
                  <a:moveTo>
                    <a:pt x="230128" y="0"/>
                  </a:moveTo>
                  <a:cubicBezTo>
                    <a:pt x="336828" y="10149"/>
                    <a:pt x="420494" y="100108"/>
                    <a:pt x="420494" y="209557"/>
                  </a:cubicBezTo>
                  <a:cubicBezTo>
                    <a:pt x="420494" y="325858"/>
                    <a:pt x="326419" y="419934"/>
                    <a:pt x="210104" y="419934"/>
                  </a:cubicBezTo>
                  <a:cubicBezTo>
                    <a:pt x="97645" y="419934"/>
                    <a:pt x="5758" y="331890"/>
                    <a:pt x="0" y="221074"/>
                  </a:cubicBezTo>
                  <a:lnTo>
                    <a:pt x="87770" y="221074"/>
                  </a:lnTo>
                  <a:cubicBezTo>
                    <a:pt x="93529" y="283335"/>
                    <a:pt x="146201" y="332438"/>
                    <a:pt x="210104" y="332438"/>
                  </a:cubicBezTo>
                  <a:cubicBezTo>
                    <a:pt x="277863" y="332438"/>
                    <a:pt x="332711" y="277303"/>
                    <a:pt x="332711" y="209557"/>
                  </a:cubicBezTo>
                  <a:cubicBezTo>
                    <a:pt x="332711" y="148663"/>
                    <a:pt x="288285" y="97919"/>
                    <a:pt x="230128" y="88330"/>
                  </a:cubicBezTo>
                  <a:lnTo>
                    <a:pt x="230128" y="0"/>
                  </a:lnTo>
                  <a:close/>
                </a:path>
              </a:pathLst>
            </a:custGeom>
            <a:solidFill>
              <a:srgbClr val="243665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795A714-B8B7-43D9-B9A4-73F6C78E4348}"/>
                </a:ext>
              </a:extLst>
            </p:cNvPr>
            <p:cNvSpPr/>
            <p:nvPr/>
          </p:nvSpPr>
          <p:spPr>
            <a:xfrm>
              <a:off x="10873389" y="719880"/>
              <a:ext cx="204619" cy="89685"/>
            </a:xfrm>
            <a:custGeom>
              <a:avLst/>
              <a:gdLst>
                <a:gd name="connsiteX0" fmla="*/ 0 w 204619"/>
                <a:gd name="connsiteY0" fmla="*/ 0 h 89685"/>
                <a:gd name="connsiteX1" fmla="*/ 204619 w 204619"/>
                <a:gd name="connsiteY1" fmla="*/ 0 h 89685"/>
                <a:gd name="connsiteX2" fmla="*/ 204619 w 204619"/>
                <a:gd name="connsiteY2" fmla="*/ 89685 h 89685"/>
                <a:gd name="connsiteX3" fmla="*/ 0 w 204619"/>
                <a:gd name="connsiteY3" fmla="*/ 89685 h 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619" h="89685">
                  <a:moveTo>
                    <a:pt x="0" y="0"/>
                  </a:moveTo>
                  <a:lnTo>
                    <a:pt x="204619" y="0"/>
                  </a:lnTo>
                  <a:lnTo>
                    <a:pt x="204619" y="89685"/>
                  </a:lnTo>
                  <a:lnTo>
                    <a:pt x="0" y="89685"/>
                  </a:lnTo>
                  <a:close/>
                </a:path>
              </a:pathLst>
            </a:custGeom>
            <a:solidFill>
              <a:srgbClr val="5BCBC2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1F8FE05-DE4B-4AAA-89E2-3D8659A7D679}"/>
                </a:ext>
              </a:extLst>
            </p:cNvPr>
            <p:cNvSpPr/>
            <p:nvPr/>
          </p:nvSpPr>
          <p:spPr>
            <a:xfrm>
              <a:off x="10873389" y="830684"/>
              <a:ext cx="156610" cy="89685"/>
            </a:xfrm>
            <a:custGeom>
              <a:avLst/>
              <a:gdLst>
                <a:gd name="connsiteX0" fmla="*/ 0 w 156610"/>
                <a:gd name="connsiteY0" fmla="*/ 0 h 89685"/>
                <a:gd name="connsiteX1" fmla="*/ 156611 w 156610"/>
                <a:gd name="connsiteY1" fmla="*/ 0 h 89685"/>
                <a:gd name="connsiteX2" fmla="*/ 156611 w 156610"/>
                <a:gd name="connsiteY2" fmla="*/ 89685 h 89685"/>
                <a:gd name="connsiteX3" fmla="*/ 0 w 156610"/>
                <a:gd name="connsiteY3" fmla="*/ 89685 h 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610" h="89685">
                  <a:moveTo>
                    <a:pt x="0" y="0"/>
                  </a:moveTo>
                  <a:lnTo>
                    <a:pt x="156611" y="0"/>
                  </a:lnTo>
                  <a:lnTo>
                    <a:pt x="156611" y="89685"/>
                  </a:lnTo>
                  <a:lnTo>
                    <a:pt x="0" y="89685"/>
                  </a:lnTo>
                  <a:close/>
                </a:path>
              </a:pathLst>
            </a:custGeom>
            <a:solidFill>
              <a:srgbClr val="5BCBC2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500AB8-7244-4DDE-A675-8FCA607F80E1}"/>
              </a:ext>
            </a:extLst>
          </p:cNvPr>
          <p:cNvGrpSpPr/>
          <p:nvPr userDrawn="1"/>
        </p:nvGrpSpPr>
        <p:grpSpPr>
          <a:xfrm>
            <a:off x="11544300" y="6134100"/>
            <a:ext cx="375951" cy="368363"/>
            <a:chOff x="6368948" y="4373928"/>
            <a:chExt cx="556405" cy="54517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3A31157-C6E4-4081-AEF0-F97175BBE215}"/>
                </a:ext>
              </a:extLst>
            </p:cNvPr>
            <p:cNvSpPr/>
            <p:nvPr/>
          </p:nvSpPr>
          <p:spPr>
            <a:xfrm>
              <a:off x="6368948" y="4373928"/>
              <a:ext cx="556405" cy="243874"/>
            </a:xfrm>
            <a:custGeom>
              <a:avLst/>
              <a:gdLst>
                <a:gd name="connsiteX0" fmla="*/ 0 w 556405"/>
                <a:gd name="connsiteY0" fmla="*/ 0 h 243874"/>
                <a:gd name="connsiteX1" fmla="*/ 556406 w 556405"/>
                <a:gd name="connsiteY1" fmla="*/ 0 h 243874"/>
                <a:gd name="connsiteX2" fmla="*/ 556406 w 556405"/>
                <a:gd name="connsiteY2" fmla="*/ 243875 h 243874"/>
                <a:gd name="connsiteX3" fmla="*/ 0 w 556405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405" h="243874">
                  <a:moveTo>
                    <a:pt x="0" y="0"/>
                  </a:moveTo>
                  <a:lnTo>
                    <a:pt x="556406" y="0"/>
                  </a:lnTo>
                  <a:lnTo>
                    <a:pt x="556406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83DCF05-3750-4C9E-81F0-29DCEE464DCF}"/>
                </a:ext>
              </a:extLst>
            </p:cNvPr>
            <p:cNvSpPr/>
            <p:nvPr/>
          </p:nvSpPr>
          <p:spPr>
            <a:xfrm>
              <a:off x="6368948" y="4675229"/>
              <a:ext cx="425859" cy="243874"/>
            </a:xfrm>
            <a:custGeom>
              <a:avLst/>
              <a:gdLst>
                <a:gd name="connsiteX0" fmla="*/ 0 w 425859"/>
                <a:gd name="connsiteY0" fmla="*/ 0 h 243874"/>
                <a:gd name="connsiteX1" fmla="*/ 425860 w 425859"/>
                <a:gd name="connsiteY1" fmla="*/ 0 h 243874"/>
                <a:gd name="connsiteX2" fmla="*/ 425860 w 425859"/>
                <a:gd name="connsiteY2" fmla="*/ 243875 h 243874"/>
                <a:gd name="connsiteX3" fmla="*/ 0 w 425859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859" h="243874">
                  <a:moveTo>
                    <a:pt x="0" y="0"/>
                  </a:moveTo>
                  <a:lnTo>
                    <a:pt x="425860" y="0"/>
                  </a:lnTo>
                  <a:lnTo>
                    <a:pt x="425860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7DEAE0-0A44-4015-9DB0-35DB6850E4AB}"/>
              </a:ext>
            </a:extLst>
          </p:cNvPr>
          <p:cNvGrpSpPr/>
          <p:nvPr userDrawn="1"/>
        </p:nvGrpSpPr>
        <p:grpSpPr>
          <a:xfrm>
            <a:off x="7678882" y="2254827"/>
            <a:ext cx="2732543" cy="2677391"/>
            <a:chOff x="6368948" y="4373928"/>
            <a:chExt cx="556405" cy="54517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328FE05-8834-4C73-895A-FB3EBFC5B9E5}"/>
                </a:ext>
              </a:extLst>
            </p:cNvPr>
            <p:cNvSpPr/>
            <p:nvPr/>
          </p:nvSpPr>
          <p:spPr>
            <a:xfrm>
              <a:off x="6368948" y="4373928"/>
              <a:ext cx="556405" cy="243874"/>
            </a:xfrm>
            <a:custGeom>
              <a:avLst/>
              <a:gdLst>
                <a:gd name="connsiteX0" fmla="*/ 0 w 556405"/>
                <a:gd name="connsiteY0" fmla="*/ 0 h 243874"/>
                <a:gd name="connsiteX1" fmla="*/ 556406 w 556405"/>
                <a:gd name="connsiteY1" fmla="*/ 0 h 243874"/>
                <a:gd name="connsiteX2" fmla="*/ 556406 w 556405"/>
                <a:gd name="connsiteY2" fmla="*/ 243875 h 243874"/>
                <a:gd name="connsiteX3" fmla="*/ 0 w 556405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405" h="243874">
                  <a:moveTo>
                    <a:pt x="0" y="0"/>
                  </a:moveTo>
                  <a:lnTo>
                    <a:pt x="556406" y="0"/>
                  </a:lnTo>
                  <a:lnTo>
                    <a:pt x="556406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C6E7B5-DF2A-434B-B5E2-6591BE748F56}"/>
                </a:ext>
              </a:extLst>
            </p:cNvPr>
            <p:cNvSpPr/>
            <p:nvPr/>
          </p:nvSpPr>
          <p:spPr>
            <a:xfrm>
              <a:off x="6368948" y="4675229"/>
              <a:ext cx="425859" cy="243874"/>
            </a:xfrm>
            <a:custGeom>
              <a:avLst/>
              <a:gdLst>
                <a:gd name="connsiteX0" fmla="*/ 0 w 425859"/>
                <a:gd name="connsiteY0" fmla="*/ 0 h 243874"/>
                <a:gd name="connsiteX1" fmla="*/ 425860 w 425859"/>
                <a:gd name="connsiteY1" fmla="*/ 0 h 243874"/>
                <a:gd name="connsiteX2" fmla="*/ 425860 w 425859"/>
                <a:gd name="connsiteY2" fmla="*/ 243875 h 243874"/>
                <a:gd name="connsiteX3" fmla="*/ 0 w 425859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859" h="243874">
                  <a:moveTo>
                    <a:pt x="0" y="0"/>
                  </a:moveTo>
                  <a:lnTo>
                    <a:pt x="425860" y="0"/>
                  </a:lnTo>
                  <a:lnTo>
                    <a:pt x="425860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2A996E4-4864-452D-87F7-336A49FEE7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0" y="2254827"/>
            <a:ext cx="6722917" cy="2507094"/>
          </a:xfrm>
        </p:spPr>
        <p:txBody>
          <a:bodyPr/>
          <a:lstStyle>
            <a:lvl1pPr marL="0" indent="0" algn="r">
              <a:buNone/>
              <a:defRPr sz="4000">
                <a:solidFill>
                  <a:schemeClr val="bg2"/>
                </a:solidFill>
                <a:latin typeface="+mj-lt"/>
              </a:defRPr>
            </a:lvl1pPr>
            <a:lvl2pPr marL="457200" indent="0" algn="r">
              <a:buNone/>
              <a:defRPr sz="4000">
                <a:latin typeface="+mj-lt"/>
              </a:defRPr>
            </a:lvl2pPr>
            <a:lvl3pPr algn="r">
              <a:defRPr sz="4000">
                <a:latin typeface="+mj-lt"/>
              </a:defRPr>
            </a:lvl3pPr>
            <a:lvl4pPr algn="r">
              <a:defRPr sz="4000">
                <a:latin typeface="+mj-lt"/>
              </a:defRPr>
            </a:lvl4pPr>
            <a:lvl5pPr algn="r"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4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C4A2-0909-4C02-826E-65A05CEA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0319-382E-4BD8-A34C-C08DAB600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A12D6-AD20-42A9-AE9C-E79694ACE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36B1C-B0EA-4971-B3AB-E880C55B6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1D7C9-5215-468A-9B50-D4BBB8AA5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9E0183-7B2B-44C2-A8A5-CDEF7579B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6DD252-E7C4-4EB9-B222-0710A9140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FinOps.hu – HWSW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83058-23C2-4410-A08F-14852CDD1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8C0D1-46FE-4F85-A287-0B08E59E3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8AB98-6566-4ED7-A530-54512A15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359053-B5AD-403B-A865-597399A9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A78AA-0E3D-4EE9-B78B-747F8D9F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FinOps.hu – HWSW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C6F71-F6CD-46BD-AD48-3785FB5E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8C0D1-46FE-4F85-A287-0B08E59E3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0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845E3-4363-4652-BC53-8147ACFB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061D93-948E-42F3-A246-9D0946A57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FinOps.hu – HWSW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E6BC0-D227-4C2D-A359-E147D760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8C0D1-46FE-4F85-A287-0B08E59E3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1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824F3-DD6B-404D-AB53-B4BEEC96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4FBF-4EEC-49E8-AD0D-CB16E4C9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FD341-96E0-4D65-B89E-9E19A6421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6CDC9-2ED3-45BC-A58C-21C66229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8FC4B-FE37-4BCE-A39E-656E57F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FinOps.hu – HWSW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33E30-0508-4756-95D4-512A1D37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8C0D1-46FE-4F85-A287-0B08E59E3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8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DD039D8-5A73-4EFF-98E0-050776E55A0E}"/>
              </a:ext>
            </a:extLst>
          </p:cNvPr>
          <p:cNvSpPr/>
          <p:nvPr/>
        </p:nvSpPr>
        <p:spPr>
          <a:xfrm>
            <a:off x="-1563165" y="5791052"/>
            <a:ext cx="2865023" cy="2861204"/>
          </a:xfrm>
          <a:custGeom>
            <a:avLst/>
            <a:gdLst>
              <a:gd name="connsiteX0" fmla="*/ 625770 w 1143419"/>
              <a:gd name="connsiteY0" fmla="*/ 0 h 1141896"/>
              <a:gd name="connsiteX1" fmla="*/ 1143420 w 1143419"/>
              <a:gd name="connsiteY1" fmla="*/ 569832 h 1141896"/>
              <a:gd name="connsiteX2" fmla="*/ 571320 w 1143419"/>
              <a:gd name="connsiteY2" fmla="*/ 1141896 h 1141896"/>
              <a:gd name="connsiteX3" fmla="*/ 0 w 1143419"/>
              <a:gd name="connsiteY3" fmla="*/ 601149 h 1141896"/>
              <a:gd name="connsiteX4" fmla="*/ 238667 w 1143419"/>
              <a:gd name="connsiteY4" fmla="*/ 601149 h 1141896"/>
              <a:gd name="connsiteX5" fmla="*/ 571320 w 1143419"/>
              <a:gd name="connsiteY5" fmla="*/ 903973 h 1141896"/>
              <a:gd name="connsiteX6" fmla="*/ 904717 w 1143419"/>
              <a:gd name="connsiteY6" fmla="*/ 569832 h 1141896"/>
              <a:gd name="connsiteX7" fmla="*/ 625770 w 1143419"/>
              <a:gd name="connsiteY7" fmla="*/ 240190 h 1141896"/>
              <a:gd name="connsiteX8" fmla="*/ 625770 w 1143419"/>
              <a:gd name="connsiteY8" fmla="*/ 0 h 114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419" h="1141896">
                <a:moveTo>
                  <a:pt x="625770" y="0"/>
                </a:moveTo>
                <a:cubicBezTo>
                  <a:pt x="915912" y="27597"/>
                  <a:pt x="1143420" y="272216"/>
                  <a:pt x="1143420" y="569832"/>
                </a:cubicBezTo>
                <a:cubicBezTo>
                  <a:pt x="1143420" y="886083"/>
                  <a:pt x="887606" y="1141896"/>
                  <a:pt x="571320" y="1141896"/>
                </a:cubicBezTo>
                <a:cubicBezTo>
                  <a:pt x="265520" y="1141896"/>
                  <a:pt x="15658" y="902485"/>
                  <a:pt x="0" y="601149"/>
                </a:cubicBezTo>
                <a:lnTo>
                  <a:pt x="238667" y="601149"/>
                </a:lnTo>
                <a:cubicBezTo>
                  <a:pt x="254325" y="770452"/>
                  <a:pt x="397554" y="903973"/>
                  <a:pt x="571320" y="903973"/>
                </a:cubicBezTo>
                <a:cubicBezTo>
                  <a:pt x="755572" y="903973"/>
                  <a:pt x="904717" y="754049"/>
                  <a:pt x="904717" y="569832"/>
                </a:cubicBezTo>
                <a:cubicBezTo>
                  <a:pt x="904717" y="404250"/>
                  <a:pt x="783914" y="266264"/>
                  <a:pt x="625770" y="240190"/>
                </a:cubicBezTo>
                <a:lnTo>
                  <a:pt x="625770" y="0"/>
                </a:lnTo>
                <a:close/>
              </a:path>
            </a:pathLst>
          </a:custGeom>
          <a:solidFill>
            <a:srgbClr val="243665">
              <a:alpha val="20000"/>
            </a:srgbClr>
          </a:solidFill>
          <a:ln w="3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5D357-2BEE-4048-B58F-2D6696C06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533400"/>
            <a:ext cx="11048999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625A6-661D-497A-BEF9-2700FD3E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11049000" cy="434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D3D24-3216-41F8-9FAE-D15E4C8A5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7310" y="6116317"/>
            <a:ext cx="5097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j-lt"/>
              </a:rPr>
              <a:t>FinOps.hu – HWSW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6440E-F957-4128-91F3-136333FF7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8539" y="6134100"/>
            <a:ext cx="955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Slide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‹#›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AA696F4-113B-496D-B42E-A56E558C8BA3}"/>
              </a:ext>
            </a:extLst>
          </p:cNvPr>
          <p:cNvGrpSpPr/>
          <p:nvPr userDrawn="1"/>
        </p:nvGrpSpPr>
        <p:grpSpPr>
          <a:xfrm>
            <a:off x="11551333" y="644989"/>
            <a:ext cx="495887" cy="496193"/>
            <a:chOff x="10873389" y="719880"/>
            <a:chExt cx="421041" cy="42130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CF268E4-DDCC-41B9-B33B-1B695E3E624B}"/>
                </a:ext>
              </a:extLst>
            </p:cNvPr>
            <p:cNvSpPr/>
            <p:nvPr/>
          </p:nvSpPr>
          <p:spPr>
            <a:xfrm>
              <a:off x="10873936" y="721248"/>
              <a:ext cx="420494" cy="419934"/>
            </a:xfrm>
            <a:custGeom>
              <a:avLst/>
              <a:gdLst>
                <a:gd name="connsiteX0" fmla="*/ 230128 w 420494"/>
                <a:gd name="connsiteY0" fmla="*/ 0 h 419934"/>
                <a:gd name="connsiteX1" fmla="*/ 420494 w 420494"/>
                <a:gd name="connsiteY1" fmla="*/ 209557 h 419934"/>
                <a:gd name="connsiteX2" fmla="*/ 210104 w 420494"/>
                <a:gd name="connsiteY2" fmla="*/ 419934 h 419934"/>
                <a:gd name="connsiteX3" fmla="*/ 0 w 420494"/>
                <a:gd name="connsiteY3" fmla="*/ 221074 h 419934"/>
                <a:gd name="connsiteX4" fmla="*/ 87770 w 420494"/>
                <a:gd name="connsiteY4" fmla="*/ 221074 h 419934"/>
                <a:gd name="connsiteX5" fmla="*/ 210104 w 420494"/>
                <a:gd name="connsiteY5" fmla="*/ 332438 h 419934"/>
                <a:gd name="connsiteX6" fmla="*/ 332711 w 420494"/>
                <a:gd name="connsiteY6" fmla="*/ 209557 h 419934"/>
                <a:gd name="connsiteX7" fmla="*/ 230128 w 420494"/>
                <a:gd name="connsiteY7" fmla="*/ 88330 h 419934"/>
                <a:gd name="connsiteX8" fmla="*/ 230128 w 420494"/>
                <a:gd name="connsiteY8" fmla="*/ 0 h 41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494" h="419934">
                  <a:moveTo>
                    <a:pt x="230128" y="0"/>
                  </a:moveTo>
                  <a:cubicBezTo>
                    <a:pt x="336828" y="10149"/>
                    <a:pt x="420494" y="100108"/>
                    <a:pt x="420494" y="209557"/>
                  </a:cubicBezTo>
                  <a:cubicBezTo>
                    <a:pt x="420494" y="325858"/>
                    <a:pt x="326419" y="419934"/>
                    <a:pt x="210104" y="419934"/>
                  </a:cubicBezTo>
                  <a:cubicBezTo>
                    <a:pt x="97645" y="419934"/>
                    <a:pt x="5758" y="331890"/>
                    <a:pt x="0" y="221074"/>
                  </a:cubicBezTo>
                  <a:lnTo>
                    <a:pt x="87770" y="221074"/>
                  </a:lnTo>
                  <a:cubicBezTo>
                    <a:pt x="93529" y="283335"/>
                    <a:pt x="146201" y="332438"/>
                    <a:pt x="210104" y="332438"/>
                  </a:cubicBezTo>
                  <a:cubicBezTo>
                    <a:pt x="277863" y="332438"/>
                    <a:pt x="332711" y="277303"/>
                    <a:pt x="332711" y="209557"/>
                  </a:cubicBezTo>
                  <a:cubicBezTo>
                    <a:pt x="332711" y="148663"/>
                    <a:pt x="288285" y="97919"/>
                    <a:pt x="230128" y="88330"/>
                  </a:cubicBezTo>
                  <a:lnTo>
                    <a:pt x="230128" y="0"/>
                  </a:lnTo>
                  <a:close/>
                </a:path>
              </a:pathLst>
            </a:custGeom>
            <a:solidFill>
              <a:srgbClr val="243665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0F78441-6E2D-4213-99F3-3F1A98A4AF23}"/>
                </a:ext>
              </a:extLst>
            </p:cNvPr>
            <p:cNvSpPr/>
            <p:nvPr/>
          </p:nvSpPr>
          <p:spPr>
            <a:xfrm>
              <a:off x="10873389" y="719880"/>
              <a:ext cx="204619" cy="89685"/>
            </a:xfrm>
            <a:custGeom>
              <a:avLst/>
              <a:gdLst>
                <a:gd name="connsiteX0" fmla="*/ 0 w 204619"/>
                <a:gd name="connsiteY0" fmla="*/ 0 h 89685"/>
                <a:gd name="connsiteX1" fmla="*/ 204619 w 204619"/>
                <a:gd name="connsiteY1" fmla="*/ 0 h 89685"/>
                <a:gd name="connsiteX2" fmla="*/ 204619 w 204619"/>
                <a:gd name="connsiteY2" fmla="*/ 89685 h 89685"/>
                <a:gd name="connsiteX3" fmla="*/ 0 w 204619"/>
                <a:gd name="connsiteY3" fmla="*/ 89685 h 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619" h="89685">
                  <a:moveTo>
                    <a:pt x="0" y="0"/>
                  </a:moveTo>
                  <a:lnTo>
                    <a:pt x="204619" y="0"/>
                  </a:lnTo>
                  <a:lnTo>
                    <a:pt x="204619" y="89685"/>
                  </a:lnTo>
                  <a:lnTo>
                    <a:pt x="0" y="89685"/>
                  </a:lnTo>
                  <a:close/>
                </a:path>
              </a:pathLst>
            </a:custGeom>
            <a:solidFill>
              <a:srgbClr val="5BCBC2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FB4AACC-1240-4786-888A-4B4BD409FE4A}"/>
                </a:ext>
              </a:extLst>
            </p:cNvPr>
            <p:cNvSpPr/>
            <p:nvPr/>
          </p:nvSpPr>
          <p:spPr>
            <a:xfrm>
              <a:off x="10873389" y="830684"/>
              <a:ext cx="156610" cy="89685"/>
            </a:xfrm>
            <a:custGeom>
              <a:avLst/>
              <a:gdLst>
                <a:gd name="connsiteX0" fmla="*/ 0 w 156610"/>
                <a:gd name="connsiteY0" fmla="*/ 0 h 89685"/>
                <a:gd name="connsiteX1" fmla="*/ 156611 w 156610"/>
                <a:gd name="connsiteY1" fmla="*/ 0 h 89685"/>
                <a:gd name="connsiteX2" fmla="*/ 156611 w 156610"/>
                <a:gd name="connsiteY2" fmla="*/ 89685 h 89685"/>
                <a:gd name="connsiteX3" fmla="*/ 0 w 156610"/>
                <a:gd name="connsiteY3" fmla="*/ 89685 h 8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610" h="89685">
                  <a:moveTo>
                    <a:pt x="0" y="0"/>
                  </a:moveTo>
                  <a:lnTo>
                    <a:pt x="156611" y="0"/>
                  </a:lnTo>
                  <a:lnTo>
                    <a:pt x="156611" y="89685"/>
                  </a:lnTo>
                  <a:lnTo>
                    <a:pt x="0" y="89685"/>
                  </a:lnTo>
                  <a:close/>
                </a:path>
              </a:pathLst>
            </a:custGeom>
            <a:solidFill>
              <a:srgbClr val="5BCBC2"/>
            </a:solidFill>
            <a:ln w="1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2A0F94F-DB40-49DC-98A0-FF4BDEE48609}"/>
              </a:ext>
            </a:extLst>
          </p:cNvPr>
          <p:cNvGrpSpPr/>
          <p:nvPr userDrawn="1"/>
        </p:nvGrpSpPr>
        <p:grpSpPr>
          <a:xfrm>
            <a:off x="0" y="649517"/>
            <a:ext cx="495300" cy="491665"/>
            <a:chOff x="-687059" y="586902"/>
            <a:chExt cx="556405" cy="55232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2182399-D148-40CE-8060-BE6736D20298}"/>
                </a:ext>
              </a:extLst>
            </p:cNvPr>
            <p:cNvSpPr/>
            <p:nvPr/>
          </p:nvSpPr>
          <p:spPr>
            <a:xfrm>
              <a:off x="-687059" y="586902"/>
              <a:ext cx="556405" cy="243874"/>
            </a:xfrm>
            <a:custGeom>
              <a:avLst/>
              <a:gdLst>
                <a:gd name="connsiteX0" fmla="*/ 0 w 556405"/>
                <a:gd name="connsiteY0" fmla="*/ 0 h 243874"/>
                <a:gd name="connsiteX1" fmla="*/ 556406 w 556405"/>
                <a:gd name="connsiteY1" fmla="*/ 0 h 243874"/>
                <a:gd name="connsiteX2" fmla="*/ 556406 w 556405"/>
                <a:gd name="connsiteY2" fmla="*/ 243875 h 243874"/>
                <a:gd name="connsiteX3" fmla="*/ 0 w 556405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405" h="243874">
                  <a:moveTo>
                    <a:pt x="0" y="0"/>
                  </a:moveTo>
                  <a:lnTo>
                    <a:pt x="556406" y="0"/>
                  </a:lnTo>
                  <a:lnTo>
                    <a:pt x="556406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EC9310-09F5-498F-BCE2-D2468F942572}"/>
                </a:ext>
              </a:extLst>
            </p:cNvPr>
            <p:cNvSpPr/>
            <p:nvPr/>
          </p:nvSpPr>
          <p:spPr>
            <a:xfrm>
              <a:off x="-556513" y="895350"/>
              <a:ext cx="425859" cy="243874"/>
            </a:xfrm>
            <a:custGeom>
              <a:avLst/>
              <a:gdLst>
                <a:gd name="connsiteX0" fmla="*/ 0 w 425859"/>
                <a:gd name="connsiteY0" fmla="*/ 0 h 243874"/>
                <a:gd name="connsiteX1" fmla="*/ 425860 w 425859"/>
                <a:gd name="connsiteY1" fmla="*/ 0 h 243874"/>
                <a:gd name="connsiteX2" fmla="*/ 425860 w 425859"/>
                <a:gd name="connsiteY2" fmla="*/ 243875 h 243874"/>
                <a:gd name="connsiteX3" fmla="*/ 0 w 425859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859" h="243874">
                  <a:moveTo>
                    <a:pt x="0" y="0"/>
                  </a:moveTo>
                  <a:lnTo>
                    <a:pt x="425860" y="0"/>
                  </a:lnTo>
                  <a:lnTo>
                    <a:pt x="425860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01B81D-0DFF-417D-AE78-6626F2246473}"/>
              </a:ext>
            </a:extLst>
          </p:cNvPr>
          <p:cNvGrpSpPr/>
          <p:nvPr userDrawn="1"/>
        </p:nvGrpSpPr>
        <p:grpSpPr>
          <a:xfrm>
            <a:off x="11544300" y="6134100"/>
            <a:ext cx="375951" cy="368363"/>
            <a:chOff x="6368948" y="4373928"/>
            <a:chExt cx="556405" cy="545175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349DF6-3ADE-4BFE-8B9A-5E4619783C1B}"/>
                </a:ext>
              </a:extLst>
            </p:cNvPr>
            <p:cNvSpPr/>
            <p:nvPr/>
          </p:nvSpPr>
          <p:spPr>
            <a:xfrm>
              <a:off x="6368948" y="4373928"/>
              <a:ext cx="556405" cy="243874"/>
            </a:xfrm>
            <a:custGeom>
              <a:avLst/>
              <a:gdLst>
                <a:gd name="connsiteX0" fmla="*/ 0 w 556405"/>
                <a:gd name="connsiteY0" fmla="*/ 0 h 243874"/>
                <a:gd name="connsiteX1" fmla="*/ 556406 w 556405"/>
                <a:gd name="connsiteY1" fmla="*/ 0 h 243874"/>
                <a:gd name="connsiteX2" fmla="*/ 556406 w 556405"/>
                <a:gd name="connsiteY2" fmla="*/ 243875 h 243874"/>
                <a:gd name="connsiteX3" fmla="*/ 0 w 556405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405" h="243874">
                  <a:moveTo>
                    <a:pt x="0" y="0"/>
                  </a:moveTo>
                  <a:lnTo>
                    <a:pt x="556406" y="0"/>
                  </a:lnTo>
                  <a:lnTo>
                    <a:pt x="556406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C563A73-F6FA-4010-ADEE-6D04A9F84EA1}"/>
                </a:ext>
              </a:extLst>
            </p:cNvPr>
            <p:cNvSpPr/>
            <p:nvPr/>
          </p:nvSpPr>
          <p:spPr>
            <a:xfrm>
              <a:off x="6368948" y="4675229"/>
              <a:ext cx="425859" cy="243874"/>
            </a:xfrm>
            <a:custGeom>
              <a:avLst/>
              <a:gdLst>
                <a:gd name="connsiteX0" fmla="*/ 0 w 425859"/>
                <a:gd name="connsiteY0" fmla="*/ 0 h 243874"/>
                <a:gd name="connsiteX1" fmla="*/ 425860 w 425859"/>
                <a:gd name="connsiteY1" fmla="*/ 0 h 243874"/>
                <a:gd name="connsiteX2" fmla="*/ 425860 w 425859"/>
                <a:gd name="connsiteY2" fmla="*/ 243875 h 243874"/>
                <a:gd name="connsiteX3" fmla="*/ 0 w 425859"/>
                <a:gd name="connsiteY3" fmla="*/ 243875 h 24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859" h="243874">
                  <a:moveTo>
                    <a:pt x="0" y="0"/>
                  </a:moveTo>
                  <a:lnTo>
                    <a:pt x="425860" y="0"/>
                  </a:lnTo>
                  <a:lnTo>
                    <a:pt x="425860" y="243875"/>
                  </a:lnTo>
                  <a:lnTo>
                    <a:pt x="0" y="243875"/>
                  </a:lnTo>
                  <a:close/>
                </a:path>
              </a:pathLst>
            </a:custGeom>
            <a:solidFill>
              <a:srgbClr val="5BCBC2"/>
            </a:solidFill>
            <a:ln w="35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256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272" userDrawn="1">
          <p15:clr>
            <a:srgbClr val="F26B43"/>
          </p15:clr>
        </p15:guide>
        <p15:guide id="3" pos="3792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orient="horz" pos="3864" userDrawn="1">
          <p15:clr>
            <a:srgbClr val="F26B43"/>
          </p15:clr>
        </p15:guide>
        <p15:guide id="6" orient="horz" pos="3744" userDrawn="1">
          <p15:clr>
            <a:srgbClr val="F26B43"/>
          </p15:clr>
        </p15:guide>
        <p15:guide id="7" pos="3696" userDrawn="1">
          <p15:clr>
            <a:srgbClr val="F26B43"/>
          </p15:clr>
        </p15:guide>
        <p15:guide id="8" pos="3888" userDrawn="1">
          <p15:clr>
            <a:srgbClr val="F26B43"/>
          </p15:clr>
        </p15:guide>
        <p15:guide id="9" orient="horz" pos="792" userDrawn="1">
          <p15:clr>
            <a:srgbClr val="F26B43"/>
          </p15:clr>
        </p15:guide>
        <p15:guide id="10" orient="horz" pos="1008" userDrawn="1">
          <p15:clr>
            <a:srgbClr val="F26B43"/>
          </p15:clr>
        </p15:guide>
        <p15:guide id="11" orient="horz" pos="408" userDrawn="1">
          <p15:clr>
            <a:srgbClr val="F26B43"/>
          </p15:clr>
        </p15:guide>
        <p15:guide id="12" orient="horz" pos="720" userDrawn="1">
          <p15:clr>
            <a:srgbClr val="F26B43"/>
          </p15:clr>
        </p15:guide>
        <p15:guide id="13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07648-930A-4596-BCCC-55E9D17C5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6575" y="2096215"/>
            <a:ext cx="7915425" cy="829865"/>
          </a:xfrm>
        </p:spPr>
        <p:txBody>
          <a:bodyPr/>
          <a:lstStyle/>
          <a:p>
            <a:r>
              <a:rPr lang="en-US" sz="5200" dirty="0"/>
              <a:t>FinOps for Beginners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9C233-F244-49DF-9D0D-C27833189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76575" y="2926080"/>
            <a:ext cx="7140361" cy="359229"/>
          </a:xfrm>
        </p:spPr>
        <p:txBody>
          <a:bodyPr>
            <a:noAutofit/>
          </a:bodyPr>
          <a:lstStyle/>
          <a:p>
            <a:r>
              <a:rPr lang="en-US" sz="2600" dirty="0"/>
              <a:t>Why FinOps if getting popular nowadays?</a:t>
            </a:r>
          </a:p>
        </p:txBody>
      </p:sp>
    </p:spTree>
    <p:extLst>
      <p:ext uri="{BB962C8B-B14F-4D97-AF65-F5344CB8AC3E}">
        <p14:creationId xmlns:p14="http://schemas.microsoft.com/office/powerpoint/2010/main" val="49295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FinOps and the Organization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10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1B799322-DA35-407E-B963-74C12BC940DE}"/>
              </a:ext>
            </a:extLst>
          </p:cNvPr>
          <p:cNvGrpSpPr>
            <a:grpSpLocks/>
          </p:cNvGrpSpPr>
          <p:nvPr/>
        </p:nvGrpSpPr>
        <p:grpSpPr bwMode="auto">
          <a:xfrm>
            <a:off x="3739243" y="1609955"/>
            <a:ext cx="4652735" cy="4333646"/>
            <a:chOff x="971805" y="2151398"/>
            <a:chExt cx="4027553" cy="3749880"/>
          </a:xfrm>
        </p:grpSpPr>
        <p:sp>
          <p:nvSpPr>
            <p:cNvPr id="15" name="Oval 3">
              <a:extLst>
                <a:ext uri="{FF2B5EF4-FFF2-40B4-BE49-F238E27FC236}">
                  <a16:creationId xmlns:a16="http://schemas.microsoft.com/office/drawing/2014/main" id="{98DF0A20-4860-4686-BB51-7B9C290FABC3}"/>
                </a:ext>
              </a:extLst>
            </p:cNvPr>
            <p:cNvSpPr/>
            <p:nvPr/>
          </p:nvSpPr>
          <p:spPr>
            <a:xfrm>
              <a:off x="971805" y="4187514"/>
              <a:ext cx="1714431" cy="1713764"/>
            </a:xfrm>
            <a:prstGeom prst="ellipse">
              <a:avLst/>
            </a:prstGeom>
            <a:solidFill>
              <a:schemeClr val="accent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 dirty="0"/>
            </a:p>
          </p:txBody>
        </p:sp>
        <p:sp>
          <p:nvSpPr>
            <p:cNvPr id="16" name="Oval 1">
              <a:extLst>
                <a:ext uri="{FF2B5EF4-FFF2-40B4-BE49-F238E27FC236}">
                  <a16:creationId xmlns:a16="http://schemas.microsoft.com/office/drawing/2014/main" id="{69B015E4-84E2-4E02-B00F-079499E8C17E}"/>
                </a:ext>
              </a:extLst>
            </p:cNvPr>
            <p:cNvSpPr/>
            <p:nvPr/>
          </p:nvSpPr>
          <p:spPr>
            <a:xfrm>
              <a:off x="2128366" y="2151398"/>
              <a:ext cx="1714431" cy="1713764"/>
            </a:xfrm>
            <a:prstGeom prst="ellipse">
              <a:avLst/>
            </a:prstGeom>
            <a:solidFill>
              <a:schemeClr val="accent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dirty="0"/>
            </a:p>
          </p:txBody>
        </p:sp>
        <p:sp>
          <p:nvSpPr>
            <p:cNvPr id="17" name="Oval 2">
              <a:extLst>
                <a:ext uri="{FF2B5EF4-FFF2-40B4-BE49-F238E27FC236}">
                  <a16:creationId xmlns:a16="http://schemas.microsoft.com/office/drawing/2014/main" id="{CB73FF18-54EC-4E02-B734-809AD6E9193A}"/>
                </a:ext>
              </a:extLst>
            </p:cNvPr>
            <p:cNvSpPr/>
            <p:nvPr/>
          </p:nvSpPr>
          <p:spPr>
            <a:xfrm>
              <a:off x="3284927" y="4187514"/>
              <a:ext cx="1714431" cy="1713764"/>
            </a:xfrm>
            <a:prstGeom prst="ellipse">
              <a:avLst/>
            </a:prstGeom>
            <a:solidFill>
              <a:schemeClr val="accent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02005385-B103-4CC4-83BD-577E83DC684F}"/>
                </a:ext>
              </a:extLst>
            </p:cNvPr>
            <p:cNvSpPr/>
            <p:nvPr/>
          </p:nvSpPr>
          <p:spPr>
            <a:xfrm>
              <a:off x="2125645" y="3453043"/>
              <a:ext cx="1714431" cy="1713764"/>
            </a:xfrm>
            <a:prstGeom prst="ellipse">
              <a:avLst/>
            </a:prstGeom>
            <a:solidFill>
              <a:schemeClr val="bg1"/>
            </a:solidFill>
            <a:ln w="152400"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F07E60-5A66-4C59-8688-9C859D946AB6}"/>
              </a:ext>
            </a:extLst>
          </p:cNvPr>
          <p:cNvSpPr txBox="1"/>
          <p:nvPr/>
        </p:nvSpPr>
        <p:spPr>
          <a:xfrm>
            <a:off x="5288953" y="3824275"/>
            <a:ext cx="15470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FinOps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6E8FF6-851C-4934-829D-1ACB57B6E047}"/>
              </a:ext>
            </a:extLst>
          </p:cNvPr>
          <p:cNvSpPr txBox="1"/>
          <p:nvPr/>
        </p:nvSpPr>
        <p:spPr>
          <a:xfrm>
            <a:off x="5196684" y="2277507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Business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1B073D-E853-4197-BB7D-67E0DBABC3E9}"/>
              </a:ext>
            </a:extLst>
          </p:cNvPr>
          <p:cNvSpPr txBox="1"/>
          <p:nvPr/>
        </p:nvSpPr>
        <p:spPr>
          <a:xfrm>
            <a:off x="6646075" y="4675384"/>
            <a:ext cx="16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Finance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88A575-3F3E-48E4-8B71-7CCEB287FDE2}"/>
              </a:ext>
            </a:extLst>
          </p:cNvPr>
          <p:cNvSpPr txBox="1"/>
          <p:nvPr/>
        </p:nvSpPr>
        <p:spPr>
          <a:xfrm>
            <a:off x="4411055" y="4664468"/>
            <a:ext cx="486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3330239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The Iron Triangle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11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703397-FCA0-4237-95E3-D4F8620F4F65}"/>
              </a:ext>
            </a:extLst>
          </p:cNvPr>
          <p:cNvGrpSpPr/>
          <p:nvPr/>
        </p:nvGrpSpPr>
        <p:grpSpPr>
          <a:xfrm>
            <a:off x="3646902" y="1388302"/>
            <a:ext cx="4745796" cy="4745798"/>
            <a:chOff x="3635235" y="1423712"/>
            <a:chExt cx="4010576" cy="4010578"/>
          </a:xfrm>
        </p:grpSpPr>
        <p:sp>
          <p:nvSpPr>
            <p:cNvPr id="8" name="Rounded Rectangle 9">
              <a:extLst>
                <a:ext uri="{FF2B5EF4-FFF2-40B4-BE49-F238E27FC236}">
                  <a16:creationId xmlns:a16="http://schemas.microsoft.com/office/drawing/2014/main" id="{31228936-0934-4078-8B39-4B8B27641836}"/>
                </a:ext>
              </a:extLst>
            </p:cNvPr>
            <p:cNvSpPr/>
            <p:nvPr/>
          </p:nvSpPr>
          <p:spPr>
            <a:xfrm rot="3600000">
              <a:off x="4401928" y="2922385"/>
              <a:ext cx="4010576" cy="1013229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FAST</a:t>
              </a:r>
            </a:p>
          </p:txBody>
        </p:sp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61A039E6-775A-4EAD-84DF-D7B88FDE5B9D}"/>
                </a:ext>
              </a:extLst>
            </p:cNvPr>
            <p:cNvSpPr/>
            <p:nvPr/>
          </p:nvSpPr>
          <p:spPr>
            <a:xfrm rot="-3600000">
              <a:off x="2872618" y="2922387"/>
              <a:ext cx="4010576" cy="1013229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CHEAP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815B608-FEEA-4FB2-A6CA-FF97FF29522B}"/>
                </a:ext>
              </a:extLst>
            </p:cNvPr>
            <p:cNvSpPr/>
            <p:nvPr/>
          </p:nvSpPr>
          <p:spPr>
            <a:xfrm>
              <a:off x="3635235" y="4230198"/>
              <a:ext cx="4010576" cy="1013229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GOOD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508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FinOps Principles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12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ED3EB76-C361-4511-9B1A-0464B0A57AE4}"/>
              </a:ext>
            </a:extLst>
          </p:cNvPr>
          <p:cNvGrpSpPr/>
          <p:nvPr/>
        </p:nvGrpSpPr>
        <p:grpSpPr>
          <a:xfrm>
            <a:off x="1460552" y="1448467"/>
            <a:ext cx="2761796" cy="4845246"/>
            <a:chOff x="1606546" y="1341706"/>
            <a:chExt cx="2984208" cy="5235442"/>
          </a:xfrm>
        </p:grpSpPr>
        <p:sp>
          <p:nvSpPr>
            <p:cNvPr id="35" name="Shape 26394">
              <a:extLst>
                <a:ext uri="{FF2B5EF4-FFF2-40B4-BE49-F238E27FC236}">
                  <a16:creationId xmlns:a16="http://schemas.microsoft.com/office/drawing/2014/main" id="{87B2B9C5-E0CE-4020-87EB-3583F40FCB61}"/>
                </a:ext>
              </a:extLst>
            </p:cNvPr>
            <p:cNvSpPr/>
            <p:nvPr/>
          </p:nvSpPr>
          <p:spPr>
            <a:xfrm>
              <a:off x="2335084" y="1341706"/>
              <a:ext cx="2255670" cy="622655"/>
            </a:xfrm>
            <a:prstGeom prst="ellipse">
              <a:avLst/>
            </a:pr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0434" tIns="30434" rIns="30434" bIns="30434" numCol="1" anchor="ctr">
              <a:noAutofit/>
            </a:bodyPr>
            <a:lstStyle/>
            <a:p>
              <a:pPr defTabSz="3651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396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8122689-93AD-4B8F-87AC-AEDA91B4358E}"/>
                </a:ext>
              </a:extLst>
            </p:cNvPr>
            <p:cNvGrpSpPr/>
            <p:nvPr/>
          </p:nvGrpSpPr>
          <p:grpSpPr>
            <a:xfrm>
              <a:off x="1606546" y="1341706"/>
              <a:ext cx="2984208" cy="5235442"/>
              <a:chOff x="1606546" y="1341706"/>
              <a:chExt cx="2984208" cy="5235442"/>
            </a:xfrm>
          </p:grpSpPr>
          <p:sp>
            <p:nvSpPr>
              <p:cNvPr id="9" name="Shape 26352">
                <a:extLst>
                  <a:ext uri="{FF2B5EF4-FFF2-40B4-BE49-F238E27FC236}">
                    <a16:creationId xmlns:a16="http://schemas.microsoft.com/office/drawing/2014/main" id="{BBB29FFA-E373-442C-8EA5-12B00762623A}"/>
                  </a:ext>
                </a:extLst>
              </p:cNvPr>
              <p:cNvSpPr/>
              <p:nvPr/>
            </p:nvSpPr>
            <p:spPr>
              <a:xfrm>
                <a:off x="1606546" y="5288618"/>
                <a:ext cx="2255669" cy="1288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2337"/>
                      <a:pt x="0" y="5219"/>
                    </a:cubicBezTo>
                    <a:lnTo>
                      <a:pt x="0" y="16381"/>
                    </a:lnTo>
                    <a:cubicBezTo>
                      <a:pt x="0" y="19263"/>
                      <a:pt x="4835" y="21600"/>
                      <a:pt x="10800" y="21600"/>
                    </a:cubicBezTo>
                    <a:cubicBezTo>
                      <a:pt x="16765" y="21600"/>
                      <a:pt x="21600" y="19263"/>
                      <a:pt x="21600" y="16381"/>
                    </a:cubicBezTo>
                    <a:lnTo>
                      <a:pt x="21600" y="5219"/>
                    </a:lnTo>
                    <a:cubicBezTo>
                      <a:pt x="21600" y="2337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10" name="Shape 26354">
                <a:extLst>
                  <a:ext uri="{FF2B5EF4-FFF2-40B4-BE49-F238E27FC236}">
                    <a16:creationId xmlns:a16="http://schemas.microsoft.com/office/drawing/2014/main" id="{940657CB-5D3C-4717-898D-D6A5D66264C7}"/>
                  </a:ext>
                </a:extLst>
              </p:cNvPr>
              <p:cNvSpPr/>
              <p:nvPr/>
            </p:nvSpPr>
            <p:spPr>
              <a:xfrm>
                <a:off x="1606546" y="5288618"/>
                <a:ext cx="2255669" cy="622655"/>
              </a:xfrm>
              <a:prstGeom prst="ellipse">
                <a:avLst/>
              </a:pr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11" name="Shape 26356">
                <a:extLst>
                  <a:ext uri="{FF2B5EF4-FFF2-40B4-BE49-F238E27FC236}">
                    <a16:creationId xmlns:a16="http://schemas.microsoft.com/office/drawing/2014/main" id="{F4CB31AC-FCD5-4070-AC8A-3EBB04893A4B}"/>
                  </a:ext>
                </a:extLst>
              </p:cNvPr>
              <p:cNvSpPr/>
              <p:nvPr/>
            </p:nvSpPr>
            <p:spPr>
              <a:xfrm>
                <a:off x="2150948" y="5416712"/>
                <a:ext cx="1176873" cy="171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333"/>
                    </a:moveTo>
                    <a:cubicBezTo>
                      <a:pt x="16558" y="2333"/>
                      <a:pt x="21262" y="10858"/>
                      <a:pt x="21581" y="21600"/>
                    </a:cubicBezTo>
                    <a:cubicBezTo>
                      <a:pt x="21593" y="21212"/>
                      <a:pt x="21600" y="20825"/>
                      <a:pt x="21600" y="20434"/>
                    </a:cubicBezTo>
                    <a:cubicBezTo>
                      <a:pt x="21600" y="9149"/>
                      <a:pt x="16765" y="0"/>
                      <a:pt x="10800" y="0"/>
                    </a:cubicBezTo>
                    <a:cubicBezTo>
                      <a:pt x="4835" y="0"/>
                      <a:pt x="0" y="9149"/>
                      <a:pt x="0" y="20434"/>
                    </a:cubicBezTo>
                    <a:cubicBezTo>
                      <a:pt x="0" y="20825"/>
                      <a:pt x="7" y="21212"/>
                      <a:pt x="19" y="21600"/>
                    </a:cubicBezTo>
                    <a:cubicBezTo>
                      <a:pt x="338" y="10858"/>
                      <a:pt x="5042" y="2333"/>
                      <a:pt x="10800" y="2333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12" name="Shape 26357">
                <a:extLst>
                  <a:ext uri="{FF2B5EF4-FFF2-40B4-BE49-F238E27FC236}">
                    <a16:creationId xmlns:a16="http://schemas.microsoft.com/office/drawing/2014/main" id="{B9FA0D68-A88E-4198-8AD9-073731190E31}"/>
                  </a:ext>
                </a:extLst>
              </p:cNvPr>
              <p:cNvSpPr/>
              <p:nvPr/>
            </p:nvSpPr>
            <p:spPr>
              <a:xfrm>
                <a:off x="2150948" y="5432725"/>
                <a:ext cx="1174841" cy="306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799"/>
                    </a:cubicBezTo>
                    <a:cubicBezTo>
                      <a:pt x="21280" y="4778"/>
                      <a:pt x="16568" y="0"/>
                      <a:pt x="10800" y="0"/>
                    </a:cubicBezTo>
                    <a:cubicBezTo>
                      <a:pt x="5032" y="0"/>
                      <a:pt x="320" y="4778"/>
                      <a:pt x="0" y="10799"/>
                    </a:cubicBezTo>
                    <a:cubicBezTo>
                      <a:pt x="320" y="16821"/>
                      <a:pt x="5032" y="21600"/>
                      <a:pt x="108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13" name="Shape 26358">
                <a:extLst>
                  <a:ext uri="{FF2B5EF4-FFF2-40B4-BE49-F238E27FC236}">
                    <a16:creationId xmlns:a16="http://schemas.microsoft.com/office/drawing/2014/main" id="{407D3376-298B-4510-94AA-989FDC30F44A}"/>
                  </a:ext>
                </a:extLst>
              </p:cNvPr>
              <p:cNvSpPr/>
              <p:nvPr/>
            </p:nvSpPr>
            <p:spPr>
              <a:xfrm>
                <a:off x="2150948" y="5432725"/>
                <a:ext cx="1174841" cy="306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799"/>
                    </a:cubicBezTo>
                    <a:cubicBezTo>
                      <a:pt x="21280" y="4778"/>
                      <a:pt x="16568" y="0"/>
                      <a:pt x="10800" y="0"/>
                    </a:cubicBezTo>
                    <a:cubicBezTo>
                      <a:pt x="5032" y="0"/>
                      <a:pt x="320" y="4778"/>
                      <a:pt x="0" y="10799"/>
                    </a:cubicBezTo>
                    <a:cubicBezTo>
                      <a:pt x="320" y="16821"/>
                      <a:pt x="5032" y="21600"/>
                      <a:pt x="10800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>
                      <a:alpha val="25000"/>
                    </a:srgbClr>
                  </a:gs>
                  <a:gs pos="100000">
                    <a:srgbClr val="000000">
                      <a:alpha val="25000"/>
                    </a:srgbClr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14" name="Shape 26360">
                <a:extLst>
                  <a:ext uri="{FF2B5EF4-FFF2-40B4-BE49-F238E27FC236}">
                    <a16:creationId xmlns:a16="http://schemas.microsoft.com/office/drawing/2014/main" id="{189BC11C-20C2-4DB3-BDE5-5D4E1CD65B54}"/>
                  </a:ext>
                </a:extLst>
              </p:cNvPr>
              <p:cNvSpPr/>
              <p:nvPr/>
            </p:nvSpPr>
            <p:spPr>
              <a:xfrm>
                <a:off x="2335084" y="4496034"/>
                <a:ext cx="2255670" cy="1288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2336"/>
                      <a:pt x="0" y="5219"/>
                    </a:cubicBezTo>
                    <a:lnTo>
                      <a:pt x="0" y="16381"/>
                    </a:lnTo>
                    <a:cubicBezTo>
                      <a:pt x="0" y="19264"/>
                      <a:pt x="4835" y="21600"/>
                      <a:pt x="10800" y="21600"/>
                    </a:cubicBezTo>
                    <a:cubicBezTo>
                      <a:pt x="16765" y="21600"/>
                      <a:pt x="21600" y="19264"/>
                      <a:pt x="21600" y="16381"/>
                    </a:cubicBezTo>
                    <a:lnTo>
                      <a:pt x="21600" y="5219"/>
                    </a:lnTo>
                    <a:cubicBezTo>
                      <a:pt x="21600" y="2336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15" name="Shape 26362">
                <a:extLst>
                  <a:ext uri="{FF2B5EF4-FFF2-40B4-BE49-F238E27FC236}">
                    <a16:creationId xmlns:a16="http://schemas.microsoft.com/office/drawing/2014/main" id="{52579AE9-6A40-425B-8F15-EF95E5787BBC}"/>
                  </a:ext>
                </a:extLst>
              </p:cNvPr>
              <p:cNvSpPr/>
              <p:nvPr/>
            </p:nvSpPr>
            <p:spPr>
              <a:xfrm>
                <a:off x="2335084" y="4496034"/>
                <a:ext cx="2255670" cy="622655"/>
              </a:xfrm>
              <a:prstGeom prst="ellipse">
                <a:avLst/>
              </a:pr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16" name="Shape 26364">
                <a:extLst>
                  <a:ext uri="{FF2B5EF4-FFF2-40B4-BE49-F238E27FC236}">
                    <a16:creationId xmlns:a16="http://schemas.microsoft.com/office/drawing/2014/main" id="{6C535935-0C13-46CE-9548-96DF240B142E}"/>
                  </a:ext>
                </a:extLst>
              </p:cNvPr>
              <p:cNvSpPr/>
              <p:nvPr/>
            </p:nvSpPr>
            <p:spPr>
              <a:xfrm>
                <a:off x="2879485" y="4624128"/>
                <a:ext cx="1176873" cy="171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332"/>
                    </a:moveTo>
                    <a:cubicBezTo>
                      <a:pt x="16558" y="2332"/>
                      <a:pt x="21262" y="10857"/>
                      <a:pt x="21581" y="21600"/>
                    </a:cubicBezTo>
                    <a:cubicBezTo>
                      <a:pt x="21593" y="21216"/>
                      <a:pt x="21600" y="20826"/>
                      <a:pt x="21600" y="20434"/>
                    </a:cubicBezTo>
                    <a:cubicBezTo>
                      <a:pt x="21600" y="9150"/>
                      <a:pt x="16765" y="0"/>
                      <a:pt x="10800" y="0"/>
                    </a:cubicBezTo>
                    <a:cubicBezTo>
                      <a:pt x="4835" y="0"/>
                      <a:pt x="0" y="9150"/>
                      <a:pt x="0" y="20434"/>
                    </a:cubicBezTo>
                    <a:cubicBezTo>
                      <a:pt x="0" y="20826"/>
                      <a:pt x="7" y="21216"/>
                      <a:pt x="19" y="21600"/>
                    </a:cubicBezTo>
                    <a:cubicBezTo>
                      <a:pt x="338" y="10857"/>
                      <a:pt x="5042" y="2332"/>
                      <a:pt x="10800" y="2332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17" name="Shape 26365">
                <a:extLst>
                  <a:ext uri="{FF2B5EF4-FFF2-40B4-BE49-F238E27FC236}">
                    <a16:creationId xmlns:a16="http://schemas.microsoft.com/office/drawing/2014/main" id="{AE94E3D3-4E6D-469C-BF74-639DFC3776E0}"/>
                  </a:ext>
                </a:extLst>
              </p:cNvPr>
              <p:cNvSpPr/>
              <p:nvPr/>
            </p:nvSpPr>
            <p:spPr>
              <a:xfrm>
                <a:off x="2879485" y="4648146"/>
                <a:ext cx="1174840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799"/>
                    </a:cubicBezTo>
                    <a:cubicBezTo>
                      <a:pt x="21280" y="4778"/>
                      <a:pt x="16568" y="0"/>
                      <a:pt x="10800" y="0"/>
                    </a:cubicBezTo>
                    <a:cubicBezTo>
                      <a:pt x="5033" y="0"/>
                      <a:pt x="320" y="4778"/>
                      <a:pt x="0" y="10799"/>
                    </a:cubicBezTo>
                    <a:cubicBezTo>
                      <a:pt x="320" y="16821"/>
                      <a:pt x="5033" y="21600"/>
                      <a:pt x="108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18" name="Shape 26366">
                <a:extLst>
                  <a:ext uri="{FF2B5EF4-FFF2-40B4-BE49-F238E27FC236}">
                    <a16:creationId xmlns:a16="http://schemas.microsoft.com/office/drawing/2014/main" id="{1C7ACD93-54E4-4D95-BB05-006FDBBD5F8D}"/>
                  </a:ext>
                </a:extLst>
              </p:cNvPr>
              <p:cNvSpPr/>
              <p:nvPr/>
            </p:nvSpPr>
            <p:spPr>
              <a:xfrm>
                <a:off x="2879485" y="4648146"/>
                <a:ext cx="1174840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799"/>
                    </a:cubicBezTo>
                    <a:cubicBezTo>
                      <a:pt x="21280" y="4778"/>
                      <a:pt x="16568" y="0"/>
                      <a:pt x="10800" y="0"/>
                    </a:cubicBezTo>
                    <a:cubicBezTo>
                      <a:pt x="5033" y="0"/>
                      <a:pt x="320" y="4778"/>
                      <a:pt x="0" y="10799"/>
                    </a:cubicBezTo>
                    <a:cubicBezTo>
                      <a:pt x="320" y="16821"/>
                      <a:pt x="5033" y="21600"/>
                      <a:pt x="10800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>
                      <a:alpha val="25000"/>
                    </a:srgbClr>
                  </a:gs>
                  <a:gs pos="100000">
                    <a:srgbClr val="000000">
                      <a:alpha val="25000"/>
                    </a:srgbClr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19" name="Shape 26368">
                <a:extLst>
                  <a:ext uri="{FF2B5EF4-FFF2-40B4-BE49-F238E27FC236}">
                    <a16:creationId xmlns:a16="http://schemas.microsoft.com/office/drawing/2014/main" id="{5D25D656-0E0D-4BEF-810E-1CDCF10A1E31}"/>
                  </a:ext>
                </a:extLst>
              </p:cNvPr>
              <p:cNvSpPr/>
              <p:nvPr/>
            </p:nvSpPr>
            <p:spPr>
              <a:xfrm>
                <a:off x="1606546" y="3711454"/>
                <a:ext cx="2255669" cy="1288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2336"/>
                      <a:pt x="0" y="5219"/>
                    </a:cubicBezTo>
                    <a:lnTo>
                      <a:pt x="0" y="16381"/>
                    </a:lnTo>
                    <a:cubicBezTo>
                      <a:pt x="0" y="19263"/>
                      <a:pt x="4835" y="21600"/>
                      <a:pt x="10800" y="21600"/>
                    </a:cubicBezTo>
                    <a:cubicBezTo>
                      <a:pt x="16765" y="21600"/>
                      <a:pt x="21600" y="19263"/>
                      <a:pt x="21600" y="16381"/>
                    </a:cubicBezTo>
                    <a:lnTo>
                      <a:pt x="21600" y="5219"/>
                    </a:lnTo>
                    <a:cubicBezTo>
                      <a:pt x="21600" y="2336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0" name="Shape 26370">
                <a:extLst>
                  <a:ext uri="{FF2B5EF4-FFF2-40B4-BE49-F238E27FC236}">
                    <a16:creationId xmlns:a16="http://schemas.microsoft.com/office/drawing/2014/main" id="{CF66CCF6-3B06-430B-9225-0703E76EF171}"/>
                  </a:ext>
                </a:extLst>
              </p:cNvPr>
              <p:cNvSpPr/>
              <p:nvPr/>
            </p:nvSpPr>
            <p:spPr>
              <a:xfrm>
                <a:off x="1606546" y="3711454"/>
                <a:ext cx="2255669" cy="622659"/>
              </a:xfrm>
              <a:prstGeom prst="ellipse">
                <a:avLst/>
              </a:pr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1" name="Shape 26372">
                <a:extLst>
                  <a:ext uri="{FF2B5EF4-FFF2-40B4-BE49-F238E27FC236}">
                    <a16:creationId xmlns:a16="http://schemas.microsoft.com/office/drawing/2014/main" id="{820EDB9E-DE8A-428E-AFC2-80A55D30EDA6}"/>
                  </a:ext>
                </a:extLst>
              </p:cNvPr>
              <p:cNvSpPr/>
              <p:nvPr/>
            </p:nvSpPr>
            <p:spPr>
              <a:xfrm>
                <a:off x="2150948" y="3839549"/>
                <a:ext cx="1176873" cy="171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333"/>
                    </a:moveTo>
                    <a:cubicBezTo>
                      <a:pt x="16558" y="2333"/>
                      <a:pt x="21262" y="10858"/>
                      <a:pt x="21581" y="21600"/>
                    </a:cubicBezTo>
                    <a:cubicBezTo>
                      <a:pt x="21593" y="21214"/>
                      <a:pt x="21600" y="20825"/>
                      <a:pt x="21600" y="20433"/>
                    </a:cubicBezTo>
                    <a:cubicBezTo>
                      <a:pt x="21600" y="9148"/>
                      <a:pt x="16765" y="0"/>
                      <a:pt x="10800" y="0"/>
                    </a:cubicBezTo>
                    <a:cubicBezTo>
                      <a:pt x="4835" y="0"/>
                      <a:pt x="0" y="9148"/>
                      <a:pt x="0" y="20433"/>
                    </a:cubicBezTo>
                    <a:cubicBezTo>
                      <a:pt x="0" y="20825"/>
                      <a:pt x="7" y="21214"/>
                      <a:pt x="19" y="21600"/>
                    </a:cubicBezTo>
                    <a:cubicBezTo>
                      <a:pt x="338" y="10858"/>
                      <a:pt x="5042" y="2333"/>
                      <a:pt x="10800" y="2333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2" name="Shape 26373">
                <a:extLst>
                  <a:ext uri="{FF2B5EF4-FFF2-40B4-BE49-F238E27FC236}">
                    <a16:creationId xmlns:a16="http://schemas.microsoft.com/office/drawing/2014/main" id="{102FF2F6-CC8A-4F7F-8A36-B69832ABAB26}"/>
                  </a:ext>
                </a:extLst>
              </p:cNvPr>
              <p:cNvSpPr/>
              <p:nvPr/>
            </p:nvSpPr>
            <p:spPr>
              <a:xfrm>
                <a:off x="2150948" y="3855561"/>
                <a:ext cx="1174841" cy="30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800"/>
                    </a:cubicBezTo>
                    <a:cubicBezTo>
                      <a:pt x="21280" y="4779"/>
                      <a:pt x="16568" y="0"/>
                      <a:pt x="10800" y="0"/>
                    </a:cubicBezTo>
                    <a:cubicBezTo>
                      <a:pt x="5032" y="0"/>
                      <a:pt x="320" y="4779"/>
                      <a:pt x="0" y="10800"/>
                    </a:cubicBezTo>
                    <a:cubicBezTo>
                      <a:pt x="320" y="16821"/>
                      <a:pt x="5032" y="21600"/>
                      <a:pt x="108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3" name="Shape 26374">
                <a:extLst>
                  <a:ext uri="{FF2B5EF4-FFF2-40B4-BE49-F238E27FC236}">
                    <a16:creationId xmlns:a16="http://schemas.microsoft.com/office/drawing/2014/main" id="{90BA8A4C-CE08-4649-8989-41CF0A964B15}"/>
                  </a:ext>
                </a:extLst>
              </p:cNvPr>
              <p:cNvSpPr/>
              <p:nvPr/>
            </p:nvSpPr>
            <p:spPr>
              <a:xfrm>
                <a:off x="2150948" y="3855561"/>
                <a:ext cx="1174841" cy="30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800"/>
                    </a:cubicBezTo>
                    <a:cubicBezTo>
                      <a:pt x="21280" y="4779"/>
                      <a:pt x="16568" y="0"/>
                      <a:pt x="10800" y="0"/>
                    </a:cubicBezTo>
                    <a:cubicBezTo>
                      <a:pt x="5032" y="0"/>
                      <a:pt x="320" y="4779"/>
                      <a:pt x="0" y="10800"/>
                    </a:cubicBezTo>
                    <a:cubicBezTo>
                      <a:pt x="320" y="16821"/>
                      <a:pt x="5032" y="21600"/>
                      <a:pt x="10800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>
                      <a:alpha val="25000"/>
                    </a:srgbClr>
                  </a:gs>
                  <a:gs pos="100000">
                    <a:srgbClr val="000000">
                      <a:alpha val="25000"/>
                    </a:srgbClr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4" name="Shape 26376">
                <a:extLst>
                  <a:ext uri="{FF2B5EF4-FFF2-40B4-BE49-F238E27FC236}">
                    <a16:creationId xmlns:a16="http://schemas.microsoft.com/office/drawing/2014/main" id="{6DDCA998-1239-4DA2-A5D6-490B7661141C}"/>
                  </a:ext>
                </a:extLst>
              </p:cNvPr>
              <p:cNvSpPr/>
              <p:nvPr/>
            </p:nvSpPr>
            <p:spPr>
              <a:xfrm>
                <a:off x="2335084" y="2918870"/>
                <a:ext cx="2255670" cy="1288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2336"/>
                      <a:pt x="0" y="5219"/>
                    </a:cubicBezTo>
                    <a:lnTo>
                      <a:pt x="0" y="16381"/>
                    </a:lnTo>
                    <a:cubicBezTo>
                      <a:pt x="0" y="19263"/>
                      <a:pt x="4835" y="21600"/>
                      <a:pt x="10800" y="21600"/>
                    </a:cubicBezTo>
                    <a:cubicBezTo>
                      <a:pt x="16765" y="21600"/>
                      <a:pt x="21600" y="19263"/>
                      <a:pt x="21600" y="16381"/>
                    </a:cubicBezTo>
                    <a:lnTo>
                      <a:pt x="21600" y="5219"/>
                    </a:lnTo>
                    <a:cubicBezTo>
                      <a:pt x="21600" y="2336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5" name="Shape 26378">
                <a:extLst>
                  <a:ext uri="{FF2B5EF4-FFF2-40B4-BE49-F238E27FC236}">
                    <a16:creationId xmlns:a16="http://schemas.microsoft.com/office/drawing/2014/main" id="{192E323F-AD3B-4FE3-AAFD-A0C5D16C03B5}"/>
                  </a:ext>
                </a:extLst>
              </p:cNvPr>
              <p:cNvSpPr/>
              <p:nvPr/>
            </p:nvSpPr>
            <p:spPr>
              <a:xfrm>
                <a:off x="2335084" y="2918870"/>
                <a:ext cx="2255670" cy="622659"/>
              </a:xfrm>
              <a:prstGeom prst="ellipse">
                <a:avLst/>
              </a:pr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6" name="Shape 26380">
                <a:extLst>
                  <a:ext uri="{FF2B5EF4-FFF2-40B4-BE49-F238E27FC236}">
                    <a16:creationId xmlns:a16="http://schemas.microsoft.com/office/drawing/2014/main" id="{15C72B6A-8B32-49AC-8A73-84F9CB4E760E}"/>
                  </a:ext>
                </a:extLst>
              </p:cNvPr>
              <p:cNvSpPr/>
              <p:nvPr/>
            </p:nvSpPr>
            <p:spPr>
              <a:xfrm>
                <a:off x="2879485" y="3046964"/>
                <a:ext cx="1176873" cy="171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332"/>
                    </a:moveTo>
                    <a:cubicBezTo>
                      <a:pt x="16558" y="2332"/>
                      <a:pt x="21262" y="10858"/>
                      <a:pt x="21581" y="21600"/>
                    </a:cubicBezTo>
                    <a:cubicBezTo>
                      <a:pt x="21593" y="21215"/>
                      <a:pt x="21600" y="20826"/>
                      <a:pt x="21600" y="20434"/>
                    </a:cubicBezTo>
                    <a:cubicBezTo>
                      <a:pt x="21600" y="9148"/>
                      <a:pt x="16765" y="0"/>
                      <a:pt x="10800" y="0"/>
                    </a:cubicBezTo>
                    <a:cubicBezTo>
                      <a:pt x="4835" y="0"/>
                      <a:pt x="0" y="9148"/>
                      <a:pt x="0" y="20434"/>
                    </a:cubicBezTo>
                    <a:cubicBezTo>
                      <a:pt x="0" y="20826"/>
                      <a:pt x="7" y="21215"/>
                      <a:pt x="19" y="21600"/>
                    </a:cubicBezTo>
                    <a:cubicBezTo>
                      <a:pt x="338" y="10858"/>
                      <a:pt x="5042" y="2332"/>
                      <a:pt x="10800" y="2332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7" name="Shape 26381">
                <a:extLst>
                  <a:ext uri="{FF2B5EF4-FFF2-40B4-BE49-F238E27FC236}">
                    <a16:creationId xmlns:a16="http://schemas.microsoft.com/office/drawing/2014/main" id="{D7C9D624-2D12-49F3-9300-119272D55531}"/>
                  </a:ext>
                </a:extLst>
              </p:cNvPr>
              <p:cNvSpPr/>
              <p:nvPr/>
            </p:nvSpPr>
            <p:spPr>
              <a:xfrm>
                <a:off x="2879485" y="3070982"/>
                <a:ext cx="1174840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799"/>
                    </a:cubicBezTo>
                    <a:cubicBezTo>
                      <a:pt x="21280" y="4779"/>
                      <a:pt x="16568" y="0"/>
                      <a:pt x="10800" y="0"/>
                    </a:cubicBezTo>
                    <a:cubicBezTo>
                      <a:pt x="5033" y="0"/>
                      <a:pt x="320" y="4779"/>
                      <a:pt x="0" y="10799"/>
                    </a:cubicBezTo>
                    <a:cubicBezTo>
                      <a:pt x="320" y="16821"/>
                      <a:pt x="5033" y="21600"/>
                      <a:pt x="108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8" name="Shape 26382">
                <a:extLst>
                  <a:ext uri="{FF2B5EF4-FFF2-40B4-BE49-F238E27FC236}">
                    <a16:creationId xmlns:a16="http://schemas.microsoft.com/office/drawing/2014/main" id="{B85FCDC2-C86A-4BF3-9438-F5018B9828B3}"/>
                  </a:ext>
                </a:extLst>
              </p:cNvPr>
              <p:cNvSpPr/>
              <p:nvPr/>
            </p:nvSpPr>
            <p:spPr>
              <a:xfrm>
                <a:off x="2879485" y="3070982"/>
                <a:ext cx="1174840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799"/>
                    </a:cubicBezTo>
                    <a:cubicBezTo>
                      <a:pt x="21280" y="4779"/>
                      <a:pt x="16568" y="0"/>
                      <a:pt x="10800" y="0"/>
                    </a:cubicBezTo>
                    <a:cubicBezTo>
                      <a:pt x="5033" y="0"/>
                      <a:pt x="320" y="4779"/>
                      <a:pt x="0" y="10799"/>
                    </a:cubicBezTo>
                    <a:cubicBezTo>
                      <a:pt x="320" y="16821"/>
                      <a:pt x="5033" y="21600"/>
                      <a:pt x="10800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>
                      <a:alpha val="25000"/>
                    </a:srgbClr>
                  </a:gs>
                  <a:gs pos="100000">
                    <a:srgbClr val="000000">
                      <a:alpha val="25000"/>
                    </a:srgbClr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29" name="Shape 26384">
                <a:extLst>
                  <a:ext uri="{FF2B5EF4-FFF2-40B4-BE49-F238E27FC236}">
                    <a16:creationId xmlns:a16="http://schemas.microsoft.com/office/drawing/2014/main" id="{150C30D1-7068-46B0-88A4-8A4DD5D07200}"/>
                  </a:ext>
                </a:extLst>
              </p:cNvPr>
              <p:cNvSpPr/>
              <p:nvPr/>
            </p:nvSpPr>
            <p:spPr>
              <a:xfrm>
                <a:off x="1606546" y="2134291"/>
                <a:ext cx="2255669" cy="1288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2336"/>
                      <a:pt x="0" y="5219"/>
                    </a:cubicBezTo>
                    <a:lnTo>
                      <a:pt x="0" y="16381"/>
                    </a:lnTo>
                    <a:cubicBezTo>
                      <a:pt x="0" y="19264"/>
                      <a:pt x="4835" y="21600"/>
                      <a:pt x="10800" y="21600"/>
                    </a:cubicBezTo>
                    <a:cubicBezTo>
                      <a:pt x="16765" y="21600"/>
                      <a:pt x="21600" y="19264"/>
                      <a:pt x="21600" y="16381"/>
                    </a:cubicBezTo>
                    <a:lnTo>
                      <a:pt x="21600" y="5219"/>
                    </a:lnTo>
                    <a:cubicBezTo>
                      <a:pt x="21600" y="2336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30" name="Shape 26386">
                <a:extLst>
                  <a:ext uri="{FF2B5EF4-FFF2-40B4-BE49-F238E27FC236}">
                    <a16:creationId xmlns:a16="http://schemas.microsoft.com/office/drawing/2014/main" id="{2C9AAD46-050C-4BF5-B4BC-5B4DEE8C1672}"/>
                  </a:ext>
                </a:extLst>
              </p:cNvPr>
              <p:cNvSpPr/>
              <p:nvPr/>
            </p:nvSpPr>
            <p:spPr>
              <a:xfrm>
                <a:off x="1606546" y="2134291"/>
                <a:ext cx="2255669" cy="622655"/>
              </a:xfrm>
              <a:prstGeom prst="ellipse">
                <a:avLst/>
              </a:pr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31" name="Shape 26388">
                <a:extLst>
                  <a:ext uri="{FF2B5EF4-FFF2-40B4-BE49-F238E27FC236}">
                    <a16:creationId xmlns:a16="http://schemas.microsoft.com/office/drawing/2014/main" id="{77EEA3AA-861F-4AF6-B96E-6A4FF9EEF3BE}"/>
                  </a:ext>
                </a:extLst>
              </p:cNvPr>
              <p:cNvSpPr/>
              <p:nvPr/>
            </p:nvSpPr>
            <p:spPr>
              <a:xfrm>
                <a:off x="2150948" y="2262385"/>
                <a:ext cx="1176873" cy="171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332"/>
                    </a:moveTo>
                    <a:cubicBezTo>
                      <a:pt x="16558" y="2332"/>
                      <a:pt x="21262" y="10857"/>
                      <a:pt x="21581" y="21600"/>
                    </a:cubicBezTo>
                    <a:cubicBezTo>
                      <a:pt x="21593" y="21214"/>
                      <a:pt x="21600" y="20825"/>
                      <a:pt x="21600" y="20433"/>
                    </a:cubicBezTo>
                    <a:cubicBezTo>
                      <a:pt x="21600" y="9148"/>
                      <a:pt x="16765" y="0"/>
                      <a:pt x="10800" y="0"/>
                    </a:cubicBezTo>
                    <a:cubicBezTo>
                      <a:pt x="4835" y="0"/>
                      <a:pt x="0" y="9148"/>
                      <a:pt x="0" y="20433"/>
                    </a:cubicBezTo>
                    <a:cubicBezTo>
                      <a:pt x="0" y="20825"/>
                      <a:pt x="7" y="21214"/>
                      <a:pt x="19" y="21600"/>
                    </a:cubicBezTo>
                    <a:cubicBezTo>
                      <a:pt x="338" y="10857"/>
                      <a:pt x="5042" y="2332"/>
                      <a:pt x="10800" y="2332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32" name="Shape 26389">
                <a:extLst>
                  <a:ext uri="{FF2B5EF4-FFF2-40B4-BE49-F238E27FC236}">
                    <a16:creationId xmlns:a16="http://schemas.microsoft.com/office/drawing/2014/main" id="{E1C659C5-EBD2-4C3B-AFD9-20EFE49C3255}"/>
                  </a:ext>
                </a:extLst>
              </p:cNvPr>
              <p:cNvSpPr/>
              <p:nvPr/>
            </p:nvSpPr>
            <p:spPr>
              <a:xfrm>
                <a:off x="2150948" y="2278397"/>
                <a:ext cx="1174841" cy="306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800"/>
                    </a:cubicBezTo>
                    <a:cubicBezTo>
                      <a:pt x="21280" y="4778"/>
                      <a:pt x="16568" y="0"/>
                      <a:pt x="10800" y="0"/>
                    </a:cubicBezTo>
                    <a:cubicBezTo>
                      <a:pt x="5032" y="0"/>
                      <a:pt x="320" y="4778"/>
                      <a:pt x="0" y="10800"/>
                    </a:cubicBezTo>
                    <a:cubicBezTo>
                      <a:pt x="320" y="16821"/>
                      <a:pt x="5032" y="21600"/>
                      <a:pt x="108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33" name="Shape 26390">
                <a:extLst>
                  <a:ext uri="{FF2B5EF4-FFF2-40B4-BE49-F238E27FC236}">
                    <a16:creationId xmlns:a16="http://schemas.microsoft.com/office/drawing/2014/main" id="{B82F573B-2622-4DED-82CB-4A845AC22F5D}"/>
                  </a:ext>
                </a:extLst>
              </p:cNvPr>
              <p:cNvSpPr/>
              <p:nvPr/>
            </p:nvSpPr>
            <p:spPr>
              <a:xfrm>
                <a:off x="2150948" y="2278397"/>
                <a:ext cx="1174841" cy="306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800"/>
                    </a:cubicBezTo>
                    <a:cubicBezTo>
                      <a:pt x="21280" y="4778"/>
                      <a:pt x="16568" y="0"/>
                      <a:pt x="10800" y="0"/>
                    </a:cubicBezTo>
                    <a:cubicBezTo>
                      <a:pt x="5032" y="0"/>
                      <a:pt x="320" y="4778"/>
                      <a:pt x="0" y="10800"/>
                    </a:cubicBezTo>
                    <a:cubicBezTo>
                      <a:pt x="320" y="16821"/>
                      <a:pt x="5032" y="21600"/>
                      <a:pt x="10800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>
                      <a:alpha val="25000"/>
                    </a:srgbClr>
                  </a:gs>
                  <a:gs pos="100000">
                    <a:srgbClr val="000000">
                      <a:alpha val="25000"/>
                    </a:srgbClr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34" name="Shape 26392">
                <a:extLst>
                  <a:ext uri="{FF2B5EF4-FFF2-40B4-BE49-F238E27FC236}">
                    <a16:creationId xmlns:a16="http://schemas.microsoft.com/office/drawing/2014/main" id="{6752146F-5374-4BDD-B23C-13692A04D014}"/>
                  </a:ext>
                </a:extLst>
              </p:cNvPr>
              <p:cNvSpPr/>
              <p:nvPr/>
            </p:nvSpPr>
            <p:spPr>
              <a:xfrm>
                <a:off x="2335084" y="1341706"/>
                <a:ext cx="2255670" cy="1288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2336"/>
                      <a:pt x="0" y="5219"/>
                    </a:cubicBezTo>
                    <a:lnTo>
                      <a:pt x="0" y="16381"/>
                    </a:lnTo>
                    <a:cubicBezTo>
                      <a:pt x="0" y="19263"/>
                      <a:pt x="4835" y="21600"/>
                      <a:pt x="10800" y="21600"/>
                    </a:cubicBezTo>
                    <a:cubicBezTo>
                      <a:pt x="16765" y="21600"/>
                      <a:pt x="21600" y="19263"/>
                      <a:pt x="21600" y="16381"/>
                    </a:cubicBezTo>
                    <a:lnTo>
                      <a:pt x="21600" y="5219"/>
                    </a:lnTo>
                    <a:cubicBezTo>
                      <a:pt x="21600" y="2336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36" name="Shape 26396">
                <a:extLst>
                  <a:ext uri="{FF2B5EF4-FFF2-40B4-BE49-F238E27FC236}">
                    <a16:creationId xmlns:a16="http://schemas.microsoft.com/office/drawing/2014/main" id="{9B34DA1B-6790-4557-B799-0AE66ECA39F3}"/>
                  </a:ext>
                </a:extLst>
              </p:cNvPr>
              <p:cNvSpPr/>
              <p:nvPr/>
            </p:nvSpPr>
            <p:spPr>
              <a:xfrm>
                <a:off x="2879485" y="1469800"/>
                <a:ext cx="1176873" cy="171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333"/>
                    </a:moveTo>
                    <a:cubicBezTo>
                      <a:pt x="16558" y="2333"/>
                      <a:pt x="21262" y="10858"/>
                      <a:pt x="21581" y="21600"/>
                    </a:cubicBezTo>
                    <a:cubicBezTo>
                      <a:pt x="21593" y="21215"/>
                      <a:pt x="21600" y="20826"/>
                      <a:pt x="21600" y="20435"/>
                    </a:cubicBezTo>
                    <a:cubicBezTo>
                      <a:pt x="21600" y="9149"/>
                      <a:pt x="16765" y="0"/>
                      <a:pt x="10800" y="0"/>
                    </a:cubicBezTo>
                    <a:cubicBezTo>
                      <a:pt x="4835" y="0"/>
                      <a:pt x="0" y="9149"/>
                      <a:pt x="0" y="20435"/>
                    </a:cubicBezTo>
                    <a:cubicBezTo>
                      <a:pt x="0" y="20826"/>
                      <a:pt x="7" y="21215"/>
                      <a:pt x="19" y="21600"/>
                    </a:cubicBezTo>
                    <a:cubicBezTo>
                      <a:pt x="338" y="10858"/>
                      <a:pt x="5042" y="2333"/>
                      <a:pt x="10800" y="2333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37" name="Shape 26397">
                <a:extLst>
                  <a:ext uri="{FF2B5EF4-FFF2-40B4-BE49-F238E27FC236}">
                    <a16:creationId xmlns:a16="http://schemas.microsoft.com/office/drawing/2014/main" id="{5DEBCF8C-9E93-4BFE-8B4A-E1C5724DA0FE}"/>
                  </a:ext>
                </a:extLst>
              </p:cNvPr>
              <p:cNvSpPr/>
              <p:nvPr/>
            </p:nvSpPr>
            <p:spPr>
              <a:xfrm>
                <a:off x="2879485" y="1493817"/>
                <a:ext cx="1174840" cy="306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799"/>
                    </a:cubicBezTo>
                    <a:cubicBezTo>
                      <a:pt x="21280" y="4778"/>
                      <a:pt x="16568" y="0"/>
                      <a:pt x="10800" y="0"/>
                    </a:cubicBezTo>
                    <a:cubicBezTo>
                      <a:pt x="5033" y="0"/>
                      <a:pt x="320" y="4778"/>
                      <a:pt x="0" y="10799"/>
                    </a:cubicBezTo>
                    <a:cubicBezTo>
                      <a:pt x="320" y="16821"/>
                      <a:pt x="5033" y="21600"/>
                      <a:pt x="108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  <p:sp>
            <p:nvSpPr>
              <p:cNvPr id="38" name="Shape 26398">
                <a:extLst>
                  <a:ext uri="{FF2B5EF4-FFF2-40B4-BE49-F238E27FC236}">
                    <a16:creationId xmlns:a16="http://schemas.microsoft.com/office/drawing/2014/main" id="{E7D7D355-FF0F-49AF-9D1C-1A87E502F764}"/>
                  </a:ext>
                </a:extLst>
              </p:cNvPr>
              <p:cNvSpPr/>
              <p:nvPr/>
            </p:nvSpPr>
            <p:spPr>
              <a:xfrm>
                <a:off x="2879485" y="1493817"/>
                <a:ext cx="1174840" cy="306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568" y="21600"/>
                      <a:pt x="21280" y="16821"/>
                      <a:pt x="21600" y="10799"/>
                    </a:cubicBezTo>
                    <a:cubicBezTo>
                      <a:pt x="21280" y="4778"/>
                      <a:pt x="16568" y="0"/>
                      <a:pt x="10800" y="0"/>
                    </a:cubicBezTo>
                    <a:cubicBezTo>
                      <a:pt x="5033" y="0"/>
                      <a:pt x="320" y="4778"/>
                      <a:pt x="0" y="10799"/>
                    </a:cubicBezTo>
                    <a:cubicBezTo>
                      <a:pt x="320" y="16821"/>
                      <a:pt x="5033" y="21600"/>
                      <a:pt x="10800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0000">
                      <a:alpha val="25000"/>
                    </a:srgbClr>
                  </a:gs>
                  <a:gs pos="100000">
                    <a:srgbClr val="000000">
                      <a:alpha val="25000"/>
                    </a:srgbClr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0434" tIns="30434" rIns="30434" bIns="30434" numCol="1" anchor="ctr">
                <a:noAutofit/>
              </a:bodyPr>
              <a:lstStyle/>
              <a:p>
                <a:pPr defTabSz="3651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396"/>
              </a:p>
            </p:txBody>
          </p: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EB5EF4B-EBF8-4250-BEE0-4A3C12070A8F}"/>
              </a:ext>
            </a:extLst>
          </p:cNvPr>
          <p:cNvSpPr/>
          <p:nvPr/>
        </p:nvSpPr>
        <p:spPr>
          <a:xfrm>
            <a:off x="6198456" y="2007574"/>
            <a:ext cx="2040890" cy="768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Business value 01</a:t>
            </a:r>
            <a:endParaRPr lang="en-US" sz="11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050" dirty="0"/>
              <a:t>Business value of Cloud drives decisions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1C3E8B6-D111-4695-A813-65C7DB41CF82}"/>
              </a:ext>
            </a:extLst>
          </p:cNvPr>
          <p:cNvSpPr/>
          <p:nvPr/>
        </p:nvSpPr>
        <p:spPr>
          <a:xfrm>
            <a:off x="8364946" y="4311238"/>
            <a:ext cx="844932" cy="844931"/>
          </a:xfrm>
          <a:prstGeom prst="ellipse">
            <a:avLst/>
          </a:prstGeom>
          <a:solidFill>
            <a:schemeClr val="accent5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FFFFFF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3D1A975-E212-4530-8685-1AE785A51AB1}"/>
              </a:ext>
            </a:extLst>
          </p:cNvPr>
          <p:cNvSpPr/>
          <p:nvPr/>
        </p:nvSpPr>
        <p:spPr>
          <a:xfrm>
            <a:off x="5195547" y="3110899"/>
            <a:ext cx="844932" cy="844931"/>
          </a:xfrm>
          <a:prstGeom prst="ellipse">
            <a:avLst/>
          </a:prstGeom>
          <a:solidFill>
            <a:schemeClr val="accent3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FFFFFF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EE7B651-F09F-4F60-A791-DBAFB1C6A40B}"/>
              </a:ext>
            </a:extLst>
          </p:cNvPr>
          <p:cNvSpPr/>
          <p:nvPr/>
        </p:nvSpPr>
        <p:spPr>
          <a:xfrm>
            <a:off x="5187821" y="2007574"/>
            <a:ext cx="844932" cy="844931"/>
          </a:xfrm>
          <a:prstGeom prst="ellipse">
            <a:avLst/>
          </a:prstGeom>
          <a:solidFill>
            <a:schemeClr val="tx2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FFFFFF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0C5AA37-199E-41DF-AF1E-E159E94CB688}"/>
              </a:ext>
            </a:extLst>
          </p:cNvPr>
          <p:cNvSpPr/>
          <p:nvPr/>
        </p:nvSpPr>
        <p:spPr>
          <a:xfrm>
            <a:off x="8327197" y="3152958"/>
            <a:ext cx="844932" cy="844931"/>
          </a:xfrm>
          <a:prstGeom prst="ellipse">
            <a:avLst/>
          </a:prstGeom>
          <a:solidFill>
            <a:schemeClr val="accent2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FFFFFF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26C8CFC-A48C-4CE4-80F5-8327924A27F9}"/>
              </a:ext>
            </a:extLst>
          </p:cNvPr>
          <p:cNvSpPr/>
          <p:nvPr/>
        </p:nvSpPr>
        <p:spPr>
          <a:xfrm>
            <a:off x="8351359" y="2009712"/>
            <a:ext cx="844932" cy="844931"/>
          </a:xfrm>
          <a:prstGeom prst="ellipse">
            <a:avLst/>
          </a:prstGeom>
          <a:solidFill>
            <a:schemeClr val="accent4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FFFFFF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48B0983-7F03-473A-BEB1-6D0635DE6C10}"/>
              </a:ext>
            </a:extLst>
          </p:cNvPr>
          <p:cNvSpPr/>
          <p:nvPr/>
        </p:nvSpPr>
        <p:spPr>
          <a:xfrm>
            <a:off x="5187821" y="4311253"/>
            <a:ext cx="844932" cy="844931"/>
          </a:xfrm>
          <a:prstGeom prst="ellipse">
            <a:avLst/>
          </a:prstGeom>
          <a:solidFill>
            <a:schemeClr val="accent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FFFFFF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CE96199-F503-46CF-9396-4D72D7BD6D9D}"/>
              </a:ext>
            </a:extLst>
          </p:cNvPr>
          <p:cNvSpPr/>
          <p:nvPr/>
        </p:nvSpPr>
        <p:spPr>
          <a:xfrm>
            <a:off x="6198456" y="3114267"/>
            <a:ext cx="2040890" cy="557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Collaboration 02</a:t>
            </a:r>
            <a:endParaRPr lang="en-US" sz="11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050" dirty="0"/>
              <a:t>Teams need to collaborate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C288DB2-E99A-4D3B-945C-5F4E659A09BA}"/>
              </a:ext>
            </a:extLst>
          </p:cNvPr>
          <p:cNvSpPr/>
          <p:nvPr/>
        </p:nvSpPr>
        <p:spPr>
          <a:xfrm>
            <a:off x="6198456" y="4311238"/>
            <a:ext cx="2040890" cy="768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Ownership 03</a:t>
            </a:r>
            <a:endParaRPr lang="en-US" sz="11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050" dirty="0"/>
              <a:t>Everyone takes ownership for their clous usage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722E864-8371-4CA2-BA3F-9438DF31E4F5}"/>
              </a:ext>
            </a:extLst>
          </p:cNvPr>
          <p:cNvSpPr/>
          <p:nvPr/>
        </p:nvSpPr>
        <p:spPr>
          <a:xfrm>
            <a:off x="9335478" y="2007574"/>
            <a:ext cx="2040890" cy="768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Transparency 04</a:t>
            </a:r>
            <a:endParaRPr lang="en-US" sz="11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050" dirty="0"/>
              <a:t>FinOps reports should be accessible and timely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AA39A96-DF9E-4C3D-906C-2C04F1423A6D}"/>
              </a:ext>
            </a:extLst>
          </p:cNvPr>
          <p:cNvSpPr/>
          <p:nvPr/>
        </p:nvSpPr>
        <p:spPr>
          <a:xfrm>
            <a:off x="9335478" y="3114267"/>
            <a:ext cx="2371612" cy="768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Variable cost model 05</a:t>
            </a:r>
            <a:endParaRPr lang="en-US" sz="11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050" dirty="0"/>
              <a:t>Take advantage of the variable cost model of the Cloud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C18A06E-48FF-4385-83A0-5967573A5494}"/>
              </a:ext>
            </a:extLst>
          </p:cNvPr>
          <p:cNvSpPr/>
          <p:nvPr/>
        </p:nvSpPr>
        <p:spPr>
          <a:xfrm>
            <a:off x="9335478" y="4364117"/>
            <a:ext cx="2551723" cy="557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Centralized FinOps 06</a:t>
            </a:r>
            <a:endParaRPr lang="en-US" sz="11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050" dirty="0"/>
              <a:t>A centralized team drives FinOps</a:t>
            </a:r>
          </a:p>
        </p:txBody>
      </p:sp>
    </p:spTree>
    <p:extLst>
      <p:ext uri="{BB962C8B-B14F-4D97-AF65-F5344CB8AC3E}">
        <p14:creationId xmlns:p14="http://schemas.microsoft.com/office/powerpoint/2010/main" val="379760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3" grpId="0"/>
      <p:bldP spid="64" grpId="0"/>
      <p:bldP spid="66" grpId="0"/>
      <p:bldP spid="67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13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0" y="1565030"/>
            <a:ext cx="6722916" cy="437856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FinOps</a:t>
            </a:r>
            <a:r>
              <a:rPr lang="en-US" sz="2800" dirty="0"/>
              <a:t> brings financial accountability to variable cloud spend with:</a:t>
            </a:r>
          </a:p>
          <a:p>
            <a:r>
              <a:rPr lang="en-US" sz="2800" dirty="0">
                <a:sym typeface="Wingdings" panose="05000000000000000000" pitchFamily="2" charset="2"/>
              </a:rPr>
              <a:t> </a:t>
            </a:r>
            <a:r>
              <a:rPr lang="en-US" sz="2800" dirty="0"/>
              <a:t>A prescriptive model of actions, best practices and culture</a:t>
            </a:r>
          </a:p>
          <a:p>
            <a:r>
              <a:rPr lang="en-US" sz="2800" dirty="0">
                <a:sym typeface="Wingdings" panose="05000000000000000000" pitchFamily="2" charset="2"/>
              </a:rPr>
              <a:t> </a:t>
            </a:r>
            <a:r>
              <a:rPr lang="en-US" sz="2800" dirty="0"/>
              <a:t>That enables distributed product, business and finance team</a:t>
            </a:r>
          </a:p>
          <a:p>
            <a:r>
              <a:rPr lang="en-US" sz="2800" dirty="0">
                <a:sym typeface="Wingdings" panose="05000000000000000000" pitchFamily="2" charset="2"/>
              </a:rPr>
              <a:t> </a:t>
            </a:r>
            <a:r>
              <a:rPr lang="en-US" sz="2800" dirty="0"/>
              <a:t>To make decision that increase the business value</a:t>
            </a:r>
          </a:p>
        </p:txBody>
      </p:sp>
    </p:spTree>
    <p:extLst>
      <p:ext uri="{BB962C8B-B14F-4D97-AF65-F5344CB8AC3E}">
        <p14:creationId xmlns:p14="http://schemas.microsoft.com/office/powerpoint/2010/main" val="2549869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FinOps Lifecycle Action Loop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14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D9AA0F-7D14-4BBC-81F8-0EE3CD1FF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27" y="4617309"/>
            <a:ext cx="1012108" cy="1013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C49492-E2AD-4303-AF40-A11BBAC2C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27" y="3256554"/>
            <a:ext cx="1012108" cy="1013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506DC9-0551-43B8-98D2-2F08CAFEF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27" y="1901438"/>
            <a:ext cx="1012108" cy="10121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5E86A019-C489-47C9-B639-18BA579E4963}"/>
              </a:ext>
            </a:extLst>
          </p:cNvPr>
          <p:cNvSpPr>
            <a:spLocks/>
          </p:cNvSpPr>
          <p:nvPr/>
        </p:nvSpPr>
        <p:spPr bwMode="auto">
          <a:xfrm>
            <a:off x="3179924" y="1679434"/>
            <a:ext cx="2251656" cy="3662827"/>
          </a:xfrm>
          <a:custGeom>
            <a:avLst/>
            <a:gdLst>
              <a:gd name="T0" fmla="*/ 823 w 823"/>
              <a:gd name="T1" fmla="*/ 763 h 1339"/>
              <a:gd name="T2" fmla="*/ 574 w 823"/>
              <a:gd name="T3" fmla="*/ 1339 h 1339"/>
              <a:gd name="T4" fmla="*/ 361 w 823"/>
              <a:gd name="T5" fmla="*/ 963 h 1339"/>
              <a:gd name="T6" fmla="*/ 64 w 823"/>
              <a:gd name="T7" fmla="*/ 435 h 1339"/>
              <a:gd name="T8" fmla="*/ 0 w 823"/>
              <a:gd name="T9" fmla="*/ 431 h 1339"/>
              <a:gd name="T10" fmla="*/ 245 w 823"/>
              <a:gd name="T11" fmla="*/ 0 h 1339"/>
              <a:gd name="T12" fmla="*/ 823 w 823"/>
              <a:gd name="T13" fmla="*/ 763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3" h="1339">
                <a:moveTo>
                  <a:pt x="823" y="763"/>
                </a:moveTo>
                <a:cubicBezTo>
                  <a:pt x="823" y="990"/>
                  <a:pt x="727" y="1195"/>
                  <a:pt x="574" y="1339"/>
                </a:cubicBezTo>
                <a:cubicBezTo>
                  <a:pt x="361" y="963"/>
                  <a:pt x="361" y="963"/>
                  <a:pt x="361" y="963"/>
                </a:cubicBezTo>
                <a:cubicBezTo>
                  <a:pt x="248" y="763"/>
                  <a:pt x="178" y="638"/>
                  <a:pt x="64" y="435"/>
                </a:cubicBezTo>
                <a:cubicBezTo>
                  <a:pt x="50" y="411"/>
                  <a:pt x="16" y="410"/>
                  <a:pt x="0" y="431"/>
                </a:cubicBezTo>
                <a:cubicBezTo>
                  <a:pt x="245" y="0"/>
                  <a:pt x="245" y="0"/>
                  <a:pt x="245" y="0"/>
                </a:cubicBezTo>
                <a:cubicBezTo>
                  <a:pt x="577" y="93"/>
                  <a:pt x="823" y="399"/>
                  <a:pt x="823" y="7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27B4FB97-1C98-4202-8F35-1A22733BEB51}"/>
              </a:ext>
            </a:extLst>
          </p:cNvPr>
          <p:cNvSpPr>
            <a:spLocks/>
          </p:cNvSpPr>
          <p:nvPr/>
        </p:nvSpPr>
        <p:spPr bwMode="auto">
          <a:xfrm>
            <a:off x="1098772" y="1600200"/>
            <a:ext cx="2752135" cy="2714023"/>
          </a:xfrm>
          <a:custGeom>
            <a:avLst/>
            <a:gdLst>
              <a:gd name="T0" fmla="*/ 1006 w 1006"/>
              <a:gd name="T1" fmla="*/ 29 h 992"/>
              <a:gd name="T2" fmla="*/ 792 w 1006"/>
              <a:gd name="T3" fmla="*/ 406 h 992"/>
              <a:gd name="T4" fmla="*/ 486 w 1006"/>
              <a:gd name="T5" fmla="*/ 942 h 992"/>
              <a:gd name="T6" fmla="*/ 520 w 1006"/>
              <a:gd name="T7" fmla="*/ 992 h 992"/>
              <a:gd name="T8" fmla="*/ 25 w 1006"/>
              <a:gd name="T9" fmla="*/ 992 h 992"/>
              <a:gd name="T10" fmla="*/ 0 w 1006"/>
              <a:gd name="T11" fmla="*/ 792 h 992"/>
              <a:gd name="T12" fmla="*/ 792 w 1006"/>
              <a:gd name="T13" fmla="*/ 0 h 992"/>
              <a:gd name="T14" fmla="*/ 1006 w 1006"/>
              <a:gd name="T15" fmla="*/ 29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92">
                <a:moveTo>
                  <a:pt x="1006" y="29"/>
                </a:moveTo>
                <a:cubicBezTo>
                  <a:pt x="792" y="406"/>
                  <a:pt x="792" y="406"/>
                  <a:pt x="792" y="406"/>
                </a:cubicBezTo>
                <a:cubicBezTo>
                  <a:pt x="487" y="940"/>
                  <a:pt x="526" y="871"/>
                  <a:pt x="486" y="942"/>
                </a:cubicBezTo>
                <a:cubicBezTo>
                  <a:pt x="472" y="966"/>
                  <a:pt x="495" y="992"/>
                  <a:pt x="520" y="992"/>
                </a:cubicBezTo>
                <a:cubicBezTo>
                  <a:pt x="25" y="992"/>
                  <a:pt x="25" y="992"/>
                  <a:pt x="25" y="992"/>
                </a:cubicBezTo>
                <a:cubicBezTo>
                  <a:pt x="8" y="925"/>
                  <a:pt x="0" y="857"/>
                  <a:pt x="0" y="792"/>
                </a:cubicBezTo>
                <a:cubicBezTo>
                  <a:pt x="0" y="355"/>
                  <a:pt x="354" y="0"/>
                  <a:pt x="792" y="0"/>
                </a:cubicBezTo>
                <a:cubicBezTo>
                  <a:pt x="866" y="0"/>
                  <a:pt x="938" y="10"/>
                  <a:pt x="1006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43D00624-8613-4D2E-9F71-1FFDEFE6A828}"/>
              </a:ext>
            </a:extLst>
          </p:cNvPr>
          <p:cNvSpPr>
            <a:spLocks/>
          </p:cNvSpPr>
          <p:nvPr/>
        </p:nvSpPr>
        <p:spPr bwMode="auto">
          <a:xfrm>
            <a:off x="3412611" y="2057552"/>
            <a:ext cx="563666" cy="470391"/>
          </a:xfrm>
          <a:custGeom>
            <a:avLst/>
            <a:gdLst>
              <a:gd name="T0" fmla="*/ 562 w 562"/>
              <a:gd name="T1" fmla="*/ 411 h 469"/>
              <a:gd name="T2" fmla="*/ 412 w 562"/>
              <a:gd name="T3" fmla="*/ 40 h 469"/>
              <a:gd name="T4" fmla="*/ 366 w 562"/>
              <a:gd name="T5" fmla="*/ 125 h 469"/>
              <a:gd name="T6" fmla="*/ 147 w 562"/>
              <a:gd name="T7" fmla="*/ 0 h 469"/>
              <a:gd name="T8" fmla="*/ 0 w 562"/>
              <a:gd name="T9" fmla="*/ 259 h 469"/>
              <a:gd name="T10" fmla="*/ 216 w 562"/>
              <a:gd name="T11" fmla="*/ 384 h 469"/>
              <a:gd name="T12" fmla="*/ 167 w 562"/>
              <a:gd name="T13" fmla="*/ 469 h 469"/>
              <a:gd name="T14" fmla="*/ 562 w 562"/>
              <a:gd name="T15" fmla="*/ 411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2" h="469">
                <a:moveTo>
                  <a:pt x="562" y="411"/>
                </a:moveTo>
                <a:lnTo>
                  <a:pt x="412" y="40"/>
                </a:lnTo>
                <a:lnTo>
                  <a:pt x="366" y="125"/>
                </a:lnTo>
                <a:lnTo>
                  <a:pt x="147" y="0"/>
                </a:lnTo>
                <a:lnTo>
                  <a:pt x="0" y="259"/>
                </a:lnTo>
                <a:lnTo>
                  <a:pt x="216" y="384"/>
                </a:lnTo>
                <a:lnTo>
                  <a:pt x="167" y="469"/>
                </a:lnTo>
                <a:lnTo>
                  <a:pt x="562" y="4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84FBFFC-FB41-464B-AA29-7B4B35AC60FE}"/>
              </a:ext>
            </a:extLst>
          </p:cNvPr>
          <p:cNvSpPr>
            <a:spLocks/>
          </p:cNvSpPr>
          <p:nvPr/>
        </p:nvSpPr>
        <p:spPr bwMode="auto">
          <a:xfrm>
            <a:off x="1166974" y="4209914"/>
            <a:ext cx="3583593" cy="1723094"/>
          </a:xfrm>
          <a:custGeom>
            <a:avLst/>
            <a:gdLst>
              <a:gd name="T0" fmla="*/ 1310 w 1310"/>
              <a:gd name="T1" fmla="*/ 414 h 630"/>
              <a:gd name="T2" fmla="*/ 1309 w 1310"/>
              <a:gd name="T3" fmla="*/ 415 h 630"/>
              <a:gd name="T4" fmla="*/ 767 w 1310"/>
              <a:gd name="T5" fmla="*/ 630 h 630"/>
              <a:gd name="T6" fmla="*/ 0 w 1310"/>
              <a:gd name="T7" fmla="*/ 38 h 630"/>
              <a:gd name="T8" fmla="*/ 1037 w 1310"/>
              <a:gd name="T9" fmla="*/ 38 h 630"/>
              <a:gd name="T10" fmla="*/ 1076 w 1310"/>
              <a:gd name="T11" fmla="*/ 1 h 630"/>
              <a:gd name="T12" fmla="*/ 1076 w 1310"/>
              <a:gd name="T13" fmla="*/ 0 h 630"/>
              <a:gd name="T14" fmla="*/ 1097 w 1310"/>
              <a:gd name="T15" fmla="*/ 38 h 630"/>
              <a:gd name="T16" fmla="*/ 1310 w 1310"/>
              <a:gd name="T17" fmla="*/ 414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0" h="630">
                <a:moveTo>
                  <a:pt x="1310" y="414"/>
                </a:moveTo>
                <a:cubicBezTo>
                  <a:pt x="1310" y="414"/>
                  <a:pt x="1309" y="415"/>
                  <a:pt x="1309" y="415"/>
                </a:cubicBezTo>
                <a:cubicBezTo>
                  <a:pt x="1165" y="551"/>
                  <a:pt x="973" y="630"/>
                  <a:pt x="767" y="630"/>
                </a:cubicBezTo>
                <a:cubicBezTo>
                  <a:pt x="398" y="630"/>
                  <a:pt x="89" y="378"/>
                  <a:pt x="0" y="38"/>
                </a:cubicBezTo>
                <a:cubicBezTo>
                  <a:pt x="1037" y="38"/>
                  <a:pt x="1037" y="38"/>
                  <a:pt x="1037" y="38"/>
                </a:cubicBezTo>
                <a:cubicBezTo>
                  <a:pt x="1059" y="38"/>
                  <a:pt x="1075" y="20"/>
                  <a:pt x="1076" y="1"/>
                </a:cubicBezTo>
                <a:cubicBezTo>
                  <a:pt x="1076" y="1"/>
                  <a:pt x="1076" y="0"/>
                  <a:pt x="1076" y="0"/>
                </a:cubicBezTo>
                <a:cubicBezTo>
                  <a:pt x="1097" y="38"/>
                  <a:pt x="1097" y="38"/>
                  <a:pt x="1097" y="38"/>
                </a:cubicBezTo>
                <a:lnTo>
                  <a:pt x="1310" y="4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47584D76-42A1-4CD3-AE3C-DF599107E2C5}"/>
              </a:ext>
            </a:extLst>
          </p:cNvPr>
          <p:cNvSpPr>
            <a:spLocks/>
          </p:cNvSpPr>
          <p:nvPr/>
        </p:nvSpPr>
        <p:spPr bwMode="auto">
          <a:xfrm>
            <a:off x="1531049" y="3821767"/>
            <a:ext cx="495464" cy="565672"/>
          </a:xfrm>
          <a:custGeom>
            <a:avLst/>
            <a:gdLst>
              <a:gd name="T0" fmla="*/ 494 w 494"/>
              <a:gd name="T1" fmla="*/ 313 h 564"/>
              <a:gd name="T2" fmla="*/ 245 w 494"/>
              <a:gd name="T3" fmla="*/ 0 h 564"/>
              <a:gd name="T4" fmla="*/ 0 w 494"/>
              <a:gd name="T5" fmla="*/ 313 h 564"/>
              <a:gd name="T6" fmla="*/ 98 w 494"/>
              <a:gd name="T7" fmla="*/ 313 h 564"/>
              <a:gd name="T8" fmla="*/ 98 w 494"/>
              <a:gd name="T9" fmla="*/ 564 h 564"/>
              <a:gd name="T10" fmla="*/ 395 w 494"/>
              <a:gd name="T11" fmla="*/ 564 h 564"/>
              <a:gd name="T12" fmla="*/ 395 w 494"/>
              <a:gd name="T13" fmla="*/ 313 h 564"/>
              <a:gd name="T14" fmla="*/ 494 w 494"/>
              <a:gd name="T15" fmla="*/ 313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4" h="564">
                <a:moveTo>
                  <a:pt x="494" y="313"/>
                </a:moveTo>
                <a:lnTo>
                  <a:pt x="245" y="0"/>
                </a:lnTo>
                <a:lnTo>
                  <a:pt x="0" y="313"/>
                </a:lnTo>
                <a:lnTo>
                  <a:pt x="98" y="313"/>
                </a:lnTo>
                <a:lnTo>
                  <a:pt x="98" y="564"/>
                </a:lnTo>
                <a:lnTo>
                  <a:pt x="395" y="564"/>
                </a:lnTo>
                <a:lnTo>
                  <a:pt x="395" y="313"/>
                </a:lnTo>
                <a:lnTo>
                  <a:pt x="494" y="3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907E1C9C-58E8-4111-B58B-E1EF10567967}"/>
              </a:ext>
            </a:extLst>
          </p:cNvPr>
          <p:cNvSpPr>
            <a:spLocks/>
          </p:cNvSpPr>
          <p:nvPr/>
        </p:nvSpPr>
        <p:spPr bwMode="auto">
          <a:xfrm>
            <a:off x="3981292" y="4573991"/>
            <a:ext cx="563666" cy="470391"/>
          </a:xfrm>
          <a:custGeom>
            <a:avLst/>
            <a:gdLst>
              <a:gd name="T0" fmla="*/ 562 w 562"/>
              <a:gd name="T1" fmla="*/ 259 h 469"/>
              <a:gd name="T2" fmla="*/ 415 w 562"/>
              <a:gd name="T3" fmla="*/ 0 h 469"/>
              <a:gd name="T4" fmla="*/ 197 w 562"/>
              <a:gd name="T5" fmla="*/ 125 h 469"/>
              <a:gd name="T6" fmla="*/ 148 w 562"/>
              <a:gd name="T7" fmla="*/ 41 h 469"/>
              <a:gd name="T8" fmla="*/ 0 w 562"/>
              <a:gd name="T9" fmla="*/ 411 h 469"/>
              <a:gd name="T10" fmla="*/ 396 w 562"/>
              <a:gd name="T11" fmla="*/ 469 h 469"/>
              <a:gd name="T12" fmla="*/ 347 w 562"/>
              <a:gd name="T13" fmla="*/ 384 h 469"/>
              <a:gd name="T14" fmla="*/ 562 w 562"/>
              <a:gd name="T15" fmla="*/ 25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2" h="469">
                <a:moveTo>
                  <a:pt x="562" y="259"/>
                </a:moveTo>
                <a:lnTo>
                  <a:pt x="415" y="0"/>
                </a:lnTo>
                <a:lnTo>
                  <a:pt x="197" y="125"/>
                </a:lnTo>
                <a:lnTo>
                  <a:pt x="148" y="41"/>
                </a:lnTo>
                <a:lnTo>
                  <a:pt x="0" y="411"/>
                </a:lnTo>
                <a:lnTo>
                  <a:pt x="396" y="469"/>
                </a:lnTo>
                <a:lnTo>
                  <a:pt x="347" y="384"/>
                </a:lnTo>
                <a:lnTo>
                  <a:pt x="562" y="2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Graphic 24" descr="Lightbulb with solid fill">
            <a:extLst>
              <a:ext uri="{FF2B5EF4-FFF2-40B4-BE49-F238E27FC236}">
                <a16:creationId xmlns:a16="http://schemas.microsoft.com/office/drawing/2014/main" id="{F849178C-A254-473A-A688-3C4B94E66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7562" y="3257070"/>
            <a:ext cx="914400" cy="914400"/>
          </a:xfrm>
          <a:prstGeom prst="rect">
            <a:avLst/>
          </a:prstGeom>
        </p:spPr>
      </p:pic>
      <p:pic>
        <p:nvPicPr>
          <p:cNvPr id="27" name="Graphic 26" descr="Gears with solid fill">
            <a:extLst>
              <a:ext uri="{FF2B5EF4-FFF2-40B4-BE49-F238E27FC236}">
                <a16:creationId xmlns:a16="http://schemas.microsoft.com/office/drawing/2014/main" id="{E5014A81-1AFC-46E7-A748-9FCADF3EF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28136">
            <a:off x="2726842" y="4898848"/>
            <a:ext cx="914400" cy="914400"/>
          </a:xfrm>
          <a:prstGeom prst="rect">
            <a:avLst/>
          </a:prstGeom>
        </p:spPr>
      </p:pic>
      <p:pic>
        <p:nvPicPr>
          <p:cNvPr id="29" name="Graphic 28" descr="Bar graph with downward trend with solid fill">
            <a:extLst>
              <a:ext uri="{FF2B5EF4-FFF2-40B4-BE49-F238E27FC236}">
                <a16:creationId xmlns:a16="http://schemas.microsoft.com/office/drawing/2014/main" id="{1E4C0A00-B1BD-4B94-84E9-6D6C19163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6102" y="2169686"/>
            <a:ext cx="914400" cy="914400"/>
          </a:xfrm>
          <a:prstGeom prst="rect">
            <a:avLst/>
          </a:prstGeom>
        </p:spPr>
      </p:pic>
      <p:pic>
        <p:nvPicPr>
          <p:cNvPr id="30" name="Graphic 29" descr="Lightbulb with solid fill">
            <a:extLst>
              <a:ext uri="{FF2B5EF4-FFF2-40B4-BE49-F238E27FC236}">
                <a16:creationId xmlns:a16="http://schemas.microsoft.com/office/drawing/2014/main" id="{89A20217-FBB2-4524-9007-7E3D898CB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8180" y="3305878"/>
            <a:ext cx="914400" cy="914400"/>
          </a:xfrm>
          <a:prstGeom prst="rect">
            <a:avLst/>
          </a:prstGeom>
        </p:spPr>
      </p:pic>
      <p:pic>
        <p:nvPicPr>
          <p:cNvPr id="32" name="Graphic 31" descr="Bar graph with downward trend with solid fill">
            <a:extLst>
              <a:ext uri="{FF2B5EF4-FFF2-40B4-BE49-F238E27FC236}">
                <a16:creationId xmlns:a16="http://schemas.microsoft.com/office/drawing/2014/main" id="{8C889FA1-A73E-41EA-A936-C41001811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2236" y="2003343"/>
            <a:ext cx="807590" cy="80759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C6BE043-6BDB-4225-9A88-DFCB845C1F01}"/>
              </a:ext>
            </a:extLst>
          </p:cNvPr>
          <p:cNvSpPr txBox="1"/>
          <p:nvPr/>
        </p:nvSpPr>
        <p:spPr>
          <a:xfrm>
            <a:off x="1394978" y="3048897"/>
            <a:ext cx="132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Inform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8C4E72-7B86-412E-BD4A-443AD2A0AA65}"/>
              </a:ext>
            </a:extLst>
          </p:cNvPr>
          <p:cNvSpPr txBox="1"/>
          <p:nvPr/>
        </p:nvSpPr>
        <p:spPr>
          <a:xfrm>
            <a:off x="1912420" y="4463970"/>
            <a:ext cx="1685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Operate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C072A2-333E-48A9-8870-A911A8126C76}"/>
              </a:ext>
            </a:extLst>
          </p:cNvPr>
          <p:cNvSpPr txBox="1"/>
          <p:nvPr/>
        </p:nvSpPr>
        <p:spPr>
          <a:xfrm>
            <a:off x="3388182" y="2625856"/>
            <a:ext cx="1840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Optimize</a:t>
            </a:r>
          </a:p>
        </p:txBody>
      </p:sp>
      <p:pic>
        <p:nvPicPr>
          <p:cNvPr id="36" name="Graphic 35" descr="Gears with solid fill">
            <a:extLst>
              <a:ext uri="{FF2B5EF4-FFF2-40B4-BE49-F238E27FC236}">
                <a16:creationId xmlns:a16="http://schemas.microsoft.com/office/drawing/2014/main" id="{F5785025-DA37-40EA-9BF4-B218489D7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28136">
            <a:off x="6478180" y="4666210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7B0F9B9-CD53-4E5A-B937-4EDFBD538268}"/>
              </a:ext>
            </a:extLst>
          </p:cNvPr>
          <p:cNvSpPr txBox="1"/>
          <p:nvPr/>
        </p:nvSpPr>
        <p:spPr>
          <a:xfrm>
            <a:off x="7639050" y="2079071"/>
            <a:ext cx="390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Inform</a:t>
            </a:r>
            <a:r>
              <a:rPr lang="en-US" dirty="0"/>
              <a:t> – report KPIs, allocate costs, forecast etc.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47C79A-C889-4D5E-A2ED-E7CE6F894466}"/>
              </a:ext>
            </a:extLst>
          </p:cNvPr>
          <p:cNvSpPr txBox="1"/>
          <p:nvPr/>
        </p:nvSpPr>
        <p:spPr>
          <a:xfrm>
            <a:off x="7639050" y="3437960"/>
            <a:ext cx="390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Optimize</a:t>
            </a:r>
            <a:r>
              <a:rPr lang="en-US" dirty="0"/>
              <a:t> – rightsizing, elasticity, discounts, VM generations etc.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E93E60-8BEC-4ED4-B2AA-D7E800D887C8}"/>
              </a:ext>
            </a:extLst>
          </p:cNvPr>
          <p:cNvSpPr txBox="1"/>
          <p:nvPr/>
        </p:nvSpPr>
        <p:spPr>
          <a:xfrm>
            <a:off x="7639050" y="4800244"/>
            <a:ext cx="390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Operate</a:t>
            </a:r>
            <a:r>
              <a:rPr lang="en-US" dirty="0"/>
              <a:t> – automation, unit economics, communication etc.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CA9A3-2193-40C2-8C0C-15830E0A15B5}"/>
              </a:ext>
            </a:extLst>
          </p:cNvPr>
          <p:cNvSpPr txBox="1"/>
          <p:nvPr/>
        </p:nvSpPr>
        <p:spPr>
          <a:xfrm>
            <a:off x="2570738" y="3542602"/>
            <a:ext cx="140326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50" b="1" dirty="0"/>
              <a:t>FinOps</a:t>
            </a:r>
            <a:br>
              <a:rPr lang="en-US" sz="2550" b="1" dirty="0"/>
            </a:br>
            <a:r>
              <a:rPr lang="en-US" sz="2550" b="1" dirty="0"/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6511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FinOps Lifecycle vs. “blind run”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15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0743DD-8A3F-4355-A3CC-CF3053287ADA}"/>
              </a:ext>
            </a:extLst>
          </p:cNvPr>
          <p:cNvGrpSpPr/>
          <p:nvPr/>
        </p:nvGrpSpPr>
        <p:grpSpPr>
          <a:xfrm>
            <a:off x="1598524" y="4384565"/>
            <a:ext cx="1347798" cy="1510477"/>
            <a:chOff x="2568935" y="4036424"/>
            <a:chExt cx="1347798" cy="1510477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BEA878B6-15B3-4FCC-97A1-1FE82FE87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824" y="4036424"/>
              <a:ext cx="1152673" cy="583817"/>
            </a:xfrm>
            <a:custGeom>
              <a:avLst/>
              <a:gdLst>
                <a:gd name="T0" fmla="*/ 209 w 1384"/>
                <a:gd name="T1" fmla="*/ 311 h 701"/>
                <a:gd name="T2" fmla="*/ 317 w 1384"/>
                <a:gd name="T3" fmla="*/ 528 h 701"/>
                <a:gd name="T4" fmla="*/ 632 w 1384"/>
                <a:gd name="T5" fmla="*/ 386 h 701"/>
                <a:gd name="T6" fmla="*/ 997 w 1384"/>
                <a:gd name="T7" fmla="*/ 597 h 701"/>
                <a:gd name="T8" fmla="*/ 997 w 1384"/>
                <a:gd name="T9" fmla="*/ 597 h 701"/>
                <a:gd name="T10" fmla="*/ 1115 w 1384"/>
                <a:gd name="T11" fmla="*/ 687 h 701"/>
                <a:gd name="T12" fmla="*/ 1262 w 1384"/>
                <a:gd name="T13" fmla="*/ 668 h 701"/>
                <a:gd name="T14" fmla="*/ 1336 w 1384"/>
                <a:gd name="T15" fmla="*/ 411 h 701"/>
                <a:gd name="T16" fmla="*/ 632 w 1384"/>
                <a:gd name="T17" fmla="*/ 0 h 701"/>
                <a:gd name="T18" fmla="*/ 0 w 1384"/>
                <a:gd name="T19" fmla="*/ 305 h 701"/>
                <a:gd name="T20" fmla="*/ 209 w 1384"/>
                <a:gd name="T21" fmla="*/ 31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4" h="701">
                  <a:moveTo>
                    <a:pt x="209" y="311"/>
                  </a:moveTo>
                  <a:cubicBezTo>
                    <a:pt x="288" y="356"/>
                    <a:pt x="327" y="443"/>
                    <a:pt x="317" y="528"/>
                  </a:cubicBezTo>
                  <a:cubicBezTo>
                    <a:pt x="394" y="441"/>
                    <a:pt x="507" y="386"/>
                    <a:pt x="632" y="386"/>
                  </a:cubicBezTo>
                  <a:cubicBezTo>
                    <a:pt x="788" y="386"/>
                    <a:pt x="924" y="471"/>
                    <a:pt x="997" y="597"/>
                  </a:cubicBezTo>
                  <a:cubicBezTo>
                    <a:pt x="997" y="597"/>
                    <a:pt x="997" y="597"/>
                    <a:pt x="997" y="597"/>
                  </a:cubicBezTo>
                  <a:cubicBezTo>
                    <a:pt x="1023" y="642"/>
                    <a:pt x="1065" y="674"/>
                    <a:pt x="1115" y="687"/>
                  </a:cubicBezTo>
                  <a:cubicBezTo>
                    <a:pt x="1165" y="701"/>
                    <a:pt x="1217" y="694"/>
                    <a:pt x="1262" y="668"/>
                  </a:cubicBezTo>
                  <a:cubicBezTo>
                    <a:pt x="1352" y="616"/>
                    <a:pt x="1384" y="502"/>
                    <a:pt x="1336" y="411"/>
                  </a:cubicBezTo>
                  <a:cubicBezTo>
                    <a:pt x="1197" y="166"/>
                    <a:pt x="934" y="0"/>
                    <a:pt x="632" y="0"/>
                  </a:cubicBezTo>
                  <a:cubicBezTo>
                    <a:pt x="376" y="0"/>
                    <a:pt x="148" y="119"/>
                    <a:pt x="0" y="305"/>
                  </a:cubicBezTo>
                  <a:cubicBezTo>
                    <a:pt x="64" y="273"/>
                    <a:pt x="142" y="272"/>
                    <a:pt x="209" y="31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1D2066CD-A8C2-4347-AFFF-F5AF9A70A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935" y="4270512"/>
              <a:ext cx="602208" cy="1104982"/>
            </a:xfrm>
            <a:custGeom>
              <a:avLst/>
              <a:gdLst>
                <a:gd name="T0" fmla="*/ 113 w 723"/>
                <a:gd name="T1" fmla="*/ 117 h 1327"/>
                <a:gd name="T2" fmla="*/ 0 w 723"/>
                <a:gd name="T3" fmla="*/ 527 h 1327"/>
                <a:gd name="T4" fmla="*/ 691 w 723"/>
                <a:gd name="T5" fmla="*/ 1327 h 1327"/>
                <a:gd name="T6" fmla="*/ 589 w 723"/>
                <a:gd name="T7" fmla="*/ 1143 h 1327"/>
                <a:gd name="T8" fmla="*/ 723 w 723"/>
                <a:gd name="T9" fmla="*/ 941 h 1327"/>
                <a:gd name="T10" fmla="*/ 387 w 723"/>
                <a:gd name="T11" fmla="*/ 527 h 1327"/>
                <a:gd name="T12" fmla="*/ 444 w 723"/>
                <a:gd name="T13" fmla="*/ 316 h 1327"/>
                <a:gd name="T14" fmla="*/ 443 w 723"/>
                <a:gd name="T15" fmla="*/ 316 h 1327"/>
                <a:gd name="T16" fmla="*/ 373 w 723"/>
                <a:gd name="T17" fmla="*/ 52 h 1327"/>
                <a:gd name="T18" fmla="*/ 113 w 723"/>
                <a:gd name="T19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3" h="1327">
                  <a:moveTo>
                    <a:pt x="113" y="117"/>
                  </a:moveTo>
                  <a:cubicBezTo>
                    <a:pt x="41" y="237"/>
                    <a:pt x="0" y="377"/>
                    <a:pt x="0" y="527"/>
                  </a:cubicBezTo>
                  <a:cubicBezTo>
                    <a:pt x="0" y="933"/>
                    <a:pt x="301" y="1270"/>
                    <a:pt x="691" y="1327"/>
                  </a:cubicBezTo>
                  <a:cubicBezTo>
                    <a:pt x="630" y="1288"/>
                    <a:pt x="589" y="1220"/>
                    <a:pt x="589" y="1143"/>
                  </a:cubicBezTo>
                  <a:cubicBezTo>
                    <a:pt x="589" y="1052"/>
                    <a:pt x="645" y="974"/>
                    <a:pt x="723" y="941"/>
                  </a:cubicBezTo>
                  <a:cubicBezTo>
                    <a:pt x="532" y="901"/>
                    <a:pt x="387" y="731"/>
                    <a:pt x="387" y="527"/>
                  </a:cubicBezTo>
                  <a:cubicBezTo>
                    <a:pt x="387" y="451"/>
                    <a:pt x="408" y="379"/>
                    <a:pt x="444" y="316"/>
                  </a:cubicBezTo>
                  <a:cubicBezTo>
                    <a:pt x="443" y="316"/>
                    <a:pt x="443" y="316"/>
                    <a:pt x="443" y="316"/>
                  </a:cubicBezTo>
                  <a:cubicBezTo>
                    <a:pt x="497" y="224"/>
                    <a:pt x="465" y="106"/>
                    <a:pt x="373" y="52"/>
                  </a:cubicBezTo>
                  <a:cubicBezTo>
                    <a:pt x="283" y="0"/>
                    <a:pt x="168" y="29"/>
                    <a:pt x="113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2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59D2637F-7AF7-49FD-8008-C4D8F8A8B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996" y="4461897"/>
              <a:ext cx="834737" cy="921078"/>
            </a:xfrm>
            <a:custGeom>
              <a:avLst/>
              <a:gdLst>
                <a:gd name="T0" fmla="*/ 945 w 1002"/>
                <a:gd name="T1" fmla="*/ 0 h 1106"/>
                <a:gd name="T2" fmla="*/ 836 w 1002"/>
                <a:gd name="T3" fmla="*/ 180 h 1106"/>
                <a:gd name="T4" fmla="*/ 726 w 1002"/>
                <a:gd name="T5" fmla="*/ 209 h 1106"/>
                <a:gd name="T6" fmla="*/ 669 w 1002"/>
                <a:gd name="T7" fmla="*/ 202 h 1106"/>
                <a:gd name="T8" fmla="*/ 594 w 1002"/>
                <a:gd name="T9" fmla="*/ 165 h 1106"/>
                <a:gd name="T10" fmla="*/ 615 w 1002"/>
                <a:gd name="T11" fmla="*/ 297 h 1106"/>
                <a:gd name="T12" fmla="*/ 193 w 1002"/>
                <a:gd name="T13" fmla="*/ 719 h 1106"/>
                <a:gd name="T14" fmla="*/ 0 w 1002"/>
                <a:gd name="T15" fmla="*/ 913 h 1106"/>
                <a:gd name="T16" fmla="*/ 193 w 1002"/>
                <a:gd name="T17" fmla="*/ 1106 h 1106"/>
                <a:gd name="T18" fmla="*/ 193 w 1002"/>
                <a:gd name="T19" fmla="*/ 1106 h 1106"/>
                <a:gd name="T20" fmla="*/ 1002 w 1002"/>
                <a:gd name="T21" fmla="*/ 297 h 1106"/>
                <a:gd name="T22" fmla="*/ 945 w 1002"/>
                <a:gd name="T23" fmla="*/ 0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2" h="1106">
                  <a:moveTo>
                    <a:pt x="945" y="0"/>
                  </a:moveTo>
                  <a:cubicBezTo>
                    <a:pt x="941" y="72"/>
                    <a:pt x="903" y="141"/>
                    <a:pt x="836" y="180"/>
                  </a:cubicBezTo>
                  <a:cubicBezTo>
                    <a:pt x="802" y="199"/>
                    <a:pt x="764" y="209"/>
                    <a:pt x="726" y="209"/>
                  </a:cubicBezTo>
                  <a:cubicBezTo>
                    <a:pt x="707" y="209"/>
                    <a:pt x="688" y="207"/>
                    <a:pt x="669" y="202"/>
                  </a:cubicBezTo>
                  <a:cubicBezTo>
                    <a:pt x="641" y="194"/>
                    <a:pt x="616" y="182"/>
                    <a:pt x="594" y="165"/>
                  </a:cubicBezTo>
                  <a:cubicBezTo>
                    <a:pt x="607" y="207"/>
                    <a:pt x="615" y="251"/>
                    <a:pt x="615" y="297"/>
                  </a:cubicBezTo>
                  <a:cubicBezTo>
                    <a:pt x="615" y="530"/>
                    <a:pt x="426" y="719"/>
                    <a:pt x="193" y="719"/>
                  </a:cubicBezTo>
                  <a:cubicBezTo>
                    <a:pt x="86" y="719"/>
                    <a:pt x="0" y="806"/>
                    <a:pt x="0" y="913"/>
                  </a:cubicBezTo>
                  <a:cubicBezTo>
                    <a:pt x="0" y="1019"/>
                    <a:pt x="86" y="1106"/>
                    <a:pt x="193" y="1106"/>
                  </a:cubicBezTo>
                  <a:cubicBezTo>
                    <a:pt x="193" y="1106"/>
                    <a:pt x="193" y="1106"/>
                    <a:pt x="193" y="1106"/>
                  </a:cubicBezTo>
                  <a:cubicBezTo>
                    <a:pt x="639" y="1106"/>
                    <a:pt x="1002" y="743"/>
                    <a:pt x="1002" y="297"/>
                  </a:cubicBezTo>
                  <a:cubicBezTo>
                    <a:pt x="1002" y="192"/>
                    <a:pt x="981" y="92"/>
                    <a:pt x="945" y="0"/>
                  </a:cubicBezTo>
                  <a:close/>
                </a:path>
              </a:pathLst>
            </a:custGeom>
            <a:solidFill>
              <a:schemeClr val="accent3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B00F2F-CFD0-48F7-9460-4BCB1A25BD31}"/>
                </a:ext>
              </a:extLst>
            </p:cNvPr>
            <p:cNvSpPr txBox="1"/>
            <p:nvPr/>
          </p:nvSpPr>
          <p:spPr>
            <a:xfrm rot="1539006">
              <a:off x="3052815" y="4116623"/>
              <a:ext cx="756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Inform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9980742-33BF-4499-A43F-4FF80FCA4B35}"/>
                </a:ext>
              </a:extLst>
            </p:cNvPr>
            <p:cNvSpPr txBox="1"/>
            <p:nvPr/>
          </p:nvSpPr>
          <p:spPr>
            <a:xfrm rot="7810762">
              <a:off x="3081531" y="4887040"/>
              <a:ext cx="10119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Optimize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B7E0C84-2119-4924-AC41-88577D70F116}"/>
                </a:ext>
              </a:extLst>
            </p:cNvPr>
            <p:cNvSpPr txBox="1"/>
            <p:nvPr/>
          </p:nvSpPr>
          <p:spPr>
            <a:xfrm rot="14912712">
              <a:off x="2315667" y="4682912"/>
              <a:ext cx="932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Operate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DE2633-FAA2-4D5A-B25F-5795357C90BF}"/>
              </a:ext>
            </a:extLst>
          </p:cNvPr>
          <p:cNvCxnSpPr>
            <a:cxnSpLocks/>
          </p:cNvCxnSpPr>
          <p:nvPr/>
        </p:nvCxnSpPr>
        <p:spPr>
          <a:xfrm>
            <a:off x="495301" y="2914650"/>
            <a:ext cx="1104899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8BD11ED-E2E2-48DC-832B-9D48D166626C}"/>
              </a:ext>
            </a:extLst>
          </p:cNvPr>
          <p:cNvSpPr txBox="1"/>
          <p:nvPr/>
        </p:nvSpPr>
        <p:spPr>
          <a:xfrm>
            <a:off x="495301" y="3167390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Budget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814426-1AEA-42C1-81BD-6D460CD68BB5}"/>
              </a:ext>
            </a:extLst>
          </p:cNvPr>
          <p:cNvSpPr txBox="1"/>
          <p:nvPr/>
        </p:nvSpPr>
        <p:spPr>
          <a:xfrm>
            <a:off x="2272423" y="2138691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Speeend</a:t>
            </a:r>
            <a:endParaRPr lang="en-US" sz="28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C7BE35-36B4-4B05-94BC-7CDF33426594}"/>
              </a:ext>
            </a:extLst>
          </p:cNvPr>
          <p:cNvSpPr txBox="1"/>
          <p:nvPr/>
        </p:nvSpPr>
        <p:spPr>
          <a:xfrm>
            <a:off x="4285399" y="3167390"/>
            <a:ext cx="1488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Invoice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A720EC-BB04-4382-9A8E-CAFE61742B2A}"/>
              </a:ext>
            </a:extLst>
          </p:cNvPr>
          <p:cNvSpPr txBox="1"/>
          <p:nvPr/>
        </p:nvSpPr>
        <p:spPr>
          <a:xfrm>
            <a:off x="8062160" y="3167390"/>
            <a:ext cx="3238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Buy all the things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DE572D-F87D-4EAE-9B8B-3E280BCE1EAB}"/>
              </a:ext>
            </a:extLst>
          </p:cNvPr>
          <p:cNvSpPr txBox="1"/>
          <p:nvPr/>
        </p:nvSpPr>
        <p:spPr>
          <a:xfrm>
            <a:off x="6095999" y="2162832"/>
            <a:ext cx="1657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Freeeze</a:t>
            </a:r>
            <a:endParaRPr lang="en-US" sz="2800" b="1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F6BFA18-5E4D-4417-8F01-3639ABA79C85}"/>
              </a:ext>
            </a:extLst>
          </p:cNvPr>
          <p:cNvGrpSpPr/>
          <p:nvPr/>
        </p:nvGrpSpPr>
        <p:grpSpPr>
          <a:xfrm>
            <a:off x="3682099" y="4384565"/>
            <a:ext cx="1347798" cy="1510477"/>
            <a:chOff x="2568935" y="4036424"/>
            <a:chExt cx="1347798" cy="1510477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3D599433-CA57-4514-AA55-7A0C8963F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824" y="4036424"/>
              <a:ext cx="1152673" cy="583817"/>
            </a:xfrm>
            <a:custGeom>
              <a:avLst/>
              <a:gdLst>
                <a:gd name="T0" fmla="*/ 209 w 1384"/>
                <a:gd name="T1" fmla="*/ 311 h 701"/>
                <a:gd name="T2" fmla="*/ 317 w 1384"/>
                <a:gd name="T3" fmla="*/ 528 h 701"/>
                <a:gd name="T4" fmla="*/ 632 w 1384"/>
                <a:gd name="T5" fmla="*/ 386 h 701"/>
                <a:gd name="T6" fmla="*/ 997 w 1384"/>
                <a:gd name="T7" fmla="*/ 597 h 701"/>
                <a:gd name="T8" fmla="*/ 997 w 1384"/>
                <a:gd name="T9" fmla="*/ 597 h 701"/>
                <a:gd name="T10" fmla="*/ 1115 w 1384"/>
                <a:gd name="T11" fmla="*/ 687 h 701"/>
                <a:gd name="T12" fmla="*/ 1262 w 1384"/>
                <a:gd name="T13" fmla="*/ 668 h 701"/>
                <a:gd name="T14" fmla="*/ 1336 w 1384"/>
                <a:gd name="T15" fmla="*/ 411 h 701"/>
                <a:gd name="T16" fmla="*/ 632 w 1384"/>
                <a:gd name="T17" fmla="*/ 0 h 701"/>
                <a:gd name="T18" fmla="*/ 0 w 1384"/>
                <a:gd name="T19" fmla="*/ 305 h 701"/>
                <a:gd name="T20" fmla="*/ 209 w 1384"/>
                <a:gd name="T21" fmla="*/ 31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4" h="701">
                  <a:moveTo>
                    <a:pt x="209" y="311"/>
                  </a:moveTo>
                  <a:cubicBezTo>
                    <a:pt x="288" y="356"/>
                    <a:pt x="327" y="443"/>
                    <a:pt x="317" y="528"/>
                  </a:cubicBezTo>
                  <a:cubicBezTo>
                    <a:pt x="394" y="441"/>
                    <a:pt x="507" y="386"/>
                    <a:pt x="632" y="386"/>
                  </a:cubicBezTo>
                  <a:cubicBezTo>
                    <a:pt x="788" y="386"/>
                    <a:pt x="924" y="471"/>
                    <a:pt x="997" y="597"/>
                  </a:cubicBezTo>
                  <a:cubicBezTo>
                    <a:pt x="997" y="597"/>
                    <a:pt x="997" y="597"/>
                    <a:pt x="997" y="597"/>
                  </a:cubicBezTo>
                  <a:cubicBezTo>
                    <a:pt x="1023" y="642"/>
                    <a:pt x="1065" y="674"/>
                    <a:pt x="1115" y="687"/>
                  </a:cubicBezTo>
                  <a:cubicBezTo>
                    <a:pt x="1165" y="701"/>
                    <a:pt x="1217" y="694"/>
                    <a:pt x="1262" y="668"/>
                  </a:cubicBezTo>
                  <a:cubicBezTo>
                    <a:pt x="1352" y="616"/>
                    <a:pt x="1384" y="502"/>
                    <a:pt x="1336" y="411"/>
                  </a:cubicBezTo>
                  <a:cubicBezTo>
                    <a:pt x="1197" y="166"/>
                    <a:pt x="934" y="0"/>
                    <a:pt x="632" y="0"/>
                  </a:cubicBezTo>
                  <a:cubicBezTo>
                    <a:pt x="376" y="0"/>
                    <a:pt x="148" y="119"/>
                    <a:pt x="0" y="305"/>
                  </a:cubicBezTo>
                  <a:cubicBezTo>
                    <a:pt x="64" y="273"/>
                    <a:pt x="142" y="272"/>
                    <a:pt x="209" y="31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437FAFA6-3D67-482D-91BF-3EA0681C6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935" y="4270512"/>
              <a:ext cx="602208" cy="1104982"/>
            </a:xfrm>
            <a:custGeom>
              <a:avLst/>
              <a:gdLst>
                <a:gd name="T0" fmla="*/ 113 w 723"/>
                <a:gd name="T1" fmla="*/ 117 h 1327"/>
                <a:gd name="T2" fmla="*/ 0 w 723"/>
                <a:gd name="T3" fmla="*/ 527 h 1327"/>
                <a:gd name="T4" fmla="*/ 691 w 723"/>
                <a:gd name="T5" fmla="*/ 1327 h 1327"/>
                <a:gd name="T6" fmla="*/ 589 w 723"/>
                <a:gd name="T7" fmla="*/ 1143 h 1327"/>
                <a:gd name="T8" fmla="*/ 723 w 723"/>
                <a:gd name="T9" fmla="*/ 941 h 1327"/>
                <a:gd name="T10" fmla="*/ 387 w 723"/>
                <a:gd name="T11" fmla="*/ 527 h 1327"/>
                <a:gd name="T12" fmla="*/ 444 w 723"/>
                <a:gd name="T13" fmla="*/ 316 h 1327"/>
                <a:gd name="T14" fmla="*/ 443 w 723"/>
                <a:gd name="T15" fmla="*/ 316 h 1327"/>
                <a:gd name="T16" fmla="*/ 373 w 723"/>
                <a:gd name="T17" fmla="*/ 52 h 1327"/>
                <a:gd name="T18" fmla="*/ 113 w 723"/>
                <a:gd name="T19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3" h="1327">
                  <a:moveTo>
                    <a:pt x="113" y="117"/>
                  </a:moveTo>
                  <a:cubicBezTo>
                    <a:pt x="41" y="237"/>
                    <a:pt x="0" y="377"/>
                    <a:pt x="0" y="527"/>
                  </a:cubicBezTo>
                  <a:cubicBezTo>
                    <a:pt x="0" y="933"/>
                    <a:pt x="301" y="1270"/>
                    <a:pt x="691" y="1327"/>
                  </a:cubicBezTo>
                  <a:cubicBezTo>
                    <a:pt x="630" y="1288"/>
                    <a:pt x="589" y="1220"/>
                    <a:pt x="589" y="1143"/>
                  </a:cubicBezTo>
                  <a:cubicBezTo>
                    <a:pt x="589" y="1052"/>
                    <a:pt x="645" y="974"/>
                    <a:pt x="723" y="941"/>
                  </a:cubicBezTo>
                  <a:cubicBezTo>
                    <a:pt x="532" y="901"/>
                    <a:pt x="387" y="731"/>
                    <a:pt x="387" y="527"/>
                  </a:cubicBezTo>
                  <a:cubicBezTo>
                    <a:pt x="387" y="451"/>
                    <a:pt x="408" y="379"/>
                    <a:pt x="444" y="316"/>
                  </a:cubicBezTo>
                  <a:cubicBezTo>
                    <a:pt x="443" y="316"/>
                    <a:pt x="443" y="316"/>
                    <a:pt x="443" y="316"/>
                  </a:cubicBezTo>
                  <a:cubicBezTo>
                    <a:pt x="497" y="224"/>
                    <a:pt x="465" y="106"/>
                    <a:pt x="373" y="52"/>
                  </a:cubicBezTo>
                  <a:cubicBezTo>
                    <a:pt x="283" y="0"/>
                    <a:pt x="168" y="29"/>
                    <a:pt x="113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2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B191BCAF-B213-4A15-ADE8-4C843E80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996" y="4461897"/>
              <a:ext cx="834737" cy="921078"/>
            </a:xfrm>
            <a:custGeom>
              <a:avLst/>
              <a:gdLst>
                <a:gd name="T0" fmla="*/ 945 w 1002"/>
                <a:gd name="T1" fmla="*/ 0 h 1106"/>
                <a:gd name="T2" fmla="*/ 836 w 1002"/>
                <a:gd name="T3" fmla="*/ 180 h 1106"/>
                <a:gd name="T4" fmla="*/ 726 w 1002"/>
                <a:gd name="T5" fmla="*/ 209 h 1106"/>
                <a:gd name="T6" fmla="*/ 669 w 1002"/>
                <a:gd name="T7" fmla="*/ 202 h 1106"/>
                <a:gd name="T8" fmla="*/ 594 w 1002"/>
                <a:gd name="T9" fmla="*/ 165 h 1106"/>
                <a:gd name="T10" fmla="*/ 615 w 1002"/>
                <a:gd name="T11" fmla="*/ 297 h 1106"/>
                <a:gd name="T12" fmla="*/ 193 w 1002"/>
                <a:gd name="T13" fmla="*/ 719 h 1106"/>
                <a:gd name="T14" fmla="*/ 0 w 1002"/>
                <a:gd name="T15" fmla="*/ 913 h 1106"/>
                <a:gd name="T16" fmla="*/ 193 w 1002"/>
                <a:gd name="T17" fmla="*/ 1106 h 1106"/>
                <a:gd name="T18" fmla="*/ 193 w 1002"/>
                <a:gd name="T19" fmla="*/ 1106 h 1106"/>
                <a:gd name="T20" fmla="*/ 1002 w 1002"/>
                <a:gd name="T21" fmla="*/ 297 h 1106"/>
                <a:gd name="T22" fmla="*/ 945 w 1002"/>
                <a:gd name="T23" fmla="*/ 0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2" h="1106">
                  <a:moveTo>
                    <a:pt x="945" y="0"/>
                  </a:moveTo>
                  <a:cubicBezTo>
                    <a:pt x="941" y="72"/>
                    <a:pt x="903" y="141"/>
                    <a:pt x="836" y="180"/>
                  </a:cubicBezTo>
                  <a:cubicBezTo>
                    <a:pt x="802" y="199"/>
                    <a:pt x="764" y="209"/>
                    <a:pt x="726" y="209"/>
                  </a:cubicBezTo>
                  <a:cubicBezTo>
                    <a:pt x="707" y="209"/>
                    <a:pt x="688" y="207"/>
                    <a:pt x="669" y="202"/>
                  </a:cubicBezTo>
                  <a:cubicBezTo>
                    <a:pt x="641" y="194"/>
                    <a:pt x="616" y="182"/>
                    <a:pt x="594" y="165"/>
                  </a:cubicBezTo>
                  <a:cubicBezTo>
                    <a:pt x="607" y="207"/>
                    <a:pt x="615" y="251"/>
                    <a:pt x="615" y="297"/>
                  </a:cubicBezTo>
                  <a:cubicBezTo>
                    <a:pt x="615" y="530"/>
                    <a:pt x="426" y="719"/>
                    <a:pt x="193" y="719"/>
                  </a:cubicBezTo>
                  <a:cubicBezTo>
                    <a:pt x="86" y="719"/>
                    <a:pt x="0" y="806"/>
                    <a:pt x="0" y="913"/>
                  </a:cubicBezTo>
                  <a:cubicBezTo>
                    <a:pt x="0" y="1019"/>
                    <a:pt x="86" y="1106"/>
                    <a:pt x="193" y="1106"/>
                  </a:cubicBezTo>
                  <a:cubicBezTo>
                    <a:pt x="193" y="1106"/>
                    <a:pt x="193" y="1106"/>
                    <a:pt x="193" y="1106"/>
                  </a:cubicBezTo>
                  <a:cubicBezTo>
                    <a:pt x="639" y="1106"/>
                    <a:pt x="1002" y="743"/>
                    <a:pt x="1002" y="297"/>
                  </a:cubicBezTo>
                  <a:cubicBezTo>
                    <a:pt x="1002" y="192"/>
                    <a:pt x="981" y="92"/>
                    <a:pt x="945" y="0"/>
                  </a:cubicBezTo>
                  <a:close/>
                </a:path>
              </a:pathLst>
            </a:custGeom>
            <a:solidFill>
              <a:schemeClr val="accent3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B3F62A7-496B-41EB-82BA-A1AE4B77C2B7}"/>
                </a:ext>
              </a:extLst>
            </p:cNvPr>
            <p:cNvSpPr txBox="1"/>
            <p:nvPr/>
          </p:nvSpPr>
          <p:spPr>
            <a:xfrm rot="1539006">
              <a:off x="3052815" y="4116623"/>
              <a:ext cx="756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Inform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C37317-EAEE-4426-8E55-4DCC91730205}"/>
                </a:ext>
              </a:extLst>
            </p:cNvPr>
            <p:cNvSpPr txBox="1"/>
            <p:nvPr/>
          </p:nvSpPr>
          <p:spPr>
            <a:xfrm rot="7810762">
              <a:off x="3081531" y="4887040"/>
              <a:ext cx="10119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Optimize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D352070-D456-481B-9D2E-3B950999A6AD}"/>
                </a:ext>
              </a:extLst>
            </p:cNvPr>
            <p:cNvSpPr txBox="1"/>
            <p:nvPr/>
          </p:nvSpPr>
          <p:spPr>
            <a:xfrm rot="14912712">
              <a:off x="2315667" y="4682912"/>
              <a:ext cx="932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Operate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FF46F9F-0F2B-483D-A5C8-AF876197D00B}"/>
              </a:ext>
            </a:extLst>
          </p:cNvPr>
          <p:cNvGrpSpPr/>
          <p:nvPr/>
        </p:nvGrpSpPr>
        <p:grpSpPr>
          <a:xfrm>
            <a:off x="5666323" y="4429702"/>
            <a:ext cx="1347798" cy="1510477"/>
            <a:chOff x="2568935" y="4036424"/>
            <a:chExt cx="1347798" cy="1510477"/>
          </a:xfrm>
        </p:grpSpPr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82808834-1B62-4A62-9AD9-F6878BEA5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824" y="4036424"/>
              <a:ext cx="1152673" cy="583817"/>
            </a:xfrm>
            <a:custGeom>
              <a:avLst/>
              <a:gdLst>
                <a:gd name="T0" fmla="*/ 209 w 1384"/>
                <a:gd name="T1" fmla="*/ 311 h 701"/>
                <a:gd name="T2" fmla="*/ 317 w 1384"/>
                <a:gd name="T3" fmla="*/ 528 h 701"/>
                <a:gd name="T4" fmla="*/ 632 w 1384"/>
                <a:gd name="T5" fmla="*/ 386 h 701"/>
                <a:gd name="T6" fmla="*/ 997 w 1384"/>
                <a:gd name="T7" fmla="*/ 597 h 701"/>
                <a:gd name="T8" fmla="*/ 997 w 1384"/>
                <a:gd name="T9" fmla="*/ 597 h 701"/>
                <a:gd name="T10" fmla="*/ 1115 w 1384"/>
                <a:gd name="T11" fmla="*/ 687 h 701"/>
                <a:gd name="T12" fmla="*/ 1262 w 1384"/>
                <a:gd name="T13" fmla="*/ 668 h 701"/>
                <a:gd name="T14" fmla="*/ 1336 w 1384"/>
                <a:gd name="T15" fmla="*/ 411 h 701"/>
                <a:gd name="T16" fmla="*/ 632 w 1384"/>
                <a:gd name="T17" fmla="*/ 0 h 701"/>
                <a:gd name="T18" fmla="*/ 0 w 1384"/>
                <a:gd name="T19" fmla="*/ 305 h 701"/>
                <a:gd name="T20" fmla="*/ 209 w 1384"/>
                <a:gd name="T21" fmla="*/ 31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4" h="701">
                  <a:moveTo>
                    <a:pt x="209" y="311"/>
                  </a:moveTo>
                  <a:cubicBezTo>
                    <a:pt x="288" y="356"/>
                    <a:pt x="327" y="443"/>
                    <a:pt x="317" y="528"/>
                  </a:cubicBezTo>
                  <a:cubicBezTo>
                    <a:pt x="394" y="441"/>
                    <a:pt x="507" y="386"/>
                    <a:pt x="632" y="386"/>
                  </a:cubicBezTo>
                  <a:cubicBezTo>
                    <a:pt x="788" y="386"/>
                    <a:pt x="924" y="471"/>
                    <a:pt x="997" y="597"/>
                  </a:cubicBezTo>
                  <a:cubicBezTo>
                    <a:pt x="997" y="597"/>
                    <a:pt x="997" y="597"/>
                    <a:pt x="997" y="597"/>
                  </a:cubicBezTo>
                  <a:cubicBezTo>
                    <a:pt x="1023" y="642"/>
                    <a:pt x="1065" y="674"/>
                    <a:pt x="1115" y="687"/>
                  </a:cubicBezTo>
                  <a:cubicBezTo>
                    <a:pt x="1165" y="701"/>
                    <a:pt x="1217" y="694"/>
                    <a:pt x="1262" y="668"/>
                  </a:cubicBezTo>
                  <a:cubicBezTo>
                    <a:pt x="1352" y="616"/>
                    <a:pt x="1384" y="502"/>
                    <a:pt x="1336" y="411"/>
                  </a:cubicBezTo>
                  <a:cubicBezTo>
                    <a:pt x="1197" y="166"/>
                    <a:pt x="934" y="0"/>
                    <a:pt x="632" y="0"/>
                  </a:cubicBezTo>
                  <a:cubicBezTo>
                    <a:pt x="376" y="0"/>
                    <a:pt x="148" y="119"/>
                    <a:pt x="0" y="305"/>
                  </a:cubicBezTo>
                  <a:cubicBezTo>
                    <a:pt x="64" y="273"/>
                    <a:pt x="142" y="272"/>
                    <a:pt x="209" y="31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66277BBF-C1A7-4091-893D-EC0756B44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935" y="4270512"/>
              <a:ext cx="602208" cy="1104982"/>
            </a:xfrm>
            <a:custGeom>
              <a:avLst/>
              <a:gdLst>
                <a:gd name="T0" fmla="*/ 113 w 723"/>
                <a:gd name="T1" fmla="*/ 117 h 1327"/>
                <a:gd name="T2" fmla="*/ 0 w 723"/>
                <a:gd name="T3" fmla="*/ 527 h 1327"/>
                <a:gd name="T4" fmla="*/ 691 w 723"/>
                <a:gd name="T5" fmla="*/ 1327 h 1327"/>
                <a:gd name="T6" fmla="*/ 589 w 723"/>
                <a:gd name="T7" fmla="*/ 1143 h 1327"/>
                <a:gd name="T8" fmla="*/ 723 w 723"/>
                <a:gd name="T9" fmla="*/ 941 h 1327"/>
                <a:gd name="T10" fmla="*/ 387 w 723"/>
                <a:gd name="T11" fmla="*/ 527 h 1327"/>
                <a:gd name="T12" fmla="*/ 444 w 723"/>
                <a:gd name="T13" fmla="*/ 316 h 1327"/>
                <a:gd name="T14" fmla="*/ 443 w 723"/>
                <a:gd name="T15" fmla="*/ 316 h 1327"/>
                <a:gd name="T16" fmla="*/ 373 w 723"/>
                <a:gd name="T17" fmla="*/ 52 h 1327"/>
                <a:gd name="T18" fmla="*/ 113 w 723"/>
                <a:gd name="T19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3" h="1327">
                  <a:moveTo>
                    <a:pt x="113" y="117"/>
                  </a:moveTo>
                  <a:cubicBezTo>
                    <a:pt x="41" y="237"/>
                    <a:pt x="0" y="377"/>
                    <a:pt x="0" y="527"/>
                  </a:cubicBezTo>
                  <a:cubicBezTo>
                    <a:pt x="0" y="933"/>
                    <a:pt x="301" y="1270"/>
                    <a:pt x="691" y="1327"/>
                  </a:cubicBezTo>
                  <a:cubicBezTo>
                    <a:pt x="630" y="1288"/>
                    <a:pt x="589" y="1220"/>
                    <a:pt x="589" y="1143"/>
                  </a:cubicBezTo>
                  <a:cubicBezTo>
                    <a:pt x="589" y="1052"/>
                    <a:pt x="645" y="974"/>
                    <a:pt x="723" y="941"/>
                  </a:cubicBezTo>
                  <a:cubicBezTo>
                    <a:pt x="532" y="901"/>
                    <a:pt x="387" y="731"/>
                    <a:pt x="387" y="527"/>
                  </a:cubicBezTo>
                  <a:cubicBezTo>
                    <a:pt x="387" y="451"/>
                    <a:pt x="408" y="379"/>
                    <a:pt x="444" y="316"/>
                  </a:cubicBezTo>
                  <a:cubicBezTo>
                    <a:pt x="443" y="316"/>
                    <a:pt x="443" y="316"/>
                    <a:pt x="443" y="316"/>
                  </a:cubicBezTo>
                  <a:cubicBezTo>
                    <a:pt x="497" y="224"/>
                    <a:pt x="465" y="106"/>
                    <a:pt x="373" y="52"/>
                  </a:cubicBezTo>
                  <a:cubicBezTo>
                    <a:pt x="283" y="0"/>
                    <a:pt x="168" y="29"/>
                    <a:pt x="113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2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id="{27705D4D-496C-4445-BB16-2513A77C9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996" y="4461897"/>
              <a:ext cx="834737" cy="921078"/>
            </a:xfrm>
            <a:custGeom>
              <a:avLst/>
              <a:gdLst>
                <a:gd name="T0" fmla="*/ 945 w 1002"/>
                <a:gd name="T1" fmla="*/ 0 h 1106"/>
                <a:gd name="T2" fmla="*/ 836 w 1002"/>
                <a:gd name="T3" fmla="*/ 180 h 1106"/>
                <a:gd name="T4" fmla="*/ 726 w 1002"/>
                <a:gd name="T5" fmla="*/ 209 h 1106"/>
                <a:gd name="T6" fmla="*/ 669 w 1002"/>
                <a:gd name="T7" fmla="*/ 202 h 1106"/>
                <a:gd name="T8" fmla="*/ 594 w 1002"/>
                <a:gd name="T9" fmla="*/ 165 h 1106"/>
                <a:gd name="T10" fmla="*/ 615 w 1002"/>
                <a:gd name="T11" fmla="*/ 297 h 1106"/>
                <a:gd name="T12" fmla="*/ 193 w 1002"/>
                <a:gd name="T13" fmla="*/ 719 h 1106"/>
                <a:gd name="T14" fmla="*/ 0 w 1002"/>
                <a:gd name="T15" fmla="*/ 913 h 1106"/>
                <a:gd name="T16" fmla="*/ 193 w 1002"/>
                <a:gd name="T17" fmla="*/ 1106 h 1106"/>
                <a:gd name="T18" fmla="*/ 193 w 1002"/>
                <a:gd name="T19" fmla="*/ 1106 h 1106"/>
                <a:gd name="T20" fmla="*/ 1002 w 1002"/>
                <a:gd name="T21" fmla="*/ 297 h 1106"/>
                <a:gd name="T22" fmla="*/ 945 w 1002"/>
                <a:gd name="T23" fmla="*/ 0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2" h="1106">
                  <a:moveTo>
                    <a:pt x="945" y="0"/>
                  </a:moveTo>
                  <a:cubicBezTo>
                    <a:pt x="941" y="72"/>
                    <a:pt x="903" y="141"/>
                    <a:pt x="836" y="180"/>
                  </a:cubicBezTo>
                  <a:cubicBezTo>
                    <a:pt x="802" y="199"/>
                    <a:pt x="764" y="209"/>
                    <a:pt x="726" y="209"/>
                  </a:cubicBezTo>
                  <a:cubicBezTo>
                    <a:pt x="707" y="209"/>
                    <a:pt x="688" y="207"/>
                    <a:pt x="669" y="202"/>
                  </a:cubicBezTo>
                  <a:cubicBezTo>
                    <a:pt x="641" y="194"/>
                    <a:pt x="616" y="182"/>
                    <a:pt x="594" y="165"/>
                  </a:cubicBezTo>
                  <a:cubicBezTo>
                    <a:pt x="607" y="207"/>
                    <a:pt x="615" y="251"/>
                    <a:pt x="615" y="297"/>
                  </a:cubicBezTo>
                  <a:cubicBezTo>
                    <a:pt x="615" y="530"/>
                    <a:pt x="426" y="719"/>
                    <a:pt x="193" y="719"/>
                  </a:cubicBezTo>
                  <a:cubicBezTo>
                    <a:pt x="86" y="719"/>
                    <a:pt x="0" y="806"/>
                    <a:pt x="0" y="913"/>
                  </a:cubicBezTo>
                  <a:cubicBezTo>
                    <a:pt x="0" y="1019"/>
                    <a:pt x="86" y="1106"/>
                    <a:pt x="193" y="1106"/>
                  </a:cubicBezTo>
                  <a:cubicBezTo>
                    <a:pt x="193" y="1106"/>
                    <a:pt x="193" y="1106"/>
                    <a:pt x="193" y="1106"/>
                  </a:cubicBezTo>
                  <a:cubicBezTo>
                    <a:pt x="639" y="1106"/>
                    <a:pt x="1002" y="743"/>
                    <a:pt x="1002" y="297"/>
                  </a:cubicBezTo>
                  <a:cubicBezTo>
                    <a:pt x="1002" y="192"/>
                    <a:pt x="981" y="92"/>
                    <a:pt x="945" y="0"/>
                  </a:cubicBezTo>
                  <a:close/>
                </a:path>
              </a:pathLst>
            </a:custGeom>
            <a:solidFill>
              <a:schemeClr val="accent3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9FA3B42-02E4-4C34-A1DC-974FB67C9D68}"/>
                </a:ext>
              </a:extLst>
            </p:cNvPr>
            <p:cNvSpPr txBox="1"/>
            <p:nvPr/>
          </p:nvSpPr>
          <p:spPr>
            <a:xfrm rot="1539006">
              <a:off x="3052815" y="4116623"/>
              <a:ext cx="756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Inform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73C8AFE-C46A-492C-90F0-BBDC6313DF01}"/>
                </a:ext>
              </a:extLst>
            </p:cNvPr>
            <p:cNvSpPr txBox="1"/>
            <p:nvPr/>
          </p:nvSpPr>
          <p:spPr>
            <a:xfrm rot="7810762">
              <a:off x="3081531" y="4887040"/>
              <a:ext cx="10119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Optimize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A0A4A32-69F8-4F2F-A784-3A893C0232CD}"/>
                </a:ext>
              </a:extLst>
            </p:cNvPr>
            <p:cNvSpPr txBox="1"/>
            <p:nvPr/>
          </p:nvSpPr>
          <p:spPr>
            <a:xfrm rot="14912712">
              <a:off x="2315667" y="4682912"/>
              <a:ext cx="932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Operate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A10A232-D6F0-44D7-8A00-78E28DF847E5}"/>
              </a:ext>
            </a:extLst>
          </p:cNvPr>
          <p:cNvGrpSpPr/>
          <p:nvPr/>
        </p:nvGrpSpPr>
        <p:grpSpPr>
          <a:xfrm>
            <a:off x="9104789" y="4474839"/>
            <a:ext cx="1347798" cy="1510477"/>
            <a:chOff x="2568935" y="4036424"/>
            <a:chExt cx="1347798" cy="1510477"/>
          </a:xfrm>
        </p:grpSpPr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DB1F69F5-B106-4ABD-840E-EBF95DA43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824" y="4036424"/>
              <a:ext cx="1152673" cy="583817"/>
            </a:xfrm>
            <a:custGeom>
              <a:avLst/>
              <a:gdLst>
                <a:gd name="T0" fmla="*/ 209 w 1384"/>
                <a:gd name="T1" fmla="*/ 311 h 701"/>
                <a:gd name="T2" fmla="*/ 317 w 1384"/>
                <a:gd name="T3" fmla="*/ 528 h 701"/>
                <a:gd name="T4" fmla="*/ 632 w 1384"/>
                <a:gd name="T5" fmla="*/ 386 h 701"/>
                <a:gd name="T6" fmla="*/ 997 w 1384"/>
                <a:gd name="T7" fmla="*/ 597 h 701"/>
                <a:gd name="T8" fmla="*/ 997 w 1384"/>
                <a:gd name="T9" fmla="*/ 597 h 701"/>
                <a:gd name="T10" fmla="*/ 1115 w 1384"/>
                <a:gd name="T11" fmla="*/ 687 h 701"/>
                <a:gd name="T12" fmla="*/ 1262 w 1384"/>
                <a:gd name="T13" fmla="*/ 668 h 701"/>
                <a:gd name="T14" fmla="*/ 1336 w 1384"/>
                <a:gd name="T15" fmla="*/ 411 h 701"/>
                <a:gd name="T16" fmla="*/ 632 w 1384"/>
                <a:gd name="T17" fmla="*/ 0 h 701"/>
                <a:gd name="T18" fmla="*/ 0 w 1384"/>
                <a:gd name="T19" fmla="*/ 305 h 701"/>
                <a:gd name="T20" fmla="*/ 209 w 1384"/>
                <a:gd name="T21" fmla="*/ 31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4" h="701">
                  <a:moveTo>
                    <a:pt x="209" y="311"/>
                  </a:moveTo>
                  <a:cubicBezTo>
                    <a:pt x="288" y="356"/>
                    <a:pt x="327" y="443"/>
                    <a:pt x="317" y="528"/>
                  </a:cubicBezTo>
                  <a:cubicBezTo>
                    <a:pt x="394" y="441"/>
                    <a:pt x="507" y="386"/>
                    <a:pt x="632" y="386"/>
                  </a:cubicBezTo>
                  <a:cubicBezTo>
                    <a:pt x="788" y="386"/>
                    <a:pt x="924" y="471"/>
                    <a:pt x="997" y="597"/>
                  </a:cubicBezTo>
                  <a:cubicBezTo>
                    <a:pt x="997" y="597"/>
                    <a:pt x="997" y="597"/>
                    <a:pt x="997" y="597"/>
                  </a:cubicBezTo>
                  <a:cubicBezTo>
                    <a:pt x="1023" y="642"/>
                    <a:pt x="1065" y="674"/>
                    <a:pt x="1115" y="687"/>
                  </a:cubicBezTo>
                  <a:cubicBezTo>
                    <a:pt x="1165" y="701"/>
                    <a:pt x="1217" y="694"/>
                    <a:pt x="1262" y="668"/>
                  </a:cubicBezTo>
                  <a:cubicBezTo>
                    <a:pt x="1352" y="616"/>
                    <a:pt x="1384" y="502"/>
                    <a:pt x="1336" y="411"/>
                  </a:cubicBezTo>
                  <a:cubicBezTo>
                    <a:pt x="1197" y="166"/>
                    <a:pt x="934" y="0"/>
                    <a:pt x="632" y="0"/>
                  </a:cubicBezTo>
                  <a:cubicBezTo>
                    <a:pt x="376" y="0"/>
                    <a:pt x="148" y="119"/>
                    <a:pt x="0" y="305"/>
                  </a:cubicBezTo>
                  <a:cubicBezTo>
                    <a:pt x="64" y="273"/>
                    <a:pt x="142" y="272"/>
                    <a:pt x="209" y="311"/>
                  </a:cubicBez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800FDFC8-DD35-4736-9278-51FC51733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935" y="4270512"/>
              <a:ext cx="602208" cy="1104982"/>
            </a:xfrm>
            <a:custGeom>
              <a:avLst/>
              <a:gdLst>
                <a:gd name="T0" fmla="*/ 113 w 723"/>
                <a:gd name="T1" fmla="*/ 117 h 1327"/>
                <a:gd name="T2" fmla="*/ 0 w 723"/>
                <a:gd name="T3" fmla="*/ 527 h 1327"/>
                <a:gd name="T4" fmla="*/ 691 w 723"/>
                <a:gd name="T5" fmla="*/ 1327 h 1327"/>
                <a:gd name="T6" fmla="*/ 589 w 723"/>
                <a:gd name="T7" fmla="*/ 1143 h 1327"/>
                <a:gd name="T8" fmla="*/ 723 w 723"/>
                <a:gd name="T9" fmla="*/ 941 h 1327"/>
                <a:gd name="T10" fmla="*/ 387 w 723"/>
                <a:gd name="T11" fmla="*/ 527 h 1327"/>
                <a:gd name="T12" fmla="*/ 444 w 723"/>
                <a:gd name="T13" fmla="*/ 316 h 1327"/>
                <a:gd name="T14" fmla="*/ 443 w 723"/>
                <a:gd name="T15" fmla="*/ 316 h 1327"/>
                <a:gd name="T16" fmla="*/ 373 w 723"/>
                <a:gd name="T17" fmla="*/ 52 h 1327"/>
                <a:gd name="T18" fmla="*/ 113 w 723"/>
                <a:gd name="T19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3" h="1327">
                  <a:moveTo>
                    <a:pt x="113" y="117"/>
                  </a:moveTo>
                  <a:cubicBezTo>
                    <a:pt x="41" y="237"/>
                    <a:pt x="0" y="377"/>
                    <a:pt x="0" y="527"/>
                  </a:cubicBezTo>
                  <a:cubicBezTo>
                    <a:pt x="0" y="933"/>
                    <a:pt x="301" y="1270"/>
                    <a:pt x="691" y="1327"/>
                  </a:cubicBezTo>
                  <a:cubicBezTo>
                    <a:pt x="630" y="1288"/>
                    <a:pt x="589" y="1220"/>
                    <a:pt x="589" y="1143"/>
                  </a:cubicBezTo>
                  <a:cubicBezTo>
                    <a:pt x="589" y="1052"/>
                    <a:pt x="645" y="974"/>
                    <a:pt x="723" y="941"/>
                  </a:cubicBezTo>
                  <a:cubicBezTo>
                    <a:pt x="532" y="901"/>
                    <a:pt x="387" y="731"/>
                    <a:pt x="387" y="527"/>
                  </a:cubicBezTo>
                  <a:cubicBezTo>
                    <a:pt x="387" y="451"/>
                    <a:pt x="408" y="379"/>
                    <a:pt x="444" y="316"/>
                  </a:cubicBezTo>
                  <a:cubicBezTo>
                    <a:pt x="443" y="316"/>
                    <a:pt x="443" y="316"/>
                    <a:pt x="443" y="316"/>
                  </a:cubicBezTo>
                  <a:cubicBezTo>
                    <a:pt x="497" y="224"/>
                    <a:pt x="465" y="106"/>
                    <a:pt x="373" y="52"/>
                  </a:cubicBezTo>
                  <a:cubicBezTo>
                    <a:pt x="283" y="0"/>
                    <a:pt x="168" y="29"/>
                    <a:pt x="113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2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4C4A3593-F228-417C-BC11-A308F783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996" y="4461897"/>
              <a:ext cx="834737" cy="921078"/>
            </a:xfrm>
            <a:custGeom>
              <a:avLst/>
              <a:gdLst>
                <a:gd name="T0" fmla="*/ 945 w 1002"/>
                <a:gd name="T1" fmla="*/ 0 h 1106"/>
                <a:gd name="T2" fmla="*/ 836 w 1002"/>
                <a:gd name="T3" fmla="*/ 180 h 1106"/>
                <a:gd name="T4" fmla="*/ 726 w 1002"/>
                <a:gd name="T5" fmla="*/ 209 h 1106"/>
                <a:gd name="T6" fmla="*/ 669 w 1002"/>
                <a:gd name="T7" fmla="*/ 202 h 1106"/>
                <a:gd name="T8" fmla="*/ 594 w 1002"/>
                <a:gd name="T9" fmla="*/ 165 h 1106"/>
                <a:gd name="T10" fmla="*/ 615 w 1002"/>
                <a:gd name="T11" fmla="*/ 297 h 1106"/>
                <a:gd name="T12" fmla="*/ 193 w 1002"/>
                <a:gd name="T13" fmla="*/ 719 h 1106"/>
                <a:gd name="T14" fmla="*/ 0 w 1002"/>
                <a:gd name="T15" fmla="*/ 913 h 1106"/>
                <a:gd name="T16" fmla="*/ 193 w 1002"/>
                <a:gd name="T17" fmla="*/ 1106 h 1106"/>
                <a:gd name="T18" fmla="*/ 193 w 1002"/>
                <a:gd name="T19" fmla="*/ 1106 h 1106"/>
                <a:gd name="T20" fmla="*/ 1002 w 1002"/>
                <a:gd name="T21" fmla="*/ 297 h 1106"/>
                <a:gd name="T22" fmla="*/ 945 w 1002"/>
                <a:gd name="T23" fmla="*/ 0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2" h="1106">
                  <a:moveTo>
                    <a:pt x="945" y="0"/>
                  </a:moveTo>
                  <a:cubicBezTo>
                    <a:pt x="941" y="72"/>
                    <a:pt x="903" y="141"/>
                    <a:pt x="836" y="180"/>
                  </a:cubicBezTo>
                  <a:cubicBezTo>
                    <a:pt x="802" y="199"/>
                    <a:pt x="764" y="209"/>
                    <a:pt x="726" y="209"/>
                  </a:cubicBezTo>
                  <a:cubicBezTo>
                    <a:pt x="707" y="209"/>
                    <a:pt x="688" y="207"/>
                    <a:pt x="669" y="202"/>
                  </a:cubicBezTo>
                  <a:cubicBezTo>
                    <a:pt x="641" y="194"/>
                    <a:pt x="616" y="182"/>
                    <a:pt x="594" y="165"/>
                  </a:cubicBezTo>
                  <a:cubicBezTo>
                    <a:pt x="607" y="207"/>
                    <a:pt x="615" y="251"/>
                    <a:pt x="615" y="297"/>
                  </a:cubicBezTo>
                  <a:cubicBezTo>
                    <a:pt x="615" y="530"/>
                    <a:pt x="426" y="719"/>
                    <a:pt x="193" y="719"/>
                  </a:cubicBezTo>
                  <a:cubicBezTo>
                    <a:pt x="86" y="719"/>
                    <a:pt x="0" y="806"/>
                    <a:pt x="0" y="913"/>
                  </a:cubicBezTo>
                  <a:cubicBezTo>
                    <a:pt x="0" y="1019"/>
                    <a:pt x="86" y="1106"/>
                    <a:pt x="193" y="1106"/>
                  </a:cubicBezTo>
                  <a:cubicBezTo>
                    <a:pt x="193" y="1106"/>
                    <a:pt x="193" y="1106"/>
                    <a:pt x="193" y="1106"/>
                  </a:cubicBezTo>
                  <a:cubicBezTo>
                    <a:pt x="639" y="1106"/>
                    <a:pt x="1002" y="743"/>
                    <a:pt x="1002" y="297"/>
                  </a:cubicBezTo>
                  <a:cubicBezTo>
                    <a:pt x="1002" y="192"/>
                    <a:pt x="981" y="92"/>
                    <a:pt x="945" y="0"/>
                  </a:cubicBezTo>
                  <a:close/>
                </a:path>
              </a:pathLst>
            </a:custGeom>
            <a:solidFill>
              <a:schemeClr val="accent3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CE8D557-001E-49B9-92BB-582A51095110}"/>
                </a:ext>
              </a:extLst>
            </p:cNvPr>
            <p:cNvSpPr txBox="1"/>
            <p:nvPr/>
          </p:nvSpPr>
          <p:spPr>
            <a:xfrm rot="1539006">
              <a:off x="3052815" y="4116623"/>
              <a:ext cx="756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Inform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56E4D61-E6B1-432A-A0C6-BFDB5100A286}"/>
                </a:ext>
              </a:extLst>
            </p:cNvPr>
            <p:cNvSpPr txBox="1"/>
            <p:nvPr/>
          </p:nvSpPr>
          <p:spPr>
            <a:xfrm rot="7810762">
              <a:off x="3081531" y="4887040"/>
              <a:ext cx="10119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Optimize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FA28FC5-1F4A-4F10-B29B-8BE1170D6F1D}"/>
                </a:ext>
              </a:extLst>
            </p:cNvPr>
            <p:cNvSpPr txBox="1"/>
            <p:nvPr/>
          </p:nvSpPr>
          <p:spPr>
            <a:xfrm rot="14912712">
              <a:off x="2315667" y="4682912"/>
              <a:ext cx="932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Operate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8E332F6-E18D-443E-8E20-AFEB95D617D3}"/>
              </a:ext>
            </a:extLst>
          </p:cNvPr>
          <p:cNvSpPr txBox="1"/>
          <p:nvPr/>
        </p:nvSpPr>
        <p:spPr>
          <a:xfrm>
            <a:off x="7585427" y="4458428"/>
            <a:ext cx="9621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77895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FinOps Foundation</a:t>
            </a:r>
          </a:p>
          <a:p>
            <a:pPr lvl="1"/>
            <a:r>
              <a:rPr lang="en-US" dirty="0"/>
              <a:t>established in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2019</a:t>
            </a:r>
            <a:r>
              <a:rPr lang="en-US" dirty="0"/>
              <a:t> by </a:t>
            </a:r>
            <a:r>
              <a:rPr lang="en-US" b="1" dirty="0"/>
              <a:t>Linux Foundation</a:t>
            </a:r>
          </a:p>
          <a:p>
            <a:pPr lvl="1"/>
            <a:r>
              <a:rPr lang="en-US" dirty="0"/>
              <a:t>“</a:t>
            </a:r>
            <a:r>
              <a:rPr lang="en-US" b="1" dirty="0"/>
              <a:t>opensource</a:t>
            </a:r>
            <a:r>
              <a:rPr lang="en-US" dirty="0"/>
              <a:t>” community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2500</a:t>
            </a:r>
            <a:r>
              <a:rPr lang="en-US" dirty="0"/>
              <a:t> members</a:t>
            </a:r>
          </a:p>
          <a:p>
            <a:pPr lvl="1"/>
            <a:r>
              <a:rPr lang="en-US" b="1" dirty="0"/>
              <a:t>www.FinOps.org</a:t>
            </a:r>
            <a:r>
              <a:rPr lang="en-US" dirty="0"/>
              <a:t> - blueprints, trainings, useful resources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6299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FinOps – the Past and the Future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16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76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31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Lufthansa Systems Goes Cloud</a:t>
            </a:r>
          </a:p>
        </p:txBody>
      </p:sp>
      <p:pic>
        <p:nvPicPr>
          <p:cNvPr id="8" name="Bildplatzhalter 7" descr="Ein Bild, das draußen, Himmel, Ebene, fliegend enthält.&#10;&#10;Automatisch generierte Beschreibung">
            <a:extLst>
              <a:ext uri="{FF2B5EF4-FFF2-40B4-BE49-F238E27FC236}">
                <a16:creationId xmlns:a16="http://schemas.microsoft.com/office/drawing/2014/main" id="{D0DFE4A6-D976-4B82-86F2-FC4308AEEF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duotone>
              <a:schemeClr val="accent4">
                <a:shade val="45000"/>
                <a:satMod val="135000"/>
              </a:schemeClr>
              <a:prstClr val="white"/>
            </a:duotone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94" r="3081" b="2429"/>
          <a:stretch/>
        </p:blipFill>
        <p:spPr>
          <a:xfrm>
            <a:off x="495300" y="1574074"/>
            <a:ext cx="11048999" cy="43434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2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350+</a:t>
            </a:r>
            <a:r>
              <a:rPr lang="en-US" dirty="0"/>
              <a:t> customer airlines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100+</a:t>
            </a:r>
            <a:r>
              <a:rPr lang="en-US" dirty="0"/>
              <a:t> products</a:t>
            </a:r>
          </a:p>
          <a:p>
            <a:r>
              <a:rPr lang="en-US" dirty="0"/>
              <a:t>Since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2017</a:t>
            </a:r>
            <a:r>
              <a:rPr lang="en-US" dirty="0"/>
              <a:t> in the Cloud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86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Enterprise IT spending on public cloud computing will overtake spending on traditional IT in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2025  (</a:t>
            </a:r>
            <a:r>
              <a:rPr lang="en-US" dirty="0"/>
              <a:t>Gartner)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The Rise of Cloud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3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BC8B312-EA73-429C-A258-1FA04724B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8" r="48944" b="18120"/>
          <a:stretch/>
        </p:blipFill>
        <p:spPr>
          <a:xfrm>
            <a:off x="3699711" y="2667000"/>
            <a:ext cx="426319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9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Why Cloud?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4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2E249A03-8BA3-4B39-8DF2-7CAC2329A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2"/>
          <a:stretch/>
        </p:blipFill>
        <p:spPr>
          <a:xfrm>
            <a:off x="2256873" y="1624186"/>
            <a:ext cx="7678252" cy="436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81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47B3B-6FC7-4AC7-A4DA-2FD8AE77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Business Agility/Flexibility (</a:t>
            </a:r>
            <a:r>
              <a:rPr lang="en-US" dirty="0">
                <a:sym typeface="Wingdings" panose="05000000000000000000" pitchFamily="2" charset="2"/>
              </a:rPr>
              <a:t> DevOps!)</a:t>
            </a:r>
            <a:endParaRPr lang="en-US" dirty="0"/>
          </a:p>
          <a:p>
            <a:r>
              <a:rPr lang="en-US" dirty="0"/>
              <a:t>New Technologies</a:t>
            </a:r>
          </a:p>
          <a:p>
            <a:r>
              <a:rPr lang="en-US" dirty="0"/>
              <a:t>Accessibility</a:t>
            </a:r>
          </a:p>
          <a:p>
            <a:r>
              <a:rPr lang="en-US" dirty="0"/>
              <a:t>Security</a:t>
            </a:r>
          </a:p>
          <a:p>
            <a:r>
              <a:rPr lang="en-US" b="1" dirty="0"/>
              <a:t>Costs!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Why Cloud?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5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9CED7DB-9502-4482-8354-AB84894B3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46" y="2933843"/>
            <a:ext cx="6671854" cy="31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54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is cheaper, really?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6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47C7A82-085B-4328-8C28-7C2B889DC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7854804"/>
              </p:ext>
            </p:extLst>
          </p:nvPr>
        </p:nvGraphicFramePr>
        <p:xfrm>
          <a:off x="679966" y="1620253"/>
          <a:ext cx="10864333" cy="449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C177A26-785A-4975-951C-E47D8BE7F89F}"/>
              </a:ext>
            </a:extLst>
          </p:cNvPr>
          <p:cNvGrpSpPr/>
          <p:nvPr/>
        </p:nvGrpSpPr>
        <p:grpSpPr>
          <a:xfrm>
            <a:off x="4837510" y="4022451"/>
            <a:ext cx="908758" cy="1286668"/>
            <a:chOff x="9993993" y="2720658"/>
            <a:chExt cx="1301750" cy="1843087"/>
          </a:xfrm>
          <a:solidFill>
            <a:srgbClr val="FF2126">
              <a:alpha val="56078"/>
            </a:srgbClr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18F5C92-74A6-4D2F-BB0A-C75B96B8F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7181" y="2720658"/>
              <a:ext cx="1198562" cy="968375"/>
            </a:xfrm>
            <a:custGeom>
              <a:avLst/>
              <a:gdLst>
                <a:gd name="connsiteX0" fmla="*/ 64466 w 2122880"/>
                <a:gd name="connsiteY0" fmla="*/ 1630370 h 1715287"/>
                <a:gd name="connsiteX1" fmla="*/ 524935 w 2122880"/>
                <a:gd name="connsiteY1" fmla="*/ 1630370 h 1715287"/>
                <a:gd name="connsiteX2" fmla="*/ 589401 w 2122880"/>
                <a:gd name="connsiteY2" fmla="*/ 1668111 h 1715287"/>
                <a:gd name="connsiteX3" fmla="*/ 524935 w 2122880"/>
                <a:gd name="connsiteY3" fmla="*/ 1715287 h 1715287"/>
                <a:gd name="connsiteX4" fmla="*/ 64466 w 2122880"/>
                <a:gd name="connsiteY4" fmla="*/ 1715287 h 1715287"/>
                <a:gd name="connsiteX5" fmla="*/ 0 w 2122880"/>
                <a:gd name="connsiteY5" fmla="*/ 1668111 h 1715287"/>
                <a:gd name="connsiteX6" fmla="*/ 64466 w 2122880"/>
                <a:gd name="connsiteY6" fmla="*/ 1630370 h 1715287"/>
                <a:gd name="connsiteX7" fmla="*/ 1069263 w 2122880"/>
                <a:gd name="connsiteY7" fmla="*/ 656677 h 1715287"/>
                <a:gd name="connsiteX8" fmla="*/ 1069263 w 2122880"/>
                <a:gd name="connsiteY8" fmla="*/ 1142855 h 1715287"/>
                <a:gd name="connsiteX9" fmla="*/ 550326 w 2122880"/>
                <a:gd name="connsiteY9" fmla="*/ 1579423 h 1715287"/>
                <a:gd name="connsiteX10" fmla="*/ 67805 w 2122880"/>
                <a:gd name="connsiteY10" fmla="*/ 1579423 h 1715287"/>
                <a:gd name="connsiteX11" fmla="*/ 1069263 w 2122880"/>
                <a:gd name="connsiteY11" fmla="*/ 656677 h 1715287"/>
                <a:gd name="connsiteX12" fmla="*/ 1225741 w 2122880"/>
                <a:gd name="connsiteY12" fmla="*/ 617048 h 1715287"/>
                <a:gd name="connsiteX13" fmla="*/ 1721256 w 2122880"/>
                <a:gd name="connsiteY13" fmla="*/ 617048 h 1715287"/>
                <a:gd name="connsiteX14" fmla="*/ 1721256 w 2122880"/>
                <a:gd name="connsiteY14" fmla="*/ 1171827 h 1715287"/>
                <a:gd name="connsiteX15" fmla="*/ 1225741 w 2122880"/>
                <a:gd name="connsiteY15" fmla="*/ 1171827 h 1715287"/>
                <a:gd name="connsiteX16" fmla="*/ 1767454 w 2122880"/>
                <a:gd name="connsiteY16" fmla="*/ 588745 h 1715287"/>
                <a:gd name="connsiteX17" fmla="*/ 1812161 w 2122880"/>
                <a:gd name="connsiteY17" fmla="*/ 588745 h 1715287"/>
                <a:gd name="connsiteX18" fmla="*/ 1856869 w 2122880"/>
                <a:gd name="connsiteY18" fmla="*/ 628282 h 1715287"/>
                <a:gd name="connsiteX19" fmla="*/ 1856869 w 2122880"/>
                <a:gd name="connsiteY19" fmla="*/ 1171919 h 1715287"/>
                <a:gd name="connsiteX20" fmla="*/ 1812161 w 2122880"/>
                <a:gd name="connsiteY20" fmla="*/ 1211456 h 1715287"/>
                <a:gd name="connsiteX21" fmla="*/ 1767454 w 2122880"/>
                <a:gd name="connsiteY21" fmla="*/ 1211456 h 1715287"/>
                <a:gd name="connsiteX22" fmla="*/ 1731687 w 2122880"/>
                <a:gd name="connsiteY22" fmla="*/ 1171919 h 1715287"/>
                <a:gd name="connsiteX23" fmla="*/ 1731687 w 2122880"/>
                <a:gd name="connsiteY23" fmla="*/ 628282 h 1715287"/>
                <a:gd name="connsiteX24" fmla="*/ 1767454 w 2122880"/>
                <a:gd name="connsiteY24" fmla="*/ 588745 h 1715287"/>
                <a:gd name="connsiteX25" fmla="*/ 1134835 w 2122880"/>
                <a:gd name="connsiteY25" fmla="*/ 588745 h 1715287"/>
                <a:gd name="connsiteX26" fmla="*/ 1179543 w 2122880"/>
                <a:gd name="connsiteY26" fmla="*/ 588745 h 1715287"/>
                <a:gd name="connsiteX27" fmla="*/ 1215309 w 2122880"/>
                <a:gd name="connsiteY27" fmla="*/ 628282 h 1715287"/>
                <a:gd name="connsiteX28" fmla="*/ 1215309 w 2122880"/>
                <a:gd name="connsiteY28" fmla="*/ 1171919 h 1715287"/>
                <a:gd name="connsiteX29" fmla="*/ 1179543 w 2122880"/>
                <a:gd name="connsiteY29" fmla="*/ 1211456 h 1715287"/>
                <a:gd name="connsiteX30" fmla="*/ 1134835 w 2122880"/>
                <a:gd name="connsiteY30" fmla="*/ 1211456 h 1715287"/>
                <a:gd name="connsiteX31" fmla="*/ 1090127 w 2122880"/>
                <a:gd name="connsiteY31" fmla="*/ 1171919 h 1715287"/>
                <a:gd name="connsiteX32" fmla="*/ 1090127 w 2122880"/>
                <a:gd name="connsiteY32" fmla="*/ 628282 h 1715287"/>
                <a:gd name="connsiteX33" fmla="*/ 1134835 w 2122880"/>
                <a:gd name="connsiteY33" fmla="*/ 588745 h 1715287"/>
                <a:gd name="connsiteX34" fmla="*/ 2113652 w 2122880"/>
                <a:gd name="connsiteY34" fmla="*/ 498169 h 1715287"/>
                <a:gd name="connsiteX35" fmla="*/ 2122880 w 2122880"/>
                <a:gd name="connsiteY35" fmla="*/ 498169 h 1715287"/>
                <a:gd name="connsiteX36" fmla="*/ 2122880 w 2122880"/>
                <a:gd name="connsiteY36" fmla="*/ 1290710 h 1715287"/>
                <a:gd name="connsiteX37" fmla="*/ 2113652 w 2122880"/>
                <a:gd name="connsiteY37" fmla="*/ 1290710 h 1715287"/>
                <a:gd name="connsiteX38" fmla="*/ 2002914 w 2122880"/>
                <a:gd name="connsiteY38" fmla="*/ 1152015 h 1715287"/>
                <a:gd name="connsiteX39" fmla="*/ 2002914 w 2122880"/>
                <a:gd name="connsiteY39" fmla="*/ 1142108 h 1715287"/>
                <a:gd name="connsiteX40" fmla="*/ 1882947 w 2122880"/>
                <a:gd name="connsiteY40" fmla="*/ 1142108 h 1715287"/>
                <a:gd name="connsiteX41" fmla="*/ 1882947 w 2122880"/>
                <a:gd name="connsiteY41" fmla="*/ 646770 h 1715287"/>
                <a:gd name="connsiteX42" fmla="*/ 2002914 w 2122880"/>
                <a:gd name="connsiteY42" fmla="*/ 646770 h 1715287"/>
                <a:gd name="connsiteX43" fmla="*/ 2002914 w 2122880"/>
                <a:gd name="connsiteY43" fmla="*/ 636864 h 1715287"/>
                <a:gd name="connsiteX44" fmla="*/ 2113652 w 2122880"/>
                <a:gd name="connsiteY44" fmla="*/ 498169 h 1715287"/>
                <a:gd name="connsiteX45" fmla="*/ 1427859 w 2122880"/>
                <a:gd name="connsiteY45" fmla="*/ 237762 h 1715287"/>
                <a:gd name="connsiteX46" fmla="*/ 1473499 w 2122880"/>
                <a:gd name="connsiteY46" fmla="*/ 237762 h 1715287"/>
                <a:gd name="connsiteX47" fmla="*/ 1528266 w 2122880"/>
                <a:gd name="connsiteY47" fmla="*/ 237762 h 1715287"/>
                <a:gd name="connsiteX48" fmla="*/ 1528266 w 2122880"/>
                <a:gd name="connsiteY48" fmla="*/ 257818 h 1715287"/>
                <a:gd name="connsiteX49" fmla="*/ 1528266 w 2122880"/>
                <a:gd name="connsiteY49" fmla="*/ 408239 h 1715287"/>
                <a:gd name="connsiteX50" fmla="*/ 1710824 w 2122880"/>
                <a:gd name="connsiteY50" fmla="*/ 588745 h 1715287"/>
                <a:gd name="connsiteX51" fmla="*/ 1236173 w 2122880"/>
                <a:gd name="connsiteY51" fmla="*/ 588745 h 1715287"/>
                <a:gd name="connsiteX52" fmla="*/ 1427859 w 2122880"/>
                <a:gd name="connsiteY52" fmla="*/ 408239 h 1715287"/>
                <a:gd name="connsiteX53" fmla="*/ 1427859 w 2122880"/>
                <a:gd name="connsiteY53" fmla="*/ 257818 h 1715287"/>
                <a:gd name="connsiteX54" fmla="*/ 1427859 w 2122880"/>
                <a:gd name="connsiteY54" fmla="*/ 237762 h 1715287"/>
                <a:gd name="connsiteX55" fmla="*/ 980593 w 2122880"/>
                <a:gd name="connsiteY55" fmla="*/ 32422 h 1715287"/>
                <a:gd name="connsiteX56" fmla="*/ 1473498 w 2122880"/>
                <a:gd name="connsiteY56" fmla="*/ 71534 h 1715287"/>
                <a:gd name="connsiteX57" fmla="*/ 1957276 w 2122880"/>
                <a:gd name="connsiteY57" fmla="*/ 32422 h 1715287"/>
                <a:gd name="connsiteX58" fmla="*/ 2075938 w 2122880"/>
                <a:gd name="connsiteY58" fmla="*/ 130203 h 1715287"/>
                <a:gd name="connsiteX59" fmla="*/ 1957276 w 2122880"/>
                <a:gd name="connsiteY59" fmla="*/ 237762 h 1715287"/>
                <a:gd name="connsiteX60" fmla="*/ 1473498 w 2122880"/>
                <a:gd name="connsiteY60" fmla="*/ 198650 h 1715287"/>
                <a:gd name="connsiteX61" fmla="*/ 980593 w 2122880"/>
                <a:gd name="connsiteY61" fmla="*/ 237762 h 1715287"/>
                <a:gd name="connsiteX62" fmla="*/ 871058 w 2122880"/>
                <a:gd name="connsiteY62" fmla="*/ 130203 h 1715287"/>
                <a:gd name="connsiteX63" fmla="*/ 980593 w 2122880"/>
                <a:gd name="connsiteY63" fmla="*/ 32422 h 1715287"/>
                <a:gd name="connsiteX64" fmla="*/ 1472898 w 2122880"/>
                <a:gd name="connsiteY64" fmla="*/ 0 h 1715287"/>
                <a:gd name="connsiteX65" fmla="*/ 1528268 w 2122880"/>
                <a:gd name="connsiteY65" fmla="*/ 28307 h 1715287"/>
                <a:gd name="connsiteX66" fmla="*/ 1472898 w 2122880"/>
                <a:gd name="connsiteY66" fmla="*/ 28307 h 1715287"/>
                <a:gd name="connsiteX67" fmla="*/ 1408300 w 2122880"/>
                <a:gd name="connsiteY67" fmla="*/ 28307 h 1715287"/>
                <a:gd name="connsiteX68" fmla="*/ 1472898 w 2122880"/>
                <a:gd name="connsiteY68" fmla="*/ 0 h 171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22880" h="1715287">
                  <a:moveTo>
                    <a:pt x="64466" y="1630370"/>
                  </a:moveTo>
                  <a:cubicBezTo>
                    <a:pt x="524935" y="1630370"/>
                    <a:pt x="524935" y="1630370"/>
                    <a:pt x="524935" y="1630370"/>
                  </a:cubicBezTo>
                  <a:cubicBezTo>
                    <a:pt x="561773" y="1630370"/>
                    <a:pt x="589401" y="1649241"/>
                    <a:pt x="589401" y="1668111"/>
                  </a:cubicBezTo>
                  <a:cubicBezTo>
                    <a:pt x="589401" y="1696417"/>
                    <a:pt x="561773" y="1715287"/>
                    <a:pt x="524935" y="1715287"/>
                  </a:cubicBezTo>
                  <a:cubicBezTo>
                    <a:pt x="64466" y="1715287"/>
                    <a:pt x="64466" y="1715287"/>
                    <a:pt x="64466" y="1715287"/>
                  </a:cubicBezTo>
                  <a:cubicBezTo>
                    <a:pt x="27628" y="1715287"/>
                    <a:pt x="0" y="1696417"/>
                    <a:pt x="0" y="1668111"/>
                  </a:cubicBezTo>
                  <a:cubicBezTo>
                    <a:pt x="0" y="1649241"/>
                    <a:pt x="27628" y="1630370"/>
                    <a:pt x="64466" y="1630370"/>
                  </a:cubicBezTo>
                  <a:close/>
                  <a:moveTo>
                    <a:pt x="1069263" y="656677"/>
                  </a:moveTo>
                  <a:cubicBezTo>
                    <a:pt x="1069263" y="656677"/>
                    <a:pt x="1069263" y="656677"/>
                    <a:pt x="1069263" y="1142855"/>
                  </a:cubicBezTo>
                  <a:cubicBezTo>
                    <a:pt x="823451" y="1162699"/>
                    <a:pt x="668680" y="1331373"/>
                    <a:pt x="550326" y="1579423"/>
                  </a:cubicBezTo>
                  <a:lnTo>
                    <a:pt x="67805" y="1579423"/>
                  </a:lnTo>
                  <a:cubicBezTo>
                    <a:pt x="213472" y="1063479"/>
                    <a:pt x="604951" y="676521"/>
                    <a:pt x="1069263" y="656677"/>
                  </a:cubicBezTo>
                  <a:close/>
                  <a:moveTo>
                    <a:pt x="1225741" y="617048"/>
                  </a:moveTo>
                  <a:lnTo>
                    <a:pt x="1721256" y="617048"/>
                  </a:lnTo>
                  <a:lnTo>
                    <a:pt x="1721256" y="1171827"/>
                  </a:lnTo>
                  <a:lnTo>
                    <a:pt x="1225741" y="1171827"/>
                  </a:lnTo>
                  <a:close/>
                  <a:moveTo>
                    <a:pt x="1767454" y="588745"/>
                  </a:moveTo>
                  <a:cubicBezTo>
                    <a:pt x="1812161" y="588745"/>
                    <a:pt x="1812161" y="588745"/>
                    <a:pt x="1812161" y="588745"/>
                  </a:cubicBezTo>
                  <a:cubicBezTo>
                    <a:pt x="1838986" y="588745"/>
                    <a:pt x="1856869" y="608513"/>
                    <a:pt x="1856869" y="628282"/>
                  </a:cubicBezTo>
                  <a:lnTo>
                    <a:pt x="1856869" y="1171919"/>
                  </a:lnTo>
                  <a:cubicBezTo>
                    <a:pt x="1856869" y="1191687"/>
                    <a:pt x="1838986" y="1211456"/>
                    <a:pt x="1812161" y="1211456"/>
                  </a:cubicBezTo>
                  <a:cubicBezTo>
                    <a:pt x="1767454" y="1211456"/>
                    <a:pt x="1767454" y="1211456"/>
                    <a:pt x="1767454" y="1211456"/>
                  </a:cubicBezTo>
                  <a:cubicBezTo>
                    <a:pt x="1749570" y="1211456"/>
                    <a:pt x="1731687" y="1191687"/>
                    <a:pt x="1731687" y="1171919"/>
                  </a:cubicBezTo>
                  <a:cubicBezTo>
                    <a:pt x="1731687" y="628282"/>
                    <a:pt x="1731687" y="628282"/>
                    <a:pt x="1731687" y="628282"/>
                  </a:cubicBezTo>
                  <a:cubicBezTo>
                    <a:pt x="1731687" y="608513"/>
                    <a:pt x="1749570" y="588745"/>
                    <a:pt x="1767454" y="588745"/>
                  </a:cubicBezTo>
                  <a:close/>
                  <a:moveTo>
                    <a:pt x="1134835" y="588745"/>
                  </a:moveTo>
                  <a:cubicBezTo>
                    <a:pt x="1179543" y="588745"/>
                    <a:pt x="1179543" y="588745"/>
                    <a:pt x="1179543" y="588745"/>
                  </a:cubicBezTo>
                  <a:cubicBezTo>
                    <a:pt x="1197426" y="588745"/>
                    <a:pt x="1215309" y="608513"/>
                    <a:pt x="1215309" y="628282"/>
                  </a:cubicBezTo>
                  <a:lnTo>
                    <a:pt x="1215309" y="1171919"/>
                  </a:lnTo>
                  <a:cubicBezTo>
                    <a:pt x="1215309" y="1191687"/>
                    <a:pt x="1197426" y="1211456"/>
                    <a:pt x="1179543" y="1211456"/>
                  </a:cubicBezTo>
                  <a:cubicBezTo>
                    <a:pt x="1134835" y="1211456"/>
                    <a:pt x="1134835" y="1211456"/>
                    <a:pt x="1134835" y="1211456"/>
                  </a:cubicBezTo>
                  <a:cubicBezTo>
                    <a:pt x="1108010" y="1211456"/>
                    <a:pt x="1090127" y="1191687"/>
                    <a:pt x="1090127" y="1171919"/>
                  </a:cubicBezTo>
                  <a:cubicBezTo>
                    <a:pt x="1090127" y="628282"/>
                    <a:pt x="1090127" y="628282"/>
                    <a:pt x="1090127" y="628282"/>
                  </a:cubicBezTo>
                  <a:cubicBezTo>
                    <a:pt x="1090127" y="608513"/>
                    <a:pt x="1108010" y="588745"/>
                    <a:pt x="1134835" y="588745"/>
                  </a:cubicBezTo>
                  <a:close/>
                  <a:moveTo>
                    <a:pt x="2113652" y="498169"/>
                  </a:moveTo>
                  <a:lnTo>
                    <a:pt x="2122880" y="498169"/>
                  </a:lnTo>
                  <a:cubicBezTo>
                    <a:pt x="2122880" y="498169"/>
                    <a:pt x="2122880" y="498169"/>
                    <a:pt x="2122880" y="1290710"/>
                  </a:cubicBezTo>
                  <a:cubicBezTo>
                    <a:pt x="2122880" y="1290710"/>
                    <a:pt x="2122880" y="1290710"/>
                    <a:pt x="2113652" y="1290710"/>
                  </a:cubicBezTo>
                  <a:cubicBezTo>
                    <a:pt x="2049055" y="1290710"/>
                    <a:pt x="2002914" y="1221362"/>
                    <a:pt x="2002914" y="1152015"/>
                  </a:cubicBezTo>
                  <a:cubicBezTo>
                    <a:pt x="2002914" y="1152015"/>
                    <a:pt x="2002914" y="1152015"/>
                    <a:pt x="2002914" y="1142108"/>
                  </a:cubicBezTo>
                  <a:cubicBezTo>
                    <a:pt x="2002914" y="1142108"/>
                    <a:pt x="2002914" y="1142108"/>
                    <a:pt x="1882947" y="1142108"/>
                  </a:cubicBezTo>
                  <a:cubicBezTo>
                    <a:pt x="1882947" y="1142108"/>
                    <a:pt x="1882947" y="1142108"/>
                    <a:pt x="1882947" y="646770"/>
                  </a:cubicBezTo>
                  <a:cubicBezTo>
                    <a:pt x="1882947" y="646770"/>
                    <a:pt x="1882947" y="646770"/>
                    <a:pt x="2002914" y="646770"/>
                  </a:cubicBezTo>
                  <a:cubicBezTo>
                    <a:pt x="2002914" y="646770"/>
                    <a:pt x="2002914" y="646770"/>
                    <a:pt x="2002914" y="636864"/>
                  </a:cubicBezTo>
                  <a:cubicBezTo>
                    <a:pt x="2002914" y="567516"/>
                    <a:pt x="2049055" y="498169"/>
                    <a:pt x="2113652" y="498169"/>
                  </a:cubicBezTo>
                  <a:close/>
                  <a:moveTo>
                    <a:pt x="1427859" y="237762"/>
                  </a:moveTo>
                  <a:cubicBezTo>
                    <a:pt x="1446115" y="237762"/>
                    <a:pt x="1455243" y="237762"/>
                    <a:pt x="1473499" y="237762"/>
                  </a:cubicBezTo>
                  <a:cubicBezTo>
                    <a:pt x="1491755" y="237762"/>
                    <a:pt x="1510010" y="237762"/>
                    <a:pt x="1528266" y="237762"/>
                  </a:cubicBezTo>
                  <a:cubicBezTo>
                    <a:pt x="1528266" y="247790"/>
                    <a:pt x="1528266" y="247790"/>
                    <a:pt x="1528266" y="257818"/>
                  </a:cubicBezTo>
                  <a:cubicBezTo>
                    <a:pt x="1528266" y="257818"/>
                    <a:pt x="1528266" y="257818"/>
                    <a:pt x="1528266" y="408239"/>
                  </a:cubicBezTo>
                  <a:cubicBezTo>
                    <a:pt x="1628673" y="428295"/>
                    <a:pt x="1710824" y="508520"/>
                    <a:pt x="1710824" y="588745"/>
                  </a:cubicBezTo>
                  <a:cubicBezTo>
                    <a:pt x="1710824" y="588745"/>
                    <a:pt x="1710824" y="588745"/>
                    <a:pt x="1236173" y="588745"/>
                  </a:cubicBezTo>
                  <a:cubicBezTo>
                    <a:pt x="1236173" y="498492"/>
                    <a:pt x="1318324" y="428295"/>
                    <a:pt x="1427859" y="408239"/>
                  </a:cubicBezTo>
                  <a:cubicBezTo>
                    <a:pt x="1427859" y="408239"/>
                    <a:pt x="1427859" y="408239"/>
                    <a:pt x="1427859" y="257818"/>
                  </a:cubicBezTo>
                  <a:cubicBezTo>
                    <a:pt x="1427859" y="247790"/>
                    <a:pt x="1427859" y="247790"/>
                    <a:pt x="1427859" y="237762"/>
                  </a:cubicBezTo>
                  <a:close/>
                  <a:moveTo>
                    <a:pt x="980593" y="32422"/>
                  </a:moveTo>
                  <a:cubicBezTo>
                    <a:pt x="980593" y="32422"/>
                    <a:pt x="1245301" y="71534"/>
                    <a:pt x="1473498" y="71534"/>
                  </a:cubicBezTo>
                  <a:cubicBezTo>
                    <a:pt x="1692567" y="71534"/>
                    <a:pt x="1957276" y="32422"/>
                    <a:pt x="1957276" y="32422"/>
                  </a:cubicBezTo>
                  <a:cubicBezTo>
                    <a:pt x="2021171" y="22644"/>
                    <a:pt x="2075938" y="71534"/>
                    <a:pt x="2075938" y="130203"/>
                  </a:cubicBezTo>
                  <a:cubicBezTo>
                    <a:pt x="2075938" y="198650"/>
                    <a:pt x="2021171" y="237762"/>
                    <a:pt x="1957276" y="237762"/>
                  </a:cubicBezTo>
                  <a:cubicBezTo>
                    <a:pt x="1957276" y="237762"/>
                    <a:pt x="1692567" y="198650"/>
                    <a:pt x="1473498" y="198650"/>
                  </a:cubicBezTo>
                  <a:cubicBezTo>
                    <a:pt x="1245301" y="198650"/>
                    <a:pt x="980593" y="237762"/>
                    <a:pt x="980593" y="237762"/>
                  </a:cubicBezTo>
                  <a:cubicBezTo>
                    <a:pt x="925826" y="237762"/>
                    <a:pt x="871058" y="198650"/>
                    <a:pt x="871058" y="130203"/>
                  </a:cubicBezTo>
                  <a:cubicBezTo>
                    <a:pt x="871058" y="71534"/>
                    <a:pt x="925826" y="22644"/>
                    <a:pt x="980593" y="32422"/>
                  </a:cubicBezTo>
                  <a:close/>
                  <a:moveTo>
                    <a:pt x="1472898" y="0"/>
                  </a:moveTo>
                  <a:cubicBezTo>
                    <a:pt x="1500583" y="0"/>
                    <a:pt x="1519040" y="9436"/>
                    <a:pt x="1528268" y="28307"/>
                  </a:cubicBezTo>
                  <a:cubicBezTo>
                    <a:pt x="1509812" y="28307"/>
                    <a:pt x="1491355" y="28307"/>
                    <a:pt x="1472898" y="28307"/>
                  </a:cubicBezTo>
                  <a:cubicBezTo>
                    <a:pt x="1454442" y="28307"/>
                    <a:pt x="1435985" y="28307"/>
                    <a:pt x="1408300" y="28307"/>
                  </a:cubicBezTo>
                  <a:cubicBezTo>
                    <a:pt x="1426757" y="9436"/>
                    <a:pt x="1445213" y="0"/>
                    <a:pt x="147289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194770" tIns="97385" rIns="194770" bIns="97385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34">
                <a:latin typeface="+mn-lt"/>
              </a:endParaRPr>
            </a:p>
          </p:txBody>
        </p:sp>
        <p:sp>
          <p:nvSpPr>
            <p:cNvPr id="9" name="Freeform 111">
              <a:extLst>
                <a:ext uri="{FF2B5EF4-FFF2-40B4-BE49-F238E27FC236}">
                  <a16:creationId xmlns:a16="http://schemas.microsoft.com/office/drawing/2014/main" id="{E6EA0E8B-1DD5-455B-9631-55A7DB454B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3993" y="3790633"/>
              <a:ext cx="481013" cy="773112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1" y="87"/>
                </a:cxn>
                <a:cxn ang="0">
                  <a:pos x="44" y="136"/>
                </a:cxn>
                <a:cxn ang="0">
                  <a:pos x="92" y="95"/>
                </a:cxn>
                <a:cxn ang="0">
                  <a:pos x="52" y="0"/>
                </a:cxn>
                <a:cxn ang="0">
                  <a:pos x="23" y="108"/>
                </a:cxn>
                <a:cxn ang="0">
                  <a:pos x="11" y="91"/>
                </a:cxn>
                <a:cxn ang="0">
                  <a:pos x="23" y="75"/>
                </a:cxn>
                <a:cxn ang="0">
                  <a:pos x="36" y="91"/>
                </a:cxn>
                <a:cxn ang="0">
                  <a:pos x="23" y="108"/>
                </a:cxn>
              </a:cxnLst>
              <a:rect l="0" t="0" r="r" b="b"/>
              <a:pathLst>
                <a:path w="93" h="138">
                  <a:moveTo>
                    <a:pt x="52" y="0"/>
                  </a:moveTo>
                  <a:cubicBezTo>
                    <a:pt x="34" y="36"/>
                    <a:pt x="3" y="63"/>
                    <a:pt x="1" y="87"/>
                  </a:cubicBezTo>
                  <a:cubicBezTo>
                    <a:pt x="0" y="112"/>
                    <a:pt x="19" y="134"/>
                    <a:pt x="44" y="136"/>
                  </a:cubicBezTo>
                  <a:cubicBezTo>
                    <a:pt x="69" y="138"/>
                    <a:pt x="90" y="120"/>
                    <a:pt x="92" y="95"/>
                  </a:cubicBezTo>
                  <a:cubicBezTo>
                    <a:pt x="93" y="70"/>
                    <a:pt x="68" y="40"/>
                    <a:pt x="52" y="0"/>
                  </a:cubicBezTo>
                  <a:close/>
                  <a:moveTo>
                    <a:pt x="23" y="108"/>
                  </a:moveTo>
                  <a:cubicBezTo>
                    <a:pt x="16" y="108"/>
                    <a:pt x="11" y="101"/>
                    <a:pt x="11" y="91"/>
                  </a:cubicBezTo>
                  <a:cubicBezTo>
                    <a:pt x="11" y="82"/>
                    <a:pt x="16" y="75"/>
                    <a:pt x="23" y="75"/>
                  </a:cubicBezTo>
                  <a:cubicBezTo>
                    <a:pt x="30" y="75"/>
                    <a:pt x="36" y="82"/>
                    <a:pt x="36" y="91"/>
                  </a:cubicBezTo>
                  <a:cubicBezTo>
                    <a:pt x="36" y="101"/>
                    <a:pt x="30" y="108"/>
                    <a:pt x="23" y="1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194770" tIns="97385" rIns="194770" bIns="97385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34">
                <a:latin typeface="+mn-lt"/>
              </a:endParaRPr>
            </a:p>
          </p:txBody>
        </p:sp>
      </p:grpSp>
      <p:pic>
        <p:nvPicPr>
          <p:cNvPr id="20" name="Graphic 19" descr="Heart with pulse with solid fill">
            <a:extLst>
              <a:ext uri="{FF2B5EF4-FFF2-40B4-BE49-F238E27FC236}">
                <a16:creationId xmlns:a16="http://schemas.microsoft.com/office/drawing/2014/main" id="{246DB86C-230E-4E3D-B605-0D72B0E2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0716" y="1935026"/>
            <a:ext cx="914400" cy="9144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5EC5E51-59FE-4674-9906-5A146FE26F74}"/>
              </a:ext>
            </a:extLst>
          </p:cNvPr>
          <p:cNvCxnSpPr>
            <a:cxnSpLocks/>
            <a:stCxn id="8" idx="41"/>
          </p:cNvCxnSpPr>
          <p:nvPr/>
        </p:nvCxnSpPr>
        <p:spPr>
          <a:xfrm flipV="1">
            <a:off x="5651700" y="3594194"/>
            <a:ext cx="1479016" cy="683161"/>
          </a:xfrm>
          <a:prstGeom prst="straightConnector1">
            <a:avLst/>
          </a:prstGeom>
          <a:ln w="25400">
            <a:solidFill>
              <a:srgbClr val="FF7C80"/>
            </a:solidFill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6E4BBA6-8F50-4FD5-9450-65C862DDE855}"/>
              </a:ext>
            </a:extLst>
          </p:cNvPr>
          <p:cNvCxnSpPr>
            <a:cxnSpLocks/>
          </p:cNvCxnSpPr>
          <p:nvPr/>
        </p:nvCxnSpPr>
        <p:spPr>
          <a:xfrm>
            <a:off x="7908758" y="2326105"/>
            <a:ext cx="2294021" cy="0"/>
          </a:xfrm>
          <a:prstGeom prst="straightConnector1">
            <a:avLst/>
          </a:prstGeom>
          <a:ln w="25400">
            <a:solidFill>
              <a:srgbClr val="FF7C80"/>
            </a:solidFill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1450CFC-8624-4EE0-BEA4-84C60A43B2B1}"/>
              </a:ext>
            </a:extLst>
          </p:cNvPr>
          <p:cNvCxnSpPr>
            <a:cxnSpLocks/>
          </p:cNvCxnSpPr>
          <p:nvPr/>
        </p:nvCxnSpPr>
        <p:spPr>
          <a:xfrm flipH="1" flipV="1">
            <a:off x="3673642" y="4373233"/>
            <a:ext cx="1499666" cy="38879"/>
          </a:xfrm>
          <a:prstGeom prst="straightConnector1">
            <a:avLst/>
          </a:prstGeom>
          <a:ln w="25400">
            <a:solidFill>
              <a:srgbClr val="FF7C80"/>
            </a:solidFill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593478B-06A6-4A94-AE72-D95F5A464382}"/>
              </a:ext>
            </a:extLst>
          </p:cNvPr>
          <p:cNvCxnSpPr>
            <a:cxnSpLocks/>
          </p:cNvCxnSpPr>
          <p:nvPr/>
        </p:nvCxnSpPr>
        <p:spPr>
          <a:xfrm flipH="1">
            <a:off x="5173308" y="2371350"/>
            <a:ext cx="2190018" cy="1150760"/>
          </a:xfrm>
          <a:prstGeom prst="straightConnector1">
            <a:avLst/>
          </a:prstGeom>
          <a:ln w="25400">
            <a:solidFill>
              <a:srgbClr val="FF7C80"/>
            </a:solidFill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D758828-B4B5-45F6-9B06-E70929A6945C}"/>
              </a:ext>
            </a:extLst>
          </p:cNvPr>
          <p:cNvSpPr txBox="1"/>
          <p:nvPr/>
        </p:nvSpPr>
        <p:spPr>
          <a:xfrm>
            <a:off x="5718331" y="564431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95F19A-A679-4776-B06B-4FC542C55F33}"/>
              </a:ext>
            </a:extLst>
          </p:cNvPr>
          <p:cNvSpPr txBox="1"/>
          <p:nvPr/>
        </p:nvSpPr>
        <p:spPr>
          <a:xfrm rot="-5400000">
            <a:off x="249964" y="324433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25168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Challenges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7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23F9EE86-BECF-410B-9074-B5955BFE2C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1396098"/>
            <a:ext cx="2473719" cy="4533899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A56EFA17-33C6-4C64-A046-56188D15FE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093" y="1396098"/>
            <a:ext cx="7925207" cy="45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78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9110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Challenges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8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FB866E41-309E-41F6-9C63-2B6CE5186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8" b="13618"/>
          <a:stretch/>
        </p:blipFill>
        <p:spPr>
          <a:xfrm>
            <a:off x="1175187" y="1621980"/>
            <a:ext cx="984162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1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31B4-322B-4DD6-9E2B-0FD36D9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FinOps.hu – HWSW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3F38E-0F38-46DA-A36F-3FDACA57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601494"/>
            <a:ext cx="11048999" cy="600892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– DevOps on Steroids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A81A-3F68-4629-A724-71A4F4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fld id="{9248C0D1-46FE-4F85-A287-0B08E59E305D}" type="slidenum">
              <a:rPr lang="en-US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9</a:t>
            </a:fld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ADCDB0-D121-407B-9C16-FE7614A8DFE4}"/>
              </a:ext>
            </a:extLst>
          </p:cNvPr>
          <p:cNvGrpSpPr/>
          <p:nvPr/>
        </p:nvGrpSpPr>
        <p:grpSpPr>
          <a:xfrm>
            <a:off x="3804557" y="1416751"/>
            <a:ext cx="4687390" cy="4605668"/>
            <a:chOff x="679175" y="1300606"/>
            <a:chExt cx="5242713" cy="51513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A0F338F-0F74-41D2-91F3-AF7DF81F9F39}"/>
                </a:ext>
              </a:extLst>
            </p:cNvPr>
            <p:cNvGrpSpPr/>
            <p:nvPr/>
          </p:nvGrpSpPr>
          <p:grpSpPr>
            <a:xfrm>
              <a:off x="679175" y="1300606"/>
              <a:ext cx="5151310" cy="5151310"/>
              <a:chOff x="2667000" y="0"/>
              <a:chExt cx="6858001" cy="6858001"/>
            </a:xfrm>
          </p:grpSpPr>
          <p:sp>
            <p:nvSpPr>
              <p:cNvPr id="16" name="Freeform 17">
                <a:extLst>
                  <a:ext uri="{FF2B5EF4-FFF2-40B4-BE49-F238E27FC236}">
                    <a16:creationId xmlns:a16="http://schemas.microsoft.com/office/drawing/2014/main" id="{C4B96738-5CAC-4772-81A2-C82799F5E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0" y="4373563"/>
                <a:ext cx="1943100" cy="2484438"/>
              </a:xfrm>
              <a:custGeom>
                <a:avLst/>
                <a:gdLst>
                  <a:gd name="T0" fmla="*/ 431 w 431"/>
                  <a:gd name="T1" fmla="*/ 156 h 551"/>
                  <a:gd name="T2" fmla="*/ 366 w 431"/>
                  <a:gd name="T3" fmla="*/ 156 h 551"/>
                  <a:gd name="T4" fmla="*/ 366 w 431"/>
                  <a:gd name="T5" fmla="*/ 513 h 551"/>
                  <a:gd name="T6" fmla="*/ 364 w 431"/>
                  <a:gd name="T7" fmla="*/ 527 h 551"/>
                  <a:gd name="T8" fmla="*/ 328 w 431"/>
                  <a:gd name="T9" fmla="*/ 551 h 551"/>
                  <a:gd name="T10" fmla="*/ 103 w 431"/>
                  <a:gd name="T11" fmla="*/ 551 h 551"/>
                  <a:gd name="T12" fmla="*/ 66 w 431"/>
                  <a:gd name="T13" fmla="*/ 523 h 551"/>
                  <a:gd name="T14" fmla="*/ 65 w 431"/>
                  <a:gd name="T15" fmla="*/ 513 h 551"/>
                  <a:gd name="T16" fmla="*/ 65 w 431"/>
                  <a:gd name="T17" fmla="*/ 156 h 551"/>
                  <a:gd name="T18" fmla="*/ 0 w 431"/>
                  <a:gd name="T19" fmla="*/ 156 h 551"/>
                  <a:gd name="T20" fmla="*/ 215 w 431"/>
                  <a:gd name="T21" fmla="*/ 0 h 551"/>
                  <a:gd name="T22" fmla="*/ 431 w 431"/>
                  <a:gd name="T23" fmla="*/ 156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1" h="551">
                    <a:moveTo>
                      <a:pt x="431" y="156"/>
                    </a:moveTo>
                    <a:cubicBezTo>
                      <a:pt x="366" y="156"/>
                      <a:pt x="366" y="156"/>
                      <a:pt x="366" y="156"/>
                    </a:cubicBezTo>
                    <a:cubicBezTo>
                      <a:pt x="366" y="513"/>
                      <a:pt x="366" y="513"/>
                      <a:pt x="366" y="513"/>
                    </a:cubicBezTo>
                    <a:cubicBezTo>
                      <a:pt x="366" y="518"/>
                      <a:pt x="365" y="523"/>
                      <a:pt x="364" y="527"/>
                    </a:cubicBezTo>
                    <a:cubicBezTo>
                      <a:pt x="358" y="541"/>
                      <a:pt x="344" y="551"/>
                      <a:pt x="328" y="551"/>
                    </a:cubicBezTo>
                    <a:cubicBezTo>
                      <a:pt x="103" y="551"/>
                      <a:pt x="103" y="551"/>
                      <a:pt x="103" y="551"/>
                    </a:cubicBezTo>
                    <a:cubicBezTo>
                      <a:pt x="85" y="551"/>
                      <a:pt x="70" y="539"/>
                      <a:pt x="66" y="523"/>
                    </a:cubicBezTo>
                    <a:cubicBezTo>
                      <a:pt x="65" y="520"/>
                      <a:pt x="65" y="516"/>
                      <a:pt x="65" y="513"/>
                    </a:cubicBezTo>
                    <a:cubicBezTo>
                      <a:pt x="65" y="156"/>
                      <a:pt x="65" y="156"/>
                      <a:pt x="65" y="15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215" y="0"/>
                      <a:pt x="215" y="0"/>
                      <a:pt x="215" y="0"/>
                    </a:cubicBezTo>
                    <a:lnTo>
                      <a:pt x="431" y="15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8">
                <a:extLst>
                  <a:ext uri="{FF2B5EF4-FFF2-40B4-BE49-F238E27FC236}">
                    <a16:creationId xmlns:a16="http://schemas.microsoft.com/office/drawing/2014/main" id="{A7B54202-B6BD-4A05-BCEF-30DA287B8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0" y="0"/>
                <a:ext cx="1943100" cy="2484438"/>
              </a:xfrm>
              <a:custGeom>
                <a:avLst/>
                <a:gdLst>
                  <a:gd name="T0" fmla="*/ 431 w 431"/>
                  <a:gd name="T1" fmla="*/ 395 h 551"/>
                  <a:gd name="T2" fmla="*/ 215 w 431"/>
                  <a:gd name="T3" fmla="*/ 551 h 551"/>
                  <a:gd name="T4" fmla="*/ 0 w 431"/>
                  <a:gd name="T5" fmla="*/ 395 h 551"/>
                  <a:gd name="T6" fmla="*/ 65 w 431"/>
                  <a:gd name="T7" fmla="*/ 395 h 551"/>
                  <a:gd name="T8" fmla="*/ 65 w 431"/>
                  <a:gd name="T9" fmla="*/ 38 h 551"/>
                  <a:gd name="T10" fmla="*/ 67 w 431"/>
                  <a:gd name="T11" fmla="*/ 24 h 551"/>
                  <a:gd name="T12" fmla="*/ 103 w 431"/>
                  <a:gd name="T13" fmla="*/ 0 h 551"/>
                  <a:gd name="T14" fmla="*/ 328 w 431"/>
                  <a:gd name="T15" fmla="*/ 0 h 551"/>
                  <a:gd name="T16" fmla="*/ 365 w 431"/>
                  <a:gd name="T17" fmla="*/ 28 h 551"/>
                  <a:gd name="T18" fmla="*/ 366 w 431"/>
                  <a:gd name="T19" fmla="*/ 38 h 551"/>
                  <a:gd name="T20" fmla="*/ 366 w 431"/>
                  <a:gd name="T21" fmla="*/ 395 h 551"/>
                  <a:gd name="T22" fmla="*/ 431 w 431"/>
                  <a:gd name="T23" fmla="*/ 395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1" h="551">
                    <a:moveTo>
                      <a:pt x="431" y="395"/>
                    </a:moveTo>
                    <a:cubicBezTo>
                      <a:pt x="215" y="551"/>
                      <a:pt x="215" y="551"/>
                      <a:pt x="215" y="551"/>
                    </a:cubicBezTo>
                    <a:cubicBezTo>
                      <a:pt x="0" y="395"/>
                      <a:pt x="0" y="395"/>
                      <a:pt x="0" y="395"/>
                    </a:cubicBezTo>
                    <a:cubicBezTo>
                      <a:pt x="65" y="395"/>
                      <a:pt x="65" y="395"/>
                      <a:pt x="65" y="395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5" y="33"/>
                      <a:pt x="66" y="28"/>
                      <a:pt x="67" y="24"/>
                    </a:cubicBezTo>
                    <a:cubicBezTo>
                      <a:pt x="73" y="10"/>
                      <a:pt x="87" y="0"/>
                      <a:pt x="103" y="0"/>
                    </a:cubicBezTo>
                    <a:cubicBezTo>
                      <a:pt x="328" y="0"/>
                      <a:pt x="328" y="0"/>
                      <a:pt x="328" y="0"/>
                    </a:cubicBezTo>
                    <a:cubicBezTo>
                      <a:pt x="346" y="0"/>
                      <a:pt x="360" y="12"/>
                      <a:pt x="365" y="28"/>
                    </a:cubicBezTo>
                    <a:cubicBezTo>
                      <a:pt x="366" y="31"/>
                      <a:pt x="366" y="35"/>
                      <a:pt x="366" y="38"/>
                    </a:cubicBezTo>
                    <a:cubicBezTo>
                      <a:pt x="366" y="395"/>
                      <a:pt x="366" y="395"/>
                      <a:pt x="366" y="395"/>
                    </a:cubicBezTo>
                    <a:lnTo>
                      <a:pt x="431" y="39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9">
                <a:extLst>
                  <a:ext uri="{FF2B5EF4-FFF2-40B4-BE49-F238E27FC236}">
                    <a16:creationId xmlns:a16="http://schemas.microsoft.com/office/drawing/2014/main" id="{63916CEC-BA98-4C1A-87AC-1489686B1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000" y="2457450"/>
                <a:ext cx="2484438" cy="1943100"/>
              </a:xfrm>
              <a:custGeom>
                <a:avLst/>
                <a:gdLst>
                  <a:gd name="T0" fmla="*/ 395 w 551"/>
                  <a:gd name="T1" fmla="*/ 431 h 431"/>
                  <a:gd name="T2" fmla="*/ 395 w 551"/>
                  <a:gd name="T3" fmla="*/ 366 h 431"/>
                  <a:gd name="T4" fmla="*/ 38 w 551"/>
                  <a:gd name="T5" fmla="*/ 366 h 431"/>
                  <a:gd name="T6" fmla="*/ 24 w 551"/>
                  <a:gd name="T7" fmla="*/ 364 h 431"/>
                  <a:gd name="T8" fmla="*/ 0 w 551"/>
                  <a:gd name="T9" fmla="*/ 328 h 431"/>
                  <a:gd name="T10" fmla="*/ 0 w 551"/>
                  <a:gd name="T11" fmla="*/ 103 h 431"/>
                  <a:gd name="T12" fmla="*/ 28 w 551"/>
                  <a:gd name="T13" fmla="*/ 66 h 431"/>
                  <a:gd name="T14" fmla="*/ 38 w 551"/>
                  <a:gd name="T15" fmla="*/ 65 h 431"/>
                  <a:gd name="T16" fmla="*/ 395 w 551"/>
                  <a:gd name="T17" fmla="*/ 65 h 431"/>
                  <a:gd name="T18" fmla="*/ 395 w 551"/>
                  <a:gd name="T19" fmla="*/ 0 h 431"/>
                  <a:gd name="T20" fmla="*/ 551 w 551"/>
                  <a:gd name="T21" fmla="*/ 215 h 431"/>
                  <a:gd name="T22" fmla="*/ 395 w 551"/>
                  <a:gd name="T2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1" h="431">
                    <a:moveTo>
                      <a:pt x="395" y="431"/>
                    </a:moveTo>
                    <a:cubicBezTo>
                      <a:pt x="395" y="366"/>
                      <a:pt x="395" y="366"/>
                      <a:pt x="395" y="366"/>
                    </a:cubicBezTo>
                    <a:cubicBezTo>
                      <a:pt x="38" y="366"/>
                      <a:pt x="38" y="366"/>
                      <a:pt x="38" y="366"/>
                    </a:cubicBezTo>
                    <a:cubicBezTo>
                      <a:pt x="33" y="366"/>
                      <a:pt x="28" y="365"/>
                      <a:pt x="24" y="364"/>
                    </a:cubicBezTo>
                    <a:cubicBezTo>
                      <a:pt x="10" y="358"/>
                      <a:pt x="0" y="344"/>
                      <a:pt x="0" y="328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5"/>
                      <a:pt x="12" y="70"/>
                      <a:pt x="28" y="66"/>
                    </a:cubicBezTo>
                    <a:cubicBezTo>
                      <a:pt x="31" y="65"/>
                      <a:pt x="35" y="65"/>
                      <a:pt x="38" y="65"/>
                    </a:cubicBezTo>
                    <a:cubicBezTo>
                      <a:pt x="395" y="65"/>
                      <a:pt x="395" y="65"/>
                      <a:pt x="395" y="65"/>
                    </a:cubicBezTo>
                    <a:cubicBezTo>
                      <a:pt x="395" y="0"/>
                      <a:pt x="395" y="0"/>
                      <a:pt x="395" y="0"/>
                    </a:cubicBezTo>
                    <a:cubicBezTo>
                      <a:pt x="551" y="215"/>
                      <a:pt x="551" y="215"/>
                      <a:pt x="551" y="215"/>
                    </a:cubicBezTo>
                    <a:lnTo>
                      <a:pt x="395" y="43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3BC7E5F3-D583-4475-9680-AC7D4BA4D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2457450"/>
                <a:ext cx="2484438" cy="1943100"/>
              </a:xfrm>
              <a:custGeom>
                <a:avLst/>
                <a:gdLst>
                  <a:gd name="T0" fmla="*/ 551 w 551"/>
                  <a:gd name="T1" fmla="*/ 103 h 431"/>
                  <a:gd name="T2" fmla="*/ 551 w 551"/>
                  <a:gd name="T3" fmla="*/ 328 h 431"/>
                  <a:gd name="T4" fmla="*/ 523 w 551"/>
                  <a:gd name="T5" fmla="*/ 365 h 431"/>
                  <a:gd name="T6" fmla="*/ 513 w 551"/>
                  <a:gd name="T7" fmla="*/ 366 h 431"/>
                  <a:gd name="T8" fmla="*/ 156 w 551"/>
                  <a:gd name="T9" fmla="*/ 366 h 431"/>
                  <a:gd name="T10" fmla="*/ 156 w 551"/>
                  <a:gd name="T11" fmla="*/ 431 h 431"/>
                  <a:gd name="T12" fmla="*/ 0 w 551"/>
                  <a:gd name="T13" fmla="*/ 215 h 431"/>
                  <a:gd name="T14" fmla="*/ 156 w 551"/>
                  <a:gd name="T15" fmla="*/ 0 h 431"/>
                  <a:gd name="T16" fmla="*/ 156 w 551"/>
                  <a:gd name="T17" fmla="*/ 65 h 431"/>
                  <a:gd name="T18" fmla="*/ 513 w 551"/>
                  <a:gd name="T19" fmla="*/ 65 h 431"/>
                  <a:gd name="T20" fmla="*/ 527 w 551"/>
                  <a:gd name="T21" fmla="*/ 67 h 431"/>
                  <a:gd name="T22" fmla="*/ 551 w 551"/>
                  <a:gd name="T23" fmla="*/ 10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1" h="431">
                    <a:moveTo>
                      <a:pt x="551" y="103"/>
                    </a:moveTo>
                    <a:cubicBezTo>
                      <a:pt x="551" y="328"/>
                      <a:pt x="551" y="328"/>
                      <a:pt x="551" y="328"/>
                    </a:cubicBezTo>
                    <a:cubicBezTo>
                      <a:pt x="551" y="346"/>
                      <a:pt x="539" y="360"/>
                      <a:pt x="523" y="365"/>
                    </a:cubicBezTo>
                    <a:cubicBezTo>
                      <a:pt x="520" y="366"/>
                      <a:pt x="516" y="366"/>
                      <a:pt x="513" y="366"/>
                    </a:cubicBezTo>
                    <a:cubicBezTo>
                      <a:pt x="156" y="366"/>
                      <a:pt x="156" y="366"/>
                      <a:pt x="156" y="366"/>
                    </a:cubicBezTo>
                    <a:cubicBezTo>
                      <a:pt x="156" y="431"/>
                      <a:pt x="156" y="431"/>
                      <a:pt x="156" y="431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65"/>
                      <a:pt x="156" y="65"/>
                      <a:pt x="156" y="65"/>
                    </a:cubicBezTo>
                    <a:cubicBezTo>
                      <a:pt x="513" y="65"/>
                      <a:pt x="513" y="65"/>
                      <a:pt x="513" y="65"/>
                    </a:cubicBezTo>
                    <a:cubicBezTo>
                      <a:pt x="518" y="65"/>
                      <a:pt x="523" y="66"/>
                      <a:pt x="527" y="67"/>
                    </a:cubicBezTo>
                    <a:cubicBezTo>
                      <a:pt x="541" y="73"/>
                      <a:pt x="551" y="87"/>
                      <a:pt x="551" y="1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">
                <a:extLst>
                  <a:ext uri="{FF2B5EF4-FFF2-40B4-BE49-F238E27FC236}">
                    <a16:creationId xmlns:a16="http://schemas.microsoft.com/office/drawing/2014/main" id="{2023AD9E-C686-4F8A-952E-8CA0D53BE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563" y="369888"/>
                <a:ext cx="2251075" cy="2227263"/>
              </a:xfrm>
              <a:custGeom>
                <a:avLst/>
                <a:gdLst>
                  <a:gd name="T0" fmla="*/ 499 w 499"/>
                  <a:gd name="T1" fmla="*/ 494 h 494"/>
                  <a:gd name="T2" fmla="*/ 252 w 499"/>
                  <a:gd name="T3" fmla="*/ 494 h 494"/>
                  <a:gd name="T4" fmla="*/ 0 w 499"/>
                  <a:gd name="T5" fmla="*/ 247 h 494"/>
                  <a:gd name="T6" fmla="*/ 0 w 499"/>
                  <a:gd name="T7" fmla="*/ 0 h 494"/>
                  <a:gd name="T8" fmla="*/ 499 w 499"/>
                  <a:gd name="T9" fmla="*/ 494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9" h="494">
                    <a:moveTo>
                      <a:pt x="499" y="494"/>
                    </a:moveTo>
                    <a:cubicBezTo>
                      <a:pt x="252" y="494"/>
                      <a:pt x="252" y="494"/>
                      <a:pt x="252" y="494"/>
                    </a:cubicBezTo>
                    <a:cubicBezTo>
                      <a:pt x="208" y="380"/>
                      <a:pt x="116" y="289"/>
                      <a:pt x="0" y="24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8" y="55"/>
                      <a:pt x="443" y="248"/>
                      <a:pt x="499" y="4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2">
                <a:extLst>
                  <a:ext uri="{FF2B5EF4-FFF2-40B4-BE49-F238E27FC236}">
                    <a16:creationId xmlns:a16="http://schemas.microsoft.com/office/drawing/2014/main" id="{085EDC0A-D3F8-400E-8CAF-D2230EAC6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600" y="369888"/>
                <a:ext cx="2254250" cy="2227263"/>
              </a:xfrm>
              <a:custGeom>
                <a:avLst/>
                <a:gdLst>
                  <a:gd name="T0" fmla="*/ 0 w 500"/>
                  <a:gd name="T1" fmla="*/ 494 h 494"/>
                  <a:gd name="T2" fmla="*/ 248 w 500"/>
                  <a:gd name="T3" fmla="*/ 494 h 494"/>
                  <a:gd name="T4" fmla="*/ 500 w 500"/>
                  <a:gd name="T5" fmla="*/ 247 h 494"/>
                  <a:gd name="T6" fmla="*/ 500 w 500"/>
                  <a:gd name="T7" fmla="*/ 0 h 494"/>
                  <a:gd name="T8" fmla="*/ 0 w 500"/>
                  <a:gd name="T9" fmla="*/ 494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0" h="494">
                    <a:moveTo>
                      <a:pt x="0" y="494"/>
                    </a:moveTo>
                    <a:cubicBezTo>
                      <a:pt x="248" y="494"/>
                      <a:pt x="248" y="494"/>
                      <a:pt x="248" y="494"/>
                    </a:cubicBezTo>
                    <a:cubicBezTo>
                      <a:pt x="292" y="380"/>
                      <a:pt x="384" y="289"/>
                      <a:pt x="500" y="247"/>
                    </a:cubicBezTo>
                    <a:cubicBezTo>
                      <a:pt x="500" y="0"/>
                      <a:pt x="500" y="0"/>
                      <a:pt x="500" y="0"/>
                    </a:cubicBezTo>
                    <a:cubicBezTo>
                      <a:pt x="252" y="55"/>
                      <a:pt x="57" y="248"/>
                      <a:pt x="0" y="4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3">
                <a:extLst>
                  <a:ext uri="{FF2B5EF4-FFF2-40B4-BE49-F238E27FC236}">
                    <a16:creationId xmlns:a16="http://schemas.microsoft.com/office/drawing/2014/main" id="{E6618DAA-503E-4332-B0BC-4ECC901C5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563" y="4260850"/>
                <a:ext cx="2251075" cy="2227263"/>
              </a:xfrm>
              <a:custGeom>
                <a:avLst/>
                <a:gdLst>
                  <a:gd name="T0" fmla="*/ 499 w 499"/>
                  <a:gd name="T1" fmla="*/ 0 h 494"/>
                  <a:gd name="T2" fmla="*/ 252 w 499"/>
                  <a:gd name="T3" fmla="*/ 0 h 494"/>
                  <a:gd name="T4" fmla="*/ 0 w 499"/>
                  <a:gd name="T5" fmla="*/ 247 h 494"/>
                  <a:gd name="T6" fmla="*/ 0 w 499"/>
                  <a:gd name="T7" fmla="*/ 494 h 494"/>
                  <a:gd name="T8" fmla="*/ 499 w 499"/>
                  <a:gd name="T9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9" h="494">
                    <a:moveTo>
                      <a:pt x="499" y="0"/>
                    </a:moveTo>
                    <a:cubicBezTo>
                      <a:pt x="252" y="0"/>
                      <a:pt x="252" y="0"/>
                      <a:pt x="252" y="0"/>
                    </a:cubicBezTo>
                    <a:cubicBezTo>
                      <a:pt x="208" y="114"/>
                      <a:pt x="116" y="205"/>
                      <a:pt x="0" y="247"/>
                    </a:cubicBezTo>
                    <a:cubicBezTo>
                      <a:pt x="0" y="494"/>
                      <a:pt x="0" y="494"/>
                      <a:pt x="0" y="494"/>
                    </a:cubicBezTo>
                    <a:cubicBezTo>
                      <a:pt x="248" y="439"/>
                      <a:pt x="443" y="246"/>
                      <a:pt x="4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4">
                <a:extLst>
                  <a:ext uri="{FF2B5EF4-FFF2-40B4-BE49-F238E27FC236}">
                    <a16:creationId xmlns:a16="http://schemas.microsoft.com/office/drawing/2014/main" id="{11ACD29C-1E00-4832-86C3-C91DBD697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600" y="4260850"/>
                <a:ext cx="2254250" cy="2227263"/>
              </a:xfrm>
              <a:custGeom>
                <a:avLst/>
                <a:gdLst>
                  <a:gd name="T0" fmla="*/ 0 w 500"/>
                  <a:gd name="T1" fmla="*/ 0 h 494"/>
                  <a:gd name="T2" fmla="*/ 248 w 500"/>
                  <a:gd name="T3" fmla="*/ 0 h 494"/>
                  <a:gd name="T4" fmla="*/ 500 w 500"/>
                  <a:gd name="T5" fmla="*/ 247 h 494"/>
                  <a:gd name="T6" fmla="*/ 500 w 500"/>
                  <a:gd name="T7" fmla="*/ 494 h 494"/>
                  <a:gd name="T8" fmla="*/ 0 w 500"/>
                  <a:gd name="T9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0" h="494">
                    <a:moveTo>
                      <a:pt x="0" y="0"/>
                    </a:moveTo>
                    <a:cubicBezTo>
                      <a:pt x="248" y="0"/>
                      <a:pt x="248" y="0"/>
                      <a:pt x="248" y="0"/>
                    </a:cubicBezTo>
                    <a:cubicBezTo>
                      <a:pt x="292" y="114"/>
                      <a:pt x="384" y="205"/>
                      <a:pt x="500" y="247"/>
                    </a:cubicBezTo>
                    <a:cubicBezTo>
                      <a:pt x="500" y="494"/>
                      <a:pt x="500" y="494"/>
                      <a:pt x="500" y="494"/>
                    </a:cubicBezTo>
                    <a:cubicBezTo>
                      <a:pt x="252" y="439"/>
                      <a:pt x="57" y="246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6">
                <a:extLst>
                  <a:ext uri="{FF2B5EF4-FFF2-40B4-BE49-F238E27FC236}">
                    <a16:creationId xmlns:a16="http://schemas.microsoft.com/office/drawing/2014/main" id="{7BB28AF3-D707-46EE-85E7-A03692E39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914" y="2568622"/>
                <a:ext cx="1748584" cy="1748584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Shape 2760">
              <a:extLst>
                <a:ext uri="{FF2B5EF4-FFF2-40B4-BE49-F238E27FC236}">
                  <a16:creationId xmlns:a16="http://schemas.microsoft.com/office/drawing/2014/main" id="{93CCD191-7277-43C5-8BC5-46B9BC4906DF}"/>
                </a:ext>
              </a:extLst>
            </p:cNvPr>
            <p:cNvSpPr/>
            <p:nvPr/>
          </p:nvSpPr>
          <p:spPr>
            <a:xfrm rot="16200000">
              <a:off x="2380076" y="1884209"/>
              <a:ext cx="1630663" cy="463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5000" b="1">
                  <a:solidFill>
                    <a:srgbClr val="FFFFFF"/>
                  </a:solidFill>
                </a:defRPr>
              </a:lvl1pPr>
            </a:lstStyle>
            <a:p>
              <a:r>
                <a:rPr lang="en-US" sz="2800" dirty="0" err="1">
                  <a:latin typeface="+mj-lt"/>
                  <a:ea typeface="Roboto Black" panose="02000000000000000000" pitchFamily="2" charset="0"/>
                </a:rPr>
                <a:t>xOps</a:t>
              </a:r>
              <a:endParaRPr sz="2800" dirty="0">
                <a:latin typeface="+mj-lt"/>
                <a:ea typeface="Roboto Black" panose="02000000000000000000" pitchFamily="2" charset="0"/>
              </a:endParaRPr>
            </a:p>
          </p:txBody>
        </p:sp>
        <p:sp>
          <p:nvSpPr>
            <p:cNvPr id="11" name="Shape 2760">
              <a:extLst>
                <a:ext uri="{FF2B5EF4-FFF2-40B4-BE49-F238E27FC236}">
                  <a16:creationId xmlns:a16="http://schemas.microsoft.com/office/drawing/2014/main" id="{B901CBE7-7C31-4ED0-8C44-DB9B812E7B2F}"/>
                </a:ext>
              </a:extLst>
            </p:cNvPr>
            <p:cNvSpPr/>
            <p:nvPr/>
          </p:nvSpPr>
          <p:spPr>
            <a:xfrm>
              <a:off x="4055731" y="3598963"/>
              <a:ext cx="1866157" cy="463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5000" b="1">
                  <a:solidFill>
                    <a:srgbClr val="FFFFFF"/>
                  </a:solidFill>
                </a:defRPr>
              </a:lvl1pPr>
            </a:lstStyle>
            <a:p>
              <a:r>
                <a:rPr lang="en-US" sz="2800" dirty="0">
                  <a:latin typeface="+mj-lt"/>
                  <a:ea typeface="Roboto Black" panose="02000000000000000000" pitchFamily="2" charset="0"/>
                </a:rPr>
                <a:t>DevOps</a:t>
              </a:r>
              <a:endParaRPr sz="2800" dirty="0">
                <a:latin typeface="+mj-lt"/>
                <a:ea typeface="Roboto Black" panose="02000000000000000000" pitchFamily="2" charset="0"/>
              </a:endParaRPr>
            </a:p>
          </p:txBody>
        </p:sp>
        <p:sp>
          <p:nvSpPr>
            <p:cNvPr id="12" name="Shape 2760">
              <a:extLst>
                <a:ext uri="{FF2B5EF4-FFF2-40B4-BE49-F238E27FC236}">
                  <a16:creationId xmlns:a16="http://schemas.microsoft.com/office/drawing/2014/main" id="{AD3CDF1F-1E7F-4110-A249-1314EB815362}"/>
                </a:ext>
              </a:extLst>
            </p:cNvPr>
            <p:cNvSpPr/>
            <p:nvPr/>
          </p:nvSpPr>
          <p:spPr>
            <a:xfrm rot="5400000">
              <a:off x="2433736" y="5399691"/>
              <a:ext cx="1640993" cy="463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5000" b="1">
                  <a:solidFill>
                    <a:srgbClr val="FFFFFF"/>
                  </a:solidFill>
                </a:defRPr>
              </a:lvl1pPr>
            </a:lstStyle>
            <a:p>
              <a:r>
                <a:rPr lang="en-US" sz="2800" dirty="0">
                  <a:latin typeface="+mj-lt"/>
                  <a:ea typeface="Roboto Black" panose="02000000000000000000" pitchFamily="2" charset="0"/>
                </a:rPr>
                <a:t>SecOps</a:t>
              </a:r>
              <a:endParaRPr sz="2800" dirty="0">
                <a:latin typeface="+mj-lt"/>
                <a:ea typeface="Roboto Black" panose="02000000000000000000" pitchFamily="2" charset="0"/>
              </a:endParaRPr>
            </a:p>
          </p:txBody>
        </p:sp>
        <p:sp>
          <p:nvSpPr>
            <p:cNvPr id="13" name="Shape 2760">
              <a:extLst>
                <a:ext uri="{FF2B5EF4-FFF2-40B4-BE49-F238E27FC236}">
                  <a16:creationId xmlns:a16="http://schemas.microsoft.com/office/drawing/2014/main" id="{47C55F5C-49AD-4860-AA22-743CFAA25D90}"/>
                </a:ext>
              </a:extLst>
            </p:cNvPr>
            <p:cNvSpPr/>
            <p:nvPr/>
          </p:nvSpPr>
          <p:spPr>
            <a:xfrm>
              <a:off x="791862" y="3601882"/>
              <a:ext cx="1438303" cy="4819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5000" b="1">
                  <a:solidFill>
                    <a:srgbClr val="FFFFFF"/>
                  </a:solidFill>
                </a:defRPr>
              </a:lvl1pPr>
            </a:lstStyle>
            <a:p>
              <a:r>
                <a:rPr lang="en-US" sz="2800" dirty="0">
                  <a:latin typeface="+mj-lt"/>
                  <a:ea typeface="Roboto Black" panose="02000000000000000000" pitchFamily="2" charset="0"/>
                </a:rPr>
                <a:t>FinOps</a:t>
              </a:r>
              <a:endParaRPr sz="2800" dirty="0">
                <a:latin typeface="+mj-lt"/>
                <a:ea typeface="Roboto Black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C8C71F-002F-4073-AB2C-31064F9C4A27}"/>
                </a:ext>
              </a:extLst>
            </p:cNvPr>
            <p:cNvSpPr/>
            <p:nvPr/>
          </p:nvSpPr>
          <p:spPr>
            <a:xfrm>
              <a:off x="2535678" y="3406682"/>
              <a:ext cx="1438304" cy="8441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" b="1" dirty="0">
                  <a:latin typeface="+mj-lt"/>
                  <a:ea typeface="Roboto Black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Basic </a:t>
              </a:r>
              <a:br>
                <a:rPr lang="en-US" sz="1500" b="1" dirty="0">
                  <a:latin typeface="+mj-lt"/>
                  <a:ea typeface="Roboto Black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</a:br>
              <a:r>
                <a:rPr lang="en-US" sz="1500" b="1" dirty="0">
                  <a:latin typeface="+mj-lt"/>
                  <a:ea typeface="Roboto Black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Cloud </a:t>
              </a:r>
              <a:br>
                <a:rPr lang="en-US" sz="1500" b="1" dirty="0">
                  <a:latin typeface="+mj-lt"/>
                  <a:ea typeface="Roboto Black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</a:br>
              <a:r>
                <a:rPr lang="en-US" sz="1500" b="1" dirty="0">
                  <a:latin typeface="+mj-lt"/>
                  <a:ea typeface="Roboto Black" panose="02000000000000000000" pitchFamily="2" charset="0"/>
                  <a:cs typeface="Arial" panose="020B0604020202020204" pitchFamily="34" charset="0"/>
                  <a:sym typeface="Arial" panose="020B0604020202020204" pitchFamily="34" charset="0"/>
                </a:rPr>
                <a:t>Capabilities</a:t>
              </a:r>
              <a:endParaRPr lang="ru-RU" sz="1500" b="1" dirty="0">
                <a:latin typeface="+mj-lt"/>
                <a:ea typeface="Roboto Black" panose="02000000000000000000" pitchFamily="2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54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nOps.hu">
  <a:themeElements>
    <a:clrScheme name="FINOPS.hu">
      <a:dk1>
        <a:srgbClr val="243665"/>
      </a:dk1>
      <a:lt1>
        <a:srgbClr val="FFFFFF"/>
      </a:lt1>
      <a:dk2>
        <a:srgbClr val="334B49"/>
      </a:dk2>
      <a:lt2>
        <a:srgbClr val="E6F4ED"/>
      </a:lt2>
      <a:accent1>
        <a:srgbClr val="5BCBC2"/>
      </a:accent1>
      <a:accent2>
        <a:srgbClr val="47A9A1"/>
      </a:accent2>
      <a:accent3>
        <a:srgbClr val="348981"/>
      </a:accent3>
      <a:accent4>
        <a:srgbClr val="226963"/>
      </a:accent4>
      <a:accent5>
        <a:srgbClr val="104C47"/>
      </a:accent5>
      <a:accent6>
        <a:srgbClr val="00302C"/>
      </a:accent6>
      <a:hlink>
        <a:srgbClr val="588DDE"/>
      </a:hlink>
      <a:folHlink>
        <a:srgbClr val="77477F"/>
      </a:folHlink>
    </a:clrScheme>
    <a:fontScheme name="Finops.hu">
      <a:majorFont>
        <a:latin typeface="Tabarra Black"/>
        <a:ea typeface=""/>
        <a:cs typeface=""/>
      </a:majorFont>
      <a:minorFont>
        <a:latin typeface="Tabarr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INOPS.hu">
      <a:dk1>
        <a:srgbClr val="444655"/>
      </a:dk1>
      <a:lt1>
        <a:srgbClr val="FFFFFF"/>
      </a:lt1>
      <a:dk2>
        <a:srgbClr val="334B49"/>
      </a:dk2>
      <a:lt2>
        <a:srgbClr val="E6F4ED"/>
      </a:lt2>
      <a:accent1>
        <a:srgbClr val="5BCBC2"/>
      </a:accent1>
      <a:accent2>
        <a:srgbClr val="47A9A1"/>
      </a:accent2>
      <a:accent3>
        <a:srgbClr val="348981"/>
      </a:accent3>
      <a:accent4>
        <a:srgbClr val="226963"/>
      </a:accent4>
      <a:accent5>
        <a:srgbClr val="104C47"/>
      </a:accent5>
      <a:accent6>
        <a:srgbClr val="00302C"/>
      </a:accent6>
      <a:hlink>
        <a:srgbClr val="588DDE"/>
      </a:hlink>
      <a:folHlink>
        <a:srgbClr val="7747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430</Words>
  <Application>Microsoft Office PowerPoint</Application>
  <PresentationFormat>Widescreen</PresentationFormat>
  <Paragraphs>115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 Light</vt:lpstr>
      <vt:lpstr>Gill Sans</vt:lpstr>
      <vt:lpstr>linea-basic-10</vt:lpstr>
      <vt:lpstr>Roboto Black</vt:lpstr>
      <vt:lpstr>Source Sans Pro</vt:lpstr>
      <vt:lpstr>Tabarra Black</vt:lpstr>
      <vt:lpstr>Tabarra Light</vt:lpstr>
      <vt:lpstr>FinOps.hu</vt:lpstr>
      <vt:lpstr>PowerPoint Presentation</vt:lpstr>
      <vt:lpstr>Lufthansa Systems Goes Cloud</vt:lpstr>
      <vt:lpstr>The Rise of Cloud</vt:lpstr>
      <vt:lpstr>Why Cloud?</vt:lpstr>
      <vt:lpstr>Why Cloud?</vt:lpstr>
      <vt:lpstr>Cloud is cheaper, really?</vt:lpstr>
      <vt:lpstr>Cloud Challenges</vt:lpstr>
      <vt:lpstr>Cloud Challenges</vt:lpstr>
      <vt:lpstr>Cloud – DevOps on Steroids</vt:lpstr>
      <vt:lpstr>FinOps and the Organization</vt:lpstr>
      <vt:lpstr>The Iron Triangle</vt:lpstr>
      <vt:lpstr>FinOps Principles</vt:lpstr>
      <vt:lpstr>PowerPoint Presentation</vt:lpstr>
      <vt:lpstr>FinOps Lifecycle Action Loop</vt:lpstr>
      <vt:lpstr>FinOps Lifecycle vs. “blind run”</vt:lpstr>
      <vt:lpstr>FinOps – the Past and the Future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Tamas Farkas</dc:creator>
  <cp:lastModifiedBy>Tamas Farkas</cp:lastModifiedBy>
  <cp:revision>161</cp:revision>
  <dcterms:created xsi:type="dcterms:W3CDTF">2022-04-24T11:02:43Z</dcterms:created>
  <dcterms:modified xsi:type="dcterms:W3CDTF">2022-04-26T08:58:49Z</dcterms:modified>
</cp:coreProperties>
</file>