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3.xml" ContentType="application/vnd.openxmlformats-officedocument.presentationml.tags+xml"/>
  <Override PartName="/ppt/notesSlides/notesSlide1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2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3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4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5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6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7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8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9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0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1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2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3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4.xml" ContentType="application/vnd.openxmlformats-officedocument.presentationml.notesSlide+xml"/>
  <Override PartName="/ppt/tags/tag60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56" r:id="rId4"/>
  </p:sldMasterIdLst>
  <p:notesMasterIdLst>
    <p:notesMasterId r:id="rId20"/>
  </p:notesMasterIdLst>
  <p:handoutMasterIdLst>
    <p:handoutMasterId r:id="rId21"/>
  </p:handoutMasterIdLst>
  <p:sldIdLst>
    <p:sldId id="441" r:id="rId5"/>
    <p:sldId id="467" r:id="rId6"/>
    <p:sldId id="465" r:id="rId7"/>
    <p:sldId id="453" r:id="rId8"/>
    <p:sldId id="459" r:id="rId9"/>
    <p:sldId id="461" r:id="rId10"/>
    <p:sldId id="462" r:id="rId11"/>
    <p:sldId id="463" r:id="rId12"/>
    <p:sldId id="464" r:id="rId13"/>
    <p:sldId id="460" r:id="rId14"/>
    <p:sldId id="458" r:id="rId15"/>
    <p:sldId id="470" r:id="rId16"/>
    <p:sldId id="471" r:id="rId17"/>
    <p:sldId id="469" r:id="rId18"/>
    <p:sldId id="383" r:id="rId19"/>
  </p:sldIdLst>
  <p:sldSz cx="6858000" cy="5143500"/>
  <p:notesSz cx="6797675" cy="9926638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Lufthansa Office Text" panose="020B0604020202020204" charset="0"/>
      <p:regular r:id="rId26"/>
      <p:bold r:id="rId27"/>
    </p:embeddedFont>
    <p:embeddedFont>
      <p:font typeface="Lufthansa Office Head" panose="020B0604020202020204" charset="0"/>
      <p:regular r:id="rId28"/>
      <p:bold r:id="rId29"/>
    </p:embeddedFont>
    <p:embeddedFont>
      <p:font typeface="Wingdings 3" panose="05040102010807070707" pitchFamily="18" charset="2"/>
      <p:regular r:id="rId30"/>
    </p:embeddedFont>
    <p:embeddedFont>
      <p:font typeface="Consolas" panose="020B0609020204030204" pitchFamily="49" charset="0"/>
      <p:regular r:id="rId31"/>
      <p:bold r:id="rId32"/>
      <p:italic r:id="rId33"/>
      <p:boldItalic r:id="rId34"/>
    </p:embeddedFont>
  </p:embeddedFontLst>
  <p:custDataLst>
    <p:tags r:id="rId35"/>
  </p:custDataLst>
  <p:defaultTextStyle>
    <a:defPPr>
      <a:defRPr lang="de-DE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igitte Wündsch" initials="Wue" lastIdx="1" clrIdx="0"/>
  <p:cmAuthor id="1" name="AMMANN, NATASCHA" initials="AN" lastIdx="5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7878"/>
    <a:srgbClr val="9B9B9B"/>
    <a:srgbClr val="D2D2D2"/>
    <a:srgbClr val="7DC5E7"/>
    <a:srgbClr val="398BC2"/>
    <a:srgbClr val="71B3E3"/>
    <a:srgbClr val="FFFFFF"/>
    <a:srgbClr val="82D0F5"/>
    <a:srgbClr val="090948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95" autoAdjust="0"/>
    <p:restoredTop sz="94343" autoAdjust="0"/>
  </p:normalViewPr>
  <p:slideViewPr>
    <p:cSldViewPr snapToGrid="0" showGuides="1">
      <p:cViewPr varScale="1">
        <p:scale>
          <a:sx n="123" d="100"/>
          <a:sy n="123" d="100"/>
        </p:scale>
        <p:origin x="1099" y="86"/>
      </p:cViewPr>
      <p:guideLst>
        <p:guide orient="horz" pos="1620"/>
        <p:guide pos="2160"/>
      </p:guideLst>
    </p:cSldViewPr>
  </p:slideViewPr>
  <p:outlineViewPr>
    <p:cViewPr>
      <p:scale>
        <a:sx n="33" d="100"/>
        <a:sy n="33" d="100"/>
      </p:scale>
      <p:origin x="0" y="-3304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206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B1A8E-115E-4AA5-A1C3-DF9D40742A45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C49CD-62AD-4CF6-AFC3-0350B27D1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eaLnBrk="1">
              <a:defRPr sz="1200"/>
            </a:lvl1pPr>
          </a:lstStyle>
          <a:p>
            <a:endParaRPr lang="en-US" dirty="0">
              <a:latin typeface="Lufthansa Office Text" panose="020B04040400000000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B85C66BE-CB0B-4931-93CB-FD24094B7681}" type="datetimeFigureOut">
              <a:rPr lang="en-US" smtClean="0">
                <a:latin typeface="Lufthansa Office Text" panose="020B0404040000000004" pitchFamily="34" charset="0"/>
              </a:rPr>
              <a:pPr/>
              <a:t>12/9/2021</a:t>
            </a:fld>
            <a:endParaRPr lang="en-US" dirty="0">
              <a:latin typeface="Lufthansa Office Text" panose="020B0404040000000004" pitchFamily="34" charset="0"/>
            </a:endParaRPr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de-DE">
              <a:latin typeface="Lufthansa Office Text" panose="020B0404040000000004" pitchFamily="34" charset="0"/>
            </a:endParaRPr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eaLnBrk="1">
              <a:defRPr sz="1200"/>
            </a:lvl1pPr>
          </a:lstStyle>
          <a:p>
            <a:endParaRPr lang="en-US" dirty="0">
              <a:latin typeface="Lufthansa Office Text" panose="020B0404040000000004" pitchFamily="34" charset="0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ECEDCB28-F7E6-4FB6-B49A-945AAE24E162}" type="slidenum">
              <a:rPr lang="en-US" smtClean="0">
                <a:latin typeface="Lufthansa Office Text" panose="020B0404040000000004" pitchFamily="34" charset="0"/>
              </a:rPr>
              <a:pPr/>
              <a:t>‹#›</a:t>
            </a:fld>
            <a:endParaRPr lang="en-US" dirty="0">
              <a:latin typeface="Lufthansa Office Text" panose="020B040404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305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Lufthansa Office Text" panose="020B0404040000000004" pitchFamily="34" charset="0"/>
        <a:ea typeface="+mn-ea"/>
        <a:cs typeface="+mn-cs"/>
        <a:sym typeface="Lufthansa Office Text" panose="020B0404040000000004" pitchFamily="34" charset="0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Lufthansa Office Text" panose="020B0404040000000004" pitchFamily="34" charset="0"/>
        <a:ea typeface="+mn-ea"/>
        <a:cs typeface="+mn-cs"/>
        <a:sym typeface="Lufthansa Office Text" panose="020B0404040000000004" pitchFamily="34" charset="0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Lufthansa Office Text" panose="020B0404040000000004" pitchFamily="34" charset="0"/>
        <a:ea typeface="+mn-ea"/>
        <a:cs typeface="+mn-cs"/>
        <a:sym typeface="Lufthansa Office Text" panose="020B0404040000000004" pitchFamily="34" charset="0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Lufthansa Office Text" panose="020B0404040000000004" pitchFamily="34" charset="0"/>
        <a:ea typeface="+mn-ea"/>
        <a:cs typeface="+mn-cs"/>
        <a:sym typeface="Lufthansa Office Text" panose="020B0404040000000004" pitchFamily="34" charset="0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Lufthansa Office Text" panose="020B0404040000000004" pitchFamily="34" charset="0"/>
        <a:ea typeface="+mn-ea"/>
        <a:cs typeface="+mn-cs"/>
        <a:sym typeface="Lufthansa Office Text" panose="020B0404040000000004" pitchFamily="34" charset="0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Lufthansa Office Text" panose="020B04040400000000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DCB28-F7E6-4FB6-B49A-945AAE24E162}" type="slidenum">
              <a:rPr lang="en-US" smtClean="0">
                <a:latin typeface="Lufthansa Office Text" panose="020B0404040000000004" pitchFamily="34" charset="0"/>
              </a:rPr>
              <a:pPr/>
              <a:t>1</a:t>
            </a:fld>
            <a:endParaRPr lang="en-US" dirty="0">
              <a:latin typeface="Lufthansa Office Text" panose="020B040404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611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Lufthansa Office Text" panose="020B04040400000000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DCB28-F7E6-4FB6-B49A-945AAE24E162}" type="slidenum">
              <a:rPr lang="en-US" smtClean="0">
                <a:latin typeface="Lufthansa Office Text" panose="020B0404040000000004" pitchFamily="34" charset="0"/>
              </a:rPr>
              <a:pPr/>
              <a:t>10</a:t>
            </a:fld>
            <a:endParaRPr lang="en-US" dirty="0">
              <a:latin typeface="Lufthansa Office Text" panose="020B040404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939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Lufthansa Office Text" panose="020B04040400000000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DCB28-F7E6-4FB6-B49A-945AAE24E162}" type="slidenum">
              <a:rPr lang="en-US" smtClean="0">
                <a:latin typeface="Lufthansa Office Text" panose="020B0404040000000004" pitchFamily="34" charset="0"/>
              </a:rPr>
              <a:pPr/>
              <a:t>11</a:t>
            </a:fld>
            <a:endParaRPr lang="en-US" dirty="0">
              <a:latin typeface="Lufthansa Office Text" panose="020B040404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775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Lufthansa Office Text" panose="020B04040400000000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DCB28-F7E6-4FB6-B49A-945AAE24E162}" type="slidenum">
              <a:rPr lang="en-US" smtClean="0">
                <a:latin typeface="Lufthansa Office Text" panose="020B0404040000000004" pitchFamily="34" charset="0"/>
              </a:rPr>
              <a:pPr/>
              <a:t>12</a:t>
            </a:fld>
            <a:endParaRPr lang="en-US" dirty="0">
              <a:latin typeface="Lufthansa Office Text" panose="020B040404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1104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Lufthansa Office Text" panose="020B04040400000000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DCB28-F7E6-4FB6-B49A-945AAE24E162}" type="slidenum">
              <a:rPr lang="en-US" smtClean="0">
                <a:latin typeface="Lufthansa Office Text" panose="020B0404040000000004" pitchFamily="34" charset="0"/>
              </a:rPr>
              <a:pPr/>
              <a:t>13</a:t>
            </a:fld>
            <a:endParaRPr lang="en-US" dirty="0">
              <a:latin typeface="Lufthansa Office Text" panose="020B040404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793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Lufthansa Office Text" panose="020B04040400000000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DCB28-F7E6-4FB6-B49A-945AAE24E162}" type="slidenum">
              <a:rPr lang="en-US" smtClean="0">
                <a:latin typeface="Lufthansa Office Text" panose="020B0404040000000004" pitchFamily="34" charset="0"/>
              </a:rPr>
              <a:pPr/>
              <a:t>14</a:t>
            </a:fld>
            <a:endParaRPr lang="en-US" dirty="0">
              <a:latin typeface="Lufthansa Office Text" panose="020B040404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817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Lufthansa Office Text" panose="020B04040400000000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DCB28-F7E6-4FB6-B49A-945AAE24E162}" type="slidenum">
              <a:rPr lang="en-US" smtClean="0">
                <a:latin typeface="Lufthansa Office Text" panose="020B0404040000000004" pitchFamily="34" charset="0"/>
              </a:rPr>
              <a:pPr/>
              <a:t>15</a:t>
            </a:fld>
            <a:endParaRPr lang="en-US" dirty="0">
              <a:latin typeface="Lufthansa Office Text" panose="020B040404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978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Lufthansa Office Text" panose="020B04040400000000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DCB28-F7E6-4FB6-B49A-945AAE24E162}" type="slidenum">
              <a:rPr lang="en-US" smtClean="0">
                <a:latin typeface="Lufthansa Office Text" panose="020B0404040000000004" pitchFamily="34" charset="0"/>
              </a:rPr>
              <a:pPr/>
              <a:t>2</a:t>
            </a:fld>
            <a:endParaRPr lang="en-US" dirty="0">
              <a:latin typeface="Lufthansa Office Text" panose="020B040404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560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Lufthansa Office Text" panose="020B04040400000000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DCB28-F7E6-4FB6-B49A-945AAE24E162}" type="slidenum">
              <a:rPr lang="en-US" smtClean="0">
                <a:latin typeface="Lufthansa Office Text" panose="020B0404040000000004" pitchFamily="34" charset="0"/>
              </a:rPr>
              <a:pPr/>
              <a:t>3</a:t>
            </a:fld>
            <a:endParaRPr lang="en-US" dirty="0">
              <a:latin typeface="Lufthansa Office Text" panose="020B040404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320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Lufthansa Office Text" panose="020B04040400000000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DCB28-F7E6-4FB6-B49A-945AAE24E162}" type="slidenum">
              <a:rPr lang="en-US" smtClean="0">
                <a:latin typeface="Lufthansa Office Text" panose="020B0404040000000004" pitchFamily="34" charset="0"/>
              </a:rPr>
              <a:pPr/>
              <a:t>4</a:t>
            </a:fld>
            <a:endParaRPr lang="en-US" dirty="0">
              <a:latin typeface="Lufthansa Office Text" panose="020B040404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769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Lufthansa Office Text" panose="020B04040400000000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DCB28-F7E6-4FB6-B49A-945AAE24E162}" type="slidenum">
              <a:rPr lang="en-US" smtClean="0">
                <a:latin typeface="Lufthansa Office Text" panose="020B0404040000000004" pitchFamily="34" charset="0"/>
              </a:rPr>
              <a:pPr/>
              <a:t>5</a:t>
            </a:fld>
            <a:endParaRPr lang="en-US" dirty="0">
              <a:latin typeface="Lufthansa Office Text" panose="020B040404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46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Lufthansa Office Text" panose="020B04040400000000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DCB28-F7E6-4FB6-B49A-945AAE24E162}" type="slidenum">
              <a:rPr lang="en-US" smtClean="0">
                <a:latin typeface="Lufthansa Office Text" panose="020B0404040000000004" pitchFamily="34" charset="0"/>
              </a:rPr>
              <a:pPr/>
              <a:t>6</a:t>
            </a:fld>
            <a:endParaRPr lang="en-US" dirty="0">
              <a:latin typeface="Lufthansa Office Text" panose="020B040404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960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Lufthansa Office Text" panose="020B04040400000000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DCB28-F7E6-4FB6-B49A-945AAE24E162}" type="slidenum">
              <a:rPr lang="en-US" smtClean="0">
                <a:latin typeface="Lufthansa Office Text" panose="020B0404040000000004" pitchFamily="34" charset="0"/>
              </a:rPr>
              <a:pPr/>
              <a:t>7</a:t>
            </a:fld>
            <a:endParaRPr lang="en-US" dirty="0">
              <a:latin typeface="Lufthansa Office Text" panose="020B040404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094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Lufthansa Office Text" panose="020B04040400000000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DCB28-F7E6-4FB6-B49A-945AAE24E162}" type="slidenum">
              <a:rPr lang="en-US" smtClean="0">
                <a:latin typeface="Lufthansa Office Text" panose="020B0404040000000004" pitchFamily="34" charset="0"/>
              </a:rPr>
              <a:pPr/>
              <a:t>8</a:t>
            </a:fld>
            <a:endParaRPr lang="en-US" dirty="0">
              <a:latin typeface="Lufthansa Office Text" panose="020B040404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155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Lufthansa Office Text" panose="020B04040400000000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DCB28-F7E6-4FB6-B49A-945AAE24E162}" type="slidenum">
              <a:rPr lang="en-US" smtClean="0">
                <a:latin typeface="Lufthansa Office Text" panose="020B0404040000000004" pitchFamily="34" charset="0"/>
              </a:rPr>
              <a:pPr/>
              <a:t>9</a:t>
            </a:fld>
            <a:endParaRPr lang="en-US" dirty="0">
              <a:latin typeface="Lufthansa Office Text" panose="020B040404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31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1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9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20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8.png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1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2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1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3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4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png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8.png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png"/><Relationship Id="rId2" Type="http://schemas.openxmlformats.org/officeDocument/2006/relationships/tags" Target="../tags/tag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9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A, Logo blue"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16338221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446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platzhalt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387901" y="4443323"/>
            <a:ext cx="3100052" cy="294866"/>
          </a:xfrm>
          <a:solidFill>
            <a:schemeClr val="bg1">
              <a:alpha val="80000"/>
            </a:schemeClr>
          </a:solidFill>
        </p:spPr>
        <p:txBody>
          <a:bodyPr wrap="square" lIns="108000" tIns="90000" rIns="108000" bIns="90000">
            <a:spAutoFit/>
          </a:bodyPr>
          <a:lstStyle>
            <a:lvl1pPr>
              <a:defRPr sz="750" b="0">
                <a:solidFill>
                  <a:schemeClr val="accent3"/>
                </a:solidFill>
              </a:defRPr>
            </a:lvl1pPr>
            <a:lvl2pPr>
              <a:defRPr sz="750"/>
            </a:lvl2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87901" y="2538994"/>
            <a:ext cx="6201020" cy="1527533"/>
          </a:xfrm>
        </p:spPr>
        <p:txBody>
          <a:bodyPr anchor="b"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2401285" y="4435757"/>
            <a:ext cx="1086668" cy="294866"/>
          </a:xfrm>
        </p:spPr>
        <p:txBody>
          <a:bodyPr wrap="square" tIns="90000" bIns="90000">
            <a:spAutoFit/>
          </a:bodyPr>
          <a:lstStyle>
            <a:lvl1pPr algn="ctr">
              <a:defRPr sz="750"/>
            </a:lvl1pPr>
          </a:lstStyle>
          <a:p>
            <a:pPr lvl="0"/>
            <a:r>
              <a:rPr lang="en-US" dirty="0" smtClean="0"/>
              <a:t>Label</a:t>
            </a:r>
            <a:endParaRPr lang="en-US" dirty="0"/>
          </a:p>
        </p:txBody>
      </p:sp>
      <p:cxnSp>
        <p:nvCxnSpPr>
          <p:cNvPr id="5" name="Gerader Verbinder 4"/>
          <p:cNvCxnSpPr/>
          <p:nvPr userDrawn="1"/>
        </p:nvCxnSpPr>
        <p:spPr>
          <a:xfrm>
            <a:off x="2401283" y="4512040"/>
            <a:ext cx="0" cy="18000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efaltete Ecke 11"/>
          <p:cNvSpPr/>
          <p:nvPr userDrawn="1"/>
        </p:nvSpPr>
        <p:spPr>
          <a:xfrm>
            <a:off x="-858625" y="288926"/>
            <a:ext cx="804871" cy="2282824"/>
          </a:xfrm>
          <a:prstGeom prst="foldedCorner">
            <a:avLst>
              <a:gd name="adj" fmla="val 1368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135000" rIns="27000" rtlCol="0" anchor="t" anchorCtr="0"/>
          <a:lstStyle/>
          <a:p>
            <a:r>
              <a:rPr lang="en-US" sz="1050" b="1" baseline="0" noProof="0" dirty="0">
                <a:solidFill>
                  <a:schemeClr val="bg1"/>
                </a:solidFill>
              </a:rPr>
              <a:t>Title-A</a:t>
            </a:r>
          </a:p>
          <a:p>
            <a:r>
              <a:rPr lang="en-US" sz="1050" b="1" baseline="0" noProof="0" dirty="0">
                <a:solidFill>
                  <a:schemeClr val="bg1"/>
                </a:solidFill>
              </a:rPr>
              <a:t>Logo blue</a:t>
            </a:r>
            <a:endParaRPr lang="en-US" sz="1050" b="1" noProof="0" dirty="0">
              <a:solidFill>
                <a:schemeClr val="bg1"/>
              </a:solidFill>
            </a:endParaRP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750" kern="12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Select the appropriate layout from the templates.</a:t>
            </a:r>
          </a:p>
          <a:p>
            <a:endParaRPr lang="en-US" sz="1050" b="1" noProof="0" dirty="0">
              <a:solidFill>
                <a:schemeClr val="bg1"/>
              </a:solidFill>
            </a:endParaRPr>
          </a:p>
          <a:p>
            <a:endParaRPr lang="en-US" sz="1050" b="1" noProof="0" dirty="0">
              <a:solidFill>
                <a:schemeClr val="bg1"/>
              </a:solidFill>
            </a:endParaRPr>
          </a:p>
        </p:txBody>
      </p:sp>
      <p:grpSp>
        <p:nvGrpSpPr>
          <p:cNvPr id="14" name="Gruppieren 13"/>
          <p:cNvGrpSpPr/>
          <p:nvPr userDrawn="1"/>
        </p:nvGrpSpPr>
        <p:grpSpPr>
          <a:xfrm>
            <a:off x="2407668" y="5214401"/>
            <a:ext cx="4450332" cy="318783"/>
            <a:chOff x="2653913" y="5214398"/>
            <a:chExt cx="5933776" cy="318783"/>
          </a:xfrm>
          <a:solidFill>
            <a:srgbClr val="92D050"/>
          </a:solidFill>
        </p:grpSpPr>
        <p:sp>
          <p:nvSpPr>
            <p:cNvPr id="15" name="Gleichschenkliges Dreieck 14"/>
            <p:cNvSpPr/>
            <p:nvPr userDrawn="1"/>
          </p:nvSpPr>
          <p:spPr>
            <a:xfrm>
              <a:off x="3316868" y="5214398"/>
              <a:ext cx="144000" cy="1800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>
              <a:noAutofit/>
            </a:bodyPr>
            <a:lstStyle/>
            <a:p>
              <a:pPr lvl="0" indent="0" eaLnBrk="1">
                <a:spcBef>
                  <a:spcPts val="0"/>
                </a:spcBef>
                <a:spcAft>
                  <a:spcPts val="450"/>
                </a:spcAft>
                <a:buFont typeface="+mj-lt"/>
                <a:buNone/>
              </a:pPr>
              <a:endParaRPr lang="en-US" sz="750" b="0" dirty="0">
                <a:solidFill>
                  <a:schemeClr val="bg1"/>
                </a:solidFill>
              </a:endParaRPr>
            </a:p>
          </p:txBody>
        </p:sp>
        <p:sp>
          <p:nvSpPr>
            <p:cNvPr id="16" name="Rechteck 15"/>
            <p:cNvSpPr/>
            <p:nvPr userDrawn="1"/>
          </p:nvSpPr>
          <p:spPr>
            <a:xfrm>
              <a:off x="2653913" y="5345062"/>
              <a:ext cx="5933776" cy="1881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36000" rIns="72000" bIns="36000" rtlCol="0" anchor="t" anchorCtr="0">
              <a:spAutoFit/>
            </a:bodyPr>
            <a:lstStyle/>
            <a:p>
              <a:pPr marL="0" indent="0">
                <a:spcBef>
                  <a:spcPts val="0"/>
                </a:spcBef>
                <a:spcAft>
                  <a:spcPts val="450"/>
                </a:spcAft>
                <a:buFont typeface="+mj-lt"/>
                <a:buNone/>
                <a:tabLst>
                  <a:tab pos="1546583" algn="l"/>
                </a:tabLst>
              </a:pPr>
              <a:r>
                <a:rPr lang="en-US" sz="750" baseline="0" noProof="0" dirty="0">
                  <a:solidFill>
                    <a:schemeClr val="bg1"/>
                  </a:solidFill>
                </a:rPr>
                <a:t>Please enter the label here </a:t>
              </a:r>
              <a:r>
                <a:rPr lang="en-US" sz="750" b="1" baseline="0" noProof="0" dirty="0">
                  <a:solidFill>
                    <a:schemeClr val="bg1"/>
                  </a:solidFill>
                </a:rPr>
                <a:t>and </a:t>
              </a:r>
              <a:r>
                <a:rPr lang="en-US" sz="750" baseline="0" noProof="0" dirty="0">
                  <a:solidFill>
                    <a:schemeClr val="bg1"/>
                  </a:solidFill>
                </a:rPr>
                <a:t>once on the slide master. Description on the following page.</a:t>
              </a:r>
            </a:p>
          </p:txBody>
        </p:sp>
      </p:grp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840" y="180926"/>
            <a:ext cx="1935586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0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lue">
    <p:bg>
      <p:bgPr>
        <a:blipFill dpi="0" rotWithShape="1">
          <a:blip r:embed="rId4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34785990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785" name="think-cell Folie" r:id="rId5" imgW="136" imgH="136" progId="TCLayout.ActiveDocument.1">
                  <p:embed/>
                </p:oleObj>
              </mc:Choice>
              <mc:Fallback>
                <p:oleObj name="think-cell Folie" r:id="rId5" imgW="136" imgH="13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feld 8"/>
          <p:cNvSpPr txBox="1"/>
          <p:nvPr userDrawn="1"/>
        </p:nvSpPr>
        <p:spPr>
          <a:xfrm>
            <a:off x="2" y="-292695"/>
            <a:ext cx="4000571" cy="12464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450"/>
              </a:spcBef>
              <a:buSzPct val="90000"/>
              <a:buFont typeface="Wingdings" panose="05000000000000000000" pitchFamily="2" charset="2"/>
              <a:buNone/>
            </a:pPr>
            <a:r>
              <a:rPr lang="en-US" sz="8100" b="1" baseline="0" dirty="0">
                <a:solidFill>
                  <a:schemeClr val="tx2"/>
                </a:solidFill>
                <a:latin typeface="+mj-lt"/>
              </a:rPr>
              <a:t>Agenda</a:t>
            </a:r>
            <a:endParaRPr lang="en-US" sz="81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215506" y="4802293"/>
            <a:ext cx="484107" cy="6925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450">
                <a:solidFill>
                  <a:schemeClr val="accent4"/>
                </a:solidFill>
                <a:latin typeface="+mn-lt"/>
              </a:defRPr>
            </a:lvl1pPr>
          </a:lstStyle>
          <a:p>
            <a:fld id="{78BC6194-C69D-4256-B3FE-303702D6AC7B}" type="datetime3">
              <a:rPr lang="en-US" smtClean="0"/>
              <a:pPr/>
              <a:t>9 December 2021</a:t>
            </a:fld>
            <a:endParaRPr lang="en-US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5504" y="4707370"/>
            <a:ext cx="1620000" cy="6925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45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US" baseline="0" smtClean="0"/>
              <a:t>Lufthansa Systems company presentation</a:t>
            </a:r>
            <a:endParaRPr lang="en-US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15504" y="4897216"/>
            <a:ext cx="205184" cy="6925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45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smtClean="0"/>
              <a:t>Page </a:t>
            </a:r>
            <a:fld id="{67242389-55B8-40B0-97B3-D8452A5F36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99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introdu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03854457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808" name="think-cell Folie" r:id="rId4" imgW="136" imgH="136" progId="TCLayout.ActiveDocument.1">
                  <p:embed/>
                </p:oleObj>
              </mc:Choice>
              <mc:Fallback>
                <p:oleObj name="think-cell Folie" r:id="rId4" imgW="136" imgH="13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176"/>
            <a:ext cx="6858000" cy="4548188"/>
          </a:xfrm>
          <a:solidFill>
            <a:schemeClr val="bg1">
              <a:lumMod val="75000"/>
            </a:schemeClr>
          </a:solidFill>
          <a:ln w="6350">
            <a:noFill/>
            <a:miter lim="800000"/>
          </a:ln>
        </p:spPr>
        <p:txBody>
          <a:bodyPr lIns="0" tIns="900000" anchor="ctr"/>
          <a:lstStyle>
            <a:lvl1pPr marL="0" marR="0" indent="0" algn="ctr" defTabSz="685783" rtl="0" eaLnBrk="1" fontAlgn="auto" latinLnBrk="0" hangingPunct="1">
              <a:lnSpc>
                <a:spcPct val="98000"/>
              </a:lnSpc>
              <a:spcBef>
                <a:spcPts val="45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 smtClean="0"/>
              <a:t>Insert your background</a:t>
            </a:r>
          </a:p>
          <a:p>
            <a:r>
              <a:rPr lang="en-US" dirty="0" smtClean="0"/>
              <a:t>image here</a:t>
            </a:r>
            <a:endParaRPr lang="en-US" dirty="0"/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288154" y="1694440"/>
            <a:ext cx="2792495" cy="3414948"/>
          </a:xfrm>
        </p:spPr>
        <p:txBody>
          <a:bodyPr anchor="b"/>
          <a:lstStyle>
            <a:lvl1pPr algn="r">
              <a:defRPr sz="18749">
                <a:solidFill>
                  <a:schemeClr val="bg1"/>
                </a:solidFill>
                <a:latin typeface="+mn-lt"/>
              </a:defRPr>
            </a:lvl1pPr>
            <a:lvl2pPr algn="r">
              <a:defRPr sz="18749" b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4" name="Textplatzhalt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214977" y="288926"/>
            <a:ext cx="3134401" cy="1841250"/>
          </a:xfrm>
        </p:spPr>
        <p:txBody>
          <a:bodyPr lIns="360000" tIns="180000"/>
          <a:lstStyle>
            <a:lvl1pPr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  <a:lvl2pPr>
              <a:spcBef>
                <a:spcPts val="0"/>
              </a:spcBef>
              <a:defRPr sz="3600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Agenda list item</a:t>
            </a:r>
            <a:endParaRPr lang="en-US" dirty="0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215506" y="4802293"/>
            <a:ext cx="484107" cy="6925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450">
                <a:solidFill>
                  <a:schemeClr val="accent4"/>
                </a:solidFill>
                <a:latin typeface="+mn-lt"/>
              </a:defRPr>
            </a:lvl1pPr>
          </a:lstStyle>
          <a:p>
            <a:fld id="{D96CF977-F5A9-45A0-BDCE-284F1948DB01}" type="datetime3">
              <a:rPr lang="en-US" smtClean="0"/>
              <a:pPr/>
              <a:t>9 December 2021</a:t>
            </a:fld>
            <a:endParaRPr lang="en-US" dirty="0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5504" y="4707370"/>
            <a:ext cx="1620000" cy="6925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45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US" baseline="0" smtClean="0"/>
              <a:t>Lufthansa Systems company presentation</a:t>
            </a:r>
            <a:endParaRPr lang="en-US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15504" y="4897216"/>
            <a:ext cx="205184" cy="6925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45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smtClean="0"/>
              <a:t>Page </a:t>
            </a:r>
            <a:fld id="{67242389-55B8-40B0-97B3-D8452A5F36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36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88431991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832" name="think-cell Folie" r:id="rId5" imgW="136" imgH="136" progId="TCLayout.ActiveDocument.1">
                  <p:embed/>
                </p:oleObj>
              </mc:Choice>
              <mc:Fallback>
                <p:oleObj name="think-cell Folie" r:id="rId5" imgW="136" imgH="13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19063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90000"/>
              <a:buFontTx/>
              <a:buNone/>
            </a:pPr>
            <a:endParaRPr lang="en-US" sz="1500" b="1" i="0" baseline="0" dirty="0" err="1" smtClean="0">
              <a:solidFill>
                <a:schemeClr val="tx1"/>
              </a:solidFill>
              <a:latin typeface="Lufthansa Office Head" panose="020B0404040000000004" pitchFamily="34" charset="0"/>
              <a:ea typeface="+mj-ea"/>
              <a:cs typeface="+mj-cs"/>
              <a:sym typeface="Lufthansa Office Head" panose="020B04040400000000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Edit text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Gerader Verbinder 10"/>
          <p:cNvCxnSpPr/>
          <p:nvPr userDrawn="1"/>
        </p:nvCxnSpPr>
        <p:spPr>
          <a:xfrm>
            <a:off x="0" y="4551363"/>
            <a:ext cx="6858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F247-7710-46A0-8E5F-D2156C8D1DB4}" type="datetime3">
              <a:rPr lang="en-US" smtClean="0"/>
              <a:pPr/>
              <a:t>9 December 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aseline="0" smtClean="0"/>
              <a:t>Lufthansa Systems company presentation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67242389-55B8-40B0-97B3-D8452A5F36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21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9994987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58" name="think-cell Folie" r:id="rId5" imgW="136" imgH="136" progId="TCLayout.ActiveDocument.1">
                  <p:embed/>
                </p:oleObj>
              </mc:Choice>
              <mc:Fallback>
                <p:oleObj name="think-cell Folie" r:id="rId5" imgW="136" imgH="13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19063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90000"/>
              <a:buFontTx/>
              <a:buNone/>
            </a:pPr>
            <a:endParaRPr lang="en-US" sz="1500" b="1" i="0" baseline="0" dirty="0" err="1" smtClean="0">
              <a:solidFill>
                <a:schemeClr val="tx1"/>
              </a:solidFill>
              <a:latin typeface="Lufthansa Office Head" panose="020B0404040000000004" pitchFamily="34" charset="0"/>
              <a:ea typeface="+mj-ea"/>
              <a:cs typeface="+mj-cs"/>
              <a:sym typeface="Lufthansa Office Head" panose="020B0404040000000004" pitchFamily="34" charset="0"/>
            </a:endParaRPr>
          </a:p>
        </p:txBody>
      </p:sp>
      <p:sp>
        <p:nvSpPr>
          <p:cNvPr id="16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858000" cy="4548186"/>
          </a:xfrm>
          <a:solidFill>
            <a:schemeClr val="accent2"/>
          </a:solidFill>
          <a:ln w="6350">
            <a:noFill/>
            <a:miter lim="800000"/>
          </a:ln>
        </p:spPr>
        <p:txBody>
          <a:bodyPr lIns="4860000" tIns="0" anchor="ctr" anchorCtr="0"/>
          <a:lstStyle>
            <a:lvl1pPr marL="0" marR="0" indent="0" algn="l" defTabSz="685783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b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Insert image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If required, use “Reset slide” command </a:t>
            </a:r>
            <a:br>
              <a:rPr lang="en-US" dirty="0" smtClean="0"/>
            </a:br>
            <a:r>
              <a:rPr lang="en-US" dirty="0" smtClean="0"/>
              <a:t>to restore layer order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Edit title master format by clicking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15505" y="1131893"/>
            <a:ext cx="3105151" cy="32410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Edit text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215506" y="4802293"/>
            <a:ext cx="484107" cy="6925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450">
                <a:solidFill>
                  <a:schemeClr val="accent4"/>
                </a:solidFill>
                <a:latin typeface="+mn-lt"/>
              </a:defRPr>
            </a:lvl1pPr>
          </a:lstStyle>
          <a:p>
            <a:fld id="{017468B3-AE9F-4014-8D44-66AC58C62492}" type="datetime3">
              <a:rPr lang="en-US" smtClean="0"/>
              <a:pPr/>
              <a:t>9 December 2021</a:t>
            </a:fld>
            <a:endParaRPr lang="en-US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5504" y="4707370"/>
            <a:ext cx="1620000" cy="6925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45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US" baseline="0" smtClean="0"/>
              <a:t>Lufthansa Systems company presentation</a:t>
            </a:r>
            <a:endParaRPr lang="en-US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15504" y="4897216"/>
            <a:ext cx="205184" cy="6925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45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smtClean="0"/>
              <a:t>Page </a:t>
            </a:r>
            <a:fld id="{67242389-55B8-40B0-97B3-D8452A5F36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49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content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84374051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80" name="think-cell Folie" r:id="rId5" imgW="136" imgH="136" progId="TCLayout.ActiveDocument.1">
                  <p:embed/>
                </p:oleObj>
              </mc:Choice>
              <mc:Fallback>
                <p:oleObj name="think-cell Folie" r:id="rId5" imgW="136" imgH="13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/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19063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90000"/>
              <a:buFontTx/>
              <a:buNone/>
            </a:pPr>
            <a:endParaRPr lang="en-US" sz="1500" b="1" i="0" baseline="0" dirty="0" err="1" smtClean="0">
              <a:solidFill>
                <a:schemeClr val="tx1"/>
              </a:solidFill>
              <a:latin typeface="Lufthansa Office Head" panose="020B0404040000000004" pitchFamily="34" charset="0"/>
              <a:ea typeface="+mj-ea"/>
              <a:cs typeface="+mj-cs"/>
              <a:sym typeface="Lufthansa Office Head" panose="020B04040400000000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14978" y="303217"/>
            <a:ext cx="6373943" cy="5762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Edit title master format by clicking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214976" y="1131893"/>
            <a:ext cx="3105000" cy="3419475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Edit text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483919" y="1131893"/>
            <a:ext cx="3105000" cy="34194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 smtClean="0"/>
              <a:t>Edit text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2" name="Gerader Verbinder 11"/>
          <p:cNvCxnSpPr/>
          <p:nvPr userDrawn="1"/>
        </p:nvCxnSpPr>
        <p:spPr>
          <a:xfrm>
            <a:off x="0" y="4551363"/>
            <a:ext cx="6858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atumsplatzhalter 3"/>
          <p:cNvSpPr>
            <a:spLocks noGrp="1"/>
          </p:cNvSpPr>
          <p:nvPr>
            <p:ph type="dt" sz="half" idx="10"/>
          </p:nvPr>
        </p:nvSpPr>
        <p:spPr>
          <a:xfrm>
            <a:off x="215506" y="4802293"/>
            <a:ext cx="484107" cy="6925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450">
                <a:solidFill>
                  <a:schemeClr val="accent4"/>
                </a:solidFill>
                <a:latin typeface="+mn-lt"/>
              </a:defRPr>
            </a:lvl1pPr>
          </a:lstStyle>
          <a:p>
            <a:fld id="{53A90D6C-1732-4AD4-8663-5483FAD4E469}" type="datetime3">
              <a:rPr lang="en-US" smtClean="0"/>
              <a:pPr/>
              <a:t>9 December 2021</a:t>
            </a:fld>
            <a:endParaRPr lang="en-US" dirty="0"/>
          </a:p>
        </p:txBody>
      </p:sp>
      <p:sp>
        <p:nvSpPr>
          <p:cNvPr id="1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5504" y="4707370"/>
            <a:ext cx="1620000" cy="6925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45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US" baseline="0" smtClean="0"/>
              <a:t>Lufthansa Systems company presentation</a:t>
            </a:r>
            <a:endParaRPr lang="en-US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15504" y="4897216"/>
            <a:ext cx="205184" cy="6925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45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smtClean="0"/>
              <a:t>Page </a:t>
            </a:r>
            <a:fld id="{67242389-55B8-40B0-97B3-D8452A5F36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4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 image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80099690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12" name="think-cell Folie" r:id="rId5" imgW="136" imgH="136" progId="TCLayout.ActiveDocument.1">
                  <p:embed/>
                </p:oleObj>
              </mc:Choice>
              <mc:Fallback>
                <p:oleObj name="think-cell Folie" r:id="rId5" imgW="136" imgH="13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19063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90000"/>
              <a:buFontTx/>
              <a:buNone/>
            </a:pPr>
            <a:endParaRPr lang="en-US" sz="1500" b="1" i="0" baseline="0" dirty="0" err="1" smtClean="0">
              <a:solidFill>
                <a:schemeClr val="tx1"/>
              </a:solidFill>
              <a:latin typeface="Lufthansa Office Head" panose="020B0404040000000004" pitchFamily="34" charset="0"/>
              <a:ea typeface="+mj-ea"/>
              <a:cs typeface="+mj-cs"/>
              <a:sym typeface="Lufthansa Office Head" panose="020B0404040000000004" pitchFamily="34" charset="0"/>
            </a:endParaRPr>
          </a:p>
        </p:txBody>
      </p:sp>
      <p:sp>
        <p:nvSpPr>
          <p:cNvPr id="16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858000" cy="4548186"/>
          </a:xfrm>
          <a:solidFill>
            <a:schemeClr val="accent2"/>
          </a:solidFill>
          <a:ln w="6350">
            <a:noFill/>
            <a:miter lim="800000"/>
          </a:ln>
        </p:spPr>
        <p:txBody>
          <a:bodyPr lIns="4860000" tIns="0" anchor="ctr" anchorCtr="0"/>
          <a:lstStyle>
            <a:lvl1pPr marL="0" marR="0" indent="0" algn="l" defTabSz="685783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b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Insert image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If required, use “Reset slide” command </a:t>
            </a:r>
            <a:br>
              <a:rPr lang="en-US" dirty="0" smtClean="0"/>
            </a:br>
            <a:r>
              <a:rPr lang="en-US" dirty="0" smtClean="0"/>
              <a:t>to restore layer order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15505" y="1131888"/>
            <a:ext cx="6373415" cy="1411880"/>
          </a:xfrm>
          <a:solidFill>
            <a:schemeClr val="bg1">
              <a:alpha val="80000"/>
            </a:schemeClr>
          </a:solidFill>
        </p:spPr>
        <p:txBody>
          <a:bodyPr lIns="180000" tIns="180000" rIns="180000" bIns="180000">
            <a:spAutoFit/>
          </a:bodyPr>
          <a:lstStyle>
            <a:lvl1pPr marL="0" marR="0" indent="0" algn="l" defTabSz="685783" rtl="0" eaLnBrk="1" fontAlgn="auto" latinLnBrk="0" hangingPunct="1">
              <a:lnSpc>
                <a:spcPct val="98000"/>
              </a:lnSpc>
              <a:spcBef>
                <a:spcPts val="45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>
                <a:solidFill>
                  <a:schemeClr val="accent3"/>
                </a:solidFill>
              </a:defRPr>
            </a:lvl1pPr>
            <a:lvl2pPr marL="0" marR="0" indent="0" algn="l" defTabSz="685783" rtl="0" eaLnBrk="1" fontAlgn="auto" latinLnBrk="0" hangingPunct="1">
              <a:lnSpc>
                <a:spcPct val="98000"/>
              </a:lnSpc>
              <a:spcBef>
                <a:spcPts val="45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>
                <a:solidFill>
                  <a:schemeClr val="tx1"/>
                </a:solidFill>
              </a:defRPr>
            </a:lvl2pPr>
            <a:lvl3pPr marL="107997" marR="0" indent="-107997" algn="l" defTabSz="685783" rtl="0" eaLnBrk="1" fontAlgn="auto" latinLnBrk="0" hangingPunct="1">
              <a:lnSpc>
                <a:spcPct val="98000"/>
              </a:lnSpc>
              <a:spcBef>
                <a:spcPts val="450"/>
              </a:spcBef>
              <a:spcAft>
                <a:spcPts val="0"/>
              </a:spcAft>
              <a:buClr>
                <a:srgbClr val="05164D"/>
              </a:buClr>
              <a:buSzPct val="9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215995" marR="0" indent="-107997" algn="l" defTabSz="685783" rtl="0" eaLnBrk="1" fontAlgn="auto" latinLnBrk="0" hangingPunct="1">
              <a:lnSpc>
                <a:spcPct val="98000"/>
              </a:lnSpc>
              <a:spcBef>
                <a:spcPts val="450"/>
              </a:spcBef>
              <a:spcAft>
                <a:spcPts val="0"/>
              </a:spcAft>
              <a:buClr>
                <a:srgbClr val="05164D"/>
              </a:buClr>
              <a:buSzPct val="9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4pPr>
            <a:lvl5pPr marL="323992" marR="0" indent="-107997" algn="l" defTabSz="685783" rtl="0" eaLnBrk="1" fontAlgn="auto" latinLnBrk="0" hangingPunct="1">
              <a:lnSpc>
                <a:spcPct val="98000"/>
              </a:lnSpc>
              <a:spcBef>
                <a:spcPts val="450"/>
              </a:spcBef>
              <a:spcAft>
                <a:spcPts val="0"/>
              </a:spcAft>
              <a:buClr>
                <a:srgbClr val="05164D"/>
              </a:buClr>
              <a:buSzPct val="9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685783" rtl="0" eaLnBrk="1" fontAlgn="auto" latinLnBrk="0" hangingPunct="1">
              <a:lnSpc>
                <a:spcPct val="98000"/>
              </a:lnSpc>
              <a:spcBef>
                <a:spcPts val="45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Edit text master format</a:t>
            </a:r>
          </a:p>
          <a:p>
            <a:pPr marL="0" marR="0" lvl="1" indent="0" algn="l" defTabSz="685783" rtl="0" eaLnBrk="1" fontAlgn="auto" latinLnBrk="0" hangingPunct="1">
              <a:lnSpc>
                <a:spcPct val="98000"/>
              </a:lnSpc>
              <a:spcBef>
                <a:spcPts val="45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07997" marR="0" lvl="2" indent="-107997" algn="l" defTabSz="685783" rtl="0" eaLnBrk="1" fontAlgn="auto" latinLnBrk="0" hangingPunct="1">
              <a:lnSpc>
                <a:spcPct val="98000"/>
              </a:lnSpc>
              <a:spcBef>
                <a:spcPts val="450"/>
              </a:spcBef>
              <a:spcAft>
                <a:spcPts val="0"/>
              </a:spcAft>
              <a:buClr>
                <a:srgbClr val="05164D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215995" marR="0" lvl="3" indent="-107997" algn="l" defTabSz="685783" rtl="0" eaLnBrk="1" fontAlgn="auto" latinLnBrk="0" hangingPunct="1">
              <a:lnSpc>
                <a:spcPct val="98000"/>
              </a:lnSpc>
              <a:spcBef>
                <a:spcPts val="450"/>
              </a:spcBef>
              <a:spcAft>
                <a:spcPts val="0"/>
              </a:spcAft>
              <a:buClr>
                <a:srgbClr val="05164D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323992" marR="0" lvl="4" indent="-107997" algn="l" defTabSz="685783" rtl="0" eaLnBrk="1" fontAlgn="auto" latinLnBrk="0" hangingPunct="1">
              <a:lnSpc>
                <a:spcPct val="98000"/>
              </a:lnSpc>
              <a:spcBef>
                <a:spcPts val="450"/>
              </a:spcBef>
              <a:spcAft>
                <a:spcPts val="0"/>
              </a:spcAft>
              <a:buClr>
                <a:srgbClr val="05164D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Edit title master format by clicking</a:t>
            </a:r>
            <a:endParaRPr lang="en-US" dirty="0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215506" y="4802293"/>
            <a:ext cx="484107" cy="6925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450">
                <a:solidFill>
                  <a:schemeClr val="accent4"/>
                </a:solidFill>
                <a:latin typeface="+mn-lt"/>
              </a:defRPr>
            </a:lvl1pPr>
          </a:lstStyle>
          <a:p>
            <a:fld id="{612001E6-520E-4171-A808-1949AA344BB9}" type="datetime3">
              <a:rPr lang="en-US" smtClean="0"/>
              <a:pPr/>
              <a:t>9 December 2021</a:t>
            </a:fld>
            <a:endParaRPr lang="en-US" dirty="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5504" y="4707370"/>
            <a:ext cx="1620000" cy="6925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45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US" baseline="0" smtClean="0"/>
              <a:t>Lufthansa Systems company presentation</a:t>
            </a:r>
            <a:endParaRPr lang="en-US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15504" y="4897216"/>
            <a:ext cx="205184" cy="6925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45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smtClean="0"/>
              <a:t>Page </a:t>
            </a:r>
            <a:fld id="{67242389-55B8-40B0-97B3-D8452A5F36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86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56029849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904" name="think-cell Folie" r:id="rId5" imgW="136" imgH="136" progId="TCLayout.ActiveDocument.1">
                  <p:embed/>
                </p:oleObj>
              </mc:Choice>
              <mc:Fallback>
                <p:oleObj name="think-cell Folie" r:id="rId5" imgW="136" imgH="13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19063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90000"/>
              <a:buFontTx/>
              <a:buNone/>
            </a:pPr>
            <a:endParaRPr lang="en-US" sz="1500" b="1" i="0" baseline="0" dirty="0" err="1" smtClean="0">
              <a:solidFill>
                <a:schemeClr val="tx1"/>
              </a:solidFill>
              <a:latin typeface="Lufthansa Office Head" panose="020B0404040000000004" pitchFamily="34" charset="0"/>
              <a:ea typeface="+mj-ea"/>
              <a:cs typeface="+mj-cs"/>
              <a:sym typeface="Lufthansa Office Head" panose="020B04040400000000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14978" y="303217"/>
            <a:ext cx="6373943" cy="5762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Edit title master format by clicking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214976" y="1131893"/>
            <a:ext cx="3105000" cy="3419475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Edit text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5" hasCustomPrompt="1"/>
          </p:nvPr>
        </p:nvSpPr>
        <p:spPr>
          <a:xfrm>
            <a:off x="3483919" y="1131888"/>
            <a:ext cx="3105000" cy="3240000"/>
          </a:xfrm>
          <a:solidFill>
            <a:schemeClr val="bg1">
              <a:lumMod val="75000"/>
            </a:schemeClr>
          </a:solidFill>
        </p:spPr>
        <p:txBody>
          <a:bodyPr lIns="180000" tIns="180000"/>
          <a:lstStyle>
            <a:lvl1pPr>
              <a:defRPr b="0">
                <a:latin typeface="+mn-lt"/>
              </a:defRPr>
            </a:lvl1pPr>
          </a:lstStyle>
          <a:p>
            <a:r>
              <a:rPr lang="en-US" dirty="0" smtClean="0"/>
              <a:t>Insert image here</a:t>
            </a:r>
            <a:endParaRPr lang="en-US" dirty="0"/>
          </a:p>
        </p:txBody>
      </p:sp>
      <p:cxnSp>
        <p:nvCxnSpPr>
          <p:cNvPr id="16" name="Gerader Verbinder 15"/>
          <p:cNvCxnSpPr/>
          <p:nvPr userDrawn="1"/>
        </p:nvCxnSpPr>
        <p:spPr>
          <a:xfrm>
            <a:off x="0" y="4551363"/>
            <a:ext cx="6858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215506" y="4802293"/>
            <a:ext cx="484107" cy="6925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450">
                <a:solidFill>
                  <a:schemeClr val="accent4"/>
                </a:solidFill>
                <a:latin typeface="+mn-lt"/>
              </a:defRPr>
            </a:lvl1pPr>
          </a:lstStyle>
          <a:p>
            <a:fld id="{4BE99A80-1973-49F9-8D6B-4BDD307D5AFF}" type="datetime3">
              <a:rPr lang="en-US" smtClean="0"/>
              <a:pPr/>
              <a:t>9 December 2021</a:t>
            </a:fld>
            <a:endParaRPr lang="en-US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5504" y="4707370"/>
            <a:ext cx="1620000" cy="6925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45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US" baseline="0" smtClean="0"/>
              <a:t>Lufthansa Systems company presentation</a:t>
            </a:r>
            <a:endParaRPr lang="en-US" dirty="0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15504" y="4897216"/>
            <a:ext cx="205184" cy="6925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45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smtClean="0"/>
              <a:t>Page </a:t>
            </a:r>
            <a:fld id="{67242389-55B8-40B0-97B3-D8452A5F36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40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73919239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356" name="think-cell Folie" r:id="rId5" imgW="136" imgH="136" progId="TCLayout.ActiveDocument.1">
                  <p:embed/>
                </p:oleObj>
              </mc:Choice>
              <mc:Fallback>
                <p:oleObj name="think-cell Folie" r:id="rId5" imgW="136" imgH="13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/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19063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90000"/>
              <a:buFontTx/>
              <a:buNone/>
            </a:pPr>
            <a:endParaRPr lang="en-US" sz="1500" b="1" i="0" baseline="0" dirty="0" err="1" smtClean="0">
              <a:solidFill>
                <a:schemeClr val="tx1"/>
              </a:solidFill>
              <a:latin typeface="Lufthansa Office Head" panose="020B0404040000000004" pitchFamily="34" charset="0"/>
              <a:ea typeface="+mj-ea"/>
              <a:cs typeface="+mj-cs"/>
              <a:sym typeface="Lufthansa Office Head" panose="020B04040400000000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214978" y="1131893"/>
            <a:ext cx="3267602" cy="3419475"/>
          </a:xfrm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98000"/>
              </a:lnSpc>
              <a:spcBef>
                <a:spcPts val="45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/>
            </a:lvl1pPr>
            <a:lvl2pPr marL="0" marR="0" indent="0" algn="l" defTabSz="685783" rtl="0" eaLnBrk="1" fontAlgn="auto" latinLnBrk="0" hangingPunct="1">
              <a:lnSpc>
                <a:spcPct val="98000"/>
              </a:lnSpc>
              <a:spcBef>
                <a:spcPts val="45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>
                <a:solidFill>
                  <a:schemeClr val="tx1"/>
                </a:solidFill>
              </a:defRPr>
            </a:lvl2pPr>
            <a:lvl3pPr marL="107997" marR="0" indent="-107997" algn="l" defTabSz="685783" rtl="0" eaLnBrk="1" fontAlgn="auto" latinLnBrk="0" hangingPunct="1">
              <a:lnSpc>
                <a:spcPct val="98000"/>
              </a:lnSpc>
              <a:spcBef>
                <a:spcPts val="450"/>
              </a:spcBef>
              <a:spcAft>
                <a:spcPts val="0"/>
              </a:spcAft>
              <a:buClr>
                <a:srgbClr val="05164D"/>
              </a:buClr>
              <a:buSzPct val="90000"/>
              <a:buFont typeface="Arial" panose="020B0604020202020204" pitchFamily="34" charset="0"/>
              <a:buChar char="•"/>
              <a:tabLst/>
              <a:defRPr sz="900">
                <a:solidFill>
                  <a:schemeClr val="tx1"/>
                </a:solidFill>
              </a:defRPr>
            </a:lvl3pPr>
            <a:lvl4pPr marL="215995" marR="0" indent="-107997" algn="l" defTabSz="685783" rtl="0" eaLnBrk="1" fontAlgn="auto" latinLnBrk="0" hangingPunct="1">
              <a:lnSpc>
                <a:spcPct val="98000"/>
              </a:lnSpc>
              <a:spcBef>
                <a:spcPts val="450"/>
              </a:spcBef>
              <a:spcAft>
                <a:spcPts val="0"/>
              </a:spcAft>
              <a:buClr>
                <a:srgbClr val="05164D"/>
              </a:buClr>
              <a:buSzPct val="90000"/>
              <a:buFont typeface="Arial" panose="020B0604020202020204" pitchFamily="34" charset="0"/>
              <a:buChar char="•"/>
              <a:tabLst/>
              <a:defRPr sz="900">
                <a:solidFill>
                  <a:schemeClr val="tx1"/>
                </a:solidFill>
              </a:defRPr>
            </a:lvl4pPr>
            <a:lvl5pPr marL="323992" marR="0" indent="-107997" algn="l" defTabSz="685783" rtl="0" eaLnBrk="1" fontAlgn="auto" latinLnBrk="0" hangingPunct="1">
              <a:lnSpc>
                <a:spcPct val="98000"/>
              </a:lnSpc>
              <a:spcBef>
                <a:spcPts val="450"/>
              </a:spcBef>
              <a:spcAft>
                <a:spcPts val="0"/>
              </a:spcAft>
              <a:buClr>
                <a:srgbClr val="05164D"/>
              </a:buClr>
              <a:buSzPct val="90000"/>
              <a:buFont typeface="Arial" panose="020B0604020202020204" pitchFamily="34" charset="0"/>
              <a:buChar char="•"/>
              <a:tabLst/>
              <a:defRPr sz="900">
                <a:solidFill>
                  <a:schemeClr val="tx1"/>
                </a:solidFill>
              </a:defRPr>
            </a:lvl5pPr>
          </a:lstStyle>
          <a:p>
            <a:pPr marL="0" marR="0" lvl="0" indent="0" algn="l" defTabSz="685783" rtl="0" eaLnBrk="1" fontAlgn="auto" latinLnBrk="0" hangingPunct="1">
              <a:lnSpc>
                <a:spcPct val="98000"/>
              </a:lnSpc>
              <a:spcBef>
                <a:spcPts val="45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Edit text master format</a:t>
            </a:r>
          </a:p>
          <a:p>
            <a:pPr marL="0" marR="0" lvl="1" indent="0" algn="l" defTabSz="685783" rtl="0" eaLnBrk="1" fontAlgn="auto" latinLnBrk="0" hangingPunct="1">
              <a:lnSpc>
                <a:spcPct val="98000"/>
              </a:lnSpc>
              <a:spcBef>
                <a:spcPts val="45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07997" marR="0" lvl="2" indent="-107997" algn="l" defTabSz="685783" rtl="0" eaLnBrk="1" fontAlgn="auto" latinLnBrk="0" hangingPunct="1">
              <a:lnSpc>
                <a:spcPct val="98000"/>
              </a:lnSpc>
              <a:spcBef>
                <a:spcPts val="450"/>
              </a:spcBef>
              <a:spcAft>
                <a:spcPts val="0"/>
              </a:spcAft>
              <a:buClr>
                <a:srgbClr val="05164D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215995" marR="0" lvl="3" indent="-107997" algn="l" defTabSz="685783" rtl="0" eaLnBrk="1" fontAlgn="auto" latinLnBrk="0" hangingPunct="1">
              <a:lnSpc>
                <a:spcPct val="98000"/>
              </a:lnSpc>
              <a:spcBef>
                <a:spcPts val="450"/>
              </a:spcBef>
              <a:spcAft>
                <a:spcPts val="0"/>
              </a:spcAft>
              <a:buClr>
                <a:srgbClr val="05164D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323992" marR="0" lvl="4" indent="-107997" algn="l" defTabSz="685783" rtl="0" eaLnBrk="1" fontAlgn="auto" latinLnBrk="0" hangingPunct="1">
              <a:lnSpc>
                <a:spcPct val="98000"/>
              </a:lnSpc>
              <a:spcBef>
                <a:spcPts val="450"/>
              </a:spcBef>
              <a:spcAft>
                <a:spcPts val="0"/>
              </a:spcAft>
              <a:buClr>
                <a:srgbClr val="05164D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5" hasCustomPrompt="1"/>
          </p:nvPr>
        </p:nvSpPr>
        <p:spPr>
          <a:xfrm>
            <a:off x="3672000" y="1131888"/>
            <a:ext cx="3186000" cy="2664000"/>
          </a:xfrm>
          <a:solidFill>
            <a:schemeClr val="accent2"/>
          </a:solidFill>
        </p:spPr>
        <p:txBody>
          <a:bodyPr lIns="180000" tIns="180000"/>
          <a:lstStyle>
            <a:lvl1pPr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Insert image here</a:t>
            </a:r>
          </a:p>
        </p:txBody>
      </p:sp>
      <p:cxnSp>
        <p:nvCxnSpPr>
          <p:cNvPr id="16" name="Gerader Verbinder 15"/>
          <p:cNvCxnSpPr/>
          <p:nvPr userDrawn="1"/>
        </p:nvCxnSpPr>
        <p:spPr>
          <a:xfrm>
            <a:off x="0" y="4551363"/>
            <a:ext cx="6858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214978" y="303217"/>
            <a:ext cx="6373943" cy="5762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Edit title master format by clicking</a:t>
            </a:r>
            <a:endParaRPr lang="en-US" dirty="0"/>
          </a:p>
        </p:txBody>
      </p:sp>
      <p:sp>
        <p:nvSpPr>
          <p:cNvPr id="18" name="Datumsplatzhalter 3"/>
          <p:cNvSpPr>
            <a:spLocks noGrp="1"/>
          </p:cNvSpPr>
          <p:nvPr>
            <p:ph type="dt" sz="half" idx="2"/>
          </p:nvPr>
        </p:nvSpPr>
        <p:spPr>
          <a:xfrm>
            <a:off x="215506" y="4802293"/>
            <a:ext cx="484107" cy="6925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450">
                <a:solidFill>
                  <a:schemeClr val="accent4"/>
                </a:solidFill>
                <a:latin typeface="+mn-lt"/>
              </a:defRPr>
            </a:lvl1pPr>
          </a:lstStyle>
          <a:p>
            <a:fld id="{F2B65342-55BE-4FDD-B8AF-A61F67822FC3}" type="datetime3">
              <a:rPr lang="en-US" smtClean="0"/>
              <a:pPr/>
              <a:t>9 December 2021</a:t>
            </a:fld>
            <a:endParaRPr lang="en-US" dirty="0"/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5504" y="4707370"/>
            <a:ext cx="1620000" cy="6925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45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US" baseline="0" smtClean="0"/>
              <a:t>Lufthansa Systems company presentation</a:t>
            </a:r>
            <a:endParaRPr lang="en-US" dirty="0"/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15504" y="4897216"/>
            <a:ext cx="205184" cy="6925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45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smtClean="0"/>
              <a:t>Page </a:t>
            </a:r>
            <a:fld id="{67242389-55B8-40B0-97B3-D8452A5F36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28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53828816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928" name="think-cell Folie" r:id="rId4" imgW="136" imgH="136" progId="TCLayout.ActiveDocument.1">
                  <p:embed/>
                </p:oleObj>
              </mc:Choice>
              <mc:Fallback>
                <p:oleObj name="think-cell Folie" r:id="rId4" imgW="136" imgH="13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Gefaltete Ecke 4"/>
          <p:cNvSpPr/>
          <p:nvPr userDrawn="1"/>
        </p:nvSpPr>
        <p:spPr>
          <a:xfrm>
            <a:off x="-858625" y="288926"/>
            <a:ext cx="804871" cy="2575768"/>
          </a:xfrm>
          <a:prstGeom prst="foldedCorner">
            <a:avLst>
              <a:gd name="adj" fmla="val 1368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135000" rIns="27000" rtlCol="0" anchor="t" anchorCtr="0"/>
          <a:lstStyle/>
          <a:p>
            <a:r>
              <a:rPr lang="en-US" sz="1050" b="1" baseline="0" noProof="0" dirty="0">
                <a:solidFill>
                  <a:schemeClr val="bg1"/>
                </a:solidFill>
              </a:rPr>
              <a:t>Image only </a:t>
            </a:r>
            <a:endParaRPr lang="en-US" sz="1050" b="1" noProof="0" dirty="0">
              <a:solidFill>
                <a:schemeClr val="bg1"/>
              </a:solidFill>
            </a:endParaRPr>
          </a:p>
          <a:p>
            <a:pPr marL="135728" marR="0" lvl="0" indent="-135728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750" kern="12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own image</a:t>
            </a:r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858000" cy="4548186"/>
          </a:xfrm>
          <a:solidFill>
            <a:schemeClr val="accent2">
              <a:lumMod val="75000"/>
            </a:schemeClr>
          </a:solidFill>
          <a:ln w="6350">
            <a:noFill/>
            <a:miter lim="800000"/>
          </a:ln>
        </p:spPr>
        <p:txBody>
          <a:bodyPr tIns="1800000"/>
          <a:lstStyle>
            <a:lvl1pPr marL="0" marR="0" indent="0" algn="ctr" defTabSz="685783" rtl="0" eaLnBrk="1" fontAlgn="auto" latinLnBrk="0" hangingPunct="1">
              <a:lnSpc>
                <a:spcPct val="98000"/>
              </a:lnSpc>
              <a:spcBef>
                <a:spcPts val="45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b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Insert image here</a:t>
            </a:r>
            <a:endParaRPr lang="en-US" dirty="0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215506" y="4802293"/>
            <a:ext cx="484107" cy="6925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450">
                <a:solidFill>
                  <a:schemeClr val="accent4"/>
                </a:solidFill>
                <a:latin typeface="+mn-lt"/>
              </a:defRPr>
            </a:lvl1pPr>
          </a:lstStyle>
          <a:p>
            <a:fld id="{956F4F55-1FD8-4C7E-952A-F72BFDCAFBE0}" type="datetime3">
              <a:rPr lang="en-US" smtClean="0"/>
              <a:pPr/>
              <a:t>9 December 2021</a:t>
            </a:fld>
            <a:endParaRPr lang="en-US" dirty="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5504" y="4707370"/>
            <a:ext cx="1620000" cy="6925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45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US" baseline="0" smtClean="0"/>
              <a:t>Lufthansa Systems company presentation</a:t>
            </a:r>
            <a:endParaRPr lang="en-US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15504" y="4897216"/>
            <a:ext cx="205184" cy="6925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45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smtClean="0"/>
              <a:t>Page </a:t>
            </a:r>
            <a:fld id="{67242389-55B8-40B0-97B3-D8452A5F36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11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50710570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951" name="think-cell Folie" r:id="rId4" imgW="136" imgH="136" progId="TCLayout.ActiveDocument.1">
                  <p:embed/>
                </p:oleObj>
              </mc:Choice>
              <mc:Fallback>
                <p:oleObj name="think-cell Folie" r:id="rId4" imgW="136" imgH="13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072956" y="2181429"/>
            <a:ext cx="2788920" cy="1109052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b="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Your presenter was: &lt;name&gt;</a:t>
            </a:r>
            <a:br>
              <a:rPr lang="en-US" dirty="0"/>
            </a:br>
            <a:r>
              <a:rPr lang="en-US" dirty="0"/>
              <a:t>&lt;name&gt;@lhsystems.com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2703420" y="1315820"/>
            <a:ext cx="457200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spcBef>
                <a:spcPts val="450"/>
              </a:spcBef>
              <a:buSzPct val="90000"/>
              <a:buFont typeface="Wingdings" panose="05000000000000000000" pitchFamily="2" charset="2"/>
              <a:buNone/>
            </a:pPr>
            <a:r>
              <a:rPr lang="en-US" sz="3600" baseline="0" noProof="0" dirty="0" smtClean="0">
                <a:solidFill>
                  <a:schemeClr val="accent5"/>
                </a:solidFill>
              </a:rPr>
              <a:t>→</a:t>
            </a:r>
            <a:endParaRPr lang="en-US" sz="3600" dirty="0">
              <a:solidFill>
                <a:schemeClr val="accent5"/>
              </a:solidFill>
            </a:endParaRPr>
          </a:p>
        </p:txBody>
      </p:sp>
      <p:sp>
        <p:nvSpPr>
          <p:cNvPr id="24" name="Textfeld 23"/>
          <p:cNvSpPr txBox="1"/>
          <p:nvPr userDrawn="1"/>
        </p:nvSpPr>
        <p:spPr>
          <a:xfrm>
            <a:off x="3072955" y="1418654"/>
            <a:ext cx="2129246" cy="37445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indent="0">
              <a:lnSpc>
                <a:spcPct val="98000"/>
              </a:lnSpc>
              <a:spcBef>
                <a:spcPts val="0"/>
              </a:spcBef>
              <a:spcAft>
                <a:spcPts val="1800"/>
              </a:spcAft>
              <a:buSzPct val="90000"/>
              <a:buFont typeface="Wingdings" panose="05000000000000000000" pitchFamily="2" charset="2"/>
              <a:buNone/>
              <a:defRPr sz="1400" b="1">
                <a:solidFill>
                  <a:schemeClr val="bg1"/>
                </a:solidFill>
                <a:latin typeface="+mj-lt"/>
              </a:defRPr>
            </a:lvl1pPr>
            <a:lvl2pPr marL="0" lvl="1" indent="0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anose="05000000000000000000" pitchFamily="2" charset="2"/>
              <a:buNone/>
              <a:defRPr sz="1400">
                <a:solidFill>
                  <a:schemeClr val="bg1"/>
                </a:solidFill>
              </a:defRPr>
            </a:lvl2pPr>
            <a:lvl3pPr marL="144000" indent="-144000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400"/>
            </a:lvl3pPr>
            <a:lvl4pPr marL="288000" indent="-144000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400"/>
            </a:lvl4pPr>
            <a:lvl5pPr marL="432000" indent="-144000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4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lvl="0"/>
            <a:r>
              <a:rPr lang="en-US" sz="1500" baseline="0" dirty="0" smtClean="0">
                <a:solidFill>
                  <a:schemeClr val="tx2"/>
                </a:solidFill>
              </a:rPr>
              <a:t>Contact</a:t>
            </a:r>
            <a:endParaRPr lang="en-US" sz="1500" dirty="0">
              <a:solidFill>
                <a:schemeClr val="tx2"/>
              </a:solidFill>
            </a:endParaRPr>
          </a:p>
        </p:txBody>
      </p:sp>
      <p:sp>
        <p:nvSpPr>
          <p:cNvPr id="26" name="Bildplatzhalter 25"/>
          <p:cNvSpPr>
            <a:spLocks noGrp="1"/>
          </p:cNvSpPr>
          <p:nvPr>
            <p:ph type="pic" sz="quarter" idx="12" hasCustomPrompt="1"/>
          </p:nvPr>
        </p:nvSpPr>
        <p:spPr>
          <a:xfrm>
            <a:off x="836023" y="1130481"/>
            <a:ext cx="1545064" cy="2160000"/>
          </a:xfrm>
          <a:solidFill>
            <a:schemeClr val="bg2"/>
          </a:solidFill>
        </p:spPr>
        <p:txBody>
          <a:bodyPr lIns="180000" tIns="180000" rIns="180000" bIns="180000"/>
          <a:lstStyle>
            <a:lvl1pPr>
              <a:defRPr b="0">
                <a:latin typeface="+mn-lt"/>
              </a:defRPr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cxnSp>
        <p:nvCxnSpPr>
          <p:cNvPr id="10" name="Gerader Verbinder 9"/>
          <p:cNvCxnSpPr/>
          <p:nvPr userDrawn="1"/>
        </p:nvCxnSpPr>
        <p:spPr>
          <a:xfrm>
            <a:off x="0" y="4551363"/>
            <a:ext cx="6858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403" y="4746302"/>
            <a:ext cx="1612988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7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G, Logo white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90945181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91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platzhalt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387901" y="4443323"/>
            <a:ext cx="3100052" cy="294866"/>
          </a:xfrm>
          <a:solidFill>
            <a:schemeClr val="bg1">
              <a:alpha val="80000"/>
            </a:schemeClr>
          </a:solidFill>
        </p:spPr>
        <p:txBody>
          <a:bodyPr wrap="square" lIns="108000" tIns="90000" rIns="108000" bIns="90000">
            <a:spAutoFit/>
          </a:bodyPr>
          <a:lstStyle>
            <a:lvl1pPr>
              <a:defRPr sz="750" b="0">
                <a:solidFill>
                  <a:schemeClr val="accent3"/>
                </a:solidFill>
              </a:defRPr>
            </a:lvl1pPr>
            <a:lvl2pPr>
              <a:defRPr sz="750"/>
            </a:lvl2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87901" y="2538994"/>
            <a:ext cx="6201020" cy="1527533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2401285" y="4435757"/>
            <a:ext cx="1086668" cy="294866"/>
          </a:xfrm>
        </p:spPr>
        <p:txBody>
          <a:bodyPr wrap="square" tIns="90000" bIns="90000">
            <a:spAutoFit/>
          </a:bodyPr>
          <a:lstStyle>
            <a:lvl1pPr algn="ctr">
              <a:defRPr sz="750"/>
            </a:lvl1pPr>
          </a:lstStyle>
          <a:p>
            <a:pPr lvl="0"/>
            <a:r>
              <a:rPr lang="en-US" dirty="0" smtClean="0"/>
              <a:t>Label</a:t>
            </a:r>
            <a:endParaRPr lang="en-US" dirty="0"/>
          </a:p>
        </p:txBody>
      </p:sp>
      <p:cxnSp>
        <p:nvCxnSpPr>
          <p:cNvPr id="5" name="Gerader Verbinder 4"/>
          <p:cNvCxnSpPr/>
          <p:nvPr userDrawn="1"/>
        </p:nvCxnSpPr>
        <p:spPr>
          <a:xfrm>
            <a:off x="2401283" y="4512040"/>
            <a:ext cx="0" cy="18000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ieren 13"/>
          <p:cNvGrpSpPr/>
          <p:nvPr userDrawn="1"/>
        </p:nvGrpSpPr>
        <p:grpSpPr>
          <a:xfrm>
            <a:off x="2407668" y="5214401"/>
            <a:ext cx="4450332" cy="318783"/>
            <a:chOff x="2653913" y="5214398"/>
            <a:chExt cx="5933776" cy="318783"/>
          </a:xfrm>
          <a:solidFill>
            <a:srgbClr val="92D050"/>
          </a:solidFill>
        </p:grpSpPr>
        <p:sp>
          <p:nvSpPr>
            <p:cNvPr id="15" name="Gleichschenkliges Dreieck 14"/>
            <p:cNvSpPr/>
            <p:nvPr userDrawn="1"/>
          </p:nvSpPr>
          <p:spPr>
            <a:xfrm>
              <a:off x="3316868" y="5214398"/>
              <a:ext cx="144000" cy="1800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>
              <a:noAutofit/>
            </a:bodyPr>
            <a:lstStyle/>
            <a:p>
              <a:pPr lvl="0" indent="0" eaLnBrk="1">
                <a:spcBef>
                  <a:spcPts val="0"/>
                </a:spcBef>
                <a:spcAft>
                  <a:spcPts val="450"/>
                </a:spcAft>
                <a:buFont typeface="+mj-lt"/>
                <a:buNone/>
              </a:pPr>
              <a:endParaRPr lang="en-US" sz="750" b="0" dirty="0">
                <a:solidFill>
                  <a:schemeClr val="bg1"/>
                </a:solidFill>
              </a:endParaRPr>
            </a:p>
          </p:txBody>
        </p:sp>
        <p:sp>
          <p:nvSpPr>
            <p:cNvPr id="16" name="Rechteck 15"/>
            <p:cNvSpPr/>
            <p:nvPr userDrawn="1"/>
          </p:nvSpPr>
          <p:spPr>
            <a:xfrm>
              <a:off x="2653913" y="5345062"/>
              <a:ext cx="5933776" cy="1881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36000" rIns="72000" bIns="36000" rtlCol="0" anchor="t" anchorCtr="0">
              <a:spAutoFit/>
            </a:bodyPr>
            <a:lstStyle/>
            <a:p>
              <a:pPr marL="0" indent="0">
                <a:spcBef>
                  <a:spcPts val="0"/>
                </a:spcBef>
                <a:spcAft>
                  <a:spcPts val="450"/>
                </a:spcAft>
                <a:buFont typeface="+mj-lt"/>
                <a:buNone/>
                <a:tabLst>
                  <a:tab pos="1546583" algn="l"/>
                </a:tabLst>
              </a:pPr>
              <a:r>
                <a:rPr lang="en-US" sz="750" baseline="0" noProof="0" dirty="0">
                  <a:solidFill>
                    <a:schemeClr val="bg1"/>
                  </a:solidFill>
                </a:rPr>
                <a:t>Please enter the label here </a:t>
              </a:r>
              <a:r>
                <a:rPr lang="en-US" sz="750" b="1" baseline="0" noProof="0" dirty="0">
                  <a:solidFill>
                    <a:schemeClr val="bg1"/>
                  </a:solidFill>
                </a:rPr>
                <a:t>and </a:t>
              </a:r>
              <a:r>
                <a:rPr lang="en-US" sz="750" baseline="0" noProof="0" dirty="0">
                  <a:solidFill>
                    <a:schemeClr val="bg1"/>
                  </a:solidFill>
                </a:rPr>
                <a:t>once on the slide master. Description on the following page.</a:t>
              </a:r>
            </a:p>
          </p:txBody>
        </p:sp>
      </p:grp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262" y="180926"/>
            <a:ext cx="1935586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42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lec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89337786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974" name="think-cell Folie" r:id="rId4" imgW="136" imgH="136" progId="TCLayout.ActiveDocument.1">
                  <p:embed/>
                </p:oleObj>
              </mc:Choice>
              <mc:Fallback>
                <p:oleObj name="think-cell Folie" r:id="rId4" imgW="136" imgH="13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uppieren 2"/>
          <p:cNvGrpSpPr/>
          <p:nvPr userDrawn="1"/>
        </p:nvGrpSpPr>
        <p:grpSpPr>
          <a:xfrm>
            <a:off x="189188" y="1108544"/>
            <a:ext cx="1887805" cy="1944000"/>
            <a:chOff x="252252" y="1500013"/>
            <a:chExt cx="1944000" cy="1944000"/>
          </a:xfrm>
        </p:grpSpPr>
        <p:sp>
          <p:nvSpPr>
            <p:cNvPr id="2" name="Ellipse 1"/>
            <p:cNvSpPr/>
            <p:nvPr userDrawn="1"/>
          </p:nvSpPr>
          <p:spPr>
            <a:xfrm>
              <a:off x="306252" y="1554013"/>
              <a:ext cx="1836000" cy="1836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28585" indent="-128585" algn="l" eaLnBrk="1">
                <a:spcBef>
                  <a:spcPts val="450"/>
                </a:spcBef>
                <a:buSzPct val="90000"/>
                <a:buFont typeface="Wingdings" panose="05000000000000000000" pitchFamily="2" charset="2"/>
                <a:buChar char="§"/>
              </a:pP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16" name="Textplatzhalter 9"/>
            <p:cNvSpPr txBox="1">
              <a:spLocks/>
            </p:cNvSpPr>
            <p:nvPr/>
          </p:nvSpPr>
          <p:spPr>
            <a:xfrm>
              <a:off x="393568" y="1500013"/>
              <a:ext cx="502285" cy="466639"/>
            </a:xfrm>
            <a:prstGeom prst="rect">
              <a:avLst/>
            </a:prstGeom>
            <a:solidFill>
              <a:schemeClr val="lt1"/>
            </a:solidFill>
          </p:spPr>
          <p:txBody>
            <a:bodyPr vert="horz" lIns="0" tIns="0" rIns="0" bIns="36000" rtlCol="0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98000"/>
                </a:lnSpc>
                <a:spcBef>
                  <a:spcPts val="0"/>
                </a:spcBef>
                <a:spcAft>
                  <a:spcPts val="0"/>
                </a:spcAft>
                <a:buSzPct val="90000"/>
                <a:buFont typeface="Wingdings" panose="05000000000000000000" pitchFamily="2" charset="2"/>
                <a:buNone/>
                <a:defRPr sz="3200" b="1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8000"/>
                </a:lnSpc>
                <a:spcBef>
                  <a:spcPts val="0"/>
                </a:spcBef>
                <a:spcAft>
                  <a:spcPts val="0"/>
                </a:spcAft>
                <a:buSzPct val="90000"/>
                <a:buFont typeface="Wingdings" panose="05000000000000000000" pitchFamily="2" charset="2"/>
                <a:buNone/>
                <a:defRPr sz="1400" kern="1200">
                  <a:solidFill>
                    <a:schemeClr val="accent3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44000" indent="-144000" algn="l" defTabSz="914400" rtl="0" eaLnBrk="1" latinLnBrk="0" hangingPunct="1">
                <a:lnSpc>
                  <a:spcPct val="98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>
                    <a:lumMod val="75000"/>
                  </a:schemeClr>
                </a:buClr>
                <a:buSzPct val="90000"/>
                <a:buFont typeface="Arial" panose="020B0604020202020204" pitchFamily="34" charset="0"/>
                <a:buChar char="•"/>
                <a:defRPr sz="1400" kern="1200">
                  <a:solidFill>
                    <a:schemeClr val="accent3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288000" indent="-144000" algn="l" defTabSz="914400" rtl="0" eaLnBrk="1" latinLnBrk="0" hangingPunct="1">
                <a:lnSpc>
                  <a:spcPct val="98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>
                    <a:lumMod val="75000"/>
                  </a:schemeClr>
                </a:buClr>
                <a:buSzPct val="90000"/>
                <a:buFont typeface="Arial" panose="020B0604020202020204" pitchFamily="34" charset="0"/>
                <a:buChar char="•"/>
                <a:defRPr sz="1400" kern="1200">
                  <a:solidFill>
                    <a:schemeClr val="accent3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432000" indent="-144000" algn="l" defTabSz="914400" rtl="0" eaLnBrk="1" latinLnBrk="0" hangingPunct="1">
                <a:lnSpc>
                  <a:spcPct val="98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>
                    <a:lumMod val="75000"/>
                  </a:schemeClr>
                </a:buClr>
                <a:buSzPct val="90000"/>
                <a:buFont typeface="Arial" panose="020B0604020202020204" pitchFamily="34" charset="0"/>
                <a:buChar char="•"/>
                <a:defRPr sz="1400" kern="1200">
                  <a:solidFill>
                    <a:schemeClr val="accent3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aseline="0" dirty="0"/>
                <a:t>0</a:t>
              </a:r>
              <a:endParaRPr lang="en-US" sz="2400" dirty="0"/>
            </a:p>
          </p:txBody>
        </p:sp>
        <p:sp>
          <p:nvSpPr>
            <p:cNvPr id="17" name="Textplatzhalter 8"/>
            <p:cNvSpPr txBox="1">
              <a:spLocks/>
            </p:cNvSpPr>
            <p:nvPr/>
          </p:nvSpPr>
          <p:spPr>
            <a:xfrm>
              <a:off x="252252" y="1500013"/>
              <a:ext cx="1944000" cy="1944000"/>
            </a:xfrm>
            <a:prstGeom prst="ellipse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98000"/>
                </a:lnSpc>
                <a:spcBef>
                  <a:spcPts val="0"/>
                </a:spcBef>
                <a:spcAft>
                  <a:spcPts val="0"/>
                </a:spcAft>
                <a:buSzPct val="90000"/>
                <a:buFont typeface="Wingdings" panose="05000000000000000000" pitchFamily="2" charset="2"/>
                <a:buNone/>
                <a:defRPr sz="1400" b="1" kern="120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8000"/>
                </a:lnSpc>
                <a:spcBef>
                  <a:spcPts val="0"/>
                </a:spcBef>
                <a:spcAft>
                  <a:spcPts val="0"/>
                </a:spcAft>
                <a:buSzPct val="90000"/>
                <a:buFont typeface="Wingdings" panose="05000000000000000000" pitchFamily="2" charset="2"/>
                <a:buNone/>
                <a:defRPr sz="1400" kern="1200">
                  <a:solidFill>
                    <a:schemeClr val="accent3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44000" indent="-144000" algn="l" defTabSz="914400" rtl="0" eaLnBrk="1" latinLnBrk="0" hangingPunct="1">
                <a:lnSpc>
                  <a:spcPct val="98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>
                    <a:lumMod val="75000"/>
                  </a:schemeClr>
                </a:buClr>
                <a:buSzPct val="90000"/>
                <a:buFont typeface="Arial" panose="020B0604020202020204" pitchFamily="34" charset="0"/>
                <a:buChar char="•"/>
                <a:defRPr sz="1400" kern="1200">
                  <a:solidFill>
                    <a:schemeClr val="accent3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288000" indent="-144000" algn="l" defTabSz="914400" rtl="0" eaLnBrk="1" latinLnBrk="0" hangingPunct="1">
                <a:lnSpc>
                  <a:spcPct val="98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>
                    <a:lumMod val="75000"/>
                  </a:schemeClr>
                </a:buClr>
                <a:buSzPct val="90000"/>
                <a:buFont typeface="Arial" panose="020B0604020202020204" pitchFamily="34" charset="0"/>
                <a:buChar char="•"/>
                <a:defRPr sz="1400" kern="1200">
                  <a:solidFill>
                    <a:schemeClr val="accent3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432000" indent="-144000" algn="l" defTabSz="914400" rtl="0" eaLnBrk="1" latinLnBrk="0" hangingPunct="1">
                <a:lnSpc>
                  <a:spcPct val="98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>
                    <a:lumMod val="75000"/>
                  </a:schemeClr>
                </a:buClr>
                <a:buSzPct val="90000"/>
                <a:buFont typeface="Arial" panose="020B0604020202020204" pitchFamily="34" charset="0"/>
                <a:buChar char="•"/>
                <a:defRPr sz="1400" kern="1200">
                  <a:solidFill>
                    <a:schemeClr val="accent3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US" sz="1050" baseline="0" dirty="0"/>
                <a:t>Yellow number and then enter the text here.</a:t>
              </a:r>
            </a:p>
          </p:txBody>
        </p:sp>
      </p:grpSp>
      <p:sp>
        <p:nvSpPr>
          <p:cNvPr id="8" name="Textfeld 7"/>
          <p:cNvSpPr txBox="1"/>
          <p:nvPr userDrawn="1"/>
        </p:nvSpPr>
        <p:spPr>
          <a:xfrm>
            <a:off x="214978" y="303213"/>
            <a:ext cx="6373943" cy="5762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de-DE"/>
            </a:defPPr>
            <a:lvl1pPr>
              <a:spcBef>
                <a:spcPct val="0"/>
              </a:spcBef>
              <a:buNone/>
              <a:defRPr sz="2000" b="1">
                <a:solidFill>
                  <a:srgbClr val="D81E05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1500" baseline="0" dirty="0">
                <a:solidFill>
                  <a:srgbClr val="D81E05"/>
                </a:solidFill>
              </a:rPr>
              <a:t>Collection of graphic </a:t>
            </a:r>
            <a:r>
              <a:rPr lang="en-US" sz="1500" baseline="0" dirty="0" smtClean="0">
                <a:solidFill>
                  <a:srgbClr val="D81E05"/>
                </a:solidFill>
              </a:rPr>
              <a:t>elements</a:t>
            </a:r>
            <a:endParaRPr lang="en-US" sz="1500" baseline="0" dirty="0">
              <a:solidFill>
                <a:srgbClr val="D81E05"/>
              </a:solidFill>
            </a:endParaRPr>
          </a:p>
          <a:p>
            <a:pPr lvl="0"/>
            <a:r>
              <a:rPr lang="en-US" sz="1500" b="0" baseline="0" dirty="0">
                <a:solidFill>
                  <a:srgbClr val="D81E05"/>
                </a:solidFill>
              </a:rPr>
              <a:t>Copy graphic elements required from the slide master to the </a:t>
            </a:r>
            <a:r>
              <a:rPr lang="en-US" sz="1500" b="0" baseline="0" dirty="0" smtClean="0">
                <a:solidFill>
                  <a:srgbClr val="D81E05"/>
                </a:solidFill>
              </a:rPr>
              <a:t>layout.</a:t>
            </a:r>
            <a:endParaRPr lang="en-US" sz="1500" b="0" dirty="0">
              <a:solidFill>
                <a:srgbClr val="D81E05"/>
              </a:solidFill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4933408"/>
              </p:ext>
            </p:extLst>
          </p:nvPr>
        </p:nvGraphicFramePr>
        <p:xfrm>
          <a:off x="119063" y="3103136"/>
          <a:ext cx="3201591" cy="1088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1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3200" kern="1200" baseline="0" dirty="0" smtClean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∟</a:t>
                      </a:r>
                      <a:endParaRPr lang="en-US" sz="1800" b="0" kern="1200" dirty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vert="vert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/>
                      <a:r>
                        <a:rPr lang="en-US" sz="1400" b="1" baseline="0" dirty="0">
                          <a:solidFill>
                            <a:schemeClr val="accent3"/>
                          </a:solidFill>
                          <a:latin typeface="+mn-lt"/>
                        </a:rPr>
                        <a:t>Enter text here and </a:t>
                      </a:r>
                      <a:r>
                        <a:rPr lang="en-US" sz="1400" b="1" i="1" baseline="0" dirty="0">
                          <a:solidFill>
                            <a:schemeClr val="accent3"/>
                          </a:solidFill>
                          <a:latin typeface="+mn-lt"/>
                        </a:rPr>
                        <a:t>only </a:t>
                      </a:r>
                      <a:r>
                        <a:rPr lang="en-US" sz="1400" b="1" baseline="0" dirty="0">
                          <a:solidFill>
                            <a:schemeClr val="accent3"/>
                          </a:solidFill>
                          <a:latin typeface="+mn-lt"/>
                        </a:rPr>
                        <a:t>adjust table width</a:t>
                      </a:r>
                    </a:p>
                  </a:txBody>
                  <a:tcPr marL="270000" marR="21600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67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3200" kern="1200" normalizeH="0" baseline="0" noProof="0" dirty="0" smtClean="0">
                          <a:ln>
                            <a:noFill/>
                          </a:ln>
                          <a:solidFill>
                            <a:srgbClr val="FFAD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∟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AD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vert="vert27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Tabelle 1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7057258"/>
              </p:ext>
            </p:extLst>
          </p:nvPr>
        </p:nvGraphicFramePr>
        <p:xfrm>
          <a:off x="3401948" y="1245061"/>
          <a:ext cx="942759" cy="875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3200" kern="1200" baseline="0" dirty="0" smtClean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∟</a:t>
                      </a:r>
                      <a:endParaRPr lang="en-US" sz="1800" b="0" kern="1200" dirty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vert="vert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eaLnBrk="1"/>
                      <a:endParaRPr lang="en-US" sz="1400" b="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270000" marR="27000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67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3200" kern="1200" normalizeH="0" baseline="0" noProof="0" dirty="0" smtClean="0">
                          <a:ln>
                            <a:noFill/>
                          </a:ln>
                          <a:solidFill>
                            <a:srgbClr val="FFAD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∟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AD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vert="vert27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6" name="Tabelle 2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87138325"/>
              </p:ext>
            </p:extLst>
          </p:nvPr>
        </p:nvGraphicFramePr>
        <p:xfrm>
          <a:off x="119063" y="4121787"/>
          <a:ext cx="3201591" cy="1088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1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3200" kern="1200" baseline="0" dirty="0" smtClean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∟</a:t>
                      </a:r>
                      <a:endParaRPr lang="en-US" sz="1800" b="0" kern="1200" dirty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vert="vert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/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Enter text here 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and </a:t>
                      </a:r>
                      <a:r>
                        <a:rPr lang="en-US" sz="1400" i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only 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adjust table width</a:t>
                      </a:r>
                    </a:p>
                  </a:txBody>
                  <a:tcPr marL="270000" marR="21600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67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3200" kern="1200" normalizeH="0" baseline="0" noProof="0" dirty="0" smtClean="0">
                          <a:ln>
                            <a:noFill/>
                          </a:ln>
                          <a:solidFill>
                            <a:srgbClr val="FFAD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∟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AD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vert="vert27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feld 5"/>
          <p:cNvSpPr txBox="1"/>
          <p:nvPr userDrawn="1"/>
        </p:nvSpPr>
        <p:spPr>
          <a:xfrm>
            <a:off x="4611990" y="1314200"/>
            <a:ext cx="1872592" cy="12080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3347" marR="0" lvl="0" indent="-133347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825" kern="120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the table on the left to frame graphics.</a:t>
            </a:r>
          </a:p>
          <a:p>
            <a:pPr marL="133347" marR="0" lvl="0" indent="-133347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825" kern="120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Position graphic separately.</a:t>
            </a:r>
          </a:p>
          <a:p>
            <a:pPr marL="133347" marR="0" lvl="0" indent="-133347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825" kern="120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Please </a:t>
            </a:r>
            <a:r>
              <a:rPr kumimoji="0" lang="en-US" sz="825" b="1" kern="120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only </a:t>
            </a:r>
            <a:r>
              <a:rPr kumimoji="0" lang="en-US" sz="825" kern="120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adjust table width by dragging the handle.</a:t>
            </a:r>
          </a:p>
          <a:p>
            <a:pPr marL="133347" marR="0" lvl="0" indent="-133347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825" kern="120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Adjust height by entering or deleting </a:t>
            </a:r>
            <a:r>
              <a:rPr kumimoji="0" lang="en-US" sz="825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825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825" kern="120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blank lines in the middle rows of the table (to retain the layout).</a:t>
            </a:r>
            <a:endParaRPr kumimoji="0" lang="en-US" sz="825" kern="120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95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lec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49985452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999" name="think-cell Folie" r:id="rId4" imgW="136" imgH="136" progId="TCLayout.ActiveDocument.1">
                  <p:embed/>
                </p:oleObj>
              </mc:Choice>
              <mc:Fallback>
                <p:oleObj name="think-cell Folie" r:id="rId4" imgW="136" imgH="13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feld 7"/>
          <p:cNvSpPr txBox="1"/>
          <p:nvPr userDrawn="1"/>
        </p:nvSpPr>
        <p:spPr>
          <a:xfrm>
            <a:off x="214978" y="303213"/>
            <a:ext cx="6373943" cy="5762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de-DE"/>
            </a:defPPr>
            <a:lvl1pPr>
              <a:spcBef>
                <a:spcPct val="0"/>
              </a:spcBef>
              <a:buNone/>
              <a:defRPr sz="2000" b="1">
                <a:solidFill>
                  <a:srgbClr val="D81E05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1500" baseline="0" dirty="0">
                <a:solidFill>
                  <a:srgbClr val="D81E05"/>
                </a:solidFill>
              </a:rPr>
              <a:t>Collection of graphic </a:t>
            </a:r>
            <a:r>
              <a:rPr lang="en-US" sz="1500" baseline="0" dirty="0" smtClean="0">
                <a:solidFill>
                  <a:srgbClr val="D81E05"/>
                </a:solidFill>
              </a:rPr>
              <a:t>elements</a:t>
            </a:r>
            <a:endParaRPr lang="en-US" sz="1500" baseline="0" dirty="0">
              <a:solidFill>
                <a:srgbClr val="D81E05"/>
              </a:solidFill>
            </a:endParaRPr>
          </a:p>
          <a:p>
            <a:pPr lvl="0"/>
            <a:r>
              <a:rPr lang="en-US" sz="1500" b="0" baseline="0" dirty="0">
                <a:solidFill>
                  <a:srgbClr val="D81E05"/>
                </a:solidFill>
              </a:rPr>
              <a:t>Copy graphic elements required from the slide master to the </a:t>
            </a:r>
            <a:r>
              <a:rPr lang="en-US" sz="1500" b="0" baseline="0" dirty="0" smtClean="0">
                <a:solidFill>
                  <a:srgbClr val="D81E05"/>
                </a:solidFill>
              </a:rPr>
              <a:t>layout.</a:t>
            </a:r>
            <a:endParaRPr lang="en-US" sz="1500" b="0" dirty="0">
              <a:solidFill>
                <a:srgbClr val="D81E05"/>
              </a:solidFill>
            </a:endParaRPr>
          </a:p>
        </p:txBody>
      </p:sp>
      <p:grpSp>
        <p:nvGrpSpPr>
          <p:cNvPr id="9" name="Gruppieren 8"/>
          <p:cNvGrpSpPr/>
          <p:nvPr userDrawn="1"/>
        </p:nvGrpSpPr>
        <p:grpSpPr>
          <a:xfrm>
            <a:off x="5331265" y="2880196"/>
            <a:ext cx="1296000" cy="1728000"/>
            <a:chOff x="6841225" y="3395538"/>
            <a:chExt cx="1728000" cy="1728000"/>
          </a:xfrm>
        </p:grpSpPr>
        <p:sp>
          <p:nvSpPr>
            <p:cNvPr id="10" name="Ellipse 9"/>
            <p:cNvSpPr>
              <a:spLocks noChangeAspect="1"/>
            </p:cNvSpPr>
            <p:nvPr userDrawn="1"/>
          </p:nvSpPr>
          <p:spPr>
            <a:xfrm>
              <a:off x="6895225" y="3449538"/>
              <a:ext cx="1620000" cy="1620000"/>
            </a:xfrm>
            <a:prstGeom prst="ellipse">
              <a:avLst/>
            </a:prstGeom>
            <a:solidFill>
              <a:schemeClr val="accent5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28585" indent="-128585" algn="l" eaLnBrk="1">
                <a:spcBef>
                  <a:spcPts val="450"/>
                </a:spcBef>
                <a:buSzPct val="90000"/>
                <a:buFont typeface="Wingdings" panose="05000000000000000000" pitchFamily="2" charset="2"/>
                <a:buChar char="§"/>
              </a:pP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11" name="Textplatzhalter 8"/>
            <p:cNvSpPr txBox="1">
              <a:spLocks noChangeAspect="1"/>
            </p:cNvSpPr>
            <p:nvPr/>
          </p:nvSpPr>
          <p:spPr>
            <a:xfrm>
              <a:off x="6841225" y="3395538"/>
              <a:ext cx="1728000" cy="1728000"/>
            </a:xfrm>
            <a:prstGeom prst="ellipse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98000"/>
                </a:lnSpc>
                <a:spcBef>
                  <a:spcPts val="0"/>
                </a:spcBef>
                <a:spcAft>
                  <a:spcPts val="0"/>
                </a:spcAft>
                <a:buSzPct val="90000"/>
                <a:buFont typeface="Wingdings" panose="05000000000000000000" pitchFamily="2" charset="2"/>
                <a:buNone/>
                <a:defRPr sz="1400" b="1" kern="120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8000"/>
                </a:lnSpc>
                <a:spcBef>
                  <a:spcPts val="0"/>
                </a:spcBef>
                <a:spcAft>
                  <a:spcPts val="0"/>
                </a:spcAft>
                <a:buSzPct val="90000"/>
                <a:buFont typeface="Wingdings" panose="05000000000000000000" pitchFamily="2" charset="2"/>
                <a:buNone/>
                <a:defRPr sz="1400" kern="1200">
                  <a:solidFill>
                    <a:schemeClr val="accent3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44000" indent="-144000" algn="l" defTabSz="914400" rtl="0" eaLnBrk="1" latinLnBrk="0" hangingPunct="1">
                <a:lnSpc>
                  <a:spcPct val="98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>
                    <a:lumMod val="75000"/>
                  </a:schemeClr>
                </a:buClr>
                <a:buSzPct val="90000"/>
                <a:buFont typeface="Arial" panose="020B0604020202020204" pitchFamily="34" charset="0"/>
                <a:buChar char="•"/>
                <a:defRPr sz="1400" kern="1200">
                  <a:solidFill>
                    <a:schemeClr val="accent3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288000" indent="-144000" algn="l" defTabSz="914400" rtl="0" eaLnBrk="1" latinLnBrk="0" hangingPunct="1">
                <a:lnSpc>
                  <a:spcPct val="98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>
                    <a:lumMod val="75000"/>
                  </a:schemeClr>
                </a:buClr>
                <a:buSzPct val="90000"/>
                <a:buFont typeface="Arial" panose="020B0604020202020204" pitchFamily="34" charset="0"/>
                <a:buChar char="•"/>
                <a:defRPr sz="1400" kern="1200">
                  <a:solidFill>
                    <a:schemeClr val="accent3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432000" indent="-144000" algn="l" defTabSz="914400" rtl="0" eaLnBrk="1" latinLnBrk="0" hangingPunct="1">
                <a:lnSpc>
                  <a:spcPct val="98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>
                    <a:lumMod val="75000"/>
                  </a:schemeClr>
                </a:buClr>
                <a:buSzPct val="90000"/>
                <a:buFont typeface="Arial" panose="020B0604020202020204" pitchFamily="34" charset="0"/>
                <a:buChar char="•"/>
                <a:defRPr sz="1400" kern="1200">
                  <a:solidFill>
                    <a:schemeClr val="accent3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US" sz="975" baseline="0" dirty="0">
                  <a:solidFill>
                    <a:schemeClr val="bg1"/>
                  </a:solidFill>
                  <a:latin typeface="+mn-lt"/>
                </a:rPr>
                <a:t>Teaser</a:t>
              </a:r>
            </a:p>
          </p:txBody>
        </p:sp>
      </p:grpSp>
      <p:graphicFrame>
        <p:nvGraphicFramePr>
          <p:cNvPr id="12" name="Tabelle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41804645"/>
              </p:ext>
            </p:extLst>
          </p:nvPr>
        </p:nvGraphicFramePr>
        <p:xfrm>
          <a:off x="217887" y="1136661"/>
          <a:ext cx="3102769" cy="2477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2800" kern="120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Enter quote</a:t>
                      </a:r>
                    </a:p>
                    <a:p>
                      <a:pPr marL="457200" marR="0" lvl="1" indent="0" algn="r" defTabSz="914400" rtl="0" eaLnBrk="1" fontAlgn="auto" latinLnBrk="0" hangingPunct="1">
                        <a:lnSpc>
                          <a:spcPct val="98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200" b="0" kern="120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Source, </a:t>
                      </a:r>
                      <a:r>
                        <a:rPr kumimoji="0" lang="en-US" sz="1200" b="0" i="1" kern="120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only </a:t>
                      </a:r>
                      <a:r>
                        <a:rPr kumimoji="0" lang="en-US" sz="1200" b="0" kern="120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adjust table width</a:t>
                      </a:r>
                    </a:p>
                  </a:txBody>
                  <a:tcPr marL="351000" marR="351000" marT="396000" marB="28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r"/>
                      <a:r>
                        <a:rPr lang="en-US" sz="6600" baseline="39000" dirty="0" smtClean="0">
                          <a:solidFill>
                            <a:schemeClr val="tx2"/>
                          </a:solidFill>
                          <a:latin typeface="Wingdings 3" panose="05040102010807070707" pitchFamily="18" charset="2"/>
                        </a:rPr>
                        <a:t></a:t>
                      </a:r>
                      <a:endParaRPr kumimoji="0" lang="en-US" sz="6000" b="0" i="0" u="none" strike="noStrike" kern="1200" cap="none" spc="0" normalizeH="0" baseline="3900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45900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elle 1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85084909"/>
              </p:ext>
            </p:extLst>
          </p:nvPr>
        </p:nvGraphicFramePr>
        <p:xfrm>
          <a:off x="217887" y="3149663"/>
          <a:ext cx="3102769" cy="137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+mn-lt"/>
                        </a:rPr>
                        <a:t>Enter text here and </a:t>
                      </a:r>
                      <a:r>
                        <a:rPr lang="en-US" sz="120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only 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+mn-lt"/>
                        </a:rPr>
                        <a:t>adjust table width</a:t>
                      </a:r>
                    </a:p>
                  </a:txBody>
                  <a:tcPr marL="135000" marR="135000" marT="180000" marB="180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r"/>
                      <a:r>
                        <a:rPr lang="en-US" sz="5400" baseline="39000" dirty="0" smtClean="0">
                          <a:solidFill>
                            <a:schemeClr val="tx2"/>
                          </a:solidFill>
                          <a:latin typeface="Wingdings 3" panose="05040102010807070707" pitchFamily="18" charset="2"/>
                        </a:rPr>
                        <a:t></a:t>
                      </a:r>
                      <a:endParaRPr kumimoji="0" lang="en-US" sz="4000" b="0" i="0" u="none" strike="noStrike" kern="1200" cap="none" spc="0" normalizeH="0" baseline="3900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37800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Tabelle 1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01854171"/>
              </p:ext>
            </p:extLst>
          </p:nvPr>
        </p:nvGraphicFramePr>
        <p:xfrm>
          <a:off x="4354966" y="1131888"/>
          <a:ext cx="2229413" cy="148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9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r>
                        <a:rPr lang="en-US" sz="1600" baseline="0" dirty="0">
                          <a:solidFill>
                            <a:schemeClr val="bg1"/>
                          </a:solidFill>
                          <a:latin typeface="+mn-lt"/>
                        </a:rPr>
                        <a:t>Header</a:t>
                      </a:r>
                    </a:p>
                  </a:txBody>
                  <a:tcPr marL="135000" marR="135000" marT="126000" marB="126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baseline="0" noProof="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only adjust table width</a:t>
                      </a:r>
                    </a:p>
                  </a:txBody>
                  <a:tcPr marL="135000" marR="135000" marT="252000" marB="252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200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lection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1568671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022" name="think-cell Folie" r:id="rId4" imgW="136" imgH="136" progId="TCLayout.ActiveDocument.1">
                  <p:embed/>
                </p:oleObj>
              </mc:Choice>
              <mc:Fallback>
                <p:oleObj name="think-cell Folie" r:id="rId4" imgW="136" imgH="13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feld 13"/>
          <p:cNvSpPr txBox="1"/>
          <p:nvPr userDrawn="1"/>
        </p:nvSpPr>
        <p:spPr>
          <a:xfrm>
            <a:off x="2" y="-292695"/>
            <a:ext cx="4000571" cy="12464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450"/>
              </a:spcBef>
              <a:buSzPct val="90000"/>
              <a:buFont typeface="Wingdings" panose="05000000000000000000" pitchFamily="2" charset="2"/>
              <a:buNone/>
            </a:pPr>
            <a:r>
              <a:rPr lang="en-US" sz="8100" b="1" baseline="0" dirty="0">
                <a:solidFill>
                  <a:schemeClr val="bg1">
                    <a:alpha val="20000"/>
                  </a:schemeClr>
                </a:solidFill>
                <a:latin typeface="+mj-lt"/>
              </a:rPr>
              <a:t>Agenda</a:t>
            </a:r>
            <a:endParaRPr lang="en-US" sz="8100" b="1" dirty="0">
              <a:solidFill>
                <a:schemeClr val="bg1">
                  <a:alpha val="20000"/>
                </a:schemeClr>
              </a:solidFill>
              <a:latin typeface="+mj-lt"/>
            </a:endParaRPr>
          </a:p>
        </p:txBody>
      </p:sp>
      <p:sp>
        <p:nvSpPr>
          <p:cNvPr id="5" name="Textfeld 4"/>
          <p:cNvSpPr txBox="1"/>
          <p:nvPr userDrawn="1"/>
        </p:nvSpPr>
        <p:spPr>
          <a:xfrm>
            <a:off x="217887" y="3975101"/>
            <a:ext cx="6373943" cy="5762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de-DE"/>
            </a:defPPr>
            <a:lvl1pPr>
              <a:spcBef>
                <a:spcPct val="0"/>
              </a:spcBef>
              <a:buNone/>
              <a:defRPr sz="2000" b="1">
                <a:solidFill>
                  <a:srgbClr val="D81E05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1500" baseline="0" dirty="0">
                <a:solidFill>
                  <a:srgbClr val="D81E05"/>
                </a:solidFill>
              </a:rPr>
              <a:t>Table for agenda with unfussy image </a:t>
            </a:r>
            <a:r>
              <a:rPr lang="en-US" sz="1500" baseline="0" dirty="0" smtClean="0">
                <a:solidFill>
                  <a:srgbClr val="D81E05"/>
                </a:solidFill>
              </a:rPr>
              <a:t>content</a:t>
            </a:r>
            <a:endParaRPr lang="en-US" sz="1500" baseline="0" dirty="0">
              <a:solidFill>
                <a:srgbClr val="D81E05"/>
              </a:solidFill>
            </a:endParaRPr>
          </a:p>
          <a:p>
            <a:pPr lvl="0"/>
            <a:r>
              <a:rPr lang="en-US" sz="1500" b="0" baseline="0" dirty="0">
                <a:solidFill>
                  <a:srgbClr val="D81E05"/>
                </a:solidFill>
              </a:rPr>
              <a:t>Copy the table to the Agenda slide, text can also be </a:t>
            </a:r>
            <a:r>
              <a:rPr lang="en-US" sz="1500" b="0" baseline="0" dirty="0" smtClean="0">
                <a:solidFill>
                  <a:srgbClr val="D81E05"/>
                </a:solidFill>
              </a:rPr>
              <a:t>white.</a:t>
            </a:r>
            <a:endParaRPr lang="en-US" sz="1500" b="0" dirty="0">
              <a:solidFill>
                <a:srgbClr val="D81E05"/>
              </a:solidFill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82082024"/>
              </p:ext>
            </p:extLst>
          </p:nvPr>
        </p:nvGraphicFramePr>
        <p:xfrm>
          <a:off x="217885" y="1499841"/>
          <a:ext cx="4752000" cy="226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4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1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5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08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r"/>
                      <a:r>
                        <a:rPr lang="en-US" sz="4000" baseline="0" dirty="0">
                          <a:solidFill>
                            <a:schemeClr val="tx2"/>
                          </a:solidFill>
                          <a:latin typeface="+mn-lt"/>
                        </a:rPr>
                        <a:t>01</a:t>
                      </a:r>
                    </a:p>
                  </a:txBody>
                  <a:tcPr marL="0" marR="0" marT="0" marB="144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8000"/>
                        </a:lnSpc>
                      </a:pPr>
                      <a:r>
                        <a:rPr lang="en-US" sz="1600" b="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Enter text</a:t>
                      </a:r>
                    </a:p>
                  </a:txBody>
                  <a:tcPr marL="135000" marR="270000" marT="72000" marB="144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baseline="0" dirty="0">
                          <a:solidFill>
                            <a:schemeClr val="tx2"/>
                          </a:solidFill>
                          <a:latin typeface="+mn-lt"/>
                        </a:rPr>
                        <a:t>04</a:t>
                      </a:r>
                    </a:p>
                  </a:txBody>
                  <a:tcPr marL="0" marR="0" marT="0" marB="144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8000"/>
                        </a:lnSpc>
                      </a:pPr>
                      <a:r>
                        <a:rPr lang="en-US" sz="1600" b="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Enter text</a:t>
                      </a:r>
                    </a:p>
                  </a:txBody>
                  <a:tcPr marL="135000" marR="270000" marT="72000" marB="144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r"/>
                      <a:r>
                        <a:rPr lang="en-US" sz="40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02</a:t>
                      </a:r>
                    </a:p>
                  </a:txBody>
                  <a:tcPr marL="0" marR="0" marT="0" marB="144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8000"/>
                        </a:lnSpc>
                      </a:pPr>
                      <a:r>
                        <a:rPr lang="en-US" sz="160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Enter text</a:t>
                      </a:r>
                    </a:p>
                  </a:txBody>
                  <a:tcPr marL="135000" marR="270000" marT="72000" marB="144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05</a:t>
                      </a:r>
                    </a:p>
                  </a:txBody>
                  <a:tcPr marL="0" marR="0" marT="0" marB="144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8000"/>
                        </a:lnSpc>
                      </a:pPr>
                      <a:r>
                        <a:rPr lang="en-US" sz="160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Enter text</a:t>
                      </a:r>
                    </a:p>
                  </a:txBody>
                  <a:tcPr marL="135000" marR="270000" marT="72000" marB="144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r"/>
                      <a:r>
                        <a:rPr lang="en-US" sz="40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03</a:t>
                      </a:r>
                    </a:p>
                  </a:txBody>
                  <a:tcPr marL="0" marR="0" marT="0" marB="144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8000"/>
                        </a:lnSpc>
                      </a:pPr>
                      <a:r>
                        <a:rPr lang="en-US" sz="160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Enter text</a:t>
                      </a:r>
                    </a:p>
                  </a:txBody>
                  <a:tcPr marL="135000" marR="270000" marT="72000" marB="144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06</a:t>
                      </a:r>
                    </a:p>
                  </a:txBody>
                  <a:tcPr marL="0" marR="0" marT="0" marB="144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8000"/>
                        </a:lnSpc>
                      </a:pPr>
                      <a:r>
                        <a:rPr lang="en-US" sz="160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Enter text</a:t>
                      </a:r>
                    </a:p>
                  </a:txBody>
                  <a:tcPr marL="135000" marR="270000" marT="72000" marB="144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457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lection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55799382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046" name="think-cell Folie" r:id="rId4" imgW="136" imgH="136" progId="TCLayout.ActiveDocument.1">
                  <p:embed/>
                </p:oleObj>
              </mc:Choice>
              <mc:Fallback>
                <p:oleObj name="think-cell Folie" r:id="rId4" imgW="136" imgH="13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feld 13"/>
          <p:cNvSpPr txBox="1"/>
          <p:nvPr userDrawn="1"/>
        </p:nvSpPr>
        <p:spPr>
          <a:xfrm>
            <a:off x="2" y="-292695"/>
            <a:ext cx="4000571" cy="12464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450"/>
              </a:spcBef>
              <a:buSzPct val="90000"/>
              <a:buFont typeface="Wingdings" panose="05000000000000000000" pitchFamily="2" charset="2"/>
              <a:buNone/>
            </a:pPr>
            <a:r>
              <a:rPr lang="en-US" sz="8100" b="1" baseline="0" dirty="0">
                <a:solidFill>
                  <a:schemeClr val="bg1">
                    <a:alpha val="20000"/>
                  </a:schemeClr>
                </a:solidFill>
                <a:latin typeface="+mj-lt"/>
              </a:rPr>
              <a:t>Agenda</a:t>
            </a:r>
            <a:endParaRPr lang="en-US" sz="8100" b="1" dirty="0">
              <a:solidFill>
                <a:schemeClr val="bg1">
                  <a:alpha val="20000"/>
                </a:schemeClr>
              </a:solidFill>
              <a:latin typeface="+mj-lt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217887" y="3975101"/>
            <a:ext cx="6373943" cy="5762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de-DE"/>
            </a:defPPr>
            <a:lvl1pPr>
              <a:spcBef>
                <a:spcPct val="0"/>
              </a:spcBef>
              <a:buNone/>
              <a:defRPr sz="2000" b="1">
                <a:solidFill>
                  <a:srgbClr val="D81E05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1500" baseline="0" dirty="0">
                <a:solidFill>
                  <a:srgbClr val="D81E05"/>
                </a:solidFill>
              </a:rPr>
              <a:t>Table for agenda with detailed </a:t>
            </a:r>
            <a:r>
              <a:rPr lang="en-US" sz="1500" baseline="0" dirty="0" smtClean="0">
                <a:solidFill>
                  <a:srgbClr val="D81E05"/>
                </a:solidFill>
              </a:rPr>
              <a:t>image</a:t>
            </a:r>
            <a:endParaRPr lang="en-US" sz="1500" baseline="0" dirty="0">
              <a:solidFill>
                <a:srgbClr val="D81E05"/>
              </a:solidFill>
            </a:endParaRPr>
          </a:p>
          <a:p>
            <a:pPr lvl="0"/>
            <a:r>
              <a:rPr lang="en-US" sz="1500" b="0" baseline="0" dirty="0">
                <a:solidFill>
                  <a:srgbClr val="D81E05"/>
                </a:solidFill>
              </a:rPr>
              <a:t>Copy the table to the Agenda slide.</a:t>
            </a:r>
            <a:endParaRPr lang="en-US" sz="1500" b="0" dirty="0">
              <a:solidFill>
                <a:srgbClr val="D81E05"/>
              </a:solidFill>
            </a:endParaRPr>
          </a:p>
        </p:txBody>
      </p:sp>
      <p:graphicFrame>
        <p:nvGraphicFramePr>
          <p:cNvPr id="8" name="Tabel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81381204"/>
              </p:ext>
            </p:extLst>
          </p:nvPr>
        </p:nvGraphicFramePr>
        <p:xfrm>
          <a:off x="217885" y="1499841"/>
          <a:ext cx="4876628" cy="226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9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3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52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r"/>
                      <a:r>
                        <a:rPr lang="en-US" sz="4000" baseline="0" dirty="0">
                          <a:solidFill>
                            <a:schemeClr val="tx2"/>
                          </a:solidFill>
                          <a:latin typeface="+mn-lt"/>
                        </a:rPr>
                        <a:t>01</a:t>
                      </a:r>
                    </a:p>
                  </a:txBody>
                  <a:tcPr marL="0" marR="0" marT="0" marB="144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8000"/>
                        </a:lnSpc>
                      </a:pPr>
                      <a:r>
                        <a:rPr lang="en-US" sz="1600" b="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Enter text</a:t>
                      </a:r>
                    </a:p>
                  </a:txBody>
                  <a:tcPr marL="135000" marR="270000" marT="72000" marB="144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baseline="0" dirty="0">
                          <a:solidFill>
                            <a:schemeClr val="tx2"/>
                          </a:solidFill>
                          <a:latin typeface="+mn-lt"/>
                        </a:rPr>
                        <a:t>04</a:t>
                      </a:r>
                    </a:p>
                  </a:txBody>
                  <a:tcPr marL="0" marR="0" marT="0" marB="144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8000"/>
                        </a:lnSpc>
                      </a:pPr>
                      <a:r>
                        <a:rPr lang="en-US" sz="1600" b="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Enter text</a:t>
                      </a:r>
                    </a:p>
                  </a:txBody>
                  <a:tcPr marL="135000" marR="270000" marT="72000" marB="144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r"/>
                      <a:r>
                        <a:rPr lang="en-US" sz="40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02</a:t>
                      </a:r>
                    </a:p>
                  </a:txBody>
                  <a:tcPr marL="0" marR="0" marT="0" marB="144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8000"/>
                        </a:lnSpc>
                      </a:pPr>
                      <a:r>
                        <a:rPr lang="en-US" sz="160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Enter text</a:t>
                      </a:r>
                    </a:p>
                  </a:txBody>
                  <a:tcPr marL="135000" marR="270000" marT="72000" marB="144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05</a:t>
                      </a:r>
                    </a:p>
                  </a:txBody>
                  <a:tcPr marL="0" marR="0" marT="0" marB="144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8000"/>
                        </a:lnSpc>
                      </a:pPr>
                      <a:r>
                        <a:rPr lang="en-US" sz="160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Enter text</a:t>
                      </a:r>
                    </a:p>
                  </a:txBody>
                  <a:tcPr marL="135000" marR="270000" marT="72000" marB="144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r"/>
                      <a:r>
                        <a:rPr lang="en-US" sz="40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03</a:t>
                      </a:r>
                    </a:p>
                  </a:txBody>
                  <a:tcPr marL="0" marR="0" marT="0" marB="144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8000"/>
                        </a:lnSpc>
                      </a:pPr>
                      <a:r>
                        <a:rPr lang="en-US" sz="160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Enter text</a:t>
                      </a:r>
                    </a:p>
                  </a:txBody>
                  <a:tcPr marL="135000" marR="270000" marT="72000" marB="144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06</a:t>
                      </a:r>
                    </a:p>
                  </a:txBody>
                  <a:tcPr marL="0" marR="0" marT="0" marB="144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8000"/>
                        </a:lnSpc>
                      </a:pPr>
                      <a:r>
                        <a:rPr lang="en-US" sz="160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Enter text</a:t>
                      </a:r>
                    </a:p>
                  </a:txBody>
                  <a:tcPr marL="135000" marR="270000" marT="72000" marB="144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325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H, Logo white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96783901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15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platzhalt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387901" y="4443323"/>
            <a:ext cx="3100052" cy="294866"/>
          </a:xfrm>
          <a:solidFill>
            <a:schemeClr val="bg1">
              <a:alpha val="80000"/>
            </a:schemeClr>
          </a:solidFill>
        </p:spPr>
        <p:txBody>
          <a:bodyPr wrap="square" lIns="108000" tIns="90000" rIns="108000" bIns="90000">
            <a:spAutoFit/>
          </a:bodyPr>
          <a:lstStyle>
            <a:lvl1pPr>
              <a:defRPr sz="750" b="0">
                <a:solidFill>
                  <a:schemeClr val="accent3"/>
                </a:solidFill>
              </a:defRPr>
            </a:lvl1pPr>
            <a:lvl2pPr>
              <a:defRPr sz="750"/>
            </a:lvl2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87900" y="3048164"/>
            <a:ext cx="3094679" cy="1002358"/>
          </a:xfrm>
          <a:solidFill>
            <a:schemeClr val="bg1">
              <a:alpha val="80000"/>
            </a:schemeClr>
          </a:solidFill>
          <a:effectLst/>
        </p:spPr>
        <p:txBody>
          <a:bodyPr vert="horz" wrap="square" lIns="180000" tIns="144000" rIns="180000" bIns="108000" rtlCol="0" anchor="b" anchorCtr="0">
            <a:spAutoFit/>
          </a:bodyPr>
          <a:lstStyle>
            <a:lvl1pPr>
              <a:defRPr lang="en-US" sz="5400" baseline="0" dirty="0">
                <a:effectLst/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Lufthansa Office Head" panose="020B0404040000000004" pitchFamily="34" charset="0"/>
            </a:pPr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2401285" y="4435757"/>
            <a:ext cx="1086668" cy="294866"/>
          </a:xfrm>
        </p:spPr>
        <p:txBody>
          <a:bodyPr wrap="square" tIns="90000" bIns="90000">
            <a:spAutoFit/>
          </a:bodyPr>
          <a:lstStyle>
            <a:lvl1pPr algn="ctr">
              <a:defRPr sz="750"/>
            </a:lvl1pPr>
          </a:lstStyle>
          <a:p>
            <a:pPr lvl="0"/>
            <a:r>
              <a:rPr lang="en-US" dirty="0" smtClean="0"/>
              <a:t>Label</a:t>
            </a:r>
            <a:endParaRPr lang="en-US" dirty="0"/>
          </a:p>
        </p:txBody>
      </p:sp>
      <p:cxnSp>
        <p:nvCxnSpPr>
          <p:cNvPr id="5" name="Gerader Verbinder 4"/>
          <p:cNvCxnSpPr/>
          <p:nvPr userDrawn="1"/>
        </p:nvCxnSpPr>
        <p:spPr>
          <a:xfrm>
            <a:off x="2401283" y="4512040"/>
            <a:ext cx="0" cy="18000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ieren 13"/>
          <p:cNvGrpSpPr/>
          <p:nvPr userDrawn="1"/>
        </p:nvGrpSpPr>
        <p:grpSpPr>
          <a:xfrm>
            <a:off x="2407668" y="5214401"/>
            <a:ext cx="4450332" cy="318783"/>
            <a:chOff x="2653913" y="5214398"/>
            <a:chExt cx="5933776" cy="318783"/>
          </a:xfrm>
          <a:solidFill>
            <a:srgbClr val="92D050"/>
          </a:solidFill>
        </p:grpSpPr>
        <p:sp>
          <p:nvSpPr>
            <p:cNvPr id="15" name="Gleichschenkliges Dreieck 14"/>
            <p:cNvSpPr/>
            <p:nvPr userDrawn="1"/>
          </p:nvSpPr>
          <p:spPr>
            <a:xfrm>
              <a:off x="3316868" y="5214398"/>
              <a:ext cx="144000" cy="1800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>
              <a:noAutofit/>
            </a:bodyPr>
            <a:lstStyle/>
            <a:p>
              <a:pPr lvl="0" indent="0" eaLnBrk="1">
                <a:spcBef>
                  <a:spcPts val="0"/>
                </a:spcBef>
                <a:spcAft>
                  <a:spcPts val="450"/>
                </a:spcAft>
                <a:buFont typeface="+mj-lt"/>
                <a:buNone/>
              </a:pPr>
              <a:endParaRPr lang="en-US" sz="750" b="0" dirty="0">
                <a:solidFill>
                  <a:schemeClr val="bg1"/>
                </a:solidFill>
              </a:endParaRPr>
            </a:p>
          </p:txBody>
        </p:sp>
        <p:sp>
          <p:nvSpPr>
            <p:cNvPr id="16" name="Rechteck 15"/>
            <p:cNvSpPr/>
            <p:nvPr userDrawn="1"/>
          </p:nvSpPr>
          <p:spPr>
            <a:xfrm>
              <a:off x="2653913" y="5345062"/>
              <a:ext cx="5933776" cy="1881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36000" rIns="72000" bIns="36000" rtlCol="0" anchor="t" anchorCtr="0">
              <a:spAutoFit/>
            </a:bodyPr>
            <a:lstStyle/>
            <a:p>
              <a:pPr marL="0" indent="0">
                <a:spcBef>
                  <a:spcPts val="0"/>
                </a:spcBef>
                <a:spcAft>
                  <a:spcPts val="450"/>
                </a:spcAft>
                <a:buFont typeface="+mj-lt"/>
                <a:buNone/>
                <a:tabLst>
                  <a:tab pos="1546583" algn="l"/>
                </a:tabLst>
              </a:pPr>
              <a:r>
                <a:rPr lang="en-US" sz="750" baseline="0" noProof="0" dirty="0">
                  <a:solidFill>
                    <a:schemeClr val="bg1"/>
                  </a:solidFill>
                </a:rPr>
                <a:t>Please enter the label here </a:t>
              </a:r>
              <a:r>
                <a:rPr lang="en-US" sz="750" b="1" baseline="0" noProof="0" dirty="0">
                  <a:solidFill>
                    <a:schemeClr val="bg1"/>
                  </a:solidFill>
                </a:rPr>
                <a:t>and </a:t>
              </a:r>
              <a:r>
                <a:rPr lang="en-US" sz="750" baseline="0" noProof="0" dirty="0">
                  <a:solidFill>
                    <a:schemeClr val="bg1"/>
                  </a:solidFill>
                </a:rPr>
                <a:t>once on the slide master. Description on the following page.</a:t>
              </a:r>
            </a:p>
          </p:txBody>
        </p:sp>
      </p:grpSp>
      <p:pic>
        <p:nvPicPr>
          <p:cNvPr id="17" name="Grafik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840" y="180926"/>
            <a:ext cx="1935586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50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ing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75369952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41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5"/>
            <a:ext cx="6858000" cy="4548187"/>
          </a:xfrm>
          <a:solidFill>
            <a:schemeClr val="accent1">
              <a:lumMod val="75000"/>
            </a:schemeClr>
          </a:solidFill>
          <a:ln w="6350">
            <a:noFill/>
            <a:miter lim="800000"/>
          </a:ln>
        </p:spPr>
        <p:txBody>
          <a:bodyPr tIns="1224000"/>
          <a:lstStyle>
            <a:lvl1pPr marL="0" marR="0" indent="0" algn="ctr" defTabSz="685783" rtl="0" eaLnBrk="1" fontAlgn="auto" latinLnBrk="0" hangingPunct="1">
              <a:lnSpc>
                <a:spcPct val="98000"/>
              </a:lnSpc>
              <a:spcBef>
                <a:spcPts val="45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b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Insert image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If required, use “Reset slide” command </a:t>
            </a:r>
            <a:br>
              <a:rPr lang="en-US" dirty="0" smtClean="0"/>
            </a:br>
            <a:r>
              <a:rPr lang="en-US" dirty="0" smtClean="0"/>
              <a:t>to restore layer order</a:t>
            </a:r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214975" y="3546008"/>
            <a:ext cx="4767992" cy="753059"/>
          </a:xfrm>
          <a:solidFill>
            <a:schemeClr val="bg1">
              <a:alpha val="80000"/>
            </a:schemeClr>
          </a:solidFill>
          <a:effectLst/>
        </p:spPr>
        <p:txBody>
          <a:bodyPr wrap="square" lIns="180000" tIns="144000" rIns="180000" bIns="10800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5"/>
              </a:buClr>
              <a:buSzPct val="100000"/>
              <a:buFont typeface="Lufthansa Office Head" panose="020B0404040000000004" pitchFamily="34" charset="0"/>
              <a:buNone/>
              <a:defRPr sz="3600" b="1" baseline="0">
                <a:solidFill>
                  <a:schemeClr val="tx2"/>
                </a:solidFill>
                <a:effectLst/>
                <a:latin typeface="+mj-lt"/>
              </a:defRPr>
            </a:lvl1pPr>
            <a:lvl2pPr>
              <a:defRPr sz="750" baseline="0"/>
            </a:lvl2pPr>
          </a:lstStyle>
          <a:p>
            <a:pPr lvl="0"/>
            <a:r>
              <a:rPr lang="en-US" dirty="0" smtClean="0"/>
              <a:t>Enter title</a:t>
            </a:r>
            <a:endParaRPr lang="en-US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215506" y="4802293"/>
            <a:ext cx="484107" cy="6925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450">
                <a:solidFill>
                  <a:schemeClr val="accent4"/>
                </a:solidFill>
                <a:latin typeface="+mn-lt"/>
              </a:defRPr>
            </a:lvl1pPr>
          </a:lstStyle>
          <a:p>
            <a:fld id="{18DD8389-2D9E-4369-8488-4B6379D86051}" type="datetime3">
              <a:rPr lang="en-US" smtClean="0"/>
              <a:pPr/>
              <a:t>9 December 2021</a:t>
            </a:fld>
            <a:endParaRPr lang="en-US" dirty="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5504" y="4707370"/>
            <a:ext cx="1620000" cy="6925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45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US" baseline="0" smtClean="0"/>
              <a:t>Lufthansa Systems company presentation</a:t>
            </a:r>
            <a:endParaRPr lang="en-US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15504" y="4897216"/>
            <a:ext cx="205184" cy="6925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45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smtClean="0"/>
              <a:t>Page </a:t>
            </a:r>
            <a:fld id="{67242389-55B8-40B0-97B3-D8452A5F36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98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, Logo white"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70924762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63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73" y="240486"/>
            <a:ext cx="1935585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7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, Logo blue"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17177070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88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Grafik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70" y="180927"/>
            <a:ext cx="1935585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90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ye-catching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76390140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712" name="think-cell Folie" r:id="rId4" imgW="136" imgH="136" progId="TCLayout.ActiveDocument.1">
                  <p:embed/>
                </p:oleObj>
              </mc:Choice>
              <mc:Fallback>
                <p:oleObj name="think-cell Folie" r:id="rId4" imgW="136" imgH="13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15506" y="3177"/>
            <a:ext cx="6373415" cy="4548186"/>
          </a:xfrm>
        </p:spPr>
        <p:txBody>
          <a:bodyPr tIns="180000"/>
          <a:lstStyle>
            <a:lvl1pPr>
              <a:lnSpc>
                <a:spcPct val="92000"/>
              </a:lnSpc>
              <a:spcBef>
                <a:spcPts val="0"/>
              </a:spcBef>
              <a:defRPr sz="7200">
                <a:solidFill>
                  <a:schemeClr val="tx2"/>
                </a:solidFill>
                <a:latin typeface="+mj-lt"/>
              </a:defRPr>
            </a:lvl1pPr>
            <a:lvl2pPr>
              <a:lnSpc>
                <a:spcPct val="92000"/>
              </a:lnSpc>
              <a:spcBef>
                <a:spcPts val="0"/>
              </a:spcBef>
              <a:defRPr sz="7200" b="1">
                <a:solidFill>
                  <a:schemeClr val="accent5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Headline </a:t>
            </a:r>
          </a:p>
          <a:p>
            <a:pPr lvl="1"/>
            <a:r>
              <a:rPr lang="en-US" dirty="0" smtClean="0"/>
              <a:t>with highlight</a:t>
            </a:r>
            <a:endParaRPr lang="en-US" dirty="0"/>
          </a:p>
        </p:txBody>
      </p:sp>
      <p:cxnSp>
        <p:nvCxnSpPr>
          <p:cNvPr id="10" name="Gerader Verbinder 9"/>
          <p:cNvCxnSpPr/>
          <p:nvPr userDrawn="1"/>
        </p:nvCxnSpPr>
        <p:spPr>
          <a:xfrm>
            <a:off x="0" y="4551363"/>
            <a:ext cx="6858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umsplatzhalter 3"/>
          <p:cNvSpPr>
            <a:spLocks noGrp="1"/>
          </p:cNvSpPr>
          <p:nvPr>
            <p:ph type="dt" sz="half" idx="2"/>
          </p:nvPr>
        </p:nvSpPr>
        <p:spPr>
          <a:xfrm>
            <a:off x="215506" y="4802293"/>
            <a:ext cx="484107" cy="6925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450">
                <a:solidFill>
                  <a:schemeClr val="accent4"/>
                </a:solidFill>
                <a:latin typeface="+mn-lt"/>
              </a:defRPr>
            </a:lvl1pPr>
          </a:lstStyle>
          <a:p>
            <a:fld id="{B196F2D3-0F9E-4A05-BC98-60B729FFA08F}" type="datetime3">
              <a:rPr lang="en-US" smtClean="0"/>
              <a:pPr/>
              <a:t>9 December 2021</a:t>
            </a:fld>
            <a:endParaRPr lang="en-US" dirty="0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5504" y="4707370"/>
            <a:ext cx="1620000" cy="6925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45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US" baseline="0" smtClean="0"/>
              <a:t>Lufthansa Systems company presentation</a:t>
            </a:r>
            <a:endParaRPr lang="en-US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15504" y="4897216"/>
            <a:ext cx="205184" cy="6925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45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smtClean="0"/>
              <a:t>Page </a:t>
            </a:r>
            <a:fld id="{67242389-55B8-40B0-97B3-D8452A5F36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00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ing slide with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41725922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736" name="think-cell Folie" r:id="rId4" imgW="136" imgH="136" progId="TCLayout.ActiveDocument.1">
                  <p:embed/>
                </p:oleObj>
              </mc:Choice>
              <mc:Fallback>
                <p:oleObj name="think-cell Folie" r:id="rId4" imgW="136" imgH="13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15506" y="303217"/>
            <a:ext cx="6373415" cy="4248151"/>
          </a:xfrm>
        </p:spPr>
        <p:txBody>
          <a:bodyPr vert="horz" lIns="0" tIns="180000" rIns="0" bIns="0" rtlCol="0">
            <a:normAutofit/>
          </a:bodyPr>
          <a:lstStyle>
            <a:lvl1pPr>
              <a:defRPr lang="en-US" sz="3750" baseline="0" dirty="0">
                <a:solidFill>
                  <a:schemeClr val="tx2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Edit title master format by clicking.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Format highlighting yellow.</a:t>
            </a:r>
            <a:endParaRPr lang="en-US" dirty="0"/>
          </a:p>
        </p:txBody>
      </p:sp>
      <p:cxnSp>
        <p:nvCxnSpPr>
          <p:cNvPr id="12" name="Gerader Verbinder 11"/>
          <p:cNvCxnSpPr/>
          <p:nvPr userDrawn="1"/>
        </p:nvCxnSpPr>
        <p:spPr>
          <a:xfrm>
            <a:off x="0" y="4551363"/>
            <a:ext cx="6858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215506" y="4802293"/>
            <a:ext cx="484107" cy="6925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450">
                <a:solidFill>
                  <a:schemeClr val="accent4"/>
                </a:solidFill>
                <a:latin typeface="+mn-lt"/>
              </a:defRPr>
            </a:lvl1pPr>
          </a:lstStyle>
          <a:p>
            <a:fld id="{2087BA02-0D2B-4201-8508-630F650099B6}" type="datetime3">
              <a:rPr lang="en-US" smtClean="0"/>
              <a:pPr/>
              <a:t>9 December 2021</a:t>
            </a:fld>
            <a:endParaRPr lang="en-US" dirty="0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5504" y="4707370"/>
            <a:ext cx="1620000" cy="6925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45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US" baseline="0" smtClean="0"/>
              <a:t>Lufthansa Systems company presentation</a:t>
            </a:r>
            <a:endParaRPr lang="en-US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15504" y="4897216"/>
            <a:ext cx="205184" cy="6925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45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smtClean="0"/>
              <a:t>Page </a:t>
            </a:r>
            <a:fld id="{67242389-55B8-40B0-97B3-D8452A5F36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5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hite">
    <p:bg>
      <p:bgPr>
        <a:blipFill dpi="0" rotWithShape="1">
          <a:blip r:embed="rId4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89787628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761" name="think-cell Folie" r:id="rId5" imgW="136" imgH="136" progId="TCLayout.ActiveDocument.1">
                  <p:embed/>
                </p:oleObj>
              </mc:Choice>
              <mc:Fallback>
                <p:oleObj name="think-cell Folie" r:id="rId5" imgW="136" imgH="13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feld 8"/>
          <p:cNvSpPr txBox="1"/>
          <p:nvPr userDrawn="1"/>
        </p:nvSpPr>
        <p:spPr>
          <a:xfrm>
            <a:off x="2" y="-292695"/>
            <a:ext cx="4000571" cy="12464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450"/>
              </a:spcBef>
              <a:buSzPct val="90000"/>
              <a:buFont typeface="Wingdings" panose="05000000000000000000" pitchFamily="2" charset="2"/>
              <a:buNone/>
            </a:pPr>
            <a:r>
              <a:rPr lang="en-US" sz="8100" b="1" baseline="0" dirty="0">
                <a:solidFill>
                  <a:schemeClr val="bg1"/>
                </a:solidFill>
                <a:latin typeface="+mj-lt"/>
              </a:rPr>
              <a:t>Agenda</a:t>
            </a:r>
            <a:endParaRPr lang="en-US" sz="81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215506" y="4802293"/>
            <a:ext cx="484107" cy="6925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450">
                <a:solidFill>
                  <a:schemeClr val="accent4"/>
                </a:solidFill>
                <a:latin typeface="+mn-lt"/>
              </a:defRPr>
            </a:lvl1pPr>
          </a:lstStyle>
          <a:p>
            <a:fld id="{4050DF39-133D-4DC7-AADA-E46894142474}" type="datetime3">
              <a:rPr lang="en-US" smtClean="0"/>
              <a:pPr/>
              <a:t>9 December 2021</a:t>
            </a:fld>
            <a:endParaRPr lang="en-US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5504" y="4707370"/>
            <a:ext cx="1620000" cy="6925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45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US" baseline="0" smtClean="0"/>
              <a:t>Lufthansa Systems company presentation</a:t>
            </a:r>
            <a:endParaRPr lang="en-US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15504" y="4897216"/>
            <a:ext cx="205184" cy="6925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45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smtClean="0"/>
              <a:t>Page </a:t>
            </a:r>
            <a:fld id="{67242389-55B8-40B0-97B3-D8452A5F36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45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32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3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1611593587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30" name="think-cell Folie" r:id="rId28" imgW="306" imgH="306" progId="TCLayout.ActiveDocument.1">
                  <p:embed/>
                </p:oleObj>
              </mc:Choice>
              <mc:Fallback>
                <p:oleObj name="think-cell Folie" r:id="rId28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hteck 10" hidden="1"/>
          <p:cNvSpPr/>
          <p:nvPr userDrawn="1">
            <p:custDataLst>
              <p:tags r:id="rId27"/>
            </p:custDataLst>
          </p:nvPr>
        </p:nvSpPr>
        <p:spPr>
          <a:xfrm>
            <a:off x="2" y="0"/>
            <a:ext cx="119063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90000"/>
              <a:buFontTx/>
              <a:buNone/>
            </a:pPr>
            <a:endParaRPr lang="en-US" sz="1500" b="1" i="0" baseline="0" dirty="0" err="1" smtClean="0">
              <a:solidFill>
                <a:schemeClr val="tx1"/>
              </a:solidFill>
              <a:latin typeface="Lufthansa Office Head" panose="020B0404040000000004" pitchFamily="34" charset="0"/>
              <a:ea typeface="+mj-ea"/>
              <a:cs typeface="+mj-cs"/>
              <a:sym typeface="Lufthansa Office Head" panose="020B0404040000000004" pitchFamily="34" charset="0"/>
            </a:endParaRPr>
          </a:p>
        </p:txBody>
      </p:sp>
      <p:sp>
        <p:nvSpPr>
          <p:cNvPr id="13" name="Rechteck 12"/>
          <p:cNvSpPr/>
          <p:nvPr userDrawn="1"/>
        </p:nvSpPr>
        <p:spPr>
          <a:xfrm>
            <a:off x="0" y="4551364"/>
            <a:ext cx="6858000" cy="59213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28585" indent="-128585" algn="l" eaLnBrk="1">
              <a:spcBef>
                <a:spcPts val="450"/>
              </a:spcBef>
              <a:buSzPct val="90000"/>
              <a:buFont typeface="Wingdings" panose="05000000000000000000" pitchFamily="2" charset="2"/>
              <a:buChar char="§"/>
            </a:pP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>
          <a:xfrm>
            <a:off x="215505" y="303217"/>
            <a:ext cx="6373415" cy="5762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baseline="0" noProof="0" dirty="0"/>
              <a:t>Edit title master format by clicking</a:t>
            </a:r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215505" y="1131893"/>
            <a:ext cx="6373415" cy="34194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baseline="0" noProof="0" dirty="0" smtClean="0"/>
              <a:t>Edit text master format</a:t>
            </a:r>
          </a:p>
          <a:p>
            <a:pPr lvl="1"/>
            <a:r>
              <a:rPr lang="en-US" baseline="0" noProof="0" dirty="0" smtClean="0"/>
              <a:t>Second level</a:t>
            </a:r>
          </a:p>
          <a:p>
            <a:pPr lvl="2"/>
            <a:r>
              <a:rPr lang="en-US" baseline="0" noProof="0" dirty="0" smtClean="0"/>
              <a:t>Third </a:t>
            </a: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baseline="0" noProof="0" dirty="0" smtClean="0"/>
              <a:t>level</a:t>
            </a:r>
          </a:p>
          <a:p>
            <a:pPr lvl="3"/>
            <a:r>
              <a:rPr lang="en-US" baseline="0" noProof="0" dirty="0" smtClean="0"/>
              <a:t>Fourth </a:t>
            </a: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baseline="0" noProof="0" dirty="0" smtClean="0"/>
              <a:t>level</a:t>
            </a:r>
          </a:p>
          <a:p>
            <a:pPr lvl="4"/>
            <a:r>
              <a:rPr lang="en-US" baseline="0" noProof="0" dirty="0" smtClean="0"/>
              <a:t>Fifth </a:t>
            </a: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baseline="0" noProof="0" dirty="0" smtClean="0"/>
              <a:t>level</a:t>
            </a:r>
            <a:endParaRPr lang="en-US" baseline="0" noProof="0" dirty="0"/>
          </a:p>
        </p:txBody>
      </p:sp>
      <p:sp>
        <p:nvSpPr>
          <p:cNvPr id="4" name="Datumsplatzhalter 3"/>
          <p:cNvSpPr>
            <a:spLocks noGrp="1"/>
          </p:cNvSpPr>
          <p:nvPr userDrawn="1">
            <p:ph type="dt" sz="half" idx="2"/>
          </p:nvPr>
        </p:nvSpPr>
        <p:spPr>
          <a:xfrm>
            <a:off x="215506" y="4802293"/>
            <a:ext cx="484107" cy="6925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450">
                <a:solidFill>
                  <a:schemeClr val="accent4"/>
                </a:solidFill>
                <a:latin typeface="+mn-lt"/>
              </a:defRPr>
            </a:lvl1pPr>
          </a:lstStyle>
          <a:p>
            <a:fld id="{7E72F247-7710-46A0-8E5F-D2156C8D1DB4}" type="datetime3">
              <a:rPr lang="en-US" smtClean="0"/>
              <a:pPr/>
              <a:t>9 December 2021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215504" y="4707370"/>
            <a:ext cx="1620000" cy="6925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45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US" baseline="0" dirty="0" smtClean="0"/>
              <a:t>Lufthansa Systems company presentation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215504" y="4897216"/>
            <a:ext cx="205184" cy="6925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45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smtClean="0"/>
              <a:t>Page </a:t>
            </a:r>
            <a:fld id="{67242389-55B8-40B0-97B3-D8452A5F367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1" name="Gruppieren 110"/>
          <p:cNvGrpSpPr/>
          <p:nvPr userDrawn="1"/>
        </p:nvGrpSpPr>
        <p:grpSpPr>
          <a:xfrm>
            <a:off x="-230474" y="-306362"/>
            <a:ext cx="7318948" cy="5756223"/>
            <a:chOff x="-304772" y="-314795"/>
            <a:chExt cx="9758597" cy="5756223"/>
          </a:xfrm>
        </p:grpSpPr>
        <p:cxnSp>
          <p:nvCxnSpPr>
            <p:cNvPr id="114" name="Gerade Verbindung 113">
              <a:extLst>
                <a:ext uri="{FF2B5EF4-FFF2-40B4-BE49-F238E27FC236}">
                  <a16:creationId xmlns:a16="http://schemas.microsoft.com/office/drawing/2014/main" id="{6A4B85B4-68BC-E648-8843-017691F21E3E}"/>
                </a:ext>
              </a:extLst>
            </p:cNvPr>
            <p:cNvCxnSpPr/>
            <p:nvPr userDrawn="1"/>
          </p:nvCxnSpPr>
          <p:spPr>
            <a:xfrm>
              <a:off x="287338" y="-314795"/>
              <a:ext cx="0" cy="179882"/>
            </a:xfrm>
            <a:prstGeom prst="line">
              <a:avLst/>
            </a:prstGeom>
            <a:ln>
              <a:solidFill>
                <a:srgbClr val="9B9B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Gerade Verbindung 114">
              <a:extLst>
                <a:ext uri="{FF2B5EF4-FFF2-40B4-BE49-F238E27FC236}">
                  <a16:creationId xmlns:a16="http://schemas.microsoft.com/office/drawing/2014/main" id="{11FA0CE3-AC89-214A-81A3-B75B33C8A368}"/>
                </a:ext>
              </a:extLst>
            </p:cNvPr>
            <p:cNvCxnSpPr/>
            <p:nvPr userDrawn="1"/>
          </p:nvCxnSpPr>
          <p:spPr>
            <a:xfrm>
              <a:off x="8792414" y="-314795"/>
              <a:ext cx="0" cy="179882"/>
            </a:xfrm>
            <a:prstGeom prst="line">
              <a:avLst/>
            </a:prstGeom>
            <a:ln>
              <a:solidFill>
                <a:srgbClr val="9B9B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Gerade Verbindung 116">
              <a:extLst>
                <a:ext uri="{FF2B5EF4-FFF2-40B4-BE49-F238E27FC236}">
                  <a16:creationId xmlns:a16="http://schemas.microsoft.com/office/drawing/2014/main" id="{701185C6-F54B-E44B-8783-D6BED525B1E0}"/>
                </a:ext>
              </a:extLst>
            </p:cNvPr>
            <p:cNvCxnSpPr/>
            <p:nvPr userDrawn="1"/>
          </p:nvCxnSpPr>
          <p:spPr>
            <a:xfrm>
              <a:off x="287338" y="5261546"/>
              <a:ext cx="0" cy="179882"/>
            </a:xfrm>
            <a:prstGeom prst="line">
              <a:avLst/>
            </a:prstGeom>
            <a:ln>
              <a:solidFill>
                <a:srgbClr val="9B9B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Gerade Verbindung 117">
              <a:extLst>
                <a:ext uri="{FF2B5EF4-FFF2-40B4-BE49-F238E27FC236}">
                  <a16:creationId xmlns:a16="http://schemas.microsoft.com/office/drawing/2014/main" id="{1321FAA2-8F21-5D45-9769-5293070834FF}"/>
                </a:ext>
              </a:extLst>
            </p:cNvPr>
            <p:cNvCxnSpPr/>
            <p:nvPr userDrawn="1"/>
          </p:nvCxnSpPr>
          <p:spPr>
            <a:xfrm>
              <a:off x="8792414" y="5261546"/>
              <a:ext cx="0" cy="179882"/>
            </a:xfrm>
            <a:prstGeom prst="line">
              <a:avLst/>
            </a:prstGeom>
            <a:ln>
              <a:solidFill>
                <a:srgbClr val="9B9B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Gerade Verbindung 118">
              <a:extLst>
                <a:ext uri="{FF2B5EF4-FFF2-40B4-BE49-F238E27FC236}">
                  <a16:creationId xmlns:a16="http://schemas.microsoft.com/office/drawing/2014/main" id="{2DD5002F-AE66-C84A-93D6-CA86C2E94E16}"/>
                </a:ext>
              </a:extLst>
            </p:cNvPr>
            <p:cNvCxnSpPr/>
            <p:nvPr userDrawn="1"/>
          </p:nvCxnSpPr>
          <p:spPr>
            <a:xfrm rot="16200000">
              <a:off x="-214831" y="198984"/>
              <a:ext cx="0" cy="179882"/>
            </a:xfrm>
            <a:prstGeom prst="line">
              <a:avLst/>
            </a:prstGeom>
            <a:ln>
              <a:solidFill>
                <a:srgbClr val="9B9B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Gerade Verbindung 119">
              <a:extLst>
                <a:ext uri="{FF2B5EF4-FFF2-40B4-BE49-F238E27FC236}">
                  <a16:creationId xmlns:a16="http://schemas.microsoft.com/office/drawing/2014/main" id="{BC35B175-79EF-9E47-923C-42D734994F26}"/>
                </a:ext>
              </a:extLst>
            </p:cNvPr>
            <p:cNvCxnSpPr/>
            <p:nvPr userDrawn="1"/>
          </p:nvCxnSpPr>
          <p:spPr>
            <a:xfrm rot="16200000">
              <a:off x="-214831" y="4597451"/>
              <a:ext cx="0" cy="179882"/>
            </a:xfrm>
            <a:prstGeom prst="line">
              <a:avLst/>
            </a:prstGeom>
            <a:ln>
              <a:solidFill>
                <a:srgbClr val="9B9B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Gerade Verbindung 120">
              <a:extLst>
                <a:ext uri="{FF2B5EF4-FFF2-40B4-BE49-F238E27FC236}">
                  <a16:creationId xmlns:a16="http://schemas.microsoft.com/office/drawing/2014/main" id="{3F2AD518-6121-234C-890F-DDD0D17366C7}"/>
                </a:ext>
              </a:extLst>
            </p:cNvPr>
            <p:cNvCxnSpPr/>
            <p:nvPr userDrawn="1"/>
          </p:nvCxnSpPr>
          <p:spPr>
            <a:xfrm rot="16200000">
              <a:off x="-214831" y="4452989"/>
              <a:ext cx="0" cy="179882"/>
            </a:xfrm>
            <a:prstGeom prst="line">
              <a:avLst/>
            </a:prstGeom>
            <a:ln>
              <a:solidFill>
                <a:srgbClr val="9B9B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Gerade Verbindung 121">
              <a:extLst>
                <a:ext uri="{FF2B5EF4-FFF2-40B4-BE49-F238E27FC236}">
                  <a16:creationId xmlns:a16="http://schemas.microsoft.com/office/drawing/2014/main" id="{9617ECB0-0FF3-614D-A47E-79581DCC28CA}"/>
                </a:ext>
              </a:extLst>
            </p:cNvPr>
            <p:cNvCxnSpPr/>
            <p:nvPr userDrawn="1"/>
          </p:nvCxnSpPr>
          <p:spPr>
            <a:xfrm rot="16200000">
              <a:off x="9363884" y="198984"/>
              <a:ext cx="0" cy="179882"/>
            </a:xfrm>
            <a:prstGeom prst="line">
              <a:avLst/>
            </a:prstGeom>
            <a:ln>
              <a:solidFill>
                <a:srgbClr val="9B9B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Gerade Verbindung 122">
              <a:extLst>
                <a:ext uri="{FF2B5EF4-FFF2-40B4-BE49-F238E27FC236}">
                  <a16:creationId xmlns:a16="http://schemas.microsoft.com/office/drawing/2014/main" id="{9541600B-2E00-0647-A078-E80A2BB5FF51}"/>
                </a:ext>
              </a:extLst>
            </p:cNvPr>
            <p:cNvCxnSpPr/>
            <p:nvPr userDrawn="1"/>
          </p:nvCxnSpPr>
          <p:spPr>
            <a:xfrm rot="16200000">
              <a:off x="9363884" y="4597451"/>
              <a:ext cx="0" cy="179882"/>
            </a:xfrm>
            <a:prstGeom prst="line">
              <a:avLst/>
            </a:prstGeom>
            <a:ln>
              <a:solidFill>
                <a:srgbClr val="9B9B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Gerade Verbindung 123">
              <a:extLst>
                <a:ext uri="{FF2B5EF4-FFF2-40B4-BE49-F238E27FC236}">
                  <a16:creationId xmlns:a16="http://schemas.microsoft.com/office/drawing/2014/main" id="{915D047F-2C20-FC4C-9B98-1DAC0D07FE58}"/>
                </a:ext>
              </a:extLst>
            </p:cNvPr>
            <p:cNvCxnSpPr/>
            <p:nvPr userDrawn="1"/>
          </p:nvCxnSpPr>
          <p:spPr>
            <a:xfrm rot="16200000">
              <a:off x="9363884" y="4452989"/>
              <a:ext cx="0" cy="179882"/>
            </a:xfrm>
            <a:prstGeom prst="line">
              <a:avLst/>
            </a:prstGeom>
            <a:ln>
              <a:solidFill>
                <a:srgbClr val="9B9B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Gerade Verbindung 124">
              <a:extLst>
                <a:ext uri="{FF2B5EF4-FFF2-40B4-BE49-F238E27FC236}">
                  <a16:creationId xmlns:a16="http://schemas.microsoft.com/office/drawing/2014/main" id="{CE32AE03-6B1D-C340-8550-01CBF155D446}"/>
                </a:ext>
              </a:extLst>
            </p:cNvPr>
            <p:cNvCxnSpPr/>
            <p:nvPr userDrawn="1"/>
          </p:nvCxnSpPr>
          <p:spPr>
            <a:xfrm>
              <a:off x="4430684" y="-314795"/>
              <a:ext cx="0" cy="179882"/>
            </a:xfrm>
            <a:prstGeom prst="line">
              <a:avLst/>
            </a:prstGeom>
            <a:ln>
              <a:solidFill>
                <a:srgbClr val="9B9B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Gerade Verbindung 125">
              <a:extLst>
                <a:ext uri="{FF2B5EF4-FFF2-40B4-BE49-F238E27FC236}">
                  <a16:creationId xmlns:a16="http://schemas.microsoft.com/office/drawing/2014/main" id="{F3D1D6F1-4FDB-6243-BDBE-6F3F8FCE2177}"/>
                </a:ext>
              </a:extLst>
            </p:cNvPr>
            <p:cNvCxnSpPr/>
            <p:nvPr userDrawn="1"/>
          </p:nvCxnSpPr>
          <p:spPr>
            <a:xfrm>
              <a:off x="4430684" y="5261546"/>
              <a:ext cx="0" cy="179882"/>
            </a:xfrm>
            <a:prstGeom prst="line">
              <a:avLst/>
            </a:prstGeom>
            <a:ln>
              <a:solidFill>
                <a:srgbClr val="9B9B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Gerade Verbindung 126">
              <a:extLst>
                <a:ext uri="{FF2B5EF4-FFF2-40B4-BE49-F238E27FC236}">
                  <a16:creationId xmlns:a16="http://schemas.microsoft.com/office/drawing/2014/main" id="{B90DC164-8891-5445-964F-21C777296D37}"/>
                </a:ext>
              </a:extLst>
            </p:cNvPr>
            <p:cNvCxnSpPr/>
            <p:nvPr userDrawn="1"/>
          </p:nvCxnSpPr>
          <p:spPr>
            <a:xfrm rot="16200000">
              <a:off x="-214831" y="1041947"/>
              <a:ext cx="0" cy="179882"/>
            </a:xfrm>
            <a:prstGeom prst="line">
              <a:avLst/>
            </a:prstGeom>
            <a:ln>
              <a:solidFill>
                <a:srgbClr val="9B9B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Gerade Verbindung 127">
              <a:extLst>
                <a:ext uri="{FF2B5EF4-FFF2-40B4-BE49-F238E27FC236}">
                  <a16:creationId xmlns:a16="http://schemas.microsoft.com/office/drawing/2014/main" id="{96BAB423-24E3-8A4F-B02A-26966A9F728B}"/>
                </a:ext>
              </a:extLst>
            </p:cNvPr>
            <p:cNvCxnSpPr/>
            <p:nvPr userDrawn="1"/>
          </p:nvCxnSpPr>
          <p:spPr>
            <a:xfrm rot="16200000">
              <a:off x="9363884" y="1041947"/>
              <a:ext cx="0" cy="179882"/>
            </a:xfrm>
            <a:prstGeom prst="line">
              <a:avLst/>
            </a:prstGeom>
            <a:ln>
              <a:solidFill>
                <a:srgbClr val="9B9B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Gerade Verbindung 130">
              <a:extLst>
                <a:ext uri="{FF2B5EF4-FFF2-40B4-BE49-F238E27FC236}">
                  <a16:creationId xmlns:a16="http://schemas.microsoft.com/office/drawing/2014/main" id="{EB62FA77-E2ED-3D4B-871B-4CBBB1E19EA9}"/>
                </a:ext>
              </a:extLst>
            </p:cNvPr>
            <p:cNvCxnSpPr/>
            <p:nvPr userDrawn="1"/>
          </p:nvCxnSpPr>
          <p:spPr>
            <a:xfrm rot="16200000">
              <a:off x="-214831" y="774718"/>
              <a:ext cx="0" cy="179882"/>
            </a:xfrm>
            <a:prstGeom prst="line">
              <a:avLst/>
            </a:prstGeom>
            <a:ln>
              <a:solidFill>
                <a:srgbClr val="9B9B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Gerade Verbindung 131">
              <a:extLst>
                <a:ext uri="{FF2B5EF4-FFF2-40B4-BE49-F238E27FC236}">
                  <a16:creationId xmlns:a16="http://schemas.microsoft.com/office/drawing/2014/main" id="{72EF693D-81EF-9B45-9D9F-B24F5FF03A33}"/>
                </a:ext>
              </a:extLst>
            </p:cNvPr>
            <p:cNvCxnSpPr/>
            <p:nvPr userDrawn="1"/>
          </p:nvCxnSpPr>
          <p:spPr>
            <a:xfrm rot="16200000">
              <a:off x="9363884" y="774718"/>
              <a:ext cx="0" cy="179882"/>
            </a:xfrm>
            <a:prstGeom prst="line">
              <a:avLst/>
            </a:prstGeom>
            <a:ln>
              <a:solidFill>
                <a:srgbClr val="9B9B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124">
              <a:extLst>
                <a:ext uri="{FF2B5EF4-FFF2-40B4-BE49-F238E27FC236}">
                  <a16:creationId xmlns:a16="http://schemas.microsoft.com/office/drawing/2014/main" id="{CE32AE03-6B1D-C340-8550-01CBF155D446}"/>
                </a:ext>
              </a:extLst>
            </p:cNvPr>
            <p:cNvCxnSpPr/>
            <p:nvPr userDrawn="1"/>
          </p:nvCxnSpPr>
          <p:spPr>
            <a:xfrm>
              <a:off x="4646922" y="-314795"/>
              <a:ext cx="0" cy="179882"/>
            </a:xfrm>
            <a:prstGeom prst="line">
              <a:avLst/>
            </a:prstGeom>
            <a:ln>
              <a:solidFill>
                <a:srgbClr val="9B9B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125">
              <a:extLst>
                <a:ext uri="{FF2B5EF4-FFF2-40B4-BE49-F238E27FC236}">
                  <a16:creationId xmlns:a16="http://schemas.microsoft.com/office/drawing/2014/main" id="{F3D1D6F1-4FDB-6243-BDBE-6F3F8FCE2177}"/>
                </a:ext>
              </a:extLst>
            </p:cNvPr>
            <p:cNvCxnSpPr/>
            <p:nvPr userDrawn="1"/>
          </p:nvCxnSpPr>
          <p:spPr>
            <a:xfrm>
              <a:off x="4646922" y="5261546"/>
              <a:ext cx="0" cy="179882"/>
            </a:xfrm>
            <a:prstGeom prst="line">
              <a:avLst/>
            </a:prstGeom>
            <a:ln>
              <a:solidFill>
                <a:srgbClr val="9B9B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Gerader Verbinder 30"/>
          <p:cNvCxnSpPr/>
          <p:nvPr userDrawn="1"/>
        </p:nvCxnSpPr>
        <p:spPr>
          <a:xfrm>
            <a:off x="1957219" y="4785217"/>
            <a:ext cx="0" cy="10800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Grafik 40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932" y="4741995"/>
            <a:ext cx="1612988" cy="180000"/>
          </a:xfrm>
          <a:prstGeom prst="rect">
            <a:avLst/>
          </a:prstGeom>
        </p:spPr>
      </p:pic>
      <p:grpSp>
        <p:nvGrpSpPr>
          <p:cNvPr id="18" name="Gruppieren 17"/>
          <p:cNvGrpSpPr/>
          <p:nvPr userDrawn="1"/>
        </p:nvGrpSpPr>
        <p:grpSpPr>
          <a:xfrm>
            <a:off x="-298889" y="5216091"/>
            <a:ext cx="2165325" cy="478056"/>
            <a:chOff x="-398520" y="5216089"/>
            <a:chExt cx="2887100" cy="478056"/>
          </a:xfrm>
        </p:grpSpPr>
        <p:sp>
          <p:nvSpPr>
            <p:cNvPr id="39" name="Gleichschenkliges Dreieck 38"/>
            <p:cNvSpPr/>
            <p:nvPr userDrawn="1"/>
          </p:nvSpPr>
          <p:spPr>
            <a:xfrm>
              <a:off x="405269" y="5216089"/>
              <a:ext cx="144000" cy="1800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>
              <a:noAutofit/>
            </a:bodyPr>
            <a:lstStyle/>
            <a:p>
              <a:pPr lvl="0" indent="0" eaLnBrk="1">
                <a:spcBef>
                  <a:spcPts val="0"/>
                </a:spcBef>
                <a:spcAft>
                  <a:spcPts val="450"/>
                </a:spcAft>
                <a:buFont typeface="+mj-lt"/>
                <a:buNone/>
              </a:pPr>
              <a:endParaRPr lang="en-US" sz="750" b="0" dirty="0">
                <a:solidFill>
                  <a:schemeClr val="bg1"/>
                </a:solidFill>
              </a:endParaRPr>
            </a:p>
          </p:txBody>
        </p:sp>
        <p:sp>
          <p:nvSpPr>
            <p:cNvPr id="40" name="Rechteck 39"/>
            <p:cNvSpPr/>
            <p:nvPr userDrawn="1"/>
          </p:nvSpPr>
          <p:spPr>
            <a:xfrm>
              <a:off x="-398520" y="5345062"/>
              <a:ext cx="2887100" cy="3035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36000" rIns="72000" bIns="36000" rtlCol="0" anchor="t" anchorCtr="0">
              <a:spAutoFit/>
            </a:bodyPr>
            <a:lstStyle/>
            <a:p>
              <a:pPr marL="0" indent="0">
                <a:spcBef>
                  <a:spcPts val="0"/>
                </a:spcBef>
                <a:spcAft>
                  <a:spcPts val="450"/>
                </a:spcAft>
                <a:buFont typeface="+mj-lt"/>
                <a:buNone/>
                <a:tabLst>
                  <a:tab pos="1277509" algn="l"/>
                </a:tabLst>
              </a:pPr>
              <a:r>
                <a:rPr lang="en-US" sz="750" baseline="0" noProof="0" dirty="0" smtClean="0">
                  <a:solidFill>
                    <a:schemeClr val="tx1"/>
                  </a:solidFill>
                </a:rPr>
                <a:t>Enter footer directly in the 	</a:t>
              </a:r>
              <a:r>
                <a:rPr lang="en-US" sz="750" b="1" baseline="0" noProof="0" dirty="0" smtClean="0">
                  <a:solidFill>
                    <a:schemeClr val="bg1"/>
                  </a:solidFill>
                </a:rPr>
                <a:t>Tab </a:t>
              </a:r>
              <a:r>
                <a:rPr lang="en-US" sz="750" b="0" noProof="0" dirty="0" smtClean="0">
                  <a:solidFill>
                    <a:schemeClr val="bg1"/>
                  </a:solidFill>
                </a:rPr>
                <a:t/>
              </a:r>
              <a:br>
                <a:rPr lang="en-US" sz="750" b="0" noProof="0" dirty="0" smtClean="0">
                  <a:solidFill>
                    <a:schemeClr val="bg1"/>
                  </a:solidFill>
                </a:rPr>
              </a:br>
              <a:r>
                <a:rPr lang="en-US" sz="750" b="1" baseline="0" noProof="0" dirty="0" smtClean="0">
                  <a:solidFill>
                    <a:schemeClr val="tx1"/>
                  </a:solidFill>
                </a:rPr>
                <a:t>“header and footer” </a:t>
              </a:r>
              <a:r>
                <a:rPr lang="en-US" sz="750" b="0" baseline="0" noProof="0" dirty="0" smtClean="0">
                  <a:solidFill>
                    <a:schemeClr val="tx1"/>
                  </a:solidFill>
                </a:rPr>
                <a:t>dialog</a:t>
              </a:r>
              <a:r>
                <a:rPr lang="en-US" sz="750" baseline="0" noProof="0" dirty="0" smtClean="0">
                  <a:solidFill>
                    <a:schemeClr val="tx1"/>
                  </a:solidFill>
                </a:rPr>
                <a:t>	</a:t>
              </a:r>
              <a:r>
                <a:rPr lang="en-US" sz="750" b="1" baseline="0" noProof="0" dirty="0" smtClean="0">
                  <a:solidFill>
                    <a:schemeClr val="bg1"/>
                  </a:solidFill>
                </a:rPr>
                <a:t>“Insert” </a:t>
              </a:r>
              <a:endParaRPr lang="en-US" sz="750" b="1" baseline="0" noProof="0" dirty="0">
                <a:solidFill>
                  <a:schemeClr val="tx1"/>
                </a:solidFill>
              </a:endParaRPr>
            </a:p>
          </p:txBody>
        </p:sp>
        <p:pic>
          <p:nvPicPr>
            <p:cNvPr id="7" name="Grafik 6"/>
            <p:cNvPicPr>
              <a:picLocks noChangeAspect="1"/>
            </p:cNvPicPr>
            <p:nvPr userDrawn="1"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7307" y="5376460"/>
              <a:ext cx="241440" cy="317685"/>
            </a:xfrm>
            <a:prstGeom prst="rect">
              <a:avLst/>
            </a:prstGeom>
          </p:spPr>
        </p:pic>
      </p:grpSp>
      <p:grpSp>
        <p:nvGrpSpPr>
          <p:cNvPr id="14" name="Gruppieren 13"/>
          <p:cNvGrpSpPr/>
          <p:nvPr userDrawn="1"/>
        </p:nvGrpSpPr>
        <p:grpSpPr>
          <a:xfrm>
            <a:off x="1990437" y="5214402"/>
            <a:ext cx="1985441" cy="481503"/>
            <a:chOff x="2653913" y="5214398"/>
            <a:chExt cx="2647255" cy="481503"/>
          </a:xfrm>
        </p:grpSpPr>
        <p:sp>
          <p:nvSpPr>
            <p:cNvPr id="8" name="Gleichschenkliges Dreieck 7"/>
            <p:cNvSpPr/>
            <p:nvPr userDrawn="1"/>
          </p:nvSpPr>
          <p:spPr>
            <a:xfrm>
              <a:off x="2792528" y="5214398"/>
              <a:ext cx="144000" cy="1800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>
              <a:noAutofit/>
            </a:bodyPr>
            <a:lstStyle/>
            <a:p>
              <a:pPr lvl="0" indent="0" eaLnBrk="1">
                <a:spcBef>
                  <a:spcPts val="0"/>
                </a:spcBef>
                <a:spcAft>
                  <a:spcPts val="450"/>
                </a:spcAft>
                <a:buFont typeface="+mj-lt"/>
                <a:buNone/>
              </a:pPr>
              <a:endParaRPr lang="en-US" sz="750" b="0" dirty="0">
                <a:solidFill>
                  <a:schemeClr val="bg1"/>
                </a:solidFill>
              </a:endParaRPr>
            </a:p>
          </p:txBody>
        </p:sp>
        <p:sp>
          <p:nvSpPr>
            <p:cNvPr id="32" name="Rechteck 31"/>
            <p:cNvSpPr/>
            <p:nvPr userDrawn="1"/>
          </p:nvSpPr>
          <p:spPr>
            <a:xfrm>
              <a:off x="2653913" y="5345062"/>
              <a:ext cx="2647255" cy="3035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36000" rIns="72000" bIns="36000" rtlCol="0" anchor="t" anchorCtr="0">
              <a:spAutoFit/>
            </a:bodyPr>
            <a:lstStyle/>
            <a:p>
              <a:pPr marL="0" indent="0">
                <a:spcBef>
                  <a:spcPts val="0"/>
                </a:spcBef>
                <a:spcAft>
                  <a:spcPts val="450"/>
                </a:spcAft>
                <a:buFont typeface="+mj-lt"/>
                <a:buNone/>
                <a:tabLst>
                  <a:tab pos="1276318" algn="l"/>
                </a:tabLst>
              </a:pPr>
              <a:r>
                <a:rPr lang="en-US" sz="750" baseline="0" noProof="0" dirty="0" smtClean="0">
                  <a:solidFill>
                    <a:schemeClr val="tx1"/>
                  </a:solidFill>
                </a:rPr>
                <a:t>Enter label on </a:t>
              </a:r>
              <a:r>
                <a:rPr lang="en-US" sz="750" b="1" baseline="0" noProof="0" dirty="0" smtClean="0">
                  <a:solidFill>
                    <a:schemeClr val="tx1"/>
                  </a:solidFill>
                </a:rPr>
                <a:t>slide master	</a:t>
              </a:r>
              <a:r>
                <a:rPr lang="en-US" sz="750" b="1" baseline="0" noProof="0" dirty="0" smtClean="0">
                  <a:solidFill>
                    <a:schemeClr val="bg1"/>
                  </a:solidFill>
                </a:rPr>
                <a:t>Tab </a:t>
              </a:r>
              <a:r>
                <a:rPr lang="en-US" sz="750" b="0" noProof="0" dirty="0" smtClean="0">
                  <a:solidFill>
                    <a:schemeClr val="bg1"/>
                  </a:solidFill>
                </a:rPr>
                <a:t/>
              </a:r>
              <a:br>
                <a:rPr lang="en-US" sz="750" b="0" noProof="0" dirty="0" smtClean="0">
                  <a:solidFill>
                    <a:schemeClr val="bg1"/>
                  </a:solidFill>
                </a:rPr>
              </a:br>
              <a:r>
                <a:rPr lang="en-US" sz="750" baseline="0" noProof="0" dirty="0" smtClean="0">
                  <a:solidFill>
                    <a:schemeClr val="tx1"/>
                  </a:solidFill>
                </a:rPr>
                <a:t>at top	</a:t>
              </a:r>
              <a:r>
                <a:rPr lang="en-US" sz="750" b="1" baseline="0" noProof="0" dirty="0" smtClean="0">
                  <a:solidFill>
                    <a:schemeClr val="bg1"/>
                  </a:solidFill>
                </a:rPr>
                <a:t>“View” </a:t>
              </a:r>
              <a:endParaRPr lang="en-US" sz="750" b="1" baseline="0" noProof="0" dirty="0">
                <a:solidFill>
                  <a:schemeClr val="tx1"/>
                </a:solidFill>
              </a:endParaRPr>
            </a:p>
          </p:txBody>
        </p:sp>
        <p:pic>
          <p:nvPicPr>
            <p:cNvPr id="10" name="Grafik 9"/>
            <p:cNvPicPr>
              <a:picLocks noChangeAspect="1"/>
            </p:cNvPicPr>
            <p:nvPr userDrawn="1"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8087" y="5374703"/>
              <a:ext cx="208100" cy="3211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781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54" r:id="rId15"/>
    <p:sldLayoutId id="2147483776" r:id="rId16"/>
    <p:sldLayoutId id="2147483755" r:id="rId17"/>
    <p:sldLayoutId id="2147483777" r:id="rId18"/>
    <p:sldLayoutId id="2147483778" r:id="rId19"/>
    <p:sldLayoutId id="2147483779" r:id="rId20"/>
    <p:sldLayoutId id="2147483780" r:id="rId21"/>
    <p:sldLayoutId id="2147483781" r:id="rId22"/>
    <p:sldLayoutId id="2147483782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685783" rtl="0" eaLnBrk="1" latinLnBrk="0" hangingPunct="1">
        <a:spcBef>
          <a:spcPct val="0"/>
        </a:spcBef>
        <a:buNone/>
        <a:defRPr sz="15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ct val="98000"/>
        </a:lnSpc>
        <a:spcBef>
          <a:spcPts val="450"/>
        </a:spcBef>
        <a:spcAft>
          <a:spcPts val="0"/>
        </a:spcAft>
        <a:buSzPct val="90000"/>
        <a:buFont typeface="Wingdings" panose="05000000000000000000" pitchFamily="2" charset="2"/>
        <a:buNone/>
        <a:defRPr sz="1050" b="1" kern="1200">
          <a:solidFill>
            <a:schemeClr val="accent3"/>
          </a:solidFill>
          <a:latin typeface="+mj-lt"/>
          <a:ea typeface="+mn-ea"/>
          <a:cs typeface="+mn-cs"/>
        </a:defRPr>
      </a:lvl1pPr>
      <a:lvl2pPr marL="0" indent="0" algn="l" defTabSz="685783" rtl="0" eaLnBrk="1" latinLnBrk="0" hangingPunct="1">
        <a:lnSpc>
          <a:spcPct val="98000"/>
        </a:lnSpc>
        <a:spcBef>
          <a:spcPts val="450"/>
        </a:spcBef>
        <a:spcAft>
          <a:spcPts val="0"/>
        </a:spcAft>
        <a:buSzPct val="90000"/>
        <a:buFont typeface="Wingdings" panose="05000000000000000000" pitchFamily="2" charset="2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107997" indent="-107997" algn="l" defTabSz="685783" rtl="0" eaLnBrk="1" latinLnBrk="0" hangingPunct="1">
        <a:lnSpc>
          <a:spcPct val="98000"/>
        </a:lnSpc>
        <a:spcBef>
          <a:spcPts val="450"/>
        </a:spcBef>
        <a:spcAft>
          <a:spcPts val="0"/>
        </a:spcAft>
        <a:buClr>
          <a:schemeClr val="tx2"/>
        </a:buClr>
        <a:buSzPct val="90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215995" indent="-107997" algn="l" defTabSz="685783" rtl="0" eaLnBrk="1" latinLnBrk="0" hangingPunct="1">
        <a:lnSpc>
          <a:spcPct val="98000"/>
        </a:lnSpc>
        <a:spcBef>
          <a:spcPts val="450"/>
        </a:spcBef>
        <a:spcAft>
          <a:spcPts val="0"/>
        </a:spcAft>
        <a:buClr>
          <a:schemeClr val="tx2"/>
        </a:buClr>
        <a:buSzPct val="90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323992" indent="-107997" algn="l" defTabSz="685783" rtl="0" eaLnBrk="1" latinLnBrk="0" hangingPunct="1">
        <a:lnSpc>
          <a:spcPct val="98000"/>
        </a:lnSpc>
        <a:spcBef>
          <a:spcPts val="450"/>
        </a:spcBef>
        <a:spcAft>
          <a:spcPts val="0"/>
        </a:spcAft>
        <a:buClr>
          <a:schemeClr val="tx2"/>
        </a:buClr>
        <a:buSzPct val="90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092" userDrawn="1">
          <p15:clr>
            <a:srgbClr val="F26B43"/>
          </p15:clr>
        </p15:guide>
        <p15:guide id="2" pos="136" userDrawn="1">
          <p15:clr>
            <a:srgbClr val="F26B43"/>
          </p15:clr>
        </p15:guide>
        <p15:guide id="3" pos="4151" userDrawn="1">
          <p15:clr>
            <a:srgbClr val="F26B43"/>
          </p15:clr>
        </p15:guide>
        <p15:guide id="4" orient="horz" pos="191" userDrawn="1">
          <p15:clr>
            <a:srgbClr val="F26B43"/>
          </p15:clr>
        </p15:guide>
        <p15:guide id="5" orient="horz" pos="554" userDrawn="1">
          <p15:clr>
            <a:srgbClr val="F26B43"/>
          </p15:clr>
        </p15:guide>
        <p15:guide id="6" orient="horz" pos="713" userDrawn="1">
          <p15:clr>
            <a:srgbClr val="F26B43"/>
          </p15:clr>
        </p15:guide>
        <p15:guide id="7" orient="horz" pos="2867" userDrawn="1">
          <p15:clr>
            <a:srgbClr val="F26B43"/>
          </p15:clr>
        </p15:guide>
        <p15:guide id="8" orient="horz" pos="2958" userDrawn="1">
          <p15:clr>
            <a:srgbClr val="F26B43"/>
          </p15:clr>
        </p15:guide>
        <p15:guide id="9" pos="219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emf"/><Relationship Id="rId2" Type="http://schemas.openxmlformats.org/officeDocument/2006/relationships/tags" Target="../tags/tag33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15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3.wdp"/><Relationship Id="rId3" Type="http://schemas.openxmlformats.org/officeDocument/2006/relationships/tags" Target="../tags/tag51.xml"/><Relationship Id="rId7" Type="http://schemas.openxmlformats.org/officeDocument/2006/relationships/image" Target="../media/image14.emf"/><Relationship Id="rId12" Type="http://schemas.openxmlformats.org/officeDocument/2006/relationships/image" Target="../media/image21.png"/><Relationship Id="rId2" Type="http://schemas.openxmlformats.org/officeDocument/2006/relationships/tags" Target="../tags/tag50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26.bin"/><Relationship Id="rId11" Type="http://schemas.microsoft.com/office/2007/relationships/hdphoto" Target="../media/hdphoto2.wdp"/><Relationship Id="rId5" Type="http://schemas.openxmlformats.org/officeDocument/2006/relationships/notesSlide" Target="../notesSlides/notesSlide10.xml"/><Relationship Id="rId10" Type="http://schemas.openxmlformats.org/officeDocument/2006/relationships/image" Target="../media/image20.png"/><Relationship Id="rId4" Type="http://schemas.openxmlformats.org/officeDocument/2006/relationships/slideLayout" Target="../slideLayouts/slideLayout12.xml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tags" Target="../tags/tag53.xml"/><Relationship Id="rId7" Type="http://schemas.openxmlformats.org/officeDocument/2006/relationships/image" Target="../media/image14.emf"/><Relationship Id="rId2" Type="http://schemas.openxmlformats.org/officeDocument/2006/relationships/tags" Target="../tags/tag52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26.bin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tags" Target="../tags/tag55.xml"/><Relationship Id="rId7" Type="http://schemas.openxmlformats.org/officeDocument/2006/relationships/image" Target="../media/image14.emf"/><Relationship Id="rId2" Type="http://schemas.openxmlformats.org/officeDocument/2006/relationships/tags" Target="../tags/tag54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26.bin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7" Type="http://schemas.openxmlformats.org/officeDocument/2006/relationships/image" Target="../media/image14.emf"/><Relationship Id="rId2" Type="http://schemas.openxmlformats.org/officeDocument/2006/relationships/tags" Target="../tags/tag56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26.bin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tags" Target="../tags/tag59.xml"/><Relationship Id="rId7" Type="http://schemas.openxmlformats.org/officeDocument/2006/relationships/image" Target="../media/image14.emf"/><Relationship Id="rId2" Type="http://schemas.openxmlformats.org/officeDocument/2006/relationships/tags" Target="../tags/tag58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26.bin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19.xml"/><Relationship Id="rId7" Type="http://schemas.openxmlformats.org/officeDocument/2006/relationships/hyperlink" Target="mailto:tamas.farkas@lhsystems.com" TargetMode="External"/><Relationship Id="rId2" Type="http://schemas.openxmlformats.org/officeDocument/2006/relationships/tags" Target="../tags/tag60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28.jpg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tags" Target="../tags/tag35.xml"/><Relationship Id="rId7" Type="http://schemas.openxmlformats.org/officeDocument/2006/relationships/image" Target="../media/image14.emf"/><Relationship Id="rId2" Type="http://schemas.openxmlformats.org/officeDocument/2006/relationships/tags" Target="../tags/tag34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26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tags" Target="../tags/tag37.xml"/><Relationship Id="rId7" Type="http://schemas.openxmlformats.org/officeDocument/2006/relationships/oleObject" Target="../embeddings/oleObject26.bin"/><Relationship Id="rId2" Type="http://schemas.openxmlformats.org/officeDocument/2006/relationships/tags" Target="../tags/tag36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7.jp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tags" Target="../tags/tag39.xml"/><Relationship Id="rId7" Type="http://schemas.openxmlformats.org/officeDocument/2006/relationships/image" Target="../media/image14.emf"/><Relationship Id="rId2" Type="http://schemas.openxmlformats.org/officeDocument/2006/relationships/tags" Target="../tags/tag38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26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3.wdp"/><Relationship Id="rId3" Type="http://schemas.openxmlformats.org/officeDocument/2006/relationships/tags" Target="../tags/tag41.xml"/><Relationship Id="rId7" Type="http://schemas.openxmlformats.org/officeDocument/2006/relationships/image" Target="../media/image14.emf"/><Relationship Id="rId12" Type="http://schemas.openxmlformats.org/officeDocument/2006/relationships/image" Target="../media/image21.png"/><Relationship Id="rId2" Type="http://schemas.openxmlformats.org/officeDocument/2006/relationships/tags" Target="../tags/tag40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26.bin"/><Relationship Id="rId11" Type="http://schemas.microsoft.com/office/2007/relationships/hdphoto" Target="../media/hdphoto2.wdp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20.png"/><Relationship Id="rId4" Type="http://schemas.openxmlformats.org/officeDocument/2006/relationships/slideLayout" Target="../slideLayouts/slideLayout12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image" Target="../media/image14.emf"/><Relationship Id="rId2" Type="http://schemas.openxmlformats.org/officeDocument/2006/relationships/tags" Target="../tags/tag4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26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image" Target="../media/image14.emf"/><Relationship Id="rId2" Type="http://schemas.openxmlformats.org/officeDocument/2006/relationships/tags" Target="../tags/tag44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26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image" Target="../media/image14.emf"/><Relationship Id="rId2" Type="http://schemas.openxmlformats.org/officeDocument/2006/relationships/tags" Target="../tags/tag46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26.bin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image" Target="../media/image14.emf"/><Relationship Id="rId2" Type="http://schemas.openxmlformats.org/officeDocument/2006/relationships/tags" Target="../tags/tag48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26.bin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90851049"/>
              </p:ext>
            </p:extLst>
          </p:nvPr>
        </p:nvGraphicFramePr>
        <p:xfrm>
          <a:off x="1192" y="644129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16" name="think-cell Folie" r:id="rId6" imgW="360" imgH="360" progId="TCLayout.ActiveDocument.1">
                  <p:embed/>
                </p:oleObj>
              </mc:Choice>
              <mc:Fallback>
                <p:oleObj name="think-cell Folie" r:id="rId6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644129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87901" y="4443323"/>
            <a:ext cx="3100052" cy="332568"/>
          </a:xfrm>
        </p:spPr>
        <p:txBody>
          <a:bodyPr/>
          <a:lstStyle/>
          <a:p>
            <a:r>
              <a:rPr lang="en-US" sz="1000" noProof="0" dirty="0" err="1" smtClean="0"/>
              <a:t>Tamas</a:t>
            </a:r>
            <a:r>
              <a:rPr lang="en-US" sz="1000" noProof="0" dirty="0" smtClean="0"/>
              <a:t> </a:t>
            </a:r>
            <a:r>
              <a:rPr lang="en-US" sz="1000" noProof="0" dirty="0" err="1" smtClean="0"/>
              <a:t>Farkas</a:t>
            </a:r>
            <a:r>
              <a:rPr lang="en-US" sz="1000" noProof="0" dirty="0" smtClean="0"/>
              <a:t> – tamas.farkas@lhsystems.com</a:t>
            </a:r>
            <a:endParaRPr lang="en-US" sz="1000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What is </a:t>
            </a:r>
            <a:r>
              <a:rPr lang="en-US" noProof="0" dirty="0" err="1" smtClean="0"/>
              <a:t>FinOps</a:t>
            </a:r>
            <a:r>
              <a:rPr lang="en-US" noProof="0" dirty="0" smtClean="0"/>
              <a:t>?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3896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92" y="644129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61" name="think-cell Folie" r:id="rId6" imgW="360" imgH="360" progId="TCLayout.ActiveDocument.1">
                  <p:embed/>
                </p:oleObj>
              </mc:Choice>
              <mc:Fallback>
                <p:oleObj name="think-cell Folie" r:id="rId6" imgW="360" imgH="36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644129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 hidden="1"/>
          <p:cNvSpPr/>
          <p:nvPr>
            <p:custDataLst>
              <p:tags r:id="rId3"/>
            </p:custDataLst>
          </p:nvPr>
        </p:nvSpPr>
        <p:spPr>
          <a:xfrm>
            <a:off x="0" y="642937"/>
            <a:ext cx="119063" cy="11906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SzPct val="90000"/>
            </a:pPr>
            <a:endParaRPr lang="en-US" sz="1500" b="1" dirty="0" err="1">
              <a:solidFill>
                <a:schemeClr val="tx1"/>
              </a:solidFill>
              <a:latin typeface="Lufthansa Office Head" panose="020B0404040000000004" pitchFamily="34" charset="0"/>
              <a:ea typeface="+mj-ea"/>
              <a:cs typeface="+mj-cs"/>
              <a:sym typeface="Lufthansa Office Head" panose="020B04040400000000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505" y="303217"/>
            <a:ext cx="6373415" cy="576263"/>
          </a:xfrm>
        </p:spPr>
        <p:txBody>
          <a:bodyPr/>
          <a:lstStyle/>
          <a:p>
            <a:r>
              <a:rPr lang="en-US" dirty="0" err="1" smtClean="0"/>
              <a:t>FinOps</a:t>
            </a:r>
            <a:r>
              <a:rPr lang="en-US" dirty="0" smtClean="0"/>
              <a:t> organization &amp; cultural shift</a:t>
            </a:r>
            <a:endParaRPr lang="en-US" noProof="0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>
          <a:xfrm>
            <a:off x="215504" y="4236000"/>
            <a:ext cx="484107" cy="69250"/>
          </a:xfrm>
        </p:spPr>
        <p:txBody>
          <a:bodyPr/>
          <a:lstStyle/>
          <a:p>
            <a:fld id="{68F04BE7-1B49-403F-803C-DEE5A72E5794}" type="datetime3">
              <a:rPr lang="en-US" noProof="0" smtClean="0"/>
              <a:t>9 December 2021</a:t>
            </a:fld>
            <a:endParaRPr lang="en-US" noProof="0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215504" y="4707370"/>
            <a:ext cx="1620000" cy="69250"/>
          </a:xfrm>
        </p:spPr>
        <p:txBody>
          <a:bodyPr/>
          <a:lstStyle/>
          <a:p>
            <a:r>
              <a:rPr lang="en-US" dirty="0" err="1" smtClean="0"/>
              <a:t>FinOps</a:t>
            </a:r>
            <a:r>
              <a:rPr lang="en-US" dirty="0" smtClean="0"/>
              <a:t> @ Lufthansa Systems – HWSW </a:t>
            </a:r>
            <a:r>
              <a:rPr lang="en-US" dirty="0" smtClean="0"/>
              <a:t>2021</a:t>
            </a:r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215503" y="4307192"/>
            <a:ext cx="205586" cy="69250"/>
          </a:xfrm>
        </p:spPr>
        <p:txBody>
          <a:bodyPr/>
          <a:lstStyle/>
          <a:p>
            <a:r>
              <a:rPr lang="en-US" dirty="0" smtClean="0"/>
              <a:t>Page </a:t>
            </a:r>
            <a:fld id="{67242389-55B8-40B0-97B3-D8452A5F367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6152794" y="705686"/>
            <a:ext cx="436125" cy="3480464"/>
          </a:xfrm>
          <a:prstGeom prst="rect">
            <a:avLst/>
          </a:prstGeom>
          <a:solidFill>
            <a:schemeClr val="bg1">
              <a:lumMod val="85000"/>
            </a:schemeClr>
          </a:solidFill>
          <a:ln w="22225">
            <a:noFill/>
            <a:miter lim="800000"/>
            <a:headEnd/>
            <a:tailEnd/>
          </a:ln>
          <a:effectLst/>
          <a:extLst/>
        </p:spPr>
        <p:txBody>
          <a:bodyPr lIns="72000" tIns="72000" rIns="72000" bIns="72000"/>
          <a:lstStyle/>
          <a:p>
            <a:pPr marL="0" lvl="1"/>
            <a:endParaRPr lang="de-DE" sz="1400" dirty="0"/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id="{A3F153D9-43DB-7643-83E7-7A6D9AF89DD9}"/>
              </a:ext>
            </a:extLst>
          </p:cNvPr>
          <p:cNvSpPr txBox="1"/>
          <p:nvPr/>
        </p:nvSpPr>
        <p:spPr>
          <a:xfrm>
            <a:off x="215502" y="704117"/>
            <a:ext cx="1836321" cy="69658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lIns="108000" tIns="91440" rIns="91440" bIns="91440" rtlCol="0" anchor="ctr" anchorCtr="0">
            <a:noAutofit/>
          </a:bodyPr>
          <a:lstStyle/>
          <a:p>
            <a:pPr algn="ctr">
              <a:spcBef>
                <a:spcPts val="600"/>
              </a:spcBef>
              <a:buSzPct val="90000"/>
            </a:pPr>
            <a:r>
              <a:rPr lang="en-US" sz="1600" b="1" dirty="0" smtClean="0">
                <a:solidFill>
                  <a:schemeClr val="bg1"/>
                </a:solidFill>
              </a:rPr>
              <a:t>Ops/Infra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2" name="TextBox 15">
            <a:extLst>
              <a:ext uri="{FF2B5EF4-FFF2-40B4-BE49-F238E27FC236}">
                <a16:creationId xmlns:a16="http://schemas.microsoft.com/office/drawing/2014/main" id="{A3F153D9-43DB-7643-83E7-7A6D9AF89DD9}"/>
              </a:ext>
            </a:extLst>
          </p:cNvPr>
          <p:cNvSpPr txBox="1"/>
          <p:nvPr/>
        </p:nvSpPr>
        <p:spPr>
          <a:xfrm>
            <a:off x="215502" y="1631715"/>
            <a:ext cx="1836321" cy="69658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lIns="108000" tIns="91440" rIns="91440" bIns="91440" rtlCol="0" anchor="ctr" anchorCtr="0">
            <a:noAutofit/>
          </a:bodyPr>
          <a:lstStyle/>
          <a:p>
            <a:pPr algn="ctr">
              <a:spcBef>
                <a:spcPts val="600"/>
              </a:spcBef>
              <a:buSzPct val="90000"/>
            </a:pPr>
            <a:r>
              <a:rPr lang="en-US" sz="1600" b="1" dirty="0" smtClean="0">
                <a:solidFill>
                  <a:schemeClr val="bg1"/>
                </a:solidFill>
              </a:rPr>
              <a:t>Business/</a:t>
            </a:r>
            <a:br>
              <a:rPr lang="en-US" sz="1600" b="1" dirty="0" smtClean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Product Teams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3" name="TextBox 15">
            <a:extLst>
              <a:ext uri="{FF2B5EF4-FFF2-40B4-BE49-F238E27FC236}">
                <a16:creationId xmlns:a16="http://schemas.microsoft.com/office/drawing/2014/main" id="{A3F153D9-43DB-7643-83E7-7A6D9AF89DD9}"/>
              </a:ext>
            </a:extLst>
          </p:cNvPr>
          <p:cNvSpPr txBox="1"/>
          <p:nvPr/>
        </p:nvSpPr>
        <p:spPr>
          <a:xfrm>
            <a:off x="215502" y="2561013"/>
            <a:ext cx="1836321" cy="69658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lIns="108000" tIns="91440" rIns="91440" bIns="91440" rtlCol="0" anchor="ctr" anchorCtr="0">
            <a:noAutofit/>
          </a:bodyPr>
          <a:lstStyle/>
          <a:p>
            <a:pPr algn="ctr">
              <a:spcBef>
                <a:spcPts val="600"/>
              </a:spcBef>
              <a:buSzPct val="90000"/>
            </a:pPr>
            <a:r>
              <a:rPr lang="en-US" sz="1600" b="1" dirty="0" smtClean="0">
                <a:solidFill>
                  <a:schemeClr val="bg1"/>
                </a:solidFill>
              </a:rPr>
              <a:t>Executive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" name="TextBox 15">
            <a:extLst>
              <a:ext uri="{FF2B5EF4-FFF2-40B4-BE49-F238E27FC236}">
                <a16:creationId xmlns:a16="http://schemas.microsoft.com/office/drawing/2014/main" id="{A3F153D9-43DB-7643-83E7-7A6D9AF89DD9}"/>
              </a:ext>
            </a:extLst>
          </p:cNvPr>
          <p:cNvSpPr txBox="1"/>
          <p:nvPr/>
        </p:nvSpPr>
        <p:spPr>
          <a:xfrm>
            <a:off x="215502" y="3485588"/>
            <a:ext cx="1836321" cy="69658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lIns="108000" tIns="91440" rIns="91440" bIns="91440" rtlCol="0" anchor="ctr" anchorCtr="0">
            <a:noAutofit/>
          </a:bodyPr>
          <a:lstStyle/>
          <a:p>
            <a:pPr algn="ctr">
              <a:spcBef>
                <a:spcPts val="600"/>
              </a:spcBef>
              <a:buSzPct val="90000"/>
            </a:pPr>
            <a:r>
              <a:rPr lang="en-US" sz="1600" b="1" dirty="0" smtClean="0">
                <a:solidFill>
                  <a:schemeClr val="bg1"/>
                </a:solidFill>
              </a:rPr>
              <a:t>Finance</a:t>
            </a:r>
            <a:endParaRPr lang="en-US" sz="1600" b="1" dirty="0">
              <a:solidFill>
                <a:schemeClr val="bg1"/>
              </a:solidFill>
            </a:endParaRPr>
          </a:p>
        </p:txBody>
      </p:sp>
      <p:cxnSp>
        <p:nvCxnSpPr>
          <p:cNvPr id="42" name="Gerade Verbindung mit Pfeil 38">
            <a:extLst>
              <a:ext uri="{FF2B5EF4-FFF2-40B4-BE49-F238E27FC236}">
                <a16:creationId xmlns:a16="http://schemas.microsoft.com/office/drawing/2014/main" id="{0C9AB6C6-F85E-8542-8A86-8BCBFAE88C94}"/>
              </a:ext>
            </a:extLst>
          </p:cNvPr>
          <p:cNvCxnSpPr>
            <a:cxnSpLocks/>
          </p:cNvCxnSpPr>
          <p:nvPr/>
        </p:nvCxnSpPr>
        <p:spPr bwMode="gray">
          <a:xfrm flipV="1">
            <a:off x="2269041" y="768880"/>
            <a:ext cx="3756342" cy="39225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Gerade Verbindung mit Pfeil 38">
            <a:extLst>
              <a:ext uri="{FF2B5EF4-FFF2-40B4-BE49-F238E27FC236}">
                <a16:creationId xmlns:a16="http://schemas.microsoft.com/office/drawing/2014/main" id="{0C9AB6C6-F85E-8542-8A86-8BCBFAE88C94}"/>
              </a:ext>
            </a:extLst>
          </p:cNvPr>
          <p:cNvCxnSpPr>
            <a:cxnSpLocks/>
          </p:cNvCxnSpPr>
          <p:nvPr/>
        </p:nvCxnSpPr>
        <p:spPr bwMode="gray">
          <a:xfrm>
            <a:off x="2267510" y="1162359"/>
            <a:ext cx="466728" cy="280814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Ellipse 12"/>
          <p:cNvSpPr>
            <a:spLocks noChangeAspect="1"/>
          </p:cNvSpPr>
          <p:nvPr/>
        </p:nvSpPr>
        <p:spPr bwMode="gray">
          <a:xfrm>
            <a:off x="2617855" y="857234"/>
            <a:ext cx="3170645" cy="3170639"/>
          </a:xfrm>
          <a:prstGeom prst="ellipse">
            <a:avLst/>
          </a:prstGeom>
          <a:solidFill>
            <a:srgbClr val="FFC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SzPct val="90000"/>
            </a:pPr>
            <a:endParaRPr lang="en-US" sz="1200" b="1" dirty="0"/>
          </a:p>
        </p:txBody>
      </p:sp>
      <p:cxnSp>
        <p:nvCxnSpPr>
          <p:cNvPr id="49" name="Gerade Verbindung mit Pfeil 38">
            <a:extLst>
              <a:ext uri="{FF2B5EF4-FFF2-40B4-BE49-F238E27FC236}">
                <a16:creationId xmlns:a16="http://schemas.microsoft.com/office/drawing/2014/main" id="{0C9AB6C6-F85E-8542-8A86-8BCBFAE88C94}"/>
              </a:ext>
            </a:extLst>
          </p:cNvPr>
          <p:cNvCxnSpPr>
            <a:cxnSpLocks/>
          </p:cNvCxnSpPr>
          <p:nvPr/>
        </p:nvCxnSpPr>
        <p:spPr bwMode="gray">
          <a:xfrm>
            <a:off x="2262004" y="939775"/>
            <a:ext cx="470045" cy="286858"/>
          </a:xfrm>
          <a:prstGeom prst="straightConnector1">
            <a:avLst/>
          </a:prstGeom>
          <a:ln>
            <a:solidFill>
              <a:schemeClr val="tx2"/>
            </a:solidFill>
            <a:headEnd type="triangle" w="lg" len="lg"/>
            <a:tailEnd type="non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1" name="Gerade Verbindung mit Pfeil 38">
            <a:extLst>
              <a:ext uri="{FF2B5EF4-FFF2-40B4-BE49-F238E27FC236}">
                <a16:creationId xmlns:a16="http://schemas.microsoft.com/office/drawing/2014/main" id="{0C9AB6C6-F85E-8542-8A86-8BCBFAE88C94}"/>
              </a:ext>
            </a:extLst>
          </p:cNvPr>
          <p:cNvCxnSpPr>
            <a:cxnSpLocks/>
          </p:cNvCxnSpPr>
          <p:nvPr/>
        </p:nvCxnSpPr>
        <p:spPr bwMode="gray">
          <a:xfrm flipV="1">
            <a:off x="2189996" y="3429210"/>
            <a:ext cx="472087" cy="283258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2" name="Gerade Verbindung mit Pfeil 38">
            <a:extLst>
              <a:ext uri="{FF2B5EF4-FFF2-40B4-BE49-F238E27FC236}">
                <a16:creationId xmlns:a16="http://schemas.microsoft.com/office/drawing/2014/main" id="{0C9AB6C6-F85E-8542-8A86-8BCBFAE88C94}"/>
              </a:ext>
            </a:extLst>
          </p:cNvPr>
          <p:cNvCxnSpPr>
            <a:cxnSpLocks/>
          </p:cNvCxnSpPr>
          <p:nvPr/>
        </p:nvCxnSpPr>
        <p:spPr bwMode="gray">
          <a:xfrm flipV="1">
            <a:off x="2191204" y="3692850"/>
            <a:ext cx="471760" cy="298245"/>
          </a:xfrm>
          <a:prstGeom prst="straightConnector1">
            <a:avLst/>
          </a:prstGeom>
          <a:ln>
            <a:solidFill>
              <a:schemeClr val="tx2"/>
            </a:solidFill>
            <a:headEnd type="triangle" w="lg" len="lg"/>
            <a:tailEnd type="non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4" name="Gerade Verbindung mit Pfeil 38">
            <a:extLst>
              <a:ext uri="{FF2B5EF4-FFF2-40B4-BE49-F238E27FC236}">
                <a16:creationId xmlns:a16="http://schemas.microsoft.com/office/drawing/2014/main" id="{0C9AB6C6-F85E-8542-8A86-8BCBFAE88C94}"/>
              </a:ext>
            </a:extLst>
          </p:cNvPr>
          <p:cNvCxnSpPr>
            <a:cxnSpLocks/>
          </p:cNvCxnSpPr>
          <p:nvPr/>
        </p:nvCxnSpPr>
        <p:spPr bwMode="gray">
          <a:xfrm flipV="1">
            <a:off x="2189996" y="4096614"/>
            <a:ext cx="3752617" cy="16553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5" name="Gerade Verbindung mit Pfeil 38">
            <a:extLst>
              <a:ext uri="{FF2B5EF4-FFF2-40B4-BE49-F238E27FC236}">
                <a16:creationId xmlns:a16="http://schemas.microsoft.com/office/drawing/2014/main" id="{0C9AB6C6-F85E-8542-8A86-8BCBFAE88C94}"/>
              </a:ext>
            </a:extLst>
          </p:cNvPr>
          <p:cNvCxnSpPr>
            <a:cxnSpLocks/>
          </p:cNvCxnSpPr>
          <p:nvPr/>
        </p:nvCxnSpPr>
        <p:spPr bwMode="gray">
          <a:xfrm flipV="1">
            <a:off x="2262004" y="1871670"/>
            <a:ext cx="345882" cy="1657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8" name="Gerade Verbindung mit Pfeil 38">
            <a:extLst>
              <a:ext uri="{FF2B5EF4-FFF2-40B4-BE49-F238E27FC236}">
                <a16:creationId xmlns:a16="http://schemas.microsoft.com/office/drawing/2014/main" id="{0C9AB6C6-F85E-8542-8A86-8BCBFAE88C94}"/>
              </a:ext>
            </a:extLst>
          </p:cNvPr>
          <p:cNvCxnSpPr>
            <a:cxnSpLocks/>
          </p:cNvCxnSpPr>
          <p:nvPr/>
        </p:nvCxnSpPr>
        <p:spPr bwMode="gray">
          <a:xfrm flipV="1">
            <a:off x="2245340" y="2099302"/>
            <a:ext cx="345882" cy="1657"/>
          </a:xfrm>
          <a:prstGeom prst="straightConnector1">
            <a:avLst/>
          </a:prstGeom>
          <a:ln>
            <a:solidFill>
              <a:schemeClr val="tx2"/>
            </a:solidFill>
            <a:headEnd type="triangle" w="lg" len="lg"/>
            <a:tailEnd type="non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9" name="Gerade Verbindung mit Pfeil 38">
            <a:extLst>
              <a:ext uri="{FF2B5EF4-FFF2-40B4-BE49-F238E27FC236}">
                <a16:creationId xmlns:a16="http://schemas.microsoft.com/office/drawing/2014/main" id="{0C9AB6C6-F85E-8542-8A86-8BCBFAE88C94}"/>
              </a:ext>
            </a:extLst>
          </p:cNvPr>
          <p:cNvCxnSpPr>
            <a:cxnSpLocks/>
          </p:cNvCxnSpPr>
          <p:nvPr/>
        </p:nvCxnSpPr>
        <p:spPr bwMode="gray">
          <a:xfrm flipV="1">
            <a:off x="2248694" y="2745996"/>
            <a:ext cx="345882" cy="1657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0" name="Gerade Verbindung mit Pfeil 38">
            <a:extLst>
              <a:ext uri="{FF2B5EF4-FFF2-40B4-BE49-F238E27FC236}">
                <a16:creationId xmlns:a16="http://schemas.microsoft.com/office/drawing/2014/main" id="{0C9AB6C6-F85E-8542-8A86-8BCBFAE88C94}"/>
              </a:ext>
            </a:extLst>
          </p:cNvPr>
          <p:cNvCxnSpPr>
            <a:cxnSpLocks/>
          </p:cNvCxnSpPr>
          <p:nvPr/>
        </p:nvCxnSpPr>
        <p:spPr bwMode="gray">
          <a:xfrm flipV="1">
            <a:off x="2232030" y="2973628"/>
            <a:ext cx="345882" cy="1657"/>
          </a:xfrm>
          <a:prstGeom prst="straightConnector1">
            <a:avLst/>
          </a:prstGeom>
          <a:ln>
            <a:solidFill>
              <a:schemeClr val="tx2"/>
            </a:solidFill>
            <a:headEnd type="triangle" w="lg" len="lg"/>
            <a:tailEnd type="non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82" name="Picture 8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88587" y="1344354"/>
            <a:ext cx="1246744" cy="359782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91260" y="2431470"/>
            <a:ext cx="532116" cy="318419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4594" y="3462360"/>
            <a:ext cx="1045448" cy="1638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75116" y="1557547"/>
            <a:ext cx="24561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de-DE" sz="2400" b="1" spc="600" dirty="0">
                <a:solidFill>
                  <a:srgbClr val="000000"/>
                </a:solidFill>
              </a:rPr>
              <a:t>F I N O P S</a:t>
            </a:r>
          </a:p>
        </p:txBody>
      </p:sp>
      <p:sp>
        <p:nvSpPr>
          <p:cNvPr id="37" name="Ellipse 12"/>
          <p:cNvSpPr>
            <a:spLocks noChangeAspect="1"/>
          </p:cNvSpPr>
          <p:nvPr/>
        </p:nvSpPr>
        <p:spPr bwMode="gray">
          <a:xfrm>
            <a:off x="3779836" y="2019212"/>
            <a:ext cx="846682" cy="846680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SzPct val="90000"/>
            </a:pPr>
            <a:endParaRPr lang="en-US" sz="1200" b="1" dirty="0"/>
          </a:p>
        </p:txBody>
      </p:sp>
      <p:sp>
        <p:nvSpPr>
          <p:cNvPr id="38" name="Rectangle 37"/>
          <p:cNvSpPr/>
          <p:nvPr/>
        </p:nvSpPr>
        <p:spPr>
          <a:xfrm>
            <a:off x="3721314" y="2288663"/>
            <a:ext cx="9637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de-DE" sz="1400" b="1" dirty="0" smtClean="0">
                <a:solidFill>
                  <a:srgbClr val="000000"/>
                </a:solidFill>
              </a:rPr>
              <a:t>CULTURE</a:t>
            </a:r>
            <a:endParaRPr lang="de-DE" sz="1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33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92" y="644129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31" name="think-cell Folie" r:id="rId6" imgW="360" imgH="360" progId="TCLayout.ActiveDocument.1">
                  <p:embed/>
                </p:oleObj>
              </mc:Choice>
              <mc:Fallback>
                <p:oleObj name="think-cell Folie" r:id="rId6" imgW="360" imgH="36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644129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 hidden="1"/>
          <p:cNvSpPr/>
          <p:nvPr>
            <p:custDataLst>
              <p:tags r:id="rId3"/>
            </p:custDataLst>
          </p:nvPr>
        </p:nvSpPr>
        <p:spPr>
          <a:xfrm>
            <a:off x="0" y="642937"/>
            <a:ext cx="119063" cy="11906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SzPct val="90000"/>
            </a:pPr>
            <a:endParaRPr lang="en-US" sz="1500" b="1" dirty="0" err="1">
              <a:solidFill>
                <a:schemeClr val="tx1"/>
              </a:solidFill>
              <a:latin typeface="Lufthansa Office Head" panose="020B0404040000000004" pitchFamily="34" charset="0"/>
              <a:ea typeface="+mj-ea"/>
              <a:cs typeface="+mj-cs"/>
              <a:sym typeface="Lufthansa Office Head" panose="020B04040400000000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505" y="303217"/>
            <a:ext cx="6373415" cy="576263"/>
          </a:xfrm>
        </p:spPr>
        <p:txBody>
          <a:bodyPr/>
          <a:lstStyle/>
          <a:p>
            <a:r>
              <a:rPr lang="en-US" noProof="0" dirty="0" smtClean="0"/>
              <a:t>Example – Quick win! - Reservation</a:t>
            </a:r>
            <a:endParaRPr lang="en-US" noProof="0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>
          <a:xfrm>
            <a:off x="215504" y="4236000"/>
            <a:ext cx="484107" cy="69250"/>
          </a:xfrm>
        </p:spPr>
        <p:txBody>
          <a:bodyPr/>
          <a:lstStyle/>
          <a:p>
            <a:fld id="{68F04BE7-1B49-403F-803C-DEE5A72E5794}" type="datetime3">
              <a:rPr lang="en-US" noProof="0" smtClean="0"/>
              <a:t>9 December 2021</a:t>
            </a:fld>
            <a:endParaRPr lang="en-US" noProof="0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215504" y="4707370"/>
            <a:ext cx="1620000" cy="69250"/>
          </a:xfrm>
        </p:spPr>
        <p:txBody>
          <a:bodyPr/>
          <a:lstStyle/>
          <a:p>
            <a:r>
              <a:rPr lang="en-US" dirty="0" err="1" smtClean="0"/>
              <a:t>FinOps</a:t>
            </a:r>
            <a:r>
              <a:rPr lang="en-US" dirty="0" smtClean="0"/>
              <a:t> @ Lufthansa Systems – HWSW </a:t>
            </a:r>
            <a:r>
              <a:rPr lang="en-US" dirty="0" smtClean="0"/>
              <a:t>2021</a:t>
            </a:r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215503" y="4307192"/>
            <a:ext cx="205586" cy="69250"/>
          </a:xfrm>
        </p:spPr>
        <p:txBody>
          <a:bodyPr/>
          <a:lstStyle/>
          <a:p>
            <a:r>
              <a:rPr lang="en-US" dirty="0" smtClean="0"/>
              <a:t>Page </a:t>
            </a:r>
            <a:fld id="{67242389-55B8-40B0-97B3-D8452A5F367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07" y="1253233"/>
            <a:ext cx="6373813" cy="2609014"/>
          </a:xfrm>
        </p:spPr>
      </p:pic>
    </p:spTree>
    <p:extLst>
      <p:ext uri="{BB962C8B-B14F-4D97-AF65-F5344CB8AC3E}">
        <p14:creationId xmlns:p14="http://schemas.microsoft.com/office/powerpoint/2010/main" val="108621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92" y="644129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43" name="think-cell Folie" r:id="rId6" imgW="360" imgH="360" progId="TCLayout.ActiveDocument.1">
                  <p:embed/>
                </p:oleObj>
              </mc:Choice>
              <mc:Fallback>
                <p:oleObj name="think-cell Folie" r:id="rId6" imgW="360" imgH="36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644129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 hidden="1"/>
          <p:cNvSpPr/>
          <p:nvPr>
            <p:custDataLst>
              <p:tags r:id="rId3"/>
            </p:custDataLst>
          </p:nvPr>
        </p:nvSpPr>
        <p:spPr>
          <a:xfrm>
            <a:off x="0" y="642937"/>
            <a:ext cx="119063" cy="11906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SzPct val="90000"/>
            </a:pPr>
            <a:endParaRPr lang="en-US" sz="1500" b="1" dirty="0" err="1">
              <a:solidFill>
                <a:schemeClr val="tx1"/>
              </a:solidFill>
              <a:latin typeface="Lufthansa Office Head" panose="020B0404040000000004" pitchFamily="34" charset="0"/>
              <a:ea typeface="+mj-ea"/>
              <a:cs typeface="+mj-cs"/>
              <a:sym typeface="Lufthansa Office Head" panose="020B04040400000000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505" y="303217"/>
            <a:ext cx="6373415" cy="576263"/>
          </a:xfrm>
        </p:spPr>
        <p:txBody>
          <a:bodyPr/>
          <a:lstStyle/>
          <a:p>
            <a:r>
              <a:rPr lang="en-US" noProof="0" dirty="0" smtClean="0"/>
              <a:t>Example – Dig deeper! – Check the settings!</a:t>
            </a:r>
            <a:endParaRPr lang="en-US" noProof="0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>
          <a:xfrm>
            <a:off x="215504" y="4236000"/>
            <a:ext cx="484107" cy="69250"/>
          </a:xfrm>
        </p:spPr>
        <p:txBody>
          <a:bodyPr/>
          <a:lstStyle/>
          <a:p>
            <a:fld id="{68F04BE7-1B49-403F-803C-DEE5A72E5794}" type="datetime3">
              <a:rPr lang="en-US" noProof="0" smtClean="0"/>
              <a:t>9 December 2021</a:t>
            </a:fld>
            <a:endParaRPr lang="en-US" noProof="0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215504" y="4707370"/>
            <a:ext cx="1620000" cy="69250"/>
          </a:xfrm>
        </p:spPr>
        <p:txBody>
          <a:bodyPr/>
          <a:lstStyle/>
          <a:p>
            <a:r>
              <a:rPr lang="en-US" dirty="0" err="1" smtClean="0"/>
              <a:t>FinOps</a:t>
            </a:r>
            <a:r>
              <a:rPr lang="en-US" dirty="0" smtClean="0"/>
              <a:t> @ Lufthansa Systems – HWSW </a:t>
            </a:r>
            <a:r>
              <a:rPr lang="en-US" dirty="0" smtClean="0"/>
              <a:t>2021</a:t>
            </a:r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215503" y="4307192"/>
            <a:ext cx="205586" cy="69250"/>
          </a:xfrm>
        </p:spPr>
        <p:txBody>
          <a:bodyPr/>
          <a:lstStyle/>
          <a:p>
            <a:r>
              <a:rPr lang="en-US" dirty="0" smtClean="0"/>
              <a:t>Page </a:t>
            </a:r>
            <a:fld id="{67242389-55B8-40B0-97B3-D8452A5F367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07" y="1331200"/>
            <a:ext cx="6373813" cy="2453079"/>
          </a:xfrm>
        </p:spPr>
      </p:pic>
    </p:spTree>
    <p:extLst>
      <p:ext uri="{BB962C8B-B14F-4D97-AF65-F5344CB8AC3E}">
        <p14:creationId xmlns:p14="http://schemas.microsoft.com/office/powerpoint/2010/main" val="36297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92" y="644129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48" name="think-cell Folie" r:id="rId6" imgW="360" imgH="360" progId="TCLayout.ActiveDocument.1">
                  <p:embed/>
                </p:oleObj>
              </mc:Choice>
              <mc:Fallback>
                <p:oleObj name="think-cell Folie" r:id="rId6" imgW="360" imgH="36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644129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 hidden="1"/>
          <p:cNvSpPr/>
          <p:nvPr>
            <p:custDataLst>
              <p:tags r:id="rId3"/>
            </p:custDataLst>
          </p:nvPr>
        </p:nvSpPr>
        <p:spPr>
          <a:xfrm>
            <a:off x="0" y="642937"/>
            <a:ext cx="119063" cy="11906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SzPct val="90000"/>
            </a:pPr>
            <a:endParaRPr lang="en-US" sz="1500" b="1" dirty="0" err="1">
              <a:solidFill>
                <a:schemeClr val="tx1"/>
              </a:solidFill>
              <a:latin typeface="Lufthansa Office Head" panose="020B0404040000000004" pitchFamily="34" charset="0"/>
              <a:ea typeface="+mj-ea"/>
              <a:cs typeface="+mj-cs"/>
              <a:sym typeface="Lufthansa Office Head" panose="020B04040400000000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505" y="303217"/>
            <a:ext cx="6373415" cy="576263"/>
          </a:xfrm>
        </p:spPr>
        <p:txBody>
          <a:bodyPr/>
          <a:lstStyle/>
          <a:p>
            <a:r>
              <a:rPr lang="en-US" noProof="0" dirty="0" smtClean="0"/>
              <a:t>Example – Check the defaults!</a:t>
            </a:r>
            <a:endParaRPr lang="en-US" noProof="0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>
          <a:xfrm>
            <a:off x="215504" y="4236000"/>
            <a:ext cx="484107" cy="69250"/>
          </a:xfrm>
        </p:spPr>
        <p:txBody>
          <a:bodyPr/>
          <a:lstStyle/>
          <a:p>
            <a:fld id="{68F04BE7-1B49-403F-803C-DEE5A72E5794}" type="datetime3">
              <a:rPr lang="en-US" noProof="0" smtClean="0"/>
              <a:t>9 December 2021</a:t>
            </a:fld>
            <a:endParaRPr lang="en-US" noProof="0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215504" y="4707370"/>
            <a:ext cx="1620000" cy="69250"/>
          </a:xfrm>
        </p:spPr>
        <p:txBody>
          <a:bodyPr/>
          <a:lstStyle/>
          <a:p>
            <a:r>
              <a:rPr lang="en-US" dirty="0" err="1" smtClean="0"/>
              <a:t>FinOps</a:t>
            </a:r>
            <a:r>
              <a:rPr lang="en-US" dirty="0" smtClean="0"/>
              <a:t> @ Lufthansa Systems – HWSW </a:t>
            </a:r>
            <a:r>
              <a:rPr lang="en-US" dirty="0" smtClean="0"/>
              <a:t>2021</a:t>
            </a:r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215503" y="4307192"/>
            <a:ext cx="205586" cy="69250"/>
          </a:xfrm>
        </p:spPr>
        <p:txBody>
          <a:bodyPr/>
          <a:lstStyle/>
          <a:p>
            <a:r>
              <a:rPr lang="en-US" dirty="0" smtClean="0"/>
              <a:t>Page </a:t>
            </a:r>
            <a:fld id="{67242389-55B8-40B0-97B3-D8452A5F367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4" name="Textplatzhalter 5"/>
          <p:cNvSpPr txBox="1">
            <a:spLocks/>
          </p:cNvSpPr>
          <p:nvPr/>
        </p:nvSpPr>
        <p:spPr>
          <a:xfrm>
            <a:off x="215505" y="956967"/>
            <a:ext cx="6373415" cy="34194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783" rtl="0" eaLnBrk="1" latinLnBrk="0" hangingPunct="1">
              <a:lnSpc>
                <a:spcPct val="98000"/>
              </a:lnSpc>
              <a:spcBef>
                <a:spcPts val="450"/>
              </a:spcBef>
              <a:spcAft>
                <a:spcPts val="0"/>
              </a:spcAft>
              <a:buSzPct val="90000"/>
              <a:buFont typeface="Wingdings" panose="05000000000000000000" pitchFamily="2" charset="2"/>
              <a:buNone/>
              <a:defRPr sz="1050" b="1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783" rtl="0" eaLnBrk="1" latinLnBrk="0" hangingPunct="1">
              <a:lnSpc>
                <a:spcPct val="98000"/>
              </a:lnSpc>
              <a:spcBef>
                <a:spcPts val="450"/>
              </a:spcBef>
              <a:spcAft>
                <a:spcPts val="0"/>
              </a:spcAft>
              <a:buSzPct val="90000"/>
              <a:buFont typeface="Wingdings" panose="05000000000000000000" pitchFamily="2" charset="2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997" indent="-107997" algn="l" defTabSz="685783" rtl="0" eaLnBrk="1" latinLnBrk="0" hangingPunct="1">
              <a:lnSpc>
                <a:spcPct val="98000"/>
              </a:lnSpc>
              <a:spcBef>
                <a:spcPts val="45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5995" indent="-107997" algn="l" defTabSz="685783" rtl="0" eaLnBrk="1" latinLnBrk="0" hangingPunct="1">
              <a:lnSpc>
                <a:spcPct val="98000"/>
              </a:lnSpc>
              <a:spcBef>
                <a:spcPts val="45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3992" indent="-107997" algn="l" defTabSz="685783" rtl="0" eaLnBrk="1" latinLnBrk="0" hangingPunct="1">
              <a:lnSpc>
                <a:spcPct val="98000"/>
              </a:lnSpc>
              <a:spcBef>
                <a:spcPts val="45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Consolas" panose="020B0609020204030204" pitchFamily="49" charset="0"/>
              </a:rPr>
              <a:t>  variable </a:t>
            </a:r>
            <a:r>
              <a:rPr lang="en-US" dirty="0">
                <a:latin typeface="Consolas" panose="020B0609020204030204" pitchFamily="49" charset="0"/>
              </a:rPr>
              <a:t>"</a:t>
            </a:r>
            <a:r>
              <a:rPr lang="en-US" dirty="0" err="1">
                <a:latin typeface="Consolas" panose="020B0609020204030204" pitchFamily="49" charset="0"/>
              </a:rPr>
              <a:t>worker_min_count</a:t>
            </a:r>
            <a:r>
              <a:rPr lang="en-US" dirty="0">
                <a:latin typeface="Consolas" panose="020B0609020204030204" pitchFamily="49" charset="0"/>
              </a:rPr>
              <a:t>" {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        description </a:t>
            </a:r>
            <a:r>
              <a:rPr lang="en-US" dirty="0">
                <a:latin typeface="Consolas" panose="020B0609020204030204" pitchFamily="49" charset="0"/>
              </a:rPr>
              <a:t>= "This defines minimum worker (nodes) count"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        type </a:t>
            </a:r>
            <a:r>
              <a:rPr lang="en-US" dirty="0">
                <a:latin typeface="Consolas" panose="020B0609020204030204" pitchFamily="49" charset="0"/>
              </a:rPr>
              <a:t>= </a:t>
            </a:r>
            <a:r>
              <a:rPr lang="en-US" dirty="0" smtClean="0">
                <a:latin typeface="Consolas" panose="020B0609020204030204" pitchFamily="49" charset="0"/>
              </a:rPr>
              <a:t>number</a:t>
            </a:r>
          </a:p>
          <a:p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</a:rPr>
              <a:t>       </a:t>
            </a:r>
            <a:r>
              <a:rPr lang="en-US" sz="1600" dirty="0" smtClean="0">
                <a:solidFill>
                  <a:srgbClr val="D81E05"/>
                </a:solidFill>
                <a:latin typeface="Consolas" panose="020B0609020204030204" pitchFamily="49" charset="0"/>
              </a:rPr>
              <a:t>default </a:t>
            </a:r>
            <a:r>
              <a:rPr lang="en-US" sz="1600" dirty="0">
                <a:solidFill>
                  <a:srgbClr val="D81E05"/>
                </a:solidFill>
                <a:latin typeface="Consolas" panose="020B0609020204030204" pitchFamily="49" charset="0"/>
              </a:rPr>
              <a:t>= 3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  }</a:t>
            </a: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02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92" y="644129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34" name="think-cell Folie" r:id="rId6" imgW="360" imgH="360" progId="TCLayout.ActiveDocument.1">
                  <p:embed/>
                </p:oleObj>
              </mc:Choice>
              <mc:Fallback>
                <p:oleObj name="think-cell Folie" r:id="rId6" imgW="360" imgH="36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644129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 hidden="1"/>
          <p:cNvSpPr/>
          <p:nvPr>
            <p:custDataLst>
              <p:tags r:id="rId3"/>
            </p:custDataLst>
          </p:nvPr>
        </p:nvSpPr>
        <p:spPr>
          <a:xfrm>
            <a:off x="0" y="642937"/>
            <a:ext cx="119063" cy="11906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SzPct val="90000"/>
            </a:pPr>
            <a:endParaRPr lang="en-US" sz="1500" b="1" dirty="0" err="1">
              <a:solidFill>
                <a:schemeClr val="tx1"/>
              </a:solidFill>
              <a:latin typeface="Lufthansa Office Head" panose="020B0404040000000004" pitchFamily="34" charset="0"/>
              <a:ea typeface="+mj-ea"/>
              <a:cs typeface="+mj-cs"/>
              <a:sym typeface="Lufthansa Office Head" panose="020B04040400000000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505" y="303217"/>
            <a:ext cx="6373415" cy="576263"/>
          </a:xfrm>
        </p:spPr>
        <p:txBody>
          <a:bodyPr/>
          <a:lstStyle/>
          <a:p>
            <a:r>
              <a:rPr lang="en-US" noProof="0" dirty="0" smtClean="0"/>
              <a:t>Good luck!</a:t>
            </a:r>
            <a:endParaRPr lang="en-US" noProof="0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>
          <a:xfrm>
            <a:off x="215504" y="4236000"/>
            <a:ext cx="484107" cy="69250"/>
          </a:xfrm>
        </p:spPr>
        <p:txBody>
          <a:bodyPr/>
          <a:lstStyle/>
          <a:p>
            <a:fld id="{68F04BE7-1B49-403F-803C-DEE5A72E5794}" type="datetime3">
              <a:rPr lang="en-US" noProof="0" smtClean="0"/>
              <a:t>9 December 2021</a:t>
            </a:fld>
            <a:endParaRPr lang="en-US" noProof="0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215504" y="4707370"/>
            <a:ext cx="1620000" cy="69250"/>
          </a:xfrm>
        </p:spPr>
        <p:txBody>
          <a:bodyPr/>
          <a:lstStyle/>
          <a:p>
            <a:r>
              <a:rPr lang="en-US" dirty="0" err="1" smtClean="0"/>
              <a:t>FinOps</a:t>
            </a:r>
            <a:r>
              <a:rPr lang="en-US" dirty="0" smtClean="0"/>
              <a:t> @ Lufthansa Systems – HWSW </a:t>
            </a:r>
            <a:r>
              <a:rPr lang="en-US" dirty="0" smtClean="0"/>
              <a:t>2021</a:t>
            </a:r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215503" y="4307192"/>
            <a:ext cx="205586" cy="69250"/>
          </a:xfrm>
        </p:spPr>
        <p:txBody>
          <a:bodyPr/>
          <a:lstStyle/>
          <a:p>
            <a:r>
              <a:rPr lang="en-US" dirty="0" smtClean="0"/>
              <a:t>Page </a:t>
            </a:r>
            <a:fld id="{67242389-55B8-40B0-97B3-D8452A5F367E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62" y="696460"/>
            <a:ext cx="4559300" cy="3419475"/>
          </a:xfrm>
        </p:spPr>
      </p:pic>
    </p:spTree>
    <p:extLst>
      <p:ext uri="{BB962C8B-B14F-4D97-AF65-F5344CB8AC3E}">
        <p14:creationId xmlns:p14="http://schemas.microsoft.com/office/powerpoint/2010/main" val="34351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kt 1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45167585"/>
              </p:ext>
            </p:extLst>
          </p:nvPr>
        </p:nvGraphicFramePr>
        <p:xfrm>
          <a:off x="1192" y="644129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68" name="think-cell Folie" r:id="rId5" imgW="136" imgH="136" progId="TCLayout.ActiveDocument.1">
                  <p:embed/>
                </p:oleObj>
              </mc:Choice>
              <mc:Fallback>
                <p:oleObj name="think-cell Folie" r:id="rId5" imgW="136" imgH="13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644129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 err="1" smtClean="0"/>
              <a:t>Tamas</a:t>
            </a:r>
            <a:r>
              <a:rPr lang="en-US" b="1" dirty="0" smtClean="0"/>
              <a:t> </a:t>
            </a:r>
            <a:r>
              <a:rPr lang="en-US" b="1" dirty="0" err="1" smtClean="0"/>
              <a:t>Farkas</a:t>
            </a:r>
            <a:endParaRPr lang="en-US" b="1" dirty="0" smtClean="0"/>
          </a:p>
          <a:p>
            <a:r>
              <a:rPr lang="en-US" dirty="0" smtClean="0">
                <a:hlinkClick r:id="rId7"/>
              </a:rPr>
              <a:t>      tamas.farkas@lhsystems.com</a:t>
            </a:r>
            <a:endParaRPr lang="en-US" dirty="0" smtClean="0"/>
          </a:p>
          <a:p>
            <a:r>
              <a:rPr lang="en-US" dirty="0" smtClean="0"/>
              <a:t>      @</a:t>
            </a:r>
            <a:r>
              <a:rPr lang="en-US" dirty="0" err="1" smtClean="0"/>
              <a:t>farkasfarkas</a:t>
            </a:r>
            <a:endParaRPr lang="en-US" dirty="0"/>
          </a:p>
        </p:txBody>
      </p:sp>
      <p:sp>
        <p:nvSpPr>
          <p:cNvPr id="6" name="Textplatzhalter 30"/>
          <p:cNvSpPr txBox="1">
            <a:spLocks/>
          </p:cNvSpPr>
          <p:nvPr/>
        </p:nvSpPr>
        <p:spPr>
          <a:xfrm>
            <a:off x="215505" y="4095563"/>
            <a:ext cx="4817707" cy="405000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wrap="square" lIns="0" tIns="0" rIns="0" bIns="14310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Lufthansa Office Head" panose="020B0404040000000004" pitchFamily="34" charset="0"/>
              <a:buNone/>
              <a:defRPr sz="4800" b="1" kern="1200" baseline="0">
                <a:solidFill>
                  <a:schemeClr val="tx2"/>
                </a:solidFill>
                <a:effectLst/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anose="05000000000000000000" pitchFamily="2" charset="2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25" dirty="0"/>
              <a:t>Thanks for your attention.</a:t>
            </a:r>
          </a:p>
        </p:txBody>
      </p:sp>
      <p:pic>
        <p:nvPicPr>
          <p:cNvPr id="11" name="Bild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988" y="2697851"/>
            <a:ext cx="172946" cy="1729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672" y="2474074"/>
            <a:ext cx="183262" cy="150438"/>
          </a:xfrm>
          <a:prstGeom prst="rect">
            <a:avLst/>
          </a:prstGeom>
        </p:spPr>
      </p:pic>
      <p:pic>
        <p:nvPicPr>
          <p:cNvPr id="19" name="Picture Placeholder 18"/>
          <p:cNvPicPr>
            <a:picLocks noGrp="1" noChangeAspect="1"/>
          </p:cNvPicPr>
          <p:nvPr>
            <p:ph type="pic" sz="quarter" idx="1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4" r="14254"/>
          <a:stretch>
            <a:fillRect/>
          </a:stretch>
        </p:blipFill>
        <p:spPr>
          <a:xfrm>
            <a:off x="836613" y="1130300"/>
            <a:ext cx="1544637" cy="2160588"/>
          </a:xfrm>
        </p:spPr>
      </p:pic>
    </p:spTree>
    <p:extLst>
      <p:ext uri="{BB962C8B-B14F-4D97-AF65-F5344CB8AC3E}">
        <p14:creationId xmlns:p14="http://schemas.microsoft.com/office/powerpoint/2010/main" val="383172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92" y="644129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33" name="think-cell Folie" r:id="rId6" imgW="360" imgH="360" progId="TCLayout.ActiveDocument.1">
                  <p:embed/>
                </p:oleObj>
              </mc:Choice>
              <mc:Fallback>
                <p:oleObj name="think-cell Folie" r:id="rId6" imgW="360" imgH="36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644129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 hidden="1"/>
          <p:cNvSpPr/>
          <p:nvPr>
            <p:custDataLst>
              <p:tags r:id="rId3"/>
            </p:custDataLst>
          </p:nvPr>
        </p:nvSpPr>
        <p:spPr>
          <a:xfrm>
            <a:off x="0" y="642937"/>
            <a:ext cx="119063" cy="11906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SzPct val="90000"/>
            </a:pPr>
            <a:endParaRPr lang="en-US" sz="1500" b="1" dirty="0" err="1">
              <a:solidFill>
                <a:schemeClr val="tx1"/>
              </a:solidFill>
              <a:latin typeface="Lufthansa Office Head" panose="020B0404040000000004" pitchFamily="34" charset="0"/>
              <a:ea typeface="+mj-ea"/>
              <a:cs typeface="+mj-cs"/>
              <a:sym typeface="Lufthansa Office Head" panose="020B04040400000000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505" y="303217"/>
            <a:ext cx="6373415" cy="576263"/>
          </a:xfrm>
        </p:spPr>
        <p:txBody>
          <a:bodyPr/>
          <a:lstStyle/>
          <a:p>
            <a:r>
              <a:rPr lang="en-US" noProof="0" dirty="0" smtClean="0"/>
              <a:t>What does a </a:t>
            </a:r>
            <a:r>
              <a:rPr lang="en-US" noProof="0" dirty="0" err="1" smtClean="0"/>
              <a:t>FinOps</a:t>
            </a:r>
            <a:r>
              <a:rPr lang="en-US" noProof="0" dirty="0" smtClean="0"/>
              <a:t> advisor do?</a:t>
            </a:r>
            <a:endParaRPr lang="en-US" noProof="0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>
          <a:xfrm>
            <a:off x="215504" y="4236000"/>
            <a:ext cx="484107" cy="69250"/>
          </a:xfrm>
        </p:spPr>
        <p:txBody>
          <a:bodyPr/>
          <a:lstStyle/>
          <a:p>
            <a:fld id="{68F04BE7-1B49-403F-803C-DEE5A72E5794}" type="datetime3">
              <a:rPr lang="en-US" noProof="0" smtClean="0"/>
              <a:t>9 December 2021</a:t>
            </a:fld>
            <a:endParaRPr lang="en-US" noProof="0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215504" y="4707370"/>
            <a:ext cx="1620000" cy="69250"/>
          </a:xfrm>
        </p:spPr>
        <p:txBody>
          <a:bodyPr/>
          <a:lstStyle/>
          <a:p>
            <a:r>
              <a:rPr lang="en-US" dirty="0" err="1" smtClean="0"/>
              <a:t>FinOps</a:t>
            </a:r>
            <a:r>
              <a:rPr lang="en-US" dirty="0" smtClean="0"/>
              <a:t> @ Lufthansa Systems – HWSW </a:t>
            </a:r>
            <a:r>
              <a:rPr lang="en-US" dirty="0" smtClean="0"/>
              <a:t>2021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215503" y="4307192"/>
            <a:ext cx="205586" cy="69250"/>
          </a:xfrm>
        </p:spPr>
        <p:txBody>
          <a:bodyPr/>
          <a:lstStyle/>
          <a:p>
            <a:r>
              <a:rPr lang="en-US" dirty="0" smtClean="0"/>
              <a:t>Page </a:t>
            </a:r>
            <a:fld id="{67242389-55B8-40B0-97B3-D8452A5F367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583" y="666059"/>
            <a:ext cx="4339258" cy="363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1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57" y="957328"/>
            <a:ext cx="6373813" cy="3272016"/>
          </a:xfrm>
        </p:spPr>
      </p:pic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92" y="644129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49" name="think-cell Folie" r:id="rId7" imgW="360" imgH="360" progId="TCLayout.ActiveDocument.1">
                  <p:embed/>
                </p:oleObj>
              </mc:Choice>
              <mc:Fallback>
                <p:oleObj name="think-cell Folie" r:id="rId7" imgW="360" imgH="36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2" y="644129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 hidden="1"/>
          <p:cNvSpPr/>
          <p:nvPr>
            <p:custDataLst>
              <p:tags r:id="rId3"/>
            </p:custDataLst>
          </p:nvPr>
        </p:nvSpPr>
        <p:spPr>
          <a:xfrm>
            <a:off x="0" y="642937"/>
            <a:ext cx="119063" cy="11906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SzPct val="90000"/>
            </a:pPr>
            <a:endParaRPr lang="en-US" sz="1500" b="1" dirty="0" err="1">
              <a:solidFill>
                <a:schemeClr val="tx1"/>
              </a:solidFill>
              <a:latin typeface="Lufthansa Office Head" panose="020B0404040000000004" pitchFamily="34" charset="0"/>
              <a:ea typeface="+mj-ea"/>
              <a:cs typeface="+mj-cs"/>
              <a:sym typeface="Lufthansa Office Head" panose="020B04040400000000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505" y="303217"/>
            <a:ext cx="6373415" cy="576263"/>
          </a:xfrm>
        </p:spPr>
        <p:txBody>
          <a:bodyPr/>
          <a:lstStyle/>
          <a:p>
            <a:r>
              <a:rPr lang="en-US" noProof="0" dirty="0" smtClean="0"/>
              <a:t>Enterprise goes Cloud?</a:t>
            </a:r>
            <a:endParaRPr lang="en-US" noProof="0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>
          <a:xfrm>
            <a:off x="215504" y="4236000"/>
            <a:ext cx="484107" cy="69250"/>
          </a:xfrm>
        </p:spPr>
        <p:txBody>
          <a:bodyPr/>
          <a:lstStyle/>
          <a:p>
            <a:fld id="{68F04BE7-1B49-403F-803C-DEE5A72E5794}" type="datetime3">
              <a:rPr lang="en-US" noProof="0" smtClean="0"/>
              <a:t>9 December 2021</a:t>
            </a:fld>
            <a:endParaRPr lang="en-US" noProof="0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215504" y="4707370"/>
            <a:ext cx="1620000" cy="69250"/>
          </a:xfrm>
        </p:spPr>
        <p:txBody>
          <a:bodyPr/>
          <a:lstStyle/>
          <a:p>
            <a:r>
              <a:rPr lang="en-US" dirty="0" err="1" smtClean="0"/>
              <a:t>FinOps</a:t>
            </a:r>
            <a:r>
              <a:rPr lang="en-US" dirty="0" smtClean="0"/>
              <a:t> @ Lufthansa Systems – HWSW </a:t>
            </a:r>
            <a:r>
              <a:rPr lang="en-US" dirty="0" smtClean="0"/>
              <a:t>2021</a:t>
            </a:r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215503" y="4307192"/>
            <a:ext cx="205586" cy="69250"/>
          </a:xfrm>
        </p:spPr>
        <p:txBody>
          <a:bodyPr/>
          <a:lstStyle/>
          <a:p>
            <a:r>
              <a:rPr lang="en-US" dirty="0" smtClean="0"/>
              <a:t>Page </a:t>
            </a:r>
            <a:fld id="{67242389-55B8-40B0-97B3-D8452A5F367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41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31331631"/>
              </p:ext>
            </p:extLst>
          </p:nvPr>
        </p:nvGraphicFramePr>
        <p:xfrm>
          <a:off x="1192" y="644129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71" name="think-cell Folie" r:id="rId6" imgW="360" imgH="360" progId="TCLayout.ActiveDocument.1">
                  <p:embed/>
                </p:oleObj>
              </mc:Choice>
              <mc:Fallback>
                <p:oleObj name="think-cell Folie" r:id="rId6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644129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 hidden="1"/>
          <p:cNvSpPr/>
          <p:nvPr>
            <p:custDataLst>
              <p:tags r:id="rId3"/>
            </p:custDataLst>
          </p:nvPr>
        </p:nvSpPr>
        <p:spPr>
          <a:xfrm>
            <a:off x="0" y="642937"/>
            <a:ext cx="119063" cy="11906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SzPct val="90000"/>
            </a:pPr>
            <a:endParaRPr lang="en-US" sz="1500" b="1" dirty="0" err="1">
              <a:solidFill>
                <a:schemeClr val="tx1"/>
              </a:solidFill>
              <a:latin typeface="Lufthansa Office Head" panose="020B0404040000000004" pitchFamily="34" charset="0"/>
              <a:ea typeface="+mj-ea"/>
              <a:cs typeface="+mj-cs"/>
              <a:sym typeface="Lufthansa Office Head" panose="020B04040400000000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505" y="303217"/>
            <a:ext cx="6373415" cy="576263"/>
          </a:xfrm>
        </p:spPr>
        <p:txBody>
          <a:bodyPr/>
          <a:lstStyle/>
          <a:p>
            <a:r>
              <a:rPr lang="en-US" dirty="0" err="1" smtClean="0"/>
              <a:t>FinOps</a:t>
            </a:r>
            <a:r>
              <a:rPr lang="en-US" dirty="0" smtClean="0"/>
              <a:t> – new operating model for Cloud</a:t>
            </a:r>
            <a:endParaRPr lang="en-US" noProof="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07" y="963013"/>
            <a:ext cx="6373813" cy="3272016"/>
          </a:xfrm>
        </p:spPr>
      </p:pic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>
          <a:xfrm>
            <a:off x="215504" y="4236000"/>
            <a:ext cx="484107" cy="69250"/>
          </a:xfrm>
        </p:spPr>
        <p:txBody>
          <a:bodyPr/>
          <a:lstStyle/>
          <a:p>
            <a:fld id="{68F04BE7-1B49-403F-803C-DEE5A72E5794}" type="datetime3">
              <a:rPr lang="en-US" noProof="0" smtClean="0"/>
              <a:t>9 December 2021</a:t>
            </a:fld>
            <a:endParaRPr lang="en-US" noProof="0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215504" y="4707370"/>
            <a:ext cx="1620000" cy="69250"/>
          </a:xfrm>
        </p:spPr>
        <p:txBody>
          <a:bodyPr/>
          <a:lstStyle/>
          <a:p>
            <a:r>
              <a:rPr lang="en-US" dirty="0" err="1" smtClean="0"/>
              <a:t>FinOps</a:t>
            </a:r>
            <a:r>
              <a:rPr lang="en-US" dirty="0" smtClean="0"/>
              <a:t> @ Lufthansa Systems – HWSW </a:t>
            </a:r>
            <a:r>
              <a:rPr lang="en-US" dirty="0" smtClean="0"/>
              <a:t>2021</a:t>
            </a:r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215503" y="4307192"/>
            <a:ext cx="205586" cy="69250"/>
          </a:xfrm>
        </p:spPr>
        <p:txBody>
          <a:bodyPr/>
          <a:lstStyle/>
          <a:p>
            <a:r>
              <a:rPr lang="en-US" dirty="0" smtClean="0"/>
              <a:t>Page </a:t>
            </a:r>
            <a:fld id="{67242389-55B8-40B0-97B3-D8452A5F367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05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92" y="644129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46" name="think-cell Folie" r:id="rId6" imgW="360" imgH="360" progId="TCLayout.ActiveDocument.1">
                  <p:embed/>
                </p:oleObj>
              </mc:Choice>
              <mc:Fallback>
                <p:oleObj name="think-cell Folie" r:id="rId6" imgW="360" imgH="36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644129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 hidden="1"/>
          <p:cNvSpPr/>
          <p:nvPr>
            <p:custDataLst>
              <p:tags r:id="rId3"/>
            </p:custDataLst>
          </p:nvPr>
        </p:nvSpPr>
        <p:spPr>
          <a:xfrm>
            <a:off x="0" y="642937"/>
            <a:ext cx="119063" cy="11906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SzPct val="90000"/>
            </a:pPr>
            <a:endParaRPr lang="en-US" sz="1500" b="1" dirty="0" err="1">
              <a:solidFill>
                <a:schemeClr val="tx1"/>
              </a:solidFill>
              <a:latin typeface="Lufthansa Office Head" panose="020B0404040000000004" pitchFamily="34" charset="0"/>
              <a:ea typeface="+mj-ea"/>
              <a:cs typeface="+mj-cs"/>
              <a:sym typeface="Lufthansa Office Head" panose="020B04040400000000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505" y="303217"/>
            <a:ext cx="6373415" cy="576263"/>
          </a:xfrm>
        </p:spPr>
        <p:txBody>
          <a:bodyPr/>
          <a:lstStyle/>
          <a:p>
            <a:r>
              <a:rPr lang="en-US" dirty="0" err="1" smtClean="0"/>
              <a:t>FinOps</a:t>
            </a:r>
            <a:r>
              <a:rPr lang="en-US" dirty="0" smtClean="0"/>
              <a:t> explained</a:t>
            </a:r>
            <a:endParaRPr lang="en-US" noProof="0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>
          <a:xfrm>
            <a:off x="215504" y="4236000"/>
            <a:ext cx="484107" cy="69250"/>
          </a:xfrm>
        </p:spPr>
        <p:txBody>
          <a:bodyPr/>
          <a:lstStyle/>
          <a:p>
            <a:fld id="{68F04BE7-1B49-403F-803C-DEE5A72E5794}" type="datetime3">
              <a:rPr lang="en-US" noProof="0" smtClean="0"/>
              <a:t>9 December 2021</a:t>
            </a:fld>
            <a:endParaRPr lang="en-US" noProof="0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215504" y="4707370"/>
            <a:ext cx="1620000" cy="69250"/>
          </a:xfrm>
        </p:spPr>
        <p:txBody>
          <a:bodyPr/>
          <a:lstStyle/>
          <a:p>
            <a:r>
              <a:rPr lang="en-US" dirty="0" err="1" smtClean="0"/>
              <a:t>FinOps</a:t>
            </a:r>
            <a:r>
              <a:rPr lang="en-US" dirty="0" smtClean="0"/>
              <a:t> @ Lufthansa Systems – HWSW </a:t>
            </a:r>
            <a:r>
              <a:rPr lang="en-US" dirty="0" smtClean="0"/>
              <a:t>2021</a:t>
            </a:r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215503" y="4307192"/>
            <a:ext cx="205586" cy="69250"/>
          </a:xfrm>
        </p:spPr>
        <p:txBody>
          <a:bodyPr/>
          <a:lstStyle/>
          <a:p>
            <a:r>
              <a:rPr lang="en-US" dirty="0" smtClean="0"/>
              <a:t>Page </a:t>
            </a:r>
            <a:fld id="{67242389-55B8-40B0-97B3-D8452A5F367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6264764" y="705686"/>
            <a:ext cx="436125" cy="3480464"/>
          </a:xfrm>
          <a:prstGeom prst="rect">
            <a:avLst/>
          </a:prstGeom>
          <a:solidFill>
            <a:schemeClr val="bg1">
              <a:lumMod val="85000"/>
            </a:schemeClr>
          </a:solidFill>
          <a:ln w="22225">
            <a:noFill/>
            <a:miter lim="800000"/>
            <a:headEnd/>
            <a:tailEnd/>
          </a:ln>
          <a:effectLst/>
          <a:extLst/>
        </p:spPr>
        <p:txBody>
          <a:bodyPr lIns="72000" tIns="72000" rIns="72000" bIns="72000"/>
          <a:lstStyle/>
          <a:p>
            <a:pPr marL="0" lvl="1"/>
            <a:endParaRPr lang="de-DE" sz="1400" dirty="0"/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id="{A3F153D9-43DB-7643-83E7-7A6D9AF89DD9}"/>
              </a:ext>
            </a:extLst>
          </p:cNvPr>
          <p:cNvSpPr txBox="1"/>
          <p:nvPr/>
        </p:nvSpPr>
        <p:spPr>
          <a:xfrm>
            <a:off x="215502" y="704117"/>
            <a:ext cx="1836321" cy="69658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lIns="108000" tIns="91440" rIns="91440" bIns="91440" rtlCol="0" anchor="ctr" anchorCtr="0">
            <a:noAutofit/>
          </a:bodyPr>
          <a:lstStyle/>
          <a:p>
            <a:pPr algn="ctr">
              <a:spcBef>
                <a:spcPts val="600"/>
              </a:spcBef>
              <a:buSzPct val="90000"/>
            </a:pPr>
            <a:r>
              <a:rPr lang="en-US" sz="1600" b="1" dirty="0" smtClean="0">
                <a:solidFill>
                  <a:schemeClr val="bg1"/>
                </a:solidFill>
              </a:rPr>
              <a:t>Ops/Infra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2" name="TextBox 15">
            <a:extLst>
              <a:ext uri="{FF2B5EF4-FFF2-40B4-BE49-F238E27FC236}">
                <a16:creationId xmlns:a16="http://schemas.microsoft.com/office/drawing/2014/main" id="{A3F153D9-43DB-7643-83E7-7A6D9AF89DD9}"/>
              </a:ext>
            </a:extLst>
          </p:cNvPr>
          <p:cNvSpPr txBox="1"/>
          <p:nvPr/>
        </p:nvSpPr>
        <p:spPr>
          <a:xfrm>
            <a:off x="215502" y="1631715"/>
            <a:ext cx="1836321" cy="69658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lIns="108000" tIns="91440" rIns="91440" bIns="91440" rtlCol="0" anchor="ctr" anchorCtr="0">
            <a:noAutofit/>
          </a:bodyPr>
          <a:lstStyle/>
          <a:p>
            <a:pPr algn="ctr">
              <a:spcBef>
                <a:spcPts val="600"/>
              </a:spcBef>
              <a:buSzPct val="90000"/>
            </a:pPr>
            <a:r>
              <a:rPr lang="en-US" sz="1600" b="1" dirty="0" smtClean="0">
                <a:solidFill>
                  <a:schemeClr val="bg1"/>
                </a:solidFill>
              </a:rPr>
              <a:t>Business/</a:t>
            </a:r>
            <a:br>
              <a:rPr lang="en-US" sz="1600" b="1" dirty="0" smtClean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Product Teams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3" name="TextBox 15">
            <a:extLst>
              <a:ext uri="{FF2B5EF4-FFF2-40B4-BE49-F238E27FC236}">
                <a16:creationId xmlns:a16="http://schemas.microsoft.com/office/drawing/2014/main" id="{A3F153D9-43DB-7643-83E7-7A6D9AF89DD9}"/>
              </a:ext>
            </a:extLst>
          </p:cNvPr>
          <p:cNvSpPr txBox="1"/>
          <p:nvPr/>
        </p:nvSpPr>
        <p:spPr>
          <a:xfrm>
            <a:off x="215502" y="2561013"/>
            <a:ext cx="1836321" cy="69658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lIns="108000" tIns="91440" rIns="91440" bIns="91440" rtlCol="0" anchor="ctr" anchorCtr="0">
            <a:noAutofit/>
          </a:bodyPr>
          <a:lstStyle/>
          <a:p>
            <a:pPr algn="ctr">
              <a:spcBef>
                <a:spcPts val="600"/>
              </a:spcBef>
              <a:buSzPct val="90000"/>
            </a:pPr>
            <a:r>
              <a:rPr lang="en-US" sz="1600" b="1" dirty="0" smtClean="0">
                <a:solidFill>
                  <a:schemeClr val="bg1"/>
                </a:solidFill>
              </a:rPr>
              <a:t>Executive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" name="TextBox 15">
            <a:extLst>
              <a:ext uri="{FF2B5EF4-FFF2-40B4-BE49-F238E27FC236}">
                <a16:creationId xmlns:a16="http://schemas.microsoft.com/office/drawing/2014/main" id="{A3F153D9-43DB-7643-83E7-7A6D9AF89DD9}"/>
              </a:ext>
            </a:extLst>
          </p:cNvPr>
          <p:cNvSpPr txBox="1"/>
          <p:nvPr/>
        </p:nvSpPr>
        <p:spPr>
          <a:xfrm>
            <a:off x="215502" y="3485588"/>
            <a:ext cx="1836321" cy="69658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lIns="108000" tIns="91440" rIns="91440" bIns="91440" rtlCol="0" anchor="ctr" anchorCtr="0">
            <a:noAutofit/>
          </a:bodyPr>
          <a:lstStyle/>
          <a:p>
            <a:pPr algn="ctr">
              <a:spcBef>
                <a:spcPts val="600"/>
              </a:spcBef>
              <a:buSzPct val="90000"/>
            </a:pPr>
            <a:r>
              <a:rPr lang="en-US" sz="1600" b="1" dirty="0" smtClean="0">
                <a:solidFill>
                  <a:schemeClr val="bg1"/>
                </a:solidFill>
              </a:rPr>
              <a:t>Finance</a:t>
            </a:r>
            <a:endParaRPr lang="en-US" sz="1600" b="1" dirty="0">
              <a:solidFill>
                <a:schemeClr val="bg1"/>
              </a:solidFill>
            </a:endParaRPr>
          </a:p>
        </p:txBody>
      </p:sp>
      <p:cxnSp>
        <p:nvCxnSpPr>
          <p:cNvPr id="42" name="Gerade Verbindung mit Pfeil 38">
            <a:extLst>
              <a:ext uri="{FF2B5EF4-FFF2-40B4-BE49-F238E27FC236}">
                <a16:creationId xmlns:a16="http://schemas.microsoft.com/office/drawing/2014/main" id="{0C9AB6C6-F85E-8542-8A86-8BCBFAE88C94}"/>
              </a:ext>
            </a:extLst>
          </p:cNvPr>
          <p:cNvCxnSpPr>
            <a:cxnSpLocks/>
          </p:cNvCxnSpPr>
          <p:nvPr/>
        </p:nvCxnSpPr>
        <p:spPr bwMode="gray">
          <a:xfrm flipV="1">
            <a:off x="2269041" y="768880"/>
            <a:ext cx="3756342" cy="39225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Gerade Verbindung mit Pfeil 38">
            <a:extLst>
              <a:ext uri="{FF2B5EF4-FFF2-40B4-BE49-F238E27FC236}">
                <a16:creationId xmlns:a16="http://schemas.microsoft.com/office/drawing/2014/main" id="{0C9AB6C6-F85E-8542-8A86-8BCBFAE88C94}"/>
              </a:ext>
            </a:extLst>
          </p:cNvPr>
          <p:cNvCxnSpPr>
            <a:cxnSpLocks/>
          </p:cNvCxnSpPr>
          <p:nvPr/>
        </p:nvCxnSpPr>
        <p:spPr bwMode="gray">
          <a:xfrm>
            <a:off x="2267510" y="1162359"/>
            <a:ext cx="466728" cy="280814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Ellipse 12"/>
          <p:cNvSpPr>
            <a:spLocks noChangeAspect="1"/>
          </p:cNvSpPr>
          <p:nvPr/>
        </p:nvSpPr>
        <p:spPr bwMode="gray">
          <a:xfrm>
            <a:off x="2617855" y="857234"/>
            <a:ext cx="3170645" cy="3170639"/>
          </a:xfrm>
          <a:prstGeom prst="ellipse">
            <a:avLst/>
          </a:prstGeom>
          <a:solidFill>
            <a:srgbClr val="FFC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SzPct val="90000"/>
            </a:pPr>
            <a:endParaRPr lang="en-US" sz="12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2915914" y="1157501"/>
            <a:ext cx="2567875" cy="2570104"/>
            <a:chOff x="1891222" y="1045439"/>
            <a:chExt cx="3021980" cy="3024602"/>
          </a:xfrm>
        </p:grpSpPr>
        <p:sp>
          <p:nvSpPr>
            <p:cNvPr id="14" name="PubPieSlice"/>
            <p:cNvSpPr>
              <a:spLocks noEditPoints="1" noChangeArrowheads="1"/>
            </p:cNvSpPr>
            <p:nvPr/>
          </p:nvSpPr>
          <p:spPr bwMode="auto">
            <a:xfrm>
              <a:off x="1891222" y="1048061"/>
              <a:ext cx="3021980" cy="3021980"/>
            </a:xfrm>
            <a:custGeom>
              <a:avLst/>
              <a:gdLst>
                <a:gd name="G0" fmla="+- 0 0 0"/>
                <a:gd name="G1" fmla="sin 10800 5878770"/>
                <a:gd name="G2" fmla="cos 10800 5878770"/>
                <a:gd name="G3" fmla="sin 10800 -3998965"/>
                <a:gd name="G4" fmla="cos 10800 -3998965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T0" fmla="*/ 10855 w 21600"/>
                <a:gd name="T1" fmla="*/ 21599 h 21600"/>
                <a:gd name="T2" fmla="*/ 10800 w 21600"/>
                <a:gd name="T3" fmla="*/ 10800 h 21600"/>
                <a:gd name="T4" fmla="*/ 16032 w 21600"/>
                <a:gd name="T5" fmla="*/ 1352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0855" y="21599"/>
                  </a:moveTo>
                  <a:cubicBezTo>
                    <a:pt x="16798" y="21569"/>
                    <a:pt x="21600" y="16743"/>
                    <a:pt x="21600" y="10800"/>
                  </a:cubicBezTo>
                  <a:cubicBezTo>
                    <a:pt x="21600" y="6872"/>
                    <a:pt x="19467" y="3254"/>
                    <a:pt x="16032" y="1351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chemeClr val="tx2"/>
            </a:solidFill>
            <a:ln w="50800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PubPieSlice"/>
            <p:cNvSpPr>
              <a:spLocks noEditPoints="1" noChangeArrowheads="1"/>
            </p:cNvSpPr>
            <p:nvPr/>
          </p:nvSpPr>
          <p:spPr bwMode="auto">
            <a:xfrm rot="10800000">
              <a:off x="1891222" y="1045439"/>
              <a:ext cx="3021980" cy="3021980"/>
            </a:xfrm>
            <a:custGeom>
              <a:avLst/>
              <a:gdLst>
                <a:gd name="G0" fmla="+- 0 0 0"/>
                <a:gd name="G1" fmla="sin 10800 9609237"/>
                <a:gd name="G2" fmla="cos 10800 9609237"/>
                <a:gd name="G3" fmla="sin 10800 1839095"/>
                <a:gd name="G4" fmla="cos 10800 1839095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T0" fmla="*/ 1781 w 21600"/>
                <a:gd name="T1" fmla="*/ 16741 h 21600"/>
                <a:gd name="T2" fmla="*/ 10800 w 21600"/>
                <a:gd name="T3" fmla="*/ 10800 h 21600"/>
                <a:gd name="T4" fmla="*/ 20330 w 21600"/>
                <a:gd name="T5" fmla="*/ 15880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780" y="16741"/>
                  </a:moveTo>
                  <a:cubicBezTo>
                    <a:pt x="3778" y="19774"/>
                    <a:pt x="7167" y="21600"/>
                    <a:pt x="10800" y="21600"/>
                  </a:cubicBezTo>
                  <a:cubicBezTo>
                    <a:pt x="14789" y="21599"/>
                    <a:pt x="18453" y="19400"/>
                    <a:pt x="20330" y="15880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chemeClr val="accent4"/>
            </a:solidFill>
            <a:ln w="50800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PubPieSlice"/>
            <p:cNvSpPr>
              <a:spLocks noEditPoints="1" noChangeArrowheads="1"/>
            </p:cNvSpPr>
            <p:nvPr/>
          </p:nvSpPr>
          <p:spPr bwMode="auto">
            <a:xfrm rot="5400000">
              <a:off x="1891222" y="1048061"/>
              <a:ext cx="3021980" cy="3021980"/>
            </a:xfrm>
            <a:custGeom>
              <a:avLst/>
              <a:gdLst>
                <a:gd name="G0" fmla="+- 0 0 0"/>
                <a:gd name="G1" fmla="sin 10800 7771517"/>
                <a:gd name="G2" fmla="cos 10800 7771517"/>
                <a:gd name="G3" fmla="sin 10800 -33027"/>
                <a:gd name="G4" fmla="cos 10800 -33027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T0" fmla="*/ 5632 w 21600"/>
                <a:gd name="T1" fmla="*/ 20283 h 21600"/>
                <a:gd name="T2" fmla="*/ 10800 w 21600"/>
                <a:gd name="T3" fmla="*/ 10800 h 21600"/>
                <a:gd name="T4" fmla="*/ 21599 w 21600"/>
                <a:gd name="T5" fmla="*/ 10705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5631" y="20283"/>
                  </a:moveTo>
                  <a:cubicBezTo>
                    <a:pt x="7217" y="21147"/>
                    <a:pt x="8994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10768"/>
                    <a:pt x="21599" y="10736"/>
                    <a:pt x="21599" y="10704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chemeClr val="accent1"/>
            </a:solidFill>
            <a:ln w="50800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val 95"/>
            <p:cNvSpPr>
              <a:spLocks noChangeArrowheads="1"/>
            </p:cNvSpPr>
            <p:nvPr/>
          </p:nvSpPr>
          <p:spPr bwMode="auto">
            <a:xfrm>
              <a:off x="2956260" y="2110477"/>
              <a:ext cx="891904" cy="891904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15"/>
            <p:cNvSpPr>
              <a:spLocks noChangeAspect="1"/>
            </p:cNvSpPr>
            <p:nvPr/>
          </p:nvSpPr>
          <p:spPr bwMode="gray">
            <a:xfrm rot="5030340" flipH="1" flipV="1">
              <a:off x="2274858" y="1962708"/>
              <a:ext cx="830509" cy="423844"/>
            </a:xfrm>
            <a:custGeom>
              <a:avLst/>
              <a:gdLst>
                <a:gd name="T0" fmla="*/ 525 w 562"/>
                <a:gd name="T1" fmla="*/ 37 h 279"/>
                <a:gd name="T2" fmla="*/ 475 w 562"/>
                <a:gd name="T3" fmla="*/ 101 h 279"/>
                <a:gd name="T4" fmla="*/ 281 w 562"/>
                <a:gd name="T5" fmla="*/ 14 h 279"/>
                <a:gd name="T6" fmla="*/ 23 w 562"/>
                <a:gd name="T7" fmla="*/ 50 h 279"/>
                <a:gd name="T8" fmla="*/ 143 w 562"/>
                <a:gd name="T9" fmla="*/ 58 h 279"/>
                <a:gd name="T10" fmla="*/ 289 w 562"/>
                <a:gd name="T11" fmla="*/ 118 h 279"/>
                <a:gd name="T12" fmla="*/ 387 w 562"/>
                <a:gd name="T13" fmla="*/ 215 h 279"/>
                <a:gd name="T14" fmla="*/ 337 w 562"/>
                <a:gd name="T15" fmla="*/ 279 h 279"/>
                <a:gd name="T16" fmla="*/ 562 w 562"/>
                <a:gd name="T17" fmla="*/ 260 h 279"/>
                <a:gd name="T18" fmla="*/ 525 w 562"/>
                <a:gd name="T19" fmla="*/ 37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2" h="279">
                  <a:moveTo>
                    <a:pt x="525" y="37"/>
                  </a:moveTo>
                  <a:lnTo>
                    <a:pt x="475" y="101"/>
                  </a:lnTo>
                  <a:cubicBezTo>
                    <a:pt x="434" y="97"/>
                    <a:pt x="356" y="22"/>
                    <a:pt x="281" y="14"/>
                  </a:cubicBezTo>
                  <a:cubicBezTo>
                    <a:pt x="167" y="0"/>
                    <a:pt x="46" y="43"/>
                    <a:pt x="23" y="50"/>
                  </a:cubicBezTo>
                  <a:cubicBezTo>
                    <a:pt x="0" y="57"/>
                    <a:pt x="99" y="47"/>
                    <a:pt x="143" y="58"/>
                  </a:cubicBezTo>
                  <a:cubicBezTo>
                    <a:pt x="187" y="69"/>
                    <a:pt x="263" y="102"/>
                    <a:pt x="289" y="118"/>
                  </a:cubicBezTo>
                  <a:cubicBezTo>
                    <a:pt x="315" y="134"/>
                    <a:pt x="381" y="193"/>
                    <a:pt x="387" y="215"/>
                  </a:cubicBezTo>
                  <a:lnTo>
                    <a:pt x="337" y="279"/>
                  </a:lnTo>
                  <a:lnTo>
                    <a:pt x="562" y="260"/>
                  </a:lnTo>
                  <a:lnTo>
                    <a:pt x="525" y="37"/>
                  </a:lnTo>
                  <a:close/>
                </a:path>
              </a:pathLst>
            </a:custGeom>
            <a:solidFill>
              <a:schemeClr val="tx2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15"/>
            <p:cNvSpPr>
              <a:spLocks noChangeAspect="1"/>
            </p:cNvSpPr>
            <p:nvPr/>
          </p:nvSpPr>
          <p:spPr bwMode="gray">
            <a:xfrm rot="11962369" flipH="1" flipV="1">
              <a:off x="3702214" y="1938561"/>
              <a:ext cx="830509" cy="423844"/>
            </a:xfrm>
            <a:custGeom>
              <a:avLst/>
              <a:gdLst>
                <a:gd name="T0" fmla="*/ 525 w 562"/>
                <a:gd name="T1" fmla="*/ 37 h 279"/>
                <a:gd name="T2" fmla="*/ 475 w 562"/>
                <a:gd name="T3" fmla="*/ 101 h 279"/>
                <a:gd name="T4" fmla="*/ 281 w 562"/>
                <a:gd name="T5" fmla="*/ 14 h 279"/>
                <a:gd name="T6" fmla="*/ 23 w 562"/>
                <a:gd name="T7" fmla="*/ 50 h 279"/>
                <a:gd name="T8" fmla="*/ 143 w 562"/>
                <a:gd name="T9" fmla="*/ 58 h 279"/>
                <a:gd name="T10" fmla="*/ 289 w 562"/>
                <a:gd name="T11" fmla="*/ 118 h 279"/>
                <a:gd name="T12" fmla="*/ 387 w 562"/>
                <a:gd name="T13" fmla="*/ 215 h 279"/>
                <a:gd name="T14" fmla="*/ 337 w 562"/>
                <a:gd name="T15" fmla="*/ 279 h 279"/>
                <a:gd name="T16" fmla="*/ 562 w 562"/>
                <a:gd name="T17" fmla="*/ 260 h 279"/>
                <a:gd name="T18" fmla="*/ 525 w 562"/>
                <a:gd name="T19" fmla="*/ 37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2" h="279">
                  <a:moveTo>
                    <a:pt x="525" y="37"/>
                  </a:moveTo>
                  <a:lnTo>
                    <a:pt x="475" y="101"/>
                  </a:lnTo>
                  <a:cubicBezTo>
                    <a:pt x="434" y="97"/>
                    <a:pt x="356" y="22"/>
                    <a:pt x="281" y="14"/>
                  </a:cubicBezTo>
                  <a:cubicBezTo>
                    <a:pt x="167" y="0"/>
                    <a:pt x="46" y="43"/>
                    <a:pt x="23" y="50"/>
                  </a:cubicBezTo>
                  <a:cubicBezTo>
                    <a:pt x="0" y="57"/>
                    <a:pt x="99" y="47"/>
                    <a:pt x="143" y="58"/>
                  </a:cubicBezTo>
                  <a:cubicBezTo>
                    <a:pt x="187" y="69"/>
                    <a:pt x="263" y="102"/>
                    <a:pt x="289" y="118"/>
                  </a:cubicBezTo>
                  <a:cubicBezTo>
                    <a:pt x="315" y="134"/>
                    <a:pt x="381" y="193"/>
                    <a:pt x="387" y="215"/>
                  </a:cubicBezTo>
                  <a:lnTo>
                    <a:pt x="337" y="279"/>
                  </a:lnTo>
                  <a:lnTo>
                    <a:pt x="562" y="260"/>
                  </a:lnTo>
                  <a:lnTo>
                    <a:pt x="525" y="37"/>
                  </a:lnTo>
                  <a:close/>
                </a:path>
              </a:pathLst>
            </a:custGeom>
            <a:solidFill>
              <a:srgbClr val="9B9B9B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15"/>
            <p:cNvSpPr>
              <a:spLocks noChangeAspect="1"/>
            </p:cNvSpPr>
            <p:nvPr/>
          </p:nvSpPr>
          <p:spPr bwMode="gray">
            <a:xfrm rot="19261338" flipH="1" flipV="1">
              <a:off x="3032305" y="3216407"/>
              <a:ext cx="830509" cy="423844"/>
            </a:xfrm>
            <a:custGeom>
              <a:avLst/>
              <a:gdLst>
                <a:gd name="T0" fmla="*/ 525 w 562"/>
                <a:gd name="T1" fmla="*/ 37 h 279"/>
                <a:gd name="T2" fmla="*/ 475 w 562"/>
                <a:gd name="T3" fmla="*/ 101 h 279"/>
                <a:gd name="T4" fmla="*/ 281 w 562"/>
                <a:gd name="T5" fmla="*/ 14 h 279"/>
                <a:gd name="T6" fmla="*/ 23 w 562"/>
                <a:gd name="T7" fmla="*/ 50 h 279"/>
                <a:gd name="T8" fmla="*/ 143 w 562"/>
                <a:gd name="T9" fmla="*/ 58 h 279"/>
                <a:gd name="T10" fmla="*/ 289 w 562"/>
                <a:gd name="T11" fmla="*/ 118 h 279"/>
                <a:gd name="T12" fmla="*/ 387 w 562"/>
                <a:gd name="T13" fmla="*/ 215 h 279"/>
                <a:gd name="T14" fmla="*/ 337 w 562"/>
                <a:gd name="T15" fmla="*/ 279 h 279"/>
                <a:gd name="T16" fmla="*/ 562 w 562"/>
                <a:gd name="T17" fmla="*/ 260 h 279"/>
                <a:gd name="T18" fmla="*/ 525 w 562"/>
                <a:gd name="T19" fmla="*/ 37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2" h="279">
                  <a:moveTo>
                    <a:pt x="525" y="37"/>
                  </a:moveTo>
                  <a:lnTo>
                    <a:pt x="475" y="101"/>
                  </a:lnTo>
                  <a:cubicBezTo>
                    <a:pt x="434" y="97"/>
                    <a:pt x="356" y="22"/>
                    <a:pt x="281" y="14"/>
                  </a:cubicBezTo>
                  <a:cubicBezTo>
                    <a:pt x="167" y="0"/>
                    <a:pt x="46" y="43"/>
                    <a:pt x="23" y="50"/>
                  </a:cubicBezTo>
                  <a:cubicBezTo>
                    <a:pt x="0" y="57"/>
                    <a:pt x="99" y="47"/>
                    <a:pt x="143" y="58"/>
                  </a:cubicBezTo>
                  <a:cubicBezTo>
                    <a:pt x="187" y="69"/>
                    <a:pt x="263" y="102"/>
                    <a:pt x="289" y="118"/>
                  </a:cubicBezTo>
                  <a:cubicBezTo>
                    <a:pt x="315" y="134"/>
                    <a:pt x="381" y="193"/>
                    <a:pt x="387" y="215"/>
                  </a:cubicBezTo>
                  <a:lnTo>
                    <a:pt x="337" y="279"/>
                  </a:lnTo>
                  <a:lnTo>
                    <a:pt x="562" y="260"/>
                  </a:lnTo>
                  <a:lnTo>
                    <a:pt x="525" y="37"/>
                  </a:lnTo>
                  <a:close/>
                </a:path>
              </a:pathLst>
            </a:custGeom>
            <a:solidFill>
              <a:srgbClr val="787878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5" name="Rectangle 41"/>
          <p:cNvSpPr>
            <a:spLocks noChangeArrowheads="1"/>
          </p:cNvSpPr>
          <p:nvPr/>
        </p:nvSpPr>
        <p:spPr bwMode="auto">
          <a:xfrm rot="16200000">
            <a:off x="2297485" y="653372"/>
            <a:ext cx="3478054" cy="353493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prstTxWarp prst="textArchUp">
              <a:avLst>
                <a:gd name="adj" fmla="val 10806671"/>
              </a:avLst>
            </a:prstTxWarp>
            <a:spAutoFit/>
          </a:bodyPr>
          <a:lstStyle/>
          <a:p>
            <a:pPr algn="ctr" ea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de-DE" sz="1800" b="1" spc="600" dirty="0" smtClean="0">
                <a:solidFill>
                  <a:srgbClr val="000000"/>
                </a:solidFill>
              </a:rPr>
              <a:t>F I N O P S</a:t>
            </a:r>
            <a:endParaRPr lang="de-DE" sz="1800" b="1" spc="600" dirty="0">
              <a:solidFill>
                <a:srgbClr val="000000"/>
              </a:solidFill>
            </a:endParaRPr>
          </a:p>
        </p:txBody>
      </p:sp>
      <p:cxnSp>
        <p:nvCxnSpPr>
          <p:cNvPr id="49" name="Gerade Verbindung mit Pfeil 38">
            <a:extLst>
              <a:ext uri="{FF2B5EF4-FFF2-40B4-BE49-F238E27FC236}">
                <a16:creationId xmlns:a16="http://schemas.microsoft.com/office/drawing/2014/main" id="{0C9AB6C6-F85E-8542-8A86-8BCBFAE88C94}"/>
              </a:ext>
            </a:extLst>
          </p:cNvPr>
          <p:cNvCxnSpPr>
            <a:cxnSpLocks/>
          </p:cNvCxnSpPr>
          <p:nvPr/>
        </p:nvCxnSpPr>
        <p:spPr bwMode="gray">
          <a:xfrm>
            <a:off x="2262004" y="939775"/>
            <a:ext cx="470045" cy="286858"/>
          </a:xfrm>
          <a:prstGeom prst="straightConnector1">
            <a:avLst/>
          </a:prstGeom>
          <a:ln>
            <a:solidFill>
              <a:schemeClr val="tx2"/>
            </a:solidFill>
            <a:headEnd type="triangle" w="lg" len="lg"/>
            <a:tailEnd type="non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1" name="Gerade Verbindung mit Pfeil 38">
            <a:extLst>
              <a:ext uri="{FF2B5EF4-FFF2-40B4-BE49-F238E27FC236}">
                <a16:creationId xmlns:a16="http://schemas.microsoft.com/office/drawing/2014/main" id="{0C9AB6C6-F85E-8542-8A86-8BCBFAE88C94}"/>
              </a:ext>
            </a:extLst>
          </p:cNvPr>
          <p:cNvCxnSpPr>
            <a:cxnSpLocks/>
          </p:cNvCxnSpPr>
          <p:nvPr/>
        </p:nvCxnSpPr>
        <p:spPr bwMode="gray">
          <a:xfrm flipV="1">
            <a:off x="2189996" y="3429210"/>
            <a:ext cx="472087" cy="283258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2" name="Gerade Verbindung mit Pfeil 38">
            <a:extLst>
              <a:ext uri="{FF2B5EF4-FFF2-40B4-BE49-F238E27FC236}">
                <a16:creationId xmlns:a16="http://schemas.microsoft.com/office/drawing/2014/main" id="{0C9AB6C6-F85E-8542-8A86-8BCBFAE88C94}"/>
              </a:ext>
            </a:extLst>
          </p:cNvPr>
          <p:cNvCxnSpPr>
            <a:cxnSpLocks/>
          </p:cNvCxnSpPr>
          <p:nvPr/>
        </p:nvCxnSpPr>
        <p:spPr bwMode="gray">
          <a:xfrm flipV="1">
            <a:off x="2191204" y="3692850"/>
            <a:ext cx="471760" cy="298245"/>
          </a:xfrm>
          <a:prstGeom prst="straightConnector1">
            <a:avLst/>
          </a:prstGeom>
          <a:ln>
            <a:solidFill>
              <a:schemeClr val="tx2"/>
            </a:solidFill>
            <a:headEnd type="triangle" w="lg" len="lg"/>
            <a:tailEnd type="non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4" name="Gerade Verbindung mit Pfeil 38">
            <a:extLst>
              <a:ext uri="{FF2B5EF4-FFF2-40B4-BE49-F238E27FC236}">
                <a16:creationId xmlns:a16="http://schemas.microsoft.com/office/drawing/2014/main" id="{0C9AB6C6-F85E-8542-8A86-8BCBFAE88C94}"/>
              </a:ext>
            </a:extLst>
          </p:cNvPr>
          <p:cNvCxnSpPr>
            <a:cxnSpLocks/>
          </p:cNvCxnSpPr>
          <p:nvPr/>
        </p:nvCxnSpPr>
        <p:spPr bwMode="gray">
          <a:xfrm flipV="1">
            <a:off x="2189996" y="4096614"/>
            <a:ext cx="3752617" cy="16553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5" name="Gerade Verbindung mit Pfeil 38">
            <a:extLst>
              <a:ext uri="{FF2B5EF4-FFF2-40B4-BE49-F238E27FC236}">
                <a16:creationId xmlns:a16="http://schemas.microsoft.com/office/drawing/2014/main" id="{0C9AB6C6-F85E-8542-8A86-8BCBFAE88C94}"/>
              </a:ext>
            </a:extLst>
          </p:cNvPr>
          <p:cNvCxnSpPr>
            <a:cxnSpLocks/>
          </p:cNvCxnSpPr>
          <p:nvPr/>
        </p:nvCxnSpPr>
        <p:spPr bwMode="gray">
          <a:xfrm flipV="1">
            <a:off x="2262004" y="1871670"/>
            <a:ext cx="345882" cy="1657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8" name="Gerade Verbindung mit Pfeil 38">
            <a:extLst>
              <a:ext uri="{FF2B5EF4-FFF2-40B4-BE49-F238E27FC236}">
                <a16:creationId xmlns:a16="http://schemas.microsoft.com/office/drawing/2014/main" id="{0C9AB6C6-F85E-8542-8A86-8BCBFAE88C94}"/>
              </a:ext>
            </a:extLst>
          </p:cNvPr>
          <p:cNvCxnSpPr>
            <a:cxnSpLocks/>
          </p:cNvCxnSpPr>
          <p:nvPr/>
        </p:nvCxnSpPr>
        <p:spPr bwMode="gray">
          <a:xfrm flipV="1">
            <a:off x="2245340" y="2099302"/>
            <a:ext cx="345882" cy="1657"/>
          </a:xfrm>
          <a:prstGeom prst="straightConnector1">
            <a:avLst/>
          </a:prstGeom>
          <a:ln>
            <a:solidFill>
              <a:schemeClr val="tx2"/>
            </a:solidFill>
            <a:headEnd type="triangle" w="lg" len="lg"/>
            <a:tailEnd type="non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9" name="Gerade Verbindung mit Pfeil 38">
            <a:extLst>
              <a:ext uri="{FF2B5EF4-FFF2-40B4-BE49-F238E27FC236}">
                <a16:creationId xmlns:a16="http://schemas.microsoft.com/office/drawing/2014/main" id="{0C9AB6C6-F85E-8542-8A86-8BCBFAE88C94}"/>
              </a:ext>
            </a:extLst>
          </p:cNvPr>
          <p:cNvCxnSpPr>
            <a:cxnSpLocks/>
          </p:cNvCxnSpPr>
          <p:nvPr/>
        </p:nvCxnSpPr>
        <p:spPr bwMode="gray">
          <a:xfrm flipV="1">
            <a:off x="2248694" y="2745996"/>
            <a:ext cx="345882" cy="1657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0" name="Gerade Verbindung mit Pfeil 38">
            <a:extLst>
              <a:ext uri="{FF2B5EF4-FFF2-40B4-BE49-F238E27FC236}">
                <a16:creationId xmlns:a16="http://schemas.microsoft.com/office/drawing/2014/main" id="{0C9AB6C6-F85E-8542-8A86-8BCBFAE88C94}"/>
              </a:ext>
            </a:extLst>
          </p:cNvPr>
          <p:cNvCxnSpPr>
            <a:cxnSpLocks/>
          </p:cNvCxnSpPr>
          <p:nvPr/>
        </p:nvCxnSpPr>
        <p:spPr bwMode="gray">
          <a:xfrm flipV="1">
            <a:off x="2232030" y="2973628"/>
            <a:ext cx="345882" cy="1657"/>
          </a:xfrm>
          <a:prstGeom prst="straightConnector1">
            <a:avLst/>
          </a:prstGeom>
          <a:ln>
            <a:solidFill>
              <a:schemeClr val="tx2"/>
            </a:solidFill>
            <a:headEnd type="triangle" w="lg" len="lg"/>
            <a:tailEnd type="non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82" name="Picture 8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00557" y="1344354"/>
            <a:ext cx="1246744" cy="359782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03222" y="2431470"/>
            <a:ext cx="532116" cy="318419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46564" y="3462360"/>
            <a:ext cx="1045448" cy="163808"/>
          </a:xfrm>
          <a:prstGeom prst="rect">
            <a:avLst/>
          </a:prstGeom>
        </p:spPr>
      </p:pic>
      <p:sp>
        <p:nvSpPr>
          <p:cNvPr id="86" name="Rectangle 85"/>
          <p:cNvSpPr/>
          <p:nvPr/>
        </p:nvSpPr>
        <p:spPr>
          <a:xfrm>
            <a:off x="3721314" y="2288663"/>
            <a:ext cx="9637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de-DE" sz="1400" b="1" dirty="0" smtClean="0">
                <a:solidFill>
                  <a:srgbClr val="000000"/>
                </a:solidFill>
              </a:rPr>
              <a:t>CULTURE</a:t>
            </a:r>
            <a:endParaRPr lang="de-DE" sz="1400" b="1" dirty="0">
              <a:solidFill>
                <a:srgbClr val="000000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3728074" y="1480195"/>
            <a:ext cx="9637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de-DE" sz="1600" b="1" dirty="0" smtClean="0">
                <a:solidFill>
                  <a:schemeClr val="bg1"/>
                </a:solidFill>
              </a:rPr>
              <a:t>INFORM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338724" y="2685636"/>
            <a:ext cx="11015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de-DE" sz="1600" b="1" dirty="0" smtClean="0">
                <a:solidFill>
                  <a:schemeClr val="bg1"/>
                </a:solidFill>
              </a:rPr>
              <a:t>OPTIMIZE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2961118" y="2682986"/>
            <a:ext cx="10743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de-DE" sz="1600" b="1" dirty="0" smtClean="0">
                <a:solidFill>
                  <a:schemeClr val="bg1"/>
                </a:solidFill>
              </a:rPr>
              <a:t>OPERATE</a:t>
            </a:r>
            <a:endParaRPr lang="de-DE" sz="1600" b="1" dirty="0">
              <a:solidFill>
                <a:schemeClr val="bg1"/>
              </a:solidFill>
            </a:endParaRPr>
          </a:p>
        </p:txBody>
      </p:sp>
      <p:cxnSp>
        <p:nvCxnSpPr>
          <p:cNvPr id="40" name="Gerade Verbindung mit Pfeil 38">
            <a:extLst>
              <a:ext uri="{FF2B5EF4-FFF2-40B4-BE49-F238E27FC236}">
                <a16:creationId xmlns:a16="http://schemas.microsoft.com/office/drawing/2014/main" id="{0C9AB6C6-F85E-8542-8A86-8BCBFAE88C94}"/>
              </a:ext>
            </a:extLst>
          </p:cNvPr>
          <p:cNvCxnSpPr>
            <a:cxnSpLocks/>
          </p:cNvCxnSpPr>
          <p:nvPr/>
        </p:nvCxnSpPr>
        <p:spPr bwMode="gray">
          <a:xfrm flipV="1">
            <a:off x="5840806" y="2242263"/>
            <a:ext cx="345882" cy="1657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Gerade Verbindung mit Pfeil 38">
            <a:extLst>
              <a:ext uri="{FF2B5EF4-FFF2-40B4-BE49-F238E27FC236}">
                <a16:creationId xmlns:a16="http://schemas.microsoft.com/office/drawing/2014/main" id="{0C9AB6C6-F85E-8542-8A86-8BCBFAE88C94}"/>
              </a:ext>
            </a:extLst>
          </p:cNvPr>
          <p:cNvCxnSpPr>
            <a:cxnSpLocks/>
          </p:cNvCxnSpPr>
          <p:nvPr/>
        </p:nvCxnSpPr>
        <p:spPr bwMode="gray">
          <a:xfrm flipV="1">
            <a:off x="5824142" y="2469895"/>
            <a:ext cx="345882" cy="1657"/>
          </a:xfrm>
          <a:prstGeom prst="straightConnector1">
            <a:avLst/>
          </a:prstGeom>
          <a:ln>
            <a:solidFill>
              <a:schemeClr val="tx2"/>
            </a:solidFill>
            <a:headEnd type="triangle" w="lg" len="lg"/>
            <a:tailEnd type="non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03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92" y="644129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77" name="think-cell Folie" r:id="rId6" imgW="360" imgH="360" progId="TCLayout.ActiveDocument.1">
                  <p:embed/>
                </p:oleObj>
              </mc:Choice>
              <mc:Fallback>
                <p:oleObj name="think-cell Folie" r:id="rId6" imgW="360" imgH="36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644129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 hidden="1"/>
          <p:cNvSpPr/>
          <p:nvPr>
            <p:custDataLst>
              <p:tags r:id="rId3"/>
            </p:custDataLst>
          </p:nvPr>
        </p:nvSpPr>
        <p:spPr>
          <a:xfrm>
            <a:off x="0" y="642937"/>
            <a:ext cx="119063" cy="11906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SzPct val="90000"/>
            </a:pPr>
            <a:endParaRPr lang="en-US" sz="1500" b="1" dirty="0" err="1">
              <a:solidFill>
                <a:schemeClr val="tx1"/>
              </a:solidFill>
              <a:latin typeface="Lufthansa Office Head" panose="020B0404040000000004" pitchFamily="34" charset="0"/>
              <a:ea typeface="+mj-ea"/>
              <a:cs typeface="+mj-cs"/>
              <a:sym typeface="Lufthansa Office Head" panose="020B04040400000000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505" y="303217"/>
            <a:ext cx="6373415" cy="576263"/>
          </a:xfrm>
        </p:spPr>
        <p:txBody>
          <a:bodyPr/>
          <a:lstStyle/>
          <a:p>
            <a:r>
              <a:rPr lang="en-US" dirty="0" err="1" smtClean="0"/>
              <a:t>FinOps</a:t>
            </a:r>
            <a:r>
              <a:rPr lang="en-US" dirty="0" smtClean="0"/>
              <a:t> – “feedback loop”</a:t>
            </a:r>
            <a:endParaRPr lang="en-US" noProof="0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>
          <a:xfrm>
            <a:off x="215504" y="4236000"/>
            <a:ext cx="484107" cy="69250"/>
          </a:xfrm>
        </p:spPr>
        <p:txBody>
          <a:bodyPr/>
          <a:lstStyle/>
          <a:p>
            <a:fld id="{68F04BE7-1B49-403F-803C-DEE5A72E5794}" type="datetime3">
              <a:rPr lang="en-US" noProof="0" smtClean="0"/>
              <a:t>9 December 2021</a:t>
            </a:fld>
            <a:endParaRPr lang="en-US" noProof="0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215504" y="4707370"/>
            <a:ext cx="1620000" cy="69250"/>
          </a:xfrm>
        </p:spPr>
        <p:txBody>
          <a:bodyPr/>
          <a:lstStyle/>
          <a:p>
            <a:r>
              <a:rPr lang="en-US" dirty="0" err="1" smtClean="0"/>
              <a:t>FinOps</a:t>
            </a:r>
            <a:r>
              <a:rPr lang="en-US" dirty="0" smtClean="0"/>
              <a:t> @ Lufthansa Systems – HWSW </a:t>
            </a:r>
            <a:r>
              <a:rPr lang="en-US" dirty="0" smtClean="0"/>
              <a:t>2021</a:t>
            </a:r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215503" y="4307192"/>
            <a:ext cx="205586" cy="69250"/>
          </a:xfrm>
        </p:spPr>
        <p:txBody>
          <a:bodyPr/>
          <a:lstStyle/>
          <a:p>
            <a:r>
              <a:rPr lang="en-US" dirty="0" smtClean="0"/>
              <a:t>Page </a:t>
            </a:r>
            <a:fld id="{67242389-55B8-40B0-97B3-D8452A5F367E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915914" y="1157501"/>
            <a:ext cx="2567875" cy="2570104"/>
            <a:chOff x="1891222" y="1045439"/>
            <a:chExt cx="3021980" cy="3024602"/>
          </a:xfrm>
        </p:grpSpPr>
        <p:sp>
          <p:nvSpPr>
            <p:cNvPr id="14" name="PubPieSlice"/>
            <p:cNvSpPr>
              <a:spLocks noEditPoints="1" noChangeArrowheads="1"/>
            </p:cNvSpPr>
            <p:nvPr/>
          </p:nvSpPr>
          <p:spPr bwMode="auto">
            <a:xfrm>
              <a:off x="1891222" y="1048061"/>
              <a:ext cx="3021980" cy="3021980"/>
            </a:xfrm>
            <a:custGeom>
              <a:avLst/>
              <a:gdLst>
                <a:gd name="G0" fmla="+- 0 0 0"/>
                <a:gd name="G1" fmla="sin 10800 5878770"/>
                <a:gd name="G2" fmla="cos 10800 5878770"/>
                <a:gd name="G3" fmla="sin 10800 -3998965"/>
                <a:gd name="G4" fmla="cos 10800 -3998965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T0" fmla="*/ 10855 w 21600"/>
                <a:gd name="T1" fmla="*/ 21599 h 21600"/>
                <a:gd name="T2" fmla="*/ 10800 w 21600"/>
                <a:gd name="T3" fmla="*/ 10800 h 21600"/>
                <a:gd name="T4" fmla="*/ 16032 w 21600"/>
                <a:gd name="T5" fmla="*/ 1352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0855" y="21599"/>
                  </a:moveTo>
                  <a:cubicBezTo>
                    <a:pt x="16798" y="21569"/>
                    <a:pt x="21600" y="16743"/>
                    <a:pt x="21600" y="10800"/>
                  </a:cubicBezTo>
                  <a:cubicBezTo>
                    <a:pt x="21600" y="6872"/>
                    <a:pt x="19467" y="3254"/>
                    <a:pt x="16032" y="1351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chemeClr val="tx2"/>
            </a:solidFill>
            <a:ln w="50800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PubPieSlice"/>
            <p:cNvSpPr>
              <a:spLocks noEditPoints="1" noChangeArrowheads="1"/>
            </p:cNvSpPr>
            <p:nvPr/>
          </p:nvSpPr>
          <p:spPr bwMode="auto">
            <a:xfrm rot="10800000">
              <a:off x="1891222" y="1045439"/>
              <a:ext cx="3021980" cy="3021980"/>
            </a:xfrm>
            <a:custGeom>
              <a:avLst/>
              <a:gdLst>
                <a:gd name="G0" fmla="+- 0 0 0"/>
                <a:gd name="G1" fmla="sin 10800 9609237"/>
                <a:gd name="G2" fmla="cos 10800 9609237"/>
                <a:gd name="G3" fmla="sin 10800 1839095"/>
                <a:gd name="G4" fmla="cos 10800 1839095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T0" fmla="*/ 1781 w 21600"/>
                <a:gd name="T1" fmla="*/ 16741 h 21600"/>
                <a:gd name="T2" fmla="*/ 10800 w 21600"/>
                <a:gd name="T3" fmla="*/ 10800 h 21600"/>
                <a:gd name="T4" fmla="*/ 20330 w 21600"/>
                <a:gd name="T5" fmla="*/ 15880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780" y="16741"/>
                  </a:moveTo>
                  <a:cubicBezTo>
                    <a:pt x="3778" y="19774"/>
                    <a:pt x="7167" y="21600"/>
                    <a:pt x="10800" y="21600"/>
                  </a:cubicBezTo>
                  <a:cubicBezTo>
                    <a:pt x="14789" y="21599"/>
                    <a:pt x="18453" y="19400"/>
                    <a:pt x="20330" y="15880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chemeClr val="accent4"/>
            </a:solidFill>
            <a:ln w="50800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PubPieSlice"/>
            <p:cNvSpPr>
              <a:spLocks noEditPoints="1" noChangeArrowheads="1"/>
            </p:cNvSpPr>
            <p:nvPr/>
          </p:nvSpPr>
          <p:spPr bwMode="auto">
            <a:xfrm rot="5400000">
              <a:off x="1891222" y="1048061"/>
              <a:ext cx="3021980" cy="3021980"/>
            </a:xfrm>
            <a:custGeom>
              <a:avLst/>
              <a:gdLst>
                <a:gd name="G0" fmla="+- 0 0 0"/>
                <a:gd name="G1" fmla="sin 10800 7771517"/>
                <a:gd name="G2" fmla="cos 10800 7771517"/>
                <a:gd name="G3" fmla="sin 10800 -33027"/>
                <a:gd name="G4" fmla="cos 10800 -33027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T0" fmla="*/ 5632 w 21600"/>
                <a:gd name="T1" fmla="*/ 20283 h 21600"/>
                <a:gd name="T2" fmla="*/ 10800 w 21600"/>
                <a:gd name="T3" fmla="*/ 10800 h 21600"/>
                <a:gd name="T4" fmla="*/ 21599 w 21600"/>
                <a:gd name="T5" fmla="*/ 10705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5631" y="20283"/>
                  </a:moveTo>
                  <a:cubicBezTo>
                    <a:pt x="7217" y="21147"/>
                    <a:pt x="8994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10768"/>
                    <a:pt x="21599" y="10736"/>
                    <a:pt x="21599" y="10704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chemeClr val="accent1"/>
            </a:solidFill>
            <a:ln w="50800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val 95"/>
            <p:cNvSpPr>
              <a:spLocks noChangeArrowheads="1"/>
            </p:cNvSpPr>
            <p:nvPr/>
          </p:nvSpPr>
          <p:spPr bwMode="auto">
            <a:xfrm>
              <a:off x="2956260" y="2110477"/>
              <a:ext cx="891904" cy="891904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15"/>
            <p:cNvSpPr>
              <a:spLocks noChangeAspect="1"/>
            </p:cNvSpPr>
            <p:nvPr/>
          </p:nvSpPr>
          <p:spPr bwMode="gray">
            <a:xfrm rot="5030340" flipH="1" flipV="1">
              <a:off x="2274858" y="1962708"/>
              <a:ext cx="830509" cy="423844"/>
            </a:xfrm>
            <a:custGeom>
              <a:avLst/>
              <a:gdLst>
                <a:gd name="T0" fmla="*/ 525 w 562"/>
                <a:gd name="T1" fmla="*/ 37 h 279"/>
                <a:gd name="T2" fmla="*/ 475 w 562"/>
                <a:gd name="T3" fmla="*/ 101 h 279"/>
                <a:gd name="T4" fmla="*/ 281 w 562"/>
                <a:gd name="T5" fmla="*/ 14 h 279"/>
                <a:gd name="T6" fmla="*/ 23 w 562"/>
                <a:gd name="T7" fmla="*/ 50 h 279"/>
                <a:gd name="T8" fmla="*/ 143 w 562"/>
                <a:gd name="T9" fmla="*/ 58 h 279"/>
                <a:gd name="T10" fmla="*/ 289 w 562"/>
                <a:gd name="T11" fmla="*/ 118 h 279"/>
                <a:gd name="T12" fmla="*/ 387 w 562"/>
                <a:gd name="T13" fmla="*/ 215 h 279"/>
                <a:gd name="T14" fmla="*/ 337 w 562"/>
                <a:gd name="T15" fmla="*/ 279 h 279"/>
                <a:gd name="T16" fmla="*/ 562 w 562"/>
                <a:gd name="T17" fmla="*/ 260 h 279"/>
                <a:gd name="T18" fmla="*/ 525 w 562"/>
                <a:gd name="T19" fmla="*/ 37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2" h="279">
                  <a:moveTo>
                    <a:pt x="525" y="37"/>
                  </a:moveTo>
                  <a:lnTo>
                    <a:pt x="475" y="101"/>
                  </a:lnTo>
                  <a:cubicBezTo>
                    <a:pt x="434" y="97"/>
                    <a:pt x="356" y="22"/>
                    <a:pt x="281" y="14"/>
                  </a:cubicBezTo>
                  <a:cubicBezTo>
                    <a:pt x="167" y="0"/>
                    <a:pt x="46" y="43"/>
                    <a:pt x="23" y="50"/>
                  </a:cubicBezTo>
                  <a:cubicBezTo>
                    <a:pt x="0" y="57"/>
                    <a:pt x="99" y="47"/>
                    <a:pt x="143" y="58"/>
                  </a:cubicBezTo>
                  <a:cubicBezTo>
                    <a:pt x="187" y="69"/>
                    <a:pt x="263" y="102"/>
                    <a:pt x="289" y="118"/>
                  </a:cubicBezTo>
                  <a:cubicBezTo>
                    <a:pt x="315" y="134"/>
                    <a:pt x="381" y="193"/>
                    <a:pt x="387" y="215"/>
                  </a:cubicBezTo>
                  <a:lnTo>
                    <a:pt x="337" y="279"/>
                  </a:lnTo>
                  <a:lnTo>
                    <a:pt x="562" y="260"/>
                  </a:lnTo>
                  <a:lnTo>
                    <a:pt x="525" y="37"/>
                  </a:lnTo>
                  <a:close/>
                </a:path>
              </a:pathLst>
            </a:custGeom>
            <a:solidFill>
              <a:schemeClr val="tx2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15"/>
            <p:cNvSpPr>
              <a:spLocks noChangeAspect="1"/>
            </p:cNvSpPr>
            <p:nvPr/>
          </p:nvSpPr>
          <p:spPr bwMode="gray">
            <a:xfrm rot="11962369" flipH="1" flipV="1">
              <a:off x="3702214" y="1938561"/>
              <a:ext cx="830509" cy="423844"/>
            </a:xfrm>
            <a:custGeom>
              <a:avLst/>
              <a:gdLst>
                <a:gd name="T0" fmla="*/ 525 w 562"/>
                <a:gd name="T1" fmla="*/ 37 h 279"/>
                <a:gd name="T2" fmla="*/ 475 w 562"/>
                <a:gd name="T3" fmla="*/ 101 h 279"/>
                <a:gd name="T4" fmla="*/ 281 w 562"/>
                <a:gd name="T5" fmla="*/ 14 h 279"/>
                <a:gd name="T6" fmla="*/ 23 w 562"/>
                <a:gd name="T7" fmla="*/ 50 h 279"/>
                <a:gd name="T8" fmla="*/ 143 w 562"/>
                <a:gd name="T9" fmla="*/ 58 h 279"/>
                <a:gd name="T10" fmla="*/ 289 w 562"/>
                <a:gd name="T11" fmla="*/ 118 h 279"/>
                <a:gd name="T12" fmla="*/ 387 w 562"/>
                <a:gd name="T13" fmla="*/ 215 h 279"/>
                <a:gd name="T14" fmla="*/ 337 w 562"/>
                <a:gd name="T15" fmla="*/ 279 h 279"/>
                <a:gd name="T16" fmla="*/ 562 w 562"/>
                <a:gd name="T17" fmla="*/ 260 h 279"/>
                <a:gd name="T18" fmla="*/ 525 w 562"/>
                <a:gd name="T19" fmla="*/ 37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2" h="279">
                  <a:moveTo>
                    <a:pt x="525" y="37"/>
                  </a:moveTo>
                  <a:lnTo>
                    <a:pt x="475" y="101"/>
                  </a:lnTo>
                  <a:cubicBezTo>
                    <a:pt x="434" y="97"/>
                    <a:pt x="356" y="22"/>
                    <a:pt x="281" y="14"/>
                  </a:cubicBezTo>
                  <a:cubicBezTo>
                    <a:pt x="167" y="0"/>
                    <a:pt x="46" y="43"/>
                    <a:pt x="23" y="50"/>
                  </a:cubicBezTo>
                  <a:cubicBezTo>
                    <a:pt x="0" y="57"/>
                    <a:pt x="99" y="47"/>
                    <a:pt x="143" y="58"/>
                  </a:cubicBezTo>
                  <a:cubicBezTo>
                    <a:pt x="187" y="69"/>
                    <a:pt x="263" y="102"/>
                    <a:pt x="289" y="118"/>
                  </a:cubicBezTo>
                  <a:cubicBezTo>
                    <a:pt x="315" y="134"/>
                    <a:pt x="381" y="193"/>
                    <a:pt x="387" y="215"/>
                  </a:cubicBezTo>
                  <a:lnTo>
                    <a:pt x="337" y="279"/>
                  </a:lnTo>
                  <a:lnTo>
                    <a:pt x="562" y="260"/>
                  </a:lnTo>
                  <a:lnTo>
                    <a:pt x="525" y="37"/>
                  </a:lnTo>
                  <a:close/>
                </a:path>
              </a:pathLst>
            </a:custGeom>
            <a:solidFill>
              <a:srgbClr val="9B9B9B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15"/>
            <p:cNvSpPr>
              <a:spLocks noChangeAspect="1"/>
            </p:cNvSpPr>
            <p:nvPr/>
          </p:nvSpPr>
          <p:spPr bwMode="gray">
            <a:xfrm rot="19261338" flipH="1" flipV="1">
              <a:off x="3032305" y="3216407"/>
              <a:ext cx="830509" cy="423844"/>
            </a:xfrm>
            <a:custGeom>
              <a:avLst/>
              <a:gdLst>
                <a:gd name="T0" fmla="*/ 525 w 562"/>
                <a:gd name="T1" fmla="*/ 37 h 279"/>
                <a:gd name="T2" fmla="*/ 475 w 562"/>
                <a:gd name="T3" fmla="*/ 101 h 279"/>
                <a:gd name="T4" fmla="*/ 281 w 562"/>
                <a:gd name="T5" fmla="*/ 14 h 279"/>
                <a:gd name="T6" fmla="*/ 23 w 562"/>
                <a:gd name="T7" fmla="*/ 50 h 279"/>
                <a:gd name="T8" fmla="*/ 143 w 562"/>
                <a:gd name="T9" fmla="*/ 58 h 279"/>
                <a:gd name="T10" fmla="*/ 289 w 562"/>
                <a:gd name="T11" fmla="*/ 118 h 279"/>
                <a:gd name="T12" fmla="*/ 387 w 562"/>
                <a:gd name="T13" fmla="*/ 215 h 279"/>
                <a:gd name="T14" fmla="*/ 337 w 562"/>
                <a:gd name="T15" fmla="*/ 279 h 279"/>
                <a:gd name="T16" fmla="*/ 562 w 562"/>
                <a:gd name="T17" fmla="*/ 260 h 279"/>
                <a:gd name="T18" fmla="*/ 525 w 562"/>
                <a:gd name="T19" fmla="*/ 37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2" h="279">
                  <a:moveTo>
                    <a:pt x="525" y="37"/>
                  </a:moveTo>
                  <a:lnTo>
                    <a:pt x="475" y="101"/>
                  </a:lnTo>
                  <a:cubicBezTo>
                    <a:pt x="434" y="97"/>
                    <a:pt x="356" y="22"/>
                    <a:pt x="281" y="14"/>
                  </a:cubicBezTo>
                  <a:cubicBezTo>
                    <a:pt x="167" y="0"/>
                    <a:pt x="46" y="43"/>
                    <a:pt x="23" y="50"/>
                  </a:cubicBezTo>
                  <a:cubicBezTo>
                    <a:pt x="0" y="57"/>
                    <a:pt x="99" y="47"/>
                    <a:pt x="143" y="58"/>
                  </a:cubicBezTo>
                  <a:cubicBezTo>
                    <a:pt x="187" y="69"/>
                    <a:pt x="263" y="102"/>
                    <a:pt x="289" y="118"/>
                  </a:cubicBezTo>
                  <a:cubicBezTo>
                    <a:pt x="315" y="134"/>
                    <a:pt x="381" y="193"/>
                    <a:pt x="387" y="215"/>
                  </a:cubicBezTo>
                  <a:lnTo>
                    <a:pt x="337" y="279"/>
                  </a:lnTo>
                  <a:lnTo>
                    <a:pt x="562" y="260"/>
                  </a:lnTo>
                  <a:lnTo>
                    <a:pt x="525" y="37"/>
                  </a:lnTo>
                  <a:close/>
                </a:path>
              </a:pathLst>
            </a:custGeom>
            <a:solidFill>
              <a:srgbClr val="787878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6" name="Rectangle 85"/>
          <p:cNvSpPr/>
          <p:nvPr/>
        </p:nvSpPr>
        <p:spPr>
          <a:xfrm>
            <a:off x="3721314" y="2288663"/>
            <a:ext cx="9637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de-DE" sz="1400" b="1" dirty="0" smtClean="0">
                <a:solidFill>
                  <a:srgbClr val="000000"/>
                </a:solidFill>
              </a:rPr>
              <a:t>CULTURE</a:t>
            </a:r>
            <a:endParaRPr lang="de-DE" sz="1400" b="1" dirty="0">
              <a:solidFill>
                <a:srgbClr val="000000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3728106" y="1468783"/>
            <a:ext cx="9637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de-DE" sz="1600" b="1" dirty="0" smtClean="0">
                <a:solidFill>
                  <a:schemeClr val="bg1"/>
                </a:solidFill>
              </a:rPr>
              <a:t>INFORM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338724" y="2685636"/>
            <a:ext cx="11015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de-DE" sz="1600" b="1" dirty="0" smtClean="0">
                <a:solidFill>
                  <a:schemeClr val="bg1"/>
                </a:solidFill>
              </a:rPr>
              <a:t>OPTIMIZE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2961118" y="2682986"/>
            <a:ext cx="10743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de-DE" sz="1600" b="1" dirty="0" smtClean="0">
                <a:solidFill>
                  <a:schemeClr val="bg1"/>
                </a:solidFill>
              </a:rPr>
              <a:t>OPERATE</a:t>
            </a:r>
            <a:endParaRPr lang="de-DE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79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92" y="644129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00" name="think-cell Folie" r:id="rId6" imgW="360" imgH="360" progId="TCLayout.ActiveDocument.1">
                  <p:embed/>
                </p:oleObj>
              </mc:Choice>
              <mc:Fallback>
                <p:oleObj name="think-cell Folie" r:id="rId6" imgW="360" imgH="36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644129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 hidden="1"/>
          <p:cNvSpPr/>
          <p:nvPr>
            <p:custDataLst>
              <p:tags r:id="rId3"/>
            </p:custDataLst>
          </p:nvPr>
        </p:nvSpPr>
        <p:spPr>
          <a:xfrm>
            <a:off x="0" y="642937"/>
            <a:ext cx="119063" cy="11906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SzPct val="90000"/>
            </a:pPr>
            <a:endParaRPr lang="en-US" sz="1500" b="1" dirty="0" err="1">
              <a:solidFill>
                <a:schemeClr val="tx1"/>
              </a:solidFill>
              <a:latin typeface="Lufthansa Office Head" panose="020B0404040000000004" pitchFamily="34" charset="0"/>
              <a:ea typeface="+mj-ea"/>
              <a:cs typeface="+mj-cs"/>
              <a:sym typeface="Lufthansa Office Head" panose="020B04040400000000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505" y="303217"/>
            <a:ext cx="6373415" cy="576263"/>
          </a:xfrm>
        </p:spPr>
        <p:txBody>
          <a:bodyPr/>
          <a:lstStyle/>
          <a:p>
            <a:r>
              <a:rPr lang="en-US" dirty="0" err="1" smtClean="0"/>
              <a:t>FinOps</a:t>
            </a:r>
            <a:r>
              <a:rPr lang="en-US" dirty="0" smtClean="0"/>
              <a:t> phases – Inform</a:t>
            </a:r>
            <a:endParaRPr lang="en-US" noProof="0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>
          <a:xfrm>
            <a:off x="215504" y="4236000"/>
            <a:ext cx="484107" cy="69250"/>
          </a:xfrm>
        </p:spPr>
        <p:txBody>
          <a:bodyPr/>
          <a:lstStyle/>
          <a:p>
            <a:fld id="{68F04BE7-1B49-403F-803C-DEE5A72E5794}" type="datetime3">
              <a:rPr lang="en-US" noProof="0" smtClean="0"/>
              <a:t>9 December 2021</a:t>
            </a:fld>
            <a:endParaRPr lang="en-US" noProof="0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215504" y="4707370"/>
            <a:ext cx="1620000" cy="69250"/>
          </a:xfrm>
        </p:spPr>
        <p:txBody>
          <a:bodyPr/>
          <a:lstStyle/>
          <a:p>
            <a:r>
              <a:rPr lang="en-US" dirty="0" err="1" smtClean="0"/>
              <a:t>FinOps</a:t>
            </a:r>
            <a:r>
              <a:rPr lang="en-US" dirty="0" smtClean="0"/>
              <a:t> @ Lufthansa Systems – HWSW </a:t>
            </a:r>
            <a:r>
              <a:rPr lang="en-US" dirty="0" smtClean="0"/>
              <a:t>2021</a:t>
            </a:r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215503" y="4307192"/>
            <a:ext cx="205586" cy="69250"/>
          </a:xfrm>
        </p:spPr>
        <p:txBody>
          <a:bodyPr/>
          <a:lstStyle/>
          <a:p>
            <a:r>
              <a:rPr lang="en-US" dirty="0" smtClean="0"/>
              <a:t>Page </a:t>
            </a:r>
            <a:fld id="{67242389-55B8-40B0-97B3-D8452A5F367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4" name="PubPieSlice"/>
          <p:cNvSpPr>
            <a:spLocks noEditPoints="1" noChangeArrowheads="1"/>
          </p:cNvSpPr>
          <p:nvPr/>
        </p:nvSpPr>
        <p:spPr bwMode="auto">
          <a:xfrm>
            <a:off x="2915914" y="1159729"/>
            <a:ext cx="2567875" cy="2567876"/>
          </a:xfrm>
          <a:custGeom>
            <a:avLst/>
            <a:gdLst>
              <a:gd name="G0" fmla="+- 0 0 0"/>
              <a:gd name="G1" fmla="sin 10800 5878770"/>
              <a:gd name="G2" fmla="cos 10800 5878770"/>
              <a:gd name="G3" fmla="sin 10800 -3998965"/>
              <a:gd name="G4" fmla="cos 10800 -3998965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10855 w 21600"/>
              <a:gd name="T1" fmla="*/ 21599 h 21600"/>
              <a:gd name="T2" fmla="*/ 10800 w 21600"/>
              <a:gd name="T3" fmla="*/ 10800 h 21600"/>
              <a:gd name="T4" fmla="*/ 16032 w 21600"/>
              <a:gd name="T5" fmla="*/ 1352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10855" y="21599"/>
                </a:moveTo>
                <a:cubicBezTo>
                  <a:pt x="16798" y="21569"/>
                  <a:pt x="21600" y="16743"/>
                  <a:pt x="21600" y="10800"/>
                </a:cubicBezTo>
                <a:cubicBezTo>
                  <a:pt x="21600" y="6872"/>
                  <a:pt x="19467" y="3254"/>
                  <a:pt x="16032" y="1351"/>
                </a:cubicBezTo>
                <a:lnTo>
                  <a:pt x="10800" y="10800"/>
                </a:lnTo>
                <a:close/>
              </a:path>
            </a:pathLst>
          </a:custGeom>
          <a:solidFill>
            <a:schemeClr val="tx2">
              <a:alpha val="10000"/>
            </a:schemeClr>
          </a:solidFill>
          <a:ln w="50800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PubPieSlice"/>
          <p:cNvSpPr>
            <a:spLocks noEditPoints="1" noChangeArrowheads="1"/>
          </p:cNvSpPr>
          <p:nvPr/>
        </p:nvSpPr>
        <p:spPr bwMode="auto">
          <a:xfrm rot="10800000">
            <a:off x="2915914" y="1157501"/>
            <a:ext cx="2567875" cy="2567876"/>
          </a:xfrm>
          <a:custGeom>
            <a:avLst/>
            <a:gdLst>
              <a:gd name="G0" fmla="+- 0 0 0"/>
              <a:gd name="G1" fmla="sin 10800 9609237"/>
              <a:gd name="G2" fmla="cos 10800 9609237"/>
              <a:gd name="G3" fmla="sin 10800 1839095"/>
              <a:gd name="G4" fmla="cos 10800 1839095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1781 w 21600"/>
              <a:gd name="T1" fmla="*/ 16741 h 21600"/>
              <a:gd name="T2" fmla="*/ 10800 w 21600"/>
              <a:gd name="T3" fmla="*/ 10800 h 21600"/>
              <a:gd name="T4" fmla="*/ 20330 w 21600"/>
              <a:gd name="T5" fmla="*/ 15880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1780" y="16741"/>
                </a:moveTo>
                <a:cubicBezTo>
                  <a:pt x="3778" y="19774"/>
                  <a:pt x="7167" y="21600"/>
                  <a:pt x="10800" y="21600"/>
                </a:cubicBezTo>
                <a:cubicBezTo>
                  <a:pt x="14789" y="21599"/>
                  <a:pt x="18453" y="19400"/>
                  <a:pt x="20330" y="15880"/>
                </a:cubicBezTo>
                <a:lnTo>
                  <a:pt x="10800" y="10800"/>
                </a:lnTo>
                <a:close/>
              </a:path>
            </a:pathLst>
          </a:custGeom>
          <a:solidFill>
            <a:srgbClr val="787878"/>
          </a:solidFill>
          <a:ln w="50800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PubPieSlice"/>
          <p:cNvSpPr>
            <a:spLocks noEditPoints="1" noChangeArrowheads="1"/>
          </p:cNvSpPr>
          <p:nvPr/>
        </p:nvSpPr>
        <p:spPr bwMode="auto">
          <a:xfrm rot="5400000">
            <a:off x="2915913" y="1159729"/>
            <a:ext cx="2567876" cy="2567875"/>
          </a:xfrm>
          <a:custGeom>
            <a:avLst/>
            <a:gdLst>
              <a:gd name="G0" fmla="+- 0 0 0"/>
              <a:gd name="G1" fmla="sin 10800 7771517"/>
              <a:gd name="G2" fmla="cos 10800 7771517"/>
              <a:gd name="G3" fmla="sin 10800 -33027"/>
              <a:gd name="G4" fmla="cos 10800 -33027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5632 w 21600"/>
              <a:gd name="T1" fmla="*/ 20283 h 21600"/>
              <a:gd name="T2" fmla="*/ 10800 w 21600"/>
              <a:gd name="T3" fmla="*/ 10800 h 21600"/>
              <a:gd name="T4" fmla="*/ 21599 w 21600"/>
              <a:gd name="T5" fmla="*/ 10705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5631" y="20283"/>
                </a:moveTo>
                <a:cubicBezTo>
                  <a:pt x="7217" y="21147"/>
                  <a:pt x="8994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10768"/>
                  <a:pt x="21599" y="10736"/>
                  <a:pt x="21599" y="10704"/>
                </a:cubicBezTo>
                <a:lnTo>
                  <a:pt x="10800" y="1080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 w="50800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Oval 95"/>
          <p:cNvSpPr>
            <a:spLocks noChangeArrowheads="1"/>
          </p:cNvSpPr>
          <p:nvPr/>
        </p:nvSpPr>
        <p:spPr bwMode="auto">
          <a:xfrm>
            <a:off x="3820912" y="2062499"/>
            <a:ext cx="757880" cy="75788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3729139" y="1484063"/>
            <a:ext cx="9637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de-DE" sz="1600" b="1" dirty="0" smtClean="0">
                <a:solidFill>
                  <a:schemeClr val="bg1"/>
                </a:solidFill>
              </a:rPr>
              <a:t>INFORM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30" name="Legende mit Linie 1 (Rahmen und Markierungsleiste) 39">
            <a:extLst>
              <a:ext uri="{FF2B5EF4-FFF2-40B4-BE49-F238E27FC236}">
                <a16:creationId xmlns:a16="http://schemas.microsoft.com/office/drawing/2014/main" id="{2F01C4A3-1523-AB4D-A842-A771F67A9D90}"/>
              </a:ext>
            </a:extLst>
          </p:cNvPr>
          <p:cNvSpPr/>
          <p:nvPr/>
        </p:nvSpPr>
        <p:spPr>
          <a:xfrm>
            <a:off x="215500" y="714280"/>
            <a:ext cx="1836321" cy="429295"/>
          </a:xfrm>
          <a:prstGeom prst="accentBorderCallout1">
            <a:avLst>
              <a:gd name="adj1" fmla="val 27923"/>
              <a:gd name="adj2" fmla="val 104203"/>
              <a:gd name="adj3" fmla="val 169656"/>
              <a:gd name="adj4" fmla="val 247095"/>
            </a:avLst>
          </a:prstGeom>
          <a:noFill/>
          <a:ln w="9525">
            <a:solidFill>
              <a:schemeClr val="accent2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 smtClean="0">
                <a:solidFill>
                  <a:schemeClr val="tx2"/>
                </a:solidFill>
              </a:rPr>
              <a:t>Tagging / Grouping</a:t>
            </a:r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dirty="0" smtClean="0">
                <a:solidFill>
                  <a:schemeClr val="tx1"/>
                </a:solidFill>
              </a:rPr>
              <a:t>Policies, cost centers etc.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4" name="Legende mit Linie 1 (Rahmen und Markierungsleiste) 39">
            <a:extLst>
              <a:ext uri="{FF2B5EF4-FFF2-40B4-BE49-F238E27FC236}">
                <a16:creationId xmlns:a16="http://schemas.microsoft.com/office/drawing/2014/main" id="{2F01C4A3-1523-AB4D-A842-A771F67A9D90}"/>
              </a:ext>
            </a:extLst>
          </p:cNvPr>
          <p:cNvSpPr/>
          <p:nvPr/>
        </p:nvSpPr>
        <p:spPr>
          <a:xfrm>
            <a:off x="215498" y="1212083"/>
            <a:ext cx="1836321" cy="426431"/>
          </a:xfrm>
          <a:prstGeom prst="accentBorderCallout1">
            <a:avLst>
              <a:gd name="adj1" fmla="val 27923"/>
              <a:gd name="adj2" fmla="val 104203"/>
              <a:gd name="adj3" fmla="val 43026"/>
              <a:gd name="adj4" fmla="val 198370"/>
            </a:avLst>
          </a:prstGeom>
          <a:noFill/>
          <a:ln w="9525">
            <a:solidFill>
              <a:schemeClr val="accent2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 smtClean="0">
                <a:solidFill>
                  <a:schemeClr val="tx2"/>
                </a:solidFill>
              </a:rPr>
              <a:t>Visibility / Transparency</a:t>
            </a:r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dirty="0" smtClean="0">
                <a:solidFill>
                  <a:schemeClr val="tx1"/>
                </a:solidFill>
              </a:rPr>
              <a:t>Reports (scheduled, ad-hoc)…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5" name="Legende mit Linie 1 (Rahmen und Markierungsleiste) 39">
            <a:extLst>
              <a:ext uri="{FF2B5EF4-FFF2-40B4-BE49-F238E27FC236}">
                <a16:creationId xmlns:a16="http://schemas.microsoft.com/office/drawing/2014/main" id="{2F01C4A3-1523-AB4D-A842-A771F67A9D90}"/>
              </a:ext>
            </a:extLst>
          </p:cNvPr>
          <p:cNvSpPr/>
          <p:nvPr/>
        </p:nvSpPr>
        <p:spPr>
          <a:xfrm>
            <a:off x="215497" y="1707022"/>
            <a:ext cx="1836321" cy="424810"/>
          </a:xfrm>
          <a:prstGeom prst="accentBorderCallout1">
            <a:avLst>
              <a:gd name="adj1" fmla="val 27923"/>
              <a:gd name="adj2" fmla="val 104203"/>
              <a:gd name="adj3" fmla="val -25873"/>
              <a:gd name="adj4" fmla="val 182308"/>
            </a:avLst>
          </a:prstGeom>
          <a:noFill/>
          <a:ln w="9525">
            <a:solidFill>
              <a:schemeClr val="accent2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 smtClean="0">
                <a:solidFill>
                  <a:schemeClr val="tx2"/>
                </a:solidFill>
              </a:rPr>
              <a:t>Cost allocation</a:t>
            </a:r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dirty="0" smtClean="0">
                <a:solidFill>
                  <a:schemeClr val="tx1"/>
                </a:solidFill>
              </a:rPr>
              <a:t>Product teams, common costs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6" name="Legende mit Linie 1 (Rahmen und Markierungsleiste) 39">
            <a:extLst>
              <a:ext uri="{FF2B5EF4-FFF2-40B4-BE49-F238E27FC236}">
                <a16:creationId xmlns:a16="http://schemas.microsoft.com/office/drawing/2014/main" id="{2F01C4A3-1523-AB4D-A842-A771F67A9D90}"/>
              </a:ext>
            </a:extLst>
          </p:cNvPr>
          <p:cNvSpPr/>
          <p:nvPr/>
        </p:nvSpPr>
        <p:spPr>
          <a:xfrm>
            <a:off x="215495" y="2200340"/>
            <a:ext cx="1836321" cy="424810"/>
          </a:xfrm>
          <a:prstGeom prst="accentBorderCallout1">
            <a:avLst>
              <a:gd name="adj1" fmla="val 27923"/>
              <a:gd name="adj2" fmla="val 104203"/>
              <a:gd name="adj3" fmla="val -81421"/>
              <a:gd name="adj4" fmla="val 180166"/>
            </a:avLst>
          </a:prstGeom>
          <a:noFill/>
          <a:ln w="9525">
            <a:solidFill>
              <a:schemeClr val="accent2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 smtClean="0">
                <a:solidFill>
                  <a:schemeClr val="tx2"/>
                </a:solidFill>
              </a:rPr>
              <a:t>Forecast</a:t>
            </a:r>
            <a:endParaRPr lang="en-US" sz="1000" b="1" dirty="0" smtClean="0">
              <a:solidFill>
                <a:schemeClr val="tx2"/>
              </a:solidFill>
            </a:endParaRPr>
          </a:p>
        </p:txBody>
      </p:sp>
      <p:sp>
        <p:nvSpPr>
          <p:cNvPr id="37" name="Legende mit Linie 1 (Rahmen und Markierungsleiste) 39">
            <a:extLst>
              <a:ext uri="{FF2B5EF4-FFF2-40B4-BE49-F238E27FC236}">
                <a16:creationId xmlns:a16="http://schemas.microsoft.com/office/drawing/2014/main" id="{2F01C4A3-1523-AB4D-A842-A771F67A9D90}"/>
              </a:ext>
            </a:extLst>
          </p:cNvPr>
          <p:cNvSpPr/>
          <p:nvPr/>
        </p:nvSpPr>
        <p:spPr>
          <a:xfrm>
            <a:off x="215499" y="3780432"/>
            <a:ext cx="1836321" cy="424810"/>
          </a:xfrm>
          <a:prstGeom prst="accentBorderCallout1">
            <a:avLst>
              <a:gd name="adj1" fmla="val 27923"/>
              <a:gd name="adj2" fmla="val 104203"/>
              <a:gd name="adj3" fmla="val -449428"/>
              <a:gd name="adj4" fmla="val 247095"/>
            </a:avLst>
          </a:prstGeom>
          <a:noFill/>
          <a:ln w="9525">
            <a:solidFill>
              <a:schemeClr val="accent2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solidFill>
                  <a:schemeClr val="tx2"/>
                </a:solidFill>
              </a:rPr>
              <a:t>Anomalies </a:t>
            </a:r>
            <a:r>
              <a:rPr lang="en-US" sz="1000" b="1" dirty="0" smtClean="0">
                <a:solidFill>
                  <a:schemeClr val="tx2"/>
                </a:solidFill>
              </a:rPr>
              <a:t>detection/ Alerting</a:t>
            </a:r>
          </a:p>
          <a:p>
            <a:r>
              <a:rPr lang="en-US" sz="1000" dirty="0" smtClean="0">
                <a:solidFill>
                  <a:schemeClr val="tx1"/>
                </a:solidFill>
              </a:rPr>
              <a:t>Suspicious happenings etc. 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8" name="Legende mit Linie 1 (Rahmen und Markierungsleiste) 39">
            <a:extLst>
              <a:ext uri="{FF2B5EF4-FFF2-40B4-BE49-F238E27FC236}">
                <a16:creationId xmlns:a16="http://schemas.microsoft.com/office/drawing/2014/main" id="{2F01C4A3-1523-AB4D-A842-A771F67A9D90}"/>
              </a:ext>
            </a:extLst>
          </p:cNvPr>
          <p:cNvSpPr/>
          <p:nvPr/>
        </p:nvSpPr>
        <p:spPr>
          <a:xfrm>
            <a:off x="215495" y="2693658"/>
            <a:ext cx="1836321" cy="424810"/>
          </a:xfrm>
          <a:prstGeom prst="accentBorderCallout1">
            <a:avLst>
              <a:gd name="adj1" fmla="val 27923"/>
              <a:gd name="adj2" fmla="val 104203"/>
              <a:gd name="adj3" fmla="val -192517"/>
              <a:gd name="adj4" fmla="val 194623"/>
            </a:avLst>
          </a:prstGeom>
          <a:noFill/>
          <a:ln w="9525">
            <a:solidFill>
              <a:schemeClr val="accent2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solidFill>
                  <a:schemeClr val="tx2"/>
                </a:solidFill>
              </a:rPr>
              <a:t>Understanding the </a:t>
            </a:r>
            <a:r>
              <a:rPr lang="en-US" sz="1000" b="1" dirty="0" smtClean="0">
                <a:solidFill>
                  <a:schemeClr val="tx2"/>
                </a:solidFill>
              </a:rPr>
              <a:t>costs</a:t>
            </a:r>
          </a:p>
        </p:txBody>
      </p:sp>
      <p:sp>
        <p:nvSpPr>
          <p:cNvPr id="39" name="Legende mit Linie 1 (Rahmen und Markierungsleiste) 39">
            <a:extLst>
              <a:ext uri="{FF2B5EF4-FFF2-40B4-BE49-F238E27FC236}">
                <a16:creationId xmlns:a16="http://schemas.microsoft.com/office/drawing/2014/main" id="{2F01C4A3-1523-AB4D-A842-A771F67A9D90}"/>
              </a:ext>
            </a:extLst>
          </p:cNvPr>
          <p:cNvSpPr/>
          <p:nvPr/>
        </p:nvSpPr>
        <p:spPr>
          <a:xfrm>
            <a:off x="215495" y="3220418"/>
            <a:ext cx="1836321" cy="424810"/>
          </a:xfrm>
          <a:prstGeom prst="accentBorderCallout1">
            <a:avLst>
              <a:gd name="adj1" fmla="val 27923"/>
              <a:gd name="adj2" fmla="val 104203"/>
              <a:gd name="adj3" fmla="val -317501"/>
              <a:gd name="adj4" fmla="val 212292"/>
            </a:avLst>
          </a:prstGeom>
          <a:noFill/>
          <a:ln w="9525">
            <a:solidFill>
              <a:schemeClr val="accent2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solidFill>
                  <a:schemeClr val="tx2"/>
                </a:solidFill>
              </a:rPr>
              <a:t>Benchmarking</a:t>
            </a:r>
            <a:endParaRPr lang="en-US" sz="1000" b="1" dirty="0" smtClean="0">
              <a:solidFill>
                <a:schemeClr val="tx2"/>
              </a:solidFill>
            </a:endParaRPr>
          </a:p>
          <a:p>
            <a:r>
              <a:rPr lang="en-US" sz="1000" dirty="0" smtClean="0">
                <a:solidFill>
                  <a:schemeClr val="tx1"/>
                </a:solidFill>
              </a:rPr>
              <a:t>Technical parameters etc</a:t>
            </a:r>
            <a:r>
              <a:rPr lang="en-US" sz="10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923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92" y="644129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21" name="think-cell Folie" r:id="rId6" imgW="360" imgH="360" progId="TCLayout.ActiveDocument.1">
                  <p:embed/>
                </p:oleObj>
              </mc:Choice>
              <mc:Fallback>
                <p:oleObj name="think-cell Folie" r:id="rId6" imgW="360" imgH="36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644129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 hidden="1"/>
          <p:cNvSpPr/>
          <p:nvPr>
            <p:custDataLst>
              <p:tags r:id="rId3"/>
            </p:custDataLst>
          </p:nvPr>
        </p:nvSpPr>
        <p:spPr>
          <a:xfrm>
            <a:off x="0" y="642937"/>
            <a:ext cx="119063" cy="11906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SzPct val="90000"/>
            </a:pPr>
            <a:endParaRPr lang="en-US" sz="1500" b="1" dirty="0" err="1">
              <a:solidFill>
                <a:schemeClr val="tx1"/>
              </a:solidFill>
              <a:latin typeface="Lufthansa Office Head" panose="020B0404040000000004" pitchFamily="34" charset="0"/>
              <a:ea typeface="+mj-ea"/>
              <a:cs typeface="+mj-cs"/>
              <a:sym typeface="Lufthansa Office Head" panose="020B04040400000000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505" y="303217"/>
            <a:ext cx="6373415" cy="576263"/>
          </a:xfrm>
        </p:spPr>
        <p:txBody>
          <a:bodyPr/>
          <a:lstStyle/>
          <a:p>
            <a:r>
              <a:rPr lang="en-US" dirty="0" err="1" smtClean="0"/>
              <a:t>FinOps</a:t>
            </a:r>
            <a:r>
              <a:rPr lang="en-US" dirty="0" smtClean="0"/>
              <a:t> phases – Optimize</a:t>
            </a:r>
            <a:endParaRPr lang="en-US" noProof="0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>
          <a:xfrm>
            <a:off x="215504" y="4236000"/>
            <a:ext cx="484107" cy="69250"/>
          </a:xfrm>
        </p:spPr>
        <p:txBody>
          <a:bodyPr/>
          <a:lstStyle/>
          <a:p>
            <a:fld id="{68F04BE7-1B49-403F-803C-DEE5A72E5794}" type="datetime3">
              <a:rPr lang="en-US" noProof="0" smtClean="0"/>
              <a:t>9 December 2021</a:t>
            </a:fld>
            <a:endParaRPr lang="en-US" noProof="0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215504" y="4707370"/>
            <a:ext cx="1620000" cy="69250"/>
          </a:xfrm>
        </p:spPr>
        <p:txBody>
          <a:bodyPr/>
          <a:lstStyle/>
          <a:p>
            <a:r>
              <a:rPr lang="en-US" dirty="0" err="1" smtClean="0"/>
              <a:t>FinOps</a:t>
            </a:r>
            <a:r>
              <a:rPr lang="en-US" dirty="0" smtClean="0"/>
              <a:t> @ Lufthansa Systems – HWSW </a:t>
            </a:r>
            <a:r>
              <a:rPr lang="en-US" dirty="0" smtClean="0"/>
              <a:t>2021</a:t>
            </a:r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215503" y="4307192"/>
            <a:ext cx="205586" cy="69250"/>
          </a:xfrm>
        </p:spPr>
        <p:txBody>
          <a:bodyPr/>
          <a:lstStyle/>
          <a:p>
            <a:r>
              <a:rPr lang="en-US" dirty="0" smtClean="0"/>
              <a:t>Page </a:t>
            </a:r>
            <a:fld id="{67242389-55B8-40B0-97B3-D8452A5F367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4" name="PubPieSlice"/>
          <p:cNvSpPr>
            <a:spLocks noEditPoints="1" noChangeArrowheads="1"/>
          </p:cNvSpPr>
          <p:nvPr/>
        </p:nvSpPr>
        <p:spPr bwMode="auto">
          <a:xfrm>
            <a:off x="2915914" y="1159729"/>
            <a:ext cx="2567875" cy="2567876"/>
          </a:xfrm>
          <a:custGeom>
            <a:avLst/>
            <a:gdLst>
              <a:gd name="G0" fmla="+- 0 0 0"/>
              <a:gd name="G1" fmla="sin 10800 5878770"/>
              <a:gd name="G2" fmla="cos 10800 5878770"/>
              <a:gd name="G3" fmla="sin 10800 -3998965"/>
              <a:gd name="G4" fmla="cos 10800 -3998965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10855 w 21600"/>
              <a:gd name="T1" fmla="*/ 21599 h 21600"/>
              <a:gd name="T2" fmla="*/ 10800 w 21600"/>
              <a:gd name="T3" fmla="*/ 10800 h 21600"/>
              <a:gd name="T4" fmla="*/ 16032 w 21600"/>
              <a:gd name="T5" fmla="*/ 1352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10855" y="21599"/>
                </a:moveTo>
                <a:cubicBezTo>
                  <a:pt x="16798" y="21569"/>
                  <a:pt x="21600" y="16743"/>
                  <a:pt x="21600" y="10800"/>
                </a:cubicBezTo>
                <a:cubicBezTo>
                  <a:pt x="21600" y="6872"/>
                  <a:pt x="19467" y="3254"/>
                  <a:pt x="16032" y="1351"/>
                </a:cubicBezTo>
                <a:lnTo>
                  <a:pt x="10800" y="10800"/>
                </a:lnTo>
                <a:close/>
              </a:path>
            </a:pathLst>
          </a:custGeom>
          <a:solidFill>
            <a:schemeClr val="tx2"/>
          </a:solidFill>
          <a:ln w="50800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PubPieSlice"/>
          <p:cNvSpPr>
            <a:spLocks noEditPoints="1" noChangeArrowheads="1"/>
          </p:cNvSpPr>
          <p:nvPr/>
        </p:nvSpPr>
        <p:spPr bwMode="auto">
          <a:xfrm rot="10800000">
            <a:off x="2915914" y="1157501"/>
            <a:ext cx="2567875" cy="2567876"/>
          </a:xfrm>
          <a:custGeom>
            <a:avLst/>
            <a:gdLst>
              <a:gd name="G0" fmla="+- 0 0 0"/>
              <a:gd name="G1" fmla="sin 10800 9609237"/>
              <a:gd name="G2" fmla="cos 10800 9609237"/>
              <a:gd name="G3" fmla="sin 10800 1839095"/>
              <a:gd name="G4" fmla="cos 10800 1839095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1781 w 21600"/>
              <a:gd name="T1" fmla="*/ 16741 h 21600"/>
              <a:gd name="T2" fmla="*/ 10800 w 21600"/>
              <a:gd name="T3" fmla="*/ 10800 h 21600"/>
              <a:gd name="T4" fmla="*/ 20330 w 21600"/>
              <a:gd name="T5" fmla="*/ 15880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1780" y="16741"/>
                </a:moveTo>
                <a:cubicBezTo>
                  <a:pt x="3778" y="19774"/>
                  <a:pt x="7167" y="21600"/>
                  <a:pt x="10800" y="21600"/>
                </a:cubicBezTo>
                <a:cubicBezTo>
                  <a:pt x="14789" y="21599"/>
                  <a:pt x="18453" y="19400"/>
                  <a:pt x="20330" y="15880"/>
                </a:cubicBezTo>
                <a:lnTo>
                  <a:pt x="10800" y="10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PubPieSlice"/>
          <p:cNvSpPr>
            <a:spLocks noEditPoints="1" noChangeArrowheads="1"/>
          </p:cNvSpPr>
          <p:nvPr/>
        </p:nvSpPr>
        <p:spPr bwMode="auto">
          <a:xfrm rot="5400000">
            <a:off x="2915913" y="1159729"/>
            <a:ext cx="2567876" cy="2567875"/>
          </a:xfrm>
          <a:custGeom>
            <a:avLst/>
            <a:gdLst>
              <a:gd name="G0" fmla="+- 0 0 0"/>
              <a:gd name="G1" fmla="sin 10800 7771517"/>
              <a:gd name="G2" fmla="cos 10800 7771517"/>
              <a:gd name="G3" fmla="sin 10800 -33027"/>
              <a:gd name="G4" fmla="cos 10800 -33027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5632 w 21600"/>
              <a:gd name="T1" fmla="*/ 20283 h 21600"/>
              <a:gd name="T2" fmla="*/ 10800 w 21600"/>
              <a:gd name="T3" fmla="*/ 10800 h 21600"/>
              <a:gd name="T4" fmla="*/ 21599 w 21600"/>
              <a:gd name="T5" fmla="*/ 10705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5631" y="20283"/>
                </a:moveTo>
                <a:cubicBezTo>
                  <a:pt x="7217" y="21147"/>
                  <a:pt x="8994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10768"/>
                  <a:pt x="21599" y="10736"/>
                  <a:pt x="21599" y="10704"/>
                </a:cubicBezTo>
                <a:lnTo>
                  <a:pt x="10800" y="1080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 w="50800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Oval 95"/>
          <p:cNvSpPr>
            <a:spLocks noChangeArrowheads="1"/>
          </p:cNvSpPr>
          <p:nvPr/>
        </p:nvSpPr>
        <p:spPr bwMode="auto">
          <a:xfrm>
            <a:off x="3820912" y="2062499"/>
            <a:ext cx="757880" cy="75788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338724" y="2685636"/>
            <a:ext cx="11015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de-DE" sz="1600" b="1" dirty="0" smtClean="0">
                <a:solidFill>
                  <a:schemeClr val="bg1"/>
                </a:solidFill>
              </a:rPr>
              <a:t>OPTIMIZE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25" name="Datumsplatzhalter 9"/>
          <p:cNvSpPr txBox="1">
            <a:spLocks/>
          </p:cNvSpPr>
          <p:nvPr/>
        </p:nvSpPr>
        <p:spPr>
          <a:xfrm>
            <a:off x="215504" y="4236000"/>
            <a:ext cx="484107" cy="6925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de-DE"/>
            </a:defPPr>
            <a:lvl1pPr marL="0" algn="l" defTabSz="713232" rtl="0" eaLnBrk="1" latinLnBrk="0" hangingPunct="1">
              <a:defRPr sz="4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04BE7-1B49-403F-803C-DEE5A72E5794}" type="datetime3">
              <a:rPr lang="en-US" smtClean="0"/>
              <a:pPr/>
              <a:t>9 December 2021</a:t>
            </a:fld>
            <a:endParaRPr lang="en-US" dirty="0"/>
          </a:p>
        </p:txBody>
      </p:sp>
      <p:sp>
        <p:nvSpPr>
          <p:cNvPr id="26" name="Foliennummernplatzhalter 11"/>
          <p:cNvSpPr txBox="1">
            <a:spLocks/>
          </p:cNvSpPr>
          <p:nvPr/>
        </p:nvSpPr>
        <p:spPr>
          <a:xfrm>
            <a:off x="215503" y="4307192"/>
            <a:ext cx="205586" cy="6925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de-DE"/>
            </a:defPPr>
            <a:lvl1pPr marL="0" algn="l" defTabSz="713232" rtl="0" eaLnBrk="1" latinLnBrk="0" hangingPunct="1">
              <a:defRPr sz="4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Page </a:t>
            </a:r>
            <a:fld id="{67242389-55B8-40B0-97B3-D8452A5F367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7" name="Legende mit Linie 1 (Rahmen und Markierungsleiste) 39">
            <a:extLst>
              <a:ext uri="{FF2B5EF4-FFF2-40B4-BE49-F238E27FC236}">
                <a16:creationId xmlns:a16="http://schemas.microsoft.com/office/drawing/2014/main" id="{2F01C4A3-1523-AB4D-A842-A771F67A9D90}"/>
              </a:ext>
            </a:extLst>
          </p:cNvPr>
          <p:cNvSpPr/>
          <p:nvPr/>
        </p:nvSpPr>
        <p:spPr>
          <a:xfrm>
            <a:off x="215500" y="714280"/>
            <a:ext cx="1836321" cy="429295"/>
          </a:xfrm>
          <a:prstGeom prst="accentBorderCallout1">
            <a:avLst>
              <a:gd name="adj1" fmla="val 27923"/>
              <a:gd name="adj2" fmla="val 104203"/>
              <a:gd name="adj3" fmla="val 304785"/>
              <a:gd name="adj4" fmla="val 274937"/>
            </a:avLst>
          </a:prstGeom>
          <a:noFill/>
          <a:ln w="9525">
            <a:solidFill>
              <a:schemeClr val="accent2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 smtClean="0">
                <a:solidFill>
                  <a:schemeClr val="tx2"/>
                </a:solidFill>
              </a:rPr>
              <a:t>Rightsizing</a:t>
            </a:r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dirty="0" smtClean="0">
                <a:solidFill>
                  <a:schemeClr val="tx1"/>
                </a:solidFill>
              </a:rPr>
              <a:t>CPU/memory underutilization…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8" name="Legende mit Linie 1 (Rahmen und Markierungsleiste) 39">
            <a:extLst>
              <a:ext uri="{FF2B5EF4-FFF2-40B4-BE49-F238E27FC236}">
                <a16:creationId xmlns:a16="http://schemas.microsoft.com/office/drawing/2014/main" id="{2F01C4A3-1523-AB4D-A842-A771F67A9D90}"/>
              </a:ext>
            </a:extLst>
          </p:cNvPr>
          <p:cNvSpPr/>
          <p:nvPr/>
        </p:nvSpPr>
        <p:spPr>
          <a:xfrm>
            <a:off x="215498" y="1212083"/>
            <a:ext cx="1836321" cy="426431"/>
          </a:xfrm>
          <a:prstGeom prst="accentBorderCallout1">
            <a:avLst>
              <a:gd name="adj1" fmla="val 27923"/>
              <a:gd name="adj2" fmla="val 104203"/>
              <a:gd name="adj3" fmla="val 215955"/>
              <a:gd name="adj4" fmla="val 264764"/>
            </a:avLst>
          </a:prstGeom>
          <a:noFill/>
          <a:ln w="9525">
            <a:solidFill>
              <a:schemeClr val="accent2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 err="1" smtClean="0">
                <a:solidFill>
                  <a:schemeClr val="tx2"/>
                </a:solidFill>
              </a:rPr>
              <a:t>Autoscaling</a:t>
            </a:r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dirty="0" smtClean="0">
                <a:solidFill>
                  <a:schemeClr val="tx1"/>
                </a:solidFill>
              </a:rPr>
              <a:t>Vertical and horizontal scaling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9" name="Legende mit Linie 1 (Rahmen und Markierungsleiste) 39">
            <a:extLst>
              <a:ext uri="{FF2B5EF4-FFF2-40B4-BE49-F238E27FC236}">
                <a16:creationId xmlns:a16="http://schemas.microsoft.com/office/drawing/2014/main" id="{2F01C4A3-1523-AB4D-A842-A771F67A9D90}"/>
              </a:ext>
            </a:extLst>
          </p:cNvPr>
          <p:cNvSpPr/>
          <p:nvPr/>
        </p:nvSpPr>
        <p:spPr>
          <a:xfrm>
            <a:off x="215497" y="1707022"/>
            <a:ext cx="1836321" cy="424810"/>
          </a:xfrm>
          <a:prstGeom prst="accentBorderCallout1">
            <a:avLst>
              <a:gd name="adj1" fmla="val 27923"/>
              <a:gd name="adj2" fmla="val 104203"/>
              <a:gd name="adj3" fmla="val 156973"/>
              <a:gd name="adj4" fmla="val 273866"/>
            </a:avLst>
          </a:prstGeom>
          <a:noFill/>
          <a:ln w="9525">
            <a:solidFill>
              <a:schemeClr val="accent2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solidFill>
                  <a:schemeClr val="tx2"/>
                </a:solidFill>
              </a:rPr>
              <a:t>Reserved </a:t>
            </a:r>
            <a:r>
              <a:rPr lang="en-US" sz="1000" b="1" dirty="0" smtClean="0">
                <a:solidFill>
                  <a:schemeClr val="tx2"/>
                </a:solidFill>
              </a:rPr>
              <a:t>Instance</a:t>
            </a:r>
            <a:endParaRPr lang="en-US" sz="1000" dirty="0" smtClean="0">
              <a:solidFill>
                <a:schemeClr val="tx1"/>
              </a:solidFill>
            </a:endParaRPr>
          </a:p>
          <a:p>
            <a:r>
              <a:rPr lang="en-US" sz="1000" dirty="0" smtClean="0">
                <a:solidFill>
                  <a:schemeClr val="tx1"/>
                </a:solidFill>
              </a:rPr>
              <a:t>C</a:t>
            </a:r>
            <a:r>
              <a:rPr lang="en-US" sz="1000" dirty="0" smtClean="0">
                <a:solidFill>
                  <a:schemeClr val="tx1"/>
                </a:solidFill>
              </a:rPr>
              <a:t>ommitment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0" name="Legende mit Linie 1 (Rahmen und Markierungsleiste) 39">
            <a:extLst>
              <a:ext uri="{FF2B5EF4-FFF2-40B4-BE49-F238E27FC236}">
                <a16:creationId xmlns:a16="http://schemas.microsoft.com/office/drawing/2014/main" id="{2F01C4A3-1523-AB4D-A842-A771F67A9D90}"/>
              </a:ext>
            </a:extLst>
          </p:cNvPr>
          <p:cNvSpPr/>
          <p:nvPr/>
        </p:nvSpPr>
        <p:spPr>
          <a:xfrm>
            <a:off x="215495" y="2200340"/>
            <a:ext cx="1836321" cy="424810"/>
          </a:xfrm>
          <a:prstGeom prst="accentBorderCallout1">
            <a:avLst>
              <a:gd name="adj1" fmla="val 27923"/>
              <a:gd name="adj2" fmla="val 104203"/>
              <a:gd name="adj3" fmla="val 75965"/>
              <a:gd name="adj4" fmla="val 257803"/>
            </a:avLst>
          </a:prstGeom>
          <a:noFill/>
          <a:ln w="9525">
            <a:solidFill>
              <a:schemeClr val="accent2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solidFill>
                  <a:schemeClr val="tx2"/>
                </a:solidFill>
              </a:rPr>
              <a:t>Automatic </a:t>
            </a:r>
            <a:r>
              <a:rPr lang="en-US" sz="1000" b="1" dirty="0" smtClean="0">
                <a:solidFill>
                  <a:schemeClr val="tx2"/>
                </a:solidFill>
              </a:rPr>
              <a:t>start/stop VM</a:t>
            </a:r>
          </a:p>
          <a:p>
            <a:r>
              <a:rPr lang="en-US" sz="1000" dirty="0" smtClean="0">
                <a:solidFill>
                  <a:schemeClr val="tx2"/>
                </a:solidFill>
              </a:rPr>
              <a:t>Combined with storage change</a:t>
            </a:r>
          </a:p>
        </p:txBody>
      </p:sp>
      <p:sp>
        <p:nvSpPr>
          <p:cNvPr id="31" name="Legende mit Linie 1 (Rahmen und Markierungsleiste) 39">
            <a:extLst>
              <a:ext uri="{FF2B5EF4-FFF2-40B4-BE49-F238E27FC236}">
                <a16:creationId xmlns:a16="http://schemas.microsoft.com/office/drawing/2014/main" id="{2F01C4A3-1523-AB4D-A842-A771F67A9D90}"/>
              </a:ext>
            </a:extLst>
          </p:cNvPr>
          <p:cNvSpPr/>
          <p:nvPr/>
        </p:nvSpPr>
        <p:spPr>
          <a:xfrm>
            <a:off x="215499" y="3780432"/>
            <a:ext cx="1836321" cy="424810"/>
          </a:xfrm>
          <a:prstGeom prst="accentBorderCallout1">
            <a:avLst>
              <a:gd name="adj1" fmla="val 27923"/>
              <a:gd name="adj2" fmla="val 104203"/>
              <a:gd name="adj3" fmla="val -49018"/>
              <a:gd name="adj4" fmla="val 228890"/>
            </a:avLst>
          </a:prstGeom>
          <a:noFill/>
          <a:ln w="9525">
            <a:solidFill>
              <a:schemeClr val="accent2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solidFill>
                  <a:schemeClr val="tx2"/>
                </a:solidFill>
              </a:rPr>
              <a:t>Latest generation of </a:t>
            </a:r>
            <a:r>
              <a:rPr lang="en-US" sz="1000" b="1" dirty="0" smtClean="0">
                <a:solidFill>
                  <a:schemeClr val="tx2"/>
                </a:solidFill>
              </a:rPr>
              <a:t>VM's</a:t>
            </a:r>
          </a:p>
          <a:p>
            <a:r>
              <a:rPr lang="en-US" sz="1000" dirty="0" smtClean="0">
                <a:solidFill>
                  <a:schemeClr val="tx2"/>
                </a:solidFill>
              </a:rPr>
              <a:t>Latest gen. is the cheapest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2" name="Legende mit Linie 1 (Rahmen und Markierungsleiste) 39">
            <a:extLst>
              <a:ext uri="{FF2B5EF4-FFF2-40B4-BE49-F238E27FC236}">
                <a16:creationId xmlns:a16="http://schemas.microsoft.com/office/drawing/2014/main" id="{2F01C4A3-1523-AB4D-A842-A771F67A9D90}"/>
              </a:ext>
            </a:extLst>
          </p:cNvPr>
          <p:cNvSpPr/>
          <p:nvPr/>
        </p:nvSpPr>
        <p:spPr>
          <a:xfrm>
            <a:off x="215495" y="2693658"/>
            <a:ext cx="1836321" cy="424810"/>
          </a:xfrm>
          <a:prstGeom prst="accentBorderCallout1">
            <a:avLst>
              <a:gd name="adj1" fmla="val 27923"/>
              <a:gd name="adj2" fmla="val 104203"/>
              <a:gd name="adj3" fmla="val 89853"/>
              <a:gd name="adj4" fmla="val 262087"/>
            </a:avLst>
          </a:prstGeom>
          <a:noFill/>
          <a:ln w="9525">
            <a:solidFill>
              <a:schemeClr val="accent2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solidFill>
                  <a:schemeClr val="tx2"/>
                </a:solidFill>
              </a:rPr>
              <a:t>Storage </a:t>
            </a:r>
            <a:r>
              <a:rPr lang="en-US" sz="1000" b="1" dirty="0" smtClean="0">
                <a:solidFill>
                  <a:schemeClr val="tx2"/>
                </a:solidFill>
              </a:rPr>
              <a:t>optimization</a:t>
            </a:r>
          </a:p>
          <a:p>
            <a:r>
              <a:rPr lang="en-US" sz="1000" dirty="0" smtClean="0">
                <a:solidFill>
                  <a:schemeClr val="tx2"/>
                </a:solidFill>
              </a:rPr>
              <a:t>Different storage types</a:t>
            </a:r>
            <a:endParaRPr lang="en-US" dirty="0"/>
          </a:p>
        </p:txBody>
      </p:sp>
      <p:sp>
        <p:nvSpPr>
          <p:cNvPr id="33" name="Legende mit Linie 1 (Rahmen und Markierungsleiste) 39">
            <a:extLst>
              <a:ext uri="{FF2B5EF4-FFF2-40B4-BE49-F238E27FC236}">
                <a16:creationId xmlns:a16="http://schemas.microsoft.com/office/drawing/2014/main" id="{2F01C4A3-1523-AB4D-A842-A771F67A9D90}"/>
              </a:ext>
            </a:extLst>
          </p:cNvPr>
          <p:cNvSpPr/>
          <p:nvPr/>
        </p:nvSpPr>
        <p:spPr>
          <a:xfrm>
            <a:off x="215495" y="3220418"/>
            <a:ext cx="1836321" cy="424810"/>
          </a:xfrm>
          <a:prstGeom prst="accentBorderCallout1">
            <a:avLst>
              <a:gd name="adj1" fmla="val 27923"/>
              <a:gd name="adj2" fmla="val 104203"/>
              <a:gd name="adj3" fmla="val 18103"/>
              <a:gd name="adj4" fmla="val 244417"/>
            </a:avLst>
          </a:prstGeom>
          <a:noFill/>
          <a:ln w="9525">
            <a:solidFill>
              <a:schemeClr val="accent2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000" b="1" dirty="0" err="1">
                <a:solidFill>
                  <a:schemeClr val="tx2"/>
                </a:solidFill>
              </a:rPr>
              <a:t>Unused</a:t>
            </a:r>
            <a:r>
              <a:rPr lang="fr-FR" sz="1000" b="1" dirty="0">
                <a:solidFill>
                  <a:schemeClr val="tx2"/>
                </a:solidFill>
              </a:rPr>
              <a:t> </a:t>
            </a:r>
            <a:r>
              <a:rPr lang="fr-FR" sz="1000" b="1" dirty="0" smtClean="0">
                <a:solidFill>
                  <a:schemeClr val="tx2"/>
                </a:solidFill>
              </a:rPr>
              <a:t>ressources </a:t>
            </a:r>
            <a:endParaRPr lang="fr-FR" sz="1000" b="1" dirty="0" smtClean="0">
              <a:solidFill>
                <a:schemeClr val="tx2"/>
              </a:solidFill>
            </a:endParaRPr>
          </a:p>
          <a:p>
            <a:r>
              <a:rPr lang="fr-FR" sz="1000" dirty="0" err="1" smtClean="0">
                <a:solidFill>
                  <a:schemeClr val="tx2"/>
                </a:solidFill>
              </a:rPr>
              <a:t>Unattached</a:t>
            </a:r>
            <a:r>
              <a:rPr lang="fr-FR" sz="1000" dirty="0" smtClean="0">
                <a:solidFill>
                  <a:schemeClr val="tx2"/>
                </a:solidFill>
              </a:rPr>
              <a:t> </a:t>
            </a:r>
            <a:r>
              <a:rPr lang="fr-FR" sz="1000" dirty="0" err="1" smtClean="0">
                <a:solidFill>
                  <a:schemeClr val="tx2"/>
                </a:solidFill>
              </a:rPr>
              <a:t>disks</a:t>
            </a:r>
            <a:r>
              <a:rPr lang="fr-FR" sz="1000" dirty="0">
                <a:solidFill>
                  <a:schemeClr val="tx2"/>
                </a:solidFill>
              </a:rPr>
              <a:t>, NIC etc</a:t>
            </a:r>
            <a:r>
              <a:rPr lang="fr-FR" sz="1000" dirty="0" smtClean="0">
                <a:solidFill>
                  <a:schemeClr val="tx2"/>
                </a:solidFill>
              </a:rPr>
              <a:t>.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Legende mit Linie 1 (Rahmen und Markierungsleiste) 39">
            <a:extLst>
              <a:ext uri="{FF2B5EF4-FFF2-40B4-BE49-F238E27FC236}">
                <a16:creationId xmlns:a16="http://schemas.microsoft.com/office/drawing/2014/main" id="{2F01C4A3-1523-AB4D-A842-A771F67A9D90}"/>
              </a:ext>
            </a:extLst>
          </p:cNvPr>
          <p:cNvSpPr/>
          <p:nvPr/>
        </p:nvSpPr>
        <p:spPr>
          <a:xfrm>
            <a:off x="5491517" y="714279"/>
            <a:ext cx="1189202" cy="429295"/>
          </a:xfrm>
          <a:prstGeom prst="accentBorderCallout1">
            <a:avLst>
              <a:gd name="adj1" fmla="val 67045"/>
              <a:gd name="adj2" fmla="val -8094"/>
              <a:gd name="adj3" fmla="val 271459"/>
              <a:gd name="adj4" fmla="val -20206"/>
            </a:avLst>
          </a:prstGeom>
          <a:noFill/>
          <a:ln w="9525">
            <a:solidFill>
              <a:schemeClr val="accent2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 smtClean="0">
                <a:solidFill>
                  <a:schemeClr val="tx2"/>
                </a:solidFill>
              </a:rPr>
              <a:t>Rate optimization</a:t>
            </a:r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dirty="0" smtClean="0">
                <a:solidFill>
                  <a:schemeClr val="tx1"/>
                </a:solidFill>
              </a:rPr>
              <a:t>Centrally managed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3" name="Legende mit Linie 1 (Rahmen und Markierungsleiste) 39">
            <a:extLst>
              <a:ext uri="{FF2B5EF4-FFF2-40B4-BE49-F238E27FC236}">
                <a16:creationId xmlns:a16="http://schemas.microsoft.com/office/drawing/2014/main" id="{2F01C4A3-1523-AB4D-A842-A771F67A9D90}"/>
              </a:ext>
            </a:extLst>
          </p:cNvPr>
          <p:cNvSpPr/>
          <p:nvPr/>
        </p:nvSpPr>
        <p:spPr>
          <a:xfrm>
            <a:off x="5483788" y="3799092"/>
            <a:ext cx="1196930" cy="424810"/>
          </a:xfrm>
          <a:prstGeom prst="accentBorderCallout1">
            <a:avLst>
              <a:gd name="adj1" fmla="val 29371"/>
              <a:gd name="adj2" fmla="val -6565"/>
              <a:gd name="adj3" fmla="val -116868"/>
              <a:gd name="adj4" fmla="val -29255"/>
            </a:avLst>
          </a:prstGeom>
          <a:noFill/>
          <a:ln w="9525">
            <a:solidFill>
              <a:schemeClr val="accent2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 smtClean="0">
                <a:solidFill>
                  <a:schemeClr val="tx2"/>
                </a:solidFill>
              </a:rPr>
              <a:t>Design hints</a:t>
            </a:r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dirty="0" smtClean="0">
                <a:solidFill>
                  <a:schemeClr val="tx1"/>
                </a:solidFill>
              </a:rPr>
              <a:t>Simple design etc.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4" name="Legende mit Linie 1 (Rahmen und Markierungsleiste) 39">
            <a:extLst>
              <a:ext uri="{FF2B5EF4-FFF2-40B4-BE49-F238E27FC236}">
                <a16:creationId xmlns:a16="http://schemas.microsoft.com/office/drawing/2014/main" id="{2F01C4A3-1523-AB4D-A842-A771F67A9D90}"/>
              </a:ext>
            </a:extLst>
          </p:cNvPr>
          <p:cNvSpPr/>
          <p:nvPr/>
        </p:nvSpPr>
        <p:spPr>
          <a:xfrm>
            <a:off x="5491517" y="3118468"/>
            <a:ext cx="1189201" cy="424810"/>
          </a:xfrm>
          <a:prstGeom prst="accentBorderCallout1">
            <a:avLst>
              <a:gd name="adj1" fmla="val 29371"/>
              <a:gd name="adj2" fmla="val -6565"/>
              <a:gd name="adj3" fmla="val -116868"/>
              <a:gd name="adj4" fmla="val -29255"/>
            </a:avLst>
          </a:prstGeom>
          <a:noFill/>
          <a:ln w="9525">
            <a:solidFill>
              <a:schemeClr val="accent2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 smtClean="0">
                <a:solidFill>
                  <a:schemeClr val="tx2"/>
                </a:solidFill>
              </a:rPr>
              <a:t>License options</a:t>
            </a:r>
          </a:p>
          <a:p>
            <a:r>
              <a:rPr lang="en-US" sz="1000" dirty="0" err="1" smtClean="0">
                <a:solidFill>
                  <a:schemeClr val="tx1"/>
                </a:solidFill>
              </a:rPr>
              <a:t>Ccloud</a:t>
            </a:r>
            <a:r>
              <a:rPr lang="en-US" sz="1000" dirty="0" smtClean="0">
                <a:solidFill>
                  <a:schemeClr val="tx1"/>
                </a:solidFill>
              </a:rPr>
              <a:t> vs. </a:t>
            </a:r>
            <a:r>
              <a:rPr lang="en-US" sz="1000" dirty="0" err="1" smtClean="0">
                <a:solidFill>
                  <a:schemeClr val="tx1"/>
                </a:solidFill>
              </a:rPr>
              <a:t>OnPrem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42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92" y="644129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44" name="think-cell Folie" r:id="rId6" imgW="360" imgH="360" progId="TCLayout.ActiveDocument.1">
                  <p:embed/>
                </p:oleObj>
              </mc:Choice>
              <mc:Fallback>
                <p:oleObj name="think-cell Folie" r:id="rId6" imgW="360" imgH="36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644129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 hidden="1"/>
          <p:cNvSpPr/>
          <p:nvPr>
            <p:custDataLst>
              <p:tags r:id="rId3"/>
            </p:custDataLst>
          </p:nvPr>
        </p:nvSpPr>
        <p:spPr>
          <a:xfrm>
            <a:off x="0" y="642937"/>
            <a:ext cx="119063" cy="11906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SzPct val="90000"/>
            </a:pPr>
            <a:endParaRPr lang="en-US" sz="1500" b="1" dirty="0" err="1">
              <a:solidFill>
                <a:schemeClr val="tx1"/>
              </a:solidFill>
              <a:latin typeface="Lufthansa Office Head" panose="020B0404040000000004" pitchFamily="34" charset="0"/>
              <a:ea typeface="+mj-ea"/>
              <a:cs typeface="+mj-cs"/>
              <a:sym typeface="Lufthansa Office Head" panose="020B04040400000000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505" y="303217"/>
            <a:ext cx="6373415" cy="576263"/>
          </a:xfrm>
        </p:spPr>
        <p:txBody>
          <a:bodyPr/>
          <a:lstStyle/>
          <a:p>
            <a:r>
              <a:rPr lang="en-US" dirty="0" err="1" smtClean="0"/>
              <a:t>FinOps</a:t>
            </a:r>
            <a:r>
              <a:rPr lang="en-US" dirty="0" smtClean="0"/>
              <a:t> phases – Operate</a:t>
            </a:r>
            <a:endParaRPr lang="en-US" noProof="0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>
          <a:xfrm>
            <a:off x="215504" y="4236000"/>
            <a:ext cx="484107" cy="69250"/>
          </a:xfrm>
        </p:spPr>
        <p:txBody>
          <a:bodyPr/>
          <a:lstStyle/>
          <a:p>
            <a:fld id="{68F04BE7-1B49-403F-803C-DEE5A72E5794}" type="datetime3">
              <a:rPr lang="en-US" noProof="0" smtClean="0"/>
              <a:t>9 December 2021</a:t>
            </a:fld>
            <a:endParaRPr lang="en-US" noProof="0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215504" y="4707370"/>
            <a:ext cx="1620000" cy="69250"/>
          </a:xfrm>
        </p:spPr>
        <p:txBody>
          <a:bodyPr/>
          <a:lstStyle/>
          <a:p>
            <a:r>
              <a:rPr lang="en-US" dirty="0" err="1" smtClean="0"/>
              <a:t>FinOps</a:t>
            </a:r>
            <a:r>
              <a:rPr lang="en-US" dirty="0" smtClean="0"/>
              <a:t> @ Lufthansa Systems – HWSW </a:t>
            </a:r>
            <a:r>
              <a:rPr lang="en-US" dirty="0" smtClean="0"/>
              <a:t>2021</a:t>
            </a:r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215503" y="4307192"/>
            <a:ext cx="205586" cy="69250"/>
          </a:xfrm>
        </p:spPr>
        <p:txBody>
          <a:bodyPr/>
          <a:lstStyle/>
          <a:p>
            <a:r>
              <a:rPr lang="en-US" dirty="0" smtClean="0"/>
              <a:t>Page </a:t>
            </a:r>
            <a:fld id="{67242389-55B8-40B0-97B3-D8452A5F367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4" name="PubPieSlice"/>
          <p:cNvSpPr>
            <a:spLocks noEditPoints="1" noChangeArrowheads="1"/>
          </p:cNvSpPr>
          <p:nvPr/>
        </p:nvSpPr>
        <p:spPr bwMode="auto">
          <a:xfrm>
            <a:off x="2915914" y="1159729"/>
            <a:ext cx="2567875" cy="2567876"/>
          </a:xfrm>
          <a:custGeom>
            <a:avLst/>
            <a:gdLst>
              <a:gd name="G0" fmla="+- 0 0 0"/>
              <a:gd name="G1" fmla="sin 10800 5878770"/>
              <a:gd name="G2" fmla="cos 10800 5878770"/>
              <a:gd name="G3" fmla="sin 10800 -3998965"/>
              <a:gd name="G4" fmla="cos 10800 -3998965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10855 w 21600"/>
              <a:gd name="T1" fmla="*/ 21599 h 21600"/>
              <a:gd name="T2" fmla="*/ 10800 w 21600"/>
              <a:gd name="T3" fmla="*/ 10800 h 21600"/>
              <a:gd name="T4" fmla="*/ 16032 w 21600"/>
              <a:gd name="T5" fmla="*/ 1352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10855" y="21599"/>
                </a:moveTo>
                <a:cubicBezTo>
                  <a:pt x="16798" y="21569"/>
                  <a:pt x="21600" y="16743"/>
                  <a:pt x="21600" y="10800"/>
                </a:cubicBezTo>
                <a:cubicBezTo>
                  <a:pt x="21600" y="6872"/>
                  <a:pt x="19467" y="3254"/>
                  <a:pt x="16032" y="1351"/>
                </a:cubicBezTo>
                <a:lnTo>
                  <a:pt x="10800" y="10800"/>
                </a:lnTo>
                <a:close/>
              </a:path>
            </a:pathLst>
          </a:custGeom>
          <a:solidFill>
            <a:schemeClr val="tx2">
              <a:alpha val="10000"/>
            </a:schemeClr>
          </a:solidFill>
          <a:ln w="50800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PubPieSlice"/>
          <p:cNvSpPr>
            <a:spLocks noEditPoints="1" noChangeArrowheads="1"/>
          </p:cNvSpPr>
          <p:nvPr/>
        </p:nvSpPr>
        <p:spPr bwMode="auto">
          <a:xfrm rot="10800000">
            <a:off x="2915914" y="1157501"/>
            <a:ext cx="2567875" cy="2567876"/>
          </a:xfrm>
          <a:custGeom>
            <a:avLst/>
            <a:gdLst>
              <a:gd name="G0" fmla="+- 0 0 0"/>
              <a:gd name="G1" fmla="sin 10800 9609237"/>
              <a:gd name="G2" fmla="cos 10800 9609237"/>
              <a:gd name="G3" fmla="sin 10800 1839095"/>
              <a:gd name="G4" fmla="cos 10800 1839095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1781 w 21600"/>
              <a:gd name="T1" fmla="*/ 16741 h 21600"/>
              <a:gd name="T2" fmla="*/ 10800 w 21600"/>
              <a:gd name="T3" fmla="*/ 10800 h 21600"/>
              <a:gd name="T4" fmla="*/ 20330 w 21600"/>
              <a:gd name="T5" fmla="*/ 15880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1780" y="16741"/>
                </a:moveTo>
                <a:cubicBezTo>
                  <a:pt x="3778" y="19774"/>
                  <a:pt x="7167" y="21600"/>
                  <a:pt x="10800" y="21600"/>
                </a:cubicBezTo>
                <a:cubicBezTo>
                  <a:pt x="14789" y="21599"/>
                  <a:pt x="18453" y="19400"/>
                  <a:pt x="20330" y="15880"/>
                </a:cubicBezTo>
                <a:lnTo>
                  <a:pt x="10800" y="10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PubPieSlice"/>
          <p:cNvSpPr>
            <a:spLocks noEditPoints="1" noChangeArrowheads="1"/>
          </p:cNvSpPr>
          <p:nvPr/>
        </p:nvSpPr>
        <p:spPr bwMode="auto">
          <a:xfrm rot="5400000">
            <a:off x="2915913" y="1159729"/>
            <a:ext cx="2567876" cy="2567875"/>
          </a:xfrm>
          <a:custGeom>
            <a:avLst/>
            <a:gdLst>
              <a:gd name="G0" fmla="+- 0 0 0"/>
              <a:gd name="G1" fmla="sin 10800 7771517"/>
              <a:gd name="G2" fmla="cos 10800 7771517"/>
              <a:gd name="G3" fmla="sin 10800 -33027"/>
              <a:gd name="G4" fmla="cos 10800 -33027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5632 w 21600"/>
              <a:gd name="T1" fmla="*/ 20283 h 21600"/>
              <a:gd name="T2" fmla="*/ 10800 w 21600"/>
              <a:gd name="T3" fmla="*/ 10800 h 21600"/>
              <a:gd name="T4" fmla="*/ 21599 w 21600"/>
              <a:gd name="T5" fmla="*/ 10705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5631" y="20283"/>
                </a:moveTo>
                <a:cubicBezTo>
                  <a:pt x="7217" y="21147"/>
                  <a:pt x="8994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10768"/>
                  <a:pt x="21599" y="10736"/>
                  <a:pt x="21599" y="10704"/>
                </a:cubicBezTo>
                <a:lnTo>
                  <a:pt x="10800" y="10800"/>
                </a:lnTo>
                <a:close/>
              </a:path>
            </a:pathLst>
          </a:custGeom>
          <a:solidFill>
            <a:schemeClr val="accent1"/>
          </a:solidFill>
          <a:ln w="50800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Oval 95"/>
          <p:cNvSpPr>
            <a:spLocks noChangeArrowheads="1"/>
          </p:cNvSpPr>
          <p:nvPr/>
        </p:nvSpPr>
        <p:spPr bwMode="auto">
          <a:xfrm>
            <a:off x="3820912" y="2062499"/>
            <a:ext cx="757880" cy="75788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2961118" y="2682986"/>
            <a:ext cx="10743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de-DE" sz="1600" b="1" dirty="0" smtClean="0">
                <a:solidFill>
                  <a:schemeClr val="bg1"/>
                </a:solidFill>
              </a:rPr>
              <a:t>OPERATE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25" name="Legende mit Linie 1 (Rahmen und Markierungsleiste) 39">
            <a:extLst>
              <a:ext uri="{FF2B5EF4-FFF2-40B4-BE49-F238E27FC236}">
                <a16:creationId xmlns:a16="http://schemas.microsoft.com/office/drawing/2014/main" id="{2F01C4A3-1523-AB4D-A842-A771F67A9D90}"/>
              </a:ext>
            </a:extLst>
          </p:cNvPr>
          <p:cNvSpPr/>
          <p:nvPr/>
        </p:nvSpPr>
        <p:spPr>
          <a:xfrm>
            <a:off x="215500" y="714280"/>
            <a:ext cx="1836321" cy="429295"/>
          </a:xfrm>
          <a:prstGeom prst="accentBorderCallout1">
            <a:avLst>
              <a:gd name="adj1" fmla="val 27923"/>
              <a:gd name="adj2" fmla="val 104203"/>
              <a:gd name="adj3" fmla="val 316237"/>
              <a:gd name="adj4" fmla="val 160890"/>
            </a:avLst>
          </a:prstGeom>
          <a:noFill/>
          <a:ln w="9525">
            <a:solidFill>
              <a:schemeClr val="accent2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 smtClean="0">
                <a:solidFill>
                  <a:schemeClr val="tx2"/>
                </a:solidFill>
              </a:rPr>
              <a:t>Policies</a:t>
            </a:r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dirty="0" smtClean="0">
                <a:solidFill>
                  <a:schemeClr val="tx1"/>
                </a:solidFill>
              </a:rPr>
              <a:t>Naming </a:t>
            </a:r>
            <a:r>
              <a:rPr lang="en-US" sz="1000" dirty="0">
                <a:solidFill>
                  <a:schemeClr val="tx1"/>
                </a:solidFill>
              </a:rPr>
              <a:t>conventions, </a:t>
            </a:r>
            <a:r>
              <a:rPr lang="en-US" sz="1000" dirty="0" smtClean="0">
                <a:solidFill>
                  <a:schemeClr val="tx1"/>
                </a:solidFill>
              </a:rPr>
              <a:t>tagging…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7" name="Legende mit Linie 1 (Rahmen und Markierungsleiste) 39">
            <a:extLst>
              <a:ext uri="{FF2B5EF4-FFF2-40B4-BE49-F238E27FC236}">
                <a16:creationId xmlns:a16="http://schemas.microsoft.com/office/drawing/2014/main" id="{2F01C4A3-1523-AB4D-A842-A771F67A9D90}"/>
              </a:ext>
            </a:extLst>
          </p:cNvPr>
          <p:cNvSpPr/>
          <p:nvPr/>
        </p:nvSpPr>
        <p:spPr>
          <a:xfrm>
            <a:off x="215491" y="1259667"/>
            <a:ext cx="1836321" cy="424810"/>
          </a:xfrm>
          <a:prstGeom prst="accentBorderCallout1">
            <a:avLst>
              <a:gd name="adj1" fmla="val 27923"/>
              <a:gd name="adj2" fmla="val 104203"/>
              <a:gd name="adj3" fmla="val 240342"/>
              <a:gd name="adj4" fmla="val 162179"/>
            </a:avLst>
          </a:prstGeom>
          <a:noFill/>
          <a:ln w="9525">
            <a:solidFill>
              <a:schemeClr val="accent2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solidFill>
                  <a:schemeClr val="tx2"/>
                </a:solidFill>
              </a:rPr>
              <a:t>Enforcing </a:t>
            </a:r>
            <a:r>
              <a:rPr lang="en-US" sz="1000" b="1" dirty="0" smtClean="0">
                <a:solidFill>
                  <a:schemeClr val="tx2"/>
                </a:solidFill>
              </a:rPr>
              <a:t>accountability</a:t>
            </a:r>
            <a:endParaRPr lang="en-US" sz="1000" dirty="0" smtClean="0">
              <a:solidFill>
                <a:schemeClr val="tx1"/>
              </a:solidFill>
            </a:endParaRPr>
          </a:p>
          <a:p>
            <a:r>
              <a:rPr lang="en-US" sz="1000" dirty="0" smtClean="0">
                <a:solidFill>
                  <a:schemeClr val="tx1"/>
                </a:solidFill>
              </a:rPr>
              <a:t>Chargeback, etc.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9" name="Legende mit Linie 1 (Rahmen und Markierungsleiste) 39">
            <a:extLst>
              <a:ext uri="{FF2B5EF4-FFF2-40B4-BE49-F238E27FC236}">
                <a16:creationId xmlns:a16="http://schemas.microsoft.com/office/drawing/2014/main" id="{2F01C4A3-1523-AB4D-A842-A771F67A9D90}"/>
              </a:ext>
            </a:extLst>
          </p:cNvPr>
          <p:cNvSpPr/>
          <p:nvPr/>
        </p:nvSpPr>
        <p:spPr>
          <a:xfrm>
            <a:off x="215499" y="2928242"/>
            <a:ext cx="1836321" cy="424810"/>
          </a:xfrm>
          <a:prstGeom prst="accentBorderCallout1">
            <a:avLst>
              <a:gd name="adj1" fmla="val 27923"/>
              <a:gd name="adj2" fmla="val 104203"/>
              <a:gd name="adj3" fmla="val 85176"/>
              <a:gd name="adj4" fmla="val 195967"/>
            </a:avLst>
          </a:prstGeom>
          <a:noFill/>
          <a:ln w="9525">
            <a:solidFill>
              <a:schemeClr val="accent2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solidFill>
                  <a:schemeClr val="tx2"/>
                </a:solidFill>
              </a:rPr>
              <a:t>Educate </a:t>
            </a:r>
            <a:r>
              <a:rPr lang="en-US" sz="1000" b="1" dirty="0" smtClean="0">
                <a:solidFill>
                  <a:schemeClr val="tx2"/>
                </a:solidFill>
              </a:rPr>
              <a:t>developers</a:t>
            </a:r>
          </a:p>
          <a:p>
            <a:r>
              <a:rPr lang="en-US" sz="1000" dirty="0" smtClean="0">
                <a:solidFill>
                  <a:schemeClr val="tx2"/>
                </a:solidFill>
              </a:rPr>
              <a:t>Wiki etc.</a:t>
            </a:r>
          </a:p>
        </p:txBody>
      </p:sp>
      <p:sp>
        <p:nvSpPr>
          <p:cNvPr id="30" name="Legende mit Linie 1 (Rahmen und Markierungsleiste) 39">
            <a:extLst>
              <a:ext uri="{FF2B5EF4-FFF2-40B4-BE49-F238E27FC236}">
                <a16:creationId xmlns:a16="http://schemas.microsoft.com/office/drawing/2014/main" id="{2F01C4A3-1523-AB4D-A842-A771F67A9D90}"/>
              </a:ext>
            </a:extLst>
          </p:cNvPr>
          <p:cNvSpPr/>
          <p:nvPr/>
        </p:nvSpPr>
        <p:spPr>
          <a:xfrm>
            <a:off x="215491" y="1820397"/>
            <a:ext cx="1836321" cy="424810"/>
          </a:xfrm>
          <a:prstGeom prst="accentBorderCallout1">
            <a:avLst>
              <a:gd name="adj1" fmla="val 27923"/>
              <a:gd name="adj2" fmla="val 104203"/>
              <a:gd name="adj3" fmla="val 162453"/>
              <a:gd name="adj4" fmla="val 181860"/>
            </a:avLst>
          </a:prstGeom>
          <a:noFill/>
          <a:ln w="9525">
            <a:solidFill>
              <a:schemeClr val="accent2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solidFill>
                  <a:schemeClr val="tx2"/>
                </a:solidFill>
              </a:rPr>
              <a:t>Spending </a:t>
            </a:r>
            <a:r>
              <a:rPr lang="en-US" sz="1000" b="1" dirty="0" smtClean="0">
                <a:solidFill>
                  <a:schemeClr val="tx2"/>
                </a:solidFill>
              </a:rPr>
              <a:t>control</a:t>
            </a:r>
          </a:p>
          <a:p>
            <a:r>
              <a:rPr lang="en-US" sz="1000" dirty="0" smtClean="0">
                <a:solidFill>
                  <a:schemeClr val="tx2"/>
                </a:solidFill>
              </a:rPr>
              <a:t>Order </a:t>
            </a:r>
            <a:r>
              <a:rPr lang="en-US" sz="1000" dirty="0">
                <a:solidFill>
                  <a:schemeClr val="tx2"/>
                </a:solidFill>
              </a:rPr>
              <a:t>process, </a:t>
            </a:r>
            <a:r>
              <a:rPr lang="en-US" sz="1000" dirty="0" smtClean="0">
                <a:solidFill>
                  <a:schemeClr val="tx2"/>
                </a:solidFill>
              </a:rPr>
              <a:t>approvals etc.</a:t>
            </a:r>
            <a:endParaRPr lang="en-US" dirty="0"/>
          </a:p>
        </p:txBody>
      </p:sp>
      <p:sp>
        <p:nvSpPr>
          <p:cNvPr id="31" name="Legende mit Linie 1 (Rahmen und Markierungsleiste) 39">
            <a:extLst>
              <a:ext uri="{FF2B5EF4-FFF2-40B4-BE49-F238E27FC236}">
                <a16:creationId xmlns:a16="http://schemas.microsoft.com/office/drawing/2014/main" id="{2F01C4A3-1523-AB4D-A842-A771F67A9D90}"/>
              </a:ext>
            </a:extLst>
          </p:cNvPr>
          <p:cNvSpPr/>
          <p:nvPr/>
        </p:nvSpPr>
        <p:spPr>
          <a:xfrm>
            <a:off x="215492" y="2377778"/>
            <a:ext cx="1836321" cy="424810"/>
          </a:xfrm>
          <a:prstGeom prst="accentBorderCallout1">
            <a:avLst>
              <a:gd name="adj1" fmla="val 27923"/>
              <a:gd name="adj2" fmla="val 104203"/>
              <a:gd name="adj3" fmla="val 180638"/>
              <a:gd name="adj4" fmla="val 176002"/>
            </a:avLst>
          </a:prstGeom>
          <a:noFill/>
          <a:ln w="9525">
            <a:solidFill>
              <a:schemeClr val="accent2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000" b="1" dirty="0">
                <a:solidFill>
                  <a:schemeClr val="tx2"/>
                </a:solidFill>
              </a:rPr>
              <a:t>Regular </a:t>
            </a:r>
            <a:r>
              <a:rPr lang="fr-FR" sz="1000" b="1" dirty="0" smtClean="0">
                <a:solidFill>
                  <a:schemeClr val="tx2"/>
                </a:solidFill>
              </a:rPr>
              <a:t>meetings</a:t>
            </a:r>
          </a:p>
          <a:p>
            <a:r>
              <a:rPr lang="fr-FR" sz="1000" dirty="0" smtClean="0">
                <a:solidFill>
                  <a:schemeClr val="tx2"/>
                </a:solidFill>
              </a:rPr>
              <a:t>Product teams, finance etc.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8" name="Legende mit Linie 1 (Rahmen und Markierungsleiste) 39">
            <a:extLst>
              <a:ext uri="{FF2B5EF4-FFF2-40B4-BE49-F238E27FC236}">
                <a16:creationId xmlns:a16="http://schemas.microsoft.com/office/drawing/2014/main" id="{2F01C4A3-1523-AB4D-A842-A771F67A9D90}"/>
              </a:ext>
            </a:extLst>
          </p:cNvPr>
          <p:cNvSpPr/>
          <p:nvPr/>
        </p:nvSpPr>
        <p:spPr>
          <a:xfrm>
            <a:off x="215490" y="3471575"/>
            <a:ext cx="1836321" cy="424810"/>
          </a:xfrm>
          <a:prstGeom prst="accentBorderCallout1">
            <a:avLst>
              <a:gd name="adj1" fmla="val 27923"/>
              <a:gd name="adj2" fmla="val 104203"/>
              <a:gd name="adj3" fmla="val 10498"/>
              <a:gd name="adj4" fmla="val 199693"/>
            </a:avLst>
          </a:prstGeom>
          <a:noFill/>
          <a:ln w="9525">
            <a:solidFill>
              <a:schemeClr val="accent2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 smtClean="0">
                <a:solidFill>
                  <a:schemeClr val="tx2"/>
                </a:solidFill>
              </a:rPr>
              <a:t>Competition</a:t>
            </a:r>
            <a:endParaRPr lang="en-US" sz="1000" b="1" dirty="0" smtClean="0">
              <a:solidFill>
                <a:schemeClr val="tx2"/>
              </a:solidFill>
            </a:endParaRPr>
          </a:p>
          <a:p>
            <a:r>
              <a:rPr lang="en-US" sz="1000" dirty="0" smtClean="0">
                <a:solidFill>
                  <a:schemeClr val="tx2"/>
                </a:solidFill>
              </a:rPr>
              <a:t>Total visibility, reward </a:t>
            </a:r>
            <a:r>
              <a:rPr lang="en-US" sz="1000" dirty="0" smtClean="0">
                <a:solidFill>
                  <a:schemeClr val="tx2"/>
                </a:solidFill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04966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L.hl_RIQkSezOGENCYeu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F4VK.RgRUeNWHeLjOd9q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1Lf.I8KQVWyOV9uuUbci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WHnUt6ARQWWHHaspmkRW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OY2ILW1Qg.zeglmd4E16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5vfNcXZRkGJQyXGFBqJ8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vcZCxFRYqpIBBhcydPf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8OeNutSySQd9q9VSgfv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8OeNutSySQd9q9VSgfv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8OeNutSySQd9q9VSgfv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8OeNutSySQd9q9VSgfv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8OeNutSySQd9q9VSgfv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8OeNutSySQd9q9VSgfv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8OeNutSySQd9q9VSgfv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8OeNutSySQd9q9VSgfv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8OeNutSySQd9q9VSgfv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8OeNutSySQd9q9VSgfv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8OeNutSySQd9q9VSgfv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8OeNutSySQd9q9VSgfv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8OeNutSySQd9q9VSgfv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Lufthansa Systems Template 16 : 9">
  <a:themeElements>
    <a:clrScheme name="LHG Design Colors">
      <a:dk1>
        <a:srgbClr val="333333"/>
      </a:dk1>
      <a:lt1>
        <a:srgbClr val="FFFFFF"/>
      </a:lt1>
      <a:dk2>
        <a:srgbClr val="05164D"/>
      </a:dk2>
      <a:lt2>
        <a:srgbClr val="E6E6E6"/>
      </a:lt2>
      <a:accent1>
        <a:srgbClr val="999999"/>
      </a:accent1>
      <a:accent2>
        <a:srgbClr val="CCCCCC"/>
      </a:accent2>
      <a:accent3>
        <a:srgbClr val="666666"/>
      </a:accent3>
      <a:accent4>
        <a:srgbClr val="787878"/>
      </a:accent4>
      <a:accent5>
        <a:srgbClr val="FFAD00"/>
      </a:accent5>
      <a:accent6>
        <a:srgbClr val="05164D"/>
      </a:accent6>
      <a:hlink>
        <a:srgbClr val="666666"/>
      </a:hlink>
      <a:folHlink>
        <a:srgbClr val="CCCCCC"/>
      </a:folHlink>
    </a:clrScheme>
    <a:fontScheme name="Lufthansa Office">
      <a:majorFont>
        <a:latin typeface="Lufthansa Office Head"/>
        <a:ea typeface=""/>
        <a:cs typeface=""/>
      </a:majorFont>
      <a:minorFont>
        <a:latin typeface="Lufthansa Office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accent2"/>
          </a:solidFill>
        </a:ln>
      </a:spPr>
      <a:bodyPr rot="0" spcFirstLastPara="0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marL="171450" indent="-171450" algn="l">
          <a:spcBef>
            <a:spcPts val="600"/>
          </a:spcBef>
          <a:buSzPct val="90000"/>
          <a:buFont typeface="Wingdings" panose="05000000000000000000" pitchFamily="2" charset="2"/>
          <a:buChar char="§"/>
          <a:defRPr sz="12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marL="171450" indent="-171450">
          <a:spcBef>
            <a:spcPts val="600"/>
          </a:spcBef>
          <a:buSzPct val="90000"/>
          <a:buFont typeface="Wingdings" panose="05000000000000000000" pitchFamily="2" charset="2"/>
          <a:buChar char="§"/>
          <a:defRPr sz="1200" dirty="0" err="1" smtClean="0"/>
        </a:defPPr>
      </a:lstStyle>
    </a:txDef>
  </a:objectDefaults>
  <a:extraClrSchemeLst/>
  <a:custClrLst>
    <a:custClr name="OS Red">
      <a:srgbClr val="D81E05"/>
    </a:custClr>
    <a:custClr name="OS Gray">
      <a:srgbClr val="333333"/>
    </a:custClr>
    <a:custClr name="LH Blue">
      <a:srgbClr val="05164D"/>
    </a:custClr>
    <a:custClr name="LH Yellow">
      <a:srgbClr val="FFAD00"/>
    </a:custClr>
    <a:custClr name="LX Red">
      <a:srgbClr val="CC0000"/>
    </a:custClr>
    <a:custClr name="LX Warm Gray 2 (60%)">
      <a:srgbClr val="EBE8DF"/>
    </a:custClr>
    <a:custClr name="SN Red">
      <a:srgbClr val="E33417"/>
    </a:custClr>
    <a:custClr name="SN Blue">
      <a:srgbClr val="002C69"/>
    </a:custClr>
    <a:custClr name="EW Dark Burgundy">
      <a:srgbClr val="871C54"/>
    </a:custClr>
    <a:custClr name="EW Light Sky Blue">
      <a:srgbClr val="6BCCE0"/>
    </a:custClr>
    <a:custClr name="IATA Economy Class Green">
      <a:srgbClr val="408236"/>
    </a:custClr>
    <a:custClr name="IATA Business Class Blue">
      <a:srgbClr val="264F87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14179EEAB20F498F59FE372C37AA09" ma:contentTypeVersion="7" ma:contentTypeDescription="Create a new document." ma:contentTypeScope="" ma:versionID="04d175d9279f4afbc72836aa6811c28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7ed71b01ca65befa34caeebf3000e64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8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9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RatedBy" ma:index="10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1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12" nillable="true" ma:displayName="Number of Likes" ma:internalName="LikesCount">
      <xsd:simpleType>
        <xsd:restriction base="dms:Unknown"/>
      </xsd:simpleType>
    </xsd:element>
    <xsd:element name="LikedBy" ma:index="13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RatedBy xmlns="http://schemas.microsoft.com/sharepoint/v3">
      <UserInfo>
        <DisplayName/>
        <AccountId xsi:nil="true"/>
        <AccountType/>
      </UserInfo>
    </RatedBy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117643-21E5-4576-94FA-22EAF7AEC3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A42A1B-E25D-4198-9813-DC8373EF1690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ECFDE32-FA62-4ED9-8454-87B3A66658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1649</TotalTime>
  <Words>446</Words>
  <Application>Microsoft Office PowerPoint</Application>
  <PresentationFormat>Custom</PresentationFormat>
  <Paragraphs>146</Paragraphs>
  <Slides>15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Calibri</vt:lpstr>
      <vt:lpstr>Wingdings</vt:lpstr>
      <vt:lpstr>Lufthansa Office Text</vt:lpstr>
      <vt:lpstr>Lufthansa Office Head</vt:lpstr>
      <vt:lpstr>Wingdings 3</vt:lpstr>
      <vt:lpstr>Consolas</vt:lpstr>
      <vt:lpstr>Arial</vt:lpstr>
      <vt:lpstr>Lufthansa Systems Template 16 : 9</vt:lpstr>
      <vt:lpstr>think-cell Folie</vt:lpstr>
      <vt:lpstr>What is FinOps?</vt:lpstr>
      <vt:lpstr>What does a FinOps advisor do?</vt:lpstr>
      <vt:lpstr>Enterprise goes Cloud?</vt:lpstr>
      <vt:lpstr>FinOps – new operating model for Cloud</vt:lpstr>
      <vt:lpstr>FinOps explained</vt:lpstr>
      <vt:lpstr>FinOps – “feedback loop”</vt:lpstr>
      <vt:lpstr>FinOps phases – Inform</vt:lpstr>
      <vt:lpstr>FinOps phases – Optimize</vt:lpstr>
      <vt:lpstr>FinOps phases – Operate</vt:lpstr>
      <vt:lpstr>FinOps organization &amp; cultural shift</vt:lpstr>
      <vt:lpstr>Example – Quick win! - Reservation</vt:lpstr>
      <vt:lpstr>Example – Dig deeper! – Check the settings!</vt:lpstr>
      <vt:lpstr>Example – Check the defaults!</vt:lpstr>
      <vt:lpstr>Good luck!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Lufthansa Systems</dc:creator>
  <cp:lastModifiedBy>FARKAS, TAMAS</cp:lastModifiedBy>
  <cp:revision>1074</cp:revision>
  <cp:lastPrinted>2018-06-11T07:31:03Z</cp:lastPrinted>
  <dcterms:created xsi:type="dcterms:W3CDTF">2018-10-04T12:25:52Z</dcterms:created>
  <dcterms:modified xsi:type="dcterms:W3CDTF">2021-12-09T14:52:26Z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0x010100B614179EEAB20F498F59FE372C37AA09</vt:lpwstr>
  </property>
</Properties>
</file>