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9" r:id="rId3"/>
    <p:sldId id="300" r:id="rId4"/>
    <p:sldId id="258" r:id="rId5"/>
    <p:sldId id="259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01" r:id="rId15"/>
    <p:sldId id="271" r:id="rId16"/>
    <p:sldId id="272" r:id="rId17"/>
    <p:sldId id="274" r:id="rId18"/>
    <p:sldId id="275" r:id="rId19"/>
    <p:sldId id="277" r:id="rId20"/>
    <p:sldId id="294" r:id="rId21"/>
    <p:sldId id="293" r:id="rId22"/>
    <p:sldId id="281" r:id="rId23"/>
    <p:sldId id="296" r:id="rId24"/>
    <p:sldId id="304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5" r:id="rId35"/>
    <p:sldId id="303" r:id="rId36"/>
    <p:sldId id="262" r:id="rId37"/>
    <p:sldId id="302" r:id="rId38"/>
    <p:sldId id="298" r:id="rId39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ira Code" panose="020B0809050000020004" pitchFamily="49" charset="0"/>
      <p:regular r:id="rId46"/>
      <p:bold r:id="rId47"/>
    </p:embeddedFont>
    <p:embeddedFont>
      <p:font typeface="JetBrains Mono" panose="020B0509020102050004" pitchFamily="49" charset="0"/>
      <p:regular r:id="rId48"/>
      <p:bold r:id="rId49"/>
      <p:italic r:id="rId50"/>
      <p:boldItalic r:id="rId51"/>
    </p:embeddedFont>
    <p:embeddedFont>
      <p:font typeface="JetBrains Mono Bold" panose="00000509000000000000" pitchFamily="49" charset="0"/>
      <p:bold r:id="rId52"/>
    </p:embeddedFont>
    <p:embeddedFont>
      <p:font typeface="JetBrains Mono Medium" panose="020B0609030102050004" pitchFamily="49" charset="0"/>
      <p:regular r:id="rId53"/>
      <p:bold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DC84"/>
    <a:srgbClr val="3870B2"/>
    <a:srgbClr val="37BF6E"/>
    <a:srgbClr val="083042"/>
    <a:srgbClr val="4285F4"/>
    <a:srgbClr val="2B2B2B"/>
    <a:srgbClr val="262626"/>
    <a:srgbClr val="263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28" autoAdjust="0"/>
  </p:normalViewPr>
  <p:slideViewPr>
    <p:cSldViewPr snapToGrid="0">
      <p:cViewPr varScale="1">
        <p:scale>
          <a:sx n="98" d="100"/>
          <a:sy n="98" d="100"/>
        </p:scale>
        <p:origin x="25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47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A95061-FB8E-44E2-AC77-6420978E35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18487-6642-4974-BED9-CDB1850920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2B2D4-F56A-475C-81DD-DADC6817082F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1FB25-9BF9-458D-A687-3403DA4FA6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50669-C138-4AC3-BBAA-5ACDB268B8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C9EC8-320B-4F81-AC41-06CB0729F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14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74EDD-28EE-4E60-AEA2-B0428888EEF3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C73D0-619A-483E-9ABF-7AC10958C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Stable since 2021.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iteration, fast previews</a:t>
            </a:r>
          </a:p>
          <a:p>
            <a:r>
              <a:rPr lang="en-US" dirty="0"/>
              <a:t>Aims for being multiplatform too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​Comes as a set of libraries</a:t>
            </a:r>
            <a:br>
              <a:rPr lang="en-US" dirty="0"/>
            </a:br>
            <a:r>
              <a:rPr lang="en-US" dirty="0"/>
              <a:t>Not tied to OS versions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8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C73D0-619A-483E-9ABF-7AC10958C9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stuffed, cluttered, pile&#10;&#10;Description automatically generated">
            <a:extLst>
              <a:ext uri="{FF2B5EF4-FFF2-40B4-BE49-F238E27FC236}">
                <a16:creationId xmlns:a16="http://schemas.microsoft.com/office/drawing/2014/main" id="{36CCBA1E-E5F8-417F-8C57-7E95DBC09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849"/>
            <a:ext cx="12192000" cy="8128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5B03-5B77-4BFE-95CE-8C783FDE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07" y="228448"/>
            <a:ext cx="9144000" cy="2387600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A64D1-ACCA-44D7-989B-8CFFE73AEEBF}"/>
              </a:ext>
            </a:extLst>
          </p:cNvPr>
          <p:cNvGrpSpPr/>
          <p:nvPr userDrawn="1"/>
        </p:nvGrpSpPr>
        <p:grpSpPr>
          <a:xfrm>
            <a:off x="181707" y="5964702"/>
            <a:ext cx="3368875" cy="746760"/>
            <a:chOff x="6244700" y="6111240"/>
            <a:chExt cx="3368875" cy="74676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41AB97-00B8-482D-9F62-5DE5D0FAB28D}"/>
                </a:ext>
              </a:extLst>
            </p:cNvPr>
            <p:cNvGrpSpPr/>
            <p:nvPr userDrawn="1"/>
          </p:nvGrpSpPr>
          <p:grpSpPr>
            <a:xfrm>
              <a:off x="6244700" y="6111240"/>
              <a:ext cx="1389132" cy="746760"/>
              <a:chOff x="8245713" y="6169526"/>
              <a:chExt cx="1309910" cy="665390"/>
            </a:xfrm>
          </p:grpSpPr>
          <p:pic>
            <p:nvPicPr>
              <p:cNvPr id="12" name="Picture 11" descr="A picture containing bird&#10;&#10;Description automatically generated">
                <a:extLst>
                  <a:ext uri="{FF2B5EF4-FFF2-40B4-BE49-F238E27FC236}">
                    <a16:creationId xmlns:a16="http://schemas.microsoft.com/office/drawing/2014/main" id="{873B0F5B-7EF3-440B-9925-AA2968D511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5713" y="6169526"/>
                <a:ext cx="665392" cy="665390"/>
              </a:xfrm>
              <a:prstGeom prst="rect">
                <a:avLst/>
              </a:prstGeom>
            </p:spPr>
          </p:pic>
          <p:pic>
            <p:nvPicPr>
              <p:cNvPr id="13" name="Picture 1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7A68777-53C8-4374-B131-E0941DDE85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262" y="6319296"/>
                <a:ext cx="375681" cy="356487"/>
              </a:xfrm>
              <a:prstGeom prst="rect">
                <a:avLst/>
              </a:prstGeom>
            </p:spPr>
          </p:pic>
          <p:pic>
            <p:nvPicPr>
              <p:cNvPr id="14" name="Picture 1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EBBB703-9D13-4173-85B0-7F85DA8FFF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9943" y="6319292"/>
                <a:ext cx="375680" cy="375678"/>
              </a:xfrm>
              <a:prstGeom prst="rect">
                <a:avLst/>
              </a:prstGeom>
            </p:spPr>
          </p:pic>
        </p:grpSp>
        <p:sp>
          <p:nvSpPr>
            <p:cNvPr id="11" name="Szövegdoboz 9">
              <a:extLst>
                <a:ext uri="{FF2B5EF4-FFF2-40B4-BE49-F238E27FC236}">
                  <a16:creationId xmlns:a16="http://schemas.microsoft.com/office/drawing/2014/main" id="{0AAA8340-C7F2-48D6-8A3B-45B55D674656}"/>
                </a:ext>
              </a:extLst>
            </p:cNvPr>
            <p:cNvSpPr txBox="1"/>
            <p:nvPr userDrawn="1"/>
          </p:nvSpPr>
          <p:spPr>
            <a:xfrm>
              <a:off x="7686124" y="6217756"/>
              <a:ext cx="1927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>
                  <a:solidFill>
                    <a:schemeClr val="bg1"/>
                  </a:solidFill>
                  <a:ea typeface="Source Sans Pro" panose="020B0503030403020204" pitchFamily="34" charset="0"/>
                </a:rPr>
                <a:t>stewemetal</a:t>
              </a:r>
              <a:endParaRPr lang="hu-HU" sz="2800" dirty="0">
                <a:solidFill>
                  <a:schemeClr val="bg1"/>
                </a:solidFill>
                <a:ea typeface="Source Sans Pro" panose="020B0503030403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5F3A1-A84E-44B7-A286-0AAEF5ADB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462" y="4013109"/>
            <a:ext cx="3880338" cy="457688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István Juhos</a:t>
            </a:r>
          </a:p>
        </p:txBody>
      </p:sp>
      <p:pic>
        <p:nvPicPr>
          <p:cNvPr id="1026" name="Picture 2" descr="Tier Mobility SEO EN">
            <a:extLst>
              <a:ext uri="{FF2B5EF4-FFF2-40B4-BE49-F238E27FC236}">
                <a16:creationId xmlns:a16="http://schemas.microsoft.com/office/drawing/2014/main" id="{97616B76-0C25-4DFD-83AB-D3C92249E0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81" y="4516967"/>
            <a:ext cx="1866900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26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D5E2-AF2F-41C4-81B2-52699937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95F57-357E-4501-8659-90C43A8D4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50CAE-A467-4659-8DF3-6045CA123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C8D95-93BA-4496-B2BE-41DA7A6E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217B21-5479-4090-8899-F3941692CA4E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37B52-9956-48D3-85B1-E25B0E64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FD3D9-87CF-44D4-8ECD-BAE74AEE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D342-E9A9-47A0-A3F9-A74100885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5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CA2F-6097-4350-95B5-5AF935D1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8B606-B484-415C-BE81-98A5FAA80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852FB-6EE6-4996-A7EF-B36D20A7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217B21-5479-4090-8899-F3941692CA4E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25E9C-4B7C-4A5E-B100-EFE800A0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97A5E-9E34-45C7-B6DF-6834AFF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D342-E9A9-47A0-A3F9-A74100885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7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C7F37-6CA5-46AF-8430-26111057E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D17A-5355-446D-8194-1FBA58529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77A27-D8B7-4E57-B208-F21F7D85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217B21-5479-4090-8899-F3941692CA4E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17E82-5493-484A-942C-B6D014CD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D4E16-68D5-40B9-8ED0-9E779813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D342-E9A9-47A0-A3F9-A74100885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5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stuffed, cluttered, pile&#10;&#10;Description automatically generated">
            <a:extLst>
              <a:ext uri="{FF2B5EF4-FFF2-40B4-BE49-F238E27FC236}">
                <a16:creationId xmlns:a16="http://schemas.microsoft.com/office/drawing/2014/main" id="{36CCBA1E-E5F8-417F-8C57-7E95DBC09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7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849"/>
            <a:ext cx="12192000" cy="8128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C5B03-5B77-4BFE-95CE-8C783FDE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06" y="228448"/>
            <a:ext cx="11828585" cy="145381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A64D1-ACCA-44D7-989B-8CFFE73AEEBF}"/>
              </a:ext>
            </a:extLst>
          </p:cNvPr>
          <p:cNvGrpSpPr/>
          <p:nvPr userDrawn="1"/>
        </p:nvGrpSpPr>
        <p:grpSpPr>
          <a:xfrm>
            <a:off x="8337711" y="2978114"/>
            <a:ext cx="3368875" cy="746760"/>
            <a:chOff x="6244700" y="6111240"/>
            <a:chExt cx="3368875" cy="74676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41AB97-00B8-482D-9F62-5DE5D0FAB28D}"/>
                </a:ext>
              </a:extLst>
            </p:cNvPr>
            <p:cNvGrpSpPr/>
            <p:nvPr userDrawn="1"/>
          </p:nvGrpSpPr>
          <p:grpSpPr>
            <a:xfrm>
              <a:off x="6244700" y="6111240"/>
              <a:ext cx="1389132" cy="746760"/>
              <a:chOff x="8245713" y="6169526"/>
              <a:chExt cx="1309910" cy="665390"/>
            </a:xfrm>
          </p:grpSpPr>
          <p:pic>
            <p:nvPicPr>
              <p:cNvPr id="12" name="Picture 11" descr="A picture containing bird&#10;&#10;Description automatically generated">
                <a:extLst>
                  <a:ext uri="{FF2B5EF4-FFF2-40B4-BE49-F238E27FC236}">
                    <a16:creationId xmlns:a16="http://schemas.microsoft.com/office/drawing/2014/main" id="{873B0F5B-7EF3-440B-9925-AA2968D511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5713" y="6169526"/>
                <a:ext cx="665392" cy="665390"/>
              </a:xfrm>
              <a:prstGeom prst="rect">
                <a:avLst/>
              </a:prstGeom>
            </p:spPr>
          </p:pic>
          <p:pic>
            <p:nvPicPr>
              <p:cNvPr id="13" name="Picture 1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7A68777-53C8-4374-B131-E0941DDE85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262" y="6319296"/>
                <a:ext cx="375681" cy="356487"/>
              </a:xfrm>
              <a:prstGeom prst="rect">
                <a:avLst/>
              </a:prstGeom>
            </p:spPr>
          </p:pic>
          <p:pic>
            <p:nvPicPr>
              <p:cNvPr id="14" name="Picture 1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EBBB703-9D13-4173-85B0-7F85DA8FFF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9943" y="6319292"/>
                <a:ext cx="375680" cy="375678"/>
              </a:xfrm>
              <a:prstGeom prst="rect">
                <a:avLst/>
              </a:prstGeom>
            </p:spPr>
          </p:pic>
        </p:grpSp>
        <p:sp>
          <p:nvSpPr>
            <p:cNvPr id="11" name="Szövegdoboz 9">
              <a:extLst>
                <a:ext uri="{FF2B5EF4-FFF2-40B4-BE49-F238E27FC236}">
                  <a16:creationId xmlns:a16="http://schemas.microsoft.com/office/drawing/2014/main" id="{0AAA8340-C7F2-48D6-8A3B-45B55D674656}"/>
                </a:ext>
              </a:extLst>
            </p:cNvPr>
            <p:cNvSpPr txBox="1"/>
            <p:nvPr userDrawn="1"/>
          </p:nvSpPr>
          <p:spPr>
            <a:xfrm>
              <a:off x="7686124" y="6217756"/>
              <a:ext cx="1927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>
                  <a:solidFill>
                    <a:schemeClr val="bg1"/>
                  </a:solidFill>
                  <a:ea typeface="Source Sans Pro" panose="020B0503030403020204" pitchFamily="34" charset="0"/>
                </a:rPr>
                <a:t>stewemetal</a:t>
              </a:r>
              <a:endParaRPr lang="hu-HU" sz="2800" dirty="0">
                <a:solidFill>
                  <a:schemeClr val="bg1"/>
                </a:solidFill>
                <a:ea typeface="Source Sans Pro" panose="020B0503030403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5F3A1-A84E-44B7-A286-0AAEF5ADB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922" y="1947010"/>
            <a:ext cx="2780323" cy="4576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István Juhos</a:t>
            </a:r>
          </a:p>
        </p:txBody>
      </p:sp>
      <p:pic>
        <p:nvPicPr>
          <p:cNvPr id="5" name="Picture 4" descr="A person with a scarf around his neck&#10;&#10;Description automatically generated with medium confidence">
            <a:extLst>
              <a:ext uri="{FF2B5EF4-FFF2-40B4-BE49-F238E27FC236}">
                <a16:creationId xmlns:a16="http://schemas.microsoft.com/office/drawing/2014/main" id="{77FDDF0A-9036-458B-8658-B074A6114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412" r="9322" b="9467"/>
          <a:stretch/>
        </p:blipFill>
        <p:spPr>
          <a:xfrm>
            <a:off x="7705014" y="1846958"/>
            <a:ext cx="1213103" cy="1237672"/>
          </a:xfrm>
          <a:prstGeom prst="flowChartConnector">
            <a:avLst/>
          </a:prstGeom>
        </p:spPr>
      </p:pic>
      <p:pic>
        <p:nvPicPr>
          <p:cNvPr id="18" name="Picture 2" descr="Tier Mobility SEO EN">
            <a:extLst>
              <a:ext uri="{FF2B5EF4-FFF2-40B4-BE49-F238E27FC236}">
                <a16:creationId xmlns:a16="http://schemas.microsoft.com/office/drawing/2014/main" id="{16AE9557-8903-4FC0-8F16-479A1FD578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34" y="2402067"/>
            <a:ext cx="1866900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7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FB66-A184-4743-8CB1-9A44257E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B297B-8626-4957-A70F-7ED6D666A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09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6571-E6C0-4B1E-A70C-55E3EE43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3D6B9-78D5-4DEA-9D46-A58FB00B0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00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DBAB-F886-4798-818B-628ED7EB2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7A0-46B4-483E-AA85-73A5E33B0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63E80-5BF3-4EC0-9016-EB0762A91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D94D7-6654-4505-960C-BCD89180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217B21-5479-4090-8899-F3941692CA4E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B8AD0-1200-40FE-8647-86FE4D7F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49C40-C8F8-472A-B9CB-6218F429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D342-E9A9-47A0-A3F9-A74100885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5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411-4FEB-4C5F-8D85-812AD047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8E2D-CF3C-416A-BC14-9843AB020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AB81A-1E6E-4DD9-BD73-1A45E2578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3C403-EAC3-4AF6-A3A0-3868FB896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94071-1CF8-475E-B4C9-D171213F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4ECB7-B35A-4B65-9697-EB039951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217B21-5479-4090-8899-F3941692CA4E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969AC5-377C-47EC-9E67-70CAE07F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72535-C9FC-45EA-A4E2-0D2FE398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D342-E9A9-47A0-A3F9-A74100885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7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A2E8-A396-4214-8DD8-04AC824E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38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5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986A-3E6B-45B3-A4BE-C0291D30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F1F80-68D0-454F-BEA6-05C56D731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1E0CC-26EF-4746-B98D-1D012EE0C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BBA9A-37A0-44F9-8B91-09C24F07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217B21-5479-4090-8899-F3941692CA4E}" type="datetimeFigureOut">
              <a:rPr lang="en-US" smtClean="0"/>
              <a:t>2021-12-08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DFFD6-FF65-47A1-B18A-CC7D2896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0D837-6944-43DD-A929-BB44B573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8D342-E9A9-47A0-A3F9-A74100885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C5690B-20DE-4751-993B-FE558DE6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48F75-C85A-479A-8454-2D8D027A4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673B6-CFEB-4471-AEF6-4957B0CC4ADD}"/>
              </a:ext>
            </a:extLst>
          </p:cNvPr>
          <p:cNvSpPr txBox="1"/>
          <p:nvPr userDrawn="1"/>
        </p:nvSpPr>
        <p:spPr>
          <a:xfrm>
            <a:off x="0" y="6550223"/>
            <a:ext cx="447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HWSW meetup – @stewemetal</a:t>
            </a:r>
          </a:p>
        </p:txBody>
      </p:sp>
    </p:spTree>
    <p:extLst>
      <p:ext uri="{BB962C8B-B14F-4D97-AF65-F5344CB8AC3E}">
        <p14:creationId xmlns:p14="http://schemas.microsoft.com/office/powerpoint/2010/main" val="104776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stewemetal/hwsw_meetup_compose_demo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ndroid.com/codelabs/jetpack-compose-basics" TargetMode="External"/><Relationship Id="rId2" Type="http://schemas.openxmlformats.org/officeDocument/2006/relationships/hyperlink" Target="https://developer.android.com/jetpack/compos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jorgecastillo.dev/book/" TargetMode="External"/><Relationship Id="rId4" Type="http://schemas.openxmlformats.org/officeDocument/2006/relationships/hyperlink" Target="https://github.com/android/compose-sample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xavi_cabrer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DEC5-06AC-4400-999F-533AB2CC1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37" y="212119"/>
            <a:ext cx="11784624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Jetpack Compose </a:t>
            </a:r>
            <a:br>
              <a:rPr lang="en-US" dirty="0"/>
            </a:br>
            <a:r>
              <a:rPr lang="en-US" sz="3600" dirty="0"/>
              <a:t>The Future of the Android UI in a Nutshell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69DDB17-8ADA-4A44-A077-5832B9DD1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90" y="469857"/>
            <a:ext cx="1110164" cy="120068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9889B60-1EF1-4B61-96CC-B0B1B8BE49A3}"/>
              </a:ext>
            </a:extLst>
          </p:cNvPr>
          <p:cNvSpPr txBox="1">
            <a:spLocks/>
          </p:cNvSpPr>
          <p:nvPr/>
        </p:nvSpPr>
        <p:spPr>
          <a:xfrm>
            <a:off x="228637" y="4029438"/>
            <a:ext cx="3880338" cy="45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István Juhos</a:t>
            </a:r>
          </a:p>
        </p:txBody>
      </p:sp>
    </p:spTree>
    <p:extLst>
      <p:ext uri="{BB962C8B-B14F-4D97-AF65-F5344CB8AC3E}">
        <p14:creationId xmlns:p14="http://schemas.microsoft.com/office/powerpoint/2010/main" val="286907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200" y="1195754"/>
            <a:ext cx="3046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6B36F7-71BB-48E7-AEF3-4B82C326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40" y="2973823"/>
            <a:ext cx="3073784" cy="455177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6A7CD80-4D85-4FF6-8665-EE0394971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65311"/>
            <a:ext cx="4621040" cy="50112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&lt;?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 version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="1.0" 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encoding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="utf-8"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?&gt;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androidx.constraintlayout.widget.ConstraintLayout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solidFill>
                  <a:srgbClr val="E8BF6A"/>
                </a:solidFill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xmlns: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="http://schemas.android.com/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apk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/res/android"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xmlns: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="http://schemas.android.com/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apk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/res-auto"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xmlns: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tools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="http://schemas.android.com/tools"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:layout_width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match_parent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:layout_height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="60dp"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:paddingVertical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="8dp"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:paddingHorizontal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="16dp“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&lt;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TextView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:id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="@+id/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itemText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:layout_width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:layout_height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wrap_content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:layout_marginEnd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="16dp"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:textSize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="16sp"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:textColor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="@color/grey"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:layout_constraintBottom_toBottomOf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:layout_constraintEnd_toStartOf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="@id/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itemForwardArrow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:layout_constraintStart_toStartOf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:layout_constraintTop_toTopOf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tools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:text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="Test view item“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/&gt;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&lt;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ImageView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:id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="@+id/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itemForwardArrow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:layout_width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="40dp"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:layout_height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="40dp"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:layout_constraintBottom_toBottomOf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:layout_constraintEnd_toEndOf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:layout_constraintTop_toTopOf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tools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:ignore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ContentDescription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:src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="@drawable/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ic_chevron_right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:tint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="@color/grey“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androidx.constraintlayout.widget.ConstraintLayout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</a:t>
            </a:r>
            <a:endParaRPr kumimoji="0" lang="en-US" altLang="en-US" sz="1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!filename">
            <a:extLst>
              <a:ext uri="{FF2B5EF4-FFF2-40B4-BE49-F238E27FC236}">
                <a16:creationId xmlns:a16="http://schemas.microsoft.com/office/drawing/2014/main" id="{8159F1FA-0665-4534-9DD8-7AEDDA549A46}"/>
              </a:ext>
            </a:extLst>
          </p:cNvPr>
          <p:cNvSpPr txBox="1"/>
          <p:nvPr/>
        </p:nvSpPr>
        <p:spPr>
          <a:xfrm>
            <a:off x="3612435" y="1195754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/>
              <a:t>layout_item.xml</a:t>
            </a:r>
          </a:p>
        </p:txBody>
      </p:sp>
    </p:spTree>
    <p:extLst>
      <p:ext uri="{BB962C8B-B14F-4D97-AF65-F5344CB8AC3E}">
        <p14:creationId xmlns:p14="http://schemas.microsoft.com/office/powerpoint/2010/main" val="496866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6337426" y="2119076"/>
            <a:ext cx="2406326" cy="3992013"/>
          </a:xfrm>
          <a:prstGeom prst="rect">
            <a:avLst/>
          </a:prstGeom>
        </p:spPr>
      </p:pic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199" y="1195754"/>
            <a:ext cx="406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Layout of a Fragment</a:t>
            </a:r>
          </a:p>
        </p:txBody>
      </p:sp>
      <p:sp>
        <p:nvSpPr>
          <p:cNvPr id="8" name="!filename">
            <a:extLst>
              <a:ext uri="{FF2B5EF4-FFF2-40B4-BE49-F238E27FC236}">
                <a16:creationId xmlns:a16="http://schemas.microsoft.com/office/drawing/2014/main" id="{0557995C-F0B6-4C1C-AC7E-5A5F2D75643A}"/>
              </a:ext>
            </a:extLst>
          </p:cNvPr>
          <p:cNvSpPr txBox="1"/>
          <p:nvPr/>
        </p:nvSpPr>
        <p:spPr>
          <a:xfrm>
            <a:off x="4664580" y="1195753"/>
            <a:ext cx="362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/>
              <a:t>fragment_view.xml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604CDA-DD9D-4CDB-8D03-FE7AA2216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1686958"/>
            <a:ext cx="5499227" cy="47524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&lt;?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 version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="1.0" 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encoding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="utf-8"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?&gt;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androidx.constraintlayout.widget.ConstraintLayout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solidFill>
                  <a:srgbClr val="E8BF6A"/>
                </a:solidFill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xmlns: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="http://schemas.android.com/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apk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/res/android"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xmlns: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="http://schemas.android.com/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apk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/res-auto"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:layout_width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match_parent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:layout_height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match_parent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&lt;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com.google.android.material.appbar.MaterialToolbar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:id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="@+id/toolbar"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:layout_width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:layout_height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wrap_content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:layout_constraintEnd_toEndOf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:layout_constraintStart_toStartOf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:layout_constraintTop_toTopOf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:title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="View implementation"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style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="@style/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Theme.ComposeDemo.AppBarOverlay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/&gt;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&lt;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androidx.recyclerview.widget.RecyclerView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:id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="@+id/list"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:layout_width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android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:layout_height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="0dp"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:layout_constraintBottom_toBottomOf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:layout_constraintEnd_toEndOf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:layout_constraintStart_toStartOf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="parent"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:layout_constraintTop_toBottomOf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="@id/toolbar"</a:t>
            </a: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app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</a:rPr>
              <a:t>:layoutManager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="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androidx.recyclerview.widget.LinearLayoutManager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&lt;/</a:t>
            </a:r>
            <a:r>
              <a:rPr kumimoji="0" lang="en-US" altLang="en-US" sz="900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</a:rPr>
              <a:t>androidx.constraintlayout.widget.ConstraintLayout</a:t>
            </a:r>
            <a:r>
              <a:rPr kumimoji="0" lang="en-US" altLang="en-US" sz="9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</a:t>
            </a:r>
            <a:endParaRPr kumimoji="0" lang="en-US" altLang="en-US" sz="1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7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200" y="1195754"/>
            <a:ext cx="171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Fragment</a:t>
            </a:r>
          </a:p>
        </p:txBody>
      </p:sp>
      <p:sp>
        <p:nvSpPr>
          <p:cNvPr id="8" name="!filename">
            <a:extLst>
              <a:ext uri="{FF2B5EF4-FFF2-40B4-BE49-F238E27FC236}">
                <a16:creationId xmlns:a16="http://schemas.microsoft.com/office/drawing/2014/main" id="{0557995C-F0B6-4C1C-AC7E-5A5F2D75643A}"/>
              </a:ext>
            </a:extLst>
          </p:cNvPr>
          <p:cNvSpPr txBox="1"/>
          <p:nvPr/>
        </p:nvSpPr>
        <p:spPr>
          <a:xfrm>
            <a:off x="2467607" y="1195749"/>
            <a:ext cx="362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ViewFragment.kt</a:t>
            </a:r>
            <a:endParaRPr lang="en-US" sz="2400" b="1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801BA7-448C-4967-A102-380FAB84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196165"/>
            <a:ext cx="5155196" cy="4296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class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ViewFragment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: Fragment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() {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lateinit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 var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adapter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ViewItemAdapter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override fun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onCreateView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inflater: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LayoutInflater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container: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ViewGroup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?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savedInstanceState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Bundle?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View =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inflater.inflate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R.layout.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fragment_view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container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false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override fun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onViewCreated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view: View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savedInstanceState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Bundle?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super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.onViewCreated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savedInstanceState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adapter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ViewItemAdapter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val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list 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view.findViewById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RecyclerView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R.id.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list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list.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adapter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adapter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adapter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.submitList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mutableListOf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&gt;()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apply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{</a:t>
            </a:r>
            <a:b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      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1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..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30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forEach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{</a:t>
            </a:r>
            <a:b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          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add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"View item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$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</a:rPr>
              <a:t>"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       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}</a:t>
            </a:r>
            <a:b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      }</a:t>
            </a:r>
            <a:b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}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39A39E-FFA6-48CF-BF0A-D2B371B00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3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200" y="1195754"/>
            <a:ext cx="1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Adapter</a:t>
            </a:r>
          </a:p>
        </p:txBody>
      </p:sp>
      <p:sp>
        <p:nvSpPr>
          <p:cNvPr id="8" name="!filename">
            <a:extLst>
              <a:ext uri="{FF2B5EF4-FFF2-40B4-BE49-F238E27FC236}">
                <a16:creationId xmlns:a16="http://schemas.microsoft.com/office/drawing/2014/main" id="{0557995C-F0B6-4C1C-AC7E-5A5F2D75643A}"/>
              </a:ext>
            </a:extLst>
          </p:cNvPr>
          <p:cNvSpPr txBox="1"/>
          <p:nvPr/>
        </p:nvSpPr>
        <p:spPr>
          <a:xfrm>
            <a:off x="2287609" y="1195754"/>
            <a:ext cx="379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ViewItemAdapter.kt</a:t>
            </a:r>
            <a:endParaRPr lang="en-US" sz="2400" b="1" dirty="0"/>
          </a:p>
        </p:txBody>
      </p:sp>
      <p:pic>
        <p:nvPicPr>
          <p:cNvPr id="9" name="!viewimpl">
            <a:extLst>
              <a:ext uri="{FF2B5EF4-FFF2-40B4-BE49-F238E27FC236}">
                <a16:creationId xmlns:a16="http://schemas.microsoft.com/office/drawing/2014/main" id="{1E39A39E-FFA6-48CF-BF0A-D2B371B00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61F8E77-DC5A-4219-AFEA-A6E8CB502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84447"/>
            <a:ext cx="6784818" cy="47968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class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ViewItemAdapter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ListAdapter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ItemDiffUtil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()) 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override fun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onCreateViewHolder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parent: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ViewGroup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viewType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Int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=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   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LayoutInflater.from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parent.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context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    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.inflate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R.layout.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layout_item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parent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false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)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override fun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onBindViewHolder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holder: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position: Int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holder.bind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getItem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position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))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}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inner class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View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ViewHolder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private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val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itemText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TextView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=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itemView.findViewById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R.id.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itemText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bind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   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itemText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text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=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item.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text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}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}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class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ItemDiffUtil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: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DiffUtil.ItemCallback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&lt;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&gt;() 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override fun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areItemsTheSame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oldItem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newItem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Boolean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return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oldItem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==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newItem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override fun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areContentsTheSame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oldItem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newItem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: Boolean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{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return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oldItem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== </a:t>
            </a:r>
            <a:r>
              <a:rPr kumimoji="0" lang="en-US" altLang="en-US" sz="1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newItem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b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1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105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5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ED36-F129-480E-A0CC-D94B4091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we’ll write UI with Compose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3E81-CE00-48B9-A5C6-799CF80F0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Layouts in Kotlin – as </a:t>
            </a:r>
            <a:r>
              <a:rPr lang="en-US" i="1" dirty="0">
                <a:solidFill>
                  <a:srgbClr val="3DDC84"/>
                </a:solidFill>
              </a:rPr>
              <a:t>Composable</a:t>
            </a:r>
            <a:r>
              <a:rPr lang="en-US" dirty="0">
                <a:solidFill>
                  <a:srgbClr val="3DDC84"/>
                </a:solidFill>
              </a:rPr>
              <a:t> functions</a:t>
            </a:r>
            <a:endParaRPr lang="en-US" i="1" dirty="0"/>
          </a:p>
          <a:p>
            <a:r>
              <a:rPr lang="en-US" dirty="0"/>
              <a:t>Themes in Kotlin – as </a:t>
            </a:r>
            <a:r>
              <a:rPr lang="en-US" i="1" dirty="0">
                <a:solidFill>
                  <a:srgbClr val="3DDC84"/>
                </a:solidFill>
              </a:rPr>
              <a:t>Composable</a:t>
            </a:r>
            <a:r>
              <a:rPr lang="en-US" dirty="0">
                <a:solidFill>
                  <a:srgbClr val="3DDC84"/>
                </a:solidFill>
              </a:rPr>
              <a:t> functions</a:t>
            </a:r>
            <a:endParaRPr lang="en-US" dirty="0"/>
          </a:p>
          <a:p>
            <a:r>
              <a:rPr lang="en-US" dirty="0"/>
              <a:t>Value resources in Kotlin</a:t>
            </a:r>
          </a:p>
          <a:p>
            <a:pPr lvl="1"/>
            <a:r>
              <a:rPr lang="en-US" dirty="0" err="1"/>
              <a:t>Drawables</a:t>
            </a:r>
            <a:r>
              <a:rPr lang="en-US" dirty="0"/>
              <a:t>, translations, dimensions etc. can still come from the usual sources</a:t>
            </a:r>
          </a:p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rgbClr val="4285F4"/>
                </a:solidFill>
              </a:rPr>
              <a:t> UI</a:t>
            </a:r>
            <a:r>
              <a:rPr lang="en-US" dirty="0"/>
              <a:t> is </a:t>
            </a:r>
            <a:r>
              <a:rPr lang="en-US" i="1" dirty="0">
                <a:solidFill>
                  <a:srgbClr val="3DDC84"/>
                </a:solidFill>
              </a:rPr>
              <a:t>composed</a:t>
            </a:r>
            <a:r>
              <a:rPr lang="en-US" dirty="0"/>
              <a:t> based on the current </a:t>
            </a:r>
            <a:r>
              <a:rPr lang="en-US" dirty="0">
                <a:solidFill>
                  <a:srgbClr val="3870B2"/>
                </a:solidFill>
              </a:rPr>
              <a:t>state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11940324-FB2D-42B0-AAC6-EA036142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3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pic>
        <p:nvPicPr>
          <p:cNvPr id="7" name="!!viewimpl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pic>
        <p:nvPicPr>
          <p:cNvPr id="5" name="!!composeview">
            <a:extLst>
              <a:ext uri="{FF2B5EF4-FFF2-40B4-BE49-F238E27FC236}">
                <a16:creationId xmlns:a16="http://schemas.microsoft.com/office/drawing/2014/main" id="{A18D0B9D-9305-4ABB-B658-819F92B49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5" b="20528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pic>
        <p:nvPicPr>
          <p:cNvPr id="6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8FAF12AC-D850-4C86-9FE2-3BFE7BA61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9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pic>
        <p:nvPicPr>
          <p:cNvPr id="7" name="!!viewimpl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9" b="20571"/>
          <a:stretch/>
        </p:blipFill>
        <p:spPr>
          <a:xfrm>
            <a:off x="838200" y="1332655"/>
            <a:ext cx="3110504" cy="5160220"/>
          </a:xfrm>
          <a:prstGeom prst="rect">
            <a:avLst/>
          </a:prstGeom>
        </p:spPr>
      </p:pic>
      <p:pic>
        <p:nvPicPr>
          <p:cNvPr id="5" name="!!composeview">
            <a:extLst>
              <a:ext uri="{FF2B5EF4-FFF2-40B4-BE49-F238E27FC236}">
                <a16:creationId xmlns:a16="http://schemas.microsoft.com/office/drawing/2014/main" id="{A18D0B9D-9305-4ABB-B658-819F92B49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5" b="20528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pic>
        <p:nvPicPr>
          <p:cNvPr id="6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BD2201F2-E246-4682-BD51-D9969DDB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6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pic>
        <p:nvPicPr>
          <p:cNvPr id="7" name="!!viewimpl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-7312649" y="1332655"/>
            <a:ext cx="3110504" cy="5160220"/>
          </a:xfrm>
          <a:prstGeom prst="rect">
            <a:avLst/>
          </a:prstGeom>
        </p:spPr>
      </p:pic>
      <p:pic>
        <p:nvPicPr>
          <p:cNvPr id="5" name="!!composeview">
            <a:extLst>
              <a:ext uri="{FF2B5EF4-FFF2-40B4-BE49-F238E27FC236}">
                <a16:creationId xmlns:a16="http://schemas.microsoft.com/office/drawing/2014/main" id="{A18D0B9D-9305-4ABB-B658-819F92B49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5" b="20528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C7BBC8-7C99-49B4-94D1-529BDEB5E2DB}"/>
              </a:ext>
            </a:extLst>
          </p:cNvPr>
          <p:cNvGrpSpPr/>
          <p:nvPr/>
        </p:nvGrpSpPr>
        <p:grpSpPr>
          <a:xfrm>
            <a:off x="416022" y="1332655"/>
            <a:ext cx="4011123" cy="5160220"/>
            <a:chOff x="416022" y="1332655"/>
            <a:chExt cx="4011123" cy="5160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5FD4B-0152-4FDA-8240-034132211F39}"/>
                </a:ext>
              </a:extLst>
            </p:cNvPr>
            <p:cNvSpPr txBox="1"/>
            <p:nvPr/>
          </p:nvSpPr>
          <p:spPr>
            <a:xfrm>
              <a:off x="416022" y="3497266"/>
              <a:ext cx="3494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ComposeView</a:t>
              </a:r>
              <a:br>
                <a:rPr lang="en-US" sz="2400" dirty="0"/>
              </a:br>
              <a:r>
                <a:rPr lang="en-US" sz="2400" dirty="0"/>
                <a:t>(interoperability)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08C4B675-EEEF-4521-8339-4D9DBB9559A6}"/>
                </a:ext>
              </a:extLst>
            </p:cNvPr>
            <p:cNvSpPr/>
            <p:nvPr/>
          </p:nvSpPr>
          <p:spPr>
            <a:xfrm>
              <a:off x="4023831" y="1332655"/>
              <a:ext cx="403314" cy="516022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7914480F-D56E-4400-8456-43C3D693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41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pic>
        <p:nvPicPr>
          <p:cNvPr id="5" name="!!composeview">
            <a:extLst>
              <a:ext uri="{FF2B5EF4-FFF2-40B4-BE49-F238E27FC236}">
                <a16:creationId xmlns:a16="http://schemas.microsoft.com/office/drawing/2014/main" id="{A18D0B9D-9305-4ABB-B658-819F92B4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C7BBC8-7C99-49B4-94D1-529BDEB5E2DB}"/>
              </a:ext>
            </a:extLst>
          </p:cNvPr>
          <p:cNvGrpSpPr/>
          <p:nvPr/>
        </p:nvGrpSpPr>
        <p:grpSpPr>
          <a:xfrm>
            <a:off x="-6565638" y="1332655"/>
            <a:ext cx="4011123" cy="5160220"/>
            <a:chOff x="416022" y="1332655"/>
            <a:chExt cx="4011123" cy="5160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5FD4B-0152-4FDA-8240-034132211F39}"/>
                </a:ext>
              </a:extLst>
            </p:cNvPr>
            <p:cNvSpPr txBox="1"/>
            <p:nvPr/>
          </p:nvSpPr>
          <p:spPr>
            <a:xfrm>
              <a:off x="416022" y="3497266"/>
              <a:ext cx="3494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ComposeView</a:t>
              </a:r>
              <a:br>
                <a:rPr lang="en-US" sz="2400" dirty="0"/>
              </a:br>
              <a:r>
                <a:rPr lang="en-US" sz="2400" dirty="0"/>
                <a:t>(interoperability)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08C4B675-EEEF-4521-8339-4D9DBB9559A6}"/>
                </a:ext>
              </a:extLst>
            </p:cNvPr>
            <p:cNvSpPr/>
            <p:nvPr/>
          </p:nvSpPr>
          <p:spPr>
            <a:xfrm>
              <a:off x="4023831" y="1332655"/>
              <a:ext cx="403314" cy="516022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!component">
            <a:extLst>
              <a:ext uri="{FF2B5EF4-FFF2-40B4-BE49-F238E27FC236}">
                <a16:creationId xmlns:a16="http://schemas.microsoft.com/office/drawing/2014/main" id="{1A4C6570-8114-485D-B5FC-D0A06ED7EE3F}"/>
              </a:ext>
            </a:extLst>
          </p:cNvPr>
          <p:cNvSpPr txBox="1"/>
          <p:nvPr/>
        </p:nvSpPr>
        <p:spPr>
          <a:xfrm>
            <a:off x="2288395" y="1364990"/>
            <a:ext cx="203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Composable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F5A4D1CD-B505-4B39-90E9-1788F14AD6EC}"/>
              </a:ext>
            </a:extLst>
          </p:cNvPr>
          <p:cNvSpPr/>
          <p:nvPr/>
        </p:nvSpPr>
        <p:spPr>
          <a:xfrm>
            <a:off x="4055953" y="1366767"/>
            <a:ext cx="403314" cy="396557"/>
          </a:xfrm>
          <a:prstGeom prst="leftBrace">
            <a:avLst/>
          </a:prstGeom>
          <a:ln w="57150">
            <a:solidFill>
              <a:srgbClr val="3DD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D3F89D34-6EB8-4B39-B593-2AF28020EEAF}"/>
              </a:ext>
            </a:extLst>
          </p:cNvPr>
          <p:cNvSpPr/>
          <p:nvPr/>
        </p:nvSpPr>
        <p:spPr>
          <a:xfrm>
            <a:off x="4055953" y="1782052"/>
            <a:ext cx="403314" cy="4710823"/>
          </a:xfrm>
          <a:prstGeom prst="leftBrace">
            <a:avLst/>
          </a:prstGeom>
          <a:ln w="57150">
            <a:solidFill>
              <a:srgbClr val="3DD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405806-94AC-400F-8C1E-7FD321C47C1D}"/>
              </a:ext>
            </a:extLst>
          </p:cNvPr>
          <p:cNvSpPr txBox="1"/>
          <p:nvPr/>
        </p:nvSpPr>
        <p:spPr>
          <a:xfrm>
            <a:off x="2288395" y="3912764"/>
            <a:ext cx="1810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Composable</a:t>
            </a:r>
            <a:endParaRPr lang="en-US" sz="2400" dirty="0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1C6ED0-4A99-450D-A89A-07298AF85747}"/>
              </a:ext>
            </a:extLst>
          </p:cNvPr>
          <p:cNvSpPr/>
          <p:nvPr/>
        </p:nvSpPr>
        <p:spPr>
          <a:xfrm>
            <a:off x="1670165" y="1366767"/>
            <a:ext cx="403314" cy="5160220"/>
          </a:xfrm>
          <a:prstGeom prst="leftBrace">
            <a:avLst/>
          </a:prstGeom>
          <a:ln w="57150">
            <a:solidFill>
              <a:srgbClr val="3DD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component">
            <a:extLst>
              <a:ext uri="{FF2B5EF4-FFF2-40B4-BE49-F238E27FC236}">
                <a16:creationId xmlns:a16="http://schemas.microsoft.com/office/drawing/2014/main" id="{88F2D7A4-20C4-44DB-87E2-76BE1556FDB3}"/>
              </a:ext>
            </a:extLst>
          </p:cNvPr>
          <p:cNvSpPr txBox="1"/>
          <p:nvPr/>
        </p:nvSpPr>
        <p:spPr>
          <a:xfrm>
            <a:off x="0" y="3746822"/>
            <a:ext cx="1815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Composable</a:t>
            </a:r>
          </a:p>
        </p:txBody>
      </p:sp>
      <p:pic>
        <p:nvPicPr>
          <p:cNvPr id="6146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0126DC18-06F4-44F8-81DD-A86CC417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5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Interoperability</a:t>
            </a:r>
          </a:p>
        </p:txBody>
      </p:sp>
      <p:sp>
        <p:nvSpPr>
          <p:cNvPr id="24" name="!filename">
            <a:extLst>
              <a:ext uri="{FF2B5EF4-FFF2-40B4-BE49-F238E27FC236}">
                <a16:creationId xmlns:a16="http://schemas.microsoft.com/office/drawing/2014/main" id="{8159F1FA-0665-4534-9DD8-7AEDDA549A46}"/>
              </a:ext>
            </a:extLst>
          </p:cNvPr>
          <p:cNvSpPr txBox="1"/>
          <p:nvPr/>
        </p:nvSpPr>
        <p:spPr>
          <a:xfrm>
            <a:off x="3983965" y="1195753"/>
            <a:ext cx="422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/>
              <a:t>fragment_compose.xml</a:t>
            </a: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sp>
        <p:nvSpPr>
          <p:cNvPr id="5" name="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1854966"/>
            <a:ext cx="7871235" cy="40478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&lt;?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xml version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="1.0" 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encoding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="utf-8"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?&gt;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FrameLayout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E8BF6A"/>
                </a:solidFill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xmlns: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="http://schemas.android.com/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apk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/res/android"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xmlns: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tools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="http://schemas.android.com/tools"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:layout_width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:layout_height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tools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:context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=".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ui.compose.ComposeFragment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&lt;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androidx.compose.ui.platform.ComposeView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:id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="@+id/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:layout_width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:layout_height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/&gt;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FrameLayout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F154F6B7-D66E-423E-98FB-D929DAE3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5758BE-B692-451B-AA2C-35B45E97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</p:spTree>
    <p:extLst>
      <p:ext uri="{BB962C8B-B14F-4D97-AF65-F5344CB8AC3E}">
        <p14:creationId xmlns:p14="http://schemas.microsoft.com/office/powerpoint/2010/main" val="497936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EF1D5-2014-48B0-93E5-CB381E38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Jetpack Compose?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F8A8A-8943-4DF2-ADD0-C500CBBB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Declarative</a:t>
            </a:r>
          </a:p>
          <a:p>
            <a:pPr lvl="1"/>
            <a:r>
              <a:rPr lang="en-US" dirty="0"/>
              <a:t>Like React (Native), Flutter, and </a:t>
            </a:r>
            <a:r>
              <a:rPr lang="en-US" dirty="0" err="1"/>
              <a:t>SwiftUI</a:t>
            </a:r>
            <a:endParaRPr lang="en-US" dirty="0"/>
          </a:p>
          <a:p>
            <a:r>
              <a:rPr lang="en-US" dirty="0"/>
              <a:t>Component-based</a:t>
            </a:r>
          </a:p>
          <a:p>
            <a:r>
              <a:rPr lang="en-US" dirty="0"/>
              <a:t>Unbundled</a:t>
            </a:r>
          </a:p>
          <a:p>
            <a:r>
              <a:rPr lang="en-US" dirty="0"/>
              <a:t>The UI is a function of the UI state</a:t>
            </a:r>
          </a:p>
        </p:txBody>
      </p:sp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43599CE1-B41D-4F18-AF9D-4DB7DD96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47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35883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Interoperability</a:t>
            </a:r>
          </a:p>
        </p:txBody>
      </p:sp>
      <p:sp>
        <p:nvSpPr>
          <p:cNvPr id="24" name="!filename">
            <a:extLst>
              <a:ext uri="{FF2B5EF4-FFF2-40B4-BE49-F238E27FC236}">
                <a16:creationId xmlns:a16="http://schemas.microsoft.com/office/drawing/2014/main" id="{8159F1FA-0665-4534-9DD8-7AEDDA549A46}"/>
              </a:ext>
            </a:extLst>
          </p:cNvPr>
          <p:cNvSpPr txBox="1"/>
          <p:nvPr/>
        </p:nvSpPr>
        <p:spPr>
          <a:xfrm>
            <a:off x="3983965" y="1195753"/>
            <a:ext cx="422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/>
              <a:t>fragment_compose.xml</a:t>
            </a: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20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F154F6B7-D66E-423E-98FB-D929DAE3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5758BE-B692-451B-AA2C-35B45E97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5" name="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1854966"/>
            <a:ext cx="7871235" cy="40478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&lt;?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xml version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="1.0" 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encoding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="utf-8"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?&gt;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FrameLayout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E8BF6A"/>
                </a:solidFill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xmlns: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="http://schemas.android.com/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apk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/res/android"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xmlns: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tools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="http://schemas.android.com/tools"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:layout_width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:layout_height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tools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:context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=".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ui.compose.ComposeFragment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&lt;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androidx.compose.ui.platform.ComposeView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:id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="@+id/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:layout_width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:layout_height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/&gt;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FrameLayout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!shade">
            <a:extLst>
              <a:ext uri="{FF2B5EF4-FFF2-40B4-BE49-F238E27FC236}">
                <a16:creationId xmlns:a16="http://schemas.microsoft.com/office/drawing/2014/main" id="{2B0156A8-6F8B-455B-B5ED-15CF959ED0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code_highlight">
            <a:extLst>
              <a:ext uri="{FF2B5EF4-FFF2-40B4-BE49-F238E27FC236}">
                <a16:creationId xmlns:a16="http://schemas.microsoft.com/office/drawing/2014/main" id="{7D2459D2-E4EA-454C-9F12-1FB8D7D68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1854965"/>
            <a:ext cx="7871235" cy="40478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endParaRPr kumimoji="0" lang="en-US" altLang="en-US" b="0" u="none" strike="noStrike" cap="none" normalizeH="0" baseline="0" dirty="0">
              <a:ln>
                <a:noFill/>
              </a:ln>
              <a:solidFill>
                <a:srgbClr val="E8BF6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E8BF6A"/>
                </a:solidFill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&lt;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androidx.compose.ui.platform.ComposeView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E8BF6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:id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="@+id/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:layout_width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android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BABAB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:layout_height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="</a:t>
            </a:r>
            <a:r>
              <a:rPr kumimoji="0" lang="en-US" altLang="en-US" b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match_parent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/&gt;</a:t>
            </a: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9C45B6C-479F-4CA5-840A-8335B96CAF66}"/>
              </a:ext>
            </a:extLst>
          </p:cNvPr>
          <p:cNvSpPr/>
          <p:nvPr/>
        </p:nvSpPr>
        <p:spPr>
          <a:xfrm rot="15460321">
            <a:off x="2983683" y="5501673"/>
            <a:ext cx="423820" cy="223036"/>
          </a:xfrm>
          <a:prstGeom prst="rightArrow">
            <a:avLst/>
          </a:prstGeom>
          <a:solidFill>
            <a:srgbClr val="3DDC84"/>
          </a:solidFill>
          <a:ln>
            <a:solidFill>
              <a:srgbClr val="3DD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caption">
            <a:extLst>
              <a:ext uri="{FF2B5EF4-FFF2-40B4-BE49-F238E27FC236}">
                <a16:creationId xmlns:a16="http://schemas.microsoft.com/office/drawing/2014/main" id="{B5B2B22B-0B6F-487A-9FDC-801B6DC692F5}"/>
              </a:ext>
            </a:extLst>
          </p:cNvPr>
          <p:cNvSpPr txBox="1"/>
          <p:nvPr/>
        </p:nvSpPr>
        <p:spPr>
          <a:xfrm>
            <a:off x="3041402" y="5905040"/>
            <a:ext cx="718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Interoperability with Views</a:t>
            </a:r>
          </a:p>
        </p:txBody>
      </p:sp>
    </p:spTree>
    <p:extLst>
      <p:ext uri="{BB962C8B-B14F-4D97-AF65-F5344CB8AC3E}">
        <p14:creationId xmlns:p14="http://schemas.microsoft.com/office/powerpoint/2010/main" val="135368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9"/>
          <a:stretch/>
        </p:blipFill>
        <p:spPr>
          <a:xfrm>
            <a:off x="5459240" y="2973823"/>
            <a:ext cx="3073784" cy="467735"/>
          </a:xfrm>
          <a:prstGeom prst="rect">
            <a:avLst/>
          </a:prstGeom>
        </p:spPr>
      </p:pic>
      <p:sp>
        <p:nvSpPr>
          <p:cNvPr id="19" name="!closing_brace">
            <a:extLst>
              <a:ext uri="{FF2B5EF4-FFF2-40B4-BE49-F238E27FC236}">
                <a16:creationId xmlns:a16="http://schemas.microsoft.com/office/drawing/2014/main" id="{60BF9497-3CF0-4ECD-8FC6-22CC7FD4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23791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!!code">
            <a:extLst>
              <a:ext uri="{FF2B5EF4-FFF2-40B4-BE49-F238E27FC236}">
                <a16:creationId xmlns:a16="http://schemas.microsoft.com/office/drawing/2014/main" id="{6994C9FC-0584-48BD-B274-69051778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9"/>
          <a:stretch/>
        </p:blipFill>
        <p:spPr>
          <a:xfrm>
            <a:off x="5459240" y="2973823"/>
            <a:ext cx="3073784" cy="467735"/>
          </a:xfrm>
          <a:prstGeom prst="rect">
            <a:avLst/>
          </a:prstGeom>
        </p:spPr>
      </p:pic>
      <p:sp>
        <p:nvSpPr>
          <p:cNvPr id="21" name="!!code">
            <a:extLst>
              <a:ext uri="{FF2B5EF4-FFF2-40B4-BE49-F238E27FC236}">
                <a16:creationId xmlns:a16="http://schemas.microsoft.com/office/drawing/2014/main" id="{ED9A5205-5DC6-485F-B240-6CE15274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!closing_brace">
            <a:extLst>
              <a:ext uri="{FF2B5EF4-FFF2-40B4-BE49-F238E27FC236}">
                <a16:creationId xmlns:a16="http://schemas.microsoft.com/office/drawing/2014/main" id="{C547FD24-9A9A-4B98-8C2F-183C1CE7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23791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!shade">
            <a:extLst>
              <a:ext uri="{FF2B5EF4-FFF2-40B4-BE49-F238E27FC236}">
                <a16:creationId xmlns:a16="http://schemas.microsoft.com/office/drawing/2014/main" id="{1ED2487E-BE08-4FEC-9A4E-6D0DCC1D5D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!code_highlight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!!fstate">
            <a:extLst>
              <a:ext uri="{FF2B5EF4-FFF2-40B4-BE49-F238E27FC236}">
                <a16:creationId xmlns:a16="http://schemas.microsoft.com/office/drawing/2014/main" id="{70F4C3D8-9F3F-4ACC-A57E-90A4D5286DE5}"/>
              </a:ext>
            </a:extLst>
          </p:cNvPr>
          <p:cNvSpPr txBox="1"/>
          <p:nvPr/>
        </p:nvSpPr>
        <p:spPr>
          <a:xfrm>
            <a:off x="346066" y="4762949"/>
            <a:ext cx="4252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3DDC84"/>
                </a:solidFill>
              </a:rPr>
              <a:t>f()</a:t>
            </a:r>
            <a:endParaRPr lang="en-US" dirty="0">
              <a:solidFill>
                <a:srgbClr val="3DD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36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9"/>
          <a:stretch/>
        </p:blipFill>
        <p:spPr>
          <a:xfrm>
            <a:off x="5459240" y="2973823"/>
            <a:ext cx="3073784" cy="467735"/>
          </a:xfrm>
          <a:prstGeom prst="rect">
            <a:avLst/>
          </a:prstGeom>
        </p:spPr>
      </p:pic>
      <p:sp>
        <p:nvSpPr>
          <p:cNvPr id="20" name="!closing_brace">
            <a:extLst>
              <a:ext uri="{FF2B5EF4-FFF2-40B4-BE49-F238E27FC236}">
                <a16:creationId xmlns:a16="http://schemas.microsoft.com/office/drawing/2014/main" id="{C547FD24-9A9A-4B98-8C2F-183C1CE7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23791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!!code">
            <a:extLst>
              <a:ext uri="{FF2B5EF4-FFF2-40B4-BE49-F238E27FC236}">
                <a16:creationId xmlns:a16="http://schemas.microsoft.com/office/drawing/2014/main" id="{1EF1BF11-1FDC-489C-8BC3-4C0EAD05D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!shade">
            <a:extLst>
              <a:ext uri="{FF2B5EF4-FFF2-40B4-BE49-F238E27FC236}">
                <a16:creationId xmlns:a16="http://schemas.microsoft.com/office/drawing/2014/main" id="{1ED2487E-BE08-4FEC-9A4E-6D0DCC1D5D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fstate">
            <a:extLst>
              <a:ext uri="{FF2B5EF4-FFF2-40B4-BE49-F238E27FC236}">
                <a16:creationId xmlns:a16="http://schemas.microsoft.com/office/drawing/2014/main" id="{70F4C3D8-9F3F-4ACC-A57E-90A4D5286DE5}"/>
              </a:ext>
            </a:extLst>
          </p:cNvPr>
          <p:cNvSpPr txBox="1"/>
          <p:nvPr/>
        </p:nvSpPr>
        <p:spPr>
          <a:xfrm>
            <a:off x="346066" y="4762949"/>
            <a:ext cx="4252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3DDC84"/>
                </a:solidFill>
              </a:rPr>
              <a:t>f(</a:t>
            </a:r>
            <a:r>
              <a:rPr lang="en-US" sz="6600" dirty="0">
                <a:solidFill>
                  <a:srgbClr val="3870B2"/>
                </a:solidFill>
              </a:rPr>
              <a:t>state</a:t>
            </a:r>
            <a:r>
              <a:rPr lang="en-US" sz="6600" dirty="0">
                <a:solidFill>
                  <a:srgbClr val="3DDC84"/>
                </a:solidFill>
              </a:rPr>
              <a:t>)</a:t>
            </a:r>
            <a:endParaRPr lang="en-US" dirty="0">
              <a:solidFill>
                <a:srgbClr val="3DDC84"/>
              </a:solidFill>
            </a:endParaRPr>
          </a:p>
        </p:txBody>
      </p:sp>
      <p:sp>
        <p:nvSpPr>
          <p:cNvPr id="15" name="!!code_highlight">
            <a:extLst>
              <a:ext uri="{FF2B5EF4-FFF2-40B4-BE49-F238E27FC236}">
                <a16:creationId xmlns:a16="http://schemas.microsoft.com/office/drawing/2014/main" id="{CE92436C-9214-4015-9950-D1D6DEA6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3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sp>
        <p:nvSpPr>
          <p:cNvPr id="21" name="!!code">
            <a:extLst>
              <a:ext uri="{FF2B5EF4-FFF2-40B4-BE49-F238E27FC236}">
                <a16:creationId xmlns:a16="http://schemas.microsoft.com/office/drawing/2014/main" id="{ED9A5205-5DC6-485F-B240-6CE15274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!closing_brace">
            <a:extLst>
              <a:ext uri="{FF2B5EF4-FFF2-40B4-BE49-F238E27FC236}">
                <a16:creationId xmlns:a16="http://schemas.microsoft.com/office/drawing/2014/main" id="{C547FD24-9A9A-4B98-8C2F-183C1CE7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23791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!shade">
            <a:extLst>
              <a:ext uri="{FF2B5EF4-FFF2-40B4-BE49-F238E27FC236}">
                <a16:creationId xmlns:a16="http://schemas.microsoft.com/office/drawing/2014/main" id="{1ED2487E-BE08-4FEC-9A4E-6D0DCC1D5D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9"/>
          <a:stretch/>
        </p:blipFill>
        <p:spPr>
          <a:xfrm>
            <a:off x="5459240" y="2973823"/>
            <a:ext cx="3073784" cy="4677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F4C3D8-9F3F-4ACC-A57E-90A4D5286DE5}"/>
              </a:ext>
            </a:extLst>
          </p:cNvPr>
          <p:cNvSpPr txBox="1"/>
          <p:nvPr/>
        </p:nvSpPr>
        <p:spPr>
          <a:xfrm>
            <a:off x="346066" y="4762949"/>
            <a:ext cx="4252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3DDC84"/>
                </a:solidFill>
              </a:rPr>
              <a:t>f(</a:t>
            </a:r>
            <a:r>
              <a:rPr lang="en-US" sz="6600" dirty="0">
                <a:solidFill>
                  <a:srgbClr val="3870B2"/>
                </a:solidFill>
              </a:rPr>
              <a:t>state</a:t>
            </a:r>
            <a:r>
              <a:rPr lang="en-US" sz="6600" dirty="0">
                <a:solidFill>
                  <a:srgbClr val="3DDC84"/>
                </a:solidFill>
              </a:rPr>
              <a:t>)</a:t>
            </a:r>
            <a:endParaRPr lang="en-US" dirty="0">
              <a:solidFill>
                <a:srgbClr val="3DDC84"/>
              </a:solidFill>
            </a:endParaRPr>
          </a:p>
        </p:txBody>
      </p:sp>
      <p:sp>
        <p:nvSpPr>
          <p:cNvPr id="15" name="!ui">
            <a:extLst>
              <a:ext uri="{FF2B5EF4-FFF2-40B4-BE49-F238E27FC236}">
                <a16:creationId xmlns:a16="http://schemas.microsoft.com/office/drawing/2014/main" id="{3CE5C6A7-E4F6-4986-82ED-D0A497C904DF}"/>
              </a:ext>
            </a:extLst>
          </p:cNvPr>
          <p:cNvSpPr txBox="1"/>
          <p:nvPr/>
        </p:nvSpPr>
        <p:spPr>
          <a:xfrm>
            <a:off x="5459240" y="4757962"/>
            <a:ext cx="1228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4285F4"/>
                </a:solidFill>
              </a:rPr>
              <a:t>UI</a:t>
            </a:r>
            <a:endParaRPr lang="en-US" dirty="0">
              <a:solidFill>
                <a:srgbClr val="4285F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21CAD-ABC4-4A47-8C66-9AFFFBA20856}"/>
              </a:ext>
            </a:extLst>
          </p:cNvPr>
          <p:cNvSpPr txBox="1"/>
          <p:nvPr/>
        </p:nvSpPr>
        <p:spPr>
          <a:xfrm>
            <a:off x="4598940" y="4757962"/>
            <a:ext cx="614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!!code_highlight">
            <a:extLst>
              <a:ext uri="{FF2B5EF4-FFF2-40B4-BE49-F238E27FC236}">
                <a16:creationId xmlns:a16="http://schemas.microsoft.com/office/drawing/2014/main" id="{A4B0BC87-3AAC-4851-A1EB-4076C9B8B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/​​/ .​​.​​.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sp>
        <p:nvSpPr>
          <p:cNvPr id="20" name="!closing_brace">
            <a:extLst>
              <a:ext uri="{FF2B5EF4-FFF2-40B4-BE49-F238E27FC236}">
                <a16:creationId xmlns:a16="http://schemas.microsoft.com/office/drawing/2014/main" id="{C547FD24-9A9A-4B98-8C2F-183C1CE7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23791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!composeitem">
            <a:extLst>
              <a:ext uri="{FF2B5EF4-FFF2-40B4-BE49-F238E27FC236}">
                <a16:creationId xmlns:a16="http://schemas.microsoft.com/office/drawing/2014/main" id="{5CB723BB-FAA5-4F7B-9BBC-0C2542A01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9"/>
          <a:stretch/>
        </p:blipFill>
        <p:spPr>
          <a:xfrm>
            <a:off x="5459240" y="1765311"/>
            <a:ext cx="3073784" cy="467735"/>
          </a:xfrm>
          <a:prstGeom prst="rect">
            <a:avLst/>
          </a:prstGeom>
        </p:spPr>
      </p:pic>
      <p:sp>
        <p:nvSpPr>
          <p:cNvPr id="17" name="!!code">
            <a:extLst>
              <a:ext uri="{FF2B5EF4-FFF2-40B4-BE49-F238E27FC236}">
                <a16:creationId xmlns:a16="http://schemas.microsoft.com/office/drawing/2014/main" id="{91FAE43E-7E3A-43C7-978A-BBBF563A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2271425"/>
            <a:ext cx="3238500" cy="18725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5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code_2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ConstraintLayout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modifier =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Modifier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.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background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MaterialTheme.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colors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background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height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60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dp)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fillMaxWidth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()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padding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horizontal =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16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vertical =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8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dp)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9876AA"/>
                </a:solidFill>
                <a:latin typeface="Fira Code" panose="020B0809050000020004" pitchFamily="49" charset="0"/>
              </a:rPr>
              <a:t>   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Fira Code" panose="020B0809050000020004" pitchFamily="49" charset="0"/>
              </a:rPr>
              <a:t>/​/ .​.​.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9"/>
          <a:stretch/>
        </p:blipFill>
        <p:spPr>
          <a:xfrm>
            <a:off x="5459240" y="1765311"/>
            <a:ext cx="3073784" cy="467735"/>
          </a:xfrm>
          <a:prstGeom prst="rect">
            <a:avLst/>
          </a:prstGeom>
        </p:spPr>
      </p:pic>
      <p:sp>
        <p:nvSpPr>
          <p:cNvPr id="19" name="!closing_brace">
            <a:extLst>
              <a:ext uri="{FF2B5EF4-FFF2-40B4-BE49-F238E27FC236}">
                <a16:creationId xmlns:a16="http://schemas.microsoft.com/office/drawing/2014/main" id="{60BF9497-3CF0-4ECD-8FC6-22CC7FD4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5412246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7CAD3E-A72B-4639-8DFA-7B6D71B6FC61}"/>
              </a:ext>
            </a:extLst>
          </p:cNvPr>
          <p:cNvSpPr/>
          <p:nvPr/>
        </p:nvSpPr>
        <p:spPr>
          <a:xfrm>
            <a:off x="5459240" y="1765311"/>
            <a:ext cx="3073784" cy="467735"/>
          </a:xfrm>
          <a:prstGeom prst="rect">
            <a:avLst/>
          </a:prstGeom>
          <a:noFill/>
          <a:ln w="38100">
            <a:solidFill>
              <a:srgbClr val="3DD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1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ConstraintLayout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modifier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Modifier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background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MaterialTheme.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colors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background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height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60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fillMaxWidth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padding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horizontal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16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vertical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8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dp)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700" b="0" u="none" strike="noStrike" cap="none" normalizeH="0" baseline="0" dirty="0">
              <a:ln>
                <a:noFill/>
              </a:ln>
              <a:solidFill>
                <a:srgbClr val="CC7832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val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chevron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createRefs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lang="en-US" altLang="en-US" sz="1200" dirty="0">
                <a:solidFill>
                  <a:srgbClr val="9876AA"/>
                </a:solidFill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 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color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Grey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fontSize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16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sp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constrainAs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chevron.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width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Dimension.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fillToConstraints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Icon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painterResource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id =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drawable.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ic_chevron_right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tint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Grey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contentDescription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"Item arrow forward"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constrainAs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chevron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margin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16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dp)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width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Dimension.value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40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dp)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height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Dimension.value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40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dp)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endParaRPr lang="en-US" altLang="en-US" sz="700" dirty="0">
              <a:solidFill>
                <a:srgbClr val="9876AA"/>
              </a:solidFill>
              <a:latin typeface="Fira Code" panose="020B0809050000020004" pitchFamily="49" charset="0"/>
              <a:cs typeface="Fira Code" panose="020B08090500000200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5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6A7CD80-4D85-4FF6-8665-EE0394971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65311"/>
            <a:ext cx="4621040" cy="50762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9"/>
          <a:stretch/>
        </p:blipFill>
        <p:spPr>
          <a:xfrm>
            <a:off x="5459240" y="1765311"/>
            <a:ext cx="3073784" cy="467735"/>
          </a:xfrm>
          <a:prstGeom prst="rect">
            <a:avLst/>
          </a:prstGeom>
        </p:spPr>
      </p:pic>
      <p:sp>
        <p:nvSpPr>
          <p:cNvPr id="19" name="!closing_brace">
            <a:extLst>
              <a:ext uri="{FF2B5EF4-FFF2-40B4-BE49-F238E27FC236}">
                <a16:creationId xmlns:a16="http://schemas.microsoft.com/office/drawing/2014/main" id="{60BF9497-3CF0-4ECD-8FC6-22CC7FD4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6502399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F4DED-9AB1-40F6-B993-7B2C02C0D442}"/>
              </a:ext>
            </a:extLst>
          </p:cNvPr>
          <p:cNvSpPr/>
          <p:nvPr/>
        </p:nvSpPr>
        <p:spPr>
          <a:xfrm>
            <a:off x="5518684" y="1835734"/>
            <a:ext cx="2406115" cy="315335"/>
          </a:xfrm>
          <a:prstGeom prst="rect">
            <a:avLst/>
          </a:prstGeom>
          <a:noFill/>
          <a:ln w="38100">
            <a:solidFill>
              <a:srgbClr val="3DD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18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  <a:t>@Composable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fun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ListItem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item: Item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ConstraintLayout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modifier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Modifier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      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background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MaterialTheme.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colors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background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height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60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fillMaxWidth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  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</a:rPr>
              <a:t>padding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horizontal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16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</a:rPr>
              <a:t>vertical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</a:rPr>
              <a:t>8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dp)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) {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700" b="0" u="none" strike="noStrike" cap="none" normalizeH="0" baseline="0" dirty="0">
              <a:ln>
                <a:noFill/>
              </a:ln>
              <a:solidFill>
                <a:srgbClr val="CC7832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val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chevron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createRefs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lang="en-US" altLang="en-US" sz="500" dirty="0">
                <a:solidFill>
                  <a:srgbClr val="9876AA"/>
                </a:solidFill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 =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color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Grey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fontSize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16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sp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 =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constrainAs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chevron.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width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Dimension.</a:t>
            </a:r>
            <a:r>
              <a:rPr kumimoji="0" lang="en-US" altLang="en-US" sz="5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fillToConstraints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5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Icon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painterResource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id 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R.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drawable.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ic_chevron_right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tint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Grey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contentDescription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"Item arrow forward"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Modifier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constrainAs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chevron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start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margin =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16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dp)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end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.linkTo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parent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bottom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width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Dimension.value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40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dp)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height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= </a:t>
            </a:r>
            <a:r>
              <a:rPr kumimoji="0" lang="en-US" altLang="en-US" sz="12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Dimension.value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40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dp)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endParaRPr lang="en-US" altLang="en-US" sz="700" dirty="0">
              <a:solidFill>
                <a:srgbClr val="9876AA"/>
              </a:solidFill>
              <a:latin typeface="Fira Code" panose="020B0809050000020004" pitchFamily="49" charset="0"/>
              <a:cs typeface="Fira Code" panose="020B08090500000200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5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6A7CD80-4D85-4FF6-8665-EE0394971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65311"/>
            <a:ext cx="4621040" cy="744373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3" name="!composeitem">
            <a:extLst>
              <a:ext uri="{FF2B5EF4-FFF2-40B4-BE49-F238E27FC236}">
                <a16:creationId xmlns:a16="http://schemas.microsoft.com/office/drawing/2014/main" id="{DCE45F95-382C-4A51-8A98-C91CB7230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9"/>
          <a:stretch/>
        </p:blipFill>
        <p:spPr>
          <a:xfrm>
            <a:off x="5459240" y="1765311"/>
            <a:ext cx="3073784" cy="467735"/>
          </a:xfrm>
          <a:prstGeom prst="rect">
            <a:avLst/>
          </a:prstGeom>
        </p:spPr>
      </p:pic>
      <p:sp>
        <p:nvSpPr>
          <p:cNvPr id="19" name="!closing_brace">
            <a:extLst>
              <a:ext uri="{FF2B5EF4-FFF2-40B4-BE49-F238E27FC236}">
                <a16:creationId xmlns:a16="http://schemas.microsoft.com/office/drawing/2014/main" id="{60BF9497-3CF0-4ECD-8FC6-22CC7FD4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6288085"/>
            <a:ext cx="284430" cy="3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5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</a:rPr>
              <a:t>}</a:t>
            </a:r>
            <a:endParaRPr kumimoji="0" lang="en-US" altLang="en-US" sz="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660185" y="1195753"/>
            <a:ext cx="34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ListItem.kt</a:t>
            </a:r>
            <a:endParaRPr lang="en-US" sz="2400" b="1" dirty="0"/>
          </a:p>
        </p:txBody>
      </p:sp>
      <p:sp>
        <p:nvSpPr>
          <p:cNvPr id="12" name="!highlight_chevron">
            <a:extLst>
              <a:ext uri="{FF2B5EF4-FFF2-40B4-BE49-F238E27FC236}">
                <a16:creationId xmlns:a16="http://schemas.microsoft.com/office/drawing/2014/main" id="{799230DC-496B-4B73-8DAF-22E1214D1C68}"/>
              </a:ext>
            </a:extLst>
          </p:cNvPr>
          <p:cNvSpPr/>
          <p:nvPr/>
        </p:nvSpPr>
        <p:spPr>
          <a:xfrm>
            <a:off x="8094227" y="1835735"/>
            <a:ext cx="313968" cy="315334"/>
          </a:xfrm>
          <a:prstGeom prst="rect">
            <a:avLst/>
          </a:prstGeom>
          <a:noFill/>
          <a:ln w="38100">
            <a:solidFill>
              <a:srgbClr val="3DD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@Composable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fun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ComposeContent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 {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ComposeDemoTheme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Scaffold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topBar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TopAppBar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title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implementation"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content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LazyColumn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items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.​.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30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toList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ListItem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item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$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endParaRPr kumimoji="0" lang="en-US" altLang="en-US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Content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320799" y="1195753"/>
            <a:ext cx="3773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ComposeContent.kt</a:t>
            </a:r>
            <a:endParaRPr lang="en-US" sz="2400" b="1" dirty="0"/>
          </a:p>
        </p:txBody>
      </p:sp>
      <p:sp>
        <p:nvSpPr>
          <p:cNvPr id="17" name="!!code">
            <a:extLst>
              <a:ext uri="{FF2B5EF4-FFF2-40B4-BE49-F238E27FC236}">
                <a16:creationId xmlns:a16="http://schemas.microsoft.com/office/drawing/2014/main" id="{F6F24D95-63F8-48AF-991C-5455DE0D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8806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5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1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EF1D5-2014-48B0-93E5-CB381E38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Jetpack Compose?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F8A8A-8943-4DF2-ADD0-C500CBBB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Declarative</a:t>
            </a:r>
          </a:p>
          <a:p>
            <a:pPr lvl="1"/>
            <a:r>
              <a:rPr lang="en-US" dirty="0"/>
              <a:t>Like React (Native), Flutter, and </a:t>
            </a:r>
            <a:r>
              <a:rPr lang="en-US" dirty="0" err="1"/>
              <a:t>SwiftUI</a:t>
            </a:r>
            <a:endParaRPr lang="en-US" dirty="0"/>
          </a:p>
          <a:p>
            <a:r>
              <a:rPr lang="en-US" dirty="0"/>
              <a:t>Component-based</a:t>
            </a:r>
          </a:p>
          <a:p>
            <a:r>
              <a:rPr lang="en-US" dirty="0"/>
              <a:t>Unbundled</a:t>
            </a:r>
          </a:p>
          <a:p>
            <a:r>
              <a:rPr lang="en-US" dirty="0"/>
              <a:t>The UI is a function of the UI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95219-9A10-4CE6-9C15-0A8D89A84211}"/>
              </a:ext>
            </a:extLst>
          </p:cNvPr>
          <p:cNvSpPr txBox="1"/>
          <p:nvPr/>
        </p:nvSpPr>
        <p:spPr>
          <a:xfrm>
            <a:off x="838200" y="5297103"/>
            <a:ext cx="4252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3DDC84"/>
                </a:solidFill>
              </a:rPr>
              <a:t>f(</a:t>
            </a:r>
            <a:r>
              <a:rPr lang="en-US" sz="6600" dirty="0">
                <a:solidFill>
                  <a:srgbClr val="3870B2"/>
                </a:solidFill>
              </a:rPr>
              <a:t>state</a:t>
            </a:r>
            <a:r>
              <a:rPr lang="en-US" sz="6600" dirty="0">
                <a:solidFill>
                  <a:srgbClr val="3DDC84"/>
                </a:solidFill>
              </a:rPr>
              <a:t>)</a:t>
            </a:r>
            <a:endParaRPr lang="en-US" dirty="0">
              <a:solidFill>
                <a:srgbClr val="3DDC84"/>
              </a:solidFill>
            </a:endParaRPr>
          </a:p>
        </p:txBody>
      </p:sp>
      <p:sp>
        <p:nvSpPr>
          <p:cNvPr id="7" name="!ui">
            <a:extLst>
              <a:ext uri="{FF2B5EF4-FFF2-40B4-BE49-F238E27FC236}">
                <a16:creationId xmlns:a16="http://schemas.microsoft.com/office/drawing/2014/main" id="{FDCD8603-0A96-4654-886C-806DA2422216}"/>
              </a:ext>
            </a:extLst>
          </p:cNvPr>
          <p:cNvSpPr txBox="1"/>
          <p:nvPr/>
        </p:nvSpPr>
        <p:spPr>
          <a:xfrm>
            <a:off x="5951374" y="5292116"/>
            <a:ext cx="1228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4285F4"/>
                </a:solidFill>
              </a:rPr>
              <a:t>UI</a:t>
            </a:r>
            <a:endParaRPr lang="en-US" dirty="0">
              <a:solidFill>
                <a:srgbClr val="4285F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8E671-937C-4EF7-9052-AC01EF33381E}"/>
              </a:ext>
            </a:extLst>
          </p:cNvPr>
          <p:cNvSpPr txBox="1"/>
          <p:nvPr/>
        </p:nvSpPr>
        <p:spPr>
          <a:xfrm>
            <a:off x="5091074" y="5292116"/>
            <a:ext cx="614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82B91386-5366-487B-8142-6599CAC4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47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779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@Composable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fun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ComposeContent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 {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ComposeDemoTheme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Scaffold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topBar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TopAppBar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title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implementation"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content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LazyColumn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items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.​.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30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toList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ListItem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item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$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endParaRPr kumimoji="0" lang="en-US" altLang="en-US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Content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320799" y="1195753"/>
            <a:ext cx="3773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ComposeContent.kt</a:t>
            </a:r>
            <a:endParaRPr lang="en-US" sz="2400" b="1" dirty="0"/>
          </a:p>
        </p:txBody>
      </p:sp>
      <p:sp>
        <p:nvSpPr>
          <p:cNvPr id="9" name="!shade">
            <a:extLst>
              <a:ext uri="{FF2B5EF4-FFF2-40B4-BE49-F238E27FC236}">
                <a16:creationId xmlns:a16="http://schemas.microsoft.com/office/drawing/2014/main" id="{1C734679-373A-4970-9FEB-C70BBD0ABC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code_highlight">
            <a:extLst>
              <a:ext uri="{FF2B5EF4-FFF2-40B4-BE49-F238E27FC236}">
                <a16:creationId xmlns:a16="http://schemas.microsoft.com/office/drawing/2014/main" id="{5C2C13D5-C4F5-42AA-915F-984D31975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0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LazyColumn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items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.​.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30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toList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ListItem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item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$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endParaRPr kumimoji="0" lang="en-US" altLang="en-US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E63C250-7B4F-4B1B-A8DF-7CCF3AF8A110}"/>
              </a:ext>
            </a:extLst>
          </p:cNvPr>
          <p:cNvSpPr/>
          <p:nvPr/>
        </p:nvSpPr>
        <p:spPr>
          <a:xfrm rot="15460321">
            <a:off x="2276307" y="5502547"/>
            <a:ext cx="617758" cy="276225"/>
          </a:xfrm>
          <a:prstGeom prst="rightArrow">
            <a:avLst/>
          </a:prstGeom>
          <a:solidFill>
            <a:srgbClr val="3DDC84"/>
          </a:solidFill>
          <a:ln>
            <a:solidFill>
              <a:srgbClr val="3DD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caption">
            <a:extLst>
              <a:ext uri="{FF2B5EF4-FFF2-40B4-BE49-F238E27FC236}">
                <a16:creationId xmlns:a16="http://schemas.microsoft.com/office/drawing/2014/main" id="{2666516D-D91B-408E-A07B-17148B807D48}"/>
              </a:ext>
            </a:extLst>
          </p:cNvPr>
          <p:cNvSpPr txBox="1"/>
          <p:nvPr/>
        </p:nvSpPr>
        <p:spPr>
          <a:xfrm>
            <a:off x="2356079" y="6113382"/>
            <a:ext cx="718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equivalent of a “</a:t>
            </a:r>
            <a:r>
              <a:rPr lang="en-US" sz="2400" dirty="0" err="1"/>
              <a:t>RecyclerView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61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code">
            <a:extLst>
              <a:ext uri="{FF2B5EF4-FFF2-40B4-BE49-F238E27FC236}">
                <a16:creationId xmlns:a16="http://schemas.microsoft.com/office/drawing/2014/main" id="{21DEDE12-D868-468C-84AE-F8A99127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28231"/>
            <a:ext cx="8061356" cy="410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@Composable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fun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ComposeContent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 {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ComposeDemoTheme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Scaffold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topBar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TopAppBar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title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Text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implementation"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467CD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content =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LazyColumn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items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1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.​.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30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toList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())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</a:t>
            </a:r>
            <a:r>
              <a:rPr kumimoji="0" lang="en-US" altLang="en-US" sz="16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ListItem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Item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"Compose item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$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it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"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}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6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6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endParaRPr kumimoji="0" lang="en-US" altLang="en-US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rgbClr val="9876AA"/>
              </a:solidFill>
              <a:effectLst/>
              <a:latin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8" name="!!composeview">
            <a:extLst>
              <a:ext uri="{FF2B5EF4-FFF2-40B4-BE49-F238E27FC236}">
                <a16:creationId xmlns:a16="http://schemas.microsoft.com/office/drawing/2014/main" id="{458460E3-0418-4C6F-9B4B-FE00C4C8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1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AB2F5D19-5162-4435-880F-43CF1395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4377D6-CD9E-4D5A-8459-BB1E2CE4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16" name="!component">
            <a:extLst>
              <a:ext uri="{FF2B5EF4-FFF2-40B4-BE49-F238E27FC236}">
                <a16:creationId xmlns:a16="http://schemas.microsoft.com/office/drawing/2014/main" id="{3B4A7C9B-CC42-4AD7-B685-39A524561FFB}"/>
              </a:ext>
            </a:extLst>
          </p:cNvPr>
          <p:cNvSpPr txBox="1"/>
          <p:nvPr/>
        </p:nvSpPr>
        <p:spPr>
          <a:xfrm>
            <a:off x="838199" y="1195754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Content composable</a:t>
            </a:r>
          </a:p>
        </p:txBody>
      </p:sp>
      <p:sp>
        <p:nvSpPr>
          <p:cNvPr id="18" name="!filename">
            <a:extLst>
              <a:ext uri="{FF2B5EF4-FFF2-40B4-BE49-F238E27FC236}">
                <a16:creationId xmlns:a16="http://schemas.microsoft.com/office/drawing/2014/main" id="{80BA3A02-DDD2-48D5-9A66-5FF2593E4120}"/>
              </a:ext>
            </a:extLst>
          </p:cNvPr>
          <p:cNvSpPr txBox="1"/>
          <p:nvPr/>
        </p:nvSpPr>
        <p:spPr>
          <a:xfrm>
            <a:off x="4320799" y="1195753"/>
            <a:ext cx="3773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ComposeContent.kt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4245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200" y="1195754"/>
            <a:ext cx="171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Fragment</a:t>
            </a:r>
          </a:p>
        </p:txBody>
      </p:sp>
      <p:sp>
        <p:nvSpPr>
          <p:cNvPr id="8" name="!filename">
            <a:extLst>
              <a:ext uri="{FF2B5EF4-FFF2-40B4-BE49-F238E27FC236}">
                <a16:creationId xmlns:a16="http://schemas.microsoft.com/office/drawing/2014/main" id="{0557995C-F0B6-4C1C-AC7E-5A5F2D75643A}"/>
              </a:ext>
            </a:extLst>
          </p:cNvPr>
          <p:cNvSpPr txBox="1"/>
          <p:nvPr/>
        </p:nvSpPr>
        <p:spPr>
          <a:xfrm>
            <a:off x="2467607" y="1195749"/>
            <a:ext cx="3952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ComposeFragment.kt</a:t>
            </a:r>
            <a:endParaRPr lang="en-US" sz="2400" b="1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801BA7-448C-4967-A102-380FAB84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26378"/>
            <a:ext cx="5155196" cy="4616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class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ComposeFragment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: Fragment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 {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override fun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onCreateView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inflater: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LayoutInflater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container: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ViewGroup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?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savedInstanceState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 Bundle?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 View =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inflater.inflate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R.layout.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fragment_compose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container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false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override fun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onViewCreated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view: 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savedInstanceState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 Bundle?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{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super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.onViewCreated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savedInstanceState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view.findViewById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R.id.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apply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setViewCompositionStrategy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DisposeOnViewTreeLifecycleDestroyed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setContent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ComposeContent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   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endParaRPr kumimoji="0" lang="en-US" altLang="en-US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!!composeview">
            <a:extLst>
              <a:ext uri="{FF2B5EF4-FFF2-40B4-BE49-F238E27FC236}">
                <a16:creationId xmlns:a16="http://schemas.microsoft.com/office/drawing/2014/main" id="{D7489FB8-A4FE-4B6E-B7D0-A0AD1F30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13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DDD94235-1632-4265-8553-C0B2AAB5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425E8A8-4CD4-483F-85FA-FD742706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</p:spTree>
    <p:extLst>
      <p:ext uri="{BB962C8B-B14F-4D97-AF65-F5344CB8AC3E}">
        <p14:creationId xmlns:p14="http://schemas.microsoft.com/office/powerpoint/2010/main" val="245015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component">
            <a:extLst>
              <a:ext uri="{FF2B5EF4-FFF2-40B4-BE49-F238E27FC236}">
                <a16:creationId xmlns:a16="http://schemas.microsoft.com/office/drawing/2014/main" id="{1703AF03-2F77-4F36-931A-AD83041E2E5E}"/>
              </a:ext>
            </a:extLst>
          </p:cNvPr>
          <p:cNvSpPr txBox="1"/>
          <p:nvPr/>
        </p:nvSpPr>
        <p:spPr>
          <a:xfrm>
            <a:off x="838200" y="1195754"/>
            <a:ext cx="171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Fragment</a:t>
            </a:r>
          </a:p>
        </p:txBody>
      </p:sp>
      <p:sp>
        <p:nvSpPr>
          <p:cNvPr id="8" name="!filename">
            <a:extLst>
              <a:ext uri="{FF2B5EF4-FFF2-40B4-BE49-F238E27FC236}">
                <a16:creationId xmlns:a16="http://schemas.microsoft.com/office/drawing/2014/main" id="{0557995C-F0B6-4C1C-AC7E-5A5F2D75643A}"/>
              </a:ext>
            </a:extLst>
          </p:cNvPr>
          <p:cNvSpPr txBox="1"/>
          <p:nvPr/>
        </p:nvSpPr>
        <p:spPr>
          <a:xfrm>
            <a:off x="2467607" y="1195749"/>
            <a:ext cx="3952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b="1" dirty="0" err="1"/>
              <a:t>ComposeFragment.kt</a:t>
            </a:r>
            <a:endParaRPr lang="en-US" sz="2400" b="1" dirty="0"/>
          </a:p>
        </p:txBody>
      </p:sp>
      <p:pic>
        <p:nvPicPr>
          <p:cNvPr id="7" name="!!composeview">
            <a:extLst>
              <a:ext uri="{FF2B5EF4-FFF2-40B4-BE49-F238E27FC236}">
                <a16:creationId xmlns:a16="http://schemas.microsoft.com/office/drawing/2014/main" id="{D7489FB8-A4FE-4B6E-B7D0-A0AD1F30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20528"/>
          <a:stretch/>
        </p:blipFill>
        <p:spPr>
          <a:xfrm>
            <a:off x="9541478" y="1195754"/>
            <a:ext cx="2046286" cy="3394719"/>
          </a:xfrm>
          <a:prstGeom prst="rect">
            <a:avLst/>
          </a:prstGeom>
        </p:spPr>
      </p:pic>
      <p:pic>
        <p:nvPicPr>
          <p:cNvPr id="9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CB75B5A0-0C2E-4EF7-B0DB-4F3C49D3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3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0FDC60-072D-4696-8576-A951DCBB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A simple list – Jetpack Compose</a:t>
            </a:r>
          </a:p>
        </p:txBody>
      </p:sp>
      <p:sp>
        <p:nvSpPr>
          <p:cNvPr id="3" name="!code">
            <a:extLst>
              <a:ext uri="{FF2B5EF4-FFF2-40B4-BE49-F238E27FC236}">
                <a16:creationId xmlns:a16="http://schemas.microsoft.com/office/drawing/2014/main" id="{0A801BA7-448C-4967-A102-380FAB84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26378"/>
            <a:ext cx="5155196" cy="4616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class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ComposeFragment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: Fragment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 {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override fun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onCreateView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inflater: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LayoutInflater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container: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ViewGroup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?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savedInstanceState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 Bundle?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 View =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inflater.inflate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R.layout.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fragment_compose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container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false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override fun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onViewCreated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view: 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savedInstanceState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: Bundle?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 {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super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.onViewCreated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savedInstanceState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view.findViewById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R.id.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apply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setViewCompositionStrategy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DisposeOnViewTreeLifecycleDestroyed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setContent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ComposeContent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   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endParaRPr kumimoji="0" lang="en-US" altLang="en-US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!shade">
            <a:extLst>
              <a:ext uri="{FF2B5EF4-FFF2-40B4-BE49-F238E27FC236}">
                <a16:creationId xmlns:a16="http://schemas.microsoft.com/office/drawing/2014/main" id="{520DAE78-8AFD-405D-8F36-2F06D6ADFA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code_highlight">
            <a:extLst>
              <a:ext uri="{FF2B5EF4-FFF2-40B4-BE49-F238E27FC236}">
                <a16:creationId xmlns:a16="http://schemas.microsoft.com/office/drawing/2014/main" id="{21AE6B3D-E620-484C-B8F2-D7874EFC2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26373"/>
            <a:ext cx="5155196" cy="4616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view.findViewById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&lt;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&gt;(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R.id.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composeView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.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apply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setViewCompositionStrategy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DisposeOnViewTreeLifecycleDestroyed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setContent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{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  </a:t>
            </a:r>
            <a:r>
              <a:rPr kumimoji="0" lang="en-US" altLang="en-US" sz="1400" b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ComposeContent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()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   </a:t>
            </a: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}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    }</a:t>
            </a:r>
            <a:b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r>
              <a:rPr kumimoji="0" lang="en-US" altLang="en-US" sz="1400" b="1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  <a:t>    </a:t>
            </a:r>
            <a:br>
              <a:rPr kumimoji="0" lang="en-US" altLang="en-US" sz="1400" b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Fira Code" panose="020B0809050000020004" pitchFamily="49" charset="0"/>
                <a:cs typeface="Fira Code" panose="020B0809050000020004" pitchFamily="49" charset="0"/>
              </a:rPr>
            </a:br>
            <a:endParaRPr kumimoji="0" lang="en-US" altLang="en-US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ADAC79D-40D1-450F-BD70-DC383765CB13}"/>
              </a:ext>
            </a:extLst>
          </p:cNvPr>
          <p:cNvSpPr/>
          <p:nvPr/>
        </p:nvSpPr>
        <p:spPr>
          <a:xfrm rot="15460321">
            <a:off x="2186978" y="5771026"/>
            <a:ext cx="423820" cy="223036"/>
          </a:xfrm>
          <a:prstGeom prst="rightArrow">
            <a:avLst/>
          </a:prstGeom>
          <a:solidFill>
            <a:srgbClr val="3DDC84"/>
          </a:solidFill>
          <a:ln>
            <a:solidFill>
              <a:srgbClr val="3DD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caption">
            <a:extLst>
              <a:ext uri="{FF2B5EF4-FFF2-40B4-BE49-F238E27FC236}">
                <a16:creationId xmlns:a16="http://schemas.microsoft.com/office/drawing/2014/main" id="{79991DC0-5CC2-49ED-8FAB-09BAED1FF109}"/>
              </a:ext>
            </a:extLst>
          </p:cNvPr>
          <p:cNvSpPr txBox="1"/>
          <p:nvPr/>
        </p:nvSpPr>
        <p:spPr>
          <a:xfrm>
            <a:off x="2244697" y="6174393"/>
            <a:ext cx="718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Interoperability with Views</a:t>
            </a:r>
          </a:p>
        </p:txBody>
      </p:sp>
    </p:spTree>
    <p:extLst>
      <p:ext uri="{BB962C8B-B14F-4D97-AF65-F5344CB8AC3E}">
        <p14:creationId xmlns:p14="http://schemas.microsoft.com/office/powerpoint/2010/main" val="154643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View vs. Compose</a:t>
            </a:r>
          </a:p>
        </p:txBody>
      </p:sp>
      <p:pic>
        <p:nvPicPr>
          <p:cNvPr id="7" name="!!viewimpl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9" b="20571"/>
          <a:stretch/>
        </p:blipFill>
        <p:spPr>
          <a:xfrm>
            <a:off x="7285828" y="1233727"/>
            <a:ext cx="1400863" cy="2323983"/>
          </a:xfrm>
          <a:prstGeom prst="rect">
            <a:avLst/>
          </a:prstGeom>
        </p:spPr>
      </p:pic>
      <p:pic>
        <p:nvPicPr>
          <p:cNvPr id="5" name="!!composeview">
            <a:extLst>
              <a:ext uri="{FF2B5EF4-FFF2-40B4-BE49-F238E27FC236}">
                <a16:creationId xmlns:a16="http://schemas.microsoft.com/office/drawing/2014/main" id="{A18D0B9D-9305-4ABB-B658-819F92B49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5" b="20528"/>
          <a:stretch/>
        </p:blipFill>
        <p:spPr>
          <a:xfrm>
            <a:off x="7285828" y="3888236"/>
            <a:ext cx="1400863" cy="2323984"/>
          </a:xfrm>
          <a:prstGeom prst="rect">
            <a:avLst/>
          </a:prstGeom>
        </p:spPr>
      </p:pic>
      <p:pic>
        <p:nvPicPr>
          <p:cNvPr id="6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BD2201F2-E246-4682-BD51-D9969DDB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6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133265-3F3E-4887-BDC0-0791E02A61FE}"/>
              </a:ext>
            </a:extLst>
          </p:cNvPr>
          <p:cNvSpPr txBox="1"/>
          <p:nvPr/>
        </p:nvSpPr>
        <p:spPr>
          <a:xfrm>
            <a:off x="838200" y="1332655"/>
            <a:ext cx="6283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Imperative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 layout XMLs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Binding code in a Fragment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RecyclerView</a:t>
            </a:r>
            <a:r>
              <a:rPr lang="en-US" sz="2400" dirty="0"/>
              <a:t> adapter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7CCC3-0F24-4890-B679-18804ADBCD67}"/>
              </a:ext>
            </a:extLst>
          </p:cNvPr>
          <p:cNvSpPr txBox="1"/>
          <p:nvPr/>
        </p:nvSpPr>
        <p:spPr>
          <a:xfrm>
            <a:off x="828342" y="3888236"/>
            <a:ext cx="6293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Declarative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 composable functions in Kotlin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 layout in XML (interop)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Interop code in a Fragment</a:t>
            </a:r>
          </a:p>
        </p:txBody>
      </p:sp>
    </p:spTree>
    <p:extLst>
      <p:ext uri="{BB962C8B-B14F-4D97-AF65-F5344CB8AC3E}">
        <p14:creationId xmlns:p14="http://schemas.microsoft.com/office/powerpoint/2010/main" val="131417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View vs. Compose</a:t>
            </a:r>
          </a:p>
        </p:txBody>
      </p:sp>
      <p:pic>
        <p:nvPicPr>
          <p:cNvPr id="6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BD2201F2-E246-4682-BD51-D9969DDB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66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B4FF0-F30F-4522-855E-D0F1AD94AF42}"/>
              </a:ext>
            </a:extLst>
          </p:cNvPr>
          <p:cNvSpPr txBox="1"/>
          <p:nvPr/>
        </p:nvSpPr>
        <p:spPr>
          <a:xfrm>
            <a:off x="1455905" y="2266545"/>
            <a:ext cx="9280188" cy="64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/>
              <a:t>Check out the demo project seen here: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6A41A-2B45-47D2-B2A5-1493AD0BB371}"/>
              </a:ext>
            </a:extLst>
          </p:cNvPr>
          <p:cNvSpPr txBox="1"/>
          <p:nvPr/>
        </p:nvSpPr>
        <p:spPr>
          <a:xfrm>
            <a:off x="1002759" y="3198167"/>
            <a:ext cx="10186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https://github.com/stewemetal/hwsw_meetup_compose_demo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15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1451" cy="830629"/>
          </a:xfrm>
        </p:spPr>
        <p:txBody>
          <a:bodyPr>
            <a:normAutofit/>
          </a:bodyPr>
          <a:lstStyle/>
          <a:p>
            <a:r>
              <a:rPr lang="en-US" dirty="0"/>
              <a:t>There’s so much more to talk about!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0B7C-3B6B-46D8-908C-23EF7AD5D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Compose lifecycle and how composition works</a:t>
            </a:r>
          </a:p>
          <a:p>
            <a:r>
              <a:rPr lang="en-US" dirty="0"/>
              <a:t>State handling</a:t>
            </a:r>
          </a:p>
          <a:p>
            <a:r>
              <a:rPr lang="en-US" dirty="0"/>
              <a:t>Side effects</a:t>
            </a:r>
          </a:p>
          <a:p>
            <a:r>
              <a:rPr lang="en-US" dirty="0"/>
              <a:t>Theming</a:t>
            </a:r>
          </a:p>
          <a:p>
            <a:r>
              <a:rPr lang="en-US" dirty="0"/>
              <a:t>Navigation</a:t>
            </a:r>
          </a:p>
          <a:p>
            <a:r>
              <a:rPr lang="en-US" dirty="0"/>
              <a:t>UI testing</a:t>
            </a:r>
          </a:p>
          <a:p>
            <a:r>
              <a:rPr lang="en-US" dirty="0"/>
              <a:t>Accessibility</a:t>
            </a:r>
          </a:p>
          <a:p>
            <a:r>
              <a:rPr lang="en-US" dirty="0"/>
              <a:t>.​.​.</a:t>
            </a:r>
          </a:p>
        </p:txBody>
      </p:sp>
      <p:pic>
        <p:nvPicPr>
          <p:cNvPr id="4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976347D0-BC0E-47F4-974F-E9D670AB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50" y="2128339"/>
            <a:ext cx="3182257" cy="34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42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ECA5-403E-4E93-B5AF-473C3E9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58BB-BBF6-431E-A9C9-0A2FABAE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The official docs</a:t>
            </a:r>
          </a:p>
          <a:p>
            <a:pPr lvl="1"/>
            <a:r>
              <a:rPr lang="en-US" dirty="0">
                <a:hlinkClick r:id="rId2"/>
              </a:rPr>
              <a:t>https://developer.android.com/jetpack/compose</a:t>
            </a:r>
            <a:endParaRPr lang="en-US" dirty="0"/>
          </a:p>
          <a:p>
            <a:r>
              <a:rPr lang="en-US" dirty="0"/>
              <a:t>Jetpack Compose basics </a:t>
            </a:r>
            <a:r>
              <a:rPr lang="en-US" dirty="0" err="1"/>
              <a:t>codelab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https://developer.android.com/codelabs/jetpack-compose-basics</a:t>
            </a:r>
            <a:endParaRPr lang="en-US" dirty="0"/>
          </a:p>
          <a:p>
            <a:r>
              <a:rPr lang="en-US" dirty="0"/>
              <a:t>Compose sample projects</a:t>
            </a:r>
          </a:p>
          <a:p>
            <a:pPr lvl="1"/>
            <a:r>
              <a:rPr lang="en-US" dirty="0">
                <a:hlinkClick r:id="rId4"/>
              </a:rPr>
              <a:t>https://github.com/android/compose-samples</a:t>
            </a:r>
            <a:r>
              <a:rPr lang="en-US" dirty="0"/>
              <a:t> </a:t>
            </a:r>
          </a:p>
          <a:p>
            <a:r>
              <a:rPr lang="en-US" dirty="0"/>
              <a:t>Jetpack Compose internals – Jorge Castillo</a:t>
            </a:r>
          </a:p>
          <a:p>
            <a:pPr lvl="1"/>
            <a:r>
              <a:rPr lang="en-US" dirty="0">
                <a:hlinkClick r:id="rId5"/>
              </a:rPr>
              <a:t>https://jorgecastillo.dev/book/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27997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0DBDC9-13D9-4CFB-BCCC-F62ADAA76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Jetpack Compose</a:t>
            </a:r>
            <a:br>
              <a:rPr lang="en-US" sz="3200" dirty="0"/>
            </a:br>
            <a:r>
              <a:rPr lang="en-US" sz="3200" dirty="0"/>
              <a:t>The Future of the Android UI in a Nutshell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B2BDF-AB6B-48BB-B5FF-1E4C94477E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István Juhos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AF39E13-1738-4238-8623-690CEE5F4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91" y="179259"/>
            <a:ext cx="668303" cy="7227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AFDC90-3A0C-4B8E-A72C-0DD444AF5919}"/>
              </a:ext>
            </a:extLst>
          </p:cNvPr>
          <p:cNvSpPr txBox="1">
            <a:spLocks/>
          </p:cNvSpPr>
          <p:nvPr/>
        </p:nvSpPr>
        <p:spPr>
          <a:xfrm>
            <a:off x="181706" y="2849580"/>
            <a:ext cx="7872796" cy="4996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The future is declarative</a:t>
            </a:r>
          </a:p>
          <a:p>
            <a:pPr>
              <a:lnSpc>
                <a:spcPct val="150000"/>
              </a:lnSpc>
            </a:pPr>
            <a:r>
              <a:rPr lang="en-US" dirty="0"/>
              <a:t>Less code = less chance for errors</a:t>
            </a:r>
          </a:p>
          <a:p>
            <a:pPr>
              <a:lnSpc>
                <a:spcPct val="150000"/>
              </a:lnSpc>
            </a:pPr>
            <a:r>
              <a:rPr lang="en-US" dirty="0"/>
              <a:t>Quick iteration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15C9D-5ACC-401E-9624-81A2226B87B8}"/>
              </a:ext>
            </a:extLst>
          </p:cNvPr>
          <p:cNvSpPr txBox="1"/>
          <p:nvPr/>
        </p:nvSpPr>
        <p:spPr>
          <a:xfrm>
            <a:off x="181706" y="6498747"/>
            <a:ext cx="3117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JetBrains Mono" panose="020B0509020102050004" pitchFamily="49" charset="0"/>
              </a:rPr>
              <a:t>Photo by 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JetBrains Mono" panose="020B05090201020500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Xavi Cabrera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JetBrains Mono" panose="020B0509020102050004" pitchFamily="49" charset="0"/>
              </a:rPr>
              <a:t> </a:t>
            </a:r>
            <a:endParaRPr lang="en-US" sz="1100" dirty="0">
              <a:solidFill>
                <a:schemeClr val="bg1"/>
              </a:solidFill>
              <a:latin typeface="JetBrains Mono" panose="020B050902010205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EF1D5-2014-48B0-93E5-CB381E38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Jetpack Compose?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F8A8A-8943-4DF2-ADD0-C500CBBB8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7051" cy="4351338"/>
          </a:xfrm>
        </p:spPr>
        <p:txBody>
          <a:bodyPr/>
          <a:lstStyle/>
          <a:p>
            <a:r>
              <a:rPr lang="en-US" dirty="0"/>
              <a:t>Uses </a:t>
            </a:r>
            <a:r>
              <a:rPr lang="en-US" i="1" dirty="0">
                <a:solidFill>
                  <a:srgbClr val="3DDC84"/>
                </a:solidFill>
              </a:rPr>
              <a:t>Composable</a:t>
            </a:r>
            <a:r>
              <a:rPr lang="en-US" dirty="0">
                <a:solidFill>
                  <a:srgbClr val="3DDC84"/>
                </a:solidFill>
              </a:rPr>
              <a:t> functions </a:t>
            </a:r>
            <a:r>
              <a:rPr lang="en-US" dirty="0"/>
              <a:t>to describe </a:t>
            </a:r>
            <a:r>
              <a:rPr lang="en-US" dirty="0">
                <a:solidFill>
                  <a:srgbClr val="4285F4"/>
                </a:solidFill>
              </a:rPr>
              <a:t>UI</a:t>
            </a:r>
            <a:r>
              <a:rPr lang="en-US" dirty="0"/>
              <a:t> components</a:t>
            </a:r>
          </a:p>
          <a:p>
            <a:r>
              <a:rPr lang="en-US" dirty="0"/>
              <a:t>Kotlin for writing UI</a:t>
            </a:r>
          </a:p>
          <a:p>
            <a:r>
              <a:rPr lang="en-US" dirty="0"/>
              <a:t>Two-way interoperability</a:t>
            </a:r>
          </a:p>
          <a:p>
            <a:pPr lvl="1"/>
            <a:r>
              <a:rPr lang="en-US" dirty="0"/>
              <a:t>Works with existing View-based UI</a:t>
            </a:r>
          </a:p>
        </p:txBody>
      </p:sp>
      <p:pic>
        <p:nvPicPr>
          <p:cNvPr id="7" name="Picture 2" descr="Android Developers Blog: Announcing Jetpack Compose Alpha!">
            <a:extLst>
              <a:ext uri="{FF2B5EF4-FFF2-40B4-BE49-F238E27FC236}">
                <a16:creationId xmlns:a16="http://schemas.microsoft.com/office/drawing/2014/main" id="{70F02E72-9E99-4E35-BF95-71363F99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47" y="327151"/>
            <a:ext cx="838164" cy="9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08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ED36-F129-480E-A0CC-D94B4091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write UI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3E81-CE00-48B9-A5C6-799CF80F0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 objects inflated from XML layout files</a:t>
            </a:r>
          </a:p>
          <a:p>
            <a:r>
              <a:rPr lang="en-US" dirty="0"/>
              <a:t>Themes and value resources in XML</a:t>
            </a:r>
          </a:p>
          <a:p>
            <a:r>
              <a:rPr lang="en-US" dirty="0"/>
              <a:t>View Binding / Data Binding</a:t>
            </a:r>
          </a:p>
          <a:p>
            <a:pPr lvl="1"/>
            <a:r>
              <a:rPr lang="en-US" dirty="0"/>
              <a:t>Code generation and a pinch of pixie dust… ✨</a:t>
            </a:r>
          </a:p>
          <a:p>
            <a:pPr lvl="1"/>
            <a:r>
              <a:rPr lang="en-US" dirty="0"/>
              <a:t>@BindingAdapters all over the place 🕵️</a:t>
            </a:r>
          </a:p>
          <a:p>
            <a:pPr>
              <a:lnSpc>
                <a:spcPct val="100000"/>
              </a:lnSpc>
            </a:pPr>
            <a:r>
              <a:rPr lang="en-US" dirty="0"/>
              <a:t>A huge effort, error-prone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34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0FB04-138B-43E8-9544-AB6B387D9886}"/>
              </a:ext>
            </a:extLst>
          </p:cNvPr>
          <p:cNvGrpSpPr/>
          <p:nvPr/>
        </p:nvGrpSpPr>
        <p:grpSpPr>
          <a:xfrm>
            <a:off x="575649" y="1332655"/>
            <a:ext cx="3851496" cy="5160220"/>
            <a:chOff x="575649" y="1332655"/>
            <a:chExt cx="3851496" cy="5160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C455C1-D698-4A28-B19A-52CD0C1D7AE3}"/>
                </a:ext>
              </a:extLst>
            </p:cNvPr>
            <p:cNvSpPr txBox="1"/>
            <p:nvPr/>
          </p:nvSpPr>
          <p:spPr>
            <a:xfrm>
              <a:off x="575649" y="3681932"/>
              <a:ext cx="3136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ConstraintLayout</a:t>
              </a:r>
              <a:endParaRPr lang="en-US" sz="2400" dirty="0"/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C99AB02A-2730-4480-95A1-3998C5349D8A}"/>
                </a:ext>
              </a:extLst>
            </p:cNvPr>
            <p:cNvSpPr/>
            <p:nvPr/>
          </p:nvSpPr>
          <p:spPr>
            <a:xfrm>
              <a:off x="4023831" y="1332655"/>
              <a:ext cx="403314" cy="516022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8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" b="20571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0FB04-138B-43E8-9544-AB6B387D9886}"/>
              </a:ext>
            </a:extLst>
          </p:cNvPr>
          <p:cNvGrpSpPr/>
          <p:nvPr/>
        </p:nvGrpSpPr>
        <p:grpSpPr>
          <a:xfrm>
            <a:off x="-3181536" y="1332655"/>
            <a:ext cx="3851496" cy="5160220"/>
            <a:chOff x="575649" y="1332655"/>
            <a:chExt cx="3851496" cy="5160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C455C1-D698-4A28-B19A-52CD0C1D7AE3}"/>
                </a:ext>
              </a:extLst>
            </p:cNvPr>
            <p:cNvSpPr txBox="1"/>
            <p:nvPr/>
          </p:nvSpPr>
          <p:spPr>
            <a:xfrm>
              <a:off x="575649" y="3681932"/>
              <a:ext cx="3136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ConstraintLayout</a:t>
              </a:r>
              <a:endParaRPr lang="en-US" sz="2400" dirty="0"/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C99AB02A-2730-4480-95A1-3998C5349D8A}"/>
                </a:ext>
              </a:extLst>
            </p:cNvPr>
            <p:cNvSpPr/>
            <p:nvPr/>
          </p:nvSpPr>
          <p:spPr>
            <a:xfrm>
              <a:off x="4023831" y="1332655"/>
              <a:ext cx="403314" cy="516022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CA2745-B021-4672-819C-38C9D0337CB9}"/>
              </a:ext>
            </a:extLst>
          </p:cNvPr>
          <p:cNvGrpSpPr/>
          <p:nvPr/>
        </p:nvGrpSpPr>
        <p:grpSpPr>
          <a:xfrm>
            <a:off x="919682" y="1332655"/>
            <a:ext cx="3458103" cy="5160220"/>
            <a:chOff x="919682" y="1332655"/>
            <a:chExt cx="3458103" cy="5160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2DD4ED-5FB5-4A99-B672-8DC480996486}"/>
                </a:ext>
              </a:extLst>
            </p:cNvPr>
            <p:cNvSpPr txBox="1"/>
            <p:nvPr/>
          </p:nvSpPr>
          <p:spPr>
            <a:xfrm>
              <a:off x="919682" y="1332655"/>
              <a:ext cx="297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MaterialToolbar</a:t>
              </a:r>
              <a:endParaRPr lang="en-US" sz="2400" dirty="0"/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A0656CD-0BB7-4FED-9FFE-BA57DBAF42D7}"/>
                </a:ext>
              </a:extLst>
            </p:cNvPr>
            <p:cNvSpPr/>
            <p:nvPr/>
          </p:nvSpPr>
          <p:spPr>
            <a:xfrm>
              <a:off x="3974471" y="1332655"/>
              <a:ext cx="403314" cy="39655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8EAF67D1-956D-4248-ACAF-AFBE185A3F15}"/>
                </a:ext>
              </a:extLst>
            </p:cNvPr>
            <p:cNvSpPr/>
            <p:nvPr/>
          </p:nvSpPr>
          <p:spPr>
            <a:xfrm>
              <a:off x="3974471" y="1729212"/>
              <a:ext cx="403314" cy="4763663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E3E9AE-7DC5-4AC4-9024-68F64FE0403E}"/>
                </a:ext>
              </a:extLst>
            </p:cNvPr>
            <p:cNvSpPr txBox="1"/>
            <p:nvPr/>
          </p:nvSpPr>
          <p:spPr>
            <a:xfrm>
              <a:off x="1131119" y="3880210"/>
              <a:ext cx="2387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RecyclerView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6476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1DB-941B-4091-B0CE-B507E034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list – Android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0D83D-AD5A-4D91-9EB5-77B256CA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9" b="20571"/>
          <a:stretch/>
        </p:blipFill>
        <p:spPr>
          <a:xfrm>
            <a:off x="4540748" y="1332655"/>
            <a:ext cx="3110504" cy="5160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0FB04-138B-43E8-9544-AB6B387D9886}"/>
              </a:ext>
            </a:extLst>
          </p:cNvPr>
          <p:cNvGrpSpPr/>
          <p:nvPr/>
        </p:nvGrpSpPr>
        <p:grpSpPr>
          <a:xfrm>
            <a:off x="-7017461" y="1332655"/>
            <a:ext cx="3851496" cy="5160220"/>
            <a:chOff x="575649" y="1332655"/>
            <a:chExt cx="3851496" cy="5160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C455C1-D698-4A28-B19A-52CD0C1D7AE3}"/>
                </a:ext>
              </a:extLst>
            </p:cNvPr>
            <p:cNvSpPr txBox="1"/>
            <p:nvPr/>
          </p:nvSpPr>
          <p:spPr>
            <a:xfrm>
              <a:off x="575649" y="3681932"/>
              <a:ext cx="3136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ConstraintLayout</a:t>
              </a:r>
              <a:endParaRPr lang="en-US" sz="2400" dirty="0"/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C99AB02A-2730-4480-95A1-3998C5349D8A}"/>
                </a:ext>
              </a:extLst>
            </p:cNvPr>
            <p:cNvSpPr/>
            <p:nvPr/>
          </p:nvSpPr>
          <p:spPr>
            <a:xfrm>
              <a:off x="4023831" y="1332655"/>
              <a:ext cx="403314" cy="516022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CA2745-B021-4672-819C-38C9D0337CB9}"/>
              </a:ext>
            </a:extLst>
          </p:cNvPr>
          <p:cNvGrpSpPr/>
          <p:nvPr/>
        </p:nvGrpSpPr>
        <p:grpSpPr>
          <a:xfrm>
            <a:off x="-2916243" y="1332655"/>
            <a:ext cx="3458103" cy="5160220"/>
            <a:chOff x="919682" y="1332655"/>
            <a:chExt cx="3458103" cy="5160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2DD4ED-5FB5-4A99-B672-8DC480996486}"/>
                </a:ext>
              </a:extLst>
            </p:cNvPr>
            <p:cNvSpPr txBox="1"/>
            <p:nvPr/>
          </p:nvSpPr>
          <p:spPr>
            <a:xfrm>
              <a:off x="919682" y="1332655"/>
              <a:ext cx="297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MaterialToolbar</a:t>
              </a:r>
              <a:endParaRPr lang="en-US" sz="2400" dirty="0"/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A0656CD-0BB7-4FED-9FFE-BA57DBAF42D7}"/>
                </a:ext>
              </a:extLst>
            </p:cNvPr>
            <p:cNvSpPr/>
            <p:nvPr/>
          </p:nvSpPr>
          <p:spPr>
            <a:xfrm>
              <a:off x="3974471" y="1332655"/>
              <a:ext cx="403314" cy="39655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8EAF67D1-956D-4248-ACAF-AFBE185A3F15}"/>
                </a:ext>
              </a:extLst>
            </p:cNvPr>
            <p:cNvSpPr/>
            <p:nvPr/>
          </p:nvSpPr>
          <p:spPr>
            <a:xfrm>
              <a:off x="3974471" y="1729212"/>
              <a:ext cx="403314" cy="4763663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E3E9AE-7DC5-4AC4-9024-68F64FE0403E}"/>
                </a:ext>
              </a:extLst>
            </p:cNvPr>
            <p:cNvSpPr txBox="1"/>
            <p:nvPr/>
          </p:nvSpPr>
          <p:spPr>
            <a:xfrm>
              <a:off x="1131119" y="3880210"/>
              <a:ext cx="2387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RecyclerView</a:t>
              </a:r>
              <a:endParaRPr lang="en-US" sz="2400" dirty="0"/>
            </a:p>
          </p:txBody>
        </p:sp>
      </p:grpSp>
      <p:sp>
        <p:nvSpPr>
          <p:cNvPr id="22" name="!component">
            <a:extLst>
              <a:ext uri="{FF2B5EF4-FFF2-40B4-BE49-F238E27FC236}">
                <a16:creationId xmlns:a16="http://schemas.microsoft.com/office/drawing/2014/main" id="{A50C3352-9AFE-44B8-ADFA-B3E89D9E08D3}"/>
              </a:ext>
            </a:extLst>
          </p:cNvPr>
          <p:cNvSpPr txBox="1"/>
          <p:nvPr/>
        </p:nvSpPr>
        <p:spPr>
          <a:xfrm>
            <a:off x="775823" y="1729212"/>
            <a:ext cx="3046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List item view…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7C4AB-0B50-4DC9-8C22-EFCAC47CF14D}"/>
              </a:ext>
            </a:extLst>
          </p:cNvPr>
          <p:cNvGrpSpPr/>
          <p:nvPr/>
        </p:nvGrpSpPr>
        <p:grpSpPr>
          <a:xfrm>
            <a:off x="775823" y="1795877"/>
            <a:ext cx="3683444" cy="928458"/>
            <a:chOff x="775823" y="1795877"/>
            <a:chExt cx="3683444" cy="928458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18B62626-0300-4C0B-875D-9B51B97C35D9}"/>
                </a:ext>
              </a:extLst>
            </p:cNvPr>
            <p:cNvSpPr/>
            <p:nvPr/>
          </p:nvSpPr>
          <p:spPr>
            <a:xfrm>
              <a:off x="4055953" y="1795877"/>
              <a:ext cx="403314" cy="39655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8BB475E3-C8AB-48B2-B748-1BAF786BA0E6}"/>
                </a:ext>
              </a:extLst>
            </p:cNvPr>
            <p:cNvSpPr/>
            <p:nvPr/>
          </p:nvSpPr>
          <p:spPr>
            <a:xfrm>
              <a:off x="4055953" y="2284340"/>
              <a:ext cx="403314" cy="39655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A28DD4-2F2A-4AF9-9A16-A5E852EDF1A0}"/>
                </a:ext>
              </a:extLst>
            </p:cNvPr>
            <p:cNvSpPr txBox="1"/>
            <p:nvPr/>
          </p:nvSpPr>
          <p:spPr>
            <a:xfrm>
              <a:off x="775823" y="2262670"/>
              <a:ext cx="3046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List item view…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51262BA-9D9B-4E20-8492-587BCDAE7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1" b="1"/>
          <a:stretch/>
        </p:blipFill>
        <p:spPr>
          <a:xfrm>
            <a:off x="4540749" y="1775268"/>
            <a:ext cx="3110504" cy="4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JetBrains Mono Bold"/>
        <a:ea typeface=""/>
        <a:cs typeface=""/>
      </a:majorFont>
      <a:minorFont>
        <a:latin typeface="JetBrains Mon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3632</Words>
  <Application>Microsoft Office PowerPoint</Application>
  <PresentationFormat>Widescreen</PresentationFormat>
  <Paragraphs>220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Fira Code</vt:lpstr>
      <vt:lpstr>Calibri</vt:lpstr>
      <vt:lpstr>JetBrains Mono Bold</vt:lpstr>
      <vt:lpstr>JetBrains Mono Medium</vt:lpstr>
      <vt:lpstr>JetBrains Mono</vt:lpstr>
      <vt:lpstr>Arial</vt:lpstr>
      <vt:lpstr>Office Theme</vt:lpstr>
      <vt:lpstr>Jetpack Compose  The Future of the Android UI in a Nutshell</vt:lpstr>
      <vt:lpstr>What is Jetpack Compose?</vt:lpstr>
      <vt:lpstr>What is Jetpack Compose?</vt:lpstr>
      <vt:lpstr>What is Jetpack Compose?</vt:lpstr>
      <vt:lpstr>How we write UI now</vt:lpstr>
      <vt:lpstr>A simple list – Android View</vt:lpstr>
      <vt:lpstr>A simple list – Android View</vt:lpstr>
      <vt:lpstr>A simple list – Android View</vt:lpstr>
      <vt:lpstr>A simple list – Android View</vt:lpstr>
      <vt:lpstr>A simple list – Android View</vt:lpstr>
      <vt:lpstr>A simple list – Android View</vt:lpstr>
      <vt:lpstr>A simple list – Android View</vt:lpstr>
      <vt:lpstr>A simple list – Android View</vt:lpstr>
      <vt:lpstr>How we’ll write UI with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Jetpack Compose</vt:lpstr>
      <vt:lpstr>A simple list – View vs. Compose</vt:lpstr>
      <vt:lpstr>A simple list – View vs. Compose</vt:lpstr>
      <vt:lpstr>There’s so much more to talk about!</vt:lpstr>
      <vt:lpstr>Resources</vt:lpstr>
      <vt:lpstr>Jetpack Compose The Future of the Android UI in a Nutshell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Jetpack Compose  The Future of the Android UI in a nutshell</dc:title>
  <dc:creator>István Juhos</dc:creator>
  <cp:lastModifiedBy>Juhos István</cp:lastModifiedBy>
  <cp:revision>64</cp:revision>
  <dcterms:created xsi:type="dcterms:W3CDTF">2021-12-04T16:50:17Z</dcterms:created>
  <dcterms:modified xsi:type="dcterms:W3CDTF">2021-12-07T23:59:00Z</dcterms:modified>
</cp:coreProperties>
</file>