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Comfortaa" pitchFamily="2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2"/>
    <p:restoredTop sz="76467"/>
  </p:normalViewPr>
  <p:slideViewPr>
    <p:cSldViewPr snapToGrid="0">
      <p:cViewPr varScale="1">
        <p:scale>
          <a:sx n="150" d="100"/>
          <a:sy n="150" d="100"/>
        </p:scale>
        <p:origin x="16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dirty="0">
                <a:solidFill>
                  <a:schemeClr val="dk1"/>
                </a:solidFill>
              </a:rPr>
              <a:t>Sziasztok! Én Horváth Dávid vagyok az FF next-től! 8 éve vagyok szoftverfejlesztő, ebből közel 4 évet voltam a Supercharge-nál iOS fejlesztő, azóta inkább a termékfejlesztés, infrastruktúra és backend vonalakon tevékenykedek, de kb másfél éve elkezdett eléggé foglalkoztatni engem és a csapatunkat a flutter és ezzel egyetemben a deklaratív UI fejlesztés, ebből kifolyólag egyenes út vezetett vissza az iOS-hez és a SwiftUIhoz!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dirty="0">
                <a:solidFill>
                  <a:schemeClr val="dk1"/>
                </a:solidFill>
              </a:rPr>
              <a:t>Elég kevés az időnk így vágjunk is bele…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61886ff8c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61886ff8c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A probléma ugyanis az az ügyfél oldalon, hogy ő pixel pontosan szeretné, hogy úgy nézzen ki minden, ahogy a designer-ek megtervezték és addig nem fizet, amíg ez nincs teljesítve!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Az autolayout sajnos-nem sajnos viszont nem erre lett kitalálva, itt arányokat adunk meg a ui komponenseknek egymáshoz képest és a különböző határoló elemekhez képest, mint pl a Safe Area-hoz képest!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61886ff8c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61886ff8c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hu" sz="1700">
                <a:solidFill>
                  <a:schemeClr val="dk1"/>
                </a:solidFill>
              </a:rPr>
              <a:t>Ilyenkor jön az, hogy kikötjük a controller-ünkbe a view-kon kívül a Constraint-jeinket is, és jönnek a magic számok, mint a cunami! Nagyjából okénak tűnik, de még mindíg nem átadható az ügyfélnek!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hu" sz="1700">
                <a:solidFill>
                  <a:schemeClr val="dk1"/>
                </a:solidFill>
              </a:rPr>
              <a:t>Összeveszel a PO-val, ő nem érti miért nem lehet pixel pontosan fejleszteni, te nem érted miért nem tetszik neki a fasza KÉZMŰVES appod, de egy valami biztos! Addíg nem fizet az ügyfél, amíg nem pixel pontos!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hu" sz="1700">
                <a:solidFill>
                  <a:schemeClr val="dk1"/>
                </a:solidFill>
              </a:rPr>
              <a:t>Mit lehet tehát ilyenkor tenni… ?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61886ff8c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61886ff8c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61886ff8c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61886ff8c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hu" sz="1700">
                <a:solidFill>
                  <a:schemeClr val="dk1"/>
                </a:solidFill>
              </a:rPr>
              <a:t>Na és igen…. Ilyenkor jutunk el ilyen úgynevezett megoldásokig….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700">
                <a:solidFill>
                  <a:schemeClr val="dk1"/>
                </a:solidFill>
              </a:rPr>
              <a:t>A PM-ük örül, mi is örülünk, ki az aki ilyenkor nem örül egyedül?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700">
                <a:solidFill>
                  <a:schemeClr val="dk1"/>
                </a:solidFill>
              </a:rPr>
              <a:t>A fejlesztő, aki fél év múlva látja ezt miután elküldött minket a jó ÉDES TEJIVÓBA!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61886ff8c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61886ff8c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chemeClr val="dk1"/>
                </a:solidFill>
              </a:rPr>
              <a:t>Egyszerűen deklaratív módon definiáljuk a UI-unkat, nincsenek constraint-ek, nincsenek outlet-ek, nincsenek action-ök!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b="1">
                <a:solidFill>
                  <a:schemeClr val="dk1"/>
                </a:solidFill>
              </a:rPr>
              <a:t>Hogyan interaktálunk akkor a UI-unkkal? 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61886ff8c_2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61886ff8c_2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Ezzel automatikusan kapcsolatot tudunk teremteni a View és a hozzá tartozó State objektum között…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1886ff8c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61886ff8c_2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A Binding-nak alapvetően az az ereje, hogy nem csak a beépített típusokra alkalmazható, hanem gyakorlatilag bármilyen Egyedi Class-ra!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61886ff8c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61886ff8c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61886ff8c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61886ff8c_2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Aki nem annyira jártas esetleg az RX-ben és az egész Observable-Observer mintában, itt az a lényeg, hogy van egy Esemény Kibocsátó, jelen esetben a viewmodel-ünk, ami majd szépen “Jelez”, ha sikeresen lefutott a bejelentkezésünk, a másik oldalon a view-nk meg szépen feliratkozik ezekre az esemény változásokra, mindent igazából nagyon könnyen és egyszerűen teszi lehetővé számunkra a keretrendszer, hiszen csak egy-egy @ObservableObject/ObservedObject annotációt kell elhelyeznünk és a view-non pedig megfelelően csatlakoztatni kell ezeket.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61886ff8c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61886ff8c_2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Aki nem annyira jártas esetleg az RX-ben és az egész Observable-Observer mintában, itt az a lényeg, hogy van egy Esemény Kibocsátó, jelen esetben a viewmodel-ünk, ami majd szépen “Jelez”, ha sikeresen lefutott a bejelentkezésünk, a másik oldalon a view-nk meg szépen feliratkozik ezekre az esemény változásokra, mindent igazából nagyon könnyen és egyszerűen teszi lehetővé számunkra a keretrendszer, hiszen csak egy-egy @ObservableObject/ObservedObject annotációt kell elhelyeznünk és a view-non pedig megfelelően csatlakoztatni kell ezeket. </a:t>
            </a:r>
            <a:endParaRPr sz="17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4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61886ff8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61886ff8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61886ff8c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61886ff8c_2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Hoztam 3 példát arra, hogy hogyan néz ki ez az egész state management dolog a 3 fő vezető piaci szereplőnél, és azt kell mondjam, hogy gyakorlatilag ugyanaz az elv mindhárom mögött, még azt is megmerném kockáztatni mondani, hogy aki az egyiket ismeri, vagyis aki swiftui-ozni már magabiztosan tud, az a Flutter Widget-tree-t és a Flutter State Management-et is ismeri és ugyanez igaz a jat Pack Compose-re is!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61886ff8c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61886ff8c_2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6188702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6188702a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Először had mutassam meg azt, hogy hogyan használunk fel nem SwiftUI elemeket, vagyis hogyan használunk “Hagyományosan” készített UIView-kat SwiftUI kódból.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Én itt most csak így viccből csináltam nektek egy Triangle View-t, ami nemes egyszerűséggel kirajzol egy nem annyira kegyetlenül szarul kinéző háromszöget, de legalább tudok itt nektek villantani, hogy tudok háromszöget rajzolni kódból :D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6188702a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6188702a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Másodszor pedig nézzük meg két példát, hogyan tudunk egy gombot animálni.Hála istennek az Apple mindig valahogy prioritásként kezeli ezeket a quick win-eket, annak érdekében, hogy viszonylag gyorsan élvezhető UI-t tudjunk létrehozni.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6188702a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6188702a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chemeClr val="dk1"/>
                </a:solidFill>
              </a:rPr>
              <a:t>Érdemes még itt megemlíteni azt, hogy ha úgy tartja kedvünk (és miért ne tartaná úgy), létrehozhatunk különböző Gomb és szöveg stílusokat, amiket bárhol egyszerűen tudunk alkalmazni swiftUI-ban, erre hoztam itt még egy példát.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6188702a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6188702a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6419f1b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6419f1b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6419f1bd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06419f1bd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A korábban említett 2 projekt példából elég egyértelműen látszik, hogy nagyon könnyű az átjárás a SwiftUI és a UIKIt között, egyszerűen lehet őket kombinálni és áttérni egyikről a másikra. Igazából elég csak a Viewmodel rétegünket, ahol az üzleti logika implementálva van kiegészíteni arra, hogy a korábban említett Observable/Observed mintát támogassa és már át is térhetünk az AutoLaout-ról a SwiftUI-ra…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6419f1bd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6419f1bd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Felmerül azonban a kérdés, hogy mi van az RxSwift-el… Évek óta nagyon népszerű az iOS fejlesztők körében, Legacy kódbázisok épültek rá és a mai napig az egyik legerősebb fegyvere egy iOS fejlesztőnek mind architekturális, mind UI fejlesztés szempontból.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A SwiftUI azonban erősen a Combine-ra épül, A state management elképzelhetetlen a Combine nélkül, így felmerül a kérdés, hogy szükség van-e még az RxSwift-re és az RCocoa-ra… Ha szeretnénk is használni továbbra is, a Combine kihagyhatatlan a képletből, vagyis mindenképpen kell valamiféle wrapper, vagy közbülső fejlesztői réteg az Rx és a SwiftUI-os View-inl közé, hogy működhessen a korábban taglalt state management…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6419f1b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6419f1b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Ez egy nagyon érdekes kérdés szerintem és mindenképpen érdemes foglalkozni vele a jövőben…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Ezt a kérdéskört én most így itt hagynám mindenkinek, igazából szerintem lehetne egy hasonló előadást csinálni erről a témáról is, mint ez …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61886ff8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61886ff8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800" dirty="0">
                <a:solidFill>
                  <a:schemeClr val="dk1"/>
                </a:solidFill>
              </a:rPr>
              <a:t>Ha valaki beírja a google-be, hogy mi is valójában a deklaratív UI fejlesztés, vagy simán csak deklaratív fejlesztés, akkor rátalál a fenti példára!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800" dirty="0">
                <a:solidFill>
                  <a:schemeClr val="dk1"/>
                </a:solidFill>
              </a:rPr>
              <a:t>Miről is szól ez valójában?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800" dirty="0">
                <a:solidFill>
                  <a:schemeClr val="dk1"/>
                </a:solidFill>
              </a:rPr>
              <a:t>Ugye a fenti példa azt mutatja be, hogyan is differenciáljuk az imperatív megközelítést a deklaratívtól, vagyis képzeljük el, hogy a menyasszonyunkkal bemegyünk egy étterembe és Ő az ajtó után az éttermi munkatársnak - aki ugye a foglalások alapján beengedi az embereket - elkezdi mondani, hogy lát egy asztalt ott, a szép kilátásra nézve, úgy látja, hogy nem foglalt, megkérdezi hova teheti a kabátját, a táskáját, hol a mosdó, …. majd elmondja, hogy most a vőlegényével odasétáll és le fog ülni…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800" dirty="0">
                <a:solidFill>
                  <a:schemeClr val="dk1"/>
                </a:solidFill>
              </a:rPr>
              <a:t>A deklaratív megközelítés ugyan kisarkítva kissé, de ennyi: Jó napot kívánok, asztalt szeretnék kérni 2 főre!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800" dirty="0">
                <a:solidFill>
                  <a:schemeClr val="dk1"/>
                </a:solidFill>
              </a:rPr>
              <a:t>A lényegi különbség a kettő között iagazából az, hogy az imperatív megközelítés azt írja le, hogy HOGYAN történnek a dolgok/események, míg a deklaratív azt írja le, hogy MI történik!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6419f1bd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06419f1bd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dirty="0">
                <a:solidFill>
                  <a:schemeClr val="dk1"/>
                </a:solidFill>
              </a:rPr>
              <a:t>Összegzés: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dirty="0">
                <a:solidFill>
                  <a:schemeClr val="dk1"/>
                </a:solidFill>
              </a:rPr>
              <a:t>Én úgy látom, hogy még nem vagyunk ott, hogy azonnal mindenképpen mindenki térjen át a SwiftUI-ra, egyszerűen mi iOS fejlesztők még nem vagyunk rákényszerítve eléggé, túl nagy POWER-t adott a kezünkbe anno az apple az autolayout-al. A Flutter egyre népszerűbb, egyre inkább kompromisszummentes megoldásokat lehet vele készíteni és a deklaratív UI is előbb, vagy utobb elvárás lesz nem csak egy állásinterjún, de az ügyfél oldalon is hallottam már olyat, hogy laikusként ezt várják el, mint fejlesztői stack…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6419f1bd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06419f1bd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dirty="0">
                <a:solidFill>
                  <a:schemeClr val="dk1"/>
                </a:solidFill>
              </a:rPr>
              <a:t>Sziasztok! Én Horváth Dávid vagyok az FF next-től! 8 éve vagyok szoftverfejlesztő, ebből közel 4 évet voltam a Supercharge-nál iOS fejlesztő, azóta inkább a termékfejlesztés, infrastruktúra és backend vonalakon tevékenykedek, de kb másfél éve elkezdett eléggé foglalkoztatni engem és a csapatunkat a flutter és ezzel egyetemben a deklaratív UI fejlesztés, ebből kifolyólag egyenes út vezetett vissza az iOS-hez és a SwiftUIhoz!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dirty="0">
                <a:solidFill>
                  <a:schemeClr val="dk1"/>
                </a:solidFill>
              </a:rPr>
              <a:t>Elég kevés az időnk így vágjunk is bele…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61886ff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61886ff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Úgy gondolom, hogy ez az 5 esemény volt a leginkább meghatározó!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Véleményem szerint ezek az iOS fejlődéstörténetének legmeghatározóbb mérföldkövei…. Ezek az események befojásolták ugyanis leginkább az iOS fejlesztői társadalmat és a legtöb az iparágban tevékenykedő vagy érdekelt céget!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>
                <a:solidFill>
                  <a:schemeClr val="dk1"/>
                </a:solidFill>
              </a:rPr>
              <a:t>És igen, 2019-ben bejelentette az Apple a SwiftUI-t, ezzel új fejezet nyílt az alkalmasásfejlesztés horizontján az Apple-nél is, így egyértelműen bejelntkezett, mint Flutter konkurencia, legalábbis, mint deklaratív UI fejlesztés tekintetében!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61886ff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61886ff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chemeClr val="dk1"/>
                </a:solidFill>
              </a:rPr>
              <a:t>Hoztam nektek egy mini “tanulmányt”, ami bemutatja azoknak, akik esetleg nem iOS fejlesztők, hogyan is néz ki a UI fejlesztés ma a modern iOS fejlesztésben az AutoLayout-ot használva!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chemeClr val="dk1"/>
                </a:solidFill>
              </a:rPr>
              <a:t>Ez alapvetően egy SwiftUI-os előadás, így próbálom pörgetni ezt a részt, de azért fontos erről beszélni, hogy legyen össehasonlítási alapunk majd!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61886ff8c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61886ff8c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1886ff8c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61886ff8c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1886ff8c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1886ff8c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61886ff8c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61886ff8c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b="1">
                <a:solidFill>
                  <a:schemeClr val="dk1"/>
                </a:solidFill>
              </a:rPr>
              <a:t>Örülünk, magabiztosak vagyunk, az élet szép….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700" b="1">
                <a:solidFill>
                  <a:schemeClr val="dk1"/>
                </a:solidFill>
              </a:rPr>
              <a:t>Majd jön a Product Owner-ünk habzó szájjal, hogy mégis mi ment ennyire félre a UI-on! 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png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37450" y="1033375"/>
            <a:ext cx="67509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000" b="1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UIKit-től a SwiftUI-ig</a:t>
            </a:r>
            <a:endParaRPr sz="4000" b="1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52600" y="1779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245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kihalóban az imádott AutoLayout?</a:t>
            </a:r>
            <a:endParaRPr sz="3900" b="1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325" y="4086700"/>
            <a:ext cx="1737625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57600" y="179700"/>
            <a:ext cx="90288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800" b="1">
                <a:latin typeface="Comfortaa"/>
                <a:ea typeface="Comfortaa"/>
                <a:cs typeface="Comfortaa"/>
                <a:sym typeface="Comfortaa"/>
              </a:rPr>
              <a:t>Nézzük csak meg azt a UI-t iPhone -5S-en!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275" y="862750"/>
            <a:ext cx="4553450" cy="325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57600" y="438725"/>
            <a:ext cx="90288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244" b="1">
                <a:latin typeface="Comfortaa"/>
                <a:ea typeface="Comfortaa"/>
                <a:cs typeface="Comfortaa"/>
                <a:sym typeface="Comfortaa"/>
              </a:rPr>
              <a:t>Kössük Ki a Constraint-et a Controller-be! </a:t>
            </a:r>
            <a:endParaRPr sz="2244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800" y="1623975"/>
            <a:ext cx="8272402" cy="18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115200" y="198375"/>
            <a:ext cx="90288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500" b="1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hu" sz="2500" b="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SDVersion</a:t>
            </a:r>
            <a:endParaRPr sz="2500" b="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44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4475" y="816825"/>
            <a:ext cx="6837002" cy="384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115200" y="198375"/>
            <a:ext cx="90288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500" b="1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hu" sz="2500" b="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SDVersion</a:t>
            </a:r>
            <a:endParaRPr sz="2500" b="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44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52550" y="696650"/>
            <a:ext cx="8239800" cy="3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11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if ([SDVersion deviceVersion] == iPhone7)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NSLog(@"You got the iPhone 7. Sweet 🍭!");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else if ([SDVersion deviceVersion] == iPhone6SPlus)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NSLog(@"iPhone 6S Plus? Bigger is better!");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else if ([SDVersion deviceVersion] == iPadAir2)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	   NSLog(@"You own an iPad Air 2 🌀!");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// Check for device screen size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if ([SDVersion deviceSize] == Screen4Dot7inch)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NSLog(@"Your screen is 4.7 inches");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// Check if screen is in zoom mode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if ([SDVersion isZoomed])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	   NSLog(@"Your device is in Zoom Mode 🔎");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// Get device name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NSLog(@"%@", [SDVersion deviceNameString]);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/* e.g: Outputs 'iPhone 7 Plus' */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// Check for iOS Version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if ([SDVersion versionGreaterThanOrEqualTo:@"10"])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marR="15240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00"/>
              <a:buFont typeface="Arial"/>
              <a:buNone/>
            </a:pPr>
            <a:r>
              <a:rPr lang="hu" sz="1111">
                <a:solidFill>
                  <a:srgbClr val="24292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NSLog(@"You are running iOS 10 or above!");</a:t>
            </a:r>
            <a:endParaRPr sz="1111">
              <a:solidFill>
                <a:srgbClr val="2429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283150" y="1311950"/>
            <a:ext cx="33777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477" b="1">
                <a:latin typeface="Comfortaa"/>
                <a:ea typeface="Comfortaa"/>
                <a:cs typeface="Comfortaa"/>
                <a:sym typeface="Comfortaa"/>
              </a:rPr>
              <a:t>A SwiftUI “Módi”</a:t>
            </a: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850" y="119576"/>
            <a:ext cx="4435600" cy="49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283150" y="1311950"/>
            <a:ext cx="33777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477" b="1">
                <a:latin typeface="Comfortaa"/>
                <a:ea typeface="Comfortaa"/>
                <a:cs typeface="Comfortaa"/>
                <a:sym typeface="Comfortaa"/>
              </a:rPr>
              <a:t>State Management</a:t>
            </a: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500" y="2687125"/>
            <a:ext cx="4241199" cy="3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850" y="3208275"/>
            <a:ext cx="4220504" cy="6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6700" y="371801"/>
            <a:ext cx="4812025" cy="42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283150" y="1311950"/>
            <a:ext cx="33777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477" b="1">
                <a:latin typeface="Comfortaa"/>
                <a:ea typeface="Comfortaa"/>
                <a:cs typeface="Comfortaa"/>
                <a:sym typeface="Comfortaa"/>
              </a:rPr>
              <a:t>@Binding</a:t>
            </a: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5200" y="223200"/>
            <a:ext cx="4800901" cy="448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283150" y="1311950"/>
            <a:ext cx="33777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55" b="1">
                <a:latin typeface="Comfortaa"/>
                <a:ea typeface="Comfortaa"/>
                <a:cs typeface="Comfortaa"/>
                <a:sym typeface="Comfortaa"/>
              </a:rPr>
              <a:t>ObservableObject/</a:t>
            </a:r>
            <a:br>
              <a:rPr lang="hu" sz="2455" b="1">
                <a:latin typeface="Comfortaa"/>
                <a:ea typeface="Comfortaa"/>
                <a:cs typeface="Comfortaa"/>
                <a:sym typeface="Comfortaa"/>
              </a:rPr>
            </a:br>
            <a:r>
              <a:rPr lang="hu" sz="2455" b="1">
                <a:latin typeface="Comfortaa"/>
                <a:ea typeface="Comfortaa"/>
                <a:cs typeface="Comfortaa"/>
                <a:sym typeface="Comfortaa"/>
              </a:rPr>
              <a:t>ObservedObject</a:t>
            </a:r>
            <a:endParaRPr sz="16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93452">
            <a:off x="3776226" y="161999"/>
            <a:ext cx="5099027" cy="260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825" y="2696725"/>
            <a:ext cx="5079059" cy="3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825" y="3141761"/>
            <a:ext cx="5307840" cy="3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825" y="3642125"/>
            <a:ext cx="477914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283150" y="1311950"/>
            <a:ext cx="33777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55" b="1">
                <a:latin typeface="Comfortaa"/>
                <a:ea typeface="Comfortaa"/>
                <a:cs typeface="Comfortaa"/>
                <a:sym typeface="Comfortaa"/>
              </a:rPr>
              <a:t>ObservableObject/</a:t>
            </a:r>
            <a:br>
              <a:rPr lang="hu" sz="2455" b="1">
                <a:latin typeface="Comfortaa"/>
                <a:ea typeface="Comfortaa"/>
                <a:cs typeface="Comfortaa"/>
                <a:sym typeface="Comfortaa"/>
              </a:rPr>
            </a:br>
            <a:r>
              <a:rPr lang="hu" sz="2455" b="1">
                <a:latin typeface="Comfortaa"/>
                <a:ea typeface="Comfortaa"/>
                <a:cs typeface="Comfortaa"/>
                <a:sym typeface="Comfortaa"/>
              </a:rPr>
              <a:t>ObservedObject</a:t>
            </a:r>
            <a:endParaRPr sz="16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83076">
            <a:off x="3964512" y="285523"/>
            <a:ext cx="4851523" cy="42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95650" y="2469675"/>
            <a:ext cx="5504549" cy="3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/>
          <p:nvPr/>
        </p:nvSpPr>
        <p:spPr>
          <a:xfrm>
            <a:off x="6335625" y="3355275"/>
            <a:ext cx="528900" cy="22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wiftui1" descr="swiftui1">
            <a:hlinkClick r:id="" action="ppaction://media"/>
            <a:extLst>
              <a:ext uri="{FF2B5EF4-FFF2-40B4-BE49-F238E27FC236}">
                <a16:creationId xmlns:a16="http://schemas.microsoft.com/office/drawing/2014/main" id="{00A2731E-3169-4F4B-9EA2-1BA4FA2734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142" y="87845"/>
            <a:ext cx="5266152" cy="41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55575" y="182700"/>
            <a:ext cx="4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>
                <a:latin typeface="Comfortaa"/>
                <a:ea typeface="Comfortaa"/>
                <a:cs typeface="Comfortaa"/>
                <a:sym typeface="Comfortaa"/>
              </a:rPr>
              <a:t>Agenda: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55575" y="8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457200" lvl="0" indent="-35004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Deklaratív UI fejlesztés (röviden)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iOS fejlődéstörténete (röviden) 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Autolayout “Case study”, avagy hogyan csináltuk eddig! 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SwiftUI módi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Combine alapok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State Management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iOS, Android, Flutter state management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Quick wins, Animations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UIKit -&gt; SwiftUI, RxSwift? </a:t>
            </a:r>
            <a:endParaRPr sz="47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0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hu" sz="478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Merre tovább? </a:t>
            </a:r>
            <a:endParaRPr sz="488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135075" y="0"/>
            <a:ext cx="703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130" b="1">
                <a:latin typeface="Comfortaa"/>
                <a:ea typeface="Comfortaa"/>
                <a:cs typeface="Comfortaa"/>
                <a:sym typeface="Comfortaa"/>
              </a:rPr>
              <a:t>iOS, Android, Flutter State Management</a:t>
            </a:r>
            <a:endParaRPr sz="1729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Google Shape;215;p32">
            <a:extLst>
              <a:ext uri="{FF2B5EF4-FFF2-40B4-BE49-F238E27FC236}">
                <a16:creationId xmlns:a16="http://schemas.microsoft.com/office/drawing/2014/main" id="{9F64C33B-31FF-C645-B196-94770384C212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flipH="1" flipV="1">
            <a:off x="6396921" y="0"/>
            <a:ext cx="2747079" cy="256635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2EF5135-8233-284E-B063-3B86326DE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023" y="969141"/>
            <a:ext cx="3144629" cy="378030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0AECD48-D1E1-AF42-8955-15E8710DC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134" y="969141"/>
            <a:ext cx="3788857" cy="37803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2"/>
          <p:cNvPicPr preferRelativeResize="0"/>
          <p:nvPr/>
        </p:nvPicPr>
        <p:blipFill>
          <a:blip r:embed="rId5"/>
          <a:stretch>
            <a:fillRect/>
          </a:stretch>
        </p:blipFill>
        <p:spPr>
          <a:xfrm flipH="1" flipV="1">
            <a:off x="6396921" y="0"/>
            <a:ext cx="2747079" cy="2566350"/>
          </a:xfrm>
          <a:prstGeom prst="rect">
            <a:avLst/>
          </a:prstGeom>
        </p:spPr>
      </p:pic>
      <p:pic>
        <p:nvPicPr>
          <p:cNvPr id="216" name="Google Shape;21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669275" y="1807425"/>
            <a:ext cx="36816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230" b="1">
                <a:latin typeface="Comfortaa"/>
                <a:ea typeface="Comfortaa"/>
                <a:cs typeface="Comfortaa"/>
                <a:sym typeface="Comfortaa"/>
              </a:rPr>
              <a:t>Quick Wins, Animations</a:t>
            </a:r>
            <a:endParaRPr sz="283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92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swiftui2" descr="swiftui2">
            <a:hlinkClick r:id="" action="ppaction://media"/>
            <a:extLst>
              <a:ext uri="{FF2B5EF4-FFF2-40B4-BE49-F238E27FC236}">
                <a16:creationId xmlns:a16="http://schemas.microsoft.com/office/drawing/2014/main" id="{F828B251-D81C-164C-B178-2D4279EB7D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2794" y="0"/>
            <a:ext cx="247173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283150" y="774025"/>
            <a:ext cx="36816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230" b="1">
                <a:latin typeface="Comfortaa"/>
                <a:ea typeface="Comfortaa"/>
                <a:cs typeface="Comfortaa"/>
                <a:sym typeface="Comfortaa"/>
              </a:rPr>
              <a:t>UIView SwiftUI kódban?</a:t>
            </a:r>
            <a:endParaRPr sz="292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8033">
            <a:off x="4154825" y="24899"/>
            <a:ext cx="4658052" cy="4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85400" y="2482325"/>
            <a:ext cx="497910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283150" y="774025"/>
            <a:ext cx="36816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230" b="1">
                <a:latin typeface="Comfortaa"/>
                <a:ea typeface="Comfortaa"/>
                <a:cs typeface="Comfortaa"/>
                <a:sym typeface="Comfortaa"/>
              </a:rPr>
              <a:t>Animáció</a:t>
            </a:r>
            <a:endParaRPr sz="292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8000" y="171487"/>
            <a:ext cx="4194301" cy="480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283150" y="284625"/>
            <a:ext cx="36816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230" b="1">
                <a:latin typeface="Comfortaa"/>
                <a:ea typeface="Comfortaa"/>
                <a:cs typeface="Comfortaa"/>
                <a:sym typeface="Comfortaa"/>
              </a:rPr>
              <a:t>Animáció</a:t>
            </a:r>
            <a:endParaRPr sz="292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" name="Google Shape;215;p32">
            <a:extLst>
              <a:ext uri="{FF2B5EF4-FFF2-40B4-BE49-F238E27FC236}">
                <a16:creationId xmlns:a16="http://schemas.microsoft.com/office/drawing/2014/main" id="{8357E51C-103D-8640-A45A-4AECC2D18C4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flipH="1" flipV="1">
            <a:off x="6396921" y="0"/>
            <a:ext cx="2747079" cy="2566350"/>
          </a:xfrm>
          <a:prstGeom prst="rect">
            <a:avLst/>
          </a:prstGeom>
        </p:spPr>
      </p:pic>
      <p:pic>
        <p:nvPicPr>
          <p:cNvPr id="242" name="Google Shape;2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925" y="1631326"/>
            <a:ext cx="8129126" cy="17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283150" y="284625"/>
            <a:ext cx="36816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230" b="1">
                <a:latin typeface="Comfortaa"/>
                <a:ea typeface="Comfortaa"/>
                <a:cs typeface="Comfortaa"/>
                <a:sym typeface="Comfortaa"/>
              </a:rPr>
              <a:t>Animáció</a:t>
            </a:r>
            <a:endParaRPr sz="292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Google Shape;215;p32">
            <a:extLst>
              <a:ext uri="{FF2B5EF4-FFF2-40B4-BE49-F238E27FC236}">
                <a16:creationId xmlns:a16="http://schemas.microsoft.com/office/drawing/2014/main" id="{AFB6D0B8-0197-7B46-9E49-E644FEA73E13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 flipH="1" flipV="1">
            <a:off x="6396921" y="0"/>
            <a:ext cx="2747079" cy="2566350"/>
          </a:xfrm>
          <a:prstGeom prst="rect">
            <a:avLst/>
          </a:prstGeom>
        </p:spPr>
      </p:pic>
      <p:pic>
        <p:nvPicPr>
          <p:cNvPr id="2" name="swiftui3" descr="swiftui3">
            <a:hlinkClick r:id="" action="ppaction://media"/>
            <a:extLst>
              <a:ext uri="{FF2B5EF4-FFF2-40B4-BE49-F238E27FC236}">
                <a16:creationId xmlns:a16="http://schemas.microsoft.com/office/drawing/2014/main" id="{AA2E9756-0C64-8242-B463-6DE7C65CE4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94244" y="0"/>
            <a:ext cx="247173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237725" y="629950"/>
            <a:ext cx="3681600" cy="18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920" b="1">
                <a:latin typeface="Comfortaa"/>
                <a:ea typeface="Comfortaa"/>
                <a:cs typeface="Comfortaa"/>
                <a:sym typeface="Comfortaa"/>
              </a:rPr>
              <a:t>UIKit -&gt; SwiftUI, Mi a helyzet az RXSwift-el?</a:t>
            </a:r>
            <a:endParaRPr sz="292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7" name="Google Shape;25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343825" y="-127225"/>
            <a:ext cx="3498650" cy="34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283150" y="148300"/>
            <a:ext cx="36816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920" b="1">
                <a:latin typeface="Comfortaa"/>
                <a:ea typeface="Comfortaa"/>
                <a:cs typeface="Comfortaa"/>
                <a:sym typeface="Comfortaa"/>
              </a:rPr>
              <a:t>Áttérés SwiftUI-ra</a:t>
            </a:r>
            <a:endParaRPr sz="292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87001">
            <a:off x="-133459" y="1387911"/>
            <a:ext cx="4865269" cy="248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5;p32">
            <a:extLst>
              <a:ext uri="{FF2B5EF4-FFF2-40B4-BE49-F238E27FC236}">
                <a16:creationId xmlns:a16="http://schemas.microsoft.com/office/drawing/2014/main" id="{5885822C-38EC-B74A-84F6-54E2549181BB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 flipH="1" flipV="1">
            <a:off x="6396921" y="0"/>
            <a:ext cx="2747079" cy="2566350"/>
          </a:xfrm>
          <a:prstGeom prst="rect">
            <a:avLst/>
          </a:prstGeom>
        </p:spPr>
      </p:pic>
      <p:pic>
        <p:nvPicPr>
          <p:cNvPr id="265" name="Google Shape;26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7973">
            <a:off x="4391750" y="152100"/>
            <a:ext cx="4673900" cy="25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283150" y="157400"/>
            <a:ext cx="36816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hu" sz="2920" b="1">
                <a:latin typeface="Comfortaa"/>
                <a:ea typeface="Comfortaa"/>
                <a:cs typeface="Comfortaa"/>
                <a:sym typeface="Comfortaa"/>
              </a:rPr>
              <a:t>Mi a helyzet az RXSwift-el?</a:t>
            </a:r>
            <a:endParaRPr sz="292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800" y="1312611"/>
            <a:ext cx="7303426" cy="28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283150" y="157400"/>
            <a:ext cx="36816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920" b="1">
                <a:latin typeface="Comfortaa"/>
                <a:ea typeface="Comfortaa"/>
                <a:cs typeface="Comfortaa"/>
                <a:sym typeface="Comfortaa"/>
              </a:rPr>
              <a:t>Mi a helyzet az RXSwift-el?</a:t>
            </a:r>
            <a:endParaRPr sz="292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2967825" y="505825"/>
            <a:ext cx="2520900" cy="3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0000" b="1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300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" name="Google Shape;215;p32">
            <a:extLst>
              <a:ext uri="{FF2B5EF4-FFF2-40B4-BE49-F238E27FC236}">
                <a16:creationId xmlns:a16="http://schemas.microsoft.com/office/drawing/2014/main" id="{B4D9DC96-58E6-BD47-BD58-66141E0A8A92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flipH="1" flipV="1">
            <a:off x="6396921" y="0"/>
            <a:ext cx="2747079" cy="256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086750" y="1307600"/>
            <a:ext cx="697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“The imperative approach is concerned with </a:t>
            </a:r>
            <a:r>
              <a:rPr lang="hu" sz="2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</a:t>
            </a:r>
            <a:r>
              <a:rPr lang="h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you're actually going to get a seat. You need to list out the steps to be able to show HOW you're going to get a table. The declarative approach is more concerned with </a:t>
            </a:r>
            <a:r>
              <a:rPr lang="hu" sz="2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</a:t>
            </a:r>
            <a:r>
              <a:rPr lang="h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you want, a table for two! “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78375" y="335100"/>
            <a:ext cx="4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>
                <a:latin typeface="Comfortaa"/>
                <a:ea typeface="Comfortaa"/>
                <a:cs typeface="Comfortaa"/>
                <a:sym typeface="Comfortaa"/>
              </a:rPr>
              <a:t>A deklaratív UI-ról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283150" y="157400"/>
            <a:ext cx="36816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920" b="1">
                <a:latin typeface="Comfortaa"/>
                <a:ea typeface="Comfortaa"/>
                <a:cs typeface="Comfortaa"/>
                <a:sym typeface="Comfortaa"/>
              </a:rPr>
              <a:t>Valami okosság a végére...</a:t>
            </a:r>
            <a:endParaRPr sz="292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0" name="Google Shape;29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5200" y="1235900"/>
            <a:ext cx="4815577" cy="320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ctrTitle"/>
          </p:nvPr>
        </p:nvSpPr>
        <p:spPr>
          <a:xfrm>
            <a:off x="1196550" y="1624050"/>
            <a:ext cx="67509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5000" b="1" dirty="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Köszi a figyelmet! :)</a:t>
            </a:r>
            <a:endParaRPr sz="5000" b="1" dirty="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6" name="Google Shape;2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97975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825" y="3345625"/>
            <a:ext cx="5810700" cy="10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78375" y="335100"/>
            <a:ext cx="4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>
                <a:latin typeface="Comfortaa"/>
                <a:ea typeface="Comfortaa"/>
                <a:cs typeface="Comfortaa"/>
                <a:sym typeface="Comfortaa"/>
              </a:rPr>
              <a:t>Az iOS fejlődéstörténete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55575" y="1312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485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46"/>
              <a:buFont typeface="Comfortaa"/>
              <a:buChar char="-"/>
            </a:pPr>
            <a:r>
              <a:rPr lang="hu" sz="214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2007 - The iPhone OS</a:t>
            </a:r>
            <a:endParaRPr sz="2145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6485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6"/>
              <a:buFont typeface="Comfortaa"/>
              <a:buChar char="-"/>
            </a:pPr>
            <a:r>
              <a:rPr lang="hu" sz="214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2009 - App Store  </a:t>
            </a:r>
            <a:endParaRPr sz="2145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6485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6"/>
              <a:buFont typeface="Comfortaa"/>
              <a:buChar char="-"/>
            </a:pPr>
            <a:r>
              <a:rPr lang="hu" sz="214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2012 - iOS6, Auto Layout</a:t>
            </a:r>
            <a:endParaRPr sz="2145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6485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6"/>
              <a:buFont typeface="Comfortaa"/>
              <a:buChar char="-"/>
            </a:pPr>
            <a:r>
              <a:rPr lang="hu" sz="214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2014 - Swift 1.0</a:t>
            </a:r>
            <a:endParaRPr sz="2145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6485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6"/>
              <a:buFont typeface="Comfortaa"/>
              <a:buChar char="-"/>
            </a:pPr>
            <a:r>
              <a:rPr lang="hu" sz="2145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2019 - SwiftUI</a:t>
            </a:r>
            <a:endParaRPr sz="2245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52575" y="1215800"/>
            <a:ext cx="823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3477" b="1">
                <a:latin typeface="Comfortaa"/>
                <a:ea typeface="Comfortaa"/>
                <a:cs typeface="Comfortaa"/>
                <a:sym typeface="Comfortaa"/>
              </a:rPr>
              <a:t>Autolayout “Case study”, avagy hogyan csináltuk eddig! </a:t>
            </a: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7600" y="61275"/>
            <a:ext cx="90288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mfortaa"/>
              <a:buAutoNum type="arabicPeriod"/>
            </a:pPr>
            <a:r>
              <a:rPr lang="hu" sz="1800" b="1">
                <a:latin typeface="Comfortaa"/>
                <a:ea typeface="Comfortaa"/>
                <a:cs typeface="Comfortaa"/>
                <a:sym typeface="Comfortaa"/>
              </a:rPr>
              <a:t>Az interface builder-ben először összesobjuk az alap komponenseinket! 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AutoNum type="arabicPeriod"/>
            </a:pPr>
            <a:r>
              <a:rPr lang="hu" sz="1800" b="1">
                <a:latin typeface="Comfortaa"/>
                <a:ea typeface="Comfortaa"/>
                <a:cs typeface="Comfortaa"/>
                <a:sym typeface="Comfortaa"/>
              </a:rPr>
              <a:t>Beállítjuk az autolayout-ot használva a megfelelő Constraint-eket! 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1161">
            <a:off x="18833" y="1152744"/>
            <a:ext cx="1921875" cy="35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52674">
            <a:off x="1958387" y="1242172"/>
            <a:ext cx="2214575" cy="285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8619" y="1415387"/>
            <a:ext cx="2370549" cy="23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80726">
            <a:off x="6743352" y="1123484"/>
            <a:ext cx="2370550" cy="309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57600" y="61275"/>
            <a:ext cx="90288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800" b="1">
                <a:latin typeface="Comfortaa"/>
                <a:ea typeface="Comfortaa"/>
                <a:cs typeface="Comfortaa"/>
                <a:sym typeface="Comfortaa"/>
              </a:rPr>
              <a:t>3. Bekötjük a megfelelő Outlet-eket! 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800" b="1">
                <a:latin typeface="Comfortaa"/>
                <a:ea typeface="Comfortaa"/>
                <a:cs typeface="Comfortaa"/>
                <a:sym typeface="Comfortaa"/>
              </a:rPr>
              <a:t>4. Bekötjük a megfelelő Action-öket! 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14425" y="1102700"/>
            <a:ext cx="5717001" cy="17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8336">
            <a:off x="3896156" y="792981"/>
            <a:ext cx="5246212" cy="3906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6150" y="152400"/>
            <a:ext cx="22374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211975" y="934575"/>
            <a:ext cx="376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3144" b="1">
                <a:latin typeface="Comfortaa"/>
                <a:ea typeface="Comfortaa"/>
                <a:cs typeface="Comfortaa"/>
                <a:sym typeface="Comfortaa"/>
              </a:rPr>
              <a:t>Nézzük meg Simulator-ban!</a:t>
            </a:r>
            <a:endParaRPr sz="3144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6925" y="2571750"/>
            <a:ext cx="2747079" cy="2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42" y="4353575"/>
            <a:ext cx="12555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57600" y="179700"/>
            <a:ext cx="90288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800" b="1">
                <a:latin typeface="Comfortaa"/>
                <a:ea typeface="Comfortaa"/>
                <a:cs typeface="Comfortaa"/>
                <a:sym typeface="Comfortaa"/>
              </a:rPr>
              <a:t>5. Majd aki jól végezte dolgát, a nap végén mehet a kabát commit! 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477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5350" y="921950"/>
            <a:ext cx="3573300" cy="35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1906</Words>
  <Application>Microsoft Macintosh PowerPoint</Application>
  <PresentationFormat>On-screen Show (16:9)</PresentationFormat>
  <Paragraphs>154</Paragraphs>
  <Slides>31</Slides>
  <Notes>31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Comfortaa</vt:lpstr>
      <vt:lpstr>Arial</vt:lpstr>
      <vt:lpstr>Courier New</vt:lpstr>
      <vt:lpstr>Simple Light</vt:lpstr>
      <vt:lpstr>UIKit-től a SwiftUI-ig</vt:lpstr>
      <vt:lpstr>Agenda: </vt:lpstr>
      <vt:lpstr>A deklaratív UI-ról </vt:lpstr>
      <vt:lpstr>Az iOS fejlődéstörténete </vt:lpstr>
      <vt:lpstr>Autolayout “Case study”, avagy hogyan csináltuk eddig!   </vt:lpstr>
      <vt:lpstr>Az interface builder-ben először összesobjuk az alap komponenseinket!  Beállítjuk az autolayout-ot használva a megfelelő Constraint-eket!    </vt:lpstr>
      <vt:lpstr>3. Bekötjük a megfelelő Outlet-eket!  4. Bekötjük a megfelelő Action-öket!     </vt:lpstr>
      <vt:lpstr>Nézzük meg Simulator-ban!  </vt:lpstr>
      <vt:lpstr>5. Majd aki jól végezte dolgát, a nap végén mehet a kabát commit!     </vt:lpstr>
      <vt:lpstr>Nézzük csak meg azt a UI-t iPhone -5S-en!    </vt:lpstr>
      <vt:lpstr>Kössük Ki a Constraint-et a Controller-be!     </vt:lpstr>
      <vt:lpstr>import SDVersion     </vt:lpstr>
      <vt:lpstr>import SDVersion     </vt:lpstr>
      <vt:lpstr>A SwiftUI “Módi” </vt:lpstr>
      <vt:lpstr>State Management </vt:lpstr>
      <vt:lpstr>@Binding </vt:lpstr>
      <vt:lpstr>ObservableObject/ ObservedObject </vt:lpstr>
      <vt:lpstr>ObservableObject/ ObservedObject </vt:lpstr>
      <vt:lpstr>PowerPoint Presentation</vt:lpstr>
      <vt:lpstr>iOS, Android, Flutter State Management </vt:lpstr>
      <vt:lpstr>Quick Wins, Animations </vt:lpstr>
      <vt:lpstr>UIView SwiftUI kódban?</vt:lpstr>
      <vt:lpstr>Animáció</vt:lpstr>
      <vt:lpstr>Animáció</vt:lpstr>
      <vt:lpstr>Animáció</vt:lpstr>
      <vt:lpstr>UIKit -&gt; SwiftUI, Mi a helyzet az RXSwift-el?</vt:lpstr>
      <vt:lpstr>Áttérés SwiftUI-ra</vt:lpstr>
      <vt:lpstr>Mi a helyzet az RXSwift-el?</vt:lpstr>
      <vt:lpstr>Mi a helyzet az RXSwift-el?</vt:lpstr>
      <vt:lpstr>Valami okosság a végére...</vt:lpstr>
      <vt:lpstr>Köszi a figyelmet!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UIKit-től a SwiftUI-ig</dc:title>
  <cp:lastModifiedBy>David Horvath</cp:lastModifiedBy>
  <cp:revision>4</cp:revision>
  <dcterms:modified xsi:type="dcterms:W3CDTF">2021-12-07T14:17:01Z</dcterms:modified>
</cp:coreProperties>
</file>