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Source Code Pro"/>
      <p:regular r:id="rId16"/>
      <p:bold r:id="rId17"/>
      <p:italic r:id="rId18"/>
      <p:boldItalic r:id="rId19"/>
    </p:embeddedFont>
    <p:embeddedFont>
      <p:font typeface="Oswald"/>
      <p:regular r:id="rId20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-regular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Oswald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SourceCodePro-bold.fntdata"/><Relationship Id="rId16" Type="http://schemas.openxmlformats.org/officeDocument/2006/relationships/font" Target="fonts/SourceCodePr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SourceCodePro-boldItalic.fntdata"/><Relationship Id="rId6" Type="http://schemas.openxmlformats.org/officeDocument/2006/relationships/slide" Target="slides/slide1.xml"/><Relationship Id="rId18" Type="http://schemas.openxmlformats.org/officeDocument/2006/relationships/font" Target="fonts/SourceCodePr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04a4a6af43_0_3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04a4a6af43_0_3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04a4a6af43_0_2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04a4a6af43_0_2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04a4a6af43_0_2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04a4a6af43_0_2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04a4a6af43_0_3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04a4a6af43_0_3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04a4a6af43_0_2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04a4a6af43_0_2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04a4a6af43_0_2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04a4a6af43_0_2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04a4a6af43_0_2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04a4a6af43_0_2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04a4a6af43_0_3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04a4a6af43_0_3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04a4a6af43_0_3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04a4a6af43_0_3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fmla="val 50000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35" name="Google Shape;35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7"/>
          <p:cNvSpPr txBox="1"/>
          <p:nvPr>
            <p:ph idx="1" type="body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dern-writer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Hogyan utáltassuk meg a security csapatot 10 build alatt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Ottucsák József</a:t>
            </a:r>
            <a:r>
              <a:rPr lang="en"/>
              <a:t> / </a:t>
            </a:r>
            <a:r>
              <a:rPr lang="en"/>
              <a:t>HWSW free!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/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Köszönöm a figyelmet!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$ whoami</a:t>
            </a:r>
            <a:endParaRPr/>
          </a:p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311700" y="1468825"/>
            <a:ext cx="67437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Ottucsák József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ex-Dev, ex-Pentester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7.5 </a:t>
            </a:r>
            <a:r>
              <a:rPr lang="en"/>
              <a:t>év security tapasztalat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Senior Application Security Engineer @ Diligent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Ko</a:t>
            </a:r>
            <a:r>
              <a:rPr lang="en"/>
              <a:t>rábban LogMeIn és TrueMotion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OSCP, CCSK, ISO 27k1 Lead Auditor, CCPT, MAPT, CEH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Miről lesz szó?</a:t>
            </a:r>
            <a:endParaRPr/>
          </a:p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Probléma meghatározása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Security automatizáci</a:t>
            </a:r>
            <a:r>
              <a:rPr lang="en"/>
              <a:t>ó</a:t>
            </a:r>
            <a:r>
              <a:rPr lang="en"/>
              <a:t>ról röviden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Hogyan (ne) válasszunk toolingot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Leggyakoribb problémák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Mire figyeljünk tooling választáskor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</a:t>
            </a:r>
            <a:r>
              <a:rPr lang="en"/>
              <a:t>robléma meghatározása</a:t>
            </a:r>
            <a:endParaRPr/>
          </a:p>
        </p:txBody>
      </p:sp>
      <p:sp>
        <p:nvSpPr>
          <p:cNvPr id="81" name="Google Shape;81;p16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security toolingot </a:t>
            </a:r>
            <a:r>
              <a:rPr lang="en"/>
              <a:t>gyakran a security csapat választja minimális külső inputtal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Ha a security tooling a CI/CD része, akkor a leg</a:t>
            </a:r>
            <a:r>
              <a:rPr lang="en"/>
              <a:t>többet a dev/engineering csapatok fognak érintkezni vele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Egy rosszul választott tool drasztikusan csökkentheti a produktivitást és rombolhatja az engineering-security csapatok együttműködését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</a:t>
            </a:r>
            <a:r>
              <a:rPr lang="en"/>
              <a:t>iért kell a security </a:t>
            </a:r>
            <a:r>
              <a:rPr lang="en"/>
              <a:t>automatizáció</a:t>
            </a:r>
            <a:r>
              <a:rPr lang="en"/>
              <a:t>?</a:t>
            </a:r>
            <a:endParaRPr/>
          </a:p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Az SDLC során minél többször vizs</a:t>
            </a:r>
            <a:r>
              <a:rPr lang="en"/>
              <a:t>gáljuk meg</a:t>
            </a:r>
            <a:r>
              <a:rPr lang="en"/>
              <a:t> a</a:t>
            </a:r>
            <a:r>
              <a:rPr lang="en"/>
              <a:t> kódot a biztonság szempontjából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Ideális esetben CI/CD-be ágyazva futtatjuk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Kiegészíti, NEM kiváltja a manuális vizsgálatokat!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Kézi vizsgálatokhoz képest: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Mindig rendel</a:t>
            </a:r>
            <a:r>
              <a:rPr lang="en"/>
              <a:t>kezés</a:t>
            </a:r>
            <a:r>
              <a:rPr lang="en"/>
              <a:t>re áll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Gyors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Skálázható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Pontos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Költséghatékony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Reprodukálható</a:t>
            </a:r>
            <a:endParaRPr sz="1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Leggyakoribb CI/CD-be illeszth</a:t>
            </a:r>
            <a:r>
              <a:rPr lang="en"/>
              <a:t>ető sec</a:t>
            </a:r>
            <a:r>
              <a:rPr lang="en"/>
              <a:t>urity tool fajták</a:t>
            </a:r>
            <a:endParaRPr/>
          </a:p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Secret scanner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Software compo</a:t>
            </a:r>
            <a:r>
              <a:rPr lang="en"/>
              <a:t>sition analysis 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Linter 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Static application security testing 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Dynamic application security testing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aseline="30000" i="1" lang="en" sz="1400"/>
              <a:t>*</a:t>
            </a:r>
            <a:r>
              <a:rPr i="1" lang="en" sz="1400"/>
              <a:t> Minden tech stack más, nincs one-size-fits-all megoldás, hogy melyik toolt válasszuk</a:t>
            </a:r>
            <a:endParaRPr i="1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Hogyan (ne) válasszunk toolingot</a:t>
            </a:r>
            <a:endParaRPr/>
          </a:p>
        </p:txBody>
      </p:sp>
      <p:sp>
        <p:nvSpPr>
          <p:cNvPr id="99" name="Google Shape;99;p19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toolnak támogatnia kell az engineerek munkáját, nem nehezítenie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Minél nagyobb</a:t>
            </a:r>
            <a:r>
              <a:rPr lang="en"/>
              <a:t> ütemű a fejlesztés, annál költségesebb lehet egy rosszul megválasztott eszköz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</a:t>
            </a:r>
            <a:r>
              <a:rPr lang="en"/>
              <a:t> konfiguráció nehézsége és a bevezetéssel járó fájdalom minimum egyenesen arányos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toolnak a szervezettel együtt kell tudnia növekedni vagy gyorsan lecserélhetőnek kell lennie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Gyakor</a:t>
            </a:r>
            <a:r>
              <a:rPr lang="en"/>
              <a:t>i problémák</a:t>
            </a:r>
            <a:endParaRPr/>
          </a:p>
        </p:txBody>
      </p:sp>
      <p:sp>
        <p:nvSpPr>
          <p:cNvPr id="105" name="Google Shape;105;p20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Üzemeltetési kihívások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Bonyolult konfiguráció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</a:t>
            </a:r>
            <a:r>
              <a:rPr lang="en"/>
              <a:t>ossz dokumentáció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Sok, kevés vagy rossz minőségű találatok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False positive vagy ignorálandó találatok nehezen menedzselhetőek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Túlterhelt, elérhetetlen support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End-of-lifecycle termék v</a:t>
            </a:r>
            <a:r>
              <a:rPr lang="en"/>
              <a:t>álasztása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Mire figyel</a:t>
            </a:r>
            <a:r>
              <a:rPr lang="en"/>
              <a:t>jünk</a:t>
            </a:r>
            <a:r>
              <a:rPr lang="en"/>
              <a:t> </a:t>
            </a:r>
            <a:endParaRPr/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Minden érintett legyen bevonva a tool választásba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Minél több megoldást vizsgálunk annál tisztább képünk lesz a lehetőségeinkről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Figyeljünk rá, hogy képes legyen a tool hosszú távon támogatni a fejlesztési folyamatokat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Pilot limitált scopeal és előre meghatározott célokkal a teljes bevezetés előtt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Mindig számoljunk az üzemeltetési költséggel is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0838F"/>
      </a:accent5>
      <a:accent6>
        <a:srgbClr val="F8E71C"/>
      </a:accent6>
      <a:hlink>
        <a:srgbClr val="00838F"/>
      </a:hlink>
      <a:folHlink>
        <a:srgbClr val="00838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