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84" r:id="rId3"/>
    <p:sldId id="408" r:id="rId4"/>
    <p:sldId id="406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14" r:id="rId13"/>
    <p:sldId id="427" r:id="rId14"/>
    <p:sldId id="428" r:id="rId15"/>
    <p:sldId id="429" r:id="rId16"/>
    <p:sldId id="430" r:id="rId17"/>
    <p:sldId id="431" r:id="rId18"/>
    <p:sldId id="432" r:id="rId19"/>
    <p:sldId id="417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Dávid" initials="SzD" lastIdx="1" clrIdx="0">
    <p:extLst>
      <p:ext uri="{19B8F6BF-5375-455C-9EA6-DF929625EA0E}">
        <p15:presenceInfo xmlns:p15="http://schemas.microsoft.com/office/powerpoint/2012/main" userId="SzDá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9C6"/>
    <a:srgbClr val="385D8A"/>
    <a:srgbClr val="226CB3"/>
    <a:srgbClr val="887D75"/>
    <a:srgbClr val="942825"/>
    <a:srgbClr val="4F81BD"/>
    <a:srgbClr val="326CE5"/>
    <a:srgbClr val="FF5A5F"/>
    <a:srgbClr val="404040"/>
    <a:srgbClr val="933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12" autoAdjust="0"/>
  </p:normalViewPr>
  <p:slideViewPr>
    <p:cSldViewPr>
      <p:cViewPr varScale="1">
        <p:scale>
          <a:sx n="98" d="100"/>
          <a:sy n="98" d="100"/>
        </p:scale>
        <p:origin x="3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55A7-1E0B-4F5A-B620-13F3945A856E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88CC-9452-4C98-93D8-9DBF751661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63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84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37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2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20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16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72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3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45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6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3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3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4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Package </a:t>
            </a:r>
            <a:r>
              <a:rPr lang="en-US" dirty="0" err="1" smtClean="0"/>
              <a:t>és</a:t>
            </a:r>
            <a:r>
              <a:rPr lang="en-US" baseline="0" dirty="0" smtClean="0"/>
              <a:t> delivery </a:t>
            </a:r>
            <a:r>
              <a:rPr lang="en-US" baseline="0" dirty="0" err="1" smtClean="0"/>
              <a:t>határa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elmosódhat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félig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behúzni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1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0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336" y="1052737"/>
            <a:ext cx="11953328" cy="53036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7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7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4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8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04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7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>
  <p:cSld name="1_Cím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/>
              <a:pPr/>
              <a:t>2021. 11. 27.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10382280" y="6572272"/>
            <a:ext cx="1809720" cy="285728"/>
          </a:xfrm>
          <a:prstGeom prst="rect">
            <a:avLst/>
          </a:prstGeom>
          <a:solidFill>
            <a:srgbClr val="226CB3"/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www.leannet.eu</a:t>
            </a:r>
            <a:endParaRPr kumimoji="0" lang="hu-H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6567559"/>
            <a:ext cx="1440160" cy="66674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6601816"/>
            <a:ext cx="64830" cy="2411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49331" r="29316"/>
          <a:stretch/>
        </p:blipFill>
        <p:spPr>
          <a:xfrm>
            <a:off x="1415480" y="6597352"/>
            <a:ext cx="720081" cy="337834"/>
          </a:xfrm>
          <a:prstGeom prst="rect">
            <a:avLst/>
          </a:prstGeom>
        </p:spPr>
      </p:pic>
      <p:cxnSp>
        <p:nvCxnSpPr>
          <p:cNvPr id="19" name="Egyenes összekötő 18"/>
          <p:cNvCxnSpPr>
            <a:stCxn id="16" idx="0"/>
            <a:endCxn id="16" idx="0"/>
          </p:cNvCxnSpPr>
          <p:nvPr userDrawn="1"/>
        </p:nvCxnSpPr>
        <p:spPr>
          <a:xfrm>
            <a:off x="1303879" y="6601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6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2021. 11. 27.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10382280" y="6572272"/>
            <a:ext cx="1809720" cy="285728"/>
          </a:xfrm>
          <a:prstGeom prst="rect">
            <a:avLst/>
          </a:prstGeom>
          <a:solidFill>
            <a:srgbClr val="226CB3"/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dirty="0" err="1" smtClean="0">
                <a:solidFill>
                  <a:prstClr val="white"/>
                </a:solidFill>
              </a:rPr>
              <a:t>www.leannet.eu</a:t>
            </a:r>
            <a:endParaRPr lang="hu-HU" dirty="0" smtClean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6567559"/>
            <a:ext cx="1440160" cy="66674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6601816"/>
            <a:ext cx="64830" cy="2411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49331" r="29316"/>
          <a:stretch/>
        </p:blipFill>
        <p:spPr>
          <a:xfrm>
            <a:off x="1415480" y="6597352"/>
            <a:ext cx="720081" cy="337834"/>
          </a:xfrm>
          <a:prstGeom prst="rect">
            <a:avLst/>
          </a:prstGeom>
        </p:spPr>
      </p:pic>
      <p:cxnSp>
        <p:nvCxnSpPr>
          <p:cNvPr id="19" name="Egyenes összekötő 18"/>
          <p:cNvCxnSpPr>
            <a:stCxn id="16" idx="0"/>
            <a:endCxn id="16" idx="0"/>
          </p:cNvCxnSpPr>
          <p:nvPr userDrawn="1"/>
        </p:nvCxnSpPr>
        <p:spPr>
          <a:xfrm>
            <a:off x="1303879" y="6601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peline transport - Special Piping Material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052736"/>
            <a:ext cx="12192000" cy="54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CI/CD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1629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how to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achieve 10+ deploys a day?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12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Pyramid</a:t>
            </a:r>
            <a:endParaRPr lang="hu-HU" dirty="0"/>
          </a:p>
        </p:txBody>
      </p:sp>
      <p:pic>
        <p:nvPicPr>
          <p:cNvPr id="4098" name="Picture 2" descr="https://martinfowler.com/articles/practical-test-pyramid/testPyram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916832"/>
            <a:ext cx="44386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897950" y="6093296"/>
            <a:ext cx="526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https://martinfowler.com/articles/practical-test-pyramid.html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3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Cloud and Immutable Infrastructure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Cloud made it incredibly easy to rebuild infrastructure elements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Instead of updating, you can replace it with a new using automation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Can be applied to servers (</a:t>
            </a:r>
            <a:r>
              <a:rPr lang="en-US" sz="2200" dirty="0" smtClean="0">
                <a:solidFill>
                  <a:srgbClr val="000000"/>
                </a:solidFill>
              </a:rPr>
              <a:t>VMs and especially containers), </a:t>
            </a:r>
            <a:r>
              <a:rPr lang="en-US" sz="2200" dirty="0" smtClean="0">
                <a:solidFill>
                  <a:srgbClr val="000000"/>
                </a:solidFill>
              </a:rPr>
              <a:t>or any other element in the app stack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Very resilient and secure</a:t>
            </a:r>
          </a:p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The Netflix model</a:t>
            </a:r>
            <a:endParaRPr lang="en-US" sz="2200" dirty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Always build a new AMI image, never patch</a:t>
            </a:r>
            <a:endParaRPr lang="en-US" sz="2200" dirty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Agents running on VMs to kill it after SSH login</a:t>
            </a:r>
            <a:endParaRPr lang="en-US" sz="2200" dirty="0">
              <a:solidFill>
                <a:srgbClr val="000000"/>
              </a:solidFill>
            </a:endParaRPr>
          </a:p>
          <a:p>
            <a:pPr marL="708025" lvl="1">
              <a:spcBef>
                <a:spcPts val="1200"/>
              </a:spcBef>
              <a:buSzPct val="45000"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568233" y="4725144"/>
            <a:ext cx="1782726" cy="108012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703512" y="5301208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703512" y="4797152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v1.0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56265" y="4364046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A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4359071" y="4725144"/>
            <a:ext cx="1782726" cy="169689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4494350" y="5301208"/>
            <a:ext cx="1512168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n-US" dirty="0"/>
              <a:t>v1.0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494350" y="4797152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v1.1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647103" y="4364046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A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3350959" y="5229200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3423262" y="486596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Reboot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4496458" y="5805329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568233" y="6108187"/>
            <a:ext cx="23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Mutable infrastructure</a:t>
            </a:r>
            <a:endParaRPr lang="hu-HU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7032104" y="4722265"/>
            <a:ext cx="1782726" cy="108012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7167383" y="5298329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29" name="Lekerekített téglalap 28"/>
          <p:cNvSpPr/>
          <p:nvPr/>
        </p:nvSpPr>
        <p:spPr>
          <a:xfrm>
            <a:off x="7167383" y="4794273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v1.0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320136" y="4361167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A</a:t>
            </a:r>
            <a:endParaRPr lang="hu-HU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10361946" y="4722265"/>
            <a:ext cx="1782726" cy="108012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kerekített téglalap 32"/>
          <p:cNvSpPr/>
          <p:nvPr/>
        </p:nvSpPr>
        <p:spPr>
          <a:xfrm>
            <a:off x="10497225" y="4794273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10649978" y="4361167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B</a:t>
            </a:r>
            <a:endParaRPr lang="hu-HU" dirty="0"/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8814830" y="4967590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8887133" y="4604350"/>
            <a:ext cx="9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Destroy</a:t>
            </a:r>
            <a:endParaRPr lang="hu-HU" dirty="0"/>
          </a:p>
        </p:txBody>
      </p:sp>
      <p:sp>
        <p:nvSpPr>
          <p:cNvPr id="37" name="Lekerekített téglalap 36"/>
          <p:cNvSpPr/>
          <p:nvPr/>
        </p:nvSpPr>
        <p:spPr>
          <a:xfrm>
            <a:off x="10497225" y="5298329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411655" y="6052711"/>
            <a:ext cx="2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Immutable infrastructure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9660155" y="47059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hu-HU" sz="2800" b="1" dirty="0">
              <a:solidFill>
                <a:srgbClr val="FF0000"/>
              </a:solidFill>
            </a:endParaRPr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9344324" y="5553548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/>
          <p:cNvSpPr txBox="1"/>
          <p:nvPr/>
        </p:nvSpPr>
        <p:spPr>
          <a:xfrm>
            <a:off x="9336360" y="5190308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Provision</a:t>
            </a:r>
            <a:endParaRPr lang="hu-HU" dirty="0"/>
          </a:p>
        </p:txBody>
      </p:sp>
      <p:sp>
        <p:nvSpPr>
          <p:cNvPr id="43" name="Ellipszis 42"/>
          <p:cNvSpPr/>
          <p:nvPr/>
        </p:nvSpPr>
        <p:spPr>
          <a:xfrm>
            <a:off x="9227713" y="5446975"/>
            <a:ext cx="144016" cy="2131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48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4" grpId="0"/>
      <p:bldP spid="15" grpId="0" animBg="1"/>
      <p:bldP spid="20" grpId="0"/>
      <p:bldP spid="27" grpId="0" animBg="1"/>
      <p:bldP spid="28" grpId="0" animBg="1"/>
      <p:bldP spid="29" grpId="0" animBg="1"/>
      <p:bldP spid="30" grpId="0"/>
      <p:bldP spid="31" grpId="0" animBg="1"/>
      <p:bldP spid="33" grpId="0" animBg="1"/>
      <p:bldP spid="34" grpId="0"/>
      <p:bldP spid="36" grpId="0"/>
      <p:bldP spid="37" grpId="0" animBg="1"/>
      <p:bldP spid="38" grpId="0"/>
      <p:bldP spid="39" grpId="0"/>
      <p:bldP spid="41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Deploy/Release Management Techniques</a:t>
            </a:r>
            <a:endParaRPr lang="hu-HU" dirty="0"/>
          </a:p>
        </p:txBody>
      </p:sp>
      <p:sp>
        <p:nvSpPr>
          <p:cNvPr id="7" name="Téglalap 2"/>
          <p:cNvSpPr/>
          <p:nvPr/>
        </p:nvSpPr>
        <p:spPr>
          <a:xfrm>
            <a:off x="1602437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cxnSp>
        <p:nvCxnSpPr>
          <p:cNvPr id="9" name="Egyenes összekötő nyíllal 26"/>
          <p:cNvCxnSpPr>
            <a:endCxn id="7" idx="2"/>
          </p:cNvCxnSpPr>
          <p:nvPr/>
        </p:nvCxnSpPr>
        <p:spPr>
          <a:xfrm flipV="1">
            <a:off x="368054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24"/>
          <p:cNvSpPr/>
          <p:nvPr/>
        </p:nvSpPr>
        <p:spPr>
          <a:xfrm>
            <a:off x="88785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sp>
        <p:nvSpPr>
          <p:cNvPr id="11" name="Téglalap 24"/>
          <p:cNvSpPr/>
          <p:nvPr/>
        </p:nvSpPr>
        <p:spPr>
          <a:xfrm>
            <a:off x="1609203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sp>
        <p:nvSpPr>
          <p:cNvPr id="12" name="Téglalap 24"/>
          <p:cNvSpPr/>
          <p:nvPr/>
        </p:nvSpPr>
        <p:spPr>
          <a:xfrm>
            <a:off x="2325183" y="3349323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13" name="Egyenes összekötő nyíllal 26"/>
          <p:cNvCxnSpPr>
            <a:stCxn id="10" idx="0"/>
            <a:endCxn id="7" idx="2"/>
          </p:cNvCxnSpPr>
          <p:nvPr/>
        </p:nvCxnSpPr>
        <p:spPr>
          <a:xfrm flipV="1">
            <a:off x="1099021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26"/>
          <p:cNvCxnSpPr>
            <a:stCxn id="11" idx="0"/>
            <a:endCxn id="7" idx="2"/>
          </p:cNvCxnSpPr>
          <p:nvPr/>
        </p:nvCxnSpPr>
        <p:spPr>
          <a:xfrm flipH="1" flipV="1">
            <a:off x="1813606" y="2836759"/>
            <a:ext cx="6766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26"/>
          <p:cNvCxnSpPr>
            <a:stCxn id="12" idx="0"/>
            <a:endCxn id="7" idx="2"/>
          </p:cNvCxnSpPr>
          <p:nvPr/>
        </p:nvCxnSpPr>
        <p:spPr>
          <a:xfrm flipH="1" flipV="1">
            <a:off x="1813606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26"/>
          <p:cNvCxnSpPr>
            <a:stCxn id="7" idx="0"/>
          </p:cNvCxnSpPr>
          <p:nvPr/>
        </p:nvCxnSpPr>
        <p:spPr>
          <a:xfrm flipV="1">
            <a:off x="1813606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055440" y="980728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Rolling Update</a:t>
            </a:r>
            <a:endParaRPr lang="hu-HU" dirty="0"/>
          </a:p>
        </p:txBody>
      </p:sp>
      <p:pic>
        <p:nvPicPr>
          <p:cNvPr id="5122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3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églalap 24"/>
          <p:cNvSpPr/>
          <p:nvPr/>
        </p:nvSpPr>
        <p:spPr>
          <a:xfrm>
            <a:off x="304116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25" name="Egyenes összekötő nyíllal 26"/>
          <p:cNvCxnSpPr>
            <a:stCxn id="24" idx="0"/>
            <a:endCxn id="7" idx="2"/>
          </p:cNvCxnSpPr>
          <p:nvPr/>
        </p:nvCxnSpPr>
        <p:spPr>
          <a:xfrm flipH="1" flipV="1">
            <a:off x="1813606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24"/>
          <p:cNvSpPr/>
          <p:nvPr/>
        </p:nvSpPr>
        <p:spPr>
          <a:xfrm>
            <a:off x="152077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61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4"/>
          <p:cNvSpPr/>
          <p:nvPr/>
        </p:nvSpPr>
        <p:spPr>
          <a:xfrm>
            <a:off x="8837112" y="3349323"/>
            <a:ext cx="422337" cy="370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36" name="Téglalap 24"/>
          <p:cNvSpPr/>
          <p:nvPr/>
        </p:nvSpPr>
        <p:spPr>
          <a:xfrm>
            <a:off x="9553091" y="3356992"/>
            <a:ext cx="422337" cy="370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Deploy/Release Management Techniques</a:t>
            </a:r>
            <a:endParaRPr lang="hu-HU" dirty="0"/>
          </a:p>
        </p:txBody>
      </p:sp>
      <p:sp>
        <p:nvSpPr>
          <p:cNvPr id="7" name="Téglalap 2"/>
          <p:cNvSpPr/>
          <p:nvPr/>
        </p:nvSpPr>
        <p:spPr>
          <a:xfrm>
            <a:off x="1602437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8" name="Téglalap 24"/>
          <p:cNvSpPr/>
          <p:nvPr/>
        </p:nvSpPr>
        <p:spPr>
          <a:xfrm>
            <a:off x="156885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9" name="Egyenes összekötő nyíllal 26"/>
          <p:cNvCxnSpPr>
            <a:stCxn id="8" idx="0"/>
            <a:endCxn id="7" idx="2"/>
          </p:cNvCxnSpPr>
          <p:nvPr/>
        </p:nvCxnSpPr>
        <p:spPr>
          <a:xfrm flipV="1">
            <a:off x="368054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24"/>
          <p:cNvSpPr/>
          <p:nvPr/>
        </p:nvSpPr>
        <p:spPr>
          <a:xfrm>
            <a:off x="88785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sp>
        <p:nvSpPr>
          <p:cNvPr id="11" name="Téglalap 24"/>
          <p:cNvSpPr/>
          <p:nvPr/>
        </p:nvSpPr>
        <p:spPr>
          <a:xfrm>
            <a:off x="1609203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sp>
        <p:nvSpPr>
          <p:cNvPr id="12" name="Téglalap 24"/>
          <p:cNvSpPr/>
          <p:nvPr/>
        </p:nvSpPr>
        <p:spPr>
          <a:xfrm>
            <a:off x="2325183" y="3349323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13" name="Egyenes összekötő nyíllal 26"/>
          <p:cNvCxnSpPr>
            <a:stCxn id="10" idx="0"/>
            <a:endCxn id="7" idx="2"/>
          </p:cNvCxnSpPr>
          <p:nvPr/>
        </p:nvCxnSpPr>
        <p:spPr>
          <a:xfrm flipV="1">
            <a:off x="1099021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26"/>
          <p:cNvCxnSpPr>
            <a:stCxn id="11" idx="0"/>
            <a:endCxn id="7" idx="2"/>
          </p:cNvCxnSpPr>
          <p:nvPr/>
        </p:nvCxnSpPr>
        <p:spPr>
          <a:xfrm flipH="1" flipV="1">
            <a:off x="1813606" y="2836759"/>
            <a:ext cx="6766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26"/>
          <p:cNvCxnSpPr>
            <a:stCxn id="12" idx="0"/>
            <a:endCxn id="7" idx="2"/>
          </p:cNvCxnSpPr>
          <p:nvPr/>
        </p:nvCxnSpPr>
        <p:spPr>
          <a:xfrm flipH="1" flipV="1">
            <a:off x="1813606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26"/>
          <p:cNvCxnSpPr>
            <a:stCxn id="7" idx="0"/>
          </p:cNvCxnSpPr>
          <p:nvPr/>
        </p:nvCxnSpPr>
        <p:spPr>
          <a:xfrm flipV="1">
            <a:off x="1813606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055440" y="980728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Rolling Update</a:t>
            </a:r>
            <a:endParaRPr lang="hu-HU" dirty="0"/>
          </a:p>
        </p:txBody>
      </p:sp>
      <p:pic>
        <p:nvPicPr>
          <p:cNvPr id="5122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3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églalap 24"/>
          <p:cNvSpPr/>
          <p:nvPr/>
        </p:nvSpPr>
        <p:spPr>
          <a:xfrm>
            <a:off x="304116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25" name="Egyenes összekötő nyíllal 26"/>
          <p:cNvCxnSpPr>
            <a:stCxn id="24" idx="0"/>
            <a:endCxn id="7" idx="2"/>
          </p:cNvCxnSpPr>
          <p:nvPr/>
        </p:nvCxnSpPr>
        <p:spPr>
          <a:xfrm flipH="1" flipV="1">
            <a:off x="1813606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24"/>
          <p:cNvSpPr/>
          <p:nvPr/>
        </p:nvSpPr>
        <p:spPr>
          <a:xfrm>
            <a:off x="152077" y="3358920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39" name="Téglalap 24"/>
          <p:cNvSpPr/>
          <p:nvPr/>
        </p:nvSpPr>
        <p:spPr>
          <a:xfrm>
            <a:off x="883044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0" name="Téglalap 24"/>
          <p:cNvSpPr/>
          <p:nvPr/>
        </p:nvSpPr>
        <p:spPr>
          <a:xfrm>
            <a:off x="1604395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1" name="Téglalap 24"/>
          <p:cNvSpPr/>
          <p:nvPr/>
        </p:nvSpPr>
        <p:spPr>
          <a:xfrm>
            <a:off x="2320375" y="3349323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2" name="Téglalap 24"/>
          <p:cNvSpPr/>
          <p:nvPr/>
        </p:nvSpPr>
        <p:spPr>
          <a:xfrm>
            <a:off x="3036354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2" name="Téglalap 2"/>
          <p:cNvSpPr/>
          <p:nvPr/>
        </p:nvSpPr>
        <p:spPr>
          <a:xfrm>
            <a:off x="8114366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23" name="Téglalap 24"/>
          <p:cNvSpPr/>
          <p:nvPr/>
        </p:nvSpPr>
        <p:spPr>
          <a:xfrm>
            <a:off x="6668814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26" name="Egyenes összekötő nyíllal 26"/>
          <p:cNvCxnSpPr>
            <a:stCxn id="23" idx="0"/>
            <a:endCxn id="22" idx="2"/>
          </p:cNvCxnSpPr>
          <p:nvPr/>
        </p:nvCxnSpPr>
        <p:spPr>
          <a:xfrm flipV="1">
            <a:off x="6879983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4"/>
          <p:cNvSpPr/>
          <p:nvPr/>
        </p:nvSpPr>
        <p:spPr>
          <a:xfrm>
            <a:off x="7399781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30" name="Egyenes összekötő nyíllal 26"/>
          <p:cNvCxnSpPr>
            <a:stCxn id="27" idx="0"/>
            <a:endCxn id="22" idx="2"/>
          </p:cNvCxnSpPr>
          <p:nvPr/>
        </p:nvCxnSpPr>
        <p:spPr>
          <a:xfrm flipV="1">
            <a:off x="7610950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26"/>
          <p:cNvCxnSpPr>
            <a:stCxn id="22" idx="0"/>
          </p:cNvCxnSpPr>
          <p:nvPr/>
        </p:nvCxnSpPr>
        <p:spPr>
          <a:xfrm flipV="1">
            <a:off x="8325535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7718093" y="980728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Green</a:t>
            </a:r>
            <a:endParaRPr lang="hu-HU" dirty="0"/>
          </a:p>
        </p:txBody>
      </p:sp>
      <p:pic>
        <p:nvPicPr>
          <p:cNvPr id="35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82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2" grpId="0" animBg="1"/>
      <p:bldP spid="23" grpId="0" animBg="1"/>
      <p:bldP spid="27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4"/>
          <p:cNvSpPr/>
          <p:nvPr/>
        </p:nvSpPr>
        <p:spPr>
          <a:xfrm>
            <a:off x="8837112" y="3349323"/>
            <a:ext cx="422337" cy="370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36" name="Téglalap 24"/>
          <p:cNvSpPr/>
          <p:nvPr/>
        </p:nvSpPr>
        <p:spPr>
          <a:xfrm>
            <a:off x="9553091" y="3356992"/>
            <a:ext cx="422337" cy="370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Deploy/Release Management Techniques</a:t>
            </a:r>
            <a:endParaRPr lang="hu-HU" dirty="0"/>
          </a:p>
        </p:txBody>
      </p:sp>
      <p:sp>
        <p:nvSpPr>
          <p:cNvPr id="7" name="Téglalap 2"/>
          <p:cNvSpPr/>
          <p:nvPr/>
        </p:nvSpPr>
        <p:spPr>
          <a:xfrm>
            <a:off x="1602437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8" name="Téglalap 24"/>
          <p:cNvSpPr/>
          <p:nvPr/>
        </p:nvSpPr>
        <p:spPr>
          <a:xfrm>
            <a:off x="156885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9" name="Egyenes összekötő nyíllal 26"/>
          <p:cNvCxnSpPr>
            <a:stCxn id="8" idx="0"/>
            <a:endCxn id="7" idx="2"/>
          </p:cNvCxnSpPr>
          <p:nvPr/>
        </p:nvCxnSpPr>
        <p:spPr>
          <a:xfrm flipV="1">
            <a:off x="368054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24"/>
          <p:cNvSpPr/>
          <p:nvPr/>
        </p:nvSpPr>
        <p:spPr>
          <a:xfrm>
            <a:off x="88785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sp>
        <p:nvSpPr>
          <p:cNvPr id="11" name="Téglalap 24"/>
          <p:cNvSpPr/>
          <p:nvPr/>
        </p:nvSpPr>
        <p:spPr>
          <a:xfrm>
            <a:off x="1609203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sp>
        <p:nvSpPr>
          <p:cNvPr id="12" name="Téglalap 24"/>
          <p:cNvSpPr/>
          <p:nvPr/>
        </p:nvSpPr>
        <p:spPr>
          <a:xfrm>
            <a:off x="2325183" y="3349323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13" name="Egyenes összekötő nyíllal 26"/>
          <p:cNvCxnSpPr>
            <a:stCxn id="10" idx="0"/>
            <a:endCxn id="7" idx="2"/>
          </p:cNvCxnSpPr>
          <p:nvPr/>
        </p:nvCxnSpPr>
        <p:spPr>
          <a:xfrm flipV="1">
            <a:off x="1099021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26"/>
          <p:cNvCxnSpPr>
            <a:stCxn id="11" idx="0"/>
            <a:endCxn id="7" idx="2"/>
          </p:cNvCxnSpPr>
          <p:nvPr/>
        </p:nvCxnSpPr>
        <p:spPr>
          <a:xfrm flipH="1" flipV="1">
            <a:off x="1813606" y="2836759"/>
            <a:ext cx="6766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26"/>
          <p:cNvCxnSpPr>
            <a:stCxn id="12" idx="0"/>
            <a:endCxn id="7" idx="2"/>
          </p:cNvCxnSpPr>
          <p:nvPr/>
        </p:nvCxnSpPr>
        <p:spPr>
          <a:xfrm flipH="1" flipV="1">
            <a:off x="1813606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26"/>
          <p:cNvCxnSpPr>
            <a:stCxn id="7" idx="0"/>
          </p:cNvCxnSpPr>
          <p:nvPr/>
        </p:nvCxnSpPr>
        <p:spPr>
          <a:xfrm flipV="1">
            <a:off x="1813606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055440" y="980728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Rolling Update</a:t>
            </a:r>
            <a:endParaRPr lang="hu-HU" dirty="0"/>
          </a:p>
        </p:txBody>
      </p:sp>
      <p:pic>
        <p:nvPicPr>
          <p:cNvPr id="5122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3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églalap 24"/>
          <p:cNvSpPr/>
          <p:nvPr/>
        </p:nvSpPr>
        <p:spPr>
          <a:xfrm>
            <a:off x="304116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25" name="Egyenes összekötő nyíllal 26"/>
          <p:cNvCxnSpPr>
            <a:stCxn id="24" idx="0"/>
            <a:endCxn id="7" idx="2"/>
          </p:cNvCxnSpPr>
          <p:nvPr/>
        </p:nvCxnSpPr>
        <p:spPr>
          <a:xfrm flipH="1" flipV="1">
            <a:off x="1813606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24"/>
          <p:cNvSpPr/>
          <p:nvPr/>
        </p:nvSpPr>
        <p:spPr>
          <a:xfrm>
            <a:off x="152077" y="3358920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39" name="Téglalap 24"/>
          <p:cNvSpPr/>
          <p:nvPr/>
        </p:nvSpPr>
        <p:spPr>
          <a:xfrm>
            <a:off x="883044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0" name="Téglalap 24"/>
          <p:cNvSpPr/>
          <p:nvPr/>
        </p:nvSpPr>
        <p:spPr>
          <a:xfrm>
            <a:off x="1604395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1" name="Téglalap 24"/>
          <p:cNvSpPr/>
          <p:nvPr/>
        </p:nvSpPr>
        <p:spPr>
          <a:xfrm>
            <a:off x="2320375" y="3349323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2" name="Téglalap 24"/>
          <p:cNvSpPr/>
          <p:nvPr/>
        </p:nvSpPr>
        <p:spPr>
          <a:xfrm>
            <a:off x="3036354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2" name="Téglalap 2"/>
          <p:cNvSpPr/>
          <p:nvPr/>
        </p:nvSpPr>
        <p:spPr>
          <a:xfrm>
            <a:off x="8114366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23" name="Téglalap 24"/>
          <p:cNvSpPr/>
          <p:nvPr/>
        </p:nvSpPr>
        <p:spPr>
          <a:xfrm>
            <a:off x="6668814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sp>
        <p:nvSpPr>
          <p:cNvPr id="27" name="Téglalap 24"/>
          <p:cNvSpPr/>
          <p:nvPr/>
        </p:nvSpPr>
        <p:spPr>
          <a:xfrm>
            <a:off x="7399781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32" name="Egyenes összekötő nyíllal 26"/>
          <p:cNvCxnSpPr>
            <a:stCxn id="29" idx="0"/>
            <a:endCxn id="22" idx="2"/>
          </p:cNvCxnSpPr>
          <p:nvPr/>
        </p:nvCxnSpPr>
        <p:spPr>
          <a:xfrm flipH="1" flipV="1">
            <a:off x="8325535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26"/>
          <p:cNvCxnSpPr>
            <a:stCxn id="22" idx="0"/>
          </p:cNvCxnSpPr>
          <p:nvPr/>
        </p:nvCxnSpPr>
        <p:spPr>
          <a:xfrm flipV="1">
            <a:off x="8325535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7718093" y="980728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Green</a:t>
            </a:r>
            <a:endParaRPr lang="hu-HU" dirty="0"/>
          </a:p>
        </p:txBody>
      </p:sp>
      <p:pic>
        <p:nvPicPr>
          <p:cNvPr id="35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82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Egyenes összekötő nyíllal 26"/>
          <p:cNvCxnSpPr>
            <a:stCxn id="36" idx="0"/>
            <a:endCxn id="22" idx="2"/>
          </p:cNvCxnSpPr>
          <p:nvPr/>
        </p:nvCxnSpPr>
        <p:spPr>
          <a:xfrm flipH="1" flipV="1">
            <a:off x="8325535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églalap 24"/>
          <p:cNvSpPr/>
          <p:nvPr/>
        </p:nvSpPr>
        <p:spPr>
          <a:xfrm>
            <a:off x="2320375" y="3349323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2" name="Téglalap 24"/>
          <p:cNvSpPr/>
          <p:nvPr/>
        </p:nvSpPr>
        <p:spPr>
          <a:xfrm>
            <a:off x="3036354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Deploy/Release Management Techniques</a:t>
            </a:r>
            <a:endParaRPr lang="hu-HU" dirty="0"/>
          </a:p>
        </p:txBody>
      </p:sp>
      <p:sp>
        <p:nvSpPr>
          <p:cNvPr id="7" name="Téglalap 2"/>
          <p:cNvSpPr/>
          <p:nvPr/>
        </p:nvSpPr>
        <p:spPr>
          <a:xfrm>
            <a:off x="1602437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8" name="Téglalap 24"/>
          <p:cNvSpPr/>
          <p:nvPr/>
        </p:nvSpPr>
        <p:spPr>
          <a:xfrm>
            <a:off x="156885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9" name="Egyenes összekötő nyíllal 26"/>
          <p:cNvCxnSpPr>
            <a:stCxn id="8" idx="0"/>
            <a:endCxn id="7" idx="2"/>
          </p:cNvCxnSpPr>
          <p:nvPr/>
        </p:nvCxnSpPr>
        <p:spPr>
          <a:xfrm flipV="1">
            <a:off x="368054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24"/>
          <p:cNvSpPr/>
          <p:nvPr/>
        </p:nvSpPr>
        <p:spPr>
          <a:xfrm>
            <a:off x="88785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13" name="Egyenes összekötő nyíllal 26"/>
          <p:cNvCxnSpPr>
            <a:stCxn id="10" idx="0"/>
            <a:endCxn id="7" idx="2"/>
          </p:cNvCxnSpPr>
          <p:nvPr/>
        </p:nvCxnSpPr>
        <p:spPr>
          <a:xfrm flipV="1">
            <a:off x="1099021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26"/>
          <p:cNvCxnSpPr>
            <a:endCxn id="7" idx="2"/>
          </p:cNvCxnSpPr>
          <p:nvPr/>
        </p:nvCxnSpPr>
        <p:spPr>
          <a:xfrm flipH="1" flipV="1">
            <a:off x="1813606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26"/>
          <p:cNvCxnSpPr>
            <a:stCxn id="7" idx="0"/>
          </p:cNvCxnSpPr>
          <p:nvPr/>
        </p:nvCxnSpPr>
        <p:spPr>
          <a:xfrm flipV="1">
            <a:off x="1813606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395285" y="980728"/>
            <a:ext cx="8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Canary</a:t>
            </a:r>
            <a:endParaRPr lang="hu-HU" dirty="0"/>
          </a:p>
        </p:txBody>
      </p:sp>
      <p:pic>
        <p:nvPicPr>
          <p:cNvPr id="5122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3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Egyenes összekötő nyíllal 26"/>
          <p:cNvCxnSpPr>
            <a:endCxn id="7" idx="2"/>
          </p:cNvCxnSpPr>
          <p:nvPr/>
        </p:nvCxnSpPr>
        <p:spPr>
          <a:xfrm flipH="1" flipV="1">
            <a:off x="1813606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996804" y="2968085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99%</a:t>
            </a:r>
            <a:endParaRPr lang="hu-HU" sz="14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2227217" y="2986870"/>
            <a:ext cx="4042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1%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212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3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églalap 24"/>
          <p:cNvSpPr/>
          <p:nvPr/>
        </p:nvSpPr>
        <p:spPr>
          <a:xfrm>
            <a:off x="2320375" y="3349323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2" name="Téglalap 24"/>
          <p:cNvSpPr/>
          <p:nvPr/>
        </p:nvSpPr>
        <p:spPr>
          <a:xfrm>
            <a:off x="3036354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Deploy/Release Management Techniques</a:t>
            </a:r>
            <a:endParaRPr lang="hu-HU" dirty="0"/>
          </a:p>
        </p:txBody>
      </p:sp>
      <p:sp>
        <p:nvSpPr>
          <p:cNvPr id="7" name="Téglalap 2"/>
          <p:cNvSpPr/>
          <p:nvPr/>
        </p:nvSpPr>
        <p:spPr>
          <a:xfrm>
            <a:off x="1602437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8" name="Téglalap 24"/>
          <p:cNvSpPr/>
          <p:nvPr/>
        </p:nvSpPr>
        <p:spPr>
          <a:xfrm>
            <a:off x="156885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9" name="Egyenes összekötő nyíllal 26"/>
          <p:cNvCxnSpPr>
            <a:stCxn id="8" idx="0"/>
            <a:endCxn id="7" idx="2"/>
          </p:cNvCxnSpPr>
          <p:nvPr/>
        </p:nvCxnSpPr>
        <p:spPr>
          <a:xfrm flipV="1">
            <a:off x="368054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24"/>
          <p:cNvSpPr/>
          <p:nvPr/>
        </p:nvSpPr>
        <p:spPr>
          <a:xfrm>
            <a:off x="88785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13" name="Egyenes összekötő nyíllal 26"/>
          <p:cNvCxnSpPr>
            <a:stCxn id="10" idx="0"/>
            <a:endCxn id="7" idx="2"/>
          </p:cNvCxnSpPr>
          <p:nvPr/>
        </p:nvCxnSpPr>
        <p:spPr>
          <a:xfrm flipV="1">
            <a:off x="1099021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26"/>
          <p:cNvCxnSpPr>
            <a:endCxn id="7" idx="2"/>
          </p:cNvCxnSpPr>
          <p:nvPr/>
        </p:nvCxnSpPr>
        <p:spPr>
          <a:xfrm flipH="1" flipV="1">
            <a:off x="1813606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26"/>
          <p:cNvCxnSpPr>
            <a:stCxn id="7" idx="0"/>
          </p:cNvCxnSpPr>
          <p:nvPr/>
        </p:nvCxnSpPr>
        <p:spPr>
          <a:xfrm flipV="1">
            <a:off x="1813606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395285" y="980728"/>
            <a:ext cx="8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Canary</a:t>
            </a:r>
            <a:endParaRPr lang="hu-HU" dirty="0"/>
          </a:p>
        </p:txBody>
      </p:sp>
      <p:pic>
        <p:nvPicPr>
          <p:cNvPr id="5122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3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Egyenes összekötő nyíllal 26"/>
          <p:cNvCxnSpPr>
            <a:endCxn id="7" idx="2"/>
          </p:cNvCxnSpPr>
          <p:nvPr/>
        </p:nvCxnSpPr>
        <p:spPr>
          <a:xfrm flipH="1" flipV="1">
            <a:off x="1813606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996803" y="2968085"/>
            <a:ext cx="4956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95%</a:t>
            </a:r>
            <a:endParaRPr lang="hu-HU" sz="14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2227217" y="2986870"/>
            <a:ext cx="4042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  <a:r>
              <a:rPr lang="en-US" sz="1400" dirty="0" smtClean="0"/>
              <a:t>%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850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églalap 24"/>
          <p:cNvSpPr/>
          <p:nvPr/>
        </p:nvSpPr>
        <p:spPr>
          <a:xfrm>
            <a:off x="2320375" y="3349323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42" name="Téglalap 24"/>
          <p:cNvSpPr/>
          <p:nvPr/>
        </p:nvSpPr>
        <p:spPr>
          <a:xfrm>
            <a:off x="3036354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Deploy/Release Management Techniques</a:t>
            </a:r>
            <a:endParaRPr lang="hu-HU" dirty="0"/>
          </a:p>
        </p:txBody>
      </p:sp>
      <p:sp>
        <p:nvSpPr>
          <p:cNvPr id="7" name="Téglalap 2"/>
          <p:cNvSpPr/>
          <p:nvPr/>
        </p:nvSpPr>
        <p:spPr>
          <a:xfrm>
            <a:off x="1602437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8" name="Téglalap 24"/>
          <p:cNvSpPr/>
          <p:nvPr/>
        </p:nvSpPr>
        <p:spPr>
          <a:xfrm>
            <a:off x="156885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9" name="Egyenes összekötő nyíllal 26"/>
          <p:cNvCxnSpPr>
            <a:stCxn id="8" idx="0"/>
            <a:endCxn id="7" idx="2"/>
          </p:cNvCxnSpPr>
          <p:nvPr/>
        </p:nvCxnSpPr>
        <p:spPr>
          <a:xfrm flipV="1">
            <a:off x="368054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24"/>
          <p:cNvSpPr/>
          <p:nvPr/>
        </p:nvSpPr>
        <p:spPr>
          <a:xfrm>
            <a:off x="887852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13" name="Egyenes összekötő nyíllal 26"/>
          <p:cNvCxnSpPr>
            <a:stCxn id="10" idx="0"/>
            <a:endCxn id="7" idx="2"/>
          </p:cNvCxnSpPr>
          <p:nvPr/>
        </p:nvCxnSpPr>
        <p:spPr>
          <a:xfrm flipV="1">
            <a:off x="1099021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26"/>
          <p:cNvCxnSpPr>
            <a:endCxn id="7" idx="2"/>
          </p:cNvCxnSpPr>
          <p:nvPr/>
        </p:nvCxnSpPr>
        <p:spPr>
          <a:xfrm flipH="1" flipV="1">
            <a:off x="1813606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26"/>
          <p:cNvCxnSpPr>
            <a:stCxn id="7" idx="0"/>
          </p:cNvCxnSpPr>
          <p:nvPr/>
        </p:nvCxnSpPr>
        <p:spPr>
          <a:xfrm flipV="1">
            <a:off x="1813606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395285" y="980728"/>
            <a:ext cx="8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Canary</a:t>
            </a:r>
            <a:endParaRPr lang="hu-HU" dirty="0"/>
          </a:p>
        </p:txBody>
      </p:sp>
      <p:pic>
        <p:nvPicPr>
          <p:cNvPr id="5122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3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Egyenes összekötő nyíllal 26"/>
          <p:cNvCxnSpPr>
            <a:endCxn id="7" idx="2"/>
          </p:cNvCxnSpPr>
          <p:nvPr/>
        </p:nvCxnSpPr>
        <p:spPr>
          <a:xfrm flipH="1" flipV="1">
            <a:off x="1813606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996803" y="2968085"/>
            <a:ext cx="4956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90%</a:t>
            </a:r>
            <a:endParaRPr lang="hu-HU" sz="14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2181531" y="2986870"/>
            <a:ext cx="4956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10%</a:t>
            </a:r>
            <a:endParaRPr lang="hu-HU" sz="1400" dirty="0"/>
          </a:p>
        </p:txBody>
      </p:sp>
      <p:sp>
        <p:nvSpPr>
          <p:cNvPr id="17" name="Téglalap 24"/>
          <p:cNvSpPr/>
          <p:nvPr/>
        </p:nvSpPr>
        <p:spPr>
          <a:xfrm>
            <a:off x="9123586" y="3349323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19" name="Téglalap 24"/>
          <p:cNvSpPr/>
          <p:nvPr/>
        </p:nvSpPr>
        <p:spPr>
          <a:xfrm>
            <a:off x="9839565" y="3356992"/>
            <a:ext cx="422337" cy="370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V2</a:t>
            </a:r>
            <a:endParaRPr lang="en-US" sz="1400" dirty="0"/>
          </a:p>
        </p:txBody>
      </p:sp>
      <p:sp>
        <p:nvSpPr>
          <p:cNvPr id="20" name="Téglalap 2"/>
          <p:cNvSpPr/>
          <p:nvPr/>
        </p:nvSpPr>
        <p:spPr>
          <a:xfrm>
            <a:off x="8405648" y="2466637"/>
            <a:ext cx="422337" cy="3701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</a:t>
            </a:r>
            <a:endParaRPr lang="en-US" sz="1400" dirty="0"/>
          </a:p>
        </p:txBody>
      </p:sp>
      <p:sp>
        <p:nvSpPr>
          <p:cNvPr id="21" name="Téglalap 24"/>
          <p:cNvSpPr/>
          <p:nvPr/>
        </p:nvSpPr>
        <p:spPr>
          <a:xfrm>
            <a:off x="6960096" y="3358920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22" name="Egyenes összekötő nyíllal 26"/>
          <p:cNvCxnSpPr>
            <a:stCxn id="21" idx="0"/>
            <a:endCxn id="20" idx="2"/>
          </p:cNvCxnSpPr>
          <p:nvPr/>
        </p:nvCxnSpPr>
        <p:spPr>
          <a:xfrm flipV="1">
            <a:off x="7171265" y="2836759"/>
            <a:ext cx="1445552" cy="522161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4"/>
          <p:cNvSpPr/>
          <p:nvPr/>
        </p:nvSpPr>
        <p:spPr>
          <a:xfrm>
            <a:off x="7691063" y="3356992"/>
            <a:ext cx="422337" cy="37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</a:t>
            </a:r>
            <a:endParaRPr lang="en-US" sz="1400" dirty="0"/>
          </a:p>
        </p:txBody>
      </p:sp>
      <p:cxnSp>
        <p:nvCxnSpPr>
          <p:cNvPr id="24" name="Egyenes összekötő nyíllal 26"/>
          <p:cNvCxnSpPr>
            <a:stCxn id="23" idx="0"/>
            <a:endCxn id="20" idx="2"/>
          </p:cNvCxnSpPr>
          <p:nvPr/>
        </p:nvCxnSpPr>
        <p:spPr>
          <a:xfrm flipV="1">
            <a:off x="7902232" y="2836759"/>
            <a:ext cx="714585" cy="52023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6"/>
          <p:cNvCxnSpPr>
            <a:endCxn id="20" idx="2"/>
          </p:cNvCxnSpPr>
          <p:nvPr/>
        </p:nvCxnSpPr>
        <p:spPr>
          <a:xfrm flipH="1" flipV="1">
            <a:off x="8616817" y="2836759"/>
            <a:ext cx="722746" cy="512564"/>
          </a:xfrm>
          <a:prstGeom prst="straightConnector1">
            <a:avLst/>
          </a:prstGeom>
          <a:ln w="12700">
            <a:solidFill>
              <a:srgbClr val="40404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20" idx="0"/>
          </p:cNvCxnSpPr>
          <p:nvPr/>
        </p:nvCxnSpPr>
        <p:spPr>
          <a:xfrm flipV="1">
            <a:off x="8616817" y="1833524"/>
            <a:ext cx="6767" cy="633113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987910" y="98072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Launch</a:t>
            </a:r>
            <a:endParaRPr lang="hu-HU" dirty="0"/>
          </a:p>
        </p:txBody>
      </p:sp>
      <p:pic>
        <p:nvPicPr>
          <p:cNvPr id="29" name="Picture 2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64" y="1290565"/>
            <a:ext cx="655839" cy="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Egyenes összekötő nyíllal 26"/>
          <p:cNvCxnSpPr>
            <a:endCxn id="20" idx="2"/>
          </p:cNvCxnSpPr>
          <p:nvPr/>
        </p:nvCxnSpPr>
        <p:spPr>
          <a:xfrm flipH="1" flipV="1">
            <a:off x="8616817" y="2836759"/>
            <a:ext cx="1438725" cy="520233"/>
          </a:xfrm>
          <a:prstGeom prst="straightConnector1">
            <a:avLst/>
          </a:prstGeom>
          <a:ln w="12700">
            <a:solidFill>
              <a:srgbClr val="40404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8827985" y="2934580"/>
            <a:ext cx="11452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Mirror Traffic</a:t>
            </a:r>
            <a:endParaRPr lang="hu-HU" sz="1400" dirty="0"/>
          </a:p>
        </p:txBody>
      </p:sp>
      <p:sp>
        <p:nvSpPr>
          <p:cNvPr id="4" name="Henger 3"/>
          <p:cNvSpPr/>
          <p:nvPr/>
        </p:nvSpPr>
        <p:spPr>
          <a:xfrm>
            <a:off x="8320930" y="4305152"/>
            <a:ext cx="682526" cy="936104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hu-HU" dirty="0"/>
          </a:p>
        </p:txBody>
      </p:sp>
      <p:cxnSp>
        <p:nvCxnSpPr>
          <p:cNvPr id="34" name="Egyenes összekötő nyíllal 26"/>
          <p:cNvCxnSpPr>
            <a:stCxn id="4" idx="1"/>
            <a:endCxn id="23" idx="2"/>
          </p:cNvCxnSpPr>
          <p:nvPr/>
        </p:nvCxnSpPr>
        <p:spPr>
          <a:xfrm flipH="1" flipV="1">
            <a:off x="7902232" y="3727114"/>
            <a:ext cx="759961" cy="578038"/>
          </a:xfrm>
          <a:prstGeom prst="straightConnector1">
            <a:avLst/>
          </a:prstGeom>
          <a:ln w="12700">
            <a:solidFill>
              <a:srgbClr val="40404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26"/>
          <p:cNvCxnSpPr>
            <a:stCxn id="4" idx="1"/>
            <a:endCxn id="17" idx="2"/>
          </p:cNvCxnSpPr>
          <p:nvPr/>
        </p:nvCxnSpPr>
        <p:spPr>
          <a:xfrm flipV="1">
            <a:off x="8662193" y="3719445"/>
            <a:ext cx="672562" cy="585707"/>
          </a:xfrm>
          <a:prstGeom prst="straightConnector1">
            <a:avLst/>
          </a:prstGeom>
          <a:ln w="12700">
            <a:solidFill>
              <a:srgbClr val="40404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8" grpId="0"/>
      <p:bldP spid="3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Finally, Please Keep This in Mind…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Mobilizing the Military: Enlistment Posters in World War I | Behind The  Sc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59" y="3212976"/>
            <a:ext cx="2503251" cy="33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488488" y="5733256"/>
            <a:ext cx="1448708" cy="576064"/>
          </a:xfrm>
          <a:prstGeom prst="rect">
            <a:avLst/>
          </a:prstGeom>
          <a:solidFill>
            <a:srgbClr val="EED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9910844" y="6034583"/>
            <a:ext cx="1448708" cy="306275"/>
          </a:xfrm>
          <a:prstGeom prst="rect">
            <a:avLst/>
          </a:prstGeom>
          <a:solidFill>
            <a:srgbClr val="EED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59" y="5751689"/>
            <a:ext cx="1306477" cy="60485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980728"/>
            <a:ext cx="2552700" cy="2552700"/>
          </a:xfrm>
          <a:prstGeom prst="rect">
            <a:avLst/>
          </a:prstGeom>
        </p:spPr>
      </p:pic>
      <p:pic>
        <p:nvPicPr>
          <p:cNvPr id="6152" name="Picture 8" descr="Continuous Delivery: Reliable Software Releases through Build, Test, and  Deployment Automation (Addison-Wesley Signature Series (Fowler)) 1, Humble,  Jez, Farley, David, eBook - Amazon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2" y="3761591"/>
            <a:ext cx="1935696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672" y="980728"/>
            <a:ext cx="61055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oking for a job amid the COVID-19 outbreak? Check this list | News  Headlines | kmov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79" y="2650629"/>
            <a:ext cx="4072069" cy="22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AFBF9"/>
                </a:solidFill>
              </a:rPr>
              <a:t>Who am I?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639616" y="856662"/>
            <a:ext cx="8424936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400" dirty="0" smtClean="0"/>
              <a:t>Co-founder &amp; CTO @ </a:t>
            </a:r>
            <a:r>
              <a:rPr lang="en-US" sz="2400" dirty="0" err="1" smtClean="0"/>
              <a:t>LeanNet</a:t>
            </a:r>
            <a:r>
              <a:rPr lang="en-US" sz="2400" dirty="0" smtClean="0"/>
              <a:t> Ltd.</a:t>
            </a:r>
            <a:endParaRPr lang="en-US" sz="2400" i="1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Consulting, training, implementing</a:t>
            </a:r>
            <a:endParaRPr lang="hu-HU" sz="24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1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Cloud Native, Kubernetes, </a:t>
            </a:r>
            <a:r>
              <a:rPr lang="en-US" sz="2400" dirty="0" err="1" smtClean="0"/>
              <a:t>Microservices</a:t>
            </a:r>
            <a:r>
              <a:rPr lang="en-US" sz="2400" dirty="0" smtClean="0"/>
              <a:t>, DevOps</a:t>
            </a:r>
            <a:endParaRPr lang="hu-HU" sz="24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hu-HU" sz="11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sz="2400" dirty="0" err="1" smtClean="0"/>
              <a:t>Now</a:t>
            </a:r>
            <a:r>
              <a:rPr lang="hu-HU" sz="2400" dirty="0" smtClean="0"/>
              <a:t> part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endParaRPr lang="en-US" sz="24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400" dirty="0" smtClean="0"/>
          </a:p>
          <a:p>
            <a:pPr marL="250825" lvl="0">
              <a:spcBef>
                <a:spcPts val="600"/>
              </a:spcBef>
              <a:buSzPct val="100000"/>
            </a:pPr>
            <a:endParaRPr lang="en-US" sz="2400" dirty="0" smtClean="0"/>
          </a:p>
        </p:txBody>
      </p:sp>
      <p:pic>
        <p:nvPicPr>
          <p:cNvPr id="2050" name="Picture 2" descr="Image result for ma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01" y="4513991"/>
            <a:ext cx="678287" cy="6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382" y="5298971"/>
            <a:ext cx="566323" cy="464675"/>
          </a:xfrm>
          <a:prstGeom prst="rect">
            <a:avLst/>
          </a:prstGeom>
        </p:spPr>
      </p:pic>
      <p:pic>
        <p:nvPicPr>
          <p:cNvPr id="2054" name="Picture 6" descr="http://leannet.eu/img/linked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26" y="5936265"/>
            <a:ext cx="589079" cy="5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359696" y="4658006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megyesi@leannet.eu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59696" y="5306078"/>
            <a:ext cx="19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twitter.com/M3gy0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324128" y="6026158"/>
            <a:ext cx="246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linkedin.com</a:t>
            </a:r>
            <a:r>
              <a:rPr lang="hu-HU" dirty="0" smtClean="0"/>
              <a:t>/</a:t>
            </a:r>
            <a:r>
              <a:rPr lang="hu-HU" dirty="0" err="1" smtClean="0"/>
              <a:t>in</a:t>
            </a:r>
            <a:r>
              <a:rPr lang="hu-HU" dirty="0" smtClean="0"/>
              <a:t>/M3gy0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56662"/>
            <a:ext cx="2572482" cy="2672472"/>
          </a:xfrm>
          <a:prstGeom prst="rect">
            <a:avLst/>
          </a:prstGeom>
        </p:spPr>
      </p:pic>
      <p:pic>
        <p:nvPicPr>
          <p:cNvPr id="3" name="Picture 2" descr="adesso | Impress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476500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10+ Deploys Per Day Was Possible in 2009…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184" y="933450"/>
            <a:ext cx="7193632" cy="351629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499185" y="4725144"/>
            <a:ext cx="719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John </a:t>
            </a:r>
            <a:r>
              <a:rPr lang="en-US" sz="2400" dirty="0" err="1"/>
              <a:t>Allspaw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Paul </a:t>
            </a:r>
            <a:r>
              <a:rPr lang="en-US" sz="2400" dirty="0" smtClean="0"/>
              <a:t>Hammond:</a:t>
            </a:r>
          </a:p>
          <a:p>
            <a:pPr algn="ctr"/>
            <a:r>
              <a:rPr lang="en-US" sz="2400" dirty="0" smtClean="0"/>
              <a:t>10</a:t>
            </a:r>
            <a:r>
              <a:rPr lang="en-US" sz="2400" dirty="0"/>
              <a:t>+ Deploys Per Day: Dev and Ops Cooperation at </a:t>
            </a:r>
            <a:r>
              <a:rPr lang="en-US" sz="2400" dirty="0" smtClean="0"/>
              <a:t>Flickr</a:t>
            </a:r>
          </a:p>
          <a:p>
            <a:pPr algn="ctr"/>
            <a:r>
              <a:rPr lang="en-US" sz="2400" dirty="0" smtClean="0"/>
              <a:t>O’Reilly Velocity, 2009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909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smtClean="0"/>
              <a:t>SW Development Workflow</a:t>
            </a:r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9336" y="1052737"/>
            <a:ext cx="5472608" cy="530361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Dev teams:</a:t>
            </a:r>
          </a:p>
          <a:p>
            <a:pPr lvl="1"/>
            <a:r>
              <a:rPr lang="en-US" sz="1800" dirty="0" smtClean="0"/>
              <a:t>create code for specific SW modules</a:t>
            </a:r>
          </a:p>
          <a:p>
            <a:pPr lvl="1"/>
            <a:r>
              <a:rPr lang="en-US" sz="1800" dirty="0" smtClean="0"/>
              <a:t>check them into specific repo branches</a:t>
            </a:r>
          </a:p>
          <a:p>
            <a:pPr lvl="1"/>
            <a:r>
              <a:rPr lang="en-US" sz="1800" dirty="0" smtClean="0"/>
              <a:t>(this is a bit different in case of Microservices but the general problem is the same)</a:t>
            </a:r>
          </a:p>
          <a:p>
            <a:r>
              <a:rPr lang="en-US" sz="2000" dirty="0" smtClean="0"/>
              <a:t>Integration team:</a:t>
            </a:r>
          </a:p>
          <a:p>
            <a:pPr lvl="1"/>
            <a:r>
              <a:rPr lang="en-US" sz="1800" dirty="0" smtClean="0"/>
              <a:t>merges new branches into the mainline source control bucket in iterations </a:t>
            </a:r>
          </a:p>
          <a:p>
            <a:pPr lvl="1"/>
            <a:r>
              <a:rPr lang="en-US" sz="1800" dirty="0" smtClean="0"/>
              <a:t>build the code on their own PC</a:t>
            </a:r>
          </a:p>
          <a:p>
            <a:pPr lvl="1"/>
            <a:r>
              <a:rPr lang="en-US" sz="1800" dirty="0" smtClean="0"/>
              <a:t>pass the release and installation instructions</a:t>
            </a:r>
          </a:p>
          <a:p>
            <a:r>
              <a:rPr lang="en-US" sz="2000" dirty="0" smtClean="0"/>
              <a:t>Operations team:</a:t>
            </a:r>
          </a:p>
          <a:p>
            <a:pPr lvl="1"/>
            <a:r>
              <a:rPr lang="en-US" sz="1800" dirty="0" smtClean="0"/>
              <a:t>deploys on different environments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grpSp>
        <p:nvGrpSpPr>
          <p:cNvPr id="52" name="Group 51"/>
          <p:cNvGrpSpPr/>
          <p:nvPr/>
        </p:nvGrpSpPr>
        <p:grpSpPr>
          <a:xfrm>
            <a:off x="5541278" y="1097919"/>
            <a:ext cx="1778858" cy="2658422"/>
            <a:chOff x="3614795" y="2178805"/>
            <a:chExt cx="1778858" cy="265842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08030" y="4117693"/>
              <a:ext cx="383493" cy="45225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10160" y="3181589"/>
              <a:ext cx="383493" cy="45225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8031" y="2205630"/>
              <a:ext cx="383493" cy="45225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85371" y="2178805"/>
              <a:ext cx="532723" cy="44564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85370" y="3132106"/>
              <a:ext cx="532723" cy="44564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1534" y="4085408"/>
              <a:ext cx="532723" cy="44564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3632587" y="2593318"/>
              <a:ext cx="1426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Dev: module 1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14795" y="3582406"/>
              <a:ext cx="1426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Dev: module 2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38631" y="4498673"/>
              <a:ext cx="1426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Dev: module 3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5214" y="3037640"/>
            <a:ext cx="702132" cy="5353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0516" y="1917546"/>
            <a:ext cx="828419" cy="828419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9420467" y="1110996"/>
            <a:ext cx="1256062" cy="739021"/>
            <a:chOff x="7184347" y="2214938"/>
            <a:chExt cx="1256062" cy="739021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32245" y="2214938"/>
              <a:ext cx="532723" cy="445644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184347" y="2615405"/>
              <a:ext cx="1256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Operations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348935" y="1097919"/>
            <a:ext cx="1510053" cy="2691121"/>
            <a:chOff x="10348935" y="1097919"/>
            <a:chExt cx="1510053" cy="2691121"/>
          </a:xfrm>
        </p:grpSpPr>
        <p:grpSp>
          <p:nvGrpSpPr>
            <p:cNvPr id="78" name="Group 77"/>
            <p:cNvGrpSpPr/>
            <p:nvPr/>
          </p:nvGrpSpPr>
          <p:grpSpPr>
            <a:xfrm>
              <a:off x="10765232" y="1097919"/>
              <a:ext cx="1093756" cy="2691121"/>
              <a:chOff x="10789839" y="1172365"/>
              <a:chExt cx="1093756" cy="2691121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31678" y="1172365"/>
                <a:ext cx="574902" cy="619617"/>
              </a:xfrm>
              <a:prstGeom prst="rect">
                <a:avLst/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0913841" y="1780776"/>
                <a:ext cx="845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Staging</a:t>
                </a:r>
                <a:endParaRPr lang="hu-HU" sz="16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42368" y="2936996"/>
                <a:ext cx="574902" cy="619617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10789839" y="3524932"/>
                <a:ext cx="10937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Production</a:t>
                </a:r>
                <a:endParaRPr lang="hu-HU" sz="16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8" name="Straight Arrow Connector 87"/>
            <p:cNvCxnSpPr>
              <a:stCxn id="79" idx="3"/>
              <a:endCxn id="85" idx="1"/>
            </p:cNvCxnSpPr>
            <p:nvPr/>
          </p:nvCxnSpPr>
          <p:spPr>
            <a:xfrm>
              <a:off x="10348935" y="2331756"/>
              <a:ext cx="668826" cy="8406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9" idx="3"/>
              <a:endCxn id="49" idx="1"/>
            </p:cNvCxnSpPr>
            <p:nvPr/>
          </p:nvCxnSpPr>
          <p:spPr>
            <a:xfrm flipV="1">
              <a:off x="10348935" y="1407728"/>
              <a:ext cx="658136" cy="9240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8121277" y="1128985"/>
            <a:ext cx="1256062" cy="1485427"/>
            <a:chOff x="8121277" y="1128985"/>
            <a:chExt cx="1256062" cy="1485427"/>
          </a:xfrm>
        </p:grpSpPr>
        <p:grpSp>
          <p:nvGrpSpPr>
            <p:cNvPr id="102" name="Group 101"/>
            <p:cNvGrpSpPr/>
            <p:nvPr/>
          </p:nvGrpSpPr>
          <p:grpSpPr>
            <a:xfrm>
              <a:off x="8121277" y="1128985"/>
              <a:ext cx="1256062" cy="739021"/>
              <a:chOff x="6068173" y="2214938"/>
              <a:chExt cx="1256062" cy="739021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29972" y="2214938"/>
                <a:ext cx="532723" cy="445644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6068173" y="2615405"/>
                <a:ext cx="1256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Integration</a:t>
                </a:r>
                <a:endParaRPr lang="hu-HU" sz="16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3079" y="1988840"/>
              <a:ext cx="556491" cy="625572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7752184" y="1215948"/>
            <a:ext cx="404299" cy="2205102"/>
            <a:chOff x="7716986" y="1223898"/>
            <a:chExt cx="404299" cy="2205102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50790" y="1190094"/>
              <a:ext cx="314598" cy="382205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2" y="2103516"/>
              <a:ext cx="314598" cy="382205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50791" y="1190094"/>
              <a:ext cx="314598" cy="382205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3" y="2103516"/>
              <a:ext cx="314598" cy="38220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1" y="3080598"/>
              <a:ext cx="314598" cy="382205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50792" y="1190094"/>
              <a:ext cx="314598" cy="382205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4" y="2103516"/>
              <a:ext cx="314598" cy="382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9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smtClean="0"/>
              <a:t>SW Development Workflow</a:t>
            </a:r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9336" y="1052737"/>
            <a:ext cx="6061526" cy="5303614"/>
          </a:xfrm>
        </p:spPr>
        <p:txBody>
          <a:bodyPr>
            <a:normAutofit/>
          </a:bodyPr>
          <a:lstStyle/>
          <a:p>
            <a:r>
              <a:rPr lang="en-US" sz="2000" dirty="0"/>
              <a:t>Areas to improve:</a:t>
            </a:r>
          </a:p>
          <a:p>
            <a:pPr lvl="1"/>
            <a:r>
              <a:rPr lang="en-US" sz="1800" dirty="0"/>
              <a:t>Integration takes a lots of effort and error prone:</a:t>
            </a:r>
          </a:p>
          <a:p>
            <a:pPr lvl="2"/>
            <a:r>
              <a:rPr lang="en-US" sz="1600" dirty="0"/>
              <a:t>Usually takes 1+ day(s)</a:t>
            </a:r>
          </a:p>
          <a:p>
            <a:pPr lvl="2"/>
            <a:r>
              <a:rPr lang="en-US" sz="1600" dirty="0"/>
              <a:t>Multiple teams involved:</a:t>
            </a:r>
          </a:p>
          <a:p>
            <a:pPr lvl="3"/>
            <a:r>
              <a:rPr lang="en-US" sz="1400" dirty="0"/>
              <a:t>Integration team</a:t>
            </a:r>
          </a:p>
          <a:p>
            <a:pPr lvl="3"/>
            <a:r>
              <a:rPr lang="en-US" sz="1400" dirty="0"/>
              <a:t>Lead developers of dev teams</a:t>
            </a:r>
          </a:p>
          <a:p>
            <a:pPr lvl="1"/>
            <a:r>
              <a:rPr lang="en-US" sz="1800" dirty="0"/>
              <a:t>Defects are only found late:</a:t>
            </a:r>
          </a:p>
          <a:p>
            <a:pPr lvl="2"/>
            <a:r>
              <a:rPr lang="en-US" sz="1600" dirty="0"/>
              <a:t>Bug fix is slow because the feedback cycle is long</a:t>
            </a:r>
          </a:p>
          <a:p>
            <a:pPr lvl="2"/>
            <a:r>
              <a:rPr lang="en-US" sz="1600" dirty="0"/>
              <a:t>Similar to waterfall methodology</a:t>
            </a:r>
          </a:p>
          <a:p>
            <a:pPr lvl="1"/>
            <a:r>
              <a:rPr lang="en-US" sz="1800" dirty="0"/>
              <a:t>Reproducing release is hard:</a:t>
            </a:r>
          </a:p>
          <a:p>
            <a:pPr lvl="2"/>
            <a:r>
              <a:rPr lang="en-US" sz="1600" dirty="0"/>
              <a:t>Build environments (OS, libs, </a:t>
            </a:r>
            <a:r>
              <a:rPr lang="en-US" sz="1600" dirty="0" err="1"/>
              <a:t>config</a:t>
            </a:r>
            <a:r>
              <a:rPr lang="en-US" sz="1600" dirty="0"/>
              <a:t>, etc.) is hard to sync</a:t>
            </a:r>
          </a:p>
          <a:p>
            <a:pPr lvl="2"/>
            <a:r>
              <a:rPr lang="en-US" sz="1600" dirty="0"/>
              <a:t>Hard to reproduce the integration </a:t>
            </a:r>
            <a:r>
              <a:rPr lang="en-US" sz="1600" dirty="0" smtClean="0"/>
              <a:t>bugs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sz="2400" dirty="0" smtClean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0516" y="1917546"/>
            <a:ext cx="828419" cy="828419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9420467" y="1110996"/>
            <a:ext cx="1256062" cy="739021"/>
            <a:chOff x="7184347" y="2214938"/>
            <a:chExt cx="1256062" cy="739021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32245" y="2214938"/>
              <a:ext cx="532723" cy="445644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184347" y="2615405"/>
              <a:ext cx="1256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Operations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348935" y="1097919"/>
            <a:ext cx="1510053" cy="2691121"/>
            <a:chOff x="10348935" y="1097919"/>
            <a:chExt cx="1510053" cy="2691121"/>
          </a:xfrm>
        </p:grpSpPr>
        <p:grpSp>
          <p:nvGrpSpPr>
            <p:cNvPr id="78" name="Group 77"/>
            <p:cNvGrpSpPr/>
            <p:nvPr/>
          </p:nvGrpSpPr>
          <p:grpSpPr>
            <a:xfrm>
              <a:off x="10765232" y="1097919"/>
              <a:ext cx="1093756" cy="2691121"/>
              <a:chOff x="10789839" y="1172365"/>
              <a:chExt cx="1093756" cy="2691121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31678" y="1172365"/>
                <a:ext cx="574902" cy="619617"/>
              </a:xfrm>
              <a:prstGeom prst="rect">
                <a:avLst/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0913841" y="1780776"/>
                <a:ext cx="845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Staging</a:t>
                </a:r>
                <a:endParaRPr lang="hu-HU" sz="16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2368" y="2936996"/>
                <a:ext cx="574902" cy="619617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10789839" y="3524932"/>
                <a:ext cx="10937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Production</a:t>
                </a:r>
                <a:endParaRPr lang="hu-HU" sz="16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8" name="Straight Arrow Connector 87"/>
            <p:cNvCxnSpPr>
              <a:stCxn id="79" idx="3"/>
              <a:endCxn id="85" idx="1"/>
            </p:cNvCxnSpPr>
            <p:nvPr/>
          </p:nvCxnSpPr>
          <p:spPr>
            <a:xfrm>
              <a:off x="10348935" y="2331756"/>
              <a:ext cx="668826" cy="8406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9" idx="3"/>
              <a:endCxn id="49" idx="1"/>
            </p:cNvCxnSpPr>
            <p:nvPr/>
          </p:nvCxnSpPr>
          <p:spPr>
            <a:xfrm flipV="1">
              <a:off x="10348935" y="1407728"/>
              <a:ext cx="658136" cy="9240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21277" y="1128985"/>
            <a:ext cx="1256062" cy="1485427"/>
            <a:chOff x="8121277" y="1128985"/>
            <a:chExt cx="1256062" cy="1485427"/>
          </a:xfrm>
        </p:grpSpPr>
        <p:grpSp>
          <p:nvGrpSpPr>
            <p:cNvPr id="54" name="Group 53"/>
            <p:cNvGrpSpPr/>
            <p:nvPr/>
          </p:nvGrpSpPr>
          <p:grpSpPr>
            <a:xfrm>
              <a:off x="8121277" y="1128985"/>
              <a:ext cx="1256062" cy="739021"/>
              <a:chOff x="6068173" y="2214938"/>
              <a:chExt cx="1256062" cy="739021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29972" y="2214938"/>
                <a:ext cx="532723" cy="445644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6068173" y="2615405"/>
                <a:ext cx="1256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Integration</a:t>
                </a:r>
                <a:endParaRPr lang="hu-HU" sz="16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3079" y="1988840"/>
              <a:ext cx="556491" cy="62557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5541278" y="1097919"/>
            <a:ext cx="1778858" cy="2658422"/>
            <a:chOff x="3614795" y="2178805"/>
            <a:chExt cx="1778858" cy="265842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08030" y="4117693"/>
              <a:ext cx="383493" cy="452257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10160" y="3181589"/>
              <a:ext cx="383493" cy="45225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8031" y="2205630"/>
              <a:ext cx="383493" cy="4522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85371" y="2178805"/>
              <a:ext cx="532723" cy="44564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85370" y="3132106"/>
              <a:ext cx="532723" cy="44564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1534" y="4085408"/>
              <a:ext cx="532723" cy="445644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3632587" y="2593318"/>
              <a:ext cx="1426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Dev: module 1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14795" y="3582406"/>
              <a:ext cx="1426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Dev: module 2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38631" y="4498673"/>
              <a:ext cx="1426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Dev: module 3</a:t>
              </a:r>
              <a:endParaRPr lang="hu-HU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52184" y="1215948"/>
            <a:ext cx="404299" cy="2205102"/>
            <a:chOff x="7716986" y="1223898"/>
            <a:chExt cx="404299" cy="2205102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50790" y="1190094"/>
              <a:ext cx="314598" cy="38220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2" y="2103516"/>
              <a:ext cx="314598" cy="382205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50791" y="1190094"/>
              <a:ext cx="314598" cy="38220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3" y="2103516"/>
              <a:ext cx="314598" cy="38220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1" y="3080598"/>
              <a:ext cx="314598" cy="38220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50792" y="1190094"/>
              <a:ext cx="314598" cy="382205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7772884" y="2103516"/>
              <a:ext cx="314598" cy="382205"/>
            </a:xfrm>
            <a:prstGeom prst="rect">
              <a:avLst/>
            </a:prstGeom>
          </p:spPr>
        </p:pic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5214" y="3037640"/>
            <a:ext cx="702132" cy="5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Continuous Integration</a:t>
            </a:r>
            <a:endParaRPr lang="hu-H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23592" y="980728"/>
            <a:ext cx="7689319" cy="205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smtClean="0">
                <a:solidFill>
                  <a:prstClr val="black"/>
                </a:solidFill>
              </a:rPr>
              <a:t>“CI is the practice of </a:t>
            </a:r>
            <a:r>
              <a:rPr lang="en-US" sz="2000" b="1" smtClean="0">
                <a:solidFill>
                  <a:prstClr val="black"/>
                </a:solidFill>
              </a:rPr>
              <a:t>frequently</a:t>
            </a:r>
            <a:r>
              <a:rPr lang="en-US" sz="2000" smtClean="0">
                <a:solidFill>
                  <a:prstClr val="black"/>
                </a:solidFill>
              </a:rPr>
              <a:t> integrating one's new or changed code with the existing code repository”</a:t>
            </a:r>
          </a:p>
          <a:p>
            <a:pPr algn="ctr"/>
            <a:endParaRPr lang="en-US" sz="2000" smtClean="0">
              <a:solidFill>
                <a:prstClr val="black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smtClean="0">
                <a:solidFill>
                  <a:prstClr val="black"/>
                </a:solidFill>
              </a:rPr>
              <a:t>“CI is a development practice that requires developers to integrate code into a </a:t>
            </a:r>
            <a:r>
              <a:rPr lang="en-US" sz="2000" b="1" smtClean="0">
                <a:solidFill>
                  <a:prstClr val="black"/>
                </a:solidFill>
              </a:rPr>
              <a:t>shared repository several times </a:t>
            </a:r>
            <a:r>
              <a:rPr lang="en-US" sz="2000" smtClean="0">
                <a:solidFill>
                  <a:prstClr val="black"/>
                </a:solidFill>
              </a:rPr>
              <a:t>a day”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smtClean="0"/>
              <a:t>SW Development Workflow</a:t>
            </a:r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9336" y="1052737"/>
            <a:ext cx="6061526" cy="5303614"/>
          </a:xfrm>
        </p:spPr>
        <p:txBody>
          <a:bodyPr>
            <a:normAutofit/>
          </a:bodyPr>
          <a:lstStyle/>
          <a:p>
            <a:r>
              <a:rPr lang="en-US" sz="1800" dirty="0"/>
              <a:t>Developers need to change how they work:</a:t>
            </a:r>
          </a:p>
          <a:p>
            <a:pPr lvl="1"/>
            <a:r>
              <a:rPr lang="en-US" sz="1600" dirty="0"/>
              <a:t>They should use a central repository</a:t>
            </a:r>
          </a:p>
          <a:p>
            <a:pPr lvl="1"/>
            <a:r>
              <a:rPr lang="en-US" sz="1600" dirty="0"/>
              <a:t>This requires them to integrate code themselves:</a:t>
            </a:r>
          </a:p>
          <a:p>
            <a:pPr lvl="2"/>
            <a:r>
              <a:rPr lang="en-US" sz="1400" dirty="0"/>
              <a:t>Actually the developers knows his code best.</a:t>
            </a:r>
          </a:p>
          <a:p>
            <a:r>
              <a:rPr lang="en-US" sz="1800" dirty="0"/>
              <a:t>To check the code works and fits together with rest need to be built regularly</a:t>
            </a:r>
          </a:p>
          <a:p>
            <a:r>
              <a:rPr lang="en-US" sz="1800" dirty="0"/>
              <a:t>Compilation has to happen on a dedicated built environment:</a:t>
            </a:r>
          </a:p>
          <a:p>
            <a:pPr lvl="1"/>
            <a:r>
              <a:rPr lang="en-US" sz="1600" dirty="0"/>
              <a:t>Makes build </a:t>
            </a:r>
            <a:r>
              <a:rPr lang="en-US" sz="1600" dirty="0" err="1"/>
              <a:t>config</a:t>
            </a:r>
            <a:r>
              <a:rPr lang="en-US" sz="1600" dirty="0"/>
              <a:t> the same and keeps it more controllable</a:t>
            </a:r>
          </a:p>
          <a:p>
            <a:r>
              <a:rPr lang="en-US" sz="1800" dirty="0"/>
              <a:t>This way the process is transparent for every developers</a:t>
            </a:r>
          </a:p>
          <a:p>
            <a:r>
              <a:rPr lang="en-US" sz="1800" dirty="0"/>
              <a:t>Tests should be included and well:</a:t>
            </a:r>
          </a:p>
          <a:p>
            <a:pPr lvl="1"/>
            <a:r>
              <a:rPr lang="en-US" sz="1600" dirty="0"/>
              <a:t>Unit, UI, Security, Code Quality, etc.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3199" y="1092584"/>
            <a:ext cx="532723" cy="44564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3198" y="2045885"/>
            <a:ext cx="532723" cy="44564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9362" y="2999187"/>
            <a:ext cx="532723" cy="44564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580415" y="1507097"/>
            <a:ext cx="142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Dev: module 1</a:t>
            </a:r>
            <a:endParaRPr lang="hu-HU" sz="16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62623" y="2496185"/>
            <a:ext cx="142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Dev: module 2</a:t>
            </a:r>
            <a:endParaRPr lang="hu-HU" sz="16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86459" y="3412452"/>
            <a:ext cx="142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Dev: module 3</a:t>
            </a:r>
            <a:endParaRPr lang="hu-HU" sz="1600" dirty="0">
              <a:solidFill>
                <a:prstClr val="black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4388" y="2024530"/>
            <a:ext cx="702132" cy="53537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773" y="1947494"/>
            <a:ext cx="556491" cy="62557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8043454" y="1112775"/>
            <a:ext cx="678886" cy="2638231"/>
            <a:chOff x="4892048" y="2232988"/>
            <a:chExt cx="678886" cy="26382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907003" y="4189348"/>
              <a:ext cx="383493" cy="45225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5222532" y="4522817"/>
              <a:ext cx="314598" cy="38220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907004" y="3152737"/>
              <a:ext cx="383493" cy="45225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5222533" y="3482251"/>
              <a:ext cx="314598" cy="38220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2048" y="2232988"/>
              <a:ext cx="383493" cy="45225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5200443" y="2568829"/>
              <a:ext cx="314598" cy="382205"/>
            </a:xfrm>
            <a:prstGeom prst="rect">
              <a:avLst/>
            </a:prstGeom>
          </p:spPr>
        </p:pic>
      </p:grpSp>
      <p:cxnSp>
        <p:nvCxnSpPr>
          <p:cNvPr id="48" name="Straight Arrow Connector 47"/>
          <p:cNvCxnSpPr/>
          <p:nvPr/>
        </p:nvCxnSpPr>
        <p:spPr>
          <a:xfrm>
            <a:off x="8700251" y="1335433"/>
            <a:ext cx="421565" cy="6879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8753585" y="2253263"/>
            <a:ext cx="401760" cy="7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753585" y="2491529"/>
            <a:ext cx="401760" cy="8037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8204" y="1008068"/>
            <a:ext cx="535213" cy="652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2874" y="2965405"/>
            <a:ext cx="577959" cy="684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04932" y="1601435"/>
            <a:ext cx="986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Unit tests</a:t>
            </a:r>
            <a:endParaRPr lang="hu-HU" sz="16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57246" y="2565996"/>
            <a:ext cx="1326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Code Quality</a:t>
            </a:r>
            <a:endParaRPr lang="hu-H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ode file - Free signs ic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61" y="1970032"/>
            <a:ext cx="645853" cy="6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865919" y="3594502"/>
            <a:ext cx="1326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Security</a:t>
            </a:r>
            <a:endParaRPr lang="hu-H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</a:t>
            </a:r>
            <a:r>
              <a:rPr lang="en-US" dirty="0" smtClean="0"/>
              <a:t>of </a:t>
            </a:r>
            <a:r>
              <a:rPr lang="en-US" dirty="0" smtClean="0"/>
              <a:t>Continuous Integration</a:t>
            </a:r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23592" y="980728"/>
            <a:ext cx="7689319" cy="2058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“CI is the practice of </a:t>
            </a:r>
            <a:r>
              <a:rPr lang="en-US" sz="2000" b="1" dirty="0"/>
              <a:t>frequently</a:t>
            </a:r>
            <a:r>
              <a:rPr lang="en-US" sz="2000" dirty="0"/>
              <a:t> integrating one's new or changed code with the existing code repository</a:t>
            </a:r>
            <a:r>
              <a:rPr lang="en-US" sz="2000" dirty="0" smtClean="0"/>
              <a:t>”</a:t>
            </a:r>
          </a:p>
          <a:p>
            <a:pPr algn="ctr"/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“CI is a development practice that requires developers to integrate code into a </a:t>
            </a:r>
            <a:r>
              <a:rPr lang="en-US" sz="2000" b="1" dirty="0"/>
              <a:t>shared repository several times </a:t>
            </a:r>
            <a:r>
              <a:rPr lang="en-US" sz="2000" dirty="0"/>
              <a:t>a day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3471" y="3039603"/>
            <a:ext cx="9505057" cy="35034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Important Notice</a:t>
            </a:r>
            <a:r>
              <a:rPr lang="en-US" sz="1800" dirty="0" smtClean="0">
                <a:solidFill>
                  <a:prstClr val="black"/>
                </a:solidFill>
              </a:rPr>
              <a:t>: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There is nothing here about automation, containerization, ci tools…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Automation isn't the goal it's the technique to </a:t>
            </a:r>
            <a:r>
              <a:rPr lang="en-US" sz="1800" b="1" dirty="0" smtClean="0">
                <a:solidFill>
                  <a:prstClr val="black"/>
                </a:solidFill>
              </a:rPr>
              <a:t>achieve</a:t>
            </a:r>
            <a:r>
              <a:rPr lang="en-US" sz="1800" dirty="0" smtClean="0">
                <a:solidFill>
                  <a:prstClr val="black"/>
                </a:solidFill>
              </a:rPr>
              <a:t> the goal.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1800" b="1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Tooling is also part of the technique</a:t>
            </a:r>
            <a:r>
              <a:rPr lang="en-US" sz="1800" b="1" dirty="0" smtClean="0">
                <a:solidFill>
                  <a:prstClr val="black"/>
                </a:solidFill>
              </a:rPr>
              <a:t>: Docker, </a:t>
            </a:r>
            <a:r>
              <a:rPr lang="en-US" sz="1800" b="1" dirty="0" smtClean="0">
                <a:solidFill>
                  <a:prstClr val="black"/>
                </a:solidFill>
              </a:rPr>
              <a:t>Jenkins, GitHub Actions, </a:t>
            </a:r>
            <a:r>
              <a:rPr lang="en-US" sz="1800" b="1" dirty="0" smtClean="0">
                <a:solidFill>
                  <a:prstClr val="black"/>
                </a:solidFill>
              </a:rPr>
              <a:t>…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1800" b="1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(While might adapting to the spirit of novel trends: DevOps, Microservices, 12 Factor App Design…)</a:t>
            </a:r>
            <a:endParaRPr lang="hu-H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129580"/>
            <a:ext cx="7632848" cy="3593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Big Picture of CI/CD/CD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Integration </a:t>
            </a:r>
          </a:p>
          <a:p>
            <a:r>
              <a:rPr lang="en-US" dirty="0" smtClean="0"/>
              <a:t>Continuous Delivery:</a:t>
            </a:r>
            <a:endParaRPr lang="hu-HU" dirty="0" smtClean="0"/>
          </a:p>
          <a:p>
            <a:pPr lvl="1"/>
            <a:r>
              <a:rPr lang="hu-HU" dirty="0" smtClean="0"/>
              <a:t>automated release creation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anually triggered deployments</a:t>
            </a:r>
          </a:p>
          <a:p>
            <a:r>
              <a:rPr lang="en-US" dirty="0" smtClean="0"/>
              <a:t>Continuous Deployment:</a:t>
            </a:r>
          </a:p>
          <a:p>
            <a:pPr lvl="1"/>
            <a:r>
              <a:rPr lang="en-US" dirty="0" smtClean="0"/>
              <a:t>automated deployments</a:t>
            </a:r>
            <a:r>
              <a:rPr lang="hu-HU" dirty="0" smtClean="0"/>
              <a:t> as well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https://dz2cdn1.dzone.com/storage/temp/14018594-puppet_continuous_dia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060536"/>
            <a:ext cx="7343144" cy="256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10425</TotalTime>
  <Words>885</Words>
  <Application>Microsoft Office PowerPoint</Application>
  <PresentationFormat>Szélesvásznú</PresentationFormat>
  <Paragraphs>239</Paragraphs>
  <Slides>18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Office-téma</vt:lpstr>
      <vt:lpstr>1_Office-téma</vt:lpstr>
      <vt:lpstr>CI/CD   </vt:lpstr>
      <vt:lpstr>Who am I?</vt:lpstr>
      <vt:lpstr>10+ Deploys Per Day Was Possible in 2009…</vt:lpstr>
      <vt:lpstr>Traditional SW Development Workflow</vt:lpstr>
      <vt:lpstr>Traditional SW Development Workflow</vt:lpstr>
      <vt:lpstr>The Concept of Continuous Integration</vt:lpstr>
      <vt:lpstr>Traditional SW Development Workflow</vt:lpstr>
      <vt:lpstr>The Concept of Continuous Integration</vt:lpstr>
      <vt:lpstr>The Big Picture of CI/CD/CD</vt:lpstr>
      <vt:lpstr>The Test Pyramid</vt:lpstr>
      <vt:lpstr>Cloud and Immutable Infrastructure</vt:lpstr>
      <vt:lpstr>Advanced Deploy/Release Management Techniques</vt:lpstr>
      <vt:lpstr>Advanced Deploy/Release Management Techniques</vt:lpstr>
      <vt:lpstr>Advanced Deploy/Release Management Techniques</vt:lpstr>
      <vt:lpstr>Advanced Deploy/Release Management Techniques</vt:lpstr>
      <vt:lpstr>Advanced Deploy/Release Management Techniques</vt:lpstr>
      <vt:lpstr>Advanced Deploy/Release Management Techniques</vt:lpstr>
      <vt:lpstr>Finally, Please Keep This in Mind…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David</dc:creator>
  <cp:lastModifiedBy>Microsoft-fiók</cp:lastModifiedBy>
  <cp:revision>1105</cp:revision>
  <dcterms:created xsi:type="dcterms:W3CDTF">2016-11-11T16:11:17Z</dcterms:created>
  <dcterms:modified xsi:type="dcterms:W3CDTF">2021-11-27T12:24:56Z</dcterms:modified>
</cp:coreProperties>
</file>