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Darker Grotesque Medium"/>
      <p:regular r:id="rId35"/>
      <p:bold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  <p:embeddedFont>
      <p:font typeface="Fira Sans Extra Condensed Medium"/>
      <p:regular r:id="rId45"/>
      <p:bold r:id="rId46"/>
      <p:italic r:id="rId47"/>
      <p:boldItalic r:id="rId48"/>
    </p:embeddedFont>
    <p:embeddedFont>
      <p:font typeface="Orbitron"/>
      <p:regular r:id="rId49"/>
      <p:bold r:id="rId50"/>
    </p:embeddedFont>
    <p:embeddedFont>
      <p:font typeface="DM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44" Type="http://schemas.openxmlformats.org/officeDocument/2006/relationships/font" Target="fonts/Lato-boldItalic.fntdata"/><Relationship Id="rId43" Type="http://schemas.openxmlformats.org/officeDocument/2006/relationships/font" Target="fonts/Lato-italic.fntdata"/><Relationship Id="rId46" Type="http://schemas.openxmlformats.org/officeDocument/2006/relationships/font" Target="fonts/FiraSansExtraCondensedMedium-bold.fntdata"/><Relationship Id="rId45" Type="http://schemas.openxmlformats.org/officeDocument/2006/relationships/font" Target="fonts/FiraSansExtraCondensed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FiraSansExtraCondensedMedium-boldItalic.fntdata"/><Relationship Id="rId47" Type="http://schemas.openxmlformats.org/officeDocument/2006/relationships/font" Target="fonts/FiraSansExtraCondensedMedium-italic.fntdata"/><Relationship Id="rId49" Type="http://schemas.openxmlformats.org/officeDocument/2006/relationships/font" Target="fonts/Orbitron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DarkerGrotesqueMedium-regular.fntdata"/><Relationship Id="rId34" Type="http://schemas.openxmlformats.org/officeDocument/2006/relationships/slide" Target="slides/slide28.xml"/><Relationship Id="rId37" Type="http://schemas.openxmlformats.org/officeDocument/2006/relationships/font" Target="fonts/Roboto-regular.fntdata"/><Relationship Id="rId36" Type="http://schemas.openxmlformats.org/officeDocument/2006/relationships/font" Target="fonts/DarkerGrotesqueMedium-bold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DMSans-regular.fntdata"/><Relationship Id="rId50" Type="http://schemas.openxmlformats.org/officeDocument/2006/relationships/font" Target="fonts/Orbitron-bold.fntdata"/><Relationship Id="rId53" Type="http://schemas.openxmlformats.org/officeDocument/2006/relationships/font" Target="fonts/DMSans-italic.fntdata"/><Relationship Id="rId52" Type="http://schemas.openxmlformats.org/officeDocument/2006/relationships/font" Target="fonts/DM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DM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c897f4ad2_0_11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fc897f4ad2_0_11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47ff84468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47ff84468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c897f4ad2_0_22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c897f4ad2_0_22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Felvezetés Marci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044c432b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044c432b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047ff84468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047ff84468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br>
              <a:rPr lang="hu"/>
            </a:br>
            <a:br>
              <a:rPr lang="hu"/>
            </a:br>
            <a:r>
              <a:rPr lang="hu"/>
              <a:t>MaterialApp - CupertinoApp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Bootstrap package behúzható, de nem megszokott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Custom komponensek implementálása viszont zökkenőmentes, pixel pontosan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tudunk rajzolni a Canvas-re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fc897f4ad2_0_22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fc897f4ad2_0_22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47ff8446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47ff8446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047ff8446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047ff8446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c897f4ad2_0_22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fc897f4ad2_0_22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fc897f4ad2_0_22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fc897f4ad2_0_22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047ff84468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047ff8446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c897f4ad2_0_22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c897f4ad2_0_22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Bemutatkozás:</a:t>
            </a:r>
            <a:br>
              <a:rPr lang="hu">
                <a:solidFill>
                  <a:schemeClr val="dk1"/>
                </a:solidFill>
              </a:rPr>
            </a:br>
            <a:br>
              <a:rPr lang="hu">
                <a:solidFill>
                  <a:schemeClr val="dk1"/>
                </a:solidFill>
              </a:rPr>
            </a:br>
            <a:r>
              <a:rPr lang="hu">
                <a:solidFill>
                  <a:schemeClr val="dk1"/>
                </a:solidFill>
              </a:rPr>
              <a:t>ff.next </a:t>
            </a:r>
            <a:br>
              <a:rPr lang="hu">
                <a:solidFill>
                  <a:schemeClr val="dk1"/>
                </a:solidFill>
              </a:rPr>
            </a:br>
            <a:r>
              <a:rPr lang="hu">
                <a:solidFill>
                  <a:schemeClr val="dk1"/>
                </a:solidFill>
              </a:rPr>
              <a:t>Réti M. - Angular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Vogel Cs. Android és Flutter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 kezd  A-val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Cso folytat Flutterel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47ff8446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47ff8446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fc897f4ad2_0_22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fc897f4ad2_0_22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04451f16a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04451f16a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047ff84468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047ff84468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047ff8446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047ff8446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Felvezetés Cs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047ff84468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1047ff8446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047ff84468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1047ff8446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Renderers: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HTML renderer</a:t>
            </a:r>
            <a:endParaRPr b="1"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Uses a combination of HTML elements, CSS, Canvas elements, and SVG elements. This renderer has a smaller download size.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CanvasKit renderer</a:t>
            </a:r>
            <a:endParaRPr b="1"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renderer is fully consistent with Flutter mobile and desktop, has faster performance with higher widget density, but adds about 2MB in download size.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Képkezelés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CLI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⬥"/>
            </a:pPr>
            <a:r>
              <a:rPr lang="hu"/>
              <a:t>Webszerverek - Host szerverek,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047ff84468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047ff84468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Marci kezd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 végez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047a394eb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047a394eb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047ff84468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047ff84468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47ff84468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47ff84468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047ff84468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047ff84468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47ff84468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047ff84468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>
                <a:solidFill>
                  <a:schemeClr val="dk1"/>
                </a:solidFill>
              </a:rPr>
              <a:t>Egy Widget egy Dart-os objektum, amit ki lehet rajzolni a képernyőre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fc897f4ad2_0_22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fc897f4ad2_0_22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 Bevezető:</a:t>
            </a:r>
            <a:br>
              <a:rPr lang="hu"/>
            </a:br>
            <a:br>
              <a:rPr lang="hu"/>
            </a:br>
            <a:r>
              <a:rPr lang="hu"/>
              <a:t>Fontos, hogy a felhasználóink ne tévedjenek el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47ff8446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047ff8446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47ff8446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047ff8446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Cs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0" Type="http://schemas.openxmlformats.org/officeDocument/2006/relationships/image" Target="../media/image2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11" Type="http://schemas.openxmlformats.org/officeDocument/2006/relationships/hyperlink" Target="http://bit.ly/2TyoMsr" TargetMode="External"/><Relationship Id="rId10" Type="http://schemas.openxmlformats.org/officeDocument/2006/relationships/hyperlink" Target="http://bit.ly/2Tynxth" TargetMode="External"/><Relationship Id="rId12" Type="http://schemas.openxmlformats.org/officeDocument/2006/relationships/hyperlink" Target="http://bit.ly/2TtBDfr" TargetMode="External"/><Relationship Id="rId9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14.png"/><Relationship Id="rId8" Type="http://schemas.openxmlformats.org/officeDocument/2006/relationships/image" Target="../media/image2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0" Type="http://schemas.openxmlformats.org/officeDocument/2006/relationships/image" Target="../media/image2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857250" y="1140188"/>
            <a:ext cx="6191100" cy="22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None/>
              <a:defRPr b="1" sz="4800">
                <a:solidFill>
                  <a:srgbClr val="F3F3F3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857250" y="3534713"/>
            <a:ext cx="42783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87356" y="-2735050"/>
            <a:ext cx="514601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310800" y="1951100"/>
            <a:ext cx="50676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hasCustomPrompt="1"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3310800" y="3627550"/>
            <a:ext cx="5067600" cy="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68236" y="25989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-279476" y="-2506450"/>
            <a:ext cx="46186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59099" y="15430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700" y="-18383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" name="Google Shape;6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76701" y="10177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8" name="Google Shape;68;p16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5366725">
            <a:off x="-171890" y="3209540"/>
            <a:ext cx="1104899" cy="114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48">
            <a:off x="8335201" y="368830"/>
            <a:ext cx="1045224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66691">
            <a:off x="10352" y="-170"/>
            <a:ext cx="1045223" cy="10793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713225" y="1228675"/>
            <a:ext cx="770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594324" y="-2052737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675700" y="-977413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" name="Google Shape;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69755" y="-468907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-5400000">
            <a:off x="7953574" y="581073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3334438" y="-1126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" name="Google Shape;7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699971">
            <a:off x="-529874" y="1574671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5400000">
            <a:off x="30271" y="1342483"/>
            <a:ext cx="1104899" cy="114299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>
            <p:ph type="title"/>
          </p:nvPr>
        </p:nvSpPr>
        <p:spPr>
          <a:xfrm>
            <a:off x="1448650" y="368841"/>
            <a:ext cx="25056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2" type="title"/>
          </p:nvPr>
        </p:nvSpPr>
        <p:spPr>
          <a:xfrm>
            <a:off x="5189925" y="368841"/>
            <a:ext cx="25056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5189925" y="3472025"/>
            <a:ext cx="25056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4" name="Google Shape;84;p17"/>
          <p:cNvSpPr txBox="1"/>
          <p:nvPr>
            <p:ph idx="3" type="subTitle"/>
          </p:nvPr>
        </p:nvSpPr>
        <p:spPr>
          <a:xfrm>
            <a:off x="1448650" y="3472025"/>
            <a:ext cx="2505600" cy="10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85" name="Google Shape;8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1897624" y="3701200"/>
            <a:ext cx="46186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648050" y="-28937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71">
            <a:off x="7799127" y="-487241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 b="27830" l="24986" r="27255" t="19560"/>
          <a:stretch/>
        </p:blipFill>
        <p:spPr>
          <a:xfrm rot="10800000">
            <a:off x="7969646" y="223310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2948951" y="2751671"/>
            <a:ext cx="5788101" cy="64459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700775" y="1852350"/>
            <a:ext cx="4129200" cy="26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arker Grotesque Medium"/>
              <a:buChar char="⬥"/>
              <a:defRPr sz="16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○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■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●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○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■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●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○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Darker Grotesque Medium"/>
              <a:buChar char="■"/>
              <a:defRPr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type="title"/>
          </p:nvPr>
        </p:nvSpPr>
        <p:spPr>
          <a:xfrm>
            <a:off x="700775" y="645725"/>
            <a:ext cx="4129200" cy="10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5" name="Google Shape;9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042217">
            <a:off x="191193" y="87995"/>
            <a:ext cx="874506" cy="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-1699902" y="3789384"/>
            <a:ext cx="46186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2698631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6132844" y="-2228577"/>
            <a:ext cx="514601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>
            <p:ph type="title"/>
          </p:nvPr>
        </p:nvSpPr>
        <p:spPr>
          <a:xfrm>
            <a:off x="737550" y="538300"/>
            <a:ext cx="6144900" cy="275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2700006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75202" y="-2287566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267373" y="-3879612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3015550" y="-1612675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2984576" y="1771009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5" name="Google Shape;1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2678845" y="2080645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699971">
            <a:off x="2011863" y="37823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rot="5400000">
            <a:off x="2656608" y="285192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rot="-5400000">
            <a:off x="444247" y="3923208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100000">
            <a:off x="1920693" y="-167329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-3307751" y="444734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1" name="Google Shape;111;p21"/>
          <p:cNvSpPr txBox="1"/>
          <p:nvPr>
            <p:ph type="title"/>
          </p:nvPr>
        </p:nvSpPr>
        <p:spPr>
          <a:xfrm>
            <a:off x="3337150" y="1243725"/>
            <a:ext cx="5060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3337050" y="2225050"/>
            <a:ext cx="5060700" cy="168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748575" y="385425"/>
            <a:ext cx="3424500" cy="15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5" name="Google Shape;11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7397674" y="2013300"/>
            <a:ext cx="46186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831926" y="-290742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100000">
            <a:off x="3006725" y="45393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 rotWithShape="1">
          <a:blip r:embed="rId4">
            <a:alphaModFix/>
          </a:blip>
          <a:srcRect b="27830" l="24986" r="27255" t="19560"/>
          <a:stretch/>
        </p:blipFill>
        <p:spPr>
          <a:xfrm rot="5399990">
            <a:off x="1802225" y="-65191"/>
            <a:ext cx="1316373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>
            <p:ph hasCustomPrompt="1" type="title"/>
          </p:nvPr>
        </p:nvSpPr>
        <p:spPr>
          <a:xfrm>
            <a:off x="1284000" y="1234900"/>
            <a:ext cx="65760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/>
          <p:nvPr>
            <p:ph idx="1" type="subTitle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196276" y="-156752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147825" y="-297298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71">
            <a:off x="-724261" y="-42841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5400000">
            <a:off x="-11716" y="-275030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100000">
            <a:off x="-90406" y="-1546701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-1076313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5237" y="295275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29">
            <a:off x="7659364" y="4535659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>
            <a:off x="8285051" y="2428025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>
            <a:hlinkClick/>
          </p:cNvPr>
          <p:cNvSpPr txBox="1"/>
          <p:nvPr>
            <p:ph type="ctrTitle"/>
          </p:nvPr>
        </p:nvSpPr>
        <p:spPr>
          <a:xfrm>
            <a:off x="1489618" y="560510"/>
            <a:ext cx="45186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5"/>
          <p:cNvSpPr txBox="1"/>
          <p:nvPr>
            <p:ph idx="1" type="subTitle"/>
          </p:nvPr>
        </p:nvSpPr>
        <p:spPr>
          <a:xfrm>
            <a:off x="6037519" y="562760"/>
            <a:ext cx="24063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5" name="Google Shape;135;p25">
            <a:hlinkClick/>
          </p:cNvPr>
          <p:cNvSpPr txBox="1"/>
          <p:nvPr>
            <p:ph idx="2" type="ctrTitle"/>
          </p:nvPr>
        </p:nvSpPr>
        <p:spPr>
          <a:xfrm>
            <a:off x="1489618" y="1281985"/>
            <a:ext cx="4518600" cy="4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6" name="Google Shape;136;p25"/>
          <p:cNvSpPr txBox="1"/>
          <p:nvPr>
            <p:ph idx="3" type="subTitle"/>
          </p:nvPr>
        </p:nvSpPr>
        <p:spPr>
          <a:xfrm>
            <a:off x="6037519" y="1281985"/>
            <a:ext cx="2406300" cy="4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5">
            <a:hlinkClick/>
          </p:cNvPr>
          <p:cNvSpPr txBox="1"/>
          <p:nvPr>
            <p:ph idx="4" type="ctrTitle"/>
          </p:nvPr>
        </p:nvSpPr>
        <p:spPr>
          <a:xfrm>
            <a:off x="1489618" y="1992798"/>
            <a:ext cx="45186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8" name="Google Shape;138;p25"/>
          <p:cNvSpPr txBox="1"/>
          <p:nvPr>
            <p:ph idx="5" type="subTitle"/>
          </p:nvPr>
        </p:nvSpPr>
        <p:spPr>
          <a:xfrm>
            <a:off x="6037519" y="1990998"/>
            <a:ext cx="24063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9" name="Google Shape;139;p25">
            <a:hlinkClick/>
          </p:cNvPr>
          <p:cNvSpPr txBox="1"/>
          <p:nvPr>
            <p:ph idx="6" type="ctrTitle"/>
          </p:nvPr>
        </p:nvSpPr>
        <p:spPr>
          <a:xfrm>
            <a:off x="1489618" y="2704571"/>
            <a:ext cx="4518600" cy="4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0" name="Google Shape;140;p25"/>
          <p:cNvSpPr txBox="1"/>
          <p:nvPr>
            <p:ph idx="7" type="subTitle"/>
          </p:nvPr>
        </p:nvSpPr>
        <p:spPr>
          <a:xfrm>
            <a:off x="6037519" y="2702771"/>
            <a:ext cx="24063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25">
            <a:hlinkClick/>
          </p:cNvPr>
          <p:cNvSpPr txBox="1"/>
          <p:nvPr>
            <p:ph idx="8" type="ctrTitle"/>
          </p:nvPr>
        </p:nvSpPr>
        <p:spPr>
          <a:xfrm>
            <a:off x="1489619" y="3414183"/>
            <a:ext cx="4518600" cy="4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25"/>
          <p:cNvSpPr txBox="1"/>
          <p:nvPr>
            <p:ph idx="9" type="subTitle"/>
          </p:nvPr>
        </p:nvSpPr>
        <p:spPr>
          <a:xfrm>
            <a:off x="6037519" y="3414183"/>
            <a:ext cx="2406300" cy="4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3" name="Google Shape;143;p25">
            <a:hlinkClick/>
          </p:cNvPr>
          <p:cNvSpPr txBox="1"/>
          <p:nvPr>
            <p:ph idx="13" type="ctrTitle"/>
          </p:nvPr>
        </p:nvSpPr>
        <p:spPr>
          <a:xfrm>
            <a:off x="1489619" y="4125790"/>
            <a:ext cx="45186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4" name="Google Shape;144;p25"/>
          <p:cNvSpPr txBox="1"/>
          <p:nvPr>
            <p:ph idx="14" type="subTitle"/>
          </p:nvPr>
        </p:nvSpPr>
        <p:spPr>
          <a:xfrm>
            <a:off x="6037519" y="4128040"/>
            <a:ext cx="24063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5" name="Google Shape;145;p25">
            <a:hlinkClick/>
          </p:cNvPr>
          <p:cNvSpPr txBox="1"/>
          <p:nvPr>
            <p:ph hasCustomPrompt="1" idx="15" type="title"/>
          </p:nvPr>
        </p:nvSpPr>
        <p:spPr>
          <a:xfrm>
            <a:off x="700181" y="562310"/>
            <a:ext cx="759600" cy="45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25">
            <a:hlinkClick/>
          </p:cNvPr>
          <p:cNvSpPr txBox="1"/>
          <p:nvPr>
            <p:ph hasCustomPrompt="1" idx="16" type="title"/>
          </p:nvPr>
        </p:nvSpPr>
        <p:spPr>
          <a:xfrm>
            <a:off x="700435" y="1281685"/>
            <a:ext cx="759600" cy="45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25">
            <a:hlinkClick/>
          </p:cNvPr>
          <p:cNvSpPr txBox="1"/>
          <p:nvPr>
            <p:ph hasCustomPrompt="1" idx="17" type="title"/>
          </p:nvPr>
        </p:nvSpPr>
        <p:spPr>
          <a:xfrm>
            <a:off x="700181" y="1990998"/>
            <a:ext cx="759600" cy="45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5">
            <a:hlinkClick/>
          </p:cNvPr>
          <p:cNvSpPr txBox="1"/>
          <p:nvPr>
            <p:ph hasCustomPrompt="1" idx="18" type="title"/>
          </p:nvPr>
        </p:nvSpPr>
        <p:spPr>
          <a:xfrm>
            <a:off x="700435" y="2704571"/>
            <a:ext cx="759600" cy="45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5">
            <a:hlinkClick/>
          </p:cNvPr>
          <p:cNvSpPr txBox="1"/>
          <p:nvPr>
            <p:ph hasCustomPrompt="1" idx="19" type="title"/>
          </p:nvPr>
        </p:nvSpPr>
        <p:spPr>
          <a:xfrm>
            <a:off x="700181" y="4127590"/>
            <a:ext cx="759600" cy="45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5">
            <a:hlinkClick/>
          </p:cNvPr>
          <p:cNvSpPr txBox="1"/>
          <p:nvPr>
            <p:ph hasCustomPrompt="1" idx="20" type="title"/>
          </p:nvPr>
        </p:nvSpPr>
        <p:spPr>
          <a:xfrm>
            <a:off x="700181" y="3415683"/>
            <a:ext cx="759600" cy="45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00"/>
              <a:buNone/>
              <a:defRPr sz="2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16232">
            <a:off x="103476" y="4133538"/>
            <a:ext cx="874506" cy="90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4058002" y="1895009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300" y="-1667975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27830" l="24986" r="27255" t="19560"/>
          <a:stretch/>
        </p:blipFill>
        <p:spPr>
          <a:xfrm rot="10800000">
            <a:off x="8273045" y="788869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266229">
            <a:off x="8493389" y="2032079"/>
            <a:ext cx="1045222" cy="107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510448">
            <a:off x="-328382" y="2647671"/>
            <a:ext cx="874507" cy="90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>
            <p:ph hasCustomPrompt="1" type="title"/>
          </p:nvPr>
        </p:nvSpPr>
        <p:spPr>
          <a:xfrm>
            <a:off x="4112850" y="3224938"/>
            <a:ext cx="1847100" cy="31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26"/>
          <p:cNvSpPr txBox="1"/>
          <p:nvPr>
            <p:ph idx="2" type="ctrTitle"/>
          </p:nvPr>
        </p:nvSpPr>
        <p:spPr>
          <a:xfrm>
            <a:off x="4112850" y="3596283"/>
            <a:ext cx="18471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0" name="Google Shape;160;p26"/>
          <p:cNvSpPr txBox="1"/>
          <p:nvPr>
            <p:ph idx="1" type="subTitle"/>
          </p:nvPr>
        </p:nvSpPr>
        <p:spPr>
          <a:xfrm>
            <a:off x="4112850" y="3906024"/>
            <a:ext cx="18471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hasCustomPrompt="1" idx="3" type="title"/>
          </p:nvPr>
        </p:nvSpPr>
        <p:spPr>
          <a:xfrm>
            <a:off x="6496048" y="3224938"/>
            <a:ext cx="1847100" cy="31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/>
          <p:nvPr>
            <p:ph idx="4" type="ctrTitle"/>
          </p:nvPr>
        </p:nvSpPr>
        <p:spPr>
          <a:xfrm>
            <a:off x="6495925" y="3596283"/>
            <a:ext cx="18471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3" name="Google Shape;163;p26"/>
          <p:cNvSpPr txBox="1"/>
          <p:nvPr>
            <p:ph idx="5" type="subTitle"/>
          </p:nvPr>
        </p:nvSpPr>
        <p:spPr>
          <a:xfrm>
            <a:off x="6495925" y="3906024"/>
            <a:ext cx="1847100" cy="6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hasCustomPrompt="1" idx="6" type="title"/>
          </p:nvPr>
        </p:nvSpPr>
        <p:spPr>
          <a:xfrm>
            <a:off x="4112850" y="1429475"/>
            <a:ext cx="1847100" cy="31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6"/>
          <p:cNvSpPr txBox="1"/>
          <p:nvPr>
            <p:ph idx="7" type="ctrTitle"/>
          </p:nvPr>
        </p:nvSpPr>
        <p:spPr>
          <a:xfrm>
            <a:off x="4112850" y="1800300"/>
            <a:ext cx="18471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6" name="Google Shape;166;p26"/>
          <p:cNvSpPr txBox="1"/>
          <p:nvPr>
            <p:ph idx="8" type="subTitle"/>
          </p:nvPr>
        </p:nvSpPr>
        <p:spPr>
          <a:xfrm>
            <a:off x="4112850" y="2109975"/>
            <a:ext cx="18471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hasCustomPrompt="1" idx="9" type="title"/>
          </p:nvPr>
        </p:nvSpPr>
        <p:spPr>
          <a:xfrm>
            <a:off x="6496048" y="1429475"/>
            <a:ext cx="1847100" cy="31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26"/>
          <p:cNvSpPr txBox="1"/>
          <p:nvPr>
            <p:ph idx="13" type="ctrTitle"/>
          </p:nvPr>
        </p:nvSpPr>
        <p:spPr>
          <a:xfrm>
            <a:off x="6495925" y="1800300"/>
            <a:ext cx="1847100" cy="4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9" name="Google Shape;169;p26"/>
          <p:cNvSpPr txBox="1"/>
          <p:nvPr>
            <p:ph idx="14" type="subTitle"/>
          </p:nvPr>
        </p:nvSpPr>
        <p:spPr>
          <a:xfrm>
            <a:off x="6495925" y="2109975"/>
            <a:ext cx="18471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15"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712050" y="3843238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>
            <a:off x="712050" y="225426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id="174" name="Google Shape;17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987425" y="-211000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994" y="2882925"/>
            <a:ext cx="514601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1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6583299" y="-1248166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933574" y="979625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174" y="979625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927226" y="979625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857626" y="979625"/>
            <a:ext cx="7219948" cy="721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8099331" scaled="0"/>
        </a:gra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24550" y="-32385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7962212" y="14639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8">
            <a:off x="8419351" y="2019184"/>
            <a:ext cx="1045222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flipH="1" rot="-5400000">
            <a:off x="8369405" y="3666583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5400000">
            <a:off x="-2233876" y="3499975"/>
            <a:ext cx="46186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3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18900044" scaled="0"/>
        </a:gra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24677" y="975075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29">
            <a:off x="7980264" y="3684372"/>
            <a:ext cx="1045223" cy="1079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>
            <p:ph type="title"/>
          </p:nvPr>
        </p:nvSpPr>
        <p:spPr>
          <a:xfrm>
            <a:off x="5504700" y="653800"/>
            <a:ext cx="2764800" cy="7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" type="subTitle"/>
          </p:nvPr>
        </p:nvSpPr>
        <p:spPr>
          <a:xfrm>
            <a:off x="5504850" y="1555625"/>
            <a:ext cx="2764800" cy="9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8100019" scaled="0"/>
        </a:gra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812552" y="-2592366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04723" y="-4184412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389574" y="166882"/>
            <a:ext cx="874507" cy="90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>
            <p:ph type="title"/>
          </p:nvPr>
        </p:nvSpPr>
        <p:spPr>
          <a:xfrm>
            <a:off x="729026" y="2558800"/>
            <a:ext cx="2764800" cy="7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31"/>
          <p:cNvSpPr txBox="1"/>
          <p:nvPr>
            <p:ph idx="1" type="subTitle"/>
          </p:nvPr>
        </p:nvSpPr>
        <p:spPr>
          <a:xfrm>
            <a:off x="729031" y="3460625"/>
            <a:ext cx="2764800" cy="92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18900732" scaled="0"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56765" y="29037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141" y="308610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791" y="28765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29">
            <a:off x="7244505" y="401057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6">
            <a:alphaModFix/>
          </a:blip>
          <a:srcRect b="27830" l="24986" r="27255" t="19560"/>
          <a:stretch/>
        </p:blipFill>
        <p:spPr>
          <a:xfrm rot="-5400000">
            <a:off x="6472284" y="4179097"/>
            <a:ext cx="1104899" cy="11429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>
            <p:ph idx="1" type="subTitle"/>
          </p:nvPr>
        </p:nvSpPr>
        <p:spPr>
          <a:xfrm>
            <a:off x="5193363" y="1614625"/>
            <a:ext cx="2994300" cy="100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08" name="Google Shape;208;p32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09" name="Google Shape;20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0">
            <a:off x="7983741" y="282537"/>
            <a:ext cx="874507" cy="90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idx="1" type="subTitle"/>
          </p:nvPr>
        </p:nvSpPr>
        <p:spPr>
          <a:xfrm flipH="1">
            <a:off x="5216104" y="2022700"/>
            <a:ext cx="3216300" cy="20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2" name="Google Shape;212;p33"/>
          <p:cNvSpPr txBox="1"/>
          <p:nvPr>
            <p:ph type="title"/>
          </p:nvPr>
        </p:nvSpPr>
        <p:spPr>
          <a:xfrm flipH="1">
            <a:off x="4802104" y="1149875"/>
            <a:ext cx="36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13" name="Google Shape;213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172374" y="-6553750"/>
            <a:ext cx="8140852" cy="818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27830" l="24986" r="27255" t="19560"/>
          <a:stretch/>
        </p:blipFill>
        <p:spPr>
          <a:xfrm flipH="1">
            <a:off x="4591048" y="-226133"/>
            <a:ext cx="1104899" cy="1142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3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5400000">
            <a:off x="6840311" y="-68127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687" y="2072828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587" y="-171089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9" name="Google Shape;21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1300" y="-139788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3587" y="2091878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1" name="Google Shape;22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100029">
            <a:off x="8330426" y="2783225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rot="-5399989">
            <a:off x="7606576" y="375006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rot="5400000">
            <a:off x="8124577" y="-40337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 txBox="1"/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713225" y="1152475"/>
            <a:ext cx="656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⬥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le and two columns 1">
  <p:cSld name="CUSTOM_8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18900732" scaled="0"/>
        </a:gra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5924539" y="-1504473"/>
            <a:ext cx="8762977" cy="876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29">
            <a:off x="-127845" y="3516134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18924">
            <a:off x="7898380" y="228423"/>
            <a:ext cx="1045223" cy="107933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>
            <p:ph type="title"/>
          </p:nvPr>
        </p:nvSpPr>
        <p:spPr>
          <a:xfrm>
            <a:off x="6152225" y="1138475"/>
            <a:ext cx="2268900" cy="6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1" name="Google Shape;231;p35"/>
          <p:cNvSpPr txBox="1"/>
          <p:nvPr>
            <p:ph idx="1" type="subTitle"/>
          </p:nvPr>
        </p:nvSpPr>
        <p:spPr>
          <a:xfrm>
            <a:off x="6152300" y="1963150"/>
            <a:ext cx="22689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5"/>
          <p:cNvSpPr txBox="1"/>
          <p:nvPr>
            <p:ph idx="2" type="title"/>
          </p:nvPr>
        </p:nvSpPr>
        <p:spPr>
          <a:xfrm>
            <a:off x="6152225" y="2967200"/>
            <a:ext cx="2268900" cy="6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3" name="Google Shape;233;p35"/>
          <p:cNvSpPr txBox="1"/>
          <p:nvPr>
            <p:ph idx="3" type="subTitle"/>
          </p:nvPr>
        </p:nvSpPr>
        <p:spPr>
          <a:xfrm>
            <a:off x="6152300" y="3791950"/>
            <a:ext cx="22689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4"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5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923862" y="-30998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7" name="Google Shape;2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71">
            <a:off x="7303538" y="-312316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 rotWithShape="1">
          <a:blip r:embed="rId4">
            <a:alphaModFix/>
          </a:blip>
          <a:srcRect b="27830" l="24986" r="27255" t="19560"/>
          <a:stretch/>
        </p:blipFill>
        <p:spPr>
          <a:xfrm rot="10800000">
            <a:off x="7474057" y="245835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130">
            <a:off x="62484" y="4133534"/>
            <a:ext cx="874507" cy="90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/>
          <p:nvPr>
            <p:ph type="title"/>
          </p:nvPr>
        </p:nvSpPr>
        <p:spPr>
          <a:xfrm>
            <a:off x="937700" y="30903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1" name="Google Shape;241;p36"/>
          <p:cNvSpPr txBox="1"/>
          <p:nvPr>
            <p:ph idx="1" type="subTitle"/>
          </p:nvPr>
        </p:nvSpPr>
        <p:spPr>
          <a:xfrm>
            <a:off x="937700" y="3636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2" name="Google Shape;242;p36"/>
          <p:cNvSpPr txBox="1"/>
          <p:nvPr>
            <p:ph idx="2" type="title"/>
          </p:nvPr>
        </p:nvSpPr>
        <p:spPr>
          <a:xfrm>
            <a:off x="3484419" y="30903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3" name="Google Shape;243;p36"/>
          <p:cNvSpPr txBox="1"/>
          <p:nvPr>
            <p:ph idx="3" type="subTitle"/>
          </p:nvPr>
        </p:nvSpPr>
        <p:spPr>
          <a:xfrm>
            <a:off x="3484421" y="3636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4" name="Google Shape;244;p36"/>
          <p:cNvSpPr txBox="1"/>
          <p:nvPr>
            <p:ph idx="4" type="title"/>
          </p:nvPr>
        </p:nvSpPr>
        <p:spPr>
          <a:xfrm>
            <a:off x="6031147" y="3090350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5" name="Google Shape;245;p36"/>
          <p:cNvSpPr txBox="1"/>
          <p:nvPr>
            <p:ph idx="5" type="subTitle"/>
          </p:nvPr>
        </p:nvSpPr>
        <p:spPr>
          <a:xfrm>
            <a:off x="6031147" y="3636925"/>
            <a:ext cx="2175300" cy="8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6" name="Google Shape;246;p36"/>
          <p:cNvSpPr txBox="1"/>
          <p:nvPr>
            <p:ph idx="6"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2718014" y="225887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7277111" y="-156762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6286511" y="-1513998"/>
            <a:ext cx="8762977" cy="876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924539" y="-1504473"/>
            <a:ext cx="8762977" cy="876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7"/>
          <p:cNvSpPr txBox="1"/>
          <p:nvPr>
            <p:ph type="title"/>
          </p:nvPr>
        </p:nvSpPr>
        <p:spPr>
          <a:xfrm>
            <a:off x="2501046" y="1570625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3" name="Google Shape;253;p37"/>
          <p:cNvSpPr txBox="1"/>
          <p:nvPr>
            <p:ph idx="1" type="subTitle"/>
          </p:nvPr>
        </p:nvSpPr>
        <p:spPr>
          <a:xfrm>
            <a:off x="2501046" y="20809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4" name="Google Shape;254;p37"/>
          <p:cNvSpPr txBox="1"/>
          <p:nvPr>
            <p:ph idx="2" type="title"/>
          </p:nvPr>
        </p:nvSpPr>
        <p:spPr>
          <a:xfrm>
            <a:off x="4664754" y="1570625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5" name="Google Shape;255;p37"/>
          <p:cNvSpPr txBox="1"/>
          <p:nvPr>
            <p:ph idx="3" type="subTitle"/>
          </p:nvPr>
        </p:nvSpPr>
        <p:spPr>
          <a:xfrm>
            <a:off x="4664750" y="20809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6" name="Google Shape;256;p37"/>
          <p:cNvSpPr txBox="1"/>
          <p:nvPr>
            <p:ph idx="4" type="title"/>
          </p:nvPr>
        </p:nvSpPr>
        <p:spPr>
          <a:xfrm>
            <a:off x="2501046" y="3004025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7" name="Google Shape;257;p37"/>
          <p:cNvSpPr txBox="1"/>
          <p:nvPr>
            <p:ph idx="5" type="subTitle"/>
          </p:nvPr>
        </p:nvSpPr>
        <p:spPr>
          <a:xfrm>
            <a:off x="2501046" y="35143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8" name="Google Shape;258;p37"/>
          <p:cNvSpPr txBox="1"/>
          <p:nvPr>
            <p:ph idx="6" type="title"/>
          </p:nvPr>
        </p:nvSpPr>
        <p:spPr>
          <a:xfrm>
            <a:off x="4664754" y="3004025"/>
            <a:ext cx="1978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9" name="Google Shape;259;p37"/>
          <p:cNvSpPr txBox="1"/>
          <p:nvPr>
            <p:ph idx="7" type="subTitle"/>
          </p:nvPr>
        </p:nvSpPr>
        <p:spPr>
          <a:xfrm>
            <a:off x="4664750" y="3514350"/>
            <a:ext cx="1978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0" name="Google Shape;260;p37"/>
          <p:cNvSpPr txBox="1"/>
          <p:nvPr>
            <p:ph idx="8"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8480049" y="1895009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444151" y="-1896575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 rotWithShape="1">
          <a:blip r:embed="rId4">
            <a:alphaModFix/>
          </a:blip>
          <a:srcRect b="27830" l="24986" r="27255" t="19560"/>
          <a:stretch/>
        </p:blipFill>
        <p:spPr>
          <a:xfrm flipH="1" rot="10800000">
            <a:off x="43706" y="560269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266229">
            <a:off x="-497961" y="2032079"/>
            <a:ext cx="1045222" cy="107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510448">
            <a:off x="8494525" y="2647671"/>
            <a:ext cx="874507" cy="90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 txBox="1"/>
          <p:nvPr>
            <p:ph type="title"/>
          </p:nvPr>
        </p:nvSpPr>
        <p:spPr>
          <a:xfrm>
            <a:off x="1101175" y="17304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8" name="Google Shape;268;p38"/>
          <p:cNvSpPr txBox="1"/>
          <p:nvPr>
            <p:ph idx="1" type="subTitle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9" name="Google Shape;269;p38"/>
          <p:cNvSpPr txBox="1"/>
          <p:nvPr>
            <p:ph idx="2" type="title"/>
          </p:nvPr>
        </p:nvSpPr>
        <p:spPr>
          <a:xfrm>
            <a:off x="3578948" y="17304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0" name="Google Shape;270;p38"/>
          <p:cNvSpPr txBox="1"/>
          <p:nvPr>
            <p:ph idx="3" type="subTitle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1" name="Google Shape;271;p38"/>
          <p:cNvSpPr txBox="1"/>
          <p:nvPr>
            <p:ph idx="4" type="title"/>
          </p:nvPr>
        </p:nvSpPr>
        <p:spPr>
          <a:xfrm>
            <a:off x="1101175" y="35448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2" name="Google Shape;272;p38"/>
          <p:cNvSpPr txBox="1"/>
          <p:nvPr>
            <p:ph idx="5" type="subTitle"/>
          </p:nvPr>
        </p:nvSpPr>
        <p:spPr>
          <a:xfrm>
            <a:off x="1101175" y="4083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3" name="Google Shape;273;p38"/>
          <p:cNvSpPr txBox="1"/>
          <p:nvPr>
            <p:ph idx="6" type="title"/>
          </p:nvPr>
        </p:nvSpPr>
        <p:spPr>
          <a:xfrm>
            <a:off x="3578948" y="35448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4" name="Google Shape;274;p38"/>
          <p:cNvSpPr txBox="1"/>
          <p:nvPr>
            <p:ph idx="7" type="subTitle"/>
          </p:nvPr>
        </p:nvSpPr>
        <p:spPr>
          <a:xfrm>
            <a:off x="3578948" y="4083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5" name="Google Shape;275;p38"/>
          <p:cNvSpPr txBox="1"/>
          <p:nvPr>
            <p:ph idx="8" type="title"/>
          </p:nvPr>
        </p:nvSpPr>
        <p:spPr>
          <a:xfrm>
            <a:off x="6056727" y="17304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6" name="Google Shape;276;p38"/>
          <p:cNvSpPr txBox="1"/>
          <p:nvPr>
            <p:ph idx="9" type="subTitle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7" name="Google Shape;277;p38"/>
          <p:cNvSpPr txBox="1"/>
          <p:nvPr>
            <p:ph idx="13" type="title"/>
          </p:nvPr>
        </p:nvSpPr>
        <p:spPr>
          <a:xfrm>
            <a:off x="6056727" y="3544875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8" name="Google Shape;278;p38"/>
          <p:cNvSpPr txBox="1"/>
          <p:nvPr>
            <p:ph idx="14" type="subTitle"/>
          </p:nvPr>
        </p:nvSpPr>
        <p:spPr>
          <a:xfrm>
            <a:off x="6056727" y="4083775"/>
            <a:ext cx="19860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9" name="Google Shape;279;p38"/>
          <p:cNvSpPr txBox="1"/>
          <p:nvPr>
            <p:ph idx="15"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980876" y="-129817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95775" y="-479025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48848" y="-476050"/>
            <a:ext cx="6000627" cy="61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>
            <a:off x="7524001" y="3458100"/>
            <a:ext cx="1188998" cy="12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5400000">
            <a:off x="7541562" y="286273"/>
            <a:ext cx="1188998" cy="123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9000" y="2386248"/>
            <a:ext cx="501726" cy="51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700000">
            <a:off x="7910392" y="3078604"/>
            <a:ext cx="522315" cy="50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700036">
            <a:off x="8559479" y="693493"/>
            <a:ext cx="875995" cy="75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2795773" y="1495780"/>
            <a:ext cx="5323873" cy="53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rot="10800000">
            <a:off x="262850" y="2659986"/>
            <a:ext cx="1188998" cy="123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700036">
            <a:off x="605529" y="3894168"/>
            <a:ext cx="875995" cy="7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 txBox="1"/>
          <p:nvPr>
            <p:ph type="ctrTitle"/>
          </p:nvPr>
        </p:nvSpPr>
        <p:spPr>
          <a:xfrm>
            <a:off x="2432850" y="590550"/>
            <a:ext cx="42783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200"/>
              <a:buNone/>
              <a:defRPr b="1" sz="4800">
                <a:solidFill>
                  <a:srgbClr val="F3F3F3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3" name="Google Shape;293;p39"/>
          <p:cNvSpPr txBox="1"/>
          <p:nvPr>
            <p:ph idx="1" type="subTitle"/>
          </p:nvPr>
        </p:nvSpPr>
        <p:spPr>
          <a:xfrm>
            <a:off x="2432850" y="2144100"/>
            <a:ext cx="4278300" cy="12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800"/>
              <a:buNone/>
              <a:defRPr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4" name="Google Shape;294;p39"/>
          <p:cNvSpPr txBox="1"/>
          <p:nvPr/>
        </p:nvSpPr>
        <p:spPr>
          <a:xfrm>
            <a:off x="2807700" y="3590250"/>
            <a:ext cx="352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lang="hu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hu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lang="hu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hu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hu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 infographics &amp; images by </a:t>
            </a:r>
            <a:r>
              <a:rPr b="1" lang="hu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4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2698631" scaled="0"/>
        </a:gra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432339" y="-123372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348060" y="1520378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400000">
            <a:off x="-2541513" y="-226334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9" name="Google Shape;29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5400000">
            <a:off x="-2230789" y="-195632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2160513" y="1539428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1" name="Google Shape;30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8100029">
            <a:off x="650926" y="2230775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flipH="1" rot="5399989">
            <a:off x="1315096" y="319761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flipH="1">
            <a:off x="641186" y="155288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5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3499615" y="-2798156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3718991" y="-5056952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5512641" y="-2770956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8" name="Google Shape;30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2699971">
            <a:off x="7187355" y="159191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 rotWithShape="1">
          <a:blip r:embed="rId6">
            <a:alphaModFix/>
          </a:blip>
          <a:srcRect b="27830" l="24986" r="27255" t="19560"/>
          <a:stretch/>
        </p:blipFill>
        <p:spPr>
          <a:xfrm flipH="1" rot="-5400000">
            <a:off x="6415134" y="-72998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8100000">
            <a:off x="7926591" y="4063531"/>
            <a:ext cx="874507" cy="90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6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53141" y="553624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507636" y="1206899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1240699" y="3031523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42985" y="3000549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6" name="Google Shape;31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453709" y="331855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799942">
            <a:off x="8000449" y="228433"/>
            <a:ext cx="1045222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>
            <a:off x="676216" y="1378918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 rotWithShape="1">
          <a:blip r:embed="rId8">
            <a:alphaModFix/>
          </a:blip>
          <a:srcRect b="27830" l="24986" r="27255" t="19560"/>
          <a:stretch/>
        </p:blipFill>
        <p:spPr>
          <a:xfrm rot="10800000">
            <a:off x="4317884" y="3376150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700000">
            <a:off x="218907" y="2350014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816710" y="3323724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7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5400000">
            <a:off x="-3048002" y="15430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314701" y="-6667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5" name="Google Shape;3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200900" y="10177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6" name="Google Shape;32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2666691">
            <a:off x="7974124" y="-170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3"/>
          <p:cNvPicPr preferRelativeResize="0"/>
          <p:nvPr/>
        </p:nvPicPr>
        <p:blipFill rotWithShape="1">
          <a:blip r:embed="rId6">
            <a:alphaModFix/>
          </a:blip>
          <a:srcRect b="27830" l="24986" r="27255" t="19560"/>
          <a:stretch/>
        </p:blipFill>
        <p:spPr>
          <a:xfrm flipH="1" rot="-5366725">
            <a:off x="7944290" y="3819140"/>
            <a:ext cx="1104899" cy="114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10799948">
            <a:off x="-350726" y="368830"/>
            <a:ext cx="1045224" cy="10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theme" Target="../theme/theme3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b="1" sz="32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2.png"/><Relationship Id="rId11" Type="http://schemas.openxmlformats.org/officeDocument/2006/relationships/image" Target="../media/image9.png"/><Relationship Id="rId10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39.png"/><Relationship Id="rId10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37.png"/><Relationship Id="rId10" Type="http://schemas.openxmlformats.org/officeDocument/2006/relationships/image" Target="../media/image38.png"/><Relationship Id="rId13" Type="http://schemas.openxmlformats.org/officeDocument/2006/relationships/image" Target="../media/image42.png"/><Relationship Id="rId12" Type="http://schemas.openxmlformats.org/officeDocument/2006/relationships/image" Target="../media/image40.png"/><Relationship Id="rId15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47.png"/><Relationship Id="rId10" Type="http://schemas.openxmlformats.org/officeDocument/2006/relationships/image" Target="../media/image32.png"/><Relationship Id="rId13" Type="http://schemas.openxmlformats.org/officeDocument/2006/relationships/image" Target="../media/image44.png"/><Relationship Id="rId12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62.gif"/><Relationship Id="rId10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28.png"/><Relationship Id="rId10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56.png"/><Relationship Id="rId10" Type="http://schemas.openxmlformats.org/officeDocument/2006/relationships/image" Target="../media/image51.png"/><Relationship Id="rId13" Type="http://schemas.openxmlformats.org/officeDocument/2006/relationships/image" Target="../media/image28.png"/><Relationship Id="rId12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32.png"/><Relationship Id="rId10" Type="http://schemas.openxmlformats.org/officeDocument/2006/relationships/image" Target="../media/image9.png"/><Relationship Id="rId12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4.jp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Relationship Id="rId11" Type="http://schemas.openxmlformats.org/officeDocument/2006/relationships/image" Target="../media/image30.png"/><Relationship Id="rId10" Type="http://schemas.openxmlformats.org/officeDocument/2006/relationships/image" Target="../media/image25.png"/><Relationship Id="rId12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32.png"/><Relationship Id="rId10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28.png"/><Relationship Id="rId10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3" Type="http://schemas.openxmlformats.org/officeDocument/2006/relationships/image" Target="../media/image53.png"/><Relationship Id="rId12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67.png"/><Relationship Id="rId6" Type="http://schemas.openxmlformats.org/officeDocument/2006/relationships/image" Target="../media/image65.png"/><Relationship Id="rId7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58.png"/><Relationship Id="rId10" Type="http://schemas.openxmlformats.org/officeDocument/2006/relationships/image" Target="../media/image32.png"/><Relationship Id="rId13" Type="http://schemas.openxmlformats.org/officeDocument/2006/relationships/image" Target="../media/image60.png"/><Relationship Id="rId12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28.png"/><Relationship Id="rId7" Type="http://schemas.openxmlformats.org/officeDocument/2006/relationships/image" Target="../media/image63.png"/><Relationship Id="rId8" Type="http://schemas.openxmlformats.org/officeDocument/2006/relationships/image" Target="../media/image6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Relationship Id="rId11" Type="http://schemas.openxmlformats.org/officeDocument/2006/relationships/image" Target="../media/image61.png"/><Relationship Id="rId10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Relationship Id="rId11" Type="http://schemas.openxmlformats.org/officeDocument/2006/relationships/image" Target="../media/image61.png"/><Relationship Id="rId10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Relationship Id="rId10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10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1" Type="http://schemas.openxmlformats.org/officeDocument/2006/relationships/image" Target="../media/image45.png"/><Relationship Id="rId10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400000">
            <a:off x="6045124" y="-12872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524" y="217985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350" y="16954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7000" y="-18596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7" name="Google Shape;33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3712" y="-1546662"/>
            <a:ext cx="4518676" cy="4520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4"/>
          <p:cNvSpPr txBox="1"/>
          <p:nvPr>
            <p:ph type="ctrTitle"/>
          </p:nvPr>
        </p:nvSpPr>
        <p:spPr>
          <a:xfrm>
            <a:off x="221500" y="1140200"/>
            <a:ext cx="7306200" cy="200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900">
                <a:solidFill>
                  <a:schemeClr val="dk1"/>
                </a:solidFill>
              </a:rPr>
              <a:t>Hey, Google!</a:t>
            </a:r>
            <a:endParaRPr sz="3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3400">
                <a:solidFill>
                  <a:schemeClr val="dk1"/>
                </a:solidFill>
              </a:rPr>
              <a:t>Flutter WEB vagy Angular?</a:t>
            </a:r>
            <a:endParaRPr sz="3400">
              <a:solidFill>
                <a:schemeClr val="dk1"/>
              </a:solidFill>
            </a:endParaRPr>
          </a:p>
        </p:txBody>
      </p:sp>
      <p:pic>
        <p:nvPicPr>
          <p:cNvPr id="339" name="Google Shape;33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7000" y="14859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0" name="Google Shape;340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6250" y="-10096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1" name="Google Shape;341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100029">
            <a:off x="8151714" y="26199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10">
            <a:alphaModFix/>
          </a:blip>
          <a:srcRect b="27830" l="24986" r="27255" t="19560"/>
          <a:stretch/>
        </p:blipFill>
        <p:spPr>
          <a:xfrm rot="-5400000">
            <a:off x="7379493" y="27884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 rotWithShape="1">
          <a:blip r:embed="rId10">
            <a:alphaModFix/>
          </a:blip>
          <a:srcRect b="27830" l="24986" r="27255" t="19560"/>
          <a:stretch/>
        </p:blipFill>
        <p:spPr>
          <a:xfrm>
            <a:off x="7103051" y="571800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700000">
            <a:off x="7688575" y="4300087"/>
            <a:ext cx="874507" cy="90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3"/>
          <p:cNvSpPr/>
          <p:nvPr/>
        </p:nvSpPr>
        <p:spPr>
          <a:xfrm>
            <a:off x="3369825" y="1968673"/>
            <a:ext cx="5442300" cy="1892700"/>
          </a:xfrm>
          <a:prstGeom prst="roundRect">
            <a:avLst>
              <a:gd fmla="val 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9" name="Google Shape;47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80" name="Google Shape;48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82" name="Google Shape;482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3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3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3"/>
          <p:cNvSpPr txBox="1"/>
          <p:nvPr>
            <p:ph idx="4294967295" type="body"/>
          </p:nvPr>
        </p:nvSpPr>
        <p:spPr>
          <a:xfrm>
            <a:off x="155975" y="1135725"/>
            <a:ext cx="42333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Navigátor 2.0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Deklaratív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Komplex API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Végtelen stack manipuláció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Route parsing</a:t>
            </a:r>
            <a:endParaRPr sz="1500"/>
          </a:p>
        </p:txBody>
      </p:sp>
      <p:pic>
        <p:nvPicPr>
          <p:cNvPr id="486" name="Google Shape;486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5675" y="-82460"/>
            <a:ext cx="1656450" cy="20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02202" y="2119126"/>
            <a:ext cx="5177537" cy="159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975" y="3536699"/>
            <a:ext cx="525125" cy="65024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3"/>
          <p:cNvSpPr/>
          <p:nvPr/>
        </p:nvSpPr>
        <p:spPr>
          <a:xfrm>
            <a:off x="830275" y="3342225"/>
            <a:ext cx="11046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auto_route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490" name="Google Shape;490;p53"/>
          <p:cNvSpPr/>
          <p:nvPr/>
        </p:nvSpPr>
        <p:spPr>
          <a:xfrm>
            <a:off x="1627700" y="3719775"/>
            <a:ext cx="11430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fluro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491" name="Google Shape;491;p53"/>
          <p:cNvSpPr/>
          <p:nvPr/>
        </p:nvSpPr>
        <p:spPr>
          <a:xfrm>
            <a:off x="811075" y="4097325"/>
            <a:ext cx="11430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beamer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7" name="Google Shape;497;p54"/>
          <p:cNvSpPr txBox="1"/>
          <p:nvPr>
            <p:ph type="title"/>
          </p:nvPr>
        </p:nvSpPr>
        <p:spPr>
          <a:xfrm>
            <a:off x="3310800" y="1951100"/>
            <a:ext cx="50676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3200"/>
              <a:t>FRONTEND</a:t>
            </a:r>
            <a:br>
              <a:rPr lang="hu" sz="3200"/>
            </a:br>
            <a:r>
              <a:rPr lang="hu" sz="3200"/>
              <a:t>KERETRENDSZEREK</a:t>
            </a:r>
            <a:endParaRPr sz="3200"/>
          </a:p>
        </p:txBody>
      </p:sp>
      <p:sp>
        <p:nvSpPr>
          <p:cNvPr id="498" name="Google Shape;498;p54"/>
          <p:cNvSpPr txBox="1"/>
          <p:nvPr>
            <p:ph idx="1" type="subTitle"/>
          </p:nvPr>
        </p:nvSpPr>
        <p:spPr>
          <a:xfrm>
            <a:off x="3310800" y="3627550"/>
            <a:ext cx="5067600" cy="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4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02</a:t>
            </a:r>
            <a:endParaRPr/>
          </a:p>
        </p:txBody>
      </p:sp>
      <p:pic>
        <p:nvPicPr>
          <p:cNvPr id="500" name="Google Shape;50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062548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02" name="Google Shape;50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4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06" name="Google Shape;506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4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5" name="Google Shape;51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7" name="Google Shape;517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5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5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0375" y="2173500"/>
            <a:ext cx="2994174" cy="13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59625" y="2173500"/>
            <a:ext cx="1798725" cy="14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0375" y="4009892"/>
            <a:ext cx="1700625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60425" y="4103099"/>
            <a:ext cx="2536000" cy="68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22800" y="4089563"/>
            <a:ext cx="1833748" cy="7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84525" y="107753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33" name="Google Shape;53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35" name="Google Shape;535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6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6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6"/>
          <p:cNvSpPr txBox="1"/>
          <p:nvPr>
            <p:ph idx="4294967295" type="body"/>
          </p:nvPr>
        </p:nvSpPr>
        <p:spPr>
          <a:xfrm>
            <a:off x="150750" y="1377475"/>
            <a:ext cx="51048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Beépített komponensek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⬥"/>
            </a:pPr>
            <a:r>
              <a:rPr i="1" lang="hu" sz="1500"/>
              <a:t>MaterialApp</a:t>
            </a:r>
            <a:r>
              <a:rPr lang="hu" sz="1500"/>
              <a:t> - </a:t>
            </a:r>
            <a:r>
              <a:rPr i="1" lang="hu" sz="1500"/>
              <a:t>CupertinoApp</a:t>
            </a:r>
            <a:endParaRPr i="1"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⬥"/>
            </a:pPr>
            <a:r>
              <a:rPr i="1" lang="hu" sz="1500"/>
              <a:t>Bootstrap</a:t>
            </a:r>
            <a:r>
              <a:rPr lang="hu" sz="1500"/>
              <a:t> package behúzható, de nem megszokott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⬥"/>
            </a:pPr>
            <a:r>
              <a:rPr lang="hu" sz="1500"/>
              <a:t>Custom komponensek implementálása villámgyors</a:t>
            </a:r>
            <a:endParaRPr sz="1500"/>
          </a:p>
        </p:txBody>
      </p:sp>
      <p:pic>
        <p:nvPicPr>
          <p:cNvPr id="539" name="Google Shape;539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5675" y="-82460"/>
            <a:ext cx="1656450" cy="20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6"/>
          <p:cNvPicPr preferRelativeResize="0"/>
          <p:nvPr/>
        </p:nvPicPr>
        <p:blipFill rotWithShape="1">
          <a:blip r:embed="rId11">
            <a:alphaModFix/>
          </a:blip>
          <a:srcRect b="0" l="0" r="18903" t="0"/>
          <a:stretch/>
        </p:blipFill>
        <p:spPr>
          <a:xfrm>
            <a:off x="5783027" y="1442225"/>
            <a:ext cx="2100600" cy="3765900"/>
          </a:xfrm>
          <a:prstGeom prst="round2SameRect">
            <a:avLst>
              <a:gd fmla="val 11448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541" name="Google Shape;541;p56"/>
          <p:cNvPicPr preferRelativeResize="0"/>
          <p:nvPr/>
        </p:nvPicPr>
        <p:blipFill rotWithShape="1">
          <a:blip r:embed="rId12">
            <a:alphaModFix/>
          </a:blip>
          <a:srcRect b="34950" l="0" r="11839" t="0"/>
          <a:stretch/>
        </p:blipFill>
        <p:spPr>
          <a:xfrm>
            <a:off x="5186600" y="2571750"/>
            <a:ext cx="2283600" cy="1888200"/>
          </a:xfrm>
          <a:prstGeom prst="round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542" name="Google Shape;542;p56"/>
          <p:cNvPicPr preferRelativeResize="0"/>
          <p:nvPr/>
        </p:nvPicPr>
        <p:blipFill rotWithShape="1">
          <a:blip r:embed="rId13">
            <a:alphaModFix/>
          </a:blip>
          <a:srcRect b="0" l="0" r="15390" t="0"/>
          <a:stretch/>
        </p:blipFill>
        <p:spPr>
          <a:xfrm>
            <a:off x="4836400" y="3092400"/>
            <a:ext cx="2100600" cy="2051100"/>
          </a:xfrm>
          <a:prstGeom prst="round2SameRect">
            <a:avLst>
              <a:gd fmla="val 8539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543" name="Google Shape;543;p5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47625" y="3382125"/>
            <a:ext cx="1562700" cy="1888200"/>
          </a:xfrm>
          <a:prstGeom prst="round2DiagRect">
            <a:avLst>
              <a:gd fmla="val 8834" name="adj1"/>
              <a:gd fmla="val 17957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49" name="Google Shape;549;p57"/>
          <p:cNvSpPr txBox="1"/>
          <p:nvPr>
            <p:ph type="title"/>
          </p:nvPr>
        </p:nvSpPr>
        <p:spPr>
          <a:xfrm>
            <a:off x="2822325" y="1951100"/>
            <a:ext cx="55560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4000"/>
              <a:t>RESZPONZIVITÁS</a:t>
            </a:r>
            <a:endParaRPr sz="4000"/>
          </a:p>
        </p:txBody>
      </p:sp>
      <p:sp>
        <p:nvSpPr>
          <p:cNvPr id="550" name="Google Shape;550;p57"/>
          <p:cNvSpPr txBox="1"/>
          <p:nvPr>
            <p:ph idx="1" type="subTitle"/>
          </p:nvPr>
        </p:nvSpPr>
        <p:spPr>
          <a:xfrm>
            <a:off x="3310800" y="3627550"/>
            <a:ext cx="5067600" cy="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7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03</a:t>
            </a:r>
            <a:endParaRPr/>
          </a:p>
        </p:txBody>
      </p:sp>
      <p:pic>
        <p:nvPicPr>
          <p:cNvPr id="552" name="Google Shape;55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423935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4" name="Google Shape;55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7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8" name="Google Shape;558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7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7" name="Google Shape;56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9" name="Google Shape;56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8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8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8"/>
          <p:cNvSpPr txBox="1"/>
          <p:nvPr>
            <p:ph idx="4294967295" type="body"/>
          </p:nvPr>
        </p:nvSpPr>
        <p:spPr>
          <a:xfrm>
            <a:off x="121225" y="1607600"/>
            <a:ext cx="6211800" cy="22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Responsive UI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Beépített:</a:t>
            </a:r>
            <a:r>
              <a:rPr i="1" lang="hu" sz="1500"/>
              <a:t> </a:t>
            </a:r>
            <a:r>
              <a:rPr b="1" i="1" lang="hu" sz="1500"/>
              <a:t>MediaQuery</a:t>
            </a:r>
            <a:r>
              <a:rPr i="1" lang="hu" sz="1500"/>
              <a:t>, </a:t>
            </a:r>
            <a:r>
              <a:rPr b="1" i="1" lang="hu" sz="1500"/>
              <a:t>LayoutBuilder</a:t>
            </a:r>
            <a:endParaRPr b="1" i="1"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Kódból elérhető küszöbszintek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Jól használható könyvtárak</a:t>
            </a:r>
            <a:endParaRPr sz="1500"/>
          </a:p>
        </p:txBody>
      </p:sp>
      <p:pic>
        <p:nvPicPr>
          <p:cNvPr id="573" name="Google Shape;573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70100" y="-68972"/>
            <a:ext cx="1656450" cy="20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40325" y="2305325"/>
            <a:ext cx="3652176" cy="216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2" name="Google Shape;582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4" name="Google Shape;584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9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9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9"/>
          <p:cNvSpPr txBox="1"/>
          <p:nvPr>
            <p:ph idx="1" type="subTitle"/>
          </p:nvPr>
        </p:nvSpPr>
        <p:spPr>
          <a:xfrm>
            <a:off x="479975" y="1045125"/>
            <a:ext cx="7535400" cy="319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Bootstrap, Material csomagok beèpített megoldásai (pl Grid)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CSS MediaQuery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u" sz="1500"/>
              <a:t>Window eseményei</a:t>
            </a:r>
            <a:endParaRPr sz="1500"/>
          </a:p>
        </p:txBody>
      </p:sp>
      <p:pic>
        <p:nvPicPr>
          <p:cNvPr id="588" name="Google Shape;588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71750" y="2481750"/>
            <a:ext cx="3004601" cy="22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9"/>
          <p:cNvSpPr txBox="1"/>
          <p:nvPr/>
        </p:nvSpPr>
        <p:spPr>
          <a:xfrm>
            <a:off x="307050" y="3383725"/>
            <a:ext cx="291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BBB52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@HostListener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'window:resize'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'$event'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onResize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(event) {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innerWidth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= event.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target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innerWidth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0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590" name="Google Shape;590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84525" y="107753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96" name="Google Shape;596;p60"/>
          <p:cNvSpPr txBox="1"/>
          <p:nvPr>
            <p:ph type="title"/>
          </p:nvPr>
        </p:nvSpPr>
        <p:spPr>
          <a:xfrm>
            <a:off x="3002350" y="1951100"/>
            <a:ext cx="53760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SSR / SEO </a:t>
            </a:r>
            <a:endParaRPr/>
          </a:p>
        </p:txBody>
      </p:sp>
      <p:sp>
        <p:nvSpPr>
          <p:cNvPr id="597" name="Google Shape;597;p60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05</a:t>
            </a:r>
            <a:endParaRPr/>
          </a:p>
        </p:txBody>
      </p:sp>
      <p:pic>
        <p:nvPicPr>
          <p:cNvPr id="598" name="Google Shape;59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423935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00" name="Google Shape;60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0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04" name="Google Shape;604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0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3" name="Google Shape;61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5" name="Google Shape;615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1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1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8550" y="1862025"/>
            <a:ext cx="1713951" cy="11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9750" y="3255025"/>
            <a:ext cx="2257250" cy="12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1"/>
          <p:cNvSpPr txBox="1"/>
          <p:nvPr/>
        </p:nvSpPr>
        <p:spPr>
          <a:xfrm>
            <a:off x="2580075" y="1990688"/>
            <a:ext cx="60765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3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add</a:t>
            </a:r>
            <a:r>
              <a:rPr lang="hu" sz="13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@nguniversal/express-engine@next</a:t>
            </a:r>
            <a:endParaRPr sz="13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Generate project files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3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run serve:ssr</a:t>
            </a:r>
            <a:endParaRPr sz="13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Route konfiguráció a szerver segítségével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TransferState API, ami kiküszöböli a duplikált hívásokat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1" name="Google Shape;621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98500" y="4039625"/>
            <a:ext cx="1444525" cy="11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84525" y="107753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30" name="Google Shape;630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32" name="Google Shape;632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2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2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100000">
            <a:off x="7476174" y="738382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4975" y="-114747"/>
            <a:ext cx="1656450" cy="20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2159" y="1607599"/>
            <a:ext cx="6376665" cy="3337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000000" dist="19050">
              <a:srgbClr val="000000">
                <a:alpha val="75000"/>
              </a:srgbClr>
            </a:outerShdw>
          </a:effectLst>
        </p:spPr>
      </p:pic>
      <p:sp>
        <p:nvSpPr>
          <p:cNvPr id="638" name="Google Shape;638;p62"/>
          <p:cNvSpPr txBox="1"/>
          <p:nvPr/>
        </p:nvSpPr>
        <p:spPr>
          <a:xfrm>
            <a:off x="346798" y="0"/>
            <a:ext cx="261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40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SSR</a:t>
            </a:r>
            <a:endParaRPr sz="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5"/>
          <p:cNvPicPr preferRelativeResize="0"/>
          <p:nvPr/>
        </p:nvPicPr>
        <p:blipFill rotWithShape="1">
          <a:blip r:embed="rId3">
            <a:alphaModFix/>
          </a:blip>
          <a:srcRect b="38946" l="19161" r="28140" t="3270"/>
          <a:stretch/>
        </p:blipFill>
        <p:spPr>
          <a:xfrm>
            <a:off x="456400" y="1971449"/>
            <a:ext cx="1094700" cy="1200600"/>
          </a:xfrm>
          <a:prstGeom prst="ellipse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" name="Google Shape;35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98098" y="886800"/>
            <a:ext cx="2268126" cy="25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8100024">
            <a:off x="3218043" y="1246450"/>
            <a:ext cx="531887" cy="5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5"/>
          <p:cNvPicPr preferRelativeResize="0"/>
          <p:nvPr/>
        </p:nvPicPr>
        <p:blipFill rotWithShape="1">
          <a:blip r:embed="rId6">
            <a:alphaModFix/>
          </a:blip>
          <a:srcRect b="27830" l="24986" r="27255" t="19560"/>
          <a:stretch/>
        </p:blipFill>
        <p:spPr>
          <a:xfrm flipH="1" rot="5400000">
            <a:off x="3172716" y="1725116"/>
            <a:ext cx="562253" cy="581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/>
          <p:nvPr>
            <p:ph idx="2" type="title"/>
          </p:nvPr>
        </p:nvSpPr>
        <p:spPr>
          <a:xfrm>
            <a:off x="1551100" y="368841"/>
            <a:ext cx="25056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FLUTTER</a:t>
            </a:r>
            <a:endParaRPr/>
          </a:p>
        </p:txBody>
      </p:sp>
      <p:sp>
        <p:nvSpPr>
          <p:cNvPr id="354" name="Google Shape;354;p45"/>
          <p:cNvSpPr txBox="1"/>
          <p:nvPr>
            <p:ph type="title"/>
          </p:nvPr>
        </p:nvSpPr>
        <p:spPr>
          <a:xfrm>
            <a:off x="5087475" y="368850"/>
            <a:ext cx="27105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ANGULAR</a:t>
            </a:r>
            <a:endParaRPr/>
          </a:p>
        </p:txBody>
      </p:sp>
      <p:sp>
        <p:nvSpPr>
          <p:cNvPr id="355" name="Google Shape;355;p45"/>
          <p:cNvSpPr/>
          <p:nvPr/>
        </p:nvSpPr>
        <p:spPr>
          <a:xfrm>
            <a:off x="1899400" y="1525774"/>
            <a:ext cx="1604100" cy="1604100"/>
          </a:xfrm>
          <a:prstGeom prst="diamond">
            <a:avLst/>
          </a:prstGeom>
          <a:solidFill>
            <a:schemeClr val="dk1"/>
          </a:solidFill>
          <a:ln>
            <a:noFill/>
          </a:ln>
          <a:effectLst>
            <a:outerShdw blurRad="57150" rotWithShape="0" algn="bl" dir="3660000" dist="571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5"/>
          <p:cNvSpPr/>
          <p:nvPr/>
        </p:nvSpPr>
        <p:spPr>
          <a:xfrm>
            <a:off x="5640675" y="1525774"/>
            <a:ext cx="1604100" cy="1604100"/>
          </a:xfrm>
          <a:prstGeom prst="diamond">
            <a:avLst/>
          </a:prstGeom>
          <a:solidFill>
            <a:schemeClr val="dk1"/>
          </a:solidFill>
          <a:ln>
            <a:noFill/>
          </a:ln>
          <a:effectLst>
            <a:outerShdw blurRad="57150" rotWithShape="0" algn="bl" dir="3660000" dist="571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4276" y="886800"/>
            <a:ext cx="2268126" cy="25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24">
            <a:off x="5210070" y="2865700"/>
            <a:ext cx="531887" cy="5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5"/>
          <p:cNvPicPr preferRelativeResize="0"/>
          <p:nvPr/>
        </p:nvPicPr>
        <p:blipFill rotWithShape="1">
          <a:blip r:embed="rId6">
            <a:alphaModFix/>
          </a:blip>
          <a:srcRect b="27830" l="24986" r="27255" t="19560"/>
          <a:stretch/>
        </p:blipFill>
        <p:spPr>
          <a:xfrm>
            <a:off x="5739381" y="2697841"/>
            <a:ext cx="562253" cy="5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1125" y="18706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7100" y="3805539"/>
            <a:ext cx="2268000" cy="1357200"/>
          </a:xfrm>
          <a:prstGeom prst="snip2Same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62" name="Google Shape;362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1800" y="1800129"/>
            <a:ext cx="852275" cy="10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5"/>
          <p:cNvPicPr preferRelativeResize="0"/>
          <p:nvPr/>
        </p:nvPicPr>
        <p:blipFill rotWithShape="1">
          <a:blip r:embed="rId10">
            <a:alphaModFix/>
          </a:blip>
          <a:srcRect b="23365" l="0" r="8012" t="0"/>
          <a:stretch/>
        </p:blipFill>
        <p:spPr>
          <a:xfrm>
            <a:off x="7552400" y="1996352"/>
            <a:ext cx="1035000" cy="11508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364" name="Google Shape;364;p45"/>
          <p:cNvSpPr txBox="1"/>
          <p:nvPr/>
        </p:nvSpPr>
        <p:spPr>
          <a:xfrm>
            <a:off x="424863" y="3172050"/>
            <a:ext cx="46146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Vogel Csongor</a:t>
            </a:r>
            <a:endParaRPr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Lead Android </a:t>
            </a:r>
            <a:r>
              <a:rPr lang="hu" sz="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＆</a:t>
            </a:r>
            <a:r>
              <a:rPr lang="hu" sz="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Flutter Developer</a:t>
            </a:r>
            <a:br>
              <a:rPr lang="hu" sz="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hu" sz="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csongor.vogel@ffnext.io</a:t>
            </a:r>
            <a:endParaRPr sz="9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       GerfalconVogel</a:t>
            </a:r>
            <a:endParaRPr sz="9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5" name="Google Shape;36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6400" y="3874813"/>
            <a:ext cx="218159" cy="2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5"/>
          <p:cNvSpPr txBox="1"/>
          <p:nvPr/>
        </p:nvSpPr>
        <p:spPr>
          <a:xfrm>
            <a:off x="3972800" y="3136813"/>
            <a:ext cx="461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Réti Marcell</a:t>
            </a:r>
            <a:endParaRPr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Senior Full-Stack Developer</a:t>
            </a:r>
            <a:endParaRPr sz="9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9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marcell.reti@ffnext.io</a:t>
            </a:r>
            <a:endParaRPr sz="9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7" name="Google Shape;367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2050" y="4561870"/>
            <a:ext cx="1300103" cy="5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3"/>
          <p:cNvSpPr/>
          <p:nvPr/>
        </p:nvSpPr>
        <p:spPr>
          <a:xfrm>
            <a:off x="1757350" y="2956300"/>
            <a:ext cx="6961500" cy="20511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7" name="Google Shape;647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9" name="Google Shape;649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3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3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100000">
            <a:off x="7476174" y="738382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4975" y="-114747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3"/>
          <p:cNvSpPr txBox="1"/>
          <p:nvPr/>
        </p:nvSpPr>
        <p:spPr>
          <a:xfrm>
            <a:off x="346798" y="0"/>
            <a:ext cx="261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40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SEO</a:t>
            </a:r>
            <a:endParaRPr sz="400"/>
          </a:p>
        </p:txBody>
      </p:sp>
      <p:sp>
        <p:nvSpPr>
          <p:cNvPr id="655" name="Google Shape;655;p63"/>
          <p:cNvSpPr txBox="1"/>
          <p:nvPr>
            <p:ph idx="4294967295" type="body"/>
          </p:nvPr>
        </p:nvSpPr>
        <p:spPr>
          <a:xfrm>
            <a:off x="155975" y="1364325"/>
            <a:ext cx="49689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Semantics wid</a:t>
            </a: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get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Adott widget-et meta-információkkal képes ellátni</a:t>
            </a:r>
            <a:endParaRPr sz="1500"/>
          </a:p>
        </p:txBody>
      </p:sp>
      <p:sp>
        <p:nvSpPr>
          <p:cNvPr id="656" name="Google Shape;656;p63"/>
          <p:cNvSpPr txBox="1"/>
          <p:nvPr/>
        </p:nvSpPr>
        <p:spPr>
          <a:xfrm>
            <a:off x="2063025" y="3014375"/>
            <a:ext cx="64410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300">
                <a:solidFill>
                  <a:srgbClr val="2196F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Semantics</a:t>
            </a:r>
            <a:r>
              <a:rPr b="1"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b="1" i="1" sz="1300">
              <a:solidFill>
                <a:srgbClr val="871094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child: </a:t>
            </a:r>
            <a:r>
              <a:rPr lang="hu" sz="1300">
                <a:solidFill>
                  <a:srgbClr val="2196F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CircleImage</a:t>
            </a: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i="1" sz="1300">
              <a:solidFill>
                <a:srgbClr val="871094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imageProvider: </a:t>
            </a:r>
            <a:r>
              <a:rPr lang="hu" sz="1300">
                <a:solidFill>
                  <a:srgbClr val="2196F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AssetImage</a:t>
            </a: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widget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user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profileImageUrl</a:t>
            </a: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imageRadius: </a:t>
            </a:r>
            <a:r>
              <a:rPr lang="hu" sz="1300">
                <a:solidFill>
                  <a:srgbClr val="1750EB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60.0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label: </a:t>
            </a:r>
            <a:r>
              <a:rPr b="1" lang="hu" sz="1300">
                <a:solidFill>
                  <a:srgbClr val="067D17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'The image of the profile.'</a:t>
            </a: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enabled: </a:t>
            </a:r>
            <a:r>
              <a:rPr b="1" lang="hu" sz="13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true</a:t>
            </a: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readOnly: </a:t>
            </a:r>
            <a:r>
              <a:rPr b="1" lang="hu" sz="1300">
                <a:solidFill>
                  <a:srgbClr val="0033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true</a:t>
            </a: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hu" sz="1300">
                <a:solidFill>
                  <a:srgbClr val="87109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b="1" lang="hu" sz="1300">
                <a:solidFill>
                  <a:srgbClr val="08080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b="1" sz="1300">
              <a:solidFill>
                <a:srgbClr val="080808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C66D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62" name="Google Shape;662;p64"/>
          <p:cNvSpPr txBox="1"/>
          <p:nvPr>
            <p:ph type="title"/>
          </p:nvPr>
        </p:nvSpPr>
        <p:spPr>
          <a:xfrm>
            <a:off x="2699275" y="1951100"/>
            <a:ext cx="56790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STATE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MANAGEMENT</a:t>
            </a:r>
            <a:endParaRPr/>
          </a:p>
        </p:txBody>
      </p:sp>
      <p:sp>
        <p:nvSpPr>
          <p:cNvPr id="663" name="Google Shape;663;p64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06</a:t>
            </a:r>
            <a:endParaRPr/>
          </a:p>
        </p:txBody>
      </p:sp>
      <p:pic>
        <p:nvPicPr>
          <p:cNvPr id="664" name="Google Shape;66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423935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66" name="Google Shape;66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4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0" name="Google Shape;670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4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79" name="Google Shape;67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81" name="Google Shape;68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5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5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5"/>
          <p:cNvSpPr txBox="1"/>
          <p:nvPr/>
        </p:nvSpPr>
        <p:spPr>
          <a:xfrm>
            <a:off x="1064850" y="2149000"/>
            <a:ext cx="293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65"/>
          <p:cNvSpPr txBox="1"/>
          <p:nvPr/>
        </p:nvSpPr>
        <p:spPr>
          <a:xfrm>
            <a:off x="783750" y="2294700"/>
            <a:ext cx="632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Globális Store vagy komponens alapú store megoldás: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6" name="Google Shape;686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76775" y="2790750"/>
            <a:ext cx="3491601" cy="14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65"/>
          <p:cNvSpPr txBox="1"/>
          <p:nvPr/>
        </p:nvSpPr>
        <p:spPr>
          <a:xfrm>
            <a:off x="218500" y="2664000"/>
            <a:ext cx="3612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C66D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add </a:t>
            </a:r>
            <a:r>
              <a:rPr lang="hu" sz="15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@ngrx/store@latest</a:t>
            </a:r>
            <a:endParaRPr sz="15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add </a:t>
            </a:r>
            <a:r>
              <a:rPr lang="hu" sz="15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@ngrx/component-store </a:t>
            </a:r>
            <a:endParaRPr sz="1100"/>
          </a:p>
        </p:txBody>
      </p:sp>
      <p:pic>
        <p:nvPicPr>
          <p:cNvPr id="688" name="Google Shape;688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84525" y="107753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96" name="Google Shape;69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98" name="Google Shape;698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6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6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6"/>
          <p:cNvSpPr txBox="1"/>
          <p:nvPr>
            <p:ph idx="4294967295" type="body"/>
          </p:nvPr>
        </p:nvSpPr>
        <p:spPr>
          <a:xfrm>
            <a:off x="713225" y="1381075"/>
            <a:ext cx="6211800" cy="22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Állapotkezelés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Stateless - Stateful Widgets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Inherited Widget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702" name="Google Shape;702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2025" y="-126797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6"/>
          <p:cNvSpPr/>
          <p:nvPr/>
        </p:nvSpPr>
        <p:spPr>
          <a:xfrm>
            <a:off x="3793325" y="2450250"/>
            <a:ext cx="3131700" cy="2219400"/>
          </a:xfrm>
          <a:prstGeom prst="roundRect">
            <a:avLst>
              <a:gd fmla="val 0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4" name="Google Shape;704;p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86623" y="2530038"/>
            <a:ext cx="2345154" cy="20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975" y="3655124"/>
            <a:ext cx="525125" cy="650244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6"/>
          <p:cNvSpPr/>
          <p:nvPr/>
        </p:nvSpPr>
        <p:spPr>
          <a:xfrm>
            <a:off x="830275" y="3342225"/>
            <a:ext cx="11046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Provider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707" name="Google Shape;707;p66"/>
          <p:cNvSpPr/>
          <p:nvPr/>
        </p:nvSpPr>
        <p:spPr>
          <a:xfrm>
            <a:off x="1347650" y="3838200"/>
            <a:ext cx="11430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BLoC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708" name="Google Shape;708;p66"/>
          <p:cNvSpPr/>
          <p:nvPr/>
        </p:nvSpPr>
        <p:spPr>
          <a:xfrm>
            <a:off x="830275" y="4312025"/>
            <a:ext cx="1270500" cy="284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6"/>
                </a:solidFill>
              </a:rPr>
              <a:t>flutter_redux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709" name="Google Shape;709;p6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3973" y="3706450"/>
            <a:ext cx="477551" cy="5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92800" y="4238513"/>
            <a:ext cx="431125" cy="4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16" name="Google Shape;716;p67"/>
          <p:cNvSpPr txBox="1"/>
          <p:nvPr>
            <p:ph type="title"/>
          </p:nvPr>
        </p:nvSpPr>
        <p:spPr>
          <a:xfrm>
            <a:off x="3310800" y="1951100"/>
            <a:ext cx="50676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Deployment</a:t>
            </a:r>
            <a:endParaRPr/>
          </a:p>
        </p:txBody>
      </p:sp>
      <p:sp>
        <p:nvSpPr>
          <p:cNvPr id="717" name="Google Shape;717;p67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07</a:t>
            </a:r>
            <a:endParaRPr/>
          </a:p>
        </p:txBody>
      </p:sp>
      <p:pic>
        <p:nvPicPr>
          <p:cNvPr id="718" name="Google Shape;71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423935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0" name="Google Shape;720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7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4" name="Google Shape;724;p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67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8"/>
          <p:cNvSpPr txBox="1"/>
          <p:nvPr/>
        </p:nvSpPr>
        <p:spPr>
          <a:xfrm>
            <a:off x="3575950" y="9307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68"/>
          <p:cNvSpPr txBox="1"/>
          <p:nvPr/>
        </p:nvSpPr>
        <p:spPr>
          <a:xfrm>
            <a:off x="3380025" y="930725"/>
            <a:ext cx="527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8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serve</a:t>
            </a:r>
            <a:endParaRPr sz="18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8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build --configuration production  </a:t>
            </a:r>
            <a:endParaRPr sz="18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32" name="Google Shape;73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975" y="206975"/>
            <a:ext cx="211455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8"/>
          <p:cNvSpPr txBox="1"/>
          <p:nvPr/>
        </p:nvSpPr>
        <p:spPr>
          <a:xfrm>
            <a:off x="2136325" y="2369000"/>
            <a:ext cx="527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800">
                <a:solidFill>
                  <a:schemeClr val="dk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add @angular/fire</a:t>
            </a:r>
            <a:endParaRPr sz="1800">
              <a:solidFill>
                <a:schemeClr val="dk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ng </a:t>
            </a:r>
            <a:r>
              <a:rPr lang="hu" sz="1800">
                <a:solidFill>
                  <a:schemeClr val="dk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deploy</a:t>
            </a:r>
            <a:r>
              <a:rPr lang="hu" sz="18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8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34" name="Google Shape;73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4075" y="2891875"/>
            <a:ext cx="2752266" cy="20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5223" y="2189250"/>
            <a:ext cx="2003001" cy="12600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68"/>
          <p:cNvSpPr txBox="1"/>
          <p:nvPr>
            <p:ph idx="1" type="subTitle"/>
          </p:nvPr>
        </p:nvSpPr>
        <p:spPr>
          <a:xfrm>
            <a:off x="5395725" y="3647138"/>
            <a:ext cx="2628900" cy="46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nginx alapú dockerizáció</a:t>
            </a:r>
            <a:endParaRPr/>
          </a:p>
        </p:txBody>
      </p:sp>
      <p:sp>
        <p:nvSpPr>
          <p:cNvPr id="737" name="Google Shape;737;p68"/>
          <p:cNvSpPr txBox="1"/>
          <p:nvPr>
            <p:ph idx="1" type="subTitle"/>
          </p:nvPr>
        </p:nvSpPr>
        <p:spPr>
          <a:xfrm>
            <a:off x="3087850" y="4212425"/>
            <a:ext cx="4404000" cy="46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De bármilyen webszerver megteszi!</a:t>
            </a:r>
            <a:endParaRPr/>
          </a:p>
        </p:txBody>
      </p:sp>
      <p:pic>
        <p:nvPicPr>
          <p:cNvPr id="738" name="Google Shape;738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825" y="2108400"/>
            <a:ext cx="1260101" cy="126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800" y="250806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47" name="Google Shape;747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49" name="Google Shape;749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69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69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69"/>
          <p:cNvSpPr txBox="1"/>
          <p:nvPr>
            <p:ph idx="4294967295" type="body"/>
          </p:nvPr>
        </p:nvSpPr>
        <p:spPr>
          <a:xfrm>
            <a:off x="713225" y="1228675"/>
            <a:ext cx="6211800" cy="30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753" name="Google Shape;753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9575" y="-160272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69"/>
          <p:cNvSpPr txBox="1"/>
          <p:nvPr>
            <p:ph idx="4294967295" type="body"/>
          </p:nvPr>
        </p:nvSpPr>
        <p:spPr>
          <a:xfrm>
            <a:off x="713225" y="1381075"/>
            <a:ext cx="6211800" cy="3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Deployment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Renderer választás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 </a:t>
            </a:r>
            <a:r>
              <a:rPr b="1" i="1" lang="hu" sz="1500"/>
              <a:t>HTML</a:t>
            </a:r>
            <a:r>
              <a:rPr lang="hu" sz="1500"/>
              <a:t> vs. </a:t>
            </a:r>
            <a:r>
              <a:rPr b="1" i="1" lang="hu" sz="1500"/>
              <a:t>CanvasKit</a:t>
            </a:r>
            <a:endParaRPr b="1" i="1"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Képkezelés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b="1" lang="hu" sz="1500"/>
              <a:t>dart2js</a:t>
            </a:r>
            <a:endParaRPr b="1"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Hosting szolgáltatások: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i="1" lang="hu" sz="1500"/>
              <a:t>Firebase Hosting</a:t>
            </a:r>
            <a:r>
              <a:rPr lang="hu" sz="1500"/>
              <a:t>,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i="1" lang="hu" sz="1500"/>
              <a:t>Google Cloud</a:t>
            </a:r>
            <a:r>
              <a:rPr lang="hu" sz="1500"/>
              <a:t>,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b="1" i="1" lang="hu" sz="1500"/>
              <a:t>GitHub Pages</a:t>
            </a:r>
            <a:r>
              <a:rPr lang="hu" sz="1500"/>
              <a:t>,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stb.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755" name="Google Shape;755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8525" y="3118750"/>
            <a:ext cx="943574" cy="70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02014" y="3777481"/>
            <a:ext cx="556625" cy="447483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69"/>
          <p:cNvSpPr/>
          <p:nvPr/>
        </p:nvSpPr>
        <p:spPr>
          <a:xfrm>
            <a:off x="3969000" y="4019898"/>
            <a:ext cx="490500" cy="490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8" name="Google Shape;758;p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69000" y="4025646"/>
            <a:ext cx="490500" cy="47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98098" y="886800"/>
            <a:ext cx="2268126" cy="25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8100024">
            <a:off x="3218043" y="1246450"/>
            <a:ext cx="531887" cy="5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0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 flipH="1" rot="5400000">
            <a:off x="3172716" y="1725116"/>
            <a:ext cx="562253" cy="58164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0"/>
          <p:cNvSpPr txBox="1"/>
          <p:nvPr>
            <p:ph idx="2" type="title"/>
          </p:nvPr>
        </p:nvSpPr>
        <p:spPr>
          <a:xfrm>
            <a:off x="1551100" y="368841"/>
            <a:ext cx="25056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FLUTTER</a:t>
            </a:r>
            <a:endParaRPr/>
          </a:p>
        </p:txBody>
      </p:sp>
      <p:sp>
        <p:nvSpPr>
          <p:cNvPr id="767" name="Google Shape;767;p70"/>
          <p:cNvSpPr txBox="1"/>
          <p:nvPr>
            <p:ph type="title"/>
          </p:nvPr>
        </p:nvSpPr>
        <p:spPr>
          <a:xfrm>
            <a:off x="5087475" y="368850"/>
            <a:ext cx="2710500" cy="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ANGULAR</a:t>
            </a:r>
            <a:endParaRPr/>
          </a:p>
        </p:txBody>
      </p:sp>
      <p:sp>
        <p:nvSpPr>
          <p:cNvPr id="768" name="Google Shape;768;p70"/>
          <p:cNvSpPr/>
          <p:nvPr/>
        </p:nvSpPr>
        <p:spPr>
          <a:xfrm>
            <a:off x="1899400" y="1525774"/>
            <a:ext cx="1604100" cy="1604100"/>
          </a:xfrm>
          <a:prstGeom prst="diamond">
            <a:avLst/>
          </a:prstGeom>
          <a:solidFill>
            <a:schemeClr val="dk1"/>
          </a:solidFill>
          <a:ln>
            <a:noFill/>
          </a:ln>
          <a:effectLst>
            <a:outerShdw blurRad="57150" rotWithShape="0" algn="bl" dir="3660000" dist="571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70"/>
          <p:cNvSpPr/>
          <p:nvPr/>
        </p:nvSpPr>
        <p:spPr>
          <a:xfrm>
            <a:off x="5640675" y="1525774"/>
            <a:ext cx="1604100" cy="1604100"/>
          </a:xfrm>
          <a:prstGeom prst="diamond">
            <a:avLst/>
          </a:prstGeom>
          <a:solidFill>
            <a:schemeClr val="dk1"/>
          </a:solidFill>
          <a:ln>
            <a:noFill/>
          </a:ln>
          <a:effectLst>
            <a:outerShdw blurRad="57150" rotWithShape="0" algn="bl" dir="3660000" dist="57150">
              <a:schemeClr val="lt1">
                <a:alpha val="57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276" y="886800"/>
            <a:ext cx="2268126" cy="25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24">
            <a:off x="5210070" y="2865700"/>
            <a:ext cx="531887" cy="5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0"/>
          <p:cNvPicPr preferRelativeResize="0"/>
          <p:nvPr/>
        </p:nvPicPr>
        <p:blipFill rotWithShape="1">
          <a:blip r:embed="rId5">
            <a:alphaModFix/>
          </a:blip>
          <a:srcRect b="27830" l="24986" r="27255" t="19560"/>
          <a:stretch/>
        </p:blipFill>
        <p:spPr>
          <a:xfrm>
            <a:off x="5739381" y="2697841"/>
            <a:ext cx="562253" cy="5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125" y="18706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7338" y="18706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7036" y="3412675"/>
            <a:ext cx="2594100" cy="1717500"/>
          </a:xfrm>
          <a:prstGeom prst="trapezoid">
            <a:avLst>
              <a:gd fmla="val 4721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279074" y="1660000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302424" y="7882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2" name="Google Shape;782;p71"/>
          <p:cNvSpPr txBox="1"/>
          <p:nvPr>
            <p:ph type="title"/>
          </p:nvPr>
        </p:nvSpPr>
        <p:spPr>
          <a:xfrm>
            <a:off x="1284000" y="1234900"/>
            <a:ext cx="6576000" cy="21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5000"/>
              <a:t>Köszönjük a figyelmet!</a:t>
            </a:r>
            <a:endParaRPr sz="5000"/>
          </a:p>
        </p:txBody>
      </p:sp>
      <p:pic>
        <p:nvPicPr>
          <p:cNvPr id="783" name="Google Shape;78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7010400" y="-108952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4" name="Google Shape;78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-2699971">
            <a:off x="8685114" y="1840621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71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-5400000">
            <a:off x="7912893" y="1608433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-1837302" y="1474075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-2794076" y="20465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8" name="Google Shape;788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-2485963" y="2356136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4413326" y="11964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0" name="Google Shape;790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71">
            <a:off x="-50612" y="4364334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1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406998" y="3396749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/>
          <p:nvPr>
            <p:ph idx="4294967295" type="body"/>
          </p:nvPr>
        </p:nvSpPr>
        <p:spPr>
          <a:xfrm>
            <a:off x="3710400" y="137375"/>
            <a:ext cx="5433600" cy="41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Flutter gyorstalpaló</a:t>
            </a:r>
            <a:endParaRPr sz="28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⬥"/>
            </a:pPr>
            <a:r>
              <a:rPr lang="hu" sz="1900"/>
              <a:t>Töri óra:</a:t>
            </a:r>
            <a:endParaRPr sz="19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Char char="○"/>
            </a:pPr>
            <a:r>
              <a:rPr lang="hu" sz="1900"/>
              <a:t>2015: Preview,</a:t>
            </a:r>
            <a:endParaRPr sz="19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Char char="○"/>
            </a:pPr>
            <a:r>
              <a:rPr lang="hu" sz="1900"/>
              <a:t>2018: Flutter 1.0,</a:t>
            </a:r>
            <a:endParaRPr sz="1900"/>
          </a:p>
          <a:p>
            <a:pPr indent="0" lvl="0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00"/>
              <a:buChar char="○"/>
            </a:pPr>
            <a:r>
              <a:rPr b="1" lang="hu" sz="1900"/>
              <a:t>2021 tavasza: Flutter 2.0 - Stabil WEB</a:t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300" y="398188"/>
            <a:ext cx="450125" cy="4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700" y="3676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00" y="566575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450" y="1008025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950" y="742040"/>
            <a:ext cx="415500" cy="4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3450" y="1586725"/>
            <a:ext cx="295200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975" y="1366003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/>
          <p:nvPr/>
        </p:nvSpPr>
        <p:spPr>
          <a:xfrm>
            <a:off x="1827225" y="899400"/>
            <a:ext cx="68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5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WEB</a:t>
            </a:r>
            <a:endParaRPr b="1" sz="15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300" y="398188"/>
            <a:ext cx="450125" cy="4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700" y="3676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00" y="566575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450" y="1008025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950" y="742040"/>
            <a:ext cx="415500" cy="4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3450" y="1586725"/>
            <a:ext cx="295200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975" y="1366003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7"/>
          <p:cNvSpPr txBox="1"/>
          <p:nvPr/>
        </p:nvSpPr>
        <p:spPr>
          <a:xfrm>
            <a:off x="1827225" y="899400"/>
            <a:ext cx="68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5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WEB</a:t>
            </a:r>
            <a:endParaRPr b="1" sz="15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3" name="Google Shape;393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2800" y="1224825"/>
            <a:ext cx="4563525" cy="3750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7"/>
          <p:cNvSpPr txBox="1"/>
          <p:nvPr>
            <p:ph idx="4294967295" type="body"/>
          </p:nvPr>
        </p:nvSpPr>
        <p:spPr>
          <a:xfrm>
            <a:off x="3710400" y="137375"/>
            <a:ext cx="5433600" cy="41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Flutter gyorstalpaló</a:t>
            </a:r>
            <a:endParaRPr sz="28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⬥"/>
            </a:pPr>
            <a:r>
              <a:rPr lang="hu" sz="1900"/>
              <a:t>Architektúra</a:t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95" name="Google Shape;39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75775" y="1586725"/>
            <a:ext cx="550674" cy="55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300" y="398188"/>
            <a:ext cx="450125" cy="4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700" y="3676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00" y="566575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450" y="1008025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950" y="742040"/>
            <a:ext cx="415500" cy="4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3450" y="1586725"/>
            <a:ext cx="295200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975" y="1366003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8"/>
          <p:cNvSpPr txBox="1"/>
          <p:nvPr/>
        </p:nvSpPr>
        <p:spPr>
          <a:xfrm>
            <a:off x="1827225" y="899400"/>
            <a:ext cx="68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5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WEB</a:t>
            </a:r>
            <a:endParaRPr b="1" sz="15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48"/>
          <p:cNvSpPr txBox="1"/>
          <p:nvPr>
            <p:ph idx="4294967295" type="body"/>
          </p:nvPr>
        </p:nvSpPr>
        <p:spPr>
          <a:xfrm>
            <a:off x="3710400" y="137375"/>
            <a:ext cx="5433600" cy="41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Flutter gyorstalpaló</a:t>
            </a:r>
            <a:endParaRPr sz="28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⬥"/>
            </a:pPr>
            <a:r>
              <a:rPr lang="hu" sz="1900"/>
              <a:t>Architektúra</a:t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409" name="Google Shape;409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2800" y="1224825"/>
            <a:ext cx="4563525" cy="210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75775" y="1586725"/>
            <a:ext cx="550674" cy="55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300" y="398188"/>
            <a:ext cx="450125" cy="4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700" y="367650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00" y="566575"/>
            <a:ext cx="511200" cy="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450" y="1008025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950" y="742040"/>
            <a:ext cx="415500" cy="41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3450" y="1586725"/>
            <a:ext cx="295200" cy="3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975" y="1366003"/>
            <a:ext cx="1656450" cy="20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9"/>
          <p:cNvSpPr txBox="1"/>
          <p:nvPr/>
        </p:nvSpPr>
        <p:spPr>
          <a:xfrm>
            <a:off x="1827225" y="899400"/>
            <a:ext cx="68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" sz="15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WEB</a:t>
            </a:r>
            <a:endParaRPr b="1" sz="15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49"/>
          <p:cNvSpPr txBox="1"/>
          <p:nvPr>
            <p:ph idx="4294967295" type="body"/>
          </p:nvPr>
        </p:nvSpPr>
        <p:spPr>
          <a:xfrm>
            <a:off x="3710400" y="137375"/>
            <a:ext cx="5433600" cy="41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Flutter gyorstalpaló</a:t>
            </a:r>
            <a:endParaRPr sz="28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⬥"/>
            </a:pPr>
            <a:r>
              <a:rPr lang="hu" sz="1900"/>
              <a:t>Widget tree</a:t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424" name="Google Shape;424;p49"/>
          <p:cNvSpPr/>
          <p:nvPr/>
        </p:nvSpPr>
        <p:spPr>
          <a:xfrm>
            <a:off x="2962975" y="1366000"/>
            <a:ext cx="3887100" cy="27966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29001" y="1466535"/>
            <a:ext cx="2954949" cy="2595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38250" y="-260985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1" name="Google Shape;431;p50"/>
          <p:cNvSpPr txBox="1"/>
          <p:nvPr>
            <p:ph type="title"/>
          </p:nvPr>
        </p:nvSpPr>
        <p:spPr>
          <a:xfrm>
            <a:off x="3310800" y="1951100"/>
            <a:ext cx="5067600" cy="15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NAVIGÁCIÓ</a:t>
            </a:r>
            <a:endParaRPr/>
          </a:p>
        </p:txBody>
      </p:sp>
      <p:sp>
        <p:nvSpPr>
          <p:cNvPr id="432" name="Google Shape;432;p50"/>
          <p:cNvSpPr txBox="1"/>
          <p:nvPr>
            <p:ph idx="2" type="title"/>
          </p:nvPr>
        </p:nvSpPr>
        <p:spPr>
          <a:xfrm>
            <a:off x="6566400" y="1052150"/>
            <a:ext cx="181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01</a:t>
            </a:r>
            <a:endParaRPr/>
          </a:p>
        </p:txBody>
      </p:sp>
      <p:pic>
        <p:nvPicPr>
          <p:cNvPr id="433" name="Google Shape;43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423935" y="2114550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2141138" y="1905000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5" name="Google Shape;43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8100029">
            <a:off x="282426" y="3039022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0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flipH="1" rot="5400000">
            <a:off x="994971" y="3207547"/>
            <a:ext cx="1104899" cy="114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 rot="2700000">
            <a:off x="916280" y="4719187"/>
            <a:ext cx="874507" cy="9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81000" y="-3459875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9" name="Google Shape;439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28594" y="-3130194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0"/>
          <p:cNvPicPr preferRelativeResize="0"/>
          <p:nvPr/>
        </p:nvPicPr>
        <p:blipFill rotWithShape="1">
          <a:blip r:embed="rId7">
            <a:alphaModFix/>
          </a:blip>
          <a:srcRect b="27830" l="24986" r="27255" t="19560"/>
          <a:stretch/>
        </p:blipFill>
        <p:spPr>
          <a:xfrm rot="10800000">
            <a:off x="1200186" y="28576"/>
            <a:ext cx="1316376" cy="136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012" scaled="0"/>
        </a:gra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"/>
          <p:cNvSpPr txBox="1"/>
          <p:nvPr/>
        </p:nvSpPr>
        <p:spPr>
          <a:xfrm>
            <a:off x="2859050" y="1475325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const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routes: Routes = [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{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path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'login'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component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LoginComponent }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0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{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path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'journey'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canActivate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[AuthGuard]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component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UserJourneyComponent }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0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{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path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'**'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redirectTo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hu" sz="1000">
                <a:solidFill>
                  <a:srgbClr val="6A8759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'login' 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]</a:t>
            </a: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0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46" name="Google Shape;4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5250" y="25200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9025" y="0"/>
            <a:ext cx="2454975" cy="16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1"/>
          <p:cNvSpPr txBox="1"/>
          <p:nvPr>
            <p:ph idx="1" type="subTitle"/>
          </p:nvPr>
        </p:nvSpPr>
        <p:spPr>
          <a:xfrm>
            <a:off x="6401850" y="1985375"/>
            <a:ext cx="856500" cy="8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/>
              <a:t>Guards</a:t>
            </a:r>
            <a:endParaRPr sz="1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449" name="Google Shape;44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937" y="2520100"/>
            <a:ext cx="1259975" cy="177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51"/>
          <p:cNvCxnSpPr>
            <a:endCxn id="448" idx="1"/>
          </p:cNvCxnSpPr>
          <p:nvPr/>
        </p:nvCxnSpPr>
        <p:spPr>
          <a:xfrm>
            <a:off x="4939350" y="2344175"/>
            <a:ext cx="1462500" cy="7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1" name="Google Shape;451;p51"/>
          <p:cNvSpPr txBox="1"/>
          <p:nvPr>
            <p:ph idx="1" type="subTitle"/>
          </p:nvPr>
        </p:nvSpPr>
        <p:spPr>
          <a:xfrm>
            <a:off x="3161225" y="3248650"/>
            <a:ext cx="2197500" cy="8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/>
              <a:t>Router subscribe!</a:t>
            </a:r>
            <a:endParaRPr sz="1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52" name="Google Shape;452;p51"/>
          <p:cNvSpPr txBox="1"/>
          <p:nvPr/>
        </p:nvSpPr>
        <p:spPr>
          <a:xfrm>
            <a:off x="3072000" y="3844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return this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router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0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events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hu" sz="10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pipe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hu" sz="10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map</a:t>
            </a:r>
            <a:r>
              <a:rPr lang="hu" sz="10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((event: RouterEvent) =&gt; {</a:t>
            </a:r>
            <a:endParaRPr sz="10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2"/>
          <p:cNvSpPr/>
          <p:nvPr/>
        </p:nvSpPr>
        <p:spPr>
          <a:xfrm>
            <a:off x="3837600" y="2230350"/>
            <a:ext cx="3462900" cy="22956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917826" y="-2372452"/>
            <a:ext cx="46186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43051" y="-3070474"/>
            <a:ext cx="7219948" cy="721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74249" y="-3219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1" name="Google Shape;46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60148" y="-2912153"/>
            <a:ext cx="4518676" cy="45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3428526" y="-2838177"/>
            <a:ext cx="5143501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63" name="Google Shape;463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99971">
            <a:off x="4579603" y="-431668"/>
            <a:ext cx="1045223" cy="10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2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 rot="5400011">
            <a:off x="5924916" y="547107"/>
            <a:ext cx="1104902" cy="114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2"/>
          <p:cNvPicPr preferRelativeResize="0"/>
          <p:nvPr/>
        </p:nvPicPr>
        <p:blipFill rotWithShape="1">
          <a:blip r:embed="rId9">
            <a:alphaModFix/>
          </a:blip>
          <a:srcRect b="27830" l="24986" r="27255" t="19560"/>
          <a:stretch/>
        </p:blipFill>
        <p:spPr>
          <a:xfrm>
            <a:off x="955977" y="-114742"/>
            <a:ext cx="1316376" cy="136177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2"/>
          <p:cNvSpPr txBox="1"/>
          <p:nvPr>
            <p:ph idx="4294967295" type="body"/>
          </p:nvPr>
        </p:nvSpPr>
        <p:spPr>
          <a:xfrm>
            <a:off x="155975" y="1135725"/>
            <a:ext cx="42333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rPr>
              <a:t>Navigátor 1</a:t>
            </a:r>
            <a:endParaRPr sz="2400">
              <a:solidFill>
                <a:schemeClr val="dk1"/>
              </a:solidFill>
              <a:latin typeface="Orbitron"/>
              <a:ea typeface="Orbitron"/>
              <a:cs typeface="Orbitron"/>
              <a:sym typeface="Orbitron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Imperatív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lang="hu" sz="1500"/>
              <a:t>Mezei Stack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⬥"/>
            </a:pPr>
            <a:r>
              <a:rPr b="1" lang="hu" sz="1500"/>
              <a:t>Hátrányok!</a:t>
            </a:r>
            <a:endParaRPr b="1"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Nem frissíti az URL path-ot</a:t>
            </a:r>
            <a:endParaRPr sz="1500"/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hu" sz="1500"/>
              <a:t>Véges stack manipuláció</a:t>
            </a:r>
            <a:endParaRPr sz="1500"/>
          </a:p>
        </p:txBody>
      </p:sp>
      <p:sp>
        <p:nvSpPr>
          <p:cNvPr id="467" name="Google Shape;467;p52"/>
          <p:cNvSpPr txBox="1"/>
          <p:nvPr>
            <p:ph idx="4294967295" type="body"/>
          </p:nvPr>
        </p:nvSpPr>
        <p:spPr>
          <a:xfrm>
            <a:off x="4091700" y="863550"/>
            <a:ext cx="346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468" name="Google Shape;468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5675" y="-82460"/>
            <a:ext cx="1656450" cy="20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14413" y="2427476"/>
            <a:ext cx="2813309" cy="190125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2"/>
          <p:cNvSpPr txBox="1"/>
          <p:nvPr/>
        </p:nvSpPr>
        <p:spPr>
          <a:xfrm>
            <a:off x="4306524" y="2243164"/>
            <a:ext cx="6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Lato"/>
                <a:ea typeface="Lato"/>
                <a:cs typeface="Lato"/>
                <a:sym typeface="Lato"/>
              </a:rPr>
              <a:t>Push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52"/>
          <p:cNvSpPr txBox="1"/>
          <p:nvPr/>
        </p:nvSpPr>
        <p:spPr>
          <a:xfrm>
            <a:off x="5496290" y="2243164"/>
            <a:ext cx="6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">
                <a:latin typeface="Lato"/>
                <a:ea typeface="Lato"/>
                <a:cs typeface="Lato"/>
                <a:sym typeface="Lato"/>
              </a:rPr>
              <a:t>Pop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olar Panel Project Proposal by Slidesgo">
  <a:themeElements>
    <a:clrScheme name="Simple Light">
      <a:dk1>
        <a:srgbClr val="F3F3F3"/>
      </a:dk1>
      <a:lt1>
        <a:srgbClr val="010203"/>
      </a:lt1>
      <a:dk2>
        <a:srgbClr val="B7B7B7"/>
      </a:dk2>
      <a:lt2>
        <a:srgbClr val="2B2929"/>
      </a:lt2>
      <a:accent1>
        <a:srgbClr val="FFFFFF"/>
      </a:accent1>
      <a:accent2>
        <a:srgbClr val="66666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7B7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