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Source Code Pro"/>
      <p:regular r:id="rId43"/>
      <p:bold r:id="rId44"/>
      <p:italic r:id="rId45"/>
      <p:boldItalic r:id="rId46"/>
    </p:embeddedFont>
    <p:embeddedFont>
      <p:font typeface="Work Sans"/>
      <p:regular r:id="rId47"/>
      <p:bold r:id="rId48"/>
      <p:italic r:id="rId49"/>
      <p:boldItalic r:id="rId50"/>
    </p:embeddedFont>
    <p:embeddedFont>
      <p:font typeface="Work Sans Light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SourceCodePro-bold.fntdata"/><Relationship Id="rId43" Type="http://schemas.openxmlformats.org/officeDocument/2006/relationships/font" Target="fonts/SourceCodePro-regular.fntdata"/><Relationship Id="rId46" Type="http://schemas.openxmlformats.org/officeDocument/2006/relationships/font" Target="fonts/SourceCodePro-boldItalic.fntdata"/><Relationship Id="rId45" Type="http://schemas.openxmlformats.org/officeDocument/2006/relationships/font" Target="fonts/SourceCodePr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WorkSans-bold.fntdata"/><Relationship Id="rId47" Type="http://schemas.openxmlformats.org/officeDocument/2006/relationships/font" Target="fonts/WorkSans-regular.fntdata"/><Relationship Id="rId49" Type="http://schemas.openxmlformats.org/officeDocument/2006/relationships/font" Target="fonts/Work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WorkSansLight-regular.fntdata"/><Relationship Id="rId50" Type="http://schemas.openxmlformats.org/officeDocument/2006/relationships/font" Target="fonts/WorkSans-boldItalic.fntdata"/><Relationship Id="rId53" Type="http://schemas.openxmlformats.org/officeDocument/2006/relationships/font" Target="fonts/WorkSansLight-italic.fntdata"/><Relationship Id="rId52" Type="http://schemas.openxmlformats.org/officeDocument/2006/relationships/font" Target="fonts/WorkSansLight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WorkSansLigh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47662e62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47662e6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bd4b63b656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bd4b63b656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bd69a6a11a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bd69a6a11a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d69a6a11a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d69a6a11a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bd69a6a11a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bd69a6a11a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bd69a6a11a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bd69a6a11a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bd69a6a11a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bd69a6a11a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bd69a6a11a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bd69a6a11a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bda51e909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bda51e909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bd69a6a11a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bd69a6a11a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04981f390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04981f390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bd4b63b656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bd4b63b656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bd69a6a11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bd69a6a11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04981f390e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04981f390e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bd69a6a11a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bd69a6a11a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04981f390e_0_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04981f390e_0_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bd69a6a11a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bd69a6a11a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bd69a6a11a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bd69a6a11a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4981f390e_0_7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04981f390e_0_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04981f390e_0_6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04981f390e_0_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04981f390e_0_6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04981f390e_0_6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be15917033_0_5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be15917033_0_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bd69a6a11a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bd69a6a11a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bd69a6a11a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bd69a6a11a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bd69a6a11a_0_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bd69a6a11a_0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bd69a6a11a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bd69a6a11a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bda51e9098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bda51e909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bd69a6a11a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bd69a6a11a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bd69a6a11a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bd69a6a11a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bd69a6a11a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bd69a6a11a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bd4b63b65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bd4b63b65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bd69a6a11a_0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bd69a6a11a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bd4b63b656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bd4b63b656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bd4b63b656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bd4b63b656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bd4b63b656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bd4b63b656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04981f390e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04981f390e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sor címe 2">
  <p:cSld name="TITLE_3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91775" y="3140925"/>
            <a:ext cx="6908851" cy="1807416"/>
          </a:xfrm>
          <a:custGeom>
            <a:rect b="b" l="l" r="r" t="t"/>
            <a:pathLst>
              <a:path extrusionOk="0" h="71390" w="276603">
                <a:moveTo>
                  <a:pt x="126711" y="0"/>
                </a:moveTo>
                <a:lnTo>
                  <a:pt x="0" y="0"/>
                </a:lnTo>
                <a:lnTo>
                  <a:pt x="0" y="71390"/>
                </a:lnTo>
                <a:lnTo>
                  <a:pt x="276603" y="7139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25" y="0"/>
            <a:ext cx="9144000" cy="5143500"/>
          </a:xfrm>
          <a:prstGeom prst="frame">
            <a:avLst>
              <a:gd fmla="val 4126" name="adj1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1048725" y="707475"/>
            <a:ext cx="6878100" cy="193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+ két oszlop" type="twoColTx">
  <p:cSld name="TITLE_AND_TWO_COLUMN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126" name="adj1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87200" y="1169150"/>
            <a:ext cx="4042800" cy="34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9" name="Google Shape;59;p11"/>
          <p:cNvSpPr txBox="1"/>
          <p:nvPr>
            <p:ph idx="2" type="body"/>
          </p:nvPr>
        </p:nvSpPr>
        <p:spPr>
          <a:xfrm>
            <a:off x="4568148" y="1169150"/>
            <a:ext cx="4042800" cy="34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60" name="Google Shape;60;p11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4297649" y="483781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chemeClr val="lt1"/>
                </a:solidFill>
              </a:defRPr>
            </a:lvl1pPr>
            <a:lvl2pPr lvl="1" rtl="0" algn="ctr">
              <a:buNone/>
              <a:defRPr>
                <a:solidFill>
                  <a:schemeClr val="lt1"/>
                </a:solidFill>
              </a:defRPr>
            </a:lvl2pPr>
            <a:lvl3pPr lvl="2" rtl="0" algn="ctr">
              <a:buNone/>
              <a:defRPr>
                <a:solidFill>
                  <a:schemeClr val="lt1"/>
                </a:solidFill>
              </a:defRPr>
            </a:lvl3pPr>
            <a:lvl4pPr lvl="3" rtl="0" algn="ctr">
              <a:buNone/>
              <a:defRPr>
                <a:solidFill>
                  <a:schemeClr val="lt1"/>
                </a:solidFill>
              </a:defRPr>
            </a:lvl4pPr>
            <a:lvl5pPr lvl="4" rtl="0" algn="ctr">
              <a:buNone/>
              <a:defRPr>
                <a:solidFill>
                  <a:schemeClr val="lt1"/>
                </a:solidFill>
              </a:defRPr>
            </a:lvl5pPr>
            <a:lvl6pPr lvl="5" rtl="0" algn="ctr">
              <a:buNone/>
              <a:defRPr>
                <a:solidFill>
                  <a:schemeClr val="lt1"/>
                </a:solidFill>
              </a:defRPr>
            </a:lvl6pPr>
            <a:lvl7pPr lvl="6" rtl="0" algn="ctr">
              <a:buNone/>
              <a:defRPr>
                <a:solidFill>
                  <a:schemeClr val="lt1"/>
                </a:solidFill>
              </a:defRPr>
            </a:lvl7pPr>
            <a:lvl8pPr lvl="7" rtl="0" algn="ctr">
              <a:buNone/>
              <a:defRPr>
                <a:solidFill>
                  <a:schemeClr val="lt1"/>
                </a:solidFill>
              </a:defRPr>
            </a:lvl8pPr>
            <a:lvl9pPr lvl="8" rtl="0" algn="ctr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+ 3 oszlop">
  <p:cSld name="TITLE_AND_TWO_COLUMNS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126" name="adj1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2"/>
          <p:cNvSpPr txBox="1"/>
          <p:nvPr>
            <p:ph idx="1" type="body"/>
          </p:nvPr>
        </p:nvSpPr>
        <p:spPr>
          <a:xfrm>
            <a:off x="387202" y="1227775"/>
            <a:ext cx="2655300" cy="20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5" name="Google Shape;65;p12"/>
          <p:cNvSpPr txBox="1"/>
          <p:nvPr>
            <p:ph idx="2" type="body"/>
          </p:nvPr>
        </p:nvSpPr>
        <p:spPr>
          <a:xfrm>
            <a:off x="3178547" y="1227775"/>
            <a:ext cx="2655300" cy="20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6" name="Google Shape;66;p12"/>
          <p:cNvSpPr txBox="1"/>
          <p:nvPr>
            <p:ph idx="3" type="body"/>
          </p:nvPr>
        </p:nvSpPr>
        <p:spPr>
          <a:xfrm>
            <a:off x="5969893" y="1227775"/>
            <a:ext cx="2655300" cy="20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7" name="Google Shape;67;p12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68" name="Google Shape;68;p12"/>
          <p:cNvSpPr txBox="1"/>
          <p:nvPr>
            <p:ph idx="12" type="sldNum"/>
          </p:nvPr>
        </p:nvSpPr>
        <p:spPr>
          <a:xfrm>
            <a:off x="4297649" y="483781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chemeClr val="lt1"/>
                </a:solidFill>
              </a:defRPr>
            </a:lvl1pPr>
            <a:lvl2pPr lvl="1" rtl="0" algn="ctr">
              <a:buNone/>
              <a:defRPr>
                <a:solidFill>
                  <a:schemeClr val="lt1"/>
                </a:solidFill>
              </a:defRPr>
            </a:lvl2pPr>
            <a:lvl3pPr lvl="2" rtl="0" algn="ctr">
              <a:buNone/>
              <a:defRPr>
                <a:solidFill>
                  <a:schemeClr val="lt1"/>
                </a:solidFill>
              </a:defRPr>
            </a:lvl3pPr>
            <a:lvl4pPr lvl="3" rtl="0" algn="ctr">
              <a:buNone/>
              <a:defRPr>
                <a:solidFill>
                  <a:schemeClr val="lt1"/>
                </a:solidFill>
              </a:defRPr>
            </a:lvl4pPr>
            <a:lvl5pPr lvl="4" rtl="0" algn="ctr">
              <a:buNone/>
              <a:defRPr>
                <a:solidFill>
                  <a:schemeClr val="lt1"/>
                </a:solidFill>
              </a:defRPr>
            </a:lvl5pPr>
            <a:lvl6pPr lvl="5" rtl="0" algn="ctr">
              <a:buNone/>
              <a:defRPr>
                <a:solidFill>
                  <a:schemeClr val="lt1"/>
                </a:solidFill>
              </a:defRPr>
            </a:lvl6pPr>
            <a:lvl7pPr lvl="6" rtl="0" algn="ctr">
              <a:buNone/>
              <a:defRPr>
                <a:solidFill>
                  <a:schemeClr val="lt1"/>
                </a:solidFill>
              </a:defRPr>
            </a:lvl7pPr>
            <a:lvl8pPr lvl="7" rtl="0" algn="ctr">
              <a:buNone/>
              <a:defRPr>
                <a:solidFill>
                  <a:schemeClr val="lt1"/>
                </a:solidFill>
              </a:defRPr>
            </a:lvl8pPr>
            <a:lvl9pPr lvl="8" rtl="0" algn="ctr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126" name="adj1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3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72" name="Google Shape;72;p13"/>
          <p:cNvSpPr txBox="1"/>
          <p:nvPr>
            <p:ph idx="12" type="sldNum"/>
          </p:nvPr>
        </p:nvSpPr>
        <p:spPr>
          <a:xfrm>
            <a:off x="4297649" y="483781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chemeClr val="lt1"/>
                </a:solidFill>
              </a:defRPr>
            </a:lvl1pPr>
            <a:lvl2pPr lvl="1" rtl="0" algn="ctr">
              <a:buNone/>
              <a:defRPr>
                <a:solidFill>
                  <a:schemeClr val="lt1"/>
                </a:solidFill>
              </a:defRPr>
            </a:lvl2pPr>
            <a:lvl3pPr lvl="2" rtl="0" algn="ctr">
              <a:buNone/>
              <a:defRPr>
                <a:solidFill>
                  <a:schemeClr val="lt1"/>
                </a:solidFill>
              </a:defRPr>
            </a:lvl3pPr>
            <a:lvl4pPr lvl="3" rtl="0" algn="ctr">
              <a:buNone/>
              <a:defRPr>
                <a:solidFill>
                  <a:schemeClr val="lt1"/>
                </a:solidFill>
              </a:defRPr>
            </a:lvl4pPr>
            <a:lvl5pPr lvl="4" rtl="0" algn="ctr">
              <a:buNone/>
              <a:defRPr>
                <a:solidFill>
                  <a:schemeClr val="lt1"/>
                </a:solidFill>
              </a:defRPr>
            </a:lvl5pPr>
            <a:lvl6pPr lvl="5" rtl="0" algn="ctr">
              <a:buNone/>
              <a:defRPr>
                <a:solidFill>
                  <a:schemeClr val="lt1"/>
                </a:solidFill>
              </a:defRPr>
            </a:lvl6pPr>
            <a:lvl7pPr lvl="6" rtl="0" algn="ctr">
              <a:buNone/>
              <a:defRPr>
                <a:solidFill>
                  <a:schemeClr val="lt1"/>
                </a:solidFill>
              </a:defRPr>
            </a:lvl7pPr>
            <a:lvl8pPr lvl="7" rtl="0" algn="ctr">
              <a:buNone/>
              <a:defRPr>
                <a:solidFill>
                  <a:schemeClr val="lt1"/>
                </a:solidFill>
              </a:defRPr>
            </a:lvl8pPr>
            <a:lvl9pPr lvl="8" rtl="0" algn="ctr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felirattal">
  <p:cSld name="CAPTION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126" name="adj1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4"/>
          <p:cNvSpPr txBox="1"/>
          <p:nvPr>
            <p:ph idx="1" type="body"/>
          </p:nvPr>
        </p:nvSpPr>
        <p:spPr>
          <a:xfrm>
            <a:off x="840425" y="3949100"/>
            <a:ext cx="74631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360"/>
              </a:spcBef>
              <a:spcAft>
                <a:spcPts val="0"/>
              </a:spcAft>
              <a:buSzPts val="1800"/>
              <a:buFont typeface="Work Sans"/>
              <a:buNone/>
              <a:defRPr b="1" sz="1800">
                <a:latin typeface="Work Sans"/>
                <a:ea typeface="Work Sans"/>
                <a:cs typeface="Work Sans"/>
                <a:sym typeface="Work Sans"/>
              </a:defRPr>
            </a:lvl1pPr>
          </a:lstStyle>
          <a:p/>
        </p:txBody>
      </p:sp>
      <p:sp>
        <p:nvSpPr>
          <p:cNvPr id="76" name="Google Shape;76;p14"/>
          <p:cNvSpPr txBox="1"/>
          <p:nvPr>
            <p:ph idx="12" type="sldNum"/>
          </p:nvPr>
        </p:nvSpPr>
        <p:spPr>
          <a:xfrm>
            <a:off x="4297649" y="483781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chemeClr val="lt1"/>
                </a:solidFill>
              </a:defRPr>
            </a:lvl1pPr>
            <a:lvl2pPr lvl="1" rtl="0" algn="ctr">
              <a:buNone/>
              <a:defRPr>
                <a:solidFill>
                  <a:schemeClr val="lt1"/>
                </a:solidFill>
              </a:defRPr>
            </a:lvl2pPr>
            <a:lvl3pPr lvl="2" rtl="0" algn="ctr">
              <a:buNone/>
              <a:defRPr>
                <a:solidFill>
                  <a:schemeClr val="lt1"/>
                </a:solidFill>
              </a:defRPr>
            </a:lvl3pPr>
            <a:lvl4pPr lvl="3" rtl="0" algn="ctr">
              <a:buNone/>
              <a:defRPr>
                <a:solidFill>
                  <a:schemeClr val="lt1"/>
                </a:solidFill>
              </a:defRPr>
            </a:lvl4pPr>
            <a:lvl5pPr lvl="4" rtl="0" algn="ctr">
              <a:buNone/>
              <a:defRPr>
                <a:solidFill>
                  <a:schemeClr val="lt1"/>
                </a:solidFill>
              </a:defRPr>
            </a:lvl5pPr>
            <a:lvl6pPr lvl="5" rtl="0" algn="ctr">
              <a:buNone/>
              <a:defRPr>
                <a:solidFill>
                  <a:schemeClr val="lt1"/>
                </a:solidFill>
              </a:defRPr>
            </a:lvl6pPr>
            <a:lvl7pPr lvl="6" rtl="0" algn="ctr">
              <a:buNone/>
              <a:defRPr>
                <a:solidFill>
                  <a:schemeClr val="lt1"/>
                </a:solidFill>
              </a:defRPr>
            </a:lvl7pPr>
            <a:lvl8pPr lvl="7" rtl="0" algn="ctr">
              <a:buNone/>
              <a:defRPr>
                <a:solidFill>
                  <a:schemeClr val="lt1"/>
                </a:solidFill>
              </a:defRPr>
            </a:lvl8pPr>
            <a:lvl9pPr lvl="8" rtl="0" algn="ctr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126" name="adj1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5"/>
          <p:cNvSpPr txBox="1"/>
          <p:nvPr>
            <p:ph idx="12" type="sldNum"/>
          </p:nvPr>
        </p:nvSpPr>
        <p:spPr>
          <a:xfrm>
            <a:off x="4297649" y="483781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chemeClr val="lt1"/>
                </a:solidFill>
              </a:defRPr>
            </a:lvl1pPr>
            <a:lvl2pPr lvl="1" rtl="0" algn="ctr">
              <a:buNone/>
              <a:defRPr>
                <a:solidFill>
                  <a:schemeClr val="lt1"/>
                </a:solidFill>
              </a:defRPr>
            </a:lvl2pPr>
            <a:lvl3pPr lvl="2" rtl="0" algn="ctr">
              <a:buNone/>
              <a:defRPr>
                <a:solidFill>
                  <a:schemeClr val="lt1"/>
                </a:solidFill>
              </a:defRPr>
            </a:lvl3pPr>
            <a:lvl4pPr lvl="3" rtl="0" algn="ctr">
              <a:buNone/>
              <a:defRPr>
                <a:solidFill>
                  <a:schemeClr val="lt1"/>
                </a:solidFill>
              </a:defRPr>
            </a:lvl4pPr>
            <a:lvl5pPr lvl="4" rtl="0" algn="ctr">
              <a:buNone/>
              <a:defRPr>
                <a:solidFill>
                  <a:schemeClr val="lt1"/>
                </a:solidFill>
              </a:defRPr>
            </a:lvl5pPr>
            <a:lvl6pPr lvl="5" rtl="0" algn="ctr">
              <a:buNone/>
              <a:defRPr>
                <a:solidFill>
                  <a:schemeClr val="lt1"/>
                </a:solidFill>
              </a:defRPr>
            </a:lvl6pPr>
            <a:lvl7pPr lvl="6" rtl="0" algn="ctr">
              <a:buNone/>
              <a:defRPr>
                <a:solidFill>
                  <a:schemeClr val="lt1"/>
                </a:solidFill>
              </a:defRPr>
            </a:lvl7pPr>
            <a:lvl8pPr lvl="7" rtl="0" algn="ctr">
              <a:buNone/>
              <a:defRPr>
                <a:solidFill>
                  <a:schemeClr val="lt1"/>
                </a:solidFill>
              </a:defRPr>
            </a:lvl8pPr>
            <a:lvl9pPr lvl="8" rtl="0" algn="ctr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 kifordítva">
  <p:cSld name="BLANK_1">
    <p:bg>
      <p:bgPr>
        <a:solidFill>
          <a:srgbClr val="231F20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12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6"/>
          <p:cNvSpPr txBox="1"/>
          <p:nvPr>
            <p:ph idx="12" type="sldNum"/>
          </p:nvPr>
        </p:nvSpPr>
        <p:spPr>
          <a:xfrm>
            <a:off x="4297649" y="484119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1E1E1E"/>
                </a:solidFill>
              </a:defRPr>
            </a:lvl1pPr>
            <a:lvl2pPr lvl="1">
              <a:buNone/>
              <a:defRPr>
                <a:solidFill>
                  <a:srgbClr val="1E1E1E"/>
                </a:solidFill>
              </a:defRPr>
            </a:lvl2pPr>
            <a:lvl3pPr lvl="2">
              <a:buNone/>
              <a:defRPr>
                <a:solidFill>
                  <a:srgbClr val="1E1E1E"/>
                </a:solidFill>
              </a:defRPr>
            </a:lvl3pPr>
            <a:lvl4pPr lvl="3">
              <a:buNone/>
              <a:defRPr>
                <a:solidFill>
                  <a:srgbClr val="1E1E1E"/>
                </a:solidFill>
              </a:defRPr>
            </a:lvl4pPr>
            <a:lvl5pPr lvl="4">
              <a:buNone/>
              <a:defRPr>
                <a:solidFill>
                  <a:srgbClr val="1E1E1E"/>
                </a:solidFill>
              </a:defRPr>
            </a:lvl5pPr>
            <a:lvl6pPr lvl="5">
              <a:buNone/>
              <a:defRPr>
                <a:solidFill>
                  <a:srgbClr val="1E1E1E"/>
                </a:solidFill>
              </a:defRPr>
            </a:lvl6pPr>
            <a:lvl7pPr lvl="6">
              <a:buNone/>
              <a:defRPr>
                <a:solidFill>
                  <a:srgbClr val="1E1E1E"/>
                </a:solidFill>
              </a:defRPr>
            </a:lvl7pPr>
            <a:lvl8pPr lvl="7">
              <a:buNone/>
              <a:defRPr>
                <a:solidFill>
                  <a:srgbClr val="1E1E1E"/>
                </a:solidFill>
              </a:defRPr>
            </a:lvl8pPr>
            <a:lvl9pPr lvl="8">
              <a:buNone/>
              <a:defRPr>
                <a:solidFill>
                  <a:srgbClr val="1E1E1E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éloldalas">
  <p:cSld name="BLANK_1_2">
    <p:bg>
      <p:bgPr>
        <a:solidFill>
          <a:srgbClr val="231F20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7"/>
          <p:cNvSpPr txBox="1"/>
          <p:nvPr>
            <p:ph type="ctrTitle"/>
          </p:nvPr>
        </p:nvSpPr>
        <p:spPr>
          <a:xfrm>
            <a:off x="251775" y="230200"/>
            <a:ext cx="4050000" cy="46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éloldalas szürke">
  <p:cSld name="BLANK_1_2_1">
    <p:bg>
      <p:bgPr>
        <a:solidFill>
          <a:srgbClr val="434343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8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126" name="adj1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8"/>
          <p:cNvSpPr/>
          <p:nvPr/>
        </p:nvSpPr>
        <p:spPr>
          <a:xfrm>
            <a:off x="7264600" y="4050050"/>
            <a:ext cx="1611300" cy="9639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87200" y="453200"/>
            <a:ext cx="3950700" cy="426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Clr>
                <a:srgbClr val="BA3338"/>
              </a:buClr>
              <a:buSzPts val="2000"/>
              <a:buChar char="▪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BA3338"/>
              </a:buClr>
              <a:buSzPts val="2000"/>
              <a:buChar char="□"/>
              <a:defRPr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Char char="□"/>
              <a:defRPr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Clr>
                <a:srgbClr val="BA3338"/>
              </a:buClr>
              <a:buSzPts val="2000"/>
              <a:buChar char="○"/>
              <a:defRPr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Clr>
                <a:srgbClr val="BA3338"/>
              </a:buClr>
              <a:buSzPts val="2000"/>
              <a:buChar char="■"/>
              <a:defRPr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Clr>
                <a:srgbClr val="BA3338"/>
              </a:buClr>
              <a:buSzPts val="2000"/>
              <a:buChar char="●"/>
              <a:defRPr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Clr>
                <a:srgbClr val="BA3338"/>
              </a:buClr>
              <a:buSzPts val="2000"/>
              <a:buChar char="○"/>
              <a:defRPr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Clr>
                <a:srgbClr val="BA3338"/>
              </a:buClr>
              <a:buSzPts val="2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 kifordítva - bordó">
  <p:cSld name="BLANK_1_1">
    <p:bg>
      <p:bgPr>
        <a:solidFill>
          <a:srgbClr val="BA3338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12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4297649" y="484087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rgbClr val="BA3338"/>
                </a:solidFill>
              </a:defRPr>
            </a:lvl1pPr>
            <a:lvl2pPr lvl="1" rtl="0" algn="ctr">
              <a:buNone/>
              <a:defRPr>
                <a:solidFill>
                  <a:srgbClr val="BA3338"/>
                </a:solidFill>
              </a:defRPr>
            </a:lvl2pPr>
            <a:lvl3pPr lvl="2" rtl="0" algn="ctr">
              <a:buNone/>
              <a:defRPr>
                <a:solidFill>
                  <a:srgbClr val="BA3338"/>
                </a:solidFill>
              </a:defRPr>
            </a:lvl3pPr>
            <a:lvl4pPr lvl="3" rtl="0" algn="ctr">
              <a:buNone/>
              <a:defRPr>
                <a:solidFill>
                  <a:srgbClr val="BA3338"/>
                </a:solidFill>
              </a:defRPr>
            </a:lvl4pPr>
            <a:lvl5pPr lvl="4" rtl="0" algn="ctr">
              <a:buNone/>
              <a:defRPr>
                <a:solidFill>
                  <a:srgbClr val="BA3338"/>
                </a:solidFill>
              </a:defRPr>
            </a:lvl5pPr>
            <a:lvl6pPr lvl="5" rtl="0" algn="ctr">
              <a:buNone/>
              <a:defRPr>
                <a:solidFill>
                  <a:srgbClr val="BA3338"/>
                </a:solidFill>
              </a:defRPr>
            </a:lvl6pPr>
            <a:lvl7pPr lvl="6" rtl="0" algn="ctr">
              <a:buNone/>
              <a:defRPr>
                <a:solidFill>
                  <a:srgbClr val="BA3338"/>
                </a:solidFill>
              </a:defRPr>
            </a:lvl7pPr>
            <a:lvl8pPr lvl="7" rtl="0" algn="ctr">
              <a:buNone/>
              <a:defRPr>
                <a:solidFill>
                  <a:srgbClr val="BA3338"/>
                </a:solidFill>
              </a:defRPr>
            </a:lvl8pPr>
            <a:lvl9pPr lvl="8" rtl="0" algn="ctr">
              <a:buNone/>
              <a:defRPr>
                <a:solidFill>
                  <a:srgbClr val="BA3338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9"/>
          <p:cNvSpPr/>
          <p:nvPr/>
        </p:nvSpPr>
        <p:spPr>
          <a:xfrm>
            <a:off x="7229050" y="3231525"/>
            <a:ext cx="1699500" cy="1675500"/>
          </a:xfrm>
          <a:prstGeom prst="rect">
            <a:avLst/>
          </a:prstGeom>
          <a:solidFill>
            <a:srgbClr val="BA33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ellesített template">
  <p:cSld name="TITLE_4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7" name="Google Shape;97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sor címe 3">
  <p:cSld name="TITLE_3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171450" y="2914650"/>
            <a:ext cx="7686675" cy="2133600"/>
          </a:xfrm>
          <a:custGeom>
            <a:rect b="b" l="l" r="r" t="t"/>
            <a:pathLst>
              <a:path extrusionOk="0" h="85344" w="307467">
                <a:moveTo>
                  <a:pt x="381" y="0"/>
                </a:moveTo>
                <a:lnTo>
                  <a:pt x="128397" y="0"/>
                </a:lnTo>
                <a:lnTo>
                  <a:pt x="307467" y="85344"/>
                </a:lnTo>
                <a:lnTo>
                  <a:pt x="0" y="85344"/>
                </a:lnTo>
                <a:close/>
              </a:path>
            </a:pathLst>
          </a:custGeom>
          <a:solidFill>
            <a:srgbClr val="BA3338"/>
          </a:solidFill>
          <a:ln>
            <a:noFill/>
          </a:ln>
        </p:spPr>
      </p:sp>
      <p:sp>
        <p:nvSpPr>
          <p:cNvPr id="15" name="Google Shape;15;p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126" name="adj1"/>
            </a:avLst>
          </a:prstGeom>
          <a:solidFill>
            <a:srgbClr val="BA33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ctrTitle"/>
          </p:nvPr>
        </p:nvSpPr>
        <p:spPr>
          <a:xfrm>
            <a:off x="1048725" y="707475"/>
            <a:ext cx="6878100" cy="193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7" name="Google Shape;17;p3"/>
          <p:cNvSpPr/>
          <p:nvPr/>
        </p:nvSpPr>
        <p:spPr>
          <a:xfrm>
            <a:off x="236700" y="3136150"/>
            <a:ext cx="6878425" cy="1807416"/>
          </a:xfrm>
          <a:custGeom>
            <a:rect b="b" l="l" r="r" t="t"/>
            <a:pathLst>
              <a:path extrusionOk="0" h="71390" w="276603">
                <a:moveTo>
                  <a:pt x="126711" y="0"/>
                </a:moveTo>
                <a:lnTo>
                  <a:pt x="0" y="0"/>
                </a:lnTo>
                <a:lnTo>
                  <a:pt x="0" y="71390"/>
                </a:lnTo>
                <a:lnTo>
                  <a:pt x="276603" y="71390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sor címe 4">
  <p:cSld name="TITLE_3_1_1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126" name="adj1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ctrTitle"/>
          </p:nvPr>
        </p:nvSpPr>
        <p:spPr>
          <a:xfrm>
            <a:off x="1048725" y="707475"/>
            <a:ext cx="6878100" cy="193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1" name="Google Shape;21;p4"/>
          <p:cNvSpPr/>
          <p:nvPr/>
        </p:nvSpPr>
        <p:spPr>
          <a:xfrm>
            <a:off x="3249614" y="3088575"/>
            <a:ext cx="4549200" cy="2055000"/>
          </a:xfrm>
          <a:prstGeom prst="rtTriangle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3088625"/>
            <a:ext cx="3255900" cy="2055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-19050" y="3404875"/>
            <a:ext cx="3294000" cy="1738500"/>
          </a:xfrm>
          <a:prstGeom prst="rect">
            <a:avLst/>
          </a:prstGeom>
          <a:solidFill>
            <a:srgbClr val="BA33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3255900" y="3404875"/>
            <a:ext cx="3986400" cy="1738500"/>
          </a:xfrm>
          <a:prstGeom prst="rtTriangle">
            <a:avLst/>
          </a:prstGeom>
          <a:solidFill>
            <a:srgbClr val="BA33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sor címe 1">
  <p:cSld name="TITLE_2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22825" y="3560225"/>
            <a:ext cx="9121200" cy="15834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126" name="adj1"/>
            </a:avLst>
          </a:prstGeom>
          <a:solidFill>
            <a:srgbClr val="1E1E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ctrTitle"/>
          </p:nvPr>
        </p:nvSpPr>
        <p:spPr>
          <a:xfrm>
            <a:off x="1048725" y="707475"/>
            <a:ext cx="6505500" cy="196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ejezetcím">
  <p:cSld name="TITLE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126" name="adj1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6"/>
          <p:cNvSpPr txBox="1"/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2" name="Google Shape;32;p6"/>
          <p:cNvSpPr txBox="1"/>
          <p:nvPr>
            <p:ph idx="1" type="subTitle"/>
          </p:nvPr>
        </p:nvSpPr>
        <p:spPr>
          <a:xfrm>
            <a:off x="1012800" y="3678252"/>
            <a:ext cx="49500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A3338"/>
              </a:buClr>
              <a:buSzPts val="2000"/>
              <a:buFont typeface="Work Sans"/>
              <a:buNone/>
              <a:defRPr>
                <a:solidFill>
                  <a:srgbClr val="BA3338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dézet">
  <p:cSld name="TITLE_1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126" name="adj1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1782800" y="487900"/>
            <a:ext cx="5152200" cy="35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200"/>
              <a:buChar char="▪"/>
              <a:defRPr i="1" sz="3200"/>
            </a:lvl1pPr>
            <a:lvl2pPr indent="-431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i="1" sz="3200"/>
            </a:lvl2pPr>
            <a:lvl3pPr indent="-431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i="1" sz="3200"/>
            </a:lvl3pPr>
            <a:lvl4pPr indent="-431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i="1" sz="3200"/>
            </a:lvl4pPr>
            <a:lvl5pPr indent="-431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i="1" sz="3200"/>
            </a:lvl5pPr>
            <a:lvl6pPr indent="-431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i="1" sz="3200"/>
            </a:lvl6pPr>
            <a:lvl7pPr indent="-431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i="1" sz="3200"/>
            </a:lvl7pPr>
            <a:lvl8pPr indent="-431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i="1" sz="3200"/>
            </a:lvl8pPr>
            <a:lvl9pPr indent="-431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i="1" sz="3200"/>
            </a:lvl9pPr>
          </a:lstStyle>
          <a:p/>
        </p:txBody>
      </p:sp>
      <p:sp>
        <p:nvSpPr>
          <p:cNvPr id="36" name="Google Shape;36;p7"/>
          <p:cNvSpPr/>
          <p:nvPr/>
        </p:nvSpPr>
        <p:spPr>
          <a:xfrm>
            <a:off x="409125" y="487900"/>
            <a:ext cx="948000" cy="948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7"/>
          <p:cNvSpPr/>
          <p:nvPr/>
        </p:nvSpPr>
        <p:spPr>
          <a:xfrm>
            <a:off x="600571" y="739300"/>
            <a:ext cx="565108" cy="4452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4297649" y="483781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chemeClr val="lt1"/>
                </a:solidFill>
              </a:defRPr>
            </a:lvl1pPr>
            <a:lvl2pPr lvl="1" rtl="0" algn="ctr">
              <a:buNone/>
              <a:defRPr>
                <a:solidFill>
                  <a:schemeClr val="lt1"/>
                </a:solidFill>
              </a:defRPr>
            </a:lvl2pPr>
            <a:lvl3pPr lvl="2" rtl="0" algn="ctr">
              <a:buNone/>
              <a:defRPr>
                <a:solidFill>
                  <a:schemeClr val="lt1"/>
                </a:solidFill>
              </a:defRPr>
            </a:lvl3pPr>
            <a:lvl4pPr lvl="3" rtl="0" algn="ctr">
              <a:buNone/>
              <a:defRPr>
                <a:solidFill>
                  <a:schemeClr val="lt1"/>
                </a:solidFill>
              </a:defRPr>
            </a:lvl4pPr>
            <a:lvl5pPr lvl="4" rtl="0" algn="ctr">
              <a:buNone/>
              <a:defRPr>
                <a:solidFill>
                  <a:schemeClr val="lt1"/>
                </a:solidFill>
              </a:defRPr>
            </a:lvl5pPr>
            <a:lvl6pPr lvl="5" rtl="0" algn="ctr">
              <a:buNone/>
              <a:defRPr>
                <a:solidFill>
                  <a:schemeClr val="lt1"/>
                </a:solidFill>
              </a:defRPr>
            </a:lvl6pPr>
            <a:lvl7pPr lvl="6" rtl="0" algn="ctr">
              <a:buNone/>
              <a:defRPr>
                <a:solidFill>
                  <a:schemeClr val="lt1"/>
                </a:solidFill>
              </a:defRPr>
            </a:lvl7pPr>
            <a:lvl8pPr lvl="7" rtl="0" algn="ctr">
              <a:buNone/>
              <a:defRPr>
                <a:solidFill>
                  <a:schemeClr val="lt1"/>
                </a:solidFill>
              </a:defRPr>
            </a:lvl8pPr>
            <a:lvl9pPr lvl="8" rtl="0" algn="ctr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+ szöveg" type="tx">
  <p:cSld name="TITLE_AND_BOD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126" name="adj1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8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42" name="Google Shape;42;p8"/>
          <p:cNvSpPr txBox="1"/>
          <p:nvPr>
            <p:ph idx="1" type="body"/>
          </p:nvPr>
        </p:nvSpPr>
        <p:spPr>
          <a:xfrm>
            <a:off x="387200" y="1071850"/>
            <a:ext cx="8081100" cy="3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Clr>
                <a:srgbClr val="BA3338"/>
              </a:buClr>
              <a:buSzPts val="2000"/>
              <a:buChar char="▪"/>
              <a:defRPr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Clr>
                <a:srgbClr val="BA3338"/>
              </a:buClr>
              <a:buSzPts val="2000"/>
              <a:buChar char="□"/>
              <a:defRPr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Char char="□"/>
              <a:defRPr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Clr>
                <a:srgbClr val="BA3338"/>
              </a:buClr>
              <a:buSzPts val="2000"/>
              <a:buChar char="○"/>
              <a:defRPr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Clr>
                <a:srgbClr val="BA3338"/>
              </a:buClr>
              <a:buSzPts val="2000"/>
              <a:buChar char="■"/>
              <a:defRPr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Clr>
                <a:srgbClr val="BA3338"/>
              </a:buClr>
              <a:buSzPts val="2000"/>
              <a:buChar char="●"/>
              <a:defRPr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Clr>
                <a:srgbClr val="BA3338"/>
              </a:buClr>
              <a:buSzPts val="2000"/>
              <a:buChar char="○"/>
              <a:defRPr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Clr>
                <a:srgbClr val="BA3338"/>
              </a:buClr>
              <a:buSzPts val="2000"/>
              <a:buChar char="■"/>
              <a:defRPr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4297649" y="483781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chemeClr val="lt1"/>
                </a:solidFill>
              </a:defRPr>
            </a:lvl1pPr>
            <a:lvl2pPr lvl="1" rtl="0" algn="ctr">
              <a:buNone/>
              <a:defRPr>
                <a:solidFill>
                  <a:schemeClr val="lt1"/>
                </a:solidFill>
              </a:defRPr>
            </a:lvl2pPr>
            <a:lvl3pPr lvl="2" rtl="0" algn="ctr">
              <a:buNone/>
              <a:defRPr>
                <a:solidFill>
                  <a:schemeClr val="lt1"/>
                </a:solidFill>
              </a:defRPr>
            </a:lvl3pPr>
            <a:lvl4pPr lvl="3" rtl="0" algn="ctr">
              <a:buNone/>
              <a:defRPr>
                <a:solidFill>
                  <a:schemeClr val="lt1"/>
                </a:solidFill>
              </a:defRPr>
            </a:lvl4pPr>
            <a:lvl5pPr lvl="4" rtl="0" algn="ctr">
              <a:buNone/>
              <a:defRPr>
                <a:solidFill>
                  <a:schemeClr val="lt1"/>
                </a:solidFill>
              </a:defRPr>
            </a:lvl5pPr>
            <a:lvl6pPr lvl="5" rtl="0" algn="ctr">
              <a:buNone/>
              <a:defRPr>
                <a:solidFill>
                  <a:schemeClr val="lt1"/>
                </a:solidFill>
              </a:defRPr>
            </a:lvl6pPr>
            <a:lvl7pPr lvl="6" rtl="0" algn="ctr">
              <a:buNone/>
              <a:defRPr>
                <a:solidFill>
                  <a:schemeClr val="lt1"/>
                </a:solidFill>
              </a:defRPr>
            </a:lvl7pPr>
            <a:lvl8pPr lvl="7" rtl="0" algn="ctr">
              <a:buNone/>
              <a:defRPr>
                <a:solidFill>
                  <a:schemeClr val="lt1"/>
                </a:solidFill>
              </a:defRPr>
            </a:lvl8pPr>
            <a:lvl9pPr lvl="8" rtl="0" algn="ctr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+ Szöveg - zöld">
  <p:cSld name="TITLE_AND_BODY_1">
    <p:bg>
      <p:bgPr>
        <a:solidFill>
          <a:srgbClr val="D9EAD3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126" name="adj1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47" name="Google Shape;47;p9"/>
          <p:cNvSpPr txBox="1"/>
          <p:nvPr>
            <p:ph idx="1" type="body"/>
          </p:nvPr>
        </p:nvSpPr>
        <p:spPr>
          <a:xfrm>
            <a:off x="387200" y="1071850"/>
            <a:ext cx="8081100" cy="3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4297649" y="483781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rgbClr val="D9EAD3"/>
                </a:solidFill>
              </a:defRPr>
            </a:lvl1pPr>
            <a:lvl2pPr lvl="1" rtl="0" algn="ctr">
              <a:buNone/>
              <a:defRPr>
                <a:solidFill>
                  <a:srgbClr val="D9EAD3"/>
                </a:solidFill>
              </a:defRPr>
            </a:lvl2pPr>
            <a:lvl3pPr lvl="2" rtl="0" algn="ctr">
              <a:buNone/>
              <a:defRPr>
                <a:solidFill>
                  <a:srgbClr val="D9EAD3"/>
                </a:solidFill>
              </a:defRPr>
            </a:lvl3pPr>
            <a:lvl4pPr lvl="3" rtl="0" algn="ctr">
              <a:buNone/>
              <a:defRPr>
                <a:solidFill>
                  <a:srgbClr val="D9EAD3"/>
                </a:solidFill>
              </a:defRPr>
            </a:lvl4pPr>
            <a:lvl5pPr lvl="4" rtl="0" algn="ctr">
              <a:buNone/>
              <a:defRPr>
                <a:solidFill>
                  <a:srgbClr val="D9EAD3"/>
                </a:solidFill>
              </a:defRPr>
            </a:lvl5pPr>
            <a:lvl6pPr lvl="5" rtl="0" algn="ctr">
              <a:buNone/>
              <a:defRPr>
                <a:solidFill>
                  <a:srgbClr val="D9EAD3"/>
                </a:solidFill>
              </a:defRPr>
            </a:lvl6pPr>
            <a:lvl7pPr lvl="6" rtl="0" algn="ctr">
              <a:buNone/>
              <a:defRPr>
                <a:solidFill>
                  <a:srgbClr val="D9EAD3"/>
                </a:solidFill>
              </a:defRPr>
            </a:lvl7pPr>
            <a:lvl8pPr lvl="7" rtl="0" algn="ctr">
              <a:buNone/>
              <a:defRPr>
                <a:solidFill>
                  <a:srgbClr val="D9EAD3"/>
                </a:solidFill>
              </a:defRPr>
            </a:lvl8pPr>
            <a:lvl9pPr lvl="8" rtl="0" algn="ctr">
              <a:buNone/>
              <a:defRPr>
                <a:solidFill>
                  <a:srgbClr val="D9EAD3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9"/>
          <p:cNvSpPr/>
          <p:nvPr/>
        </p:nvSpPr>
        <p:spPr>
          <a:xfrm>
            <a:off x="7455175" y="4077525"/>
            <a:ext cx="1399800" cy="813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+ Szöveg - sárga">
  <p:cSld name="TITLE_AND_BODY_1_1">
    <p:bg>
      <p:bgPr>
        <a:solidFill>
          <a:srgbClr val="FFFF00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126" name="adj1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87200" y="1071850"/>
            <a:ext cx="8081100" cy="3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4297649" y="483447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rgbClr val="FFFF00"/>
                </a:solidFill>
              </a:defRPr>
            </a:lvl1pPr>
            <a:lvl2pPr lvl="1" rtl="0" algn="ctr">
              <a:buNone/>
              <a:defRPr>
                <a:solidFill>
                  <a:srgbClr val="FFFF00"/>
                </a:solidFill>
              </a:defRPr>
            </a:lvl2pPr>
            <a:lvl3pPr lvl="2" rtl="0" algn="ctr">
              <a:buNone/>
              <a:defRPr>
                <a:solidFill>
                  <a:srgbClr val="FFFF00"/>
                </a:solidFill>
              </a:defRPr>
            </a:lvl3pPr>
            <a:lvl4pPr lvl="3" rtl="0" algn="ctr">
              <a:buNone/>
              <a:defRPr>
                <a:solidFill>
                  <a:srgbClr val="FFFF00"/>
                </a:solidFill>
              </a:defRPr>
            </a:lvl4pPr>
            <a:lvl5pPr lvl="4" rtl="0" algn="ctr">
              <a:buNone/>
              <a:defRPr>
                <a:solidFill>
                  <a:srgbClr val="FFFF00"/>
                </a:solidFill>
              </a:defRPr>
            </a:lvl5pPr>
            <a:lvl6pPr lvl="5" rtl="0" algn="ctr">
              <a:buNone/>
              <a:defRPr>
                <a:solidFill>
                  <a:srgbClr val="FFFF00"/>
                </a:solidFill>
              </a:defRPr>
            </a:lvl6pPr>
            <a:lvl7pPr lvl="6" rtl="0" algn="ctr">
              <a:buNone/>
              <a:defRPr>
                <a:solidFill>
                  <a:srgbClr val="FFFF00"/>
                </a:solidFill>
              </a:defRPr>
            </a:lvl7pPr>
            <a:lvl8pPr lvl="7" rtl="0" algn="ctr">
              <a:buNone/>
              <a:defRPr>
                <a:solidFill>
                  <a:srgbClr val="FFFF00"/>
                </a:solidFill>
              </a:defRPr>
            </a:lvl8pPr>
            <a:lvl9pPr lvl="8" rtl="0" algn="ctr">
              <a:buNone/>
              <a:defRPr>
                <a:solidFill>
                  <a:srgbClr val="FFFF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10"/>
          <p:cNvSpPr/>
          <p:nvPr/>
        </p:nvSpPr>
        <p:spPr>
          <a:xfrm>
            <a:off x="7371475" y="3963400"/>
            <a:ext cx="1559400" cy="96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08775" y="372800"/>
            <a:ext cx="7986300" cy="75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4000"/>
              <a:buFont typeface="Work Sans"/>
              <a:buNone/>
              <a:defRPr b="1" sz="4000">
                <a:solidFill>
                  <a:srgbClr val="231F20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b="1" sz="4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b="1" sz="4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b="1" sz="4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b="1" sz="4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b="1" sz="4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b="1" sz="4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b="1" sz="4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b="1" sz="4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5925" y="1171000"/>
            <a:ext cx="7677600" cy="26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Clr>
                <a:srgbClr val="BA3338"/>
              </a:buClr>
              <a:buSzPts val="2000"/>
              <a:buFont typeface="Work Sans Light"/>
              <a:buChar char="▪"/>
              <a:defRPr sz="2000">
                <a:solidFill>
                  <a:srgbClr val="231F20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Clr>
                <a:srgbClr val="BA3338"/>
              </a:buClr>
              <a:buSzPts val="2000"/>
              <a:buFont typeface="Work Sans Light"/>
              <a:buChar char="□"/>
              <a:defRPr sz="2000">
                <a:solidFill>
                  <a:srgbClr val="231F20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Clr>
                <a:srgbClr val="B83B42"/>
              </a:buClr>
              <a:buSzPts val="2000"/>
              <a:buFont typeface="Work Sans Light"/>
              <a:buChar char="□"/>
              <a:defRPr sz="2000">
                <a:solidFill>
                  <a:srgbClr val="231F20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000"/>
              <a:buFont typeface="Work Sans Light"/>
              <a:buChar char="□"/>
              <a:defRPr sz="2000">
                <a:solidFill>
                  <a:srgbClr val="231F20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Clr>
                <a:srgbClr val="BA3338"/>
              </a:buClr>
              <a:buSzPts val="2000"/>
              <a:buFont typeface="Work Sans Light"/>
              <a:buChar char="○"/>
              <a:defRPr sz="2000">
                <a:solidFill>
                  <a:srgbClr val="231F20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Clr>
                <a:srgbClr val="BA3338"/>
              </a:buClr>
              <a:buSzPts val="2000"/>
              <a:buFont typeface="Work Sans Light"/>
              <a:buChar char="■"/>
              <a:defRPr sz="2000">
                <a:solidFill>
                  <a:srgbClr val="231F20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Clr>
                <a:srgbClr val="BA3338"/>
              </a:buClr>
              <a:buSzPts val="2000"/>
              <a:buFont typeface="Work Sans Light"/>
              <a:buChar char="●"/>
              <a:defRPr sz="2000">
                <a:solidFill>
                  <a:srgbClr val="231F20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Clr>
                <a:srgbClr val="BA3338"/>
              </a:buClr>
              <a:buSzPts val="2000"/>
              <a:buFont typeface="Work Sans Light"/>
              <a:buChar char="○"/>
              <a:defRPr sz="2000">
                <a:solidFill>
                  <a:srgbClr val="231F20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Clr>
                <a:srgbClr val="BA3338"/>
              </a:buClr>
              <a:buSzPts val="2000"/>
              <a:buFont typeface="Work Sans Light"/>
              <a:buChar char="■"/>
              <a:defRPr sz="2000">
                <a:solidFill>
                  <a:srgbClr val="231F20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4297649" y="474990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 sz="13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buNone/>
              <a:defRPr b="1" sz="13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>
              <a:buNone/>
              <a:defRPr b="1" sz="13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>
              <a:buNone/>
              <a:defRPr b="1" sz="13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>
              <a:buNone/>
              <a:defRPr b="1" sz="13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>
              <a:buNone/>
              <a:defRPr b="1" sz="13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>
              <a:buNone/>
              <a:defRPr b="1" sz="13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>
              <a:buNone/>
              <a:defRPr b="1" sz="13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>
              <a:buNone/>
              <a:defRPr b="1" sz="13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gif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gif"/><Relationship Id="rId4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5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developer.mozilla.org/en-US/docs/Web/JavaScript/Reference/Global_Objects/Object/proto" TargetMode="External"/><Relationship Id="rId4" Type="http://schemas.openxmlformats.org/officeDocument/2006/relationships/hyperlink" Target="https://github.com/you-dont-need/You-Dont-Need-Lodash-Underscore" TargetMode="External"/><Relationship Id="rId9" Type="http://schemas.openxmlformats.org/officeDocument/2006/relationships/image" Target="../media/image22.png"/><Relationship Id="rId5" Type="http://schemas.openxmlformats.org/officeDocument/2006/relationships/hyperlink" Target="https://www.typescriptlang.org/docs/handbook/declaration-files/do-s-and-don-ts.html" TargetMode="External"/><Relationship Id="rId6" Type="http://schemas.openxmlformats.org/officeDocument/2006/relationships/hyperlink" Target="https://kowalevski.com/blog/article/what-is-strict-mode-in-typescript-and-why-and-when-you-should-use-it" TargetMode="External"/><Relationship Id="rId7" Type="http://schemas.openxmlformats.org/officeDocument/2006/relationships/hyperlink" Target="https://eslint.org/" TargetMode="External"/><Relationship Id="rId8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stackblitz.com/edit/angular-sotet-oldal-2?file=src/app/views/calculator/calculator.component.ts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stackblitz.com/edit/angular-sotet-oldal-2-purepipe?file=src/app/views/calculator/calculator.component.ts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stackblitz.com/edit/angular-sotet-oldal-4?file=src/app/views/catalog/catalog.serice.ts" TargetMode="External"/><Relationship Id="rId4" Type="http://schemas.openxmlformats.org/officeDocument/2006/relationships/hyperlink" Target="https://stackblitz.com/edit/angular-sotet-oldal-4?file=src/app/views/catalog/catalog.serice.ts" TargetMode="External"/><Relationship Id="rId5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stackblitz.com/edit/angular-sotet-oldal-4?file=src/app/views/catalog/catalog.serice.ts" TargetMode="External"/><Relationship Id="rId4" Type="http://schemas.openxmlformats.org/officeDocument/2006/relationships/hyperlink" Target="https://stackblitz.com/edit/angular-sotet-oldal-4-javtva?file=src/app/views/catalog/catalog.serice.ts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stackblitz.com/edit/angular6-lazy-loading?file=src%2Fapp%2Fapp-routing.module.ts" TargetMode="External"/><Relationship Id="rId4" Type="http://schemas.openxmlformats.org/officeDocument/2006/relationships/hyperlink" Target="https://indepth.dev/posts/1191/stop-using-shared-material-module" TargetMode="External"/><Relationship Id="rId5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stackblitz.com/edit/angular-5-expressionchanged" TargetMode="External"/><Relationship Id="rId4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angular.io/guide/lifecycle-hooks" TargetMode="External"/><Relationship Id="rId4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angular.io/guide/lifecycle-hooks" TargetMode="External"/><Relationship Id="rId4" Type="http://schemas.openxmlformats.org/officeDocument/2006/relationships/image" Target="../media/image33.png"/><Relationship Id="rId5" Type="http://schemas.openxmlformats.org/officeDocument/2006/relationships/image" Target="../media/image3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en.wikipedia.org/wiki/Anti-pattern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/>
          <p:nvPr>
            <p:ph type="ctrTitle"/>
          </p:nvPr>
        </p:nvSpPr>
        <p:spPr>
          <a:xfrm>
            <a:off x="251775" y="230200"/>
            <a:ext cx="4050000" cy="46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Angular sötét oldala</a:t>
            </a:r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255000" y="4595825"/>
            <a:ext cx="3949200" cy="4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Work Sans Light"/>
                <a:ea typeface="Work Sans Light"/>
                <a:cs typeface="Work Sans Light"/>
                <a:sym typeface="Work Sans Light"/>
              </a:rPr>
              <a:t>Kiss Balázs “Forest”</a:t>
            </a:r>
            <a:endParaRPr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pic>
        <p:nvPicPr>
          <p:cNvPr id="105" name="Google Shape;10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1550" y="653712"/>
            <a:ext cx="3654125" cy="365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/>
          <p:nvPr/>
        </p:nvSpPr>
        <p:spPr>
          <a:xfrm>
            <a:off x="669725" y="1467475"/>
            <a:ext cx="4691100" cy="223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4. Webes anti-pattern-ek</a:t>
            </a:r>
            <a:endParaRPr b="1" sz="4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(válogatás)</a:t>
            </a:r>
            <a:endParaRPr sz="4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68" name="Google Shape;1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0350" y="863824"/>
            <a:ext cx="2774825" cy="364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Framework a framework-ben</a:t>
            </a:r>
            <a:endParaRPr/>
          </a:p>
        </p:txBody>
      </p:sp>
      <p:sp>
        <p:nvSpPr>
          <p:cNvPr id="174" name="Google Shape;174;p31"/>
          <p:cNvSpPr txBox="1"/>
          <p:nvPr>
            <p:ph idx="1" type="body"/>
          </p:nvPr>
        </p:nvSpPr>
        <p:spPr>
          <a:xfrm>
            <a:off x="387200" y="3843250"/>
            <a:ext cx="8081100" cy="7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Ha felül definiáljuk ezt a működést, </a:t>
            </a: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attól még az angular </a:t>
            </a:r>
            <a:br>
              <a:rPr b="1" lang="en">
                <a:latin typeface="Work Sans"/>
                <a:ea typeface="Work Sans"/>
                <a:cs typeface="Work Sans"/>
                <a:sym typeface="Work Sans"/>
              </a:rPr>
            </a:b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motor ugyanúgy fog működni. </a:t>
            </a:r>
            <a:endParaRPr/>
          </a:p>
        </p:txBody>
      </p:sp>
      <p:pic>
        <p:nvPicPr>
          <p:cNvPr id="175" name="Google Shape;175;p31"/>
          <p:cNvPicPr preferRelativeResize="0"/>
          <p:nvPr/>
        </p:nvPicPr>
        <p:blipFill rotWithShape="1">
          <a:blip r:embed="rId3">
            <a:alphaModFix/>
          </a:blip>
          <a:srcRect b="9420" l="0" r="0" t="0"/>
          <a:stretch/>
        </p:blipFill>
        <p:spPr>
          <a:xfrm>
            <a:off x="2310938" y="961175"/>
            <a:ext cx="4138818" cy="288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LEGNAGYOBB antipattern</a:t>
            </a:r>
            <a:endParaRPr/>
          </a:p>
        </p:txBody>
      </p:sp>
      <p:sp>
        <p:nvSpPr>
          <p:cNvPr id="181" name="Google Shape;181;p32"/>
          <p:cNvSpPr txBox="1"/>
          <p:nvPr>
            <p:ph idx="1" type="body"/>
          </p:nvPr>
        </p:nvSpPr>
        <p:spPr>
          <a:xfrm>
            <a:off x="387200" y="1071850"/>
            <a:ext cx="8081100" cy="3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“Mocskos” konzol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82" name="Google Shape;18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3138" y="1018500"/>
            <a:ext cx="35337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225" y="1653275"/>
            <a:ext cx="4520325" cy="290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JS, TS, Nüanszok</a:t>
            </a:r>
            <a:endParaRPr/>
          </a:p>
        </p:txBody>
      </p:sp>
      <p:sp>
        <p:nvSpPr>
          <p:cNvPr id="189" name="Google Shape;189;p33"/>
          <p:cNvSpPr txBox="1"/>
          <p:nvPr>
            <p:ph idx="1" type="body"/>
          </p:nvPr>
        </p:nvSpPr>
        <p:spPr>
          <a:xfrm>
            <a:off x="387200" y="1071850"/>
            <a:ext cx="8081100" cy="3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Work Sans"/>
              <a:buAutoNum type="arabicPeriod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setTimeout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Ugyanez a “delay” pipe is…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Általában valamilyen </a:t>
            </a: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race condition </a:t>
            </a:r>
            <a:r>
              <a:rPr lang="en"/>
              <a:t>áll a háttérben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6150" y="2725275"/>
            <a:ext cx="2785775" cy="202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JS, TS, Nüanszok</a:t>
            </a:r>
            <a:endParaRPr/>
          </a:p>
        </p:txBody>
      </p:sp>
      <p:sp>
        <p:nvSpPr>
          <p:cNvPr id="196" name="Google Shape;196;p34"/>
          <p:cNvSpPr txBox="1"/>
          <p:nvPr>
            <p:ph idx="1" type="body"/>
          </p:nvPr>
        </p:nvSpPr>
        <p:spPr>
          <a:xfrm>
            <a:off x="387200" y="1071850"/>
            <a:ext cx="8081100" cy="3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Work Sans"/>
              <a:buAutoNum type="arabicPeriod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s</a:t>
            </a: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etTimeout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Ugyanez a “delay” pipe is…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Általában valamilyen </a:t>
            </a: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race condition </a:t>
            </a:r>
            <a:r>
              <a:rPr lang="en"/>
              <a:t>áll a háttérben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Aki ilyet leír, menjen ki a kólájából a szénsav!</a:t>
            </a:r>
            <a:endParaRPr/>
          </a:p>
        </p:txBody>
      </p:sp>
      <p:pic>
        <p:nvPicPr>
          <p:cNvPr id="197" name="Google Shape;19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6150" y="2725275"/>
            <a:ext cx="2785775" cy="20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4"/>
          <p:cNvSpPr/>
          <p:nvPr/>
        </p:nvSpPr>
        <p:spPr>
          <a:xfrm>
            <a:off x="2770088" y="2675488"/>
            <a:ext cx="2517900" cy="21288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5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JS, TS, Nüanszok</a:t>
            </a:r>
            <a:endParaRPr/>
          </a:p>
        </p:txBody>
      </p:sp>
      <p:sp>
        <p:nvSpPr>
          <p:cNvPr id="204" name="Google Shape;204;p35"/>
          <p:cNvSpPr txBox="1"/>
          <p:nvPr>
            <p:ph idx="1" type="body"/>
          </p:nvPr>
        </p:nvSpPr>
        <p:spPr>
          <a:xfrm>
            <a:off x="387200" y="1071850"/>
            <a:ext cx="8081100" cy="3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Work Sans"/>
              <a:buAutoNum type="arabicPeriod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s</a:t>
            </a: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etTimeout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Ugyanez a “delay” pipe is…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Általában valamilyen </a:t>
            </a: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race condition </a:t>
            </a:r>
            <a:r>
              <a:rPr lang="en"/>
              <a:t>áll a háttérben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Aki ilyet leír, menjen ki a kólájából a szénsav!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Megoldás: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Megértjük, hogy hogy működik a rajzolás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Megértjük az életciklus függvényeket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u="sng">
                <a:latin typeface="Work Sans"/>
                <a:ea typeface="Work Sans"/>
                <a:cs typeface="Work Sans"/>
                <a:sym typeface="Work Sans"/>
              </a:rPr>
              <a:t>Végső </a:t>
            </a:r>
            <a:r>
              <a:rPr lang="en"/>
              <a:t>esetben (pl. Külső lib miatt):</a:t>
            </a:r>
            <a:endParaRPr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Source Code Pro"/>
              <a:buChar char="-"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this.cdref.detectChanges(); 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05" name="Google Shape;205;p35"/>
          <p:cNvPicPr preferRelativeResize="0"/>
          <p:nvPr/>
        </p:nvPicPr>
        <p:blipFill rotWithShape="1">
          <a:blip r:embed="rId3">
            <a:alphaModFix/>
          </a:blip>
          <a:srcRect b="0" l="0" r="33475" t="0"/>
          <a:stretch/>
        </p:blipFill>
        <p:spPr>
          <a:xfrm>
            <a:off x="5207596" y="370975"/>
            <a:ext cx="3605500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JS, TS, Nüanszok</a:t>
            </a:r>
            <a:endParaRPr/>
          </a:p>
        </p:txBody>
      </p:sp>
      <p:sp>
        <p:nvSpPr>
          <p:cNvPr id="211" name="Google Shape;211;p36"/>
          <p:cNvSpPr txBox="1"/>
          <p:nvPr>
            <p:ph idx="1" type="body"/>
          </p:nvPr>
        </p:nvSpPr>
        <p:spPr>
          <a:xfrm>
            <a:off x="387200" y="1071850"/>
            <a:ext cx="8081100" cy="26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Work Sans"/>
              <a:buAutoNum type="arabicPeriod" startAt="2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Undefined value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Work Sans"/>
                <a:ea typeface="Work Sans"/>
                <a:cs typeface="Work Sans"/>
                <a:sym typeface="Work Sans"/>
              </a:rPr>
              <a:t>Megoldás: </a:t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12" name="Google Shape;2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2738" y="1018488"/>
            <a:ext cx="5267325" cy="109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6"/>
          <p:cNvSpPr txBox="1"/>
          <p:nvPr/>
        </p:nvSpPr>
        <p:spPr>
          <a:xfrm>
            <a:off x="3472750" y="2785725"/>
            <a:ext cx="3057900" cy="19548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// Before</a:t>
            </a:r>
            <a:endParaRPr sz="1150">
              <a:solidFill>
                <a:schemeClr val="dk1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if</a:t>
            </a:r>
            <a:r>
              <a:rPr lang="en" sz="115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(</a:t>
            </a:r>
            <a:r>
              <a:rPr lang="en" sz="1150">
                <a:solidFill>
                  <a:srgbClr val="1A1A1A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foo</a:t>
            </a:r>
            <a:r>
              <a:rPr lang="en" sz="115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1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&amp;&amp;</a:t>
            </a:r>
            <a:r>
              <a:rPr lang="en" sz="115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150">
                <a:solidFill>
                  <a:srgbClr val="1A1A1A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foo</a:t>
            </a:r>
            <a:r>
              <a:rPr lang="en" sz="115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150">
                <a:solidFill>
                  <a:srgbClr val="1A1A1A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bar</a:t>
            </a:r>
            <a:r>
              <a:rPr lang="en" sz="115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1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&amp;&amp;</a:t>
            </a:r>
            <a:r>
              <a:rPr lang="en" sz="115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150">
                <a:solidFill>
                  <a:srgbClr val="1A1A1A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foo</a:t>
            </a:r>
            <a:r>
              <a:rPr lang="en" sz="115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150">
                <a:solidFill>
                  <a:srgbClr val="1A1A1A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bar</a:t>
            </a:r>
            <a:r>
              <a:rPr lang="en" sz="115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150">
                <a:solidFill>
                  <a:srgbClr val="1A1A1A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baz</a:t>
            </a:r>
            <a:r>
              <a:rPr lang="en" sz="115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 {</a:t>
            </a:r>
            <a:endParaRPr sz="1150">
              <a:solidFill>
                <a:schemeClr val="dk1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 lang="en" sz="115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// ...</a:t>
            </a:r>
            <a:endParaRPr sz="1150">
              <a:solidFill>
                <a:schemeClr val="dk1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}</a:t>
            </a:r>
            <a:endParaRPr sz="1150">
              <a:solidFill>
                <a:schemeClr val="dk1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// After-ish</a:t>
            </a:r>
            <a:endParaRPr sz="1150">
              <a:solidFill>
                <a:schemeClr val="dk1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if</a:t>
            </a:r>
            <a:r>
              <a:rPr lang="en" sz="115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(</a:t>
            </a:r>
            <a:r>
              <a:rPr lang="en" sz="1150">
                <a:solidFill>
                  <a:srgbClr val="1A1A1A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foo</a:t>
            </a:r>
            <a:r>
              <a:rPr lang="en" sz="115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?.</a:t>
            </a:r>
            <a:r>
              <a:rPr lang="en" sz="1150">
                <a:solidFill>
                  <a:srgbClr val="1A1A1A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bar</a:t>
            </a:r>
            <a:r>
              <a:rPr lang="en" sz="115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?.</a:t>
            </a:r>
            <a:r>
              <a:rPr lang="en" sz="1150">
                <a:solidFill>
                  <a:srgbClr val="1A1A1A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baz</a:t>
            </a:r>
            <a:r>
              <a:rPr lang="en" sz="115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 {</a:t>
            </a:r>
            <a:endParaRPr sz="1150">
              <a:solidFill>
                <a:schemeClr val="dk1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 lang="en" sz="115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// ...</a:t>
            </a:r>
            <a:endParaRPr sz="1150">
              <a:solidFill>
                <a:schemeClr val="dk1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33333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}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7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JS, TS, Nüanszok</a:t>
            </a:r>
            <a:endParaRPr/>
          </a:p>
        </p:txBody>
      </p:sp>
      <p:sp>
        <p:nvSpPr>
          <p:cNvPr id="219" name="Google Shape;219;p37"/>
          <p:cNvSpPr txBox="1"/>
          <p:nvPr>
            <p:ph idx="1" type="body"/>
          </p:nvPr>
        </p:nvSpPr>
        <p:spPr>
          <a:xfrm>
            <a:off x="387200" y="1071850"/>
            <a:ext cx="8081100" cy="86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Work Sans"/>
              <a:buAutoNum type="arabicPeriod" startAt="3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Az “any” interface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20" name="Google Shape;22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6900" y="1140798"/>
            <a:ext cx="4136600" cy="224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375" y="1803125"/>
            <a:ext cx="2658825" cy="17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JS, TS, Nüanszok</a:t>
            </a:r>
            <a:endParaRPr/>
          </a:p>
        </p:txBody>
      </p:sp>
      <p:sp>
        <p:nvSpPr>
          <p:cNvPr id="227" name="Google Shape;227;p38"/>
          <p:cNvSpPr txBox="1"/>
          <p:nvPr>
            <p:ph idx="1" type="body"/>
          </p:nvPr>
        </p:nvSpPr>
        <p:spPr>
          <a:xfrm>
            <a:off x="387200" y="1071850"/>
            <a:ext cx="8081100" cy="86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Work Sans"/>
              <a:buAutoNum type="arabicPeriod" startAt="3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Az “any” interface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28" name="Google Shape;22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375" y="1803125"/>
            <a:ext cx="2658825" cy="17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8475" y="1362769"/>
            <a:ext cx="2959149" cy="290435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0" name="Google Shape;23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5549" y="922263"/>
            <a:ext cx="2561576" cy="2737116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JS, TS, Nüanszok</a:t>
            </a:r>
            <a:endParaRPr/>
          </a:p>
        </p:txBody>
      </p:sp>
      <p:sp>
        <p:nvSpPr>
          <p:cNvPr id="236" name="Google Shape;236;p39"/>
          <p:cNvSpPr txBox="1"/>
          <p:nvPr>
            <p:ph idx="1" type="body"/>
          </p:nvPr>
        </p:nvSpPr>
        <p:spPr>
          <a:xfrm>
            <a:off x="387200" y="798925"/>
            <a:ext cx="8081100" cy="26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Work Sans"/>
              <a:buAutoNum type="arabicPeriod" startAt="4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Régi berögződések, elavult tudás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Source Code Pro"/>
              <a:buChar char="-"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this = that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Xy.proto</a:t>
            </a:r>
            <a:r>
              <a:rPr lang="en">
                <a:latin typeface="Work Sans"/>
                <a:ea typeface="Work Sans"/>
                <a:cs typeface="Work Sans"/>
                <a:sym typeface="Work Sans"/>
              </a:rPr>
              <a:t>, más deprecated dolgok </a:t>
            </a:r>
            <a:r>
              <a:rPr lang="en" sz="1000">
                <a:latin typeface="Work Sans"/>
                <a:ea typeface="Work Sans"/>
                <a:cs typeface="Work Sans"/>
                <a:sym typeface="Work Sans"/>
              </a:rPr>
              <a:t>(</a:t>
            </a:r>
            <a:r>
              <a:rPr lang="en" sz="1000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3"/>
              </a:rPr>
              <a:t>https://developer.mozilla.org/en-US/docs/Web/JavaScript/Reference/Global_Objects/Object/proto</a:t>
            </a:r>
            <a:r>
              <a:rPr lang="en" sz="1000">
                <a:latin typeface="Work Sans"/>
                <a:ea typeface="Work Sans"/>
                <a:cs typeface="Work Sans"/>
                <a:sym typeface="Work Sans"/>
              </a:rPr>
              <a:t>)</a:t>
            </a:r>
            <a:endParaRPr sz="1000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lang="en">
                <a:latin typeface="Work Sans"/>
                <a:ea typeface="Work Sans"/>
                <a:cs typeface="Work Sans"/>
                <a:sym typeface="Work Sans"/>
              </a:rPr>
              <a:t>Felesleges segédkönyvtárak</a:t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lang="en">
                <a:latin typeface="Work Sans"/>
                <a:ea typeface="Work Sans"/>
                <a:cs typeface="Work Sans"/>
                <a:sym typeface="Work Sans"/>
              </a:rPr>
              <a:t>Underscorejs, lodash, jQuery </a:t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Work Sans"/>
              <a:buChar char="-"/>
            </a:pPr>
            <a:r>
              <a:rPr lang="en" sz="1300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4"/>
              </a:rPr>
              <a:t>https://github.com/you-dont-need/You-Dont-Need-Lodash-Underscore</a:t>
            </a:r>
            <a:r>
              <a:rPr lang="en">
                <a:latin typeface="Work Sans"/>
                <a:ea typeface="Work Sans"/>
                <a:cs typeface="Work Sans"/>
                <a:sym typeface="Work Sans"/>
              </a:rPr>
              <a:t>, stb.</a:t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Work Sans"/>
                <a:ea typeface="Work Sans"/>
                <a:cs typeface="Work Sans"/>
                <a:sym typeface="Work Sans"/>
              </a:rPr>
              <a:t>Ez csak a jéghegy csúcsa!</a:t>
            </a:r>
            <a:r>
              <a:rPr lang="en"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en" sz="1100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5"/>
              </a:rPr>
              <a:t>https://www.typescriptlang.org/docs/handbook/declaration-files/do-s-and-don-ts.html</a:t>
            </a:r>
            <a:r>
              <a:rPr lang="en" sz="1100"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sz="11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Work Sans"/>
                <a:ea typeface="Work Sans"/>
                <a:cs typeface="Work Sans"/>
                <a:sym typeface="Work Sans"/>
              </a:rPr>
              <a:t>Nagy segítség: </a:t>
            </a:r>
            <a:endParaRPr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TypeScript strictmode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285750" lvl="1" marL="914400" rtl="0" algn="l">
              <a:spcBef>
                <a:spcPts val="0"/>
              </a:spcBef>
              <a:spcAft>
                <a:spcPts val="0"/>
              </a:spcAft>
              <a:buSzPts val="900"/>
              <a:buFont typeface="Work Sans"/>
              <a:buChar char="-"/>
            </a:pPr>
            <a:r>
              <a:rPr b="1" lang="en" sz="900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6"/>
              </a:rPr>
              <a:t>https://kowalevski.com/blog/article/what-is-strict-mode-in-typescript-and-why-and-when-you-should-use-it</a:t>
            </a:r>
            <a:r>
              <a:rPr b="1" lang="en" sz="900">
                <a:latin typeface="Work Sans"/>
                <a:ea typeface="Work Sans"/>
                <a:cs typeface="Work Sans"/>
                <a:sym typeface="Work Sans"/>
              </a:rPr>
              <a:t>	</a:t>
            </a:r>
            <a:endParaRPr b="1" sz="900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ESLint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Work Sans"/>
              <a:buChar char="-"/>
            </a:pPr>
            <a:r>
              <a:rPr b="1" lang="en" sz="1100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7"/>
              </a:rPr>
              <a:t>https://eslint.org/</a:t>
            </a:r>
            <a:r>
              <a:rPr b="1" lang="en" sz="1100"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sz="11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37" name="Google Shape;237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48849" y="264899"/>
            <a:ext cx="3215224" cy="159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18650" y="2960750"/>
            <a:ext cx="2133600" cy="129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/>
        </p:nvSpPr>
        <p:spPr>
          <a:xfrm>
            <a:off x="669725" y="1467475"/>
            <a:ext cx="4691100" cy="223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ork Sans"/>
              <a:buAutoNum type="arabicPeriod"/>
            </a:pPr>
            <a:r>
              <a:rPr b="1" lang="en" sz="4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Alapfogalmak</a:t>
            </a:r>
            <a:endParaRPr b="1" sz="4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11" name="Google Shape;1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4825" y="861150"/>
            <a:ext cx="3853901" cy="314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/>
          <p:nvPr>
            <p:ph type="title"/>
          </p:nvPr>
        </p:nvSpPr>
        <p:spPr>
          <a:xfrm>
            <a:off x="387188" y="327075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Unsubscribe</a:t>
            </a:r>
            <a:endParaRPr/>
          </a:p>
        </p:txBody>
      </p:sp>
      <p:sp>
        <p:nvSpPr>
          <p:cNvPr id="244" name="Google Shape;244;p40"/>
          <p:cNvSpPr txBox="1"/>
          <p:nvPr>
            <p:ph idx="1" type="body"/>
          </p:nvPr>
        </p:nvSpPr>
        <p:spPr>
          <a:xfrm>
            <a:off x="387200" y="1071850"/>
            <a:ext cx="3966300" cy="333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Hiba: </a:t>
            </a:r>
            <a:r>
              <a:rPr lang="en"/>
              <a:t>RxJS és Angular nem alapos ismerete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40"/>
          <p:cNvSpPr txBox="1"/>
          <p:nvPr/>
        </p:nvSpPr>
        <p:spPr>
          <a:xfrm>
            <a:off x="4705600" y="327075"/>
            <a:ext cx="4129200" cy="3440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44747"/>
                </a:solidFill>
              </a:rPr>
              <a:t>@</a:t>
            </a:r>
            <a:r>
              <a:rPr lang="en" sz="900">
                <a:solidFill>
                  <a:srgbClr val="3DC9B0"/>
                </a:solidFill>
              </a:rPr>
              <a:t>Component</a:t>
            </a:r>
            <a:r>
              <a:rPr lang="en" sz="900">
                <a:solidFill>
                  <a:srgbClr val="DCDCDC"/>
                </a:solidFill>
              </a:rPr>
              <a:t>({</a:t>
            </a:r>
            <a:endParaRPr sz="900">
              <a:solidFill>
                <a:srgbClr val="DCDCD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</a:rPr>
              <a:t> selector</a:t>
            </a:r>
            <a:r>
              <a:rPr lang="en" sz="900">
                <a:solidFill>
                  <a:srgbClr val="DCDCDC"/>
                </a:solidFill>
              </a:rPr>
              <a:t>:</a:t>
            </a:r>
            <a:r>
              <a:rPr lang="en" sz="900">
                <a:solidFill>
                  <a:srgbClr val="D4D4D4"/>
                </a:solidFill>
              </a:rPr>
              <a:t> </a:t>
            </a:r>
            <a:r>
              <a:rPr lang="en" sz="900">
                <a:solidFill>
                  <a:srgbClr val="CE9178"/>
                </a:solidFill>
              </a:rPr>
              <a:t>'library'</a:t>
            </a:r>
            <a:r>
              <a:rPr lang="en" sz="900">
                <a:solidFill>
                  <a:srgbClr val="DCDCDC"/>
                </a:solidFill>
              </a:rPr>
              <a:t>,</a:t>
            </a:r>
            <a:endParaRPr sz="900">
              <a:solidFill>
                <a:srgbClr val="DCDCD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</a:rPr>
              <a:t> template</a:t>
            </a:r>
            <a:r>
              <a:rPr lang="en" sz="900">
                <a:solidFill>
                  <a:srgbClr val="DCDCDC"/>
                </a:solidFill>
              </a:rPr>
              <a:t>:</a:t>
            </a:r>
            <a:r>
              <a:rPr lang="en" sz="900">
                <a:solidFill>
                  <a:srgbClr val="D4D4D4"/>
                </a:solidFill>
              </a:rPr>
              <a:t> </a:t>
            </a:r>
            <a:r>
              <a:rPr lang="en" sz="900">
                <a:solidFill>
                  <a:srgbClr val="CE9178"/>
                </a:solidFill>
              </a:rPr>
              <a:t>`</a:t>
            </a:r>
            <a:endParaRPr sz="900">
              <a:solidFill>
                <a:srgbClr val="CE9178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CE9178"/>
                </a:solidFill>
              </a:rPr>
              <a:t>   &lt;tr *ngFor="#book of books | async"&gt;</a:t>
            </a:r>
            <a:endParaRPr sz="900">
              <a:solidFill>
                <a:srgbClr val="CE9178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CE9178"/>
                </a:solidFill>
              </a:rPr>
              <a:t>       &lt;td&gt;{{ book.title.text }}&lt;/td&gt;</a:t>
            </a:r>
            <a:endParaRPr sz="900">
              <a:solidFill>
                <a:srgbClr val="CE9178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CE9178"/>
                </a:solidFill>
              </a:rPr>
              <a:t>       &lt;td&gt;{{ book.author.text }}&lt;/td&gt;</a:t>
            </a:r>
            <a:endParaRPr sz="900">
              <a:solidFill>
                <a:srgbClr val="CE9178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CE9178"/>
                </a:solidFill>
              </a:rPr>
              <a:t>   &lt;/tr&gt;</a:t>
            </a:r>
            <a:endParaRPr sz="900">
              <a:solidFill>
                <a:srgbClr val="CE9178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CE9178"/>
                </a:solidFill>
              </a:rPr>
              <a:t> `</a:t>
            </a:r>
            <a:endParaRPr sz="900">
              <a:solidFill>
                <a:srgbClr val="CE9178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CDCDC"/>
                </a:solidFill>
              </a:rPr>
              <a:t>})</a:t>
            </a:r>
            <a:endParaRPr sz="900">
              <a:solidFill>
                <a:srgbClr val="DCDCD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569CD6"/>
                </a:solidFill>
              </a:rPr>
              <a:t>export</a:t>
            </a:r>
            <a:r>
              <a:rPr lang="en" sz="900">
                <a:solidFill>
                  <a:srgbClr val="D4D4D4"/>
                </a:solidFill>
              </a:rPr>
              <a:t> </a:t>
            </a:r>
            <a:r>
              <a:rPr lang="en" sz="900">
                <a:solidFill>
                  <a:srgbClr val="569CD6"/>
                </a:solidFill>
              </a:rPr>
              <a:t>class</a:t>
            </a:r>
            <a:r>
              <a:rPr lang="en" sz="900">
                <a:solidFill>
                  <a:srgbClr val="D4D4D4"/>
                </a:solidFill>
              </a:rPr>
              <a:t> </a:t>
            </a:r>
            <a:r>
              <a:rPr lang="en" sz="900">
                <a:solidFill>
                  <a:srgbClr val="3DC9B0"/>
                </a:solidFill>
              </a:rPr>
              <a:t>Library</a:t>
            </a:r>
            <a:r>
              <a:rPr lang="en" sz="900">
                <a:solidFill>
                  <a:srgbClr val="D4D4D4"/>
                </a:solidFill>
              </a:rPr>
              <a:t> </a:t>
            </a:r>
            <a:r>
              <a:rPr lang="en" sz="900">
                <a:solidFill>
                  <a:srgbClr val="DCDCDC"/>
                </a:solidFill>
              </a:rPr>
              <a:t>{</a:t>
            </a:r>
            <a:endParaRPr sz="900">
              <a:solidFill>
                <a:srgbClr val="DCDCD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</a:rPr>
              <a:t>   books</a:t>
            </a:r>
            <a:r>
              <a:rPr lang="en" sz="900">
                <a:solidFill>
                  <a:srgbClr val="DCDCDC"/>
                </a:solidFill>
              </a:rPr>
              <a:t>:</a:t>
            </a:r>
            <a:r>
              <a:rPr lang="en" sz="900">
                <a:solidFill>
                  <a:srgbClr val="D4D4D4"/>
                </a:solidFill>
              </a:rPr>
              <a:t> </a:t>
            </a:r>
            <a:r>
              <a:rPr lang="en" sz="900">
                <a:solidFill>
                  <a:srgbClr val="3DC9B0"/>
                </a:solidFill>
              </a:rPr>
              <a:t>Observable</a:t>
            </a:r>
            <a:r>
              <a:rPr lang="en" sz="900">
                <a:solidFill>
                  <a:srgbClr val="DCDCDC"/>
                </a:solidFill>
              </a:rPr>
              <a:t>&lt;</a:t>
            </a:r>
            <a:r>
              <a:rPr lang="en" sz="900">
                <a:solidFill>
                  <a:srgbClr val="569CD6"/>
                </a:solidFill>
              </a:rPr>
              <a:t>any</a:t>
            </a:r>
            <a:r>
              <a:rPr lang="en" sz="900">
                <a:solidFill>
                  <a:srgbClr val="DCDCDC"/>
                </a:solidFill>
              </a:rPr>
              <a:t>&gt;;</a:t>
            </a:r>
            <a:endParaRPr sz="900">
              <a:solidFill>
                <a:srgbClr val="DCDCD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D4D4D4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</a:rPr>
              <a:t>   </a:t>
            </a:r>
            <a:r>
              <a:rPr lang="en" sz="900">
                <a:solidFill>
                  <a:srgbClr val="569CD6"/>
                </a:solidFill>
              </a:rPr>
              <a:t>constructor</a:t>
            </a:r>
            <a:r>
              <a:rPr lang="en" sz="900">
                <a:solidFill>
                  <a:srgbClr val="DCDCDC"/>
                </a:solidFill>
              </a:rPr>
              <a:t>(</a:t>
            </a:r>
            <a:r>
              <a:rPr lang="en" sz="900">
                <a:solidFill>
                  <a:srgbClr val="569CD6"/>
                </a:solidFill>
              </a:rPr>
              <a:t>private</a:t>
            </a:r>
            <a:r>
              <a:rPr lang="en" sz="900">
                <a:solidFill>
                  <a:srgbClr val="D4D4D4"/>
                </a:solidFill>
              </a:rPr>
              <a:t> backend</a:t>
            </a:r>
            <a:r>
              <a:rPr lang="en" sz="900">
                <a:solidFill>
                  <a:srgbClr val="DCDCDC"/>
                </a:solidFill>
              </a:rPr>
              <a:t>:</a:t>
            </a:r>
            <a:r>
              <a:rPr lang="en" sz="900">
                <a:solidFill>
                  <a:srgbClr val="D4D4D4"/>
                </a:solidFill>
              </a:rPr>
              <a:t> </a:t>
            </a:r>
            <a:r>
              <a:rPr lang="en" sz="900">
                <a:solidFill>
                  <a:srgbClr val="3DC9B0"/>
                </a:solidFill>
              </a:rPr>
              <a:t>Backend</a:t>
            </a:r>
            <a:r>
              <a:rPr lang="en" sz="900">
                <a:solidFill>
                  <a:srgbClr val="DCDCDC"/>
                </a:solidFill>
              </a:rPr>
              <a:t>,</a:t>
            </a:r>
            <a:r>
              <a:rPr lang="en" sz="900">
                <a:solidFill>
                  <a:srgbClr val="D4D4D4"/>
                </a:solidFill>
              </a:rPr>
              <a:t> </a:t>
            </a:r>
            <a:r>
              <a:rPr lang="en" sz="900">
                <a:solidFill>
                  <a:srgbClr val="569CD6"/>
                </a:solidFill>
              </a:rPr>
              <a:t>private</a:t>
            </a:r>
            <a:r>
              <a:rPr lang="en" sz="900">
                <a:solidFill>
                  <a:srgbClr val="D4D4D4"/>
                </a:solidFill>
              </a:rPr>
              <a:t> </a:t>
            </a:r>
            <a:r>
              <a:rPr lang="en" sz="900">
                <a:solidFill>
                  <a:srgbClr val="569CD6"/>
                </a:solidFill>
              </a:rPr>
              <a:t>readonly</a:t>
            </a:r>
            <a:r>
              <a:rPr lang="en" sz="900">
                <a:solidFill>
                  <a:srgbClr val="D4D4D4"/>
                </a:solidFill>
              </a:rPr>
              <a:t> http</a:t>
            </a:r>
            <a:r>
              <a:rPr lang="en" sz="900">
                <a:solidFill>
                  <a:srgbClr val="DCDCDC"/>
                </a:solidFill>
              </a:rPr>
              <a:t>:</a:t>
            </a:r>
            <a:r>
              <a:rPr lang="en" sz="900">
                <a:solidFill>
                  <a:srgbClr val="D4D4D4"/>
                </a:solidFill>
              </a:rPr>
              <a:t> </a:t>
            </a:r>
            <a:r>
              <a:rPr lang="en" sz="900">
                <a:solidFill>
                  <a:srgbClr val="3DC9B0"/>
                </a:solidFill>
              </a:rPr>
              <a:t>HttpClient</a:t>
            </a:r>
            <a:r>
              <a:rPr lang="en" sz="900">
                <a:solidFill>
                  <a:srgbClr val="DCDCDC"/>
                </a:solidFill>
              </a:rPr>
              <a:t>)</a:t>
            </a:r>
            <a:r>
              <a:rPr lang="en" sz="900">
                <a:solidFill>
                  <a:srgbClr val="D4D4D4"/>
                </a:solidFill>
              </a:rPr>
              <a:t> </a:t>
            </a:r>
            <a:r>
              <a:rPr lang="en" sz="900">
                <a:solidFill>
                  <a:srgbClr val="DCDCDC"/>
                </a:solidFill>
              </a:rPr>
              <a:t>{</a:t>
            </a:r>
            <a:endParaRPr sz="900">
              <a:solidFill>
                <a:srgbClr val="DCDCD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</a:rPr>
              <a:t>       </a:t>
            </a:r>
            <a:r>
              <a:rPr lang="en" sz="900">
                <a:solidFill>
                  <a:srgbClr val="569CD6"/>
                </a:solidFill>
              </a:rPr>
              <a:t>this</a:t>
            </a:r>
            <a:r>
              <a:rPr lang="en" sz="900">
                <a:solidFill>
                  <a:srgbClr val="DCDCDC"/>
                </a:solidFill>
              </a:rPr>
              <a:t>.</a:t>
            </a:r>
            <a:r>
              <a:rPr lang="en" sz="900">
                <a:solidFill>
                  <a:srgbClr val="D4D4D4"/>
                </a:solidFill>
              </a:rPr>
              <a:t>books </a:t>
            </a:r>
            <a:r>
              <a:rPr lang="en" sz="900">
                <a:solidFill>
                  <a:srgbClr val="DCDCDC"/>
                </a:solidFill>
              </a:rPr>
              <a:t>=</a:t>
            </a:r>
            <a:r>
              <a:rPr lang="en" sz="900">
                <a:solidFill>
                  <a:srgbClr val="D4D4D4"/>
                </a:solidFill>
              </a:rPr>
              <a:t> </a:t>
            </a:r>
            <a:r>
              <a:rPr lang="en" sz="900">
                <a:solidFill>
                  <a:srgbClr val="569CD6"/>
                </a:solidFill>
              </a:rPr>
              <a:t>this</a:t>
            </a:r>
            <a:r>
              <a:rPr lang="en" sz="900">
                <a:solidFill>
                  <a:srgbClr val="DCDCDC"/>
                </a:solidFill>
              </a:rPr>
              <a:t>.</a:t>
            </a:r>
            <a:r>
              <a:rPr lang="en" sz="900">
                <a:solidFill>
                  <a:srgbClr val="D4D4D4"/>
                </a:solidFill>
              </a:rPr>
              <a:t>http</a:t>
            </a:r>
            <a:r>
              <a:rPr lang="en" sz="900">
                <a:solidFill>
                  <a:srgbClr val="DCDCDC"/>
                </a:solidFill>
              </a:rPr>
              <a:t>.</a:t>
            </a:r>
            <a:r>
              <a:rPr lang="en" sz="900">
                <a:solidFill>
                  <a:srgbClr val="569CD6"/>
                </a:solidFill>
              </a:rPr>
              <a:t>get</a:t>
            </a:r>
            <a:r>
              <a:rPr lang="en" sz="900">
                <a:solidFill>
                  <a:srgbClr val="DCDCDC"/>
                </a:solidFill>
              </a:rPr>
              <a:t>(</a:t>
            </a:r>
            <a:r>
              <a:rPr lang="en" sz="900">
                <a:solidFill>
                  <a:srgbClr val="CE9178"/>
                </a:solidFill>
              </a:rPr>
              <a:t>'/texts'</a:t>
            </a:r>
            <a:r>
              <a:rPr lang="en" sz="900">
                <a:solidFill>
                  <a:srgbClr val="DCDCDC"/>
                </a:solidFill>
              </a:rPr>
              <a:t>);</a:t>
            </a:r>
            <a:endParaRPr sz="900">
              <a:solidFill>
                <a:srgbClr val="DCDCD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</a:rPr>
              <a:t>   </a:t>
            </a:r>
            <a:r>
              <a:rPr lang="en" sz="900">
                <a:solidFill>
                  <a:srgbClr val="DCDCDC"/>
                </a:solidFill>
              </a:rPr>
              <a:t>}</a:t>
            </a:r>
            <a:endParaRPr sz="900">
              <a:solidFill>
                <a:srgbClr val="DCDCD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CDCDC"/>
                </a:solidFill>
              </a:rPr>
              <a:t>};</a:t>
            </a:r>
            <a:endParaRPr sz="900">
              <a:solidFill>
                <a:srgbClr val="F4474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46" name="Google Shape;24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6575" y="1598100"/>
            <a:ext cx="467825" cy="46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1"/>
          <p:cNvSpPr txBox="1"/>
          <p:nvPr>
            <p:ph type="title"/>
          </p:nvPr>
        </p:nvSpPr>
        <p:spPr>
          <a:xfrm>
            <a:off x="387188" y="327075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Unsubscribe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318775" y="2097250"/>
            <a:ext cx="4142100" cy="2724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44747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@</a:t>
            </a:r>
            <a:r>
              <a:rPr lang="en" sz="900">
                <a:solidFill>
                  <a:srgbClr val="3DC9B0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Component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({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selector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CE9178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'library'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,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template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CE9178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`</a:t>
            </a:r>
            <a:endParaRPr sz="900">
              <a:solidFill>
                <a:srgbClr val="CE9178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CE9178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  &lt;tr *ngFor="#book of books | async"&gt;</a:t>
            </a:r>
            <a:endParaRPr sz="900">
              <a:solidFill>
                <a:srgbClr val="CE9178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CE9178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      &lt;td&gt;{{ book.title.text }}&lt;/td&gt;</a:t>
            </a:r>
            <a:endParaRPr sz="900">
              <a:solidFill>
                <a:srgbClr val="CE9178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CE9178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      &lt;td&gt;{{ book.author.text }}&lt;/td&gt;</a:t>
            </a:r>
            <a:endParaRPr sz="900">
              <a:solidFill>
                <a:srgbClr val="CE9178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CE9178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  &lt;/tr&gt;</a:t>
            </a:r>
            <a:endParaRPr sz="900">
              <a:solidFill>
                <a:srgbClr val="CE9178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CE9178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`</a:t>
            </a:r>
            <a:endParaRPr sz="900">
              <a:solidFill>
                <a:srgbClr val="CE9178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})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export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class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3DC9B0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Library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{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  books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3DC9B0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Observable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&lt;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any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&gt;;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D4D4D4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  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constructor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(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private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backend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3DC9B0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Backend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,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private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readonly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http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3DC9B0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HttpClient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)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{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      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this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books 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=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this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http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get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(</a:t>
            </a:r>
            <a:r>
              <a:rPr lang="en" sz="900">
                <a:solidFill>
                  <a:srgbClr val="CE9178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'/texts'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);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  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}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};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44747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53" name="Google Shape;253;p41"/>
          <p:cNvSpPr txBox="1"/>
          <p:nvPr/>
        </p:nvSpPr>
        <p:spPr>
          <a:xfrm>
            <a:off x="4621775" y="953375"/>
            <a:ext cx="3653100" cy="3509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44747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@</a:t>
            </a:r>
            <a:r>
              <a:rPr lang="en" sz="900">
                <a:solidFill>
                  <a:srgbClr val="3DC9B0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Component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({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selector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CE9178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'library'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,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template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CE9178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`</a:t>
            </a:r>
            <a:endParaRPr sz="900">
              <a:solidFill>
                <a:srgbClr val="CE9178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CE9178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  &lt;tr *ngFor="#book of books | async"&gt;</a:t>
            </a:r>
            <a:endParaRPr sz="900">
              <a:solidFill>
                <a:srgbClr val="CE9178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CE9178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      &lt;td&gt;{{ book.title.text }}&lt;/td&gt;</a:t>
            </a:r>
            <a:endParaRPr sz="900">
              <a:solidFill>
                <a:srgbClr val="CE9178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CE9178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      &lt;td&gt;{{ book.author.text }}&lt;/td&gt;</a:t>
            </a:r>
            <a:endParaRPr sz="900">
              <a:solidFill>
                <a:srgbClr val="CE9178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CE9178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  &lt;/tr&gt;</a:t>
            </a:r>
            <a:endParaRPr sz="900">
              <a:solidFill>
                <a:srgbClr val="CE9178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CE9178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`</a:t>
            </a:r>
            <a:endParaRPr sz="900">
              <a:solidFill>
                <a:srgbClr val="CE9178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})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export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class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3DC9B0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Library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{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  books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3DC9B0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Observable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&lt;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any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&gt;;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D4D4D4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  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constructor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(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private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backend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3DC9B0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Backend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)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{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      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this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books 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=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this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backend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get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(</a:t>
            </a:r>
            <a:r>
              <a:rPr lang="en" sz="900">
                <a:solidFill>
                  <a:srgbClr val="CE9178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'/texts'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);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  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}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};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D4D4D4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export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class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3DC9B0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Backend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{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constructor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(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private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readonly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http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3DC9B0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HttpClient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){}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D4D4D4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get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(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url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string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){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  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return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this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http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r>
              <a:rPr lang="en" sz="900">
                <a:solidFill>
                  <a:srgbClr val="569CD6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get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(</a:t>
            </a: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url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);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}</a:t>
            </a:r>
            <a:endParaRPr sz="900">
              <a:solidFill>
                <a:srgbClr val="DCDCDC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CDCDC"/>
                </a:solidFill>
                <a:highlight>
                  <a:srgbClr val="00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}</a:t>
            </a:r>
            <a:endParaRPr sz="900">
              <a:solidFill>
                <a:srgbClr val="F44747"/>
              </a:solidFill>
              <a:highlight>
                <a:srgbClr val="00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54" name="Google Shape;254;p41"/>
          <p:cNvSpPr txBox="1"/>
          <p:nvPr/>
        </p:nvSpPr>
        <p:spPr>
          <a:xfrm>
            <a:off x="360725" y="1127350"/>
            <a:ext cx="2077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Itt egyik esetben sem kell leiratkozni.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55" name="Google Shape;255;p41"/>
          <p:cNvSpPr txBox="1"/>
          <p:nvPr/>
        </p:nvSpPr>
        <p:spPr>
          <a:xfrm>
            <a:off x="6156900" y="230600"/>
            <a:ext cx="19155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Work Sans Light"/>
                <a:ea typeface="Work Sans Light"/>
                <a:cs typeface="Work Sans Light"/>
                <a:sym typeface="Work Sans Light"/>
              </a:rPr>
              <a:t>a</a:t>
            </a:r>
            <a:r>
              <a:rPr lang="en">
                <a:latin typeface="Work Sans Light"/>
                <a:ea typeface="Work Sans Light"/>
                <a:cs typeface="Work Sans Light"/>
                <a:sym typeface="Work Sans Light"/>
              </a:rPr>
              <a:t>sync pipe miatt!</a:t>
            </a:r>
            <a:endParaRPr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cxnSp>
        <p:nvCxnSpPr>
          <p:cNvPr id="256" name="Google Shape;256;p41"/>
          <p:cNvCxnSpPr>
            <a:stCxn id="255" idx="2"/>
          </p:cNvCxnSpPr>
          <p:nvPr/>
        </p:nvCxnSpPr>
        <p:spPr>
          <a:xfrm flipH="1">
            <a:off x="7042050" y="630800"/>
            <a:ext cx="72600" cy="836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57" name="Google Shape;257;p41"/>
          <p:cNvSpPr txBox="1"/>
          <p:nvPr/>
        </p:nvSpPr>
        <p:spPr>
          <a:xfrm>
            <a:off x="2655613" y="1413250"/>
            <a:ext cx="1915500" cy="615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Work Sans Light"/>
                <a:ea typeface="Work Sans Light"/>
                <a:cs typeface="Work Sans Light"/>
                <a:sym typeface="Work Sans Light"/>
              </a:rPr>
              <a:t>httpClient get válasz után close-ol.</a:t>
            </a:r>
            <a:endParaRPr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cxnSp>
        <p:nvCxnSpPr>
          <p:cNvPr id="258" name="Google Shape;258;p41"/>
          <p:cNvCxnSpPr>
            <a:stCxn id="257" idx="2"/>
          </p:cNvCxnSpPr>
          <p:nvPr/>
        </p:nvCxnSpPr>
        <p:spPr>
          <a:xfrm flipH="1">
            <a:off x="2531863" y="2028850"/>
            <a:ext cx="1081500" cy="2038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2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Unsubscribe</a:t>
            </a:r>
            <a:endParaRPr/>
          </a:p>
        </p:txBody>
      </p:sp>
      <p:sp>
        <p:nvSpPr>
          <p:cNvPr id="264" name="Google Shape;264;p42"/>
          <p:cNvSpPr txBox="1"/>
          <p:nvPr/>
        </p:nvSpPr>
        <p:spPr>
          <a:xfrm>
            <a:off x="2629050" y="1348050"/>
            <a:ext cx="4142100" cy="2447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highlight>
                  <a:srgbClr val="1E1E1E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subscription</a:t>
            </a:r>
            <a:r>
              <a:rPr lang="en" sz="900">
                <a:solidFill>
                  <a:srgbClr val="DCDCDC"/>
                </a:solidFill>
                <a:highlight>
                  <a:srgbClr val="1E1E1E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r>
              <a:rPr lang="en" sz="900">
                <a:solidFill>
                  <a:srgbClr val="D4D4D4"/>
                </a:solidFill>
                <a:highlight>
                  <a:srgbClr val="1E1E1E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3DC9B0"/>
                </a:solidFill>
                <a:highlight>
                  <a:srgbClr val="1E1E1E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Subscription</a:t>
            </a:r>
            <a:r>
              <a:rPr lang="en" sz="900">
                <a:solidFill>
                  <a:srgbClr val="DCDCDC"/>
                </a:solidFill>
                <a:highlight>
                  <a:srgbClr val="1E1E1E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;</a:t>
            </a:r>
            <a:endParaRPr sz="900">
              <a:solidFill>
                <a:srgbClr val="D4D4D4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D4D4D4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ngOnDestroy</a:t>
            </a:r>
            <a:r>
              <a:rPr lang="en" sz="9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()</a:t>
            </a:r>
            <a:r>
              <a:rPr lang="en" sz="9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{</a:t>
            </a:r>
            <a:endParaRPr sz="900">
              <a:solidFill>
                <a:srgbClr val="DCDCD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</a:t>
            </a:r>
            <a:r>
              <a:rPr lang="en" sz="900">
                <a:solidFill>
                  <a:srgbClr val="569CD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this</a:t>
            </a:r>
            <a:r>
              <a:rPr lang="en" sz="9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r>
              <a:rPr lang="en" sz="9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subscription</a:t>
            </a:r>
            <a:r>
              <a:rPr lang="en" sz="9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?.</a:t>
            </a:r>
            <a:r>
              <a:rPr lang="en" sz="9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unsubscribe</a:t>
            </a:r>
            <a:r>
              <a:rPr lang="en" sz="9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();</a:t>
            </a:r>
            <a:endParaRPr sz="900">
              <a:solidFill>
                <a:srgbClr val="DCDCD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}</a:t>
            </a:r>
            <a:endParaRPr sz="900">
              <a:solidFill>
                <a:srgbClr val="DCDCD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endParaRPr sz="900">
              <a:solidFill>
                <a:srgbClr val="D4D4D4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login</a:t>
            </a:r>
            <a:r>
              <a:rPr lang="en" sz="9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()</a:t>
            </a:r>
            <a:r>
              <a:rPr lang="en" sz="9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{</a:t>
            </a:r>
            <a:endParaRPr sz="900">
              <a:solidFill>
                <a:srgbClr val="DCDCD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</a:t>
            </a:r>
            <a:r>
              <a:rPr lang="en" sz="900">
                <a:solidFill>
                  <a:srgbClr val="569CD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this</a:t>
            </a:r>
            <a:r>
              <a:rPr lang="en" sz="9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r>
              <a:rPr lang="en" sz="9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subscription </a:t>
            </a:r>
            <a:r>
              <a:rPr lang="en" sz="9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=</a:t>
            </a:r>
            <a:r>
              <a:rPr lang="en" sz="9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</a:t>
            </a:r>
            <a:r>
              <a:rPr lang="en" sz="900">
                <a:solidFill>
                  <a:srgbClr val="569CD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this</a:t>
            </a:r>
            <a:r>
              <a:rPr lang="en" sz="9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r>
              <a:rPr lang="en" sz="9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loginService</a:t>
            </a:r>
            <a:r>
              <a:rPr lang="en" sz="9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r>
              <a:rPr lang="en" sz="9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login</a:t>
            </a:r>
            <a:r>
              <a:rPr lang="en" sz="9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().</a:t>
            </a:r>
            <a:r>
              <a:rPr lang="en" sz="9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subscribe</a:t>
            </a:r>
            <a:r>
              <a:rPr lang="en" sz="9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</a:t>
            </a:r>
            <a:r>
              <a:rPr lang="en" sz="9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res </a:t>
            </a:r>
            <a:r>
              <a:rPr lang="en" sz="9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=&gt;</a:t>
            </a:r>
            <a:r>
              <a:rPr lang="en" sz="9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{...</a:t>
            </a:r>
            <a:r>
              <a:rPr lang="en" sz="9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</a:t>
            </a:r>
            <a:r>
              <a:rPr lang="en" sz="9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});</a:t>
            </a:r>
            <a:endParaRPr sz="900">
              <a:solidFill>
                <a:srgbClr val="DCDCD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9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}</a:t>
            </a:r>
            <a:endParaRPr sz="900">
              <a:solidFill>
                <a:srgbClr val="DCDCD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4474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65" name="Google Shape;265;p42"/>
          <p:cNvSpPr txBox="1"/>
          <p:nvPr>
            <p:ph idx="1" type="body"/>
          </p:nvPr>
        </p:nvSpPr>
        <p:spPr>
          <a:xfrm>
            <a:off x="387200" y="1071850"/>
            <a:ext cx="3966300" cy="333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Máskor viszont: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3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 Bind</a:t>
            </a:r>
            <a:endParaRPr/>
          </a:p>
        </p:txBody>
      </p:sp>
      <p:sp>
        <p:nvSpPr>
          <p:cNvPr id="271" name="Google Shape;271;p43"/>
          <p:cNvSpPr txBox="1"/>
          <p:nvPr>
            <p:ph idx="1" type="body"/>
          </p:nvPr>
        </p:nvSpPr>
        <p:spPr>
          <a:xfrm>
            <a:off x="387200" y="1018500"/>
            <a:ext cx="6456900" cy="3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https://stackblitz.com/edit/angular-sotet-oldal-2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Lehet használni, </a:t>
            </a:r>
            <a:r>
              <a:rPr lang="en"/>
              <a:t>de legyen </a:t>
            </a:r>
            <a:r>
              <a:rPr b="1" lang="en" u="sng">
                <a:latin typeface="Work Sans"/>
                <a:ea typeface="Work Sans"/>
                <a:cs typeface="Work Sans"/>
                <a:sym typeface="Work Sans"/>
              </a:rPr>
              <a:t>mellékhatásoktól mentes.</a:t>
            </a:r>
            <a:endParaRPr b="1" u="sng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Dev mode-ban </a:t>
            </a:r>
            <a:r>
              <a:rPr lang="en"/>
              <a:t>eggyel</a:t>
            </a:r>
            <a:r>
              <a:rPr lang="en"/>
              <a:t> több check van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Komplex esetekben exponenciális növekedés 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272" name="Google Shape;272;p43"/>
          <p:cNvSpPr txBox="1"/>
          <p:nvPr/>
        </p:nvSpPr>
        <p:spPr>
          <a:xfrm>
            <a:off x="3484725" y="2919975"/>
            <a:ext cx="2499300" cy="1800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E917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{{ getResult() }}</a:t>
            </a:r>
            <a:endParaRPr sz="1200">
              <a:solidFill>
                <a:srgbClr val="CE917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D4D4D4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getResult</a:t>
            </a:r>
            <a:r>
              <a:rPr lang="en" sz="12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()</a:t>
            </a:r>
            <a:r>
              <a:rPr lang="en" sz="12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12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{</a:t>
            </a:r>
            <a:endParaRPr sz="1200">
              <a:solidFill>
                <a:srgbClr val="DCDCD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</a:t>
            </a:r>
            <a:r>
              <a:rPr lang="en" sz="1200">
                <a:solidFill>
                  <a:srgbClr val="569CD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return</a:t>
            </a:r>
            <a:r>
              <a:rPr lang="en" sz="12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1200">
                <a:solidFill>
                  <a:srgbClr val="569CD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this</a:t>
            </a:r>
            <a:r>
              <a:rPr lang="en" sz="12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r>
              <a:rPr lang="en" sz="12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sum</a:t>
            </a:r>
            <a:r>
              <a:rPr lang="en" sz="11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*</a:t>
            </a:r>
            <a:r>
              <a:rPr lang="en" sz="1100">
                <a:solidFill>
                  <a:srgbClr val="608B4E"/>
                </a:solidFill>
                <a:latin typeface="Courier New"/>
                <a:ea typeface="Courier New"/>
                <a:cs typeface="Courier New"/>
                <a:sym typeface="Courier New"/>
              </a:rPr>
              <a:t>0.73</a:t>
            </a:r>
            <a:r>
              <a:rPr lang="en" sz="12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;</a:t>
            </a:r>
            <a:endParaRPr sz="1200">
              <a:solidFill>
                <a:srgbClr val="DCDCD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12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}</a:t>
            </a:r>
            <a:endParaRPr sz="1200">
              <a:solidFill>
                <a:srgbClr val="DCDCD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D4D4D4"/>
              </a:solidFill>
              <a:highlight>
                <a:srgbClr val="1E1E1E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4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 Bind</a:t>
            </a:r>
            <a:endParaRPr/>
          </a:p>
        </p:txBody>
      </p:sp>
      <p:sp>
        <p:nvSpPr>
          <p:cNvPr id="278" name="Google Shape;278;p44"/>
          <p:cNvSpPr txBox="1"/>
          <p:nvPr>
            <p:ph idx="1" type="body"/>
          </p:nvPr>
        </p:nvSpPr>
        <p:spPr>
          <a:xfrm>
            <a:off x="387200" y="1109475"/>
            <a:ext cx="7986300" cy="3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Megoldás: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a.) propertybind, ahol lehet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u="sng">
                <a:latin typeface="Work Sans"/>
                <a:ea typeface="Work Sans"/>
                <a:cs typeface="Work Sans"/>
                <a:sym typeface="Work Sans"/>
              </a:rPr>
              <a:t>b.) </a:t>
            </a:r>
            <a:r>
              <a:rPr b="1" lang="en" u="sng">
                <a:latin typeface="Work Sans"/>
                <a:ea typeface="Work Sans"/>
                <a:cs typeface="Work Sans"/>
                <a:sym typeface="Work Sans"/>
              </a:rPr>
              <a:t>Pure pipes: </a:t>
            </a:r>
            <a:endParaRPr b="1" u="sng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https://stackblitz.com/edit/angular-sotet-oldal-2-purepipe</a:t>
            </a:r>
            <a:endParaRPr u="sng"/>
          </a:p>
        </p:txBody>
      </p:sp>
      <p:sp>
        <p:nvSpPr>
          <p:cNvPr id="279" name="Google Shape;279;p44"/>
          <p:cNvSpPr txBox="1"/>
          <p:nvPr/>
        </p:nvSpPr>
        <p:spPr>
          <a:xfrm>
            <a:off x="7081675" y="337725"/>
            <a:ext cx="1553700" cy="1046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CE917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{{ getResult() }}</a:t>
            </a:r>
            <a:endParaRPr sz="800">
              <a:solidFill>
                <a:srgbClr val="CE917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D4D4D4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getResult</a:t>
            </a:r>
            <a:r>
              <a:rPr lang="en" sz="8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()</a:t>
            </a:r>
            <a:r>
              <a:rPr lang="en" sz="8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8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{</a:t>
            </a:r>
            <a:endParaRPr sz="800">
              <a:solidFill>
                <a:srgbClr val="DCDCD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</a:t>
            </a:r>
            <a:r>
              <a:rPr lang="en" sz="800">
                <a:solidFill>
                  <a:srgbClr val="569CD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return</a:t>
            </a:r>
            <a:r>
              <a:rPr lang="en" sz="8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800">
                <a:solidFill>
                  <a:srgbClr val="569CD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this</a:t>
            </a:r>
            <a:r>
              <a:rPr lang="en" sz="8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r>
              <a:rPr lang="en" sz="8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sum</a:t>
            </a:r>
            <a:r>
              <a:rPr lang="en" sz="8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;</a:t>
            </a:r>
            <a:endParaRPr sz="800">
              <a:solidFill>
                <a:srgbClr val="DCDCD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4D4D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800">
                <a:solidFill>
                  <a:srgbClr val="DCDCD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}</a:t>
            </a:r>
            <a:endParaRPr sz="1200">
              <a:solidFill>
                <a:srgbClr val="D4D4D4"/>
              </a:solidFill>
              <a:highlight>
                <a:srgbClr val="1E1E1E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80" name="Google Shape;280;p44"/>
          <p:cNvSpPr txBox="1"/>
          <p:nvPr/>
        </p:nvSpPr>
        <p:spPr>
          <a:xfrm>
            <a:off x="2161550" y="2767700"/>
            <a:ext cx="4764900" cy="226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E917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{{ sum | sumCalc }}</a:t>
            </a:r>
            <a:endParaRPr sz="1200">
              <a:solidFill>
                <a:srgbClr val="CE917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D4D4D4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@</a:t>
            </a:r>
            <a:r>
              <a:rPr lang="en" sz="1100">
                <a:solidFill>
                  <a:srgbClr val="F44747"/>
                </a:solidFill>
                <a:latin typeface="Courier New"/>
                <a:ea typeface="Courier New"/>
                <a:cs typeface="Courier New"/>
                <a:sym typeface="Courier New"/>
              </a:rPr>
              <a:t>Pipe</a:t>
            </a:r>
            <a:r>
              <a:rPr lang="en" sz="11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({</a:t>
            </a:r>
            <a:endParaRPr sz="11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" sz="1100">
                <a:solidFill>
                  <a:srgbClr val="DD6A6F"/>
                </a:solidFill>
                <a:latin typeface="Courier New"/>
                <a:ea typeface="Courier New"/>
                <a:cs typeface="Courier New"/>
                <a:sym typeface="Courier New"/>
              </a:rPr>
              <a:t>name:</a:t>
            </a:r>
            <a:r>
              <a:rPr lang="en" sz="11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1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"sumCalc"</a:t>
            </a:r>
            <a:endParaRPr sz="1100">
              <a:solidFill>
                <a:srgbClr val="569CD6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})</a:t>
            </a:r>
            <a:endParaRPr sz="11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A79873"/>
                </a:solidFill>
                <a:latin typeface="Courier New"/>
                <a:ea typeface="Courier New"/>
                <a:cs typeface="Courier New"/>
                <a:sym typeface="Courier New"/>
              </a:rPr>
              <a:t>export</a:t>
            </a:r>
            <a:r>
              <a:rPr lang="en" sz="11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1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class</a:t>
            </a:r>
            <a:r>
              <a:rPr lang="en" sz="11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100">
                <a:solidFill>
                  <a:srgbClr val="808080"/>
                </a:solidFill>
                <a:latin typeface="Courier New"/>
                <a:ea typeface="Courier New"/>
                <a:cs typeface="Courier New"/>
                <a:sym typeface="Courier New"/>
              </a:rPr>
              <a:t>SumCalcPipe</a:t>
            </a:r>
            <a:r>
              <a:rPr lang="en" sz="11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1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implements</a:t>
            </a:r>
            <a:r>
              <a:rPr lang="en" sz="11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100">
                <a:solidFill>
                  <a:srgbClr val="808080"/>
                </a:solidFill>
                <a:latin typeface="Courier New"/>
                <a:ea typeface="Courier New"/>
                <a:cs typeface="Courier New"/>
                <a:sym typeface="Courier New"/>
              </a:rPr>
              <a:t>PipeTransform</a:t>
            </a:r>
            <a:r>
              <a:rPr lang="en" sz="11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{</a:t>
            </a:r>
            <a:endParaRPr sz="11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" sz="1100">
                <a:solidFill>
                  <a:srgbClr val="F44747"/>
                </a:solidFill>
                <a:latin typeface="Courier New"/>
                <a:ea typeface="Courier New"/>
                <a:cs typeface="Courier New"/>
                <a:sym typeface="Courier New"/>
              </a:rPr>
              <a:t>transform</a:t>
            </a:r>
            <a:r>
              <a:rPr lang="en" sz="11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100">
                <a:solidFill>
                  <a:srgbClr val="DD6A6F"/>
                </a:solidFill>
                <a:latin typeface="Courier New"/>
                <a:ea typeface="Courier New"/>
                <a:cs typeface="Courier New"/>
                <a:sym typeface="Courier New"/>
              </a:rPr>
              <a:t>value</a:t>
            </a:r>
            <a:r>
              <a:rPr lang="en" sz="11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 {</a:t>
            </a:r>
            <a:endParaRPr sz="11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       </a:t>
            </a:r>
            <a:r>
              <a:rPr lang="en" sz="1100">
                <a:solidFill>
                  <a:srgbClr val="A79873"/>
                </a:solidFill>
                <a:latin typeface="Courier New"/>
                <a:ea typeface="Courier New"/>
                <a:cs typeface="Courier New"/>
                <a:sym typeface="Courier New"/>
              </a:rPr>
              <a:t>return</a:t>
            </a:r>
            <a:r>
              <a:rPr lang="en" sz="11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100">
                <a:solidFill>
                  <a:srgbClr val="DD6A6F"/>
                </a:solidFill>
                <a:latin typeface="Courier New"/>
                <a:ea typeface="Courier New"/>
                <a:cs typeface="Courier New"/>
                <a:sym typeface="Courier New"/>
              </a:rPr>
              <a:t>value</a:t>
            </a:r>
            <a:r>
              <a:rPr lang="en" sz="11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*</a:t>
            </a:r>
            <a:r>
              <a:rPr lang="en" sz="1100">
                <a:solidFill>
                  <a:srgbClr val="608B4E"/>
                </a:solidFill>
                <a:latin typeface="Courier New"/>
                <a:ea typeface="Courier New"/>
                <a:cs typeface="Courier New"/>
                <a:sym typeface="Courier New"/>
              </a:rPr>
              <a:t>0.73</a:t>
            </a:r>
            <a:r>
              <a:rPr lang="en" sz="11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11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  }</a:t>
            </a:r>
            <a:endParaRPr sz="11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>
              <a:solidFill>
                <a:srgbClr val="D4D4D4"/>
              </a:solidFill>
              <a:highlight>
                <a:srgbClr val="1E1E1E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5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Track by nem használata</a:t>
            </a:r>
            <a:endParaRPr/>
          </a:p>
        </p:txBody>
      </p:sp>
      <p:sp>
        <p:nvSpPr>
          <p:cNvPr id="286" name="Google Shape;286;p45"/>
          <p:cNvSpPr txBox="1"/>
          <p:nvPr>
            <p:ph idx="1" type="body"/>
          </p:nvPr>
        </p:nvSpPr>
        <p:spPr>
          <a:xfrm>
            <a:off x="387200" y="1071850"/>
            <a:ext cx="8081100" cy="8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https://stackblitz.com/edit/angular-sotet-oldal-</a:t>
            </a:r>
            <a:r>
              <a:rPr lang="en" u="sng">
                <a:solidFill>
                  <a:schemeClr val="hlink"/>
                </a:solidFill>
                <a:hlinkClick r:id="rId4"/>
              </a:rPr>
              <a:t>4</a:t>
            </a:r>
            <a:endParaRPr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“Azt is újrarajzoljuk, amit nem kéne”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Példa: ha új tömb érkezik ide: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87" name="Google Shape;28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4375" y="1562625"/>
            <a:ext cx="2293280" cy="288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5"/>
          <p:cNvSpPr txBox="1"/>
          <p:nvPr/>
        </p:nvSpPr>
        <p:spPr>
          <a:xfrm>
            <a:off x="601825" y="2804675"/>
            <a:ext cx="4982700" cy="1185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E917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&lt;tr *ngFor="let item of tableData;"&gt;</a:t>
            </a:r>
            <a:endParaRPr sz="1300">
              <a:solidFill>
                <a:srgbClr val="CE917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E917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     &lt;td&gt;{{ item.code }}&lt;/td&gt;</a:t>
            </a:r>
            <a:endParaRPr sz="1300">
              <a:solidFill>
                <a:srgbClr val="CE917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E917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     &lt;td&gt;{{ item.name }}&lt;/td&gt;</a:t>
            </a:r>
            <a:endParaRPr sz="1300">
              <a:solidFill>
                <a:srgbClr val="CE917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E917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     &lt;td&gt;{{ item.price | currency }}&lt;/td&gt;</a:t>
            </a:r>
            <a:endParaRPr sz="1300">
              <a:solidFill>
                <a:srgbClr val="CE917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E917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   &lt;/tr&gt;</a:t>
            </a:r>
            <a:endParaRPr sz="1300">
              <a:solidFill>
                <a:srgbClr val="CE917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6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Track by nem használata</a:t>
            </a:r>
            <a:endParaRPr/>
          </a:p>
        </p:txBody>
      </p:sp>
      <p:sp>
        <p:nvSpPr>
          <p:cNvPr id="294" name="Google Shape;294;p46"/>
          <p:cNvSpPr txBox="1"/>
          <p:nvPr>
            <p:ph idx="1" type="body"/>
          </p:nvPr>
        </p:nvSpPr>
        <p:spPr>
          <a:xfrm>
            <a:off x="387200" y="1071850"/>
            <a:ext cx="7436100" cy="37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https://stackblitz.com/edit/angular-sotet-oldal-4</a:t>
            </a:r>
            <a:endParaRPr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“</a:t>
            </a:r>
            <a:r>
              <a:rPr lang="en"/>
              <a:t>Azt is újrarajzoljuk, amit nem kéne”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Megoldás: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Nem hozzuk mindig újra létre a bound változót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Ha mindenképp muszáj, akkor </a:t>
            </a: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trackBy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https://stackblitz.com/edit/angular-sotet-oldal-4-javtva</a:t>
            </a:r>
            <a:endParaRPr/>
          </a:p>
        </p:txBody>
      </p:sp>
      <p:sp>
        <p:nvSpPr>
          <p:cNvPr id="295" name="Google Shape;295;p46"/>
          <p:cNvSpPr txBox="1"/>
          <p:nvPr/>
        </p:nvSpPr>
        <p:spPr>
          <a:xfrm>
            <a:off x="387200" y="1120850"/>
            <a:ext cx="7816800" cy="1185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E917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&lt;tr *ngFor="let item of tableData; trackBy:trackByCode"&gt;</a:t>
            </a:r>
            <a:endParaRPr sz="1300">
              <a:solidFill>
                <a:srgbClr val="CE917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E917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     &lt;td&gt;{{ item.code }}&lt;/td&gt;</a:t>
            </a:r>
            <a:endParaRPr sz="1300">
              <a:solidFill>
                <a:srgbClr val="CE917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E917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     &lt;td&gt;{{ item.name }}&lt;/td&gt;</a:t>
            </a:r>
            <a:endParaRPr sz="1300">
              <a:solidFill>
                <a:srgbClr val="CE917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E917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     &lt;td&gt;{{ item.price | currency }}&lt;/td&gt;</a:t>
            </a:r>
            <a:endParaRPr sz="1300">
              <a:solidFill>
                <a:srgbClr val="CE917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E917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   &lt;/tr&gt;</a:t>
            </a:r>
            <a:endParaRPr sz="1300">
              <a:solidFill>
                <a:srgbClr val="CE917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7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Modularizációs problémák</a:t>
            </a:r>
            <a:endParaRPr/>
          </a:p>
        </p:txBody>
      </p:sp>
      <p:sp>
        <p:nvSpPr>
          <p:cNvPr id="301" name="Google Shape;301;p47"/>
          <p:cNvSpPr txBox="1"/>
          <p:nvPr>
            <p:ph idx="1" type="body"/>
          </p:nvPr>
        </p:nvSpPr>
        <p:spPr>
          <a:xfrm>
            <a:off x="387200" y="785275"/>
            <a:ext cx="8081100" cy="38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Font typeface="Work Sans"/>
              <a:buAutoNum type="arabicPeriod"/>
            </a:pPr>
            <a:r>
              <a:rPr b="1" lang="en" sz="1800">
                <a:latin typeface="Work Sans"/>
                <a:ea typeface="Work Sans"/>
                <a:cs typeface="Work Sans"/>
                <a:sym typeface="Work Sans"/>
              </a:rPr>
              <a:t>Lazy loading </a:t>
            </a:r>
            <a:r>
              <a:rPr lang="en" sz="1800"/>
              <a:t>nem ismerete </a:t>
            </a:r>
            <a:br>
              <a:rPr lang="en" sz="1800"/>
            </a:br>
            <a:r>
              <a:rPr lang="en" sz="1800" u="sng">
                <a:solidFill>
                  <a:schemeClr val="hlink"/>
                </a:solidFill>
                <a:hlinkClick r:id="rId3"/>
              </a:rPr>
              <a:t>https://stackblitz.com/edit/angular6-lazy-loading</a:t>
            </a:r>
            <a:endParaRPr b="1" sz="1800">
              <a:latin typeface="Work Sans"/>
              <a:ea typeface="Work Sans"/>
              <a:cs typeface="Work Sans"/>
              <a:sym typeface="Work Sans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Modulok csak navigáláskor töltődnek be</a:t>
            </a:r>
            <a:endParaRPr sz="180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Kisebb bundle méret</a:t>
            </a:r>
            <a:endParaRPr sz="18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AutoNum type="arabicPeriod"/>
            </a:pPr>
            <a:r>
              <a:rPr b="1" lang="en" sz="1800">
                <a:latin typeface="Work Sans"/>
                <a:ea typeface="Work Sans"/>
                <a:cs typeface="Work Sans"/>
                <a:sym typeface="Work Sans"/>
              </a:rPr>
              <a:t>Shared Module</a:t>
            </a:r>
            <a:br>
              <a:rPr lang="en" sz="1300"/>
            </a:br>
            <a:r>
              <a:rPr lang="en" sz="1300" u="sng">
                <a:solidFill>
                  <a:schemeClr val="hlink"/>
                </a:solidFill>
                <a:hlinkClick r:id="rId4"/>
              </a:rPr>
              <a:t>https://indepth.dev/posts/1191/stop-using-shared-material-module</a:t>
            </a:r>
            <a:r>
              <a:rPr lang="en" sz="1300"/>
              <a:t> </a:t>
            </a:r>
            <a:endParaRPr sz="130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Lazy Loaded modulokba bele lesz forgatva mind</a:t>
            </a:r>
            <a:endParaRPr sz="180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Jelentősen növeli a bundle méretet</a:t>
            </a:r>
            <a:endParaRPr sz="180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Csak azt importáljuk ami kell →  akkor meg minek a shared module?</a:t>
            </a:r>
            <a:endParaRPr sz="180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Használjunk codelyzert</a:t>
            </a:r>
            <a:endParaRPr sz="180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Angular Pattern: Component Angular Module</a:t>
            </a:r>
            <a:endParaRPr sz="180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Új irány: Ivy, lazy-loaded component</a:t>
            </a:r>
            <a:endParaRPr sz="18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302" name="Google Shape;302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0450" y="940700"/>
            <a:ext cx="2099525" cy="14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8"/>
          <p:cNvSpPr txBox="1"/>
          <p:nvPr>
            <p:ph type="title"/>
          </p:nvPr>
        </p:nvSpPr>
        <p:spPr>
          <a:xfrm>
            <a:off x="387200" y="264900"/>
            <a:ext cx="84372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ExpressionChangedAfterItHasBeenCheckedError</a:t>
            </a:r>
            <a:endParaRPr sz="2700"/>
          </a:p>
        </p:txBody>
      </p:sp>
      <p:sp>
        <p:nvSpPr>
          <p:cNvPr id="308" name="Google Shape;308;p48"/>
          <p:cNvSpPr txBox="1"/>
          <p:nvPr>
            <p:ph idx="1" type="body"/>
          </p:nvPr>
        </p:nvSpPr>
        <p:spPr>
          <a:xfrm>
            <a:off x="387200" y="1071850"/>
            <a:ext cx="8081100" cy="10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3"/>
              </a:rPr>
              <a:t>https://stackblitz.com/edit/angular-5-expressionchanged</a:t>
            </a: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09" name="Google Shape;30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725" y="1803925"/>
            <a:ext cx="7258050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8"/>
          <p:cNvSpPr txBox="1"/>
          <p:nvPr>
            <p:ph idx="1" type="body"/>
          </p:nvPr>
        </p:nvSpPr>
        <p:spPr>
          <a:xfrm>
            <a:off x="387200" y="3101225"/>
            <a:ext cx="7813800" cy="18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ChangeDetection </a:t>
            </a:r>
            <a:r>
              <a:rPr lang="en"/>
              <a:t>kiváltódásakor futhatunk bele.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Csak DEV módban jön elő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Minek foglalkozni vele? 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Inkonzisztencia, race condition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707" y="0"/>
            <a:ext cx="826059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en"/>
              <a:t>Alapfogalmak</a:t>
            </a:r>
            <a:endParaRPr/>
          </a:p>
        </p:txBody>
      </p:sp>
      <p:sp>
        <p:nvSpPr>
          <p:cNvPr id="117" name="Google Shape;117;p23"/>
          <p:cNvSpPr txBox="1"/>
          <p:nvPr>
            <p:ph idx="1" type="body"/>
          </p:nvPr>
        </p:nvSpPr>
        <p:spPr>
          <a:xfrm>
            <a:off x="387200" y="1071850"/>
            <a:ext cx="8081100" cy="3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600"/>
              </a:spcBef>
              <a:spcAft>
                <a:spcPts val="0"/>
              </a:spcAft>
              <a:buSzPts val="1700"/>
              <a:buFont typeface="Work Sans"/>
              <a:buChar char="-"/>
            </a:pPr>
            <a:r>
              <a:rPr b="1" lang="en" sz="1700">
                <a:latin typeface="Work Sans"/>
                <a:ea typeface="Work Sans"/>
                <a:cs typeface="Work Sans"/>
                <a:sym typeface="Work Sans"/>
              </a:rPr>
              <a:t>Programtervezési minták: </a:t>
            </a:r>
            <a:endParaRPr b="1" sz="1700">
              <a:latin typeface="Work Sans"/>
              <a:ea typeface="Work Sans"/>
              <a:cs typeface="Work Sans"/>
              <a:sym typeface="Work San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Gang of Four, 1994, OOP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Gyakran előforduló mintázatok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Managerial, Architectural, Design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Singleton, Factory, Konstruktor, Lock stb.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Több témakörben</a:t>
            </a:r>
            <a:endParaRPr sz="17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336550" lvl="0" marL="457200" rtl="0" algn="l">
              <a:spcBef>
                <a:spcPts val="600"/>
              </a:spcBef>
              <a:spcAft>
                <a:spcPts val="0"/>
              </a:spcAft>
              <a:buSzPts val="1700"/>
              <a:buChar char="-"/>
            </a:pPr>
            <a:r>
              <a:rPr b="1" lang="en" sz="1700">
                <a:latin typeface="Work Sans"/>
                <a:ea typeface="Work Sans"/>
                <a:cs typeface="Work Sans"/>
                <a:sym typeface="Work Sans"/>
              </a:rPr>
              <a:t>Mire vonatkozik?</a:t>
            </a:r>
            <a:endParaRPr b="1" sz="1700">
              <a:latin typeface="Work Sans"/>
              <a:ea typeface="Work Sans"/>
              <a:cs typeface="Work Sans"/>
              <a:sym typeface="Work San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b="1" lang="en" sz="1700">
                <a:latin typeface="Work Sans"/>
                <a:ea typeface="Work Sans"/>
                <a:cs typeface="Work Sans"/>
                <a:sym typeface="Work Sans"/>
              </a:rPr>
              <a:t>Keretrendszerre</a:t>
            </a:r>
            <a:endParaRPr b="1" sz="1700">
              <a:latin typeface="Work Sans"/>
              <a:ea typeface="Work Sans"/>
              <a:cs typeface="Work Sans"/>
              <a:sym typeface="Work San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Általunk írt programra is </a:t>
            </a:r>
            <a:endParaRPr sz="17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6575" y="2731600"/>
            <a:ext cx="3373201" cy="206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9249" y="499200"/>
            <a:ext cx="1466975" cy="182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0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ExpressionChangedAfterItHasBeenCheckedError</a:t>
            </a:r>
            <a:endParaRPr sz="2300"/>
          </a:p>
        </p:txBody>
      </p:sp>
      <p:sp>
        <p:nvSpPr>
          <p:cNvPr id="321" name="Google Shape;321;p50"/>
          <p:cNvSpPr txBox="1"/>
          <p:nvPr>
            <p:ph idx="1" type="body"/>
          </p:nvPr>
        </p:nvSpPr>
        <p:spPr>
          <a:xfrm>
            <a:off x="605750" y="2779150"/>
            <a:ext cx="8081100" cy="10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Megoldás: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Lifecycle hook- </a:t>
            </a:r>
            <a:r>
              <a:rPr lang="en"/>
              <a:t>ok megfelelő használata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https://angular.io/guide/lifecycle-hooks</a:t>
            </a:r>
            <a:r>
              <a:rPr lang="en"/>
              <a:t> 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Race condition-ök eliminálása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22" name="Google Shape;32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4000" y="1018500"/>
            <a:ext cx="2992709" cy="168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1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ExpressionChangedAfterItHasBeenCheckedError</a:t>
            </a:r>
            <a:endParaRPr sz="2300"/>
          </a:p>
        </p:txBody>
      </p:sp>
      <p:sp>
        <p:nvSpPr>
          <p:cNvPr id="328" name="Google Shape;328;p51"/>
          <p:cNvSpPr txBox="1"/>
          <p:nvPr>
            <p:ph idx="1" type="body"/>
          </p:nvPr>
        </p:nvSpPr>
        <p:spPr>
          <a:xfrm>
            <a:off x="605750" y="2779150"/>
            <a:ext cx="8081100" cy="10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Megoldás: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Lifecycle hook- </a:t>
            </a:r>
            <a:r>
              <a:rPr lang="en"/>
              <a:t>ok megfelelő használata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https://angular.io/guide/lifecycle-hooks</a:t>
            </a:r>
            <a:r>
              <a:rPr lang="en"/>
              <a:t> 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Race condition-ök eliminálása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29" name="Google Shape;32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4000" y="1018500"/>
            <a:ext cx="2992709" cy="168339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1"/>
          <p:cNvSpPr/>
          <p:nvPr/>
        </p:nvSpPr>
        <p:spPr>
          <a:xfrm>
            <a:off x="389000" y="497059"/>
            <a:ext cx="8081100" cy="4214100"/>
          </a:xfrm>
          <a:prstGeom prst="rect">
            <a:avLst/>
          </a:prstGeom>
          <a:solidFill>
            <a:srgbClr val="CCCCCC">
              <a:alpha val="8258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1" name="Google Shape;33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3250" y="2009563"/>
            <a:ext cx="6934200" cy="136207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51"/>
          <p:cNvSpPr txBox="1"/>
          <p:nvPr>
            <p:ph type="title"/>
          </p:nvPr>
        </p:nvSpPr>
        <p:spPr>
          <a:xfrm>
            <a:off x="518000" y="1018500"/>
            <a:ext cx="27309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Nem megoldás:</a:t>
            </a:r>
            <a:endParaRPr sz="23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2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Bónusz: optimalizálás!</a:t>
            </a:r>
            <a:endParaRPr/>
          </a:p>
        </p:txBody>
      </p:sp>
      <p:sp>
        <p:nvSpPr>
          <p:cNvPr id="338" name="Google Shape;338;p52"/>
          <p:cNvSpPr txBox="1"/>
          <p:nvPr>
            <p:ph idx="1" type="body"/>
          </p:nvPr>
        </p:nvSpPr>
        <p:spPr>
          <a:xfrm>
            <a:off x="387200" y="1071850"/>
            <a:ext cx="8081100" cy="3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600">
                <a:latin typeface="Work Sans"/>
                <a:ea typeface="Work Sans"/>
                <a:cs typeface="Work Sans"/>
                <a:sym typeface="Work Sans"/>
              </a:rPr>
              <a:t>Szintek:</a:t>
            </a:r>
            <a:endParaRPr b="1" sz="1600">
              <a:latin typeface="Work Sans"/>
              <a:ea typeface="Work Sans"/>
              <a:cs typeface="Work Sans"/>
              <a:sym typeface="Work Sans"/>
            </a:endParaRPr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Font typeface="Work Sans"/>
              <a:buAutoNum type="arabicPeriod"/>
            </a:pPr>
            <a:r>
              <a:rPr b="1" lang="en" sz="1600">
                <a:latin typeface="Work Sans"/>
                <a:ea typeface="Work Sans"/>
                <a:cs typeface="Work Sans"/>
                <a:sym typeface="Work Sans"/>
              </a:rPr>
              <a:t>ChangeDetectionStrategy.OnPush</a:t>
            </a:r>
            <a:endParaRPr b="1" sz="16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/>
              <a:t>Change Detection csak akkor fog futni, ha a komponens </a:t>
            </a:r>
            <a:r>
              <a:rPr b="1" lang="en" sz="1600">
                <a:latin typeface="Work Sans"/>
                <a:ea typeface="Work Sans"/>
                <a:cs typeface="Work Sans"/>
                <a:sym typeface="Work Sans"/>
              </a:rPr>
              <a:t>inputjai </a:t>
            </a:r>
            <a:r>
              <a:rPr lang="en" sz="1600"/>
              <a:t>változnak (vagy esemény történik a komponensben</a:t>
            </a:r>
            <a:endParaRPr sz="1600"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en" sz="1600"/>
              <a:t>Még ott van a </a:t>
            </a:r>
            <a:r>
              <a:rPr lang="en" sz="1050">
                <a:solidFill>
                  <a:srgbClr val="000088"/>
                </a:solidFill>
                <a:highlight>
                  <a:srgbClr val="F5F5F5"/>
                </a:highlight>
                <a:latin typeface="Consolas"/>
                <a:ea typeface="Consolas"/>
                <a:cs typeface="Consolas"/>
                <a:sym typeface="Consolas"/>
              </a:rPr>
              <a:t>this</a:t>
            </a:r>
            <a:r>
              <a:rPr lang="en" sz="1050">
                <a:solidFill>
                  <a:srgbClr val="666600"/>
                </a:solidFill>
                <a:highlight>
                  <a:srgbClr val="F5F5F5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50">
                <a:solidFill>
                  <a:srgbClr val="000088"/>
                </a:solidFill>
                <a:highlight>
                  <a:srgbClr val="F5F5F5"/>
                </a:highlight>
                <a:latin typeface="Consolas"/>
                <a:ea typeface="Consolas"/>
                <a:cs typeface="Consolas"/>
                <a:sym typeface="Consolas"/>
              </a:rPr>
              <a:t>ref</a:t>
            </a:r>
            <a:r>
              <a:rPr lang="en" sz="1050">
                <a:solidFill>
                  <a:srgbClr val="666600"/>
                </a:solidFill>
                <a:highlight>
                  <a:srgbClr val="F5F5F5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50">
                <a:solidFill>
                  <a:schemeClr val="dk1"/>
                </a:solidFill>
                <a:highlight>
                  <a:srgbClr val="F5F5F5"/>
                </a:highlight>
                <a:latin typeface="Consolas"/>
                <a:ea typeface="Consolas"/>
                <a:cs typeface="Consolas"/>
                <a:sym typeface="Consolas"/>
              </a:rPr>
              <a:t>detectChanges</a:t>
            </a:r>
            <a:r>
              <a:rPr lang="en" sz="1050">
                <a:solidFill>
                  <a:srgbClr val="666600"/>
                </a:solidFill>
                <a:highlight>
                  <a:srgbClr val="F5F5F5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r>
              <a:rPr lang="en"/>
              <a:t> </a:t>
            </a:r>
            <a:r>
              <a:rPr lang="en" sz="1600"/>
              <a:t>is, ha bajban lennénk</a:t>
            </a:r>
            <a:endParaRPr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/>
              <a:t>Általában érdemes használni, de vannak benne buktatók! </a:t>
            </a:r>
            <a:endParaRPr sz="16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Font typeface="Work Sans"/>
              <a:buAutoNum type="arabicPeriod"/>
            </a:pPr>
            <a:r>
              <a:rPr b="1" lang="en" sz="1600">
                <a:latin typeface="Work Sans"/>
                <a:ea typeface="Work Sans"/>
                <a:cs typeface="Work Sans"/>
                <a:sym typeface="Work Sans"/>
              </a:rPr>
              <a:t>CD detach</a:t>
            </a:r>
            <a:endParaRPr b="1" sz="16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/>
              <a:t>A changedetector ref-fel le is lehet teljesen állítani a komponens figyelését:</a:t>
            </a:r>
            <a:endParaRPr sz="1600"/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100"/>
              <a:buFont typeface="Georgia"/>
              <a:buChar char="●"/>
            </a:pPr>
            <a:r>
              <a:rPr lang="en" sz="950">
                <a:solidFill>
                  <a:srgbClr val="55555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detach()</a:t>
            </a:r>
            <a:endParaRPr sz="950">
              <a:solidFill>
                <a:srgbClr val="55555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100"/>
              <a:buFont typeface="Georgia"/>
              <a:buChar char="●"/>
            </a:pPr>
            <a:r>
              <a:rPr lang="en" sz="950">
                <a:solidFill>
                  <a:srgbClr val="55555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detectChanges()</a:t>
            </a:r>
            <a:endParaRPr sz="950">
              <a:solidFill>
                <a:srgbClr val="55555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100"/>
              <a:buFont typeface="Georgia"/>
              <a:buChar char="●"/>
            </a:pPr>
            <a:r>
              <a:rPr lang="en" sz="950">
                <a:solidFill>
                  <a:srgbClr val="55555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markForCheck()</a:t>
            </a:r>
            <a:endParaRPr sz="950">
              <a:solidFill>
                <a:srgbClr val="55555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100"/>
              <a:buFont typeface="Georgia"/>
              <a:buChar char="●"/>
            </a:pPr>
            <a:r>
              <a:rPr lang="en" sz="950">
                <a:solidFill>
                  <a:srgbClr val="55555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reattach()</a:t>
            </a:r>
            <a:endParaRPr sz="950">
              <a:solidFill>
                <a:srgbClr val="55555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339" name="Google Shape;339;p52"/>
          <p:cNvSpPr txBox="1"/>
          <p:nvPr/>
        </p:nvSpPr>
        <p:spPr>
          <a:xfrm>
            <a:off x="2831300" y="3927250"/>
            <a:ext cx="3723000" cy="66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7832"/>
                </a:solidFill>
                <a:latin typeface="Courier New"/>
                <a:ea typeface="Courier New"/>
                <a:cs typeface="Courier New"/>
                <a:sym typeface="Courier New"/>
              </a:rPr>
              <a:t>constructor</a:t>
            </a:r>
            <a:r>
              <a:rPr lang="en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0">
                <a:solidFill>
                  <a:srgbClr val="CC7832"/>
                </a:solidFill>
                <a:latin typeface="Courier New"/>
                <a:ea typeface="Courier New"/>
                <a:cs typeface="Courier New"/>
                <a:sym typeface="Courier New"/>
              </a:rPr>
              <a:t>private</a:t>
            </a:r>
            <a:r>
              <a:rPr lang="en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0">
                <a:solidFill>
                  <a:srgbClr val="9876AA"/>
                </a:solidFill>
                <a:latin typeface="Courier New"/>
                <a:ea typeface="Courier New"/>
                <a:cs typeface="Courier New"/>
                <a:sym typeface="Courier New"/>
              </a:rPr>
              <a:t>ref</a:t>
            </a:r>
            <a:r>
              <a:rPr lang="en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: ChangeDetectorRef) {</a:t>
            </a:r>
            <a:endParaRPr sz="1050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0">
                <a:solidFill>
                  <a:srgbClr val="CC7832"/>
                </a:solidFill>
                <a:latin typeface="Courier New"/>
                <a:ea typeface="Courier New"/>
                <a:cs typeface="Courier New"/>
                <a:sym typeface="Courier New"/>
              </a:rPr>
              <a:t>this</a:t>
            </a:r>
            <a:r>
              <a:rPr lang="en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0">
                <a:solidFill>
                  <a:srgbClr val="9876AA"/>
                </a:solidFill>
                <a:latin typeface="Courier New"/>
                <a:ea typeface="Courier New"/>
                <a:cs typeface="Courier New"/>
                <a:sym typeface="Courier New"/>
              </a:rPr>
              <a:t>ref</a:t>
            </a:r>
            <a:r>
              <a:rPr lang="en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0">
                <a:solidFill>
                  <a:srgbClr val="FFC66D"/>
                </a:solidFill>
                <a:latin typeface="Courier New"/>
                <a:ea typeface="Courier New"/>
                <a:cs typeface="Courier New"/>
                <a:sym typeface="Courier New"/>
              </a:rPr>
              <a:t>detach</a:t>
            </a:r>
            <a:r>
              <a:rPr lang="en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();</a:t>
            </a:r>
            <a:endParaRPr sz="1050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 sz="1050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3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Bónusz: optimalizálás!</a:t>
            </a:r>
            <a:endParaRPr/>
          </a:p>
        </p:txBody>
      </p:sp>
      <p:sp>
        <p:nvSpPr>
          <p:cNvPr id="345" name="Google Shape;345;p53"/>
          <p:cNvSpPr txBox="1"/>
          <p:nvPr>
            <p:ph idx="1" type="body"/>
          </p:nvPr>
        </p:nvSpPr>
        <p:spPr>
          <a:xfrm>
            <a:off x="387200" y="1071850"/>
            <a:ext cx="8081100" cy="15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3. </a:t>
            </a: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Zone.js</a:t>
            </a:r>
            <a:r>
              <a:rPr lang="en"/>
              <a:t>: async folyamatokra akasztott hook-ok, a CD-triggerelésére. Minden hívásra “ráakaszkodik”</a:t>
            </a:r>
            <a:endParaRPr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Gyakran ez nagy overhead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UI frissítéssel így várhatunk </a:t>
            </a:r>
            <a:br>
              <a:rPr lang="en"/>
            </a:br>
            <a:r>
              <a:rPr lang="en"/>
              <a:t>Pl. a betöltés végéig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4. Web Worker API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Valódi szeparált JS szál,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Background processzekhez, mobilos feladatokhoz,</a:t>
            </a:r>
            <a:br>
              <a:rPr lang="en"/>
            </a:br>
            <a:r>
              <a:rPr lang="en"/>
              <a:t> de jól jöhet weben is</a:t>
            </a:r>
            <a:endParaRPr/>
          </a:p>
        </p:txBody>
      </p:sp>
      <p:sp>
        <p:nvSpPr>
          <p:cNvPr id="346" name="Google Shape;346;p53"/>
          <p:cNvSpPr txBox="1"/>
          <p:nvPr/>
        </p:nvSpPr>
        <p:spPr>
          <a:xfrm>
            <a:off x="4492700" y="2139675"/>
            <a:ext cx="4098300" cy="1200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CC7832"/>
                </a:solidFill>
                <a:latin typeface="Courier New"/>
                <a:ea typeface="Courier New"/>
                <a:cs typeface="Courier New"/>
                <a:sym typeface="Courier New"/>
              </a:rPr>
              <a:t>constructor</a:t>
            </a:r>
            <a:r>
              <a:rPr lang="en" sz="1100">
                <a:solidFill>
                  <a:srgbClr val="A9B7C6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100">
                <a:solidFill>
                  <a:srgbClr val="CC7832"/>
                </a:solidFill>
                <a:latin typeface="Courier New"/>
                <a:ea typeface="Courier New"/>
                <a:cs typeface="Courier New"/>
                <a:sym typeface="Courier New"/>
              </a:rPr>
              <a:t>private </a:t>
            </a:r>
            <a:r>
              <a:rPr lang="en" sz="1100">
                <a:solidFill>
                  <a:srgbClr val="9876AA"/>
                </a:solidFill>
                <a:latin typeface="Courier New"/>
                <a:ea typeface="Courier New"/>
                <a:cs typeface="Courier New"/>
                <a:sym typeface="Courier New"/>
              </a:rPr>
              <a:t>ngZone</a:t>
            </a:r>
            <a:r>
              <a:rPr lang="en" sz="1100">
                <a:solidFill>
                  <a:srgbClr val="A9B7C6"/>
                </a:solidFill>
                <a:latin typeface="Courier New"/>
                <a:ea typeface="Courier New"/>
                <a:cs typeface="Courier New"/>
                <a:sym typeface="Courier New"/>
              </a:rPr>
              <a:t>: NgZone) {</a:t>
            </a:r>
            <a:endParaRPr sz="1100">
              <a:solidFill>
                <a:srgbClr val="A9B7C6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A9B7C6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100">
                <a:solidFill>
                  <a:srgbClr val="CC7832"/>
                </a:solidFill>
                <a:latin typeface="Courier New"/>
                <a:ea typeface="Courier New"/>
                <a:cs typeface="Courier New"/>
                <a:sym typeface="Courier New"/>
              </a:rPr>
              <a:t>this</a:t>
            </a:r>
            <a:r>
              <a:rPr lang="en" sz="1100">
                <a:solidFill>
                  <a:srgbClr val="A9B7C6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 sz="1100">
                <a:solidFill>
                  <a:srgbClr val="9876AA"/>
                </a:solidFill>
                <a:latin typeface="Courier New"/>
                <a:ea typeface="Courier New"/>
                <a:cs typeface="Courier New"/>
                <a:sym typeface="Courier New"/>
              </a:rPr>
              <a:t>ngZone</a:t>
            </a:r>
            <a:r>
              <a:rPr lang="en" sz="1100">
                <a:solidFill>
                  <a:srgbClr val="A9B7C6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 sz="1100">
                <a:solidFill>
                  <a:srgbClr val="FFC66D"/>
                </a:solidFill>
                <a:latin typeface="Courier New"/>
                <a:ea typeface="Courier New"/>
                <a:cs typeface="Courier New"/>
                <a:sym typeface="Courier New"/>
              </a:rPr>
              <a:t>runOutsideAngular</a:t>
            </a:r>
            <a:r>
              <a:rPr lang="en" sz="1100">
                <a:solidFill>
                  <a:srgbClr val="A9B7C6"/>
                </a:solidFill>
                <a:latin typeface="Courier New"/>
                <a:ea typeface="Courier New"/>
                <a:cs typeface="Courier New"/>
                <a:sym typeface="Courier New"/>
              </a:rPr>
              <a:t>(() =&gt; {</a:t>
            </a:r>
            <a:endParaRPr sz="1100">
              <a:solidFill>
                <a:srgbClr val="A9B7C6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A9B7C6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100">
                <a:solidFill>
                  <a:srgbClr val="808080"/>
                </a:solidFill>
                <a:latin typeface="Courier New"/>
                <a:ea typeface="Courier New"/>
                <a:cs typeface="Courier New"/>
                <a:sym typeface="Courier New"/>
              </a:rPr>
              <a:t>// this will not trigger change detection</a:t>
            </a:r>
            <a:endParaRPr sz="1100">
              <a:solidFill>
                <a:srgbClr val="80808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08080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100">
                <a:solidFill>
                  <a:srgbClr val="FFC66D"/>
                </a:solidFill>
                <a:latin typeface="Courier New"/>
                <a:ea typeface="Courier New"/>
                <a:cs typeface="Courier New"/>
                <a:sym typeface="Courier New"/>
              </a:rPr>
              <a:t>setInterval</a:t>
            </a:r>
            <a:r>
              <a:rPr lang="en" sz="1100">
                <a:solidFill>
                  <a:srgbClr val="A9B7C6"/>
                </a:solidFill>
                <a:latin typeface="Courier New"/>
                <a:ea typeface="Courier New"/>
                <a:cs typeface="Courier New"/>
                <a:sym typeface="Courier New"/>
              </a:rPr>
              <a:t>(() =&gt; doSomething()</a:t>
            </a:r>
            <a:r>
              <a:rPr lang="en" sz="1100">
                <a:solidFill>
                  <a:srgbClr val="CC7832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100">
                <a:solidFill>
                  <a:srgbClr val="6897BB"/>
                </a:solidFill>
                <a:latin typeface="Courier New"/>
                <a:ea typeface="Courier New"/>
                <a:cs typeface="Courier New"/>
                <a:sym typeface="Courier New"/>
              </a:rPr>
              <a:t>100</a:t>
            </a:r>
            <a:r>
              <a:rPr lang="en" sz="1100">
                <a:solidFill>
                  <a:srgbClr val="A9B7C6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100">
              <a:solidFill>
                <a:srgbClr val="A9B7C6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A9B7C6"/>
                </a:solidFill>
                <a:latin typeface="Courier New"/>
                <a:ea typeface="Courier New"/>
                <a:cs typeface="Courier New"/>
                <a:sym typeface="Courier New"/>
              </a:rPr>
              <a:t> })</a:t>
            </a:r>
            <a:r>
              <a:rPr lang="en" sz="1100">
                <a:solidFill>
                  <a:srgbClr val="CC7832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1100">
              <a:solidFill>
                <a:srgbClr val="CC783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A9B7C6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sz="1300">
              <a:solidFill>
                <a:srgbClr val="CE9178"/>
              </a:solidFill>
              <a:highlight>
                <a:srgbClr val="1E1E1E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4"/>
          <p:cNvSpPr txBox="1"/>
          <p:nvPr/>
        </p:nvSpPr>
        <p:spPr>
          <a:xfrm>
            <a:off x="690725" y="1454550"/>
            <a:ext cx="4691100" cy="223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5. Tanulság</a:t>
            </a:r>
            <a:endParaRPr b="1" sz="4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52" name="Google Shape;352;p54"/>
          <p:cNvPicPr preferRelativeResize="0"/>
          <p:nvPr/>
        </p:nvPicPr>
        <p:blipFill rotWithShape="1">
          <a:blip r:embed="rId3">
            <a:alphaModFix/>
          </a:blip>
          <a:srcRect b="17898" l="0" r="0" t="0"/>
          <a:stretch/>
        </p:blipFill>
        <p:spPr>
          <a:xfrm>
            <a:off x="4629350" y="1274725"/>
            <a:ext cx="3478375" cy="227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5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Tanulság</a:t>
            </a:r>
            <a:endParaRPr/>
          </a:p>
        </p:txBody>
      </p:sp>
      <p:sp>
        <p:nvSpPr>
          <p:cNvPr id="358" name="Google Shape;358;p55"/>
          <p:cNvSpPr txBox="1"/>
          <p:nvPr>
            <p:ph idx="1" type="body"/>
          </p:nvPr>
        </p:nvSpPr>
        <p:spPr>
          <a:xfrm>
            <a:off x="387200" y="965875"/>
            <a:ext cx="8081100" cy="3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Az anti-patternek </a:t>
            </a:r>
            <a:r>
              <a:rPr b="1" lang="en" u="sng">
                <a:latin typeface="Work Sans"/>
                <a:ea typeface="Work Sans"/>
                <a:cs typeface="Work Sans"/>
                <a:sym typeface="Work Sans"/>
              </a:rPr>
              <a:t>mennyisége</a:t>
            </a:r>
            <a:r>
              <a:rPr lang="en"/>
              <a:t> </a:t>
            </a: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választja el a kezdő és a haladó programozót </a:t>
            </a:r>
            <a:r>
              <a:rPr lang="en"/>
              <a:t>egymástól.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Elkerülésük:</a:t>
            </a:r>
            <a:endParaRPr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Programozói, Architekturális minták ismerete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Adott Framework alapos ismerete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CleanCode elvek betartása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Tapasztalat, visszajelzések alapján fejlődés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Széles látókör, szaktudás az informatika</a:t>
            </a:r>
            <a:br>
              <a:rPr b="1" lang="en">
                <a:latin typeface="Work Sans"/>
                <a:ea typeface="Work Sans"/>
                <a:cs typeface="Work Sans"/>
                <a:sym typeface="Work Sans"/>
              </a:rPr>
            </a:b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 területein belül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6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Hogyan fejlődjek?</a:t>
            </a:r>
            <a:endParaRPr/>
          </a:p>
        </p:txBody>
      </p:sp>
      <p:sp>
        <p:nvSpPr>
          <p:cNvPr id="364" name="Google Shape;364;p56"/>
          <p:cNvSpPr txBox="1"/>
          <p:nvPr>
            <p:ph idx="1" type="body"/>
          </p:nvPr>
        </p:nvSpPr>
        <p:spPr>
          <a:xfrm>
            <a:off x="387200" y="965875"/>
            <a:ext cx="6169800" cy="3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Gyakorlati javaslatok:</a:t>
            </a:r>
            <a:endParaRPr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 u="sng">
                <a:latin typeface="Work Sans"/>
                <a:ea typeface="Work Sans"/>
                <a:cs typeface="Work Sans"/>
                <a:sym typeface="Work Sans"/>
              </a:rPr>
              <a:t>Code Review a cégen belül</a:t>
            </a:r>
            <a:endParaRPr b="1" u="sng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Önfejlesztés </a:t>
            </a:r>
            <a:r>
              <a:rPr lang="en"/>
              <a:t>(könyvek, gyakorló site-ok, garázsprojektek)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Mentorálás 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Olyan munahelyet válassz...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Radikálisan más architektúrák megismerése </a:t>
            </a:r>
            <a:r>
              <a:rPr lang="en"/>
              <a:t>(Backend, Mobilfejlesztés, játékfejlesztés stb.)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Open-source projektekbe bedolgozás</a:t>
            </a:r>
            <a:endParaRPr/>
          </a:p>
        </p:txBody>
      </p:sp>
      <p:pic>
        <p:nvPicPr>
          <p:cNvPr id="365" name="Google Shape;36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7000" y="346400"/>
            <a:ext cx="2250875" cy="337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7"/>
          <p:cNvSpPr txBox="1"/>
          <p:nvPr>
            <p:ph idx="4294967295" type="title"/>
          </p:nvPr>
        </p:nvSpPr>
        <p:spPr>
          <a:xfrm>
            <a:off x="490250" y="526350"/>
            <a:ext cx="79116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Köszönöm a figyelmet!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71" name="Google Shape;37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550" y="1782250"/>
            <a:ext cx="4270075" cy="240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7"/>
          <p:cNvSpPr txBox="1"/>
          <p:nvPr>
            <p:ph idx="4294967295" type="body"/>
          </p:nvPr>
        </p:nvSpPr>
        <p:spPr>
          <a:xfrm>
            <a:off x="5997250" y="2505275"/>
            <a:ext cx="2806800" cy="16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Kérdések?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en"/>
              <a:t>Alapfogalmak</a:t>
            </a:r>
            <a:endParaRPr/>
          </a:p>
        </p:txBody>
      </p:sp>
      <p:sp>
        <p:nvSpPr>
          <p:cNvPr id="125" name="Google Shape;125;p24"/>
          <p:cNvSpPr txBox="1"/>
          <p:nvPr>
            <p:ph idx="1" type="body"/>
          </p:nvPr>
        </p:nvSpPr>
        <p:spPr>
          <a:xfrm>
            <a:off x="387200" y="1071850"/>
            <a:ext cx="8081100" cy="3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600"/>
              </a:spcBef>
              <a:spcAft>
                <a:spcPts val="0"/>
              </a:spcAft>
              <a:buSzPts val="1700"/>
              <a:buChar char="-"/>
            </a:pPr>
            <a:r>
              <a:rPr b="1" lang="en" sz="1700">
                <a:latin typeface="Work Sans"/>
                <a:ea typeface="Work Sans"/>
                <a:cs typeface="Work Sans"/>
                <a:sym typeface="Work Sans"/>
              </a:rPr>
              <a:t>Clean Code</a:t>
            </a:r>
            <a:r>
              <a:rPr lang="en" sz="1700"/>
              <a:t> elvek: Mára már alap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Bad Code vs. Good Code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KISS, DRY, YAGNI stb. 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Progamkód szinten már kezdjük őket érteni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“Megfoghatóbb”, “kódközelibb”, mint a nagy tervezési minták</a:t>
            </a:r>
            <a:endParaRPr sz="1700"/>
          </a:p>
        </p:txBody>
      </p:sp>
      <p:pic>
        <p:nvPicPr>
          <p:cNvPr id="126" name="Google Shape;12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0025" y="317787"/>
            <a:ext cx="1429550" cy="188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4475" y="2774694"/>
            <a:ext cx="2531726" cy="199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/>
          <p:nvPr/>
        </p:nvSpPr>
        <p:spPr>
          <a:xfrm>
            <a:off x="669725" y="1467475"/>
            <a:ext cx="4691100" cy="223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2. Anti-pattern</a:t>
            </a:r>
            <a:endParaRPr b="1" sz="4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33" name="Google Shape;1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0300" y="1019600"/>
            <a:ext cx="3507075" cy="293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r>
              <a:rPr lang="en"/>
              <a:t>. Anti-pattern?</a:t>
            </a:r>
            <a:endParaRPr/>
          </a:p>
        </p:txBody>
      </p:sp>
      <p:sp>
        <p:nvSpPr>
          <p:cNvPr id="139" name="Google Shape;139;p26"/>
          <p:cNvSpPr txBox="1"/>
          <p:nvPr>
            <p:ph idx="1" type="body"/>
          </p:nvPr>
        </p:nvSpPr>
        <p:spPr>
          <a:xfrm>
            <a:off x="387200" y="1071850"/>
            <a:ext cx="8081100" cy="23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Olyan </a:t>
            </a: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gyakori módszerek</a:t>
            </a: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, </a:t>
            </a:r>
            <a:r>
              <a:rPr lang="en"/>
              <a:t>amelyekre fennáll a veszély, hogy</a:t>
            </a:r>
            <a:endParaRPr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Ineffektívek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Kontraproduktívak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Berögződött minták, amelyeket </a:t>
            </a:r>
            <a:br>
              <a:rPr lang="en"/>
            </a:br>
            <a:r>
              <a:rPr lang="en"/>
              <a:t>nem tartunk jó ötletnek.</a:t>
            </a:r>
            <a:br>
              <a:rPr lang="en"/>
            </a:br>
            <a:r>
              <a:rPr lang="en"/>
              <a:t> (előző fejezet ellentéte)</a:t>
            </a:r>
            <a:br>
              <a:rPr lang="en"/>
            </a:br>
            <a:br>
              <a:rPr lang="en"/>
            </a:br>
            <a:r>
              <a:rPr lang="en"/>
              <a:t>“Az ami </a:t>
            </a:r>
            <a:r>
              <a:rPr i="1" lang="en"/>
              <a:t>szerintem </a:t>
            </a:r>
            <a:r>
              <a:rPr lang="en"/>
              <a:t>rossz</a:t>
            </a:r>
            <a:br>
              <a:rPr lang="en"/>
            </a:br>
            <a:r>
              <a:rPr lang="en"/>
              <a:t> megoldás?”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8047" y="1607947"/>
            <a:ext cx="3354000" cy="245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r>
              <a:rPr lang="en"/>
              <a:t>. Anti-pattern?</a:t>
            </a:r>
            <a:endParaRPr/>
          </a:p>
        </p:txBody>
      </p:sp>
      <p:sp>
        <p:nvSpPr>
          <p:cNvPr id="146" name="Google Shape;146;p27"/>
          <p:cNvSpPr txBox="1"/>
          <p:nvPr>
            <p:ph idx="1" type="body"/>
          </p:nvPr>
        </p:nvSpPr>
        <p:spPr>
          <a:xfrm>
            <a:off x="387200" y="1071850"/>
            <a:ext cx="6679800" cy="3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Design Patterns </a:t>
            </a:r>
            <a:r>
              <a:rPr lang="en"/>
              <a:t>c. könyv szerint:</a:t>
            </a:r>
            <a:endParaRPr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Gyakran használt megoldás, mely a gyakori használat ellenére nem megfelelő megoldása a hibának és több mellékhatása van mint előnye.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A problémára már létezik egy jól dokumentált, megismételhető, bizonyítottan jó minta, de nem azt használjuk.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0875" y="1613825"/>
            <a:ext cx="1552650" cy="180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Anti-pattern példák</a:t>
            </a:r>
            <a:endParaRPr/>
          </a:p>
        </p:txBody>
      </p:sp>
      <p:sp>
        <p:nvSpPr>
          <p:cNvPr id="153" name="Google Shape;153;p28"/>
          <p:cNvSpPr txBox="1"/>
          <p:nvPr>
            <p:ph idx="1" type="body"/>
          </p:nvPr>
        </p:nvSpPr>
        <p:spPr>
          <a:xfrm>
            <a:off x="387200" y="1071850"/>
            <a:ext cx="8081100" cy="3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Vegyes ízelítő: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https://en.wikipedia.org/wiki/Anti-pattern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Általánosságban példák:</a:t>
            </a:r>
            <a:endParaRPr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Code duplication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Spaghetti</a:t>
            </a: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 code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Race conditions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Dependency Hell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Silver Bullet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Bug-feature requests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Error hiding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StackOverflow :)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6800" y="2538250"/>
            <a:ext cx="1772200" cy="228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6925" y="1700418"/>
            <a:ext cx="2621200" cy="62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>
            <p:ph type="title"/>
          </p:nvPr>
        </p:nvSpPr>
        <p:spPr>
          <a:xfrm>
            <a:off x="387200" y="264900"/>
            <a:ext cx="7986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Anti-patternek keletkezése</a:t>
            </a:r>
            <a:endParaRPr/>
          </a:p>
        </p:txBody>
      </p:sp>
      <p:sp>
        <p:nvSpPr>
          <p:cNvPr id="161" name="Google Shape;161;p29"/>
          <p:cNvSpPr txBox="1"/>
          <p:nvPr>
            <p:ph idx="1" type="body"/>
          </p:nvPr>
        </p:nvSpPr>
        <p:spPr>
          <a:xfrm>
            <a:off x="387200" y="1071850"/>
            <a:ext cx="5685600" cy="3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A problémára </a:t>
            </a: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rossz eszközt választunk.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Nem elég mélyek az ismereteink.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>
                <a:latin typeface="Work Sans"/>
                <a:ea typeface="Work Sans"/>
                <a:cs typeface="Work Sans"/>
                <a:sym typeface="Work Sans"/>
              </a:rPr>
              <a:t>Nem ismerjük megfelelően a rendszert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Több fejlesztő közötti kommunikációs probléma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 u="sng">
                <a:latin typeface="Work Sans"/>
                <a:ea typeface="Work Sans"/>
                <a:cs typeface="Work Sans"/>
                <a:sym typeface="Work Sans"/>
              </a:rPr>
              <a:t>Nem ismerjük a design patterneket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Limitált eszköztárból dolgozunk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Work Sans"/>
              <a:buChar char="-"/>
            </a:pPr>
            <a:r>
              <a:rPr b="1" lang="en" u="sng">
                <a:latin typeface="Work Sans"/>
                <a:ea typeface="Work Sans"/>
                <a:cs typeface="Work Sans"/>
                <a:sym typeface="Work Sans"/>
              </a:rPr>
              <a:t>Nem adaptálódunk a másféle gondolkodásmódra.</a:t>
            </a:r>
            <a:endParaRPr b="1" u="sng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9144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4250" y="1431988"/>
            <a:ext cx="2766400" cy="2279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ebváltó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B83B42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