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5" r:id="rId6"/>
    <p:sldId id="473" r:id="rId7"/>
    <p:sldId id="446" r:id="rId8"/>
    <p:sldId id="476" r:id="rId9"/>
    <p:sldId id="477" r:id="rId10"/>
    <p:sldId id="478" r:id="rId11"/>
    <p:sldId id="479" r:id="rId12"/>
    <p:sldId id="480" r:id="rId13"/>
    <p:sldId id="482" r:id="rId14"/>
    <p:sldId id="481" r:id="rId15"/>
    <p:sldId id="468" r:id="rId16"/>
    <p:sldId id="370" r:id="rId17"/>
  </p:sldIdLst>
  <p:sldSz cx="11522075" cy="6480175"/>
  <p:notesSz cx="6858000" cy="9144000"/>
  <p:defaultTextStyle>
    <a:defPPr>
      <a:defRPr lang="hu-HU"/>
    </a:defPPr>
    <a:lvl1pPr marL="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55">
          <p15:clr>
            <a:srgbClr val="A4A3A4"/>
          </p15:clr>
        </p15:guide>
        <p15:guide id="3" orient="horz" pos="305">
          <p15:clr>
            <a:srgbClr val="A4A3A4"/>
          </p15:clr>
        </p15:guide>
        <p15:guide id="4" orient="horz" pos="458">
          <p15:clr>
            <a:srgbClr val="A4A3A4"/>
          </p15:clr>
        </p15:guide>
        <p15:guide id="5" orient="horz" pos="607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11">
          <p15:clr>
            <a:srgbClr val="A4A3A4"/>
          </p15:clr>
        </p15:guide>
        <p15:guide id="8" orient="horz" pos="1061">
          <p15:clr>
            <a:srgbClr val="A4A3A4"/>
          </p15:clr>
        </p15:guide>
        <p15:guide id="9" orient="horz" pos="1212">
          <p15:clr>
            <a:srgbClr val="A4A3A4"/>
          </p15:clr>
        </p15:guide>
        <p15:guide id="10" orient="horz" pos="1972">
          <p15:clr>
            <a:srgbClr val="A4A3A4"/>
          </p15:clr>
        </p15:guide>
        <p15:guide id="11" orient="horz" pos="1515">
          <p15:clr>
            <a:srgbClr val="A4A3A4"/>
          </p15:clr>
        </p15:guide>
        <p15:guide id="12" orient="horz" pos="1665">
          <p15:clr>
            <a:srgbClr val="A4A3A4"/>
          </p15:clr>
        </p15:guide>
        <p15:guide id="13" orient="horz" pos="1817">
          <p15:clr>
            <a:srgbClr val="A4A3A4"/>
          </p15:clr>
        </p15:guide>
        <p15:guide id="14" orient="horz" pos="1969">
          <p15:clr>
            <a:srgbClr val="A4A3A4"/>
          </p15:clr>
        </p15:guide>
        <p15:guide id="15" orient="horz" pos="2118">
          <p15:clr>
            <a:srgbClr val="A4A3A4"/>
          </p15:clr>
        </p15:guide>
        <p15:guide id="16" orient="horz" pos="2269">
          <p15:clr>
            <a:srgbClr val="A4A3A4"/>
          </p15:clr>
        </p15:guide>
        <p15:guide id="17" orient="horz" pos="2419">
          <p15:clr>
            <a:srgbClr val="A4A3A4"/>
          </p15:clr>
        </p15:guide>
        <p15:guide id="18" orient="horz" pos="2572">
          <p15:clr>
            <a:srgbClr val="A4A3A4"/>
          </p15:clr>
        </p15:guide>
        <p15:guide id="19" orient="horz" pos="2724">
          <p15:clr>
            <a:srgbClr val="A4A3A4"/>
          </p15:clr>
        </p15:guide>
        <p15:guide id="20" orient="horz" pos="2874">
          <p15:clr>
            <a:srgbClr val="A4A3A4"/>
          </p15:clr>
        </p15:guide>
        <p15:guide id="21" orient="horz" pos="3026">
          <p15:clr>
            <a:srgbClr val="A4A3A4"/>
          </p15:clr>
        </p15:guide>
        <p15:guide id="22" orient="horz" pos="3176">
          <p15:clr>
            <a:srgbClr val="A4A3A4"/>
          </p15:clr>
        </p15:guide>
        <p15:guide id="23" orient="horz" pos="3327">
          <p15:clr>
            <a:srgbClr val="A4A3A4"/>
          </p15:clr>
        </p15:guide>
        <p15:guide id="24" orient="horz" pos="3480">
          <p15:clr>
            <a:srgbClr val="A4A3A4"/>
          </p15:clr>
        </p15:guide>
        <p15:guide id="25" orient="horz" pos="3629">
          <p15:clr>
            <a:srgbClr val="A4A3A4"/>
          </p15:clr>
        </p15:guide>
        <p15:guide id="26" orient="horz" pos="3783">
          <p15:clr>
            <a:srgbClr val="A4A3A4"/>
          </p15:clr>
        </p15:guide>
        <p15:guide id="27" orient="horz" pos="3932">
          <p15:clr>
            <a:srgbClr val="A4A3A4"/>
          </p15:clr>
        </p15:guide>
        <p15:guide id="28" orient="horz" pos="4081">
          <p15:clr>
            <a:srgbClr val="A4A3A4"/>
          </p15:clr>
        </p15:guide>
        <p15:guide id="29" pos="33">
          <p15:clr>
            <a:srgbClr val="A4A3A4"/>
          </p15:clr>
        </p15:guide>
        <p15:guide id="30" pos="910">
          <p15:clr>
            <a:srgbClr val="A4A3A4"/>
          </p15:clr>
        </p15:guide>
        <p15:guide id="31" pos="1059">
          <p15:clr>
            <a:srgbClr val="A4A3A4"/>
          </p15:clr>
        </p15:guide>
        <p15:guide id="32" pos="1211">
          <p15:clr>
            <a:srgbClr val="A4A3A4"/>
          </p15:clr>
        </p15:guide>
        <p15:guide id="33" pos="1360">
          <p15:clr>
            <a:srgbClr val="A4A3A4"/>
          </p15:clr>
        </p15:guide>
        <p15:guide id="34" pos="1514">
          <p15:clr>
            <a:srgbClr val="A4A3A4"/>
          </p15:clr>
        </p15:guide>
        <p15:guide id="35" pos="1664">
          <p15:clr>
            <a:srgbClr val="A4A3A4"/>
          </p15:clr>
        </p15:guide>
        <p15:guide id="36" pos="1815">
          <p15:clr>
            <a:srgbClr val="A4A3A4"/>
          </p15:clr>
        </p15:guide>
        <p15:guide id="37" pos="1967">
          <p15:clr>
            <a:srgbClr val="A4A3A4"/>
          </p15:clr>
        </p15:guide>
        <p15:guide id="38" pos="2116">
          <p15:clr>
            <a:srgbClr val="A4A3A4"/>
          </p15:clr>
        </p15:guide>
        <p15:guide id="39" pos="7106">
          <p15:clr>
            <a:srgbClr val="A4A3A4"/>
          </p15:clr>
        </p15:guide>
        <p15:guide id="40" pos="6954">
          <p15:clr>
            <a:srgbClr val="A4A3A4"/>
          </p15:clr>
        </p15:guide>
        <p15:guide id="41" pos="6804">
          <p15:clr>
            <a:srgbClr val="A4A3A4"/>
          </p15:clr>
        </p15:guide>
        <p15:guide id="42" pos="6652">
          <p15:clr>
            <a:srgbClr val="A4A3A4"/>
          </p15:clr>
        </p15:guide>
        <p15:guide id="43" pos="6499">
          <p15:clr>
            <a:srgbClr val="A4A3A4"/>
          </p15:clr>
        </p15:guide>
        <p15:guide id="44" pos="6349">
          <p15:clr>
            <a:srgbClr val="A4A3A4"/>
          </p15:clr>
        </p15:guide>
        <p15:guide id="45" pos="6197">
          <p15:clr>
            <a:srgbClr val="A4A3A4"/>
          </p15:clr>
        </p15:guide>
        <p15:guide id="46" pos="6047">
          <p15:clr>
            <a:srgbClr val="A4A3A4"/>
          </p15:clr>
        </p15:guide>
        <p15:guide id="47" pos="5442">
          <p15:clr>
            <a:srgbClr val="A4A3A4"/>
          </p15:clr>
        </p15:guide>
        <p15:guide id="48" pos="5896">
          <p15:clr>
            <a:srgbClr val="A4A3A4"/>
          </p15:clr>
        </p15:guide>
        <p15:guide id="49" pos="5743">
          <p15:clr>
            <a:srgbClr val="A4A3A4"/>
          </p15:clr>
        </p15:guide>
        <p15:guide id="50" pos="5594">
          <p15:clr>
            <a:srgbClr val="A4A3A4"/>
          </p15:clr>
        </p15:guide>
        <p15:guide id="51" pos="5292">
          <p15:clr>
            <a:srgbClr val="A4A3A4"/>
          </p15:clr>
        </p15:guide>
        <p15:guide id="52" pos="5140">
          <p15:clr>
            <a:srgbClr val="A4A3A4"/>
          </p15:clr>
        </p15:guide>
        <p15:guide id="53" pos="4987">
          <p15:clr>
            <a:srgbClr val="A4A3A4"/>
          </p15:clr>
        </p15:guide>
        <p15:guide id="54" pos="4838">
          <p15:clr>
            <a:srgbClr val="A4A3A4"/>
          </p15:clr>
        </p15:guide>
        <p15:guide id="55" pos="4688">
          <p15:clr>
            <a:srgbClr val="A4A3A4"/>
          </p15:clr>
        </p15:guide>
        <p15:guide id="56" pos="4534">
          <p15:clr>
            <a:srgbClr val="A4A3A4"/>
          </p15:clr>
        </p15:guide>
        <p15:guide id="57" pos="4384">
          <p15:clr>
            <a:srgbClr val="A4A3A4"/>
          </p15:clr>
        </p15:guide>
        <p15:guide id="58" pos="4234">
          <p15:clr>
            <a:srgbClr val="A4A3A4"/>
          </p15:clr>
        </p15:guide>
        <p15:guide id="59" pos="4083">
          <p15:clr>
            <a:srgbClr val="A4A3A4"/>
          </p15:clr>
        </p15:guide>
        <p15:guide id="60" pos="3930">
          <p15:clr>
            <a:srgbClr val="A4A3A4"/>
          </p15:clr>
        </p15:guide>
        <p15:guide id="61" pos="3780">
          <p15:clr>
            <a:srgbClr val="A4A3A4"/>
          </p15:clr>
        </p15:guide>
        <p15:guide id="62" pos="3629">
          <p15:clr>
            <a:srgbClr val="A4A3A4"/>
          </p15:clr>
        </p15:guide>
        <p15:guide id="63" pos="3478">
          <p15:clr>
            <a:srgbClr val="A4A3A4"/>
          </p15:clr>
        </p15:guide>
        <p15:guide id="64" pos="3328">
          <p15:clr>
            <a:srgbClr val="A4A3A4"/>
          </p15:clr>
        </p15:guide>
        <p15:guide id="65" pos="3175">
          <p15:clr>
            <a:srgbClr val="A4A3A4"/>
          </p15:clr>
        </p15:guide>
        <p15:guide id="66" pos="3024">
          <p15:clr>
            <a:srgbClr val="A4A3A4"/>
          </p15:clr>
        </p15:guide>
        <p15:guide id="67" pos="2872">
          <p15:clr>
            <a:srgbClr val="A4A3A4"/>
          </p15:clr>
        </p15:guide>
        <p15:guide id="68" pos="2722">
          <p15:clr>
            <a:srgbClr val="A4A3A4"/>
          </p15:clr>
        </p15:guide>
        <p15:guide id="69" pos="2571">
          <p15:clr>
            <a:srgbClr val="A4A3A4"/>
          </p15:clr>
        </p15:guide>
        <p15:guide id="70" pos="2418">
          <p15:clr>
            <a:srgbClr val="A4A3A4"/>
          </p15:clr>
        </p15:guide>
        <p15:guide id="71" pos="2269">
          <p15:clr>
            <a:srgbClr val="A4A3A4"/>
          </p15:clr>
        </p15:guide>
        <p15:guide id="72" pos="757">
          <p15:clr>
            <a:srgbClr val="A4A3A4"/>
          </p15:clr>
        </p15:guide>
        <p15:guide id="73" pos="604">
          <p15:clr>
            <a:srgbClr val="A4A3A4"/>
          </p15:clr>
        </p15:guide>
        <p15:guide id="74" pos="455">
          <p15:clr>
            <a:srgbClr val="A4A3A4"/>
          </p15:clr>
        </p15:guide>
        <p15:guide id="75" pos="304">
          <p15:clr>
            <a:srgbClr val="A4A3A4"/>
          </p15:clr>
        </p15:guide>
        <p15:guide id="76" pos="154">
          <p15:clr>
            <a:srgbClr val="A4A3A4"/>
          </p15:clr>
        </p15:guide>
        <p15:guide id="77" pos="7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73158"/>
    <a:srgbClr val="F58246"/>
    <a:srgbClr val="27B4AE"/>
    <a:srgbClr val="969696"/>
    <a:srgbClr val="B2B2B2"/>
    <a:srgbClr val="E6E6E6"/>
    <a:srgbClr val="000000"/>
    <a:srgbClr val="5ABC6E"/>
    <a:srgbClr val="5A5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E4466-036D-87AC-508B-FA5D3C035AA9}" v="1" dt="2021-10-06T21:02:27.343"/>
    <p1510:client id="{A3A306F6-5D81-DFCA-BA18-B063DB2CB817}" v="496" dt="2021-09-29T15:35:40.369"/>
    <p1510:client id="{FB9B31BF-752B-F4EA-2E7F-35775BD22689}" v="1062" dt="2021-10-01T06:34:56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/>
        <p:guide orient="horz" pos="155"/>
        <p:guide orient="horz" pos="305"/>
        <p:guide orient="horz" pos="458"/>
        <p:guide orient="horz" pos="607"/>
        <p:guide orient="horz" pos="758"/>
        <p:guide orient="horz" pos="911"/>
        <p:guide orient="horz" pos="1061"/>
        <p:guide orient="horz" pos="1212"/>
        <p:guide orient="horz" pos="1972"/>
        <p:guide orient="horz" pos="1515"/>
        <p:guide orient="horz" pos="1665"/>
        <p:guide orient="horz" pos="1817"/>
        <p:guide orient="horz" pos="1969"/>
        <p:guide orient="horz" pos="2118"/>
        <p:guide orient="horz" pos="2269"/>
        <p:guide orient="horz" pos="2419"/>
        <p:guide orient="horz" pos="2572"/>
        <p:guide orient="horz" pos="2724"/>
        <p:guide orient="horz" pos="2874"/>
        <p:guide orient="horz" pos="3026"/>
        <p:guide orient="horz" pos="3176"/>
        <p:guide orient="horz" pos="3327"/>
        <p:guide orient="horz" pos="3480"/>
        <p:guide orient="horz" pos="3629"/>
        <p:guide orient="horz" pos="3783"/>
        <p:guide orient="horz" pos="3932"/>
        <p:guide orient="horz" pos="4081"/>
        <p:guide pos="33"/>
        <p:guide pos="910"/>
        <p:guide pos="1059"/>
        <p:guide pos="1211"/>
        <p:guide pos="1360"/>
        <p:guide pos="1514"/>
        <p:guide pos="1664"/>
        <p:guide pos="1815"/>
        <p:guide pos="1967"/>
        <p:guide pos="2116"/>
        <p:guide pos="7106"/>
        <p:guide pos="6954"/>
        <p:guide pos="6804"/>
        <p:guide pos="6652"/>
        <p:guide pos="6499"/>
        <p:guide pos="6349"/>
        <p:guide pos="6197"/>
        <p:guide pos="6047"/>
        <p:guide pos="5442"/>
        <p:guide pos="5896"/>
        <p:guide pos="5743"/>
        <p:guide pos="5594"/>
        <p:guide pos="5292"/>
        <p:guide pos="5140"/>
        <p:guide pos="4987"/>
        <p:guide pos="4838"/>
        <p:guide pos="4688"/>
        <p:guide pos="4534"/>
        <p:guide pos="4384"/>
        <p:guide pos="4234"/>
        <p:guide pos="4083"/>
        <p:guide pos="3930"/>
        <p:guide pos="3780"/>
        <p:guide pos="3629"/>
        <p:guide pos="3478"/>
        <p:guide pos="3328"/>
        <p:guide pos="3175"/>
        <p:guide pos="3024"/>
        <p:guide pos="2872"/>
        <p:guide pos="2722"/>
        <p:guide pos="2571"/>
        <p:guide pos="2418"/>
        <p:guide pos="2269"/>
        <p:guide pos="757"/>
        <p:guide pos="604"/>
        <p:guide pos="455"/>
        <p:guide pos="304"/>
        <p:guide pos="154"/>
        <p:guide pos="725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C5097-ECD5-4FA4-93C9-2086516F8029}" type="datetimeFigureOut">
              <a:rPr lang="hu-HU" smtClean="0"/>
              <a:t>2021. 10. 07.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E0888-241C-49A3-87D2-3A0E68ED4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44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2E0888-241C-49A3-87D2-3A0E68ED42A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6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4133-4977-4A3C-956A-019F0BA1A19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70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Csoportba foglalás 86"/>
          <p:cNvGrpSpPr/>
          <p:nvPr userDrawn="1"/>
        </p:nvGrpSpPr>
        <p:grpSpPr>
          <a:xfrm>
            <a:off x="-2524" y="0"/>
            <a:ext cx="11522075" cy="6480175"/>
            <a:chOff x="0" y="0"/>
            <a:chExt cx="9144000" cy="5148263"/>
          </a:xfrm>
          <a:noFill/>
        </p:grpSpPr>
        <p:sp>
          <p:nvSpPr>
            <p:cNvPr id="146" name="Line 62"/>
            <p:cNvSpPr>
              <a:spLocks noChangeShapeType="1"/>
            </p:cNvSpPr>
            <p:nvPr/>
          </p:nvSpPr>
          <p:spPr bwMode="auto">
            <a:xfrm flipH="1">
              <a:off x="0" y="1525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8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4000" cy="5143500"/>
            </a:xfrm>
            <a:prstGeom prst="rect">
              <a:avLst/>
            </a:prstGeom>
            <a:grpFill/>
            <a:ln w="1270">
              <a:solidFill>
                <a:schemeClr val="bg1">
                  <a:lumMod val="65000"/>
                  <a:alpha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0" name="Line 6"/>
            <p:cNvSpPr>
              <a:spLocks noChangeShapeType="1"/>
            </p:cNvSpPr>
            <p:nvPr/>
          </p:nvSpPr>
          <p:spPr bwMode="auto">
            <a:xfrm>
              <a:off x="19208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3810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2" name="Line 8"/>
            <p:cNvSpPr>
              <a:spLocks noChangeShapeType="1"/>
            </p:cNvSpPr>
            <p:nvPr/>
          </p:nvSpPr>
          <p:spPr bwMode="auto">
            <a:xfrm>
              <a:off x="5715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3" name="Line 9"/>
            <p:cNvSpPr>
              <a:spLocks noChangeShapeType="1"/>
            </p:cNvSpPr>
            <p:nvPr/>
          </p:nvSpPr>
          <p:spPr bwMode="auto">
            <a:xfrm>
              <a:off x="760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4" name="Line 10"/>
            <p:cNvSpPr>
              <a:spLocks noChangeShapeType="1"/>
            </p:cNvSpPr>
            <p:nvPr/>
          </p:nvSpPr>
          <p:spPr bwMode="auto">
            <a:xfrm>
              <a:off x="9525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5" name="Line 11"/>
            <p:cNvSpPr>
              <a:spLocks noChangeShapeType="1"/>
            </p:cNvSpPr>
            <p:nvPr/>
          </p:nvSpPr>
          <p:spPr bwMode="auto">
            <a:xfrm>
              <a:off x="11430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6" name="Line 12"/>
            <p:cNvSpPr>
              <a:spLocks noChangeShapeType="1"/>
            </p:cNvSpPr>
            <p:nvPr/>
          </p:nvSpPr>
          <p:spPr bwMode="auto">
            <a:xfrm>
              <a:off x="1331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7" name="Line 13"/>
            <p:cNvSpPr>
              <a:spLocks noChangeShapeType="1"/>
            </p:cNvSpPr>
            <p:nvPr/>
          </p:nvSpPr>
          <p:spPr bwMode="auto">
            <a:xfrm>
              <a:off x="15240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8" name="Line 14"/>
            <p:cNvSpPr>
              <a:spLocks noChangeShapeType="1"/>
            </p:cNvSpPr>
            <p:nvPr/>
          </p:nvSpPr>
          <p:spPr bwMode="auto">
            <a:xfrm>
              <a:off x="1712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9" name="Line 15"/>
            <p:cNvSpPr>
              <a:spLocks noChangeShapeType="1"/>
            </p:cNvSpPr>
            <p:nvPr/>
          </p:nvSpPr>
          <p:spPr bwMode="auto">
            <a:xfrm>
              <a:off x="19050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2093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1" name="Line 17"/>
            <p:cNvSpPr>
              <a:spLocks noChangeShapeType="1"/>
            </p:cNvSpPr>
            <p:nvPr/>
          </p:nvSpPr>
          <p:spPr bwMode="auto">
            <a:xfrm>
              <a:off x="2284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" name="Line 18"/>
            <p:cNvSpPr>
              <a:spLocks noChangeShapeType="1"/>
            </p:cNvSpPr>
            <p:nvPr/>
          </p:nvSpPr>
          <p:spPr bwMode="auto">
            <a:xfrm>
              <a:off x="24765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" name="Line 19"/>
            <p:cNvSpPr>
              <a:spLocks noChangeShapeType="1"/>
            </p:cNvSpPr>
            <p:nvPr/>
          </p:nvSpPr>
          <p:spPr bwMode="auto">
            <a:xfrm>
              <a:off x="2665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4" name="Line 20"/>
            <p:cNvSpPr>
              <a:spLocks noChangeShapeType="1"/>
            </p:cNvSpPr>
            <p:nvPr/>
          </p:nvSpPr>
          <p:spPr bwMode="auto">
            <a:xfrm>
              <a:off x="2855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5" name="Line 21"/>
            <p:cNvSpPr>
              <a:spLocks noChangeShapeType="1"/>
            </p:cNvSpPr>
            <p:nvPr/>
          </p:nvSpPr>
          <p:spPr bwMode="auto">
            <a:xfrm>
              <a:off x="3044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6" name="Line 22"/>
            <p:cNvSpPr>
              <a:spLocks noChangeShapeType="1"/>
            </p:cNvSpPr>
            <p:nvPr/>
          </p:nvSpPr>
          <p:spPr bwMode="auto">
            <a:xfrm>
              <a:off x="3236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7" name="Line 23"/>
            <p:cNvSpPr>
              <a:spLocks noChangeShapeType="1"/>
            </p:cNvSpPr>
            <p:nvPr/>
          </p:nvSpPr>
          <p:spPr bwMode="auto">
            <a:xfrm>
              <a:off x="3429000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>
              <a:off x="3617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3808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0" name="Line 26"/>
            <p:cNvSpPr>
              <a:spLocks noChangeShapeType="1"/>
            </p:cNvSpPr>
            <p:nvPr/>
          </p:nvSpPr>
          <p:spPr bwMode="auto">
            <a:xfrm>
              <a:off x="3997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1" name="Line 27"/>
            <p:cNvSpPr>
              <a:spLocks noChangeShapeType="1"/>
            </p:cNvSpPr>
            <p:nvPr/>
          </p:nvSpPr>
          <p:spPr bwMode="auto">
            <a:xfrm>
              <a:off x="4189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2" name="Line 28"/>
            <p:cNvSpPr>
              <a:spLocks noChangeShapeType="1"/>
            </p:cNvSpPr>
            <p:nvPr/>
          </p:nvSpPr>
          <p:spPr bwMode="auto">
            <a:xfrm>
              <a:off x="4379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3" name="Line 29"/>
            <p:cNvSpPr>
              <a:spLocks noChangeShapeType="1"/>
            </p:cNvSpPr>
            <p:nvPr/>
          </p:nvSpPr>
          <p:spPr bwMode="auto">
            <a:xfrm>
              <a:off x="4568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4" name="Line 30"/>
            <p:cNvSpPr>
              <a:spLocks noChangeShapeType="1"/>
            </p:cNvSpPr>
            <p:nvPr/>
          </p:nvSpPr>
          <p:spPr bwMode="auto">
            <a:xfrm>
              <a:off x="4760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5" name="Line 31"/>
            <p:cNvSpPr>
              <a:spLocks noChangeShapeType="1"/>
            </p:cNvSpPr>
            <p:nvPr/>
          </p:nvSpPr>
          <p:spPr bwMode="auto">
            <a:xfrm>
              <a:off x="4949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6" name="Line 32"/>
            <p:cNvSpPr>
              <a:spLocks noChangeShapeType="1"/>
            </p:cNvSpPr>
            <p:nvPr/>
          </p:nvSpPr>
          <p:spPr bwMode="auto">
            <a:xfrm>
              <a:off x="5141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7" name="Line 33"/>
            <p:cNvSpPr>
              <a:spLocks noChangeShapeType="1"/>
            </p:cNvSpPr>
            <p:nvPr/>
          </p:nvSpPr>
          <p:spPr bwMode="auto">
            <a:xfrm>
              <a:off x="5332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8" name="Line 34"/>
            <p:cNvSpPr>
              <a:spLocks noChangeShapeType="1"/>
            </p:cNvSpPr>
            <p:nvPr/>
          </p:nvSpPr>
          <p:spPr bwMode="auto">
            <a:xfrm>
              <a:off x="5521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57134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>
              <a:off x="5902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1" name="Line 37"/>
            <p:cNvSpPr>
              <a:spLocks noChangeShapeType="1"/>
            </p:cNvSpPr>
            <p:nvPr/>
          </p:nvSpPr>
          <p:spPr bwMode="auto">
            <a:xfrm>
              <a:off x="6092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2" name="Line 38"/>
            <p:cNvSpPr>
              <a:spLocks noChangeShapeType="1"/>
            </p:cNvSpPr>
            <p:nvPr/>
          </p:nvSpPr>
          <p:spPr bwMode="auto">
            <a:xfrm>
              <a:off x="62817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3" name="Line 39"/>
            <p:cNvSpPr>
              <a:spLocks noChangeShapeType="1"/>
            </p:cNvSpPr>
            <p:nvPr/>
          </p:nvSpPr>
          <p:spPr bwMode="auto">
            <a:xfrm>
              <a:off x="6473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4" name="Line 40"/>
            <p:cNvSpPr>
              <a:spLocks noChangeShapeType="1"/>
            </p:cNvSpPr>
            <p:nvPr/>
          </p:nvSpPr>
          <p:spPr bwMode="auto">
            <a:xfrm>
              <a:off x="6665913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5" name="Line 41"/>
            <p:cNvSpPr>
              <a:spLocks noChangeShapeType="1"/>
            </p:cNvSpPr>
            <p:nvPr/>
          </p:nvSpPr>
          <p:spPr bwMode="auto">
            <a:xfrm>
              <a:off x="6854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6" name="Line 42"/>
            <p:cNvSpPr>
              <a:spLocks noChangeShapeType="1"/>
            </p:cNvSpPr>
            <p:nvPr/>
          </p:nvSpPr>
          <p:spPr bwMode="auto">
            <a:xfrm>
              <a:off x="7045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7" name="Line 43"/>
            <p:cNvSpPr>
              <a:spLocks noChangeShapeType="1"/>
            </p:cNvSpPr>
            <p:nvPr/>
          </p:nvSpPr>
          <p:spPr bwMode="auto">
            <a:xfrm>
              <a:off x="72342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8" name="Line 44"/>
            <p:cNvSpPr>
              <a:spLocks noChangeShapeType="1"/>
            </p:cNvSpPr>
            <p:nvPr/>
          </p:nvSpPr>
          <p:spPr bwMode="auto">
            <a:xfrm>
              <a:off x="7426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9" name="Line 45"/>
            <p:cNvSpPr>
              <a:spLocks noChangeShapeType="1"/>
            </p:cNvSpPr>
            <p:nvPr/>
          </p:nvSpPr>
          <p:spPr bwMode="auto">
            <a:xfrm>
              <a:off x="7616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0" name="Line 46"/>
            <p:cNvSpPr>
              <a:spLocks noChangeShapeType="1"/>
            </p:cNvSpPr>
            <p:nvPr/>
          </p:nvSpPr>
          <p:spPr bwMode="auto">
            <a:xfrm>
              <a:off x="78057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1" name="Line 47"/>
            <p:cNvSpPr>
              <a:spLocks noChangeShapeType="1"/>
            </p:cNvSpPr>
            <p:nvPr/>
          </p:nvSpPr>
          <p:spPr bwMode="auto">
            <a:xfrm>
              <a:off x="7997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2" name="Line 48"/>
            <p:cNvSpPr>
              <a:spLocks noChangeShapeType="1"/>
            </p:cNvSpPr>
            <p:nvPr/>
          </p:nvSpPr>
          <p:spPr bwMode="auto">
            <a:xfrm>
              <a:off x="81867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83788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4" name="Line 50"/>
            <p:cNvSpPr>
              <a:spLocks noChangeShapeType="1"/>
            </p:cNvSpPr>
            <p:nvPr/>
          </p:nvSpPr>
          <p:spPr bwMode="auto">
            <a:xfrm>
              <a:off x="8569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5" name="Line 51"/>
            <p:cNvSpPr>
              <a:spLocks noChangeShapeType="1"/>
            </p:cNvSpPr>
            <p:nvPr/>
          </p:nvSpPr>
          <p:spPr bwMode="auto">
            <a:xfrm>
              <a:off x="87582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6" name="Line 52"/>
            <p:cNvSpPr>
              <a:spLocks noChangeShapeType="1"/>
            </p:cNvSpPr>
            <p:nvPr/>
          </p:nvSpPr>
          <p:spPr bwMode="auto">
            <a:xfrm>
              <a:off x="8950325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7" name="Line 53"/>
            <p:cNvSpPr>
              <a:spLocks noChangeShapeType="1"/>
            </p:cNvSpPr>
            <p:nvPr/>
          </p:nvSpPr>
          <p:spPr bwMode="auto">
            <a:xfrm>
              <a:off x="9139238" y="0"/>
              <a:ext cx="1588" cy="5146675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8" name="Line 54"/>
            <p:cNvSpPr>
              <a:spLocks noChangeShapeType="1"/>
            </p:cNvSpPr>
            <p:nvPr/>
          </p:nvSpPr>
          <p:spPr bwMode="auto">
            <a:xfrm flipH="1">
              <a:off x="0" y="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9" name="Line 55"/>
            <p:cNvSpPr>
              <a:spLocks noChangeShapeType="1"/>
            </p:cNvSpPr>
            <p:nvPr/>
          </p:nvSpPr>
          <p:spPr bwMode="auto">
            <a:xfrm flipH="1">
              <a:off x="0" y="192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0" name="Line 56"/>
            <p:cNvSpPr>
              <a:spLocks noChangeShapeType="1"/>
            </p:cNvSpPr>
            <p:nvPr/>
          </p:nvSpPr>
          <p:spPr bwMode="auto">
            <a:xfrm flipH="1">
              <a:off x="0" y="3810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1" name="Line 57"/>
            <p:cNvSpPr>
              <a:spLocks noChangeShapeType="1"/>
            </p:cNvSpPr>
            <p:nvPr/>
          </p:nvSpPr>
          <p:spPr bwMode="auto">
            <a:xfrm flipH="1">
              <a:off x="0" y="573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2" name="Line 58"/>
            <p:cNvSpPr>
              <a:spLocks noChangeShapeType="1"/>
            </p:cNvSpPr>
            <p:nvPr/>
          </p:nvSpPr>
          <p:spPr bwMode="auto">
            <a:xfrm flipH="1">
              <a:off x="0" y="7620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3" name="Line 59"/>
            <p:cNvSpPr>
              <a:spLocks noChangeShapeType="1"/>
            </p:cNvSpPr>
            <p:nvPr/>
          </p:nvSpPr>
          <p:spPr bwMode="auto">
            <a:xfrm flipH="1">
              <a:off x="0" y="9525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4" name="Line 60"/>
            <p:cNvSpPr>
              <a:spLocks noChangeShapeType="1"/>
            </p:cNvSpPr>
            <p:nvPr/>
          </p:nvSpPr>
          <p:spPr bwMode="auto">
            <a:xfrm flipH="1">
              <a:off x="0" y="1144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5" name="Line 61"/>
            <p:cNvSpPr>
              <a:spLocks noChangeShapeType="1"/>
            </p:cNvSpPr>
            <p:nvPr/>
          </p:nvSpPr>
          <p:spPr bwMode="auto">
            <a:xfrm flipH="1">
              <a:off x="0" y="13335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7" name="Line 63"/>
            <p:cNvSpPr>
              <a:spLocks noChangeShapeType="1"/>
            </p:cNvSpPr>
            <p:nvPr/>
          </p:nvSpPr>
          <p:spPr bwMode="auto">
            <a:xfrm flipH="1">
              <a:off x="0" y="17145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8" name="Line 64"/>
            <p:cNvSpPr>
              <a:spLocks noChangeShapeType="1"/>
            </p:cNvSpPr>
            <p:nvPr/>
          </p:nvSpPr>
          <p:spPr bwMode="auto">
            <a:xfrm flipH="1">
              <a:off x="0" y="1906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9" name="Line 65"/>
            <p:cNvSpPr>
              <a:spLocks noChangeShapeType="1"/>
            </p:cNvSpPr>
            <p:nvPr/>
          </p:nvSpPr>
          <p:spPr bwMode="auto">
            <a:xfrm flipH="1">
              <a:off x="0" y="20955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0" name="Line 66"/>
            <p:cNvSpPr>
              <a:spLocks noChangeShapeType="1"/>
            </p:cNvSpPr>
            <p:nvPr/>
          </p:nvSpPr>
          <p:spPr bwMode="auto">
            <a:xfrm flipH="1">
              <a:off x="0" y="2287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1" name="Line 67"/>
            <p:cNvSpPr>
              <a:spLocks noChangeShapeType="1"/>
            </p:cNvSpPr>
            <p:nvPr/>
          </p:nvSpPr>
          <p:spPr bwMode="auto">
            <a:xfrm flipH="1">
              <a:off x="0" y="2478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2" name="Line 68"/>
            <p:cNvSpPr>
              <a:spLocks noChangeShapeType="1"/>
            </p:cNvSpPr>
            <p:nvPr/>
          </p:nvSpPr>
          <p:spPr bwMode="auto">
            <a:xfrm flipH="1">
              <a:off x="0" y="26670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" name="Line 69"/>
            <p:cNvSpPr>
              <a:spLocks noChangeShapeType="1"/>
            </p:cNvSpPr>
            <p:nvPr/>
          </p:nvSpPr>
          <p:spPr bwMode="auto">
            <a:xfrm flipH="1">
              <a:off x="0" y="2859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4" name="Line 70"/>
            <p:cNvSpPr>
              <a:spLocks noChangeShapeType="1"/>
            </p:cNvSpPr>
            <p:nvPr/>
          </p:nvSpPr>
          <p:spPr bwMode="auto">
            <a:xfrm flipH="1">
              <a:off x="0" y="3048000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5" name="Line 71"/>
            <p:cNvSpPr>
              <a:spLocks noChangeShapeType="1"/>
            </p:cNvSpPr>
            <p:nvPr/>
          </p:nvSpPr>
          <p:spPr bwMode="auto">
            <a:xfrm flipH="1">
              <a:off x="0" y="3240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6" name="Line 72"/>
            <p:cNvSpPr>
              <a:spLocks noChangeShapeType="1"/>
            </p:cNvSpPr>
            <p:nvPr/>
          </p:nvSpPr>
          <p:spPr bwMode="auto">
            <a:xfrm flipH="1">
              <a:off x="0" y="3432175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7" name="Line 73"/>
            <p:cNvSpPr>
              <a:spLocks noChangeShapeType="1"/>
            </p:cNvSpPr>
            <p:nvPr/>
          </p:nvSpPr>
          <p:spPr bwMode="auto">
            <a:xfrm flipH="1">
              <a:off x="0" y="3621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8" name="Line 74"/>
            <p:cNvSpPr>
              <a:spLocks noChangeShapeType="1"/>
            </p:cNvSpPr>
            <p:nvPr/>
          </p:nvSpPr>
          <p:spPr bwMode="auto">
            <a:xfrm flipH="1">
              <a:off x="0" y="3811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9" name="Line 75"/>
            <p:cNvSpPr>
              <a:spLocks noChangeShapeType="1"/>
            </p:cNvSpPr>
            <p:nvPr/>
          </p:nvSpPr>
          <p:spPr bwMode="auto">
            <a:xfrm flipH="1">
              <a:off x="0" y="40020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0" name="Line 76"/>
            <p:cNvSpPr>
              <a:spLocks noChangeShapeType="1"/>
            </p:cNvSpPr>
            <p:nvPr/>
          </p:nvSpPr>
          <p:spPr bwMode="auto">
            <a:xfrm flipH="1">
              <a:off x="0" y="4192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1" name="Line 77"/>
            <p:cNvSpPr>
              <a:spLocks noChangeShapeType="1"/>
            </p:cNvSpPr>
            <p:nvPr/>
          </p:nvSpPr>
          <p:spPr bwMode="auto">
            <a:xfrm flipH="1">
              <a:off x="0" y="4384675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2" name="Line 78"/>
            <p:cNvSpPr>
              <a:spLocks noChangeShapeType="1"/>
            </p:cNvSpPr>
            <p:nvPr/>
          </p:nvSpPr>
          <p:spPr bwMode="auto">
            <a:xfrm flipH="1">
              <a:off x="0" y="4573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" name="Line 79"/>
            <p:cNvSpPr>
              <a:spLocks noChangeShapeType="1"/>
            </p:cNvSpPr>
            <p:nvPr/>
          </p:nvSpPr>
          <p:spPr bwMode="auto">
            <a:xfrm flipH="1">
              <a:off x="0" y="4765675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" name="Line 80"/>
            <p:cNvSpPr>
              <a:spLocks noChangeShapeType="1"/>
            </p:cNvSpPr>
            <p:nvPr/>
          </p:nvSpPr>
          <p:spPr bwMode="auto">
            <a:xfrm flipH="1">
              <a:off x="0" y="4954588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5" name="Line 81"/>
            <p:cNvSpPr>
              <a:spLocks noChangeShapeType="1"/>
            </p:cNvSpPr>
            <p:nvPr/>
          </p:nvSpPr>
          <p:spPr bwMode="auto">
            <a:xfrm flipH="1">
              <a:off x="0" y="5146675"/>
              <a:ext cx="9139238" cy="1588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6" name="Line 82"/>
            <p:cNvSpPr>
              <a:spLocks noChangeShapeType="1"/>
            </p:cNvSpPr>
            <p:nvPr/>
          </p:nvSpPr>
          <p:spPr bwMode="auto">
            <a:xfrm flipV="1">
              <a:off x="192088" y="989040"/>
              <a:ext cx="189127" cy="1221"/>
            </a:xfrm>
            <a:prstGeom prst="line">
              <a:avLst/>
            </a:prstGeom>
            <a:grpFill/>
            <a:ln w="1270" cap="flat">
              <a:solidFill>
                <a:schemeClr val="bg1">
                  <a:lumMod val="65000"/>
                  <a:alpha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115214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54" indent="-432054" algn="l" defTabSz="115214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60045" algn="l" defTabSz="115214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27.png"/><Relationship Id="rId34" Type="http://schemas.openxmlformats.org/officeDocument/2006/relationships/image" Target="../media/image3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30.png"/><Relationship Id="rId33" Type="http://schemas.openxmlformats.org/officeDocument/2006/relationships/image" Target="../media/image34.png"/><Relationship Id="rId2" Type="http://schemas.openxmlformats.org/officeDocument/2006/relationships/image" Target="../media/image4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23" Type="http://schemas.openxmlformats.org/officeDocument/2006/relationships/image" Target="../media/image18.png"/><Relationship Id="rId28" Type="http://schemas.openxmlformats.org/officeDocument/2006/relationships/image" Target="../media/image33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6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Relationship Id="rId30" Type="http://schemas.openxmlformats.org/officeDocument/2006/relationships/image" Target="../media/image26.png"/><Relationship Id="rId35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4.jpe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5.png"/><Relationship Id="rId21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4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23" Type="http://schemas.openxmlformats.org/officeDocument/2006/relationships/image" Target="../media/image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26.png"/><Relationship Id="rId3" Type="http://schemas.openxmlformats.org/officeDocument/2006/relationships/image" Target="../media/image5.png"/><Relationship Id="rId21" Type="http://schemas.openxmlformats.org/officeDocument/2006/relationships/image" Target="../media/image2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9.png"/><Relationship Id="rId2" Type="http://schemas.openxmlformats.org/officeDocument/2006/relationships/image" Target="../media/image4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5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23" Type="http://schemas.openxmlformats.org/officeDocument/2006/relationships/image" Target="../media/image18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2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30.png"/><Relationship Id="rId2" Type="http://schemas.openxmlformats.org/officeDocument/2006/relationships/image" Target="../media/image4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9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23" Type="http://schemas.openxmlformats.org/officeDocument/2006/relationships/image" Target="../media/image18.png"/><Relationship Id="rId28" Type="http://schemas.openxmlformats.org/officeDocument/2006/relationships/image" Target="../media/image33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Relationship Id="rId30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27.png"/><Relationship Id="rId34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30.png"/><Relationship Id="rId33" Type="http://schemas.openxmlformats.org/officeDocument/2006/relationships/image" Target="../media/image37.png"/><Relationship Id="rId2" Type="http://schemas.openxmlformats.org/officeDocument/2006/relationships/image" Target="../media/image4.jpe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9.png"/><Relationship Id="rId32" Type="http://schemas.openxmlformats.org/officeDocument/2006/relationships/image" Target="../media/image36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23" Type="http://schemas.openxmlformats.org/officeDocument/2006/relationships/image" Target="../media/image18.png"/><Relationship Id="rId28" Type="http://schemas.openxmlformats.org/officeDocument/2006/relationships/image" Target="../media/image33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Relationship Id="rId30" Type="http://schemas.openxmlformats.org/officeDocument/2006/relationships/image" Target="../media/image34.png"/><Relationship Id="rId35" Type="http://schemas.openxmlformats.org/officeDocument/2006/relationships/image" Target="../media/image26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522075" cy="6481167"/>
          </a:xfrm>
          <a:prstGeom prst="rect">
            <a:avLst/>
          </a:prstGeom>
        </p:spPr>
      </p:pic>
      <p:sp>
        <p:nvSpPr>
          <p:cNvPr id="37" name="Szövegdoboz 36"/>
          <p:cNvSpPr txBox="1"/>
          <p:nvPr/>
        </p:nvSpPr>
        <p:spPr>
          <a:xfrm>
            <a:off x="917779" y="3043804"/>
            <a:ext cx="10287780" cy="21262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u-HU" sz="3600" kern="700">
                <a:solidFill>
                  <a:schemeClr val="bg1"/>
                </a:solidFill>
                <a:ea typeface="+mn-lt"/>
                <a:cs typeface="+mn-lt"/>
              </a:rPr>
              <a:t>Modern application</a:t>
            </a:r>
            <a:endParaRPr lang="en-US">
              <a:cs typeface="Calibri"/>
            </a:endParaRPr>
          </a:p>
          <a:p>
            <a:pPr algn="ctr"/>
            <a:r>
              <a:rPr lang="hu-HU" sz="3600" kern="700">
                <a:solidFill>
                  <a:schemeClr val="bg1"/>
                </a:solidFill>
                <a:ea typeface="+mn-lt"/>
                <a:cs typeface="+mn-lt"/>
              </a:rPr>
              <a:t>operations on AWS</a:t>
            </a:r>
            <a:endParaRPr lang="hu-HU" sz="3600" kern="70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endParaRPr lang="hu-HU" sz="3600" kern="7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lnSpc>
                <a:spcPts val="2850"/>
              </a:lnSpc>
            </a:pPr>
            <a:r>
              <a:rPr lang="hu-HU" sz="2800" kern="700" dirty="0">
                <a:solidFill>
                  <a:schemeClr val="bg1"/>
                </a:solidFill>
                <a:latin typeface="Myriad Pro Cond" panose="020B0506030403020204" pitchFamily="34" charset="0"/>
              </a:rPr>
              <a:t>Károly </a:t>
            </a:r>
            <a:r>
              <a:rPr lang="hu-HU" sz="2800" kern="700" dirty="0" err="1">
                <a:solidFill>
                  <a:schemeClr val="bg1"/>
                </a:solidFill>
                <a:latin typeface="Myriad Pro Cond" panose="020B0506030403020204" pitchFamily="34" charset="0"/>
              </a:rPr>
              <a:t>Sepsy</a:t>
            </a:r>
            <a:r>
              <a:rPr lang="hu-HU" sz="2800" kern="700" dirty="0">
                <a:solidFill>
                  <a:schemeClr val="bg1"/>
                </a:solidFill>
                <a:latin typeface="Myriad Pro Cond" panose="020B0506030403020204" pitchFamily="34" charset="0"/>
              </a:rPr>
              <a:t> – CTO @ TC2 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899366" y="5457323"/>
            <a:ext cx="3553777" cy="4185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850"/>
              </a:lnSpc>
            </a:pPr>
            <a:r>
              <a:rPr lang="hu-HU" sz="1400" spc="600">
                <a:solidFill>
                  <a:schemeClr val="bg1"/>
                </a:solidFill>
                <a:latin typeface="Arial"/>
                <a:cs typeface="Arial"/>
              </a:rPr>
              <a:t>07.10.2021.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12" y="1937882"/>
            <a:ext cx="2138910" cy="965252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965238" y="3240582"/>
            <a:ext cx="738218" cy="5338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sp>
        <p:nvSpPr>
          <p:cNvPr id="18" name="Szövegdoboz 24">
            <a:extLst>
              <a:ext uri="{FF2B5EF4-FFF2-40B4-BE49-F238E27FC236}">
                <a16:creationId xmlns:a16="http://schemas.microsoft.com/office/drawing/2014/main" id="{E41E5AEC-7388-4412-8A50-74FE33EA15D4}"/>
              </a:ext>
            </a:extLst>
          </p:cNvPr>
          <p:cNvSpPr txBox="1"/>
          <p:nvPr/>
        </p:nvSpPr>
        <p:spPr>
          <a:xfrm>
            <a:off x="6376967" y="1915812"/>
            <a:ext cx="1708261" cy="20062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Monitoring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Logging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Error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handling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Patching</a:t>
            </a: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Optimising</a:t>
            </a: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9" name="Szövegdoboz 24">
            <a:extLst>
              <a:ext uri="{FF2B5EF4-FFF2-40B4-BE49-F238E27FC236}">
                <a16:creationId xmlns:a16="http://schemas.microsoft.com/office/drawing/2014/main" id="{4A3B1808-1C74-4F49-9FCC-08349529E22C}"/>
              </a:ext>
            </a:extLst>
          </p:cNvPr>
          <p:cNvSpPr txBox="1"/>
          <p:nvPr/>
        </p:nvSpPr>
        <p:spPr>
          <a:xfrm>
            <a:off x="5505789" y="3014637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Multi account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governance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Behaviour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analysis</a:t>
            </a:r>
            <a:endParaRPr lang="en-US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Threat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detection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sp>
        <p:nvSpPr>
          <p:cNvPr id="20" name="Szövegdoboz 24">
            <a:extLst>
              <a:ext uri="{FF2B5EF4-FFF2-40B4-BE49-F238E27FC236}">
                <a16:creationId xmlns:a16="http://schemas.microsoft.com/office/drawing/2014/main" id="{4422F29B-6B5B-4A98-A689-99FD062A12F9}"/>
              </a:ext>
            </a:extLst>
          </p:cNvPr>
          <p:cNvSpPr txBox="1"/>
          <p:nvPr/>
        </p:nvSpPr>
        <p:spPr>
          <a:xfrm>
            <a:off x="3540747" y="3327002"/>
            <a:ext cx="2015905" cy="547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Blueprints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Auto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remediation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sp>
        <p:nvSpPr>
          <p:cNvPr id="21" name="Szövegdoboz 24">
            <a:extLst>
              <a:ext uri="{FF2B5EF4-FFF2-40B4-BE49-F238E27FC236}">
                <a16:creationId xmlns:a16="http://schemas.microsoft.com/office/drawing/2014/main" id="{435B66DD-5FF4-4613-9D1A-038BD822FF3D}"/>
              </a:ext>
            </a:extLst>
          </p:cNvPr>
          <p:cNvSpPr txBox="1"/>
          <p:nvPr/>
        </p:nvSpPr>
        <p:spPr>
          <a:xfrm>
            <a:off x="4470898" y="1499878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Automated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</a:t>
            </a:r>
            <a:endParaRPr lang="en-US" b="1">
              <a:solidFill>
                <a:srgbClr val="FF9900"/>
              </a:solidFill>
              <a:ea typeface="+mn-lt"/>
              <a:cs typeface="+mn-lt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change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 management</a:t>
            </a:r>
            <a:br>
              <a:rPr lang="hu-HU" sz="1050" b="1" dirty="0">
                <a:ea typeface="+mn-lt"/>
                <a:cs typeface="+mn-lt"/>
              </a:rPr>
            </a:b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Remote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</a:t>
            </a: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host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management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Calibri"/>
            </a:endParaRPr>
          </a:p>
        </p:txBody>
      </p:sp>
      <p:sp>
        <p:nvSpPr>
          <p:cNvPr id="22" name="Szövegdoboz 24">
            <a:extLst>
              <a:ext uri="{FF2B5EF4-FFF2-40B4-BE49-F238E27FC236}">
                <a16:creationId xmlns:a16="http://schemas.microsoft.com/office/drawing/2014/main" id="{5A6A3B5D-08B3-449F-96AE-423A7F1F317C}"/>
              </a:ext>
            </a:extLst>
          </p:cNvPr>
          <p:cNvSpPr txBox="1"/>
          <p:nvPr/>
        </p:nvSpPr>
        <p:spPr>
          <a:xfrm>
            <a:off x="4474382" y="2705190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err="1">
                <a:solidFill>
                  <a:srgbClr val="FF9900"/>
                </a:solidFill>
                <a:ea typeface="+mn-lt"/>
                <a:cs typeface="+mn-lt"/>
              </a:rPr>
              <a:t>DevSecOps</a:t>
            </a:r>
            <a:endParaRPr lang="hu-HU" sz="1050" b="1">
              <a:solidFill>
                <a:srgbClr val="FF9900"/>
              </a:solidFill>
              <a:ea typeface="+mn-lt"/>
              <a:cs typeface="+mn-lt"/>
            </a:endParaRPr>
          </a:p>
          <a:p>
            <a:pPr algn="ctr">
              <a:lnSpc>
                <a:spcPct val="150000"/>
              </a:lnSpc>
            </a:pPr>
            <a:r>
              <a:rPr lang="hu-HU" sz="1050" b="1">
                <a:solidFill>
                  <a:srgbClr val="FF9900"/>
                </a:solidFill>
                <a:cs typeface="Calibri"/>
              </a:rPr>
              <a:t>People</a:t>
            </a:r>
          </a:p>
          <a:p>
            <a:pPr algn="ctr">
              <a:lnSpc>
                <a:spcPct val="150000"/>
              </a:lnSpc>
            </a:pPr>
            <a:r>
              <a:rPr lang="hu-HU" sz="1050" b="1">
                <a:solidFill>
                  <a:srgbClr val="FF9900"/>
                </a:solidFill>
                <a:cs typeface="Calibri"/>
              </a:rPr>
              <a:t>Process</a:t>
            </a:r>
          </a:p>
          <a:p>
            <a:pPr algn="ctr">
              <a:lnSpc>
                <a:spcPct val="150000"/>
              </a:lnSpc>
            </a:pPr>
            <a:r>
              <a:rPr lang="hu-HU" sz="1050" b="1">
                <a:solidFill>
                  <a:srgbClr val="FF9900"/>
                </a:solidFill>
                <a:cs typeface="Calibri"/>
              </a:rPr>
              <a:t>Technology</a:t>
            </a: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162EFF6-E8E0-48B9-9FAA-D6424D37D8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6" name="Picture 26" descr="Icon&#10;&#10;Description automatically generated">
            <a:extLst>
              <a:ext uri="{FF2B5EF4-FFF2-40B4-BE49-F238E27FC236}">
                <a16:creationId xmlns:a16="http://schemas.microsoft.com/office/drawing/2014/main" id="{68737822-DFFB-4883-A840-691B709F7D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27" descr="Icon&#10;&#10;Description automatically generated">
            <a:extLst>
              <a:ext uri="{FF2B5EF4-FFF2-40B4-BE49-F238E27FC236}">
                <a16:creationId xmlns:a16="http://schemas.microsoft.com/office/drawing/2014/main" id="{F49D6654-0098-46C1-96ED-747AD2E156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9" name="Picture 29" descr="Icon&#10;&#10;Description automatically generated">
            <a:extLst>
              <a:ext uri="{FF2B5EF4-FFF2-40B4-BE49-F238E27FC236}">
                <a16:creationId xmlns:a16="http://schemas.microsoft.com/office/drawing/2014/main" id="{994BDE4E-7E90-4CF2-802C-9755E899D8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4224" y="757177"/>
            <a:ext cx="700859" cy="828727"/>
          </a:xfrm>
          <a:prstGeom prst="rect">
            <a:avLst/>
          </a:prstGeom>
        </p:spPr>
      </p:pic>
      <p:pic>
        <p:nvPicPr>
          <p:cNvPr id="30" name="Picture 30" descr="Icon&#10;&#10;Description automatically generated">
            <a:extLst>
              <a:ext uri="{FF2B5EF4-FFF2-40B4-BE49-F238E27FC236}">
                <a16:creationId xmlns:a16="http://schemas.microsoft.com/office/drawing/2014/main" id="{0C205CAC-19E2-4030-BFA8-5B728AC673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1313" y="1631839"/>
            <a:ext cx="745764" cy="862288"/>
          </a:xfrm>
          <a:prstGeom prst="rect">
            <a:avLst/>
          </a:prstGeom>
        </p:spPr>
      </p:pic>
      <p:pic>
        <p:nvPicPr>
          <p:cNvPr id="31" name="Picture 31" descr="Icon&#10;&#10;Description automatically generated">
            <a:extLst>
              <a:ext uri="{FF2B5EF4-FFF2-40B4-BE49-F238E27FC236}">
                <a16:creationId xmlns:a16="http://schemas.microsoft.com/office/drawing/2014/main" id="{DE94162B-ECF1-4BFC-87E2-AE6DD0609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21617" y="763980"/>
            <a:ext cx="865070" cy="875443"/>
          </a:xfrm>
          <a:prstGeom prst="rect">
            <a:avLst/>
          </a:prstGeom>
        </p:spPr>
      </p:pic>
      <p:pic>
        <p:nvPicPr>
          <p:cNvPr id="32" name="Picture 32" descr="Icon&#10;&#10;Description automatically generated">
            <a:extLst>
              <a:ext uri="{FF2B5EF4-FFF2-40B4-BE49-F238E27FC236}">
                <a16:creationId xmlns:a16="http://schemas.microsoft.com/office/drawing/2014/main" id="{226C003E-6AB1-46D8-B1CC-7C7F004E460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77482" y="2537091"/>
            <a:ext cx="736238" cy="886324"/>
          </a:xfrm>
          <a:prstGeom prst="rect">
            <a:avLst/>
          </a:prstGeom>
        </p:spPr>
      </p:pic>
      <p:pic>
        <p:nvPicPr>
          <p:cNvPr id="33" name="Picture 33" descr="A picture containing logo&#10;&#10;Description automatically generated">
            <a:extLst>
              <a:ext uri="{FF2B5EF4-FFF2-40B4-BE49-F238E27FC236}">
                <a16:creationId xmlns:a16="http://schemas.microsoft.com/office/drawing/2014/main" id="{1BEDBF55-0D67-4773-A258-8834C657B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92109" y="761017"/>
            <a:ext cx="777973" cy="864103"/>
          </a:xfrm>
          <a:prstGeom prst="rect">
            <a:avLst/>
          </a:prstGeom>
        </p:spPr>
      </p:pic>
      <p:pic>
        <p:nvPicPr>
          <p:cNvPr id="34" name="Picture 34" descr="Icon&#10;&#10;Description automatically generated">
            <a:extLst>
              <a:ext uri="{FF2B5EF4-FFF2-40B4-BE49-F238E27FC236}">
                <a16:creationId xmlns:a16="http://schemas.microsoft.com/office/drawing/2014/main" id="{BF89A39D-41FE-4D0B-907B-76092344D91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30191" y="1635723"/>
            <a:ext cx="701766" cy="863195"/>
          </a:xfrm>
          <a:prstGeom prst="rect">
            <a:avLst/>
          </a:prstGeom>
        </p:spPr>
      </p:pic>
      <p:pic>
        <p:nvPicPr>
          <p:cNvPr id="35" name="Picture 35">
            <a:extLst>
              <a:ext uri="{FF2B5EF4-FFF2-40B4-BE49-F238E27FC236}">
                <a16:creationId xmlns:a16="http://schemas.microsoft.com/office/drawing/2014/main" id="{12636CD7-C3DD-4A3F-BD2E-7D76DB2AB1C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740149" y="3603553"/>
            <a:ext cx="781604" cy="889508"/>
          </a:xfrm>
          <a:prstGeom prst="rect">
            <a:avLst/>
          </a:prstGeom>
        </p:spPr>
      </p:pic>
      <p:pic>
        <p:nvPicPr>
          <p:cNvPr id="36" name="Picture 36" descr="Icon&#10;&#10;Description automatically generated">
            <a:extLst>
              <a:ext uri="{FF2B5EF4-FFF2-40B4-BE49-F238E27FC236}">
                <a16:creationId xmlns:a16="http://schemas.microsoft.com/office/drawing/2014/main" id="{43D2573D-9461-4A25-8539-385D0E4D8AE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15464" y="3670232"/>
            <a:ext cx="749394" cy="816478"/>
          </a:xfrm>
          <a:prstGeom prst="rect">
            <a:avLst/>
          </a:prstGeom>
        </p:spPr>
      </p:pic>
      <p:pic>
        <p:nvPicPr>
          <p:cNvPr id="37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5A68D7C-68C0-446D-8D46-67A7884B78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38" name="Picture 38" descr="Icon&#10;&#10;Description automatically generated">
            <a:extLst>
              <a:ext uri="{FF2B5EF4-FFF2-40B4-BE49-F238E27FC236}">
                <a16:creationId xmlns:a16="http://schemas.microsoft.com/office/drawing/2014/main" id="{A6F454A3-4AA0-4BB6-9783-8A3F79EE084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343479" y="3771410"/>
            <a:ext cx="731252" cy="845961"/>
          </a:xfrm>
          <a:prstGeom prst="rect">
            <a:avLst/>
          </a:prstGeom>
        </p:spPr>
      </p:pic>
      <p:pic>
        <p:nvPicPr>
          <p:cNvPr id="39" name="Picture 39" descr="Logo&#10;&#10;Description automatically generated">
            <a:extLst>
              <a:ext uri="{FF2B5EF4-FFF2-40B4-BE49-F238E27FC236}">
                <a16:creationId xmlns:a16="http://schemas.microsoft.com/office/drawing/2014/main" id="{245782C7-6D67-4C53-8AD1-F1774030514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103302" y="3783096"/>
            <a:ext cx="701767" cy="831897"/>
          </a:xfrm>
          <a:prstGeom prst="rect">
            <a:avLst/>
          </a:prstGeom>
        </p:spPr>
      </p:pic>
      <p:pic>
        <p:nvPicPr>
          <p:cNvPr id="40" name="Picture 40" descr="Icon&#10;&#10;Description automatically generated">
            <a:extLst>
              <a:ext uri="{FF2B5EF4-FFF2-40B4-BE49-F238E27FC236}">
                <a16:creationId xmlns:a16="http://schemas.microsoft.com/office/drawing/2014/main" id="{72518B47-075F-4F6F-80F8-5F73DE60D33A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810507" y="3774462"/>
            <a:ext cx="725805" cy="840515"/>
          </a:xfrm>
          <a:prstGeom prst="rect">
            <a:avLst/>
          </a:prstGeom>
        </p:spPr>
      </p:pic>
      <p:pic>
        <p:nvPicPr>
          <p:cNvPr id="41" name="Picture 41" descr="Icon&#10;&#10;Description automatically generated">
            <a:extLst>
              <a:ext uri="{FF2B5EF4-FFF2-40B4-BE49-F238E27FC236}">
                <a16:creationId xmlns:a16="http://schemas.microsoft.com/office/drawing/2014/main" id="{B3EB5EC9-3249-4DD5-9770-B66CB1B8B60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859276" y="4682686"/>
            <a:ext cx="679992" cy="815570"/>
          </a:xfrm>
          <a:prstGeom prst="rect">
            <a:avLst/>
          </a:prstGeom>
        </p:spPr>
      </p:pic>
      <p:pic>
        <p:nvPicPr>
          <p:cNvPr id="42" name="Picture 42">
            <a:extLst>
              <a:ext uri="{FF2B5EF4-FFF2-40B4-BE49-F238E27FC236}">
                <a16:creationId xmlns:a16="http://schemas.microsoft.com/office/drawing/2014/main" id="{39048D34-F01E-4EBE-B2D2-FE8DD4C517F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891505" y="4693341"/>
            <a:ext cx="858268" cy="811493"/>
          </a:xfrm>
          <a:prstGeom prst="rect">
            <a:avLst/>
          </a:prstGeom>
        </p:spPr>
      </p:pic>
      <p:pic>
        <p:nvPicPr>
          <p:cNvPr id="43" name="Picture 43" descr="Icon&#10;&#10;Description automatically generated">
            <a:extLst>
              <a:ext uri="{FF2B5EF4-FFF2-40B4-BE49-F238E27FC236}">
                <a16:creationId xmlns:a16="http://schemas.microsoft.com/office/drawing/2014/main" id="{2DB25339-2F93-4082-B4CC-E404EB94A2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898492" y="2554312"/>
            <a:ext cx="756645" cy="912176"/>
          </a:xfrm>
          <a:prstGeom prst="rect">
            <a:avLst/>
          </a:prstGeom>
        </p:spPr>
      </p:pic>
      <p:pic>
        <p:nvPicPr>
          <p:cNvPr id="44" name="Picture 44" descr="Icon&#10;&#10;Description automatically generated">
            <a:extLst>
              <a:ext uri="{FF2B5EF4-FFF2-40B4-BE49-F238E27FC236}">
                <a16:creationId xmlns:a16="http://schemas.microsoft.com/office/drawing/2014/main" id="{6C9457D7-41AD-42E1-B2BC-D6D8647CA243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839123" y="118985"/>
            <a:ext cx="602893" cy="692667"/>
          </a:xfrm>
          <a:prstGeom prst="rect">
            <a:avLst/>
          </a:prstGeom>
        </p:spPr>
      </p:pic>
      <p:pic>
        <p:nvPicPr>
          <p:cNvPr id="47" name="Picture 47" descr="Icon&#10;&#10;Description automatically generated">
            <a:extLst>
              <a:ext uri="{FF2B5EF4-FFF2-40B4-BE49-F238E27FC236}">
                <a16:creationId xmlns:a16="http://schemas.microsoft.com/office/drawing/2014/main" id="{4924BE8C-829B-482E-A220-34A54D834DA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751683" y="86303"/>
            <a:ext cx="660493" cy="757973"/>
          </a:xfrm>
          <a:prstGeom prst="rect">
            <a:avLst/>
          </a:prstGeom>
        </p:spPr>
      </p:pic>
      <p:pic>
        <p:nvPicPr>
          <p:cNvPr id="48" name="Picture 48" descr="Icon&#10;&#10;Description automatically generated">
            <a:extLst>
              <a:ext uri="{FF2B5EF4-FFF2-40B4-BE49-F238E27FC236}">
                <a16:creationId xmlns:a16="http://schemas.microsoft.com/office/drawing/2014/main" id="{721432B8-A1A8-41BB-8049-05595077743B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077994" y="83601"/>
            <a:ext cx="681360" cy="763419"/>
          </a:xfrm>
          <a:prstGeom prst="rect">
            <a:avLst/>
          </a:prstGeom>
        </p:spPr>
      </p:pic>
      <p:pic>
        <p:nvPicPr>
          <p:cNvPr id="50" name="Picture 45" descr="Icon&#10;&#10;Description automatically generated">
            <a:extLst>
              <a:ext uri="{FF2B5EF4-FFF2-40B4-BE49-F238E27FC236}">
                <a16:creationId xmlns:a16="http://schemas.microsoft.com/office/drawing/2014/main" id="{0A7D4EA4-3554-413D-A2A1-CA6F6134061F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444628" y="83592"/>
            <a:ext cx="687255" cy="772037"/>
          </a:xfrm>
          <a:prstGeom prst="rect">
            <a:avLst/>
          </a:prstGeom>
        </p:spPr>
      </p:pic>
      <p:pic>
        <p:nvPicPr>
          <p:cNvPr id="52" name="Picture 46" descr="Icon&#10;&#10;Description automatically generated">
            <a:extLst>
              <a:ext uri="{FF2B5EF4-FFF2-40B4-BE49-F238E27FC236}">
                <a16:creationId xmlns:a16="http://schemas.microsoft.com/office/drawing/2014/main" id="{AC1E5979-4A12-4B55-97C0-F7ED2BC333C6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135745" y="78842"/>
            <a:ext cx="614234" cy="764327"/>
          </a:xfrm>
          <a:prstGeom prst="rect">
            <a:avLst/>
          </a:prstGeom>
        </p:spPr>
      </p:pic>
      <p:pic>
        <p:nvPicPr>
          <p:cNvPr id="54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591512B-199E-45BF-81A5-FEAB294B1DF5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7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057040" y="392973"/>
            <a:ext cx="8973324" cy="9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50"/>
              </a:lnSpc>
            </a:pPr>
            <a:r>
              <a:rPr lang="hu-HU" sz="4000" kern="700" spc="-50" err="1">
                <a:solidFill>
                  <a:srgbClr val="473158"/>
                </a:solidFill>
                <a:latin typeface="Myriad Pro Cond" panose="020B0506030403020204" pitchFamily="34" charset="0"/>
              </a:rPr>
              <a:t>Wrap</a:t>
            </a:r>
            <a:r>
              <a:rPr lang="hu-HU" sz="4000" kern="700" spc="-50">
                <a:solidFill>
                  <a:srgbClr val="473158"/>
                </a:solidFill>
                <a:latin typeface="Myriad Pro Cond" panose="020B0506030403020204" pitchFamily="34" charset="0"/>
              </a:rPr>
              <a:t> </a:t>
            </a:r>
            <a:r>
              <a:rPr lang="hu-HU" sz="4000" kern="700" spc="-50" err="1">
                <a:solidFill>
                  <a:srgbClr val="473158"/>
                </a:solidFill>
                <a:latin typeface="Myriad Pro Cond" panose="020B0506030403020204" pitchFamily="34" charset="0"/>
              </a:rPr>
              <a:t>up</a:t>
            </a:r>
            <a:endParaRPr lang="hu-HU" sz="4000" kern="700" spc="-50">
              <a:solidFill>
                <a:srgbClr val="473158"/>
              </a:solidFill>
              <a:latin typeface="Myriad Pro Cond" panose="020B0506030403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577637" y="2681855"/>
            <a:ext cx="6986493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>
                <a:latin typeface="Arial"/>
                <a:cs typeface="Arial"/>
              </a:rPr>
              <a:t>Make use of Cloud native operations portfolio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>
                <a:latin typeface="Arial"/>
                <a:cs typeface="Arial"/>
              </a:rPr>
              <a:t>Break down silos in IT teams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>
                <a:latin typeface="Arial"/>
                <a:cs typeface="Arial"/>
              </a:rPr>
              <a:t>Integrate Cloud best practices into everyday processes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9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rgbClr val="473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endParaRPr lang="hu-HU">
              <a:solidFill>
                <a:srgbClr val="FF9900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4279363" y="-8457590"/>
            <a:ext cx="12753892" cy="12753892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-2969419" y="3470606"/>
            <a:ext cx="8038769" cy="8038769"/>
          </a:xfrm>
          <a:prstGeom prst="ellipse">
            <a:avLst/>
          </a:prstGeom>
          <a:solidFill>
            <a:srgbClr val="27B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Téglalap 36"/>
          <p:cNvSpPr/>
          <p:nvPr/>
        </p:nvSpPr>
        <p:spPr>
          <a:xfrm>
            <a:off x="965238" y="3651927"/>
            <a:ext cx="738218" cy="5338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8" name="Kép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12" y="2274835"/>
            <a:ext cx="2138910" cy="965252"/>
          </a:xfrm>
          <a:prstGeom prst="rect">
            <a:avLst/>
          </a:prstGeom>
        </p:spPr>
      </p:pic>
      <p:sp>
        <p:nvSpPr>
          <p:cNvPr id="44" name="Szövegdoboz 43"/>
          <p:cNvSpPr txBox="1"/>
          <p:nvPr/>
        </p:nvSpPr>
        <p:spPr>
          <a:xfrm>
            <a:off x="516237" y="4492255"/>
            <a:ext cx="3553777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50"/>
              </a:lnSpc>
            </a:pPr>
            <a:r>
              <a:rPr lang="hu-HU" sz="2800" kern="700" dirty="0">
                <a:solidFill>
                  <a:schemeClr val="bg1"/>
                </a:solidFill>
                <a:latin typeface="Myriad Pro Cond" panose="020B0506030403020204" pitchFamily="34" charset="0"/>
              </a:rPr>
              <a:t>THANK YOU FOR</a:t>
            </a:r>
          </a:p>
          <a:p>
            <a:pPr>
              <a:lnSpc>
                <a:spcPts val="2850"/>
              </a:lnSpc>
            </a:pPr>
            <a:r>
              <a:rPr lang="hu-HU" sz="2800" kern="700" dirty="0">
                <a:solidFill>
                  <a:schemeClr val="bg1"/>
                </a:solidFill>
                <a:latin typeface="Myriad Pro Cond" panose="020B0506030403020204" pitchFamily="34" charset="0"/>
              </a:rPr>
              <a:t>YOUR ATTENTION!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682045" y="309059"/>
            <a:ext cx="4933680" cy="38113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lnSpc>
                <a:spcPts val="2850"/>
              </a:lnSpc>
            </a:pPr>
            <a:endParaRPr lang="en-US" sz="2800" b="1" kern="700">
              <a:solidFill>
                <a:srgbClr val="473158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r>
              <a:rPr lang="hu-HU" sz="4000" b="1" kern="700" dirty="0">
                <a:solidFill>
                  <a:srgbClr val="473158"/>
                </a:solidFill>
                <a:latin typeface="Myriad Pro Cond" panose="020B0506030403020204" pitchFamily="34" charset="0"/>
              </a:rPr>
              <a:t>KÁROLY</a:t>
            </a:r>
            <a:r>
              <a:rPr lang="en-US" sz="4000" b="1" kern="700" dirty="0">
                <a:solidFill>
                  <a:srgbClr val="473158"/>
                </a:solidFill>
                <a:latin typeface="Myriad Pro Cond" panose="020B0506030403020204" pitchFamily="34" charset="0"/>
              </a:rPr>
              <a:t> </a:t>
            </a:r>
            <a:r>
              <a:rPr lang="hu-HU" sz="4000" b="1" kern="700" dirty="0">
                <a:solidFill>
                  <a:srgbClr val="473158"/>
                </a:solidFill>
                <a:latin typeface="Myriad Pro Cond" panose="020B0506030403020204" pitchFamily="34" charset="0"/>
              </a:rPr>
              <a:t>SEPSY</a:t>
            </a:r>
            <a:endParaRPr lang="en-US" sz="4000" b="1" kern="700" dirty="0">
              <a:solidFill>
                <a:srgbClr val="473158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r>
              <a:rPr lang="hu-HU" sz="2800" kern="700">
                <a:solidFill>
                  <a:srgbClr val="473158"/>
                </a:solidFill>
              </a:rPr>
              <a:t>Chief Technology Officer</a:t>
            </a:r>
            <a:endParaRPr lang="en-US">
              <a:cs typeface="Calibri"/>
            </a:endParaRPr>
          </a:p>
          <a:p>
            <a:pPr algn="r">
              <a:lnSpc>
                <a:spcPts val="2850"/>
              </a:lnSpc>
            </a:pPr>
            <a:endParaRPr lang="en-US" sz="2800" kern="700">
              <a:solidFill>
                <a:schemeClr val="bg1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r>
              <a:rPr lang="hu-HU" sz="2800" kern="700" err="1">
                <a:solidFill>
                  <a:schemeClr val="bg1"/>
                </a:solidFill>
                <a:latin typeface="Myriad Pro Cond" panose="020B0506030403020204" pitchFamily="34" charset="0"/>
              </a:rPr>
              <a:t>karoly.sepsy</a:t>
            </a:r>
            <a:r>
              <a:rPr lang="en-US" sz="2800" kern="700" dirty="0">
                <a:solidFill>
                  <a:schemeClr val="bg1"/>
                </a:solidFill>
                <a:latin typeface="Myriad Pro Cond"/>
              </a:rPr>
              <a:t>@tc2.hu</a:t>
            </a:r>
          </a:p>
          <a:p>
            <a:pPr algn="r">
              <a:lnSpc>
                <a:spcPts val="2850"/>
              </a:lnSpc>
            </a:pPr>
            <a:r>
              <a:rPr lang="en-US" sz="2800" kern="700">
                <a:solidFill>
                  <a:schemeClr val="bg1"/>
                </a:solidFill>
                <a:latin typeface="Myriad Pro Cond"/>
              </a:rPr>
              <a:t>+36 20 </a:t>
            </a:r>
            <a:r>
              <a:rPr lang="hu-HU" sz="2800" kern="700">
                <a:solidFill>
                  <a:schemeClr val="bg1"/>
                </a:solidFill>
                <a:latin typeface="Myriad Pro Cond"/>
              </a:rPr>
              <a:t>370</a:t>
            </a:r>
            <a:r>
              <a:rPr lang="en-US" sz="2800" kern="700" dirty="0">
                <a:solidFill>
                  <a:schemeClr val="bg1"/>
                </a:solidFill>
                <a:latin typeface="Myriad Pro Cond"/>
              </a:rPr>
              <a:t> </a:t>
            </a:r>
            <a:r>
              <a:rPr lang="hu-HU" sz="2800" kern="700">
                <a:solidFill>
                  <a:schemeClr val="bg1"/>
                </a:solidFill>
                <a:latin typeface="Myriad Pro Cond"/>
              </a:rPr>
              <a:t>0708</a:t>
            </a:r>
            <a:endParaRPr lang="en-US" sz="2800" kern="700" dirty="0">
              <a:solidFill>
                <a:schemeClr val="bg1"/>
              </a:solidFill>
              <a:latin typeface="Myriad Pro Cond"/>
            </a:endParaRPr>
          </a:p>
          <a:p>
            <a:pPr algn="r">
              <a:lnSpc>
                <a:spcPts val="2850"/>
              </a:lnSpc>
            </a:pPr>
            <a:endParaRPr lang="en-US" sz="2800" kern="700">
              <a:solidFill>
                <a:srgbClr val="473158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endParaRPr lang="en-US" sz="2800" kern="700">
              <a:solidFill>
                <a:srgbClr val="473158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endParaRPr lang="en-US" sz="2800" kern="700">
              <a:solidFill>
                <a:srgbClr val="473158"/>
              </a:solidFill>
              <a:latin typeface="Myriad Pro Cond" panose="020B0506030403020204" pitchFamily="34" charset="0"/>
            </a:endParaRPr>
          </a:p>
          <a:p>
            <a:pPr algn="r">
              <a:lnSpc>
                <a:spcPts val="2850"/>
              </a:lnSpc>
            </a:pPr>
            <a:endParaRPr lang="en-US" sz="2800" kern="700">
              <a:solidFill>
                <a:srgbClr val="473158"/>
              </a:solidFill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4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057040" y="392973"/>
            <a:ext cx="8973324" cy="9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50"/>
              </a:lnSpc>
            </a:pPr>
            <a:r>
              <a:rPr lang="hu-HU" sz="4000" kern="700" spc="-50" err="1">
                <a:solidFill>
                  <a:srgbClr val="473158"/>
                </a:solidFill>
                <a:latin typeface="Myriad Pro Cond" panose="020B0506030403020204" pitchFamily="34" charset="0"/>
              </a:rPr>
              <a:t>Operating</a:t>
            </a:r>
            <a:r>
              <a:rPr lang="hu-HU" sz="4000" kern="700" spc="-50">
                <a:solidFill>
                  <a:srgbClr val="473158"/>
                </a:solidFill>
                <a:latin typeface="Myriad Pro Cond" panose="020B0506030403020204" pitchFamily="34" charset="0"/>
              </a:rPr>
              <a:t> </a:t>
            </a:r>
            <a:r>
              <a:rPr lang="hu-HU" sz="4000" kern="700" spc="-50" err="1">
                <a:solidFill>
                  <a:srgbClr val="473158"/>
                </a:solidFill>
                <a:latin typeface="Myriad Pro Cond" panose="020B0506030403020204" pitchFamily="34" charset="0"/>
              </a:rPr>
              <a:t>functions</a:t>
            </a:r>
            <a:endParaRPr lang="hu-HU" sz="4000" kern="700" spc="-50">
              <a:solidFill>
                <a:srgbClr val="473158"/>
              </a:solidFill>
              <a:latin typeface="Myriad Pro Cond" panose="020B0506030403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57040" y="1953062"/>
            <a:ext cx="96270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Cloudwatch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metrics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8972" lvl="1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Error-success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8972" lvl="1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Throttles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8972" lvl="1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Invocations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Cloudwatch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logs</a:t>
            </a:r>
          </a:p>
          <a:p>
            <a:pPr marL="918972" lvl="1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logged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8972" lvl="1" indent="-342900">
              <a:buFont typeface="Arial" panose="020B0604020202020204" pitchFamily="34" charset="0"/>
              <a:buChar char="•"/>
            </a:pP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Monitor log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Dead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hu-HU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err="1">
                <a:latin typeface="Arial" panose="020B0604020202020204" pitchFamily="34" charset="0"/>
                <a:cs typeface="Arial" panose="020B0604020202020204" pitchFamily="34" charset="0"/>
              </a:rPr>
              <a:t>queue</a:t>
            </a:r>
            <a:endParaRPr lang="hu-H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-1204851" y="3801262"/>
            <a:ext cx="3613541" cy="3206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2500"/>
              </a:lnSpc>
            </a:pPr>
            <a:r>
              <a:rPr lang="hu-HU" sz="3000" baseline="30000" err="1">
                <a:solidFill>
                  <a:srgbClr val="473158"/>
                </a:solidFill>
                <a:latin typeface="Myriad Pro Cond" panose="020B0506030403020204" pitchFamily="34" charset="0"/>
              </a:rPr>
              <a:t>Serverless</a:t>
            </a:r>
            <a:endParaRPr lang="en-GB" sz="3000" b="1" baseline="30000">
              <a:solidFill>
                <a:srgbClr val="473158"/>
              </a:solidFill>
              <a:latin typeface="Myriad Pro Cond" panose="020B0506030403020204" pitchFamily="34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EC4D9B4-4CD3-4EB5-A89D-A52816CC9749}"/>
              </a:ext>
            </a:extLst>
          </p:cNvPr>
          <p:cNvSpPr txBox="1"/>
          <p:nvPr/>
        </p:nvSpPr>
        <p:spPr>
          <a:xfrm>
            <a:off x="1132777" y="427600"/>
            <a:ext cx="8973324" cy="5451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329"/>
              </a:lnSpc>
            </a:pPr>
            <a:r>
              <a:rPr lang="hu-HU" sz="4000" kern="700" err="1">
                <a:solidFill>
                  <a:schemeClr val="bg1"/>
                </a:solidFill>
              </a:rPr>
              <a:t>Cloud</a:t>
            </a:r>
            <a:r>
              <a:rPr lang="hu-HU" sz="4000" kern="700">
                <a:solidFill>
                  <a:schemeClr val="bg1"/>
                </a:solidFill>
              </a:rPr>
              <a:t> projekt életciklus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2AC3064-C92C-4064-AA31-3150AD731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6"/>
            <a:ext cx="11522075" cy="6481167"/>
          </a:xfrm>
          <a:prstGeom prst="rect">
            <a:avLst/>
          </a:prstGeom>
        </p:spPr>
      </p:pic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C947D31E-EC86-49D3-9083-6CDB2C686D8E}"/>
              </a:ext>
            </a:extLst>
          </p:cNvPr>
          <p:cNvSpPr/>
          <p:nvPr/>
        </p:nvSpPr>
        <p:spPr>
          <a:xfrm>
            <a:off x="1487478" y="2997590"/>
            <a:ext cx="1921510" cy="96489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cs typeface="Calibri"/>
              </a:rPr>
              <a:t>Cloud native</a:t>
            </a:r>
            <a:br>
              <a:rPr lang="en-US" sz="2000">
                <a:cs typeface="Calibri"/>
              </a:rPr>
            </a:br>
            <a:r>
              <a:rPr lang="en-US" sz="2000">
                <a:solidFill>
                  <a:schemeClr val="tx1"/>
                </a:solidFill>
                <a:cs typeface="Calibri"/>
              </a:rPr>
              <a:t>design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ED4370A7-D309-4412-82BC-74589DAFC65A}"/>
              </a:ext>
            </a:extLst>
          </p:cNvPr>
          <p:cNvSpPr/>
          <p:nvPr/>
        </p:nvSpPr>
        <p:spPr>
          <a:xfrm>
            <a:off x="3089472" y="3006207"/>
            <a:ext cx="2136957" cy="964893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cs typeface="Calibri"/>
              </a:rPr>
              <a:t>Proof of Concept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ED3A4DAA-A73B-47CA-B7B5-0BD5D5FC6455}"/>
              </a:ext>
            </a:extLst>
          </p:cNvPr>
          <p:cNvSpPr/>
          <p:nvPr/>
        </p:nvSpPr>
        <p:spPr>
          <a:xfrm>
            <a:off x="4880866" y="3006218"/>
            <a:ext cx="2593703" cy="96489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cs typeface="Calibri"/>
              </a:rPr>
              <a:t>Productionize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0D1DCA85-4A49-4FFB-A960-014788CE4B23}"/>
              </a:ext>
            </a:extLst>
          </p:cNvPr>
          <p:cNvSpPr/>
          <p:nvPr/>
        </p:nvSpPr>
        <p:spPr>
          <a:xfrm>
            <a:off x="7137298" y="3006187"/>
            <a:ext cx="2231753" cy="964895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cs typeface="Calibri"/>
              </a:rPr>
              <a:t>Cloud</a:t>
            </a:r>
            <a:br>
              <a:rPr lang="en-US" sz="2000" dirty="0">
                <a:cs typeface="Calibri"/>
              </a:rPr>
            </a:br>
            <a:r>
              <a:rPr lang="en-US" sz="2000" dirty="0">
                <a:solidFill>
                  <a:schemeClr val="tx1"/>
                </a:solidFill>
                <a:cs typeface="Calibri"/>
              </a:rPr>
              <a:t>Operating</a:t>
            </a:r>
            <a:br>
              <a:rPr lang="en-US" sz="2000" dirty="0">
                <a:cs typeface="Calibri"/>
              </a:rPr>
            </a:br>
            <a:r>
              <a:rPr lang="en-US" sz="2000" dirty="0">
                <a:solidFill>
                  <a:schemeClr val="tx1"/>
                </a:solidFill>
                <a:cs typeface="Calibri"/>
              </a:rPr>
              <a:t>Model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93958CAC-67A5-4EB5-9EA3-AC2854AD31B3}"/>
              </a:ext>
            </a:extLst>
          </p:cNvPr>
          <p:cNvSpPr/>
          <p:nvPr/>
        </p:nvSpPr>
        <p:spPr>
          <a:xfrm>
            <a:off x="229300" y="3002603"/>
            <a:ext cx="1576516" cy="964894"/>
          </a:xfrm>
          <a:prstGeom prst="homePlat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cs typeface="Calibri"/>
              </a:rPr>
              <a:t>Business</a:t>
            </a:r>
            <a:br>
              <a:rPr lang="en-US" sz="2000">
                <a:cs typeface="Calibri"/>
              </a:rPr>
            </a:br>
            <a:r>
              <a:rPr lang="en-US" sz="2000">
                <a:solidFill>
                  <a:schemeClr val="tx1"/>
                </a:solidFill>
                <a:cs typeface="Calibri"/>
              </a:rPr>
              <a:t>Idea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C077EF49-F727-4671-90BC-259580AF8FAD}"/>
              </a:ext>
            </a:extLst>
          </p:cNvPr>
          <p:cNvSpPr/>
          <p:nvPr/>
        </p:nvSpPr>
        <p:spPr>
          <a:xfrm>
            <a:off x="9023155" y="3006187"/>
            <a:ext cx="2412728" cy="964895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cs typeface="Calibri"/>
              </a:rPr>
              <a:t>Governance</a:t>
            </a:r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2E0A248B-1D6B-47BA-B3D5-3DCEB0054A0E}"/>
              </a:ext>
            </a:extLst>
          </p:cNvPr>
          <p:cNvSpPr/>
          <p:nvPr/>
        </p:nvSpPr>
        <p:spPr>
          <a:xfrm rot="10800000">
            <a:off x="8208619" y="2123009"/>
            <a:ext cx="1955571" cy="663169"/>
          </a:xfrm>
          <a:prstGeom prst="curvedUpArrow">
            <a:avLst/>
          </a:prstGeom>
          <a:solidFill>
            <a:srgbClr val="F58246"/>
          </a:solidFill>
          <a:ln>
            <a:solidFill>
              <a:srgbClr val="F58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9E9A61-F374-42F8-B960-8C6FB5CA5D6F}"/>
              </a:ext>
            </a:extLst>
          </p:cNvPr>
          <p:cNvSpPr>
            <a:spLocks noGrp="1"/>
          </p:cNvSpPr>
          <p:nvPr/>
        </p:nvSpPr>
        <p:spPr>
          <a:xfrm>
            <a:off x="1129244" y="416392"/>
            <a:ext cx="8205304" cy="545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Amazon Ember Regular" charset="0"/>
                <a:ea typeface="+mj-ea"/>
                <a:cs typeface="Amazon Ember Regular" charset="0"/>
              </a:defRPr>
            </a:lvl1pPr>
          </a:lstStyle>
          <a:p>
            <a:r>
              <a:rPr lang="en-US">
                <a:latin typeface="Amazon Ember Regular"/>
              </a:rPr>
              <a:t>Cloud project lifecycle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0"/>
            <a:ext cx="11522075" cy="648116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77379" y="1225392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75853" y="1219417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52296" y="2543456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55964" y="814589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74534" y="814589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62832" y="5504664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66987" y="1924422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603220" y="1225392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201692" y="1219417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78136" y="2543457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81803" y="814589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14589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8672" y="550466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425" y="770639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866" y="1635695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4926" y="2579278"/>
            <a:ext cx="728528" cy="862287"/>
          </a:xfrm>
          <a:prstGeom prst="rect">
            <a:avLst/>
          </a:prstGeom>
        </p:spPr>
      </p:pic>
      <p:pic>
        <p:nvPicPr>
          <p:cNvPr id="13" name="Picture 27" descr="Icon&#10;&#10;Description automatically generated">
            <a:extLst>
              <a:ext uri="{FF2B5EF4-FFF2-40B4-BE49-F238E27FC236}">
                <a16:creationId xmlns:a16="http://schemas.microsoft.com/office/drawing/2014/main" id="{4F0043C6-A13A-4A47-9139-F13D2BEE4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5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7BF4728-3AAD-41DE-AA2E-BAF9A98921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3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6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5F315D9-D2DA-43D5-9909-19111E7334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8" name="Picture 27" descr="Icon&#10;&#10;Description automatically generated">
            <a:extLst>
              <a:ext uri="{FF2B5EF4-FFF2-40B4-BE49-F238E27FC236}">
                <a16:creationId xmlns:a16="http://schemas.microsoft.com/office/drawing/2014/main" id="{9974F1A9-F6A7-425A-A5F6-29E88494B0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5" name="Picture 26" descr="Icon&#10;&#10;Description automatically generated">
            <a:extLst>
              <a:ext uri="{FF2B5EF4-FFF2-40B4-BE49-F238E27FC236}">
                <a16:creationId xmlns:a16="http://schemas.microsoft.com/office/drawing/2014/main" id="{7FDFAE6F-409E-4147-B1AA-EA65948484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C51B9C4-5ACE-4937-92ED-066BA0473DC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18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73C90047-B8B6-43EC-B5F4-2A19D736031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1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sp>
        <p:nvSpPr>
          <p:cNvPr id="18" name="Szövegdoboz 24">
            <a:extLst>
              <a:ext uri="{FF2B5EF4-FFF2-40B4-BE49-F238E27FC236}">
                <a16:creationId xmlns:a16="http://schemas.microsoft.com/office/drawing/2014/main" id="{E41E5AEC-7388-4412-8A50-74FE33EA15D4}"/>
              </a:ext>
            </a:extLst>
          </p:cNvPr>
          <p:cNvSpPr txBox="1"/>
          <p:nvPr/>
        </p:nvSpPr>
        <p:spPr>
          <a:xfrm>
            <a:off x="6376967" y="1915812"/>
            <a:ext cx="1708261" cy="20062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Monitoring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Logging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Error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handling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Patching</a:t>
            </a: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Optimising</a:t>
            </a: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162EFF6-E8E0-48B9-9FAA-D6424D37D8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6" name="Picture 26" descr="Icon&#10;&#10;Description automatically generated">
            <a:extLst>
              <a:ext uri="{FF2B5EF4-FFF2-40B4-BE49-F238E27FC236}">
                <a16:creationId xmlns:a16="http://schemas.microsoft.com/office/drawing/2014/main" id="{68737822-DFFB-4883-A840-691B709F7D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27" descr="Icon&#10;&#10;Description automatically generated">
            <a:extLst>
              <a:ext uri="{FF2B5EF4-FFF2-40B4-BE49-F238E27FC236}">
                <a16:creationId xmlns:a16="http://schemas.microsoft.com/office/drawing/2014/main" id="{F49D6654-0098-46C1-96ED-747AD2E156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9" name="Picture 29" descr="Icon&#10;&#10;Description automatically generated">
            <a:extLst>
              <a:ext uri="{FF2B5EF4-FFF2-40B4-BE49-F238E27FC236}">
                <a16:creationId xmlns:a16="http://schemas.microsoft.com/office/drawing/2014/main" id="{994BDE4E-7E90-4CF2-802C-9755E899D8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4224" y="757177"/>
            <a:ext cx="700859" cy="828727"/>
          </a:xfrm>
          <a:prstGeom prst="rect">
            <a:avLst/>
          </a:prstGeom>
        </p:spPr>
      </p:pic>
      <p:pic>
        <p:nvPicPr>
          <p:cNvPr id="30" name="Picture 30" descr="Icon&#10;&#10;Description automatically generated">
            <a:extLst>
              <a:ext uri="{FF2B5EF4-FFF2-40B4-BE49-F238E27FC236}">
                <a16:creationId xmlns:a16="http://schemas.microsoft.com/office/drawing/2014/main" id="{0C205CAC-19E2-4030-BFA8-5B728AC673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1313" y="1631839"/>
            <a:ext cx="745764" cy="862288"/>
          </a:xfrm>
          <a:prstGeom prst="rect">
            <a:avLst/>
          </a:prstGeom>
        </p:spPr>
      </p:pic>
      <p:pic>
        <p:nvPicPr>
          <p:cNvPr id="31" name="Picture 31" descr="Icon&#10;&#10;Description automatically generated">
            <a:extLst>
              <a:ext uri="{FF2B5EF4-FFF2-40B4-BE49-F238E27FC236}">
                <a16:creationId xmlns:a16="http://schemas.microsoft.com/office/drawing/2014/main" id="{DE94162B-ECF1-4BFC-87E2-AE6DD0609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21617" y="763980"/>
            <a:ext cx="865070" cy="875443"/>
          </a:xfrm>
          <a:prstGeom prst="rect">
            <a:avLst/>
          </a:prstGeom>
        </p:spPr>
      </p:pic>
      <p:pic>
        <p:nvPicPr>
          <p:cNvPr id="32" name="Picture 32" descr="Icon&#10;&#10;Description automatically generated">
            <a:extLst>
              <a:ext uri="{FF2B5EF4-FFF2-40B4-BE49-F238E27FC236}">
                <a16:creationId xmlns:a16="http://schemas.microsoft.com/office/drawing/2014/main" id="{226C003E-6AB1-46D8-B1CC-7C7F004E460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77482" y="2537091"/>
            <a:ext cx="736238" cy="886324"/>
          </a:xfrm>
          <a:prstGeom prst="rect">
            <a:avLst/>
          </a:prstGeom>
        </p:spPr>
      </p:pic>
      <p:pic>
        <p:nvPicPr>
          <p:cNvPr id="33" name="Picture 33" descr="A picture containing logo&#10;&#10;Description automatically generated">
            <a:extLst>
              <a:ext uri="{FF2B5EF4-FFF2-40B4-BE49-F238E27FC236}">
                <a16:creationId xmlns:a16="http://schemas.microsoft.com/office/drawing/2014/main" id="{1BEDBF55-0D67-4773-A258-8834C657B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92109" y="761017"/>
            <a:ext cx="777973" cy="864103"/>
          </a:xfrm>
          <a:prstGeom prst="rect">
            <a:avLst/>
          </a:prstGeom>
        </p:spPr>
      </p:pic>
      <p:pic>
        <p:nvPicPr>
          <p:cNvPr id="34" name="Picture 34" descr="Icon&#10;&#10;Description automatically generated">
            <a:extLst>
              <a:ext uri="{FF2B5EF4-FFF2-40B4-BE49-F238E27FC236}">
                <a16:creationId xmlns:a16="http://schemas.microsoft.com/office/drawing/2014/main" id="{BF89A39D-41FE-4D0B-907B-76092344D91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30191" y="1635723"/>
            <a:ext cx="701766" cy="863195"/>
          </a:xfrm>
          <a:prstGeom prst="rect">
            <a:avLst/>
          </a:prstGeom>
        </p:spPr>
      </p:pic>
      <p:pic>
        <p:nvPicPr>
          <p:cNvPr id="36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85DCA097-5525-49BC-9DE4-914269FC1E8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38" name="Picture 43" descr="Icon&#10;&#10;Description automatically generated">
            <a:extLst>
              <a:ext uri="{FF2B5EF4-FFF2-40B4-BE49-F238E27FC236}">
                <a16:creationId xmlns:a16="http://schemas.microsoft.com/office/drawing/2014/main" id="{2DD0B4F5-2FF1-45D4-9D8C-62DF1878056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898492" y="2554312"/>
            <a:ext cx="756645" cy="912176"/>
          </a:xfrm>
          <a:prstGeom prst="rect">
            <a:avLst/>
          </a:prstGeom>
        </p:spPr>
      </p:pic>
      <p:pic>
        <p:nvPicPr>
          <p:cNvPr id="1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0353D216-195E-4D8E-8642-0BE285E50A7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  <p:pic>
        <p:nvPicPr>
          <p:cNvPr id="20" name="Picture 44" descr="Icon&#10;&#10;Description automatically generated">
            <a:extLst>
              <a:ext uri="{FF2B5EF4-FFF2-40B4-BE49-F238E27FC236}">
                <a16:creationId xmlns:a16="http://schemas.microsoft.com/office/drawing/2014/main" id="{2D185E0B-A68B-4E3F-9C35-760B2251663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39123" y="118985"/>
            <a:ext cx="602893" cy="6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17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sp>
        <p:nvSpPr>
          <p:cNvPr id="18" name="Szövegdoboz 24">
            <a:extLst>
              <a:ext uri="{FF2B5EF4-FFF2-40B4-BE49-F238E27FC236}">
                <a16:creationId xmlns:a16="http://schemas.microsoft.com/office/drawing/2014/main" id="{E41E5AEC-7388-4412-8A50-74FE33EA15D4}"/>
              </a:ext>
            </a:extLst>
          </p:cNvPr>
          <p:cNvSpPr txBox="1"/>
          <p:nvPr/>
        </p:nvSpPr>
        <p:spPr>
          <a:xfrm>
            <a:off x="6376967" y="1915812"/>
            <a:ext cx="1708261" cy="20062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Monitoring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Logging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Error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handling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Patching</a:t>
            </a: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Optimising</a:t>
            </a: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20" name="Szövegdoboz 24">
            <a:extLst>
              <a:ext uri="{FF2B5EF4-FFF2-40B4-BE49-F238E27FC236}">
                <a16:creationId xmlns:a16="http://schemas.microsoft.com/office/drawing/2014/main" id="{4422F29B-6B5B-4A98-A689-99FD062A12F9}"/>
              </a:ext>
            </a:extLst>
          </p:cNvPr>
          <p:cNvSpPr txBox="1"/>
          <p:nvPr/>
        </p:nvSpPr>
        <p:spPr>
          <a:xfrm>
            <a:off x="3540747" y="3327002"/>
            <a:ext cx="2015905" cy="547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Blueprints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Auto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remediation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162EFF6-E8E0-48B9-9FAA-D6424D37D8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6" name="Picture 26" descr="Icon&#10;&#10;Description automatically generated">
            <a:extLst>
              <a:ext uri="{FF2B5EF4-FFF2-40B4-BE49-F238E27FC236}">
                <a16:creationId xmlns:a16="http://schemas.microsoft.com/office/drawing/2014/main" id="{68737822-DFFB-4883-A840-691B709F7D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27" descr="Icon&#10;&#10;Description automatically generated">
            <a:extLst>
              <a:ext uri="{FF2B5EF4-FFF2-40B4-BE49-F238E27FC236}">
                <a16:creationId xmlns:a16="http://schemas.microsoft.com/office/drawing/2014/main" id="{F49D6654-0098-46C1-96ED-747AD2E156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9" name="Picture 29" descr="Icon&#10;&#10;Description automatically generated">
            <a:extLst>
              <a:ext uri="{FF2B5EF4-FFF2-40B4-BE49-F238E27FC236}">
                <a16:creationId xmlns:a16="http://schemas.microsoft.com/office/drawing/2014/main" id="{994BDE4E-7E90-4CF2-802C-9755E899D8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4224" y="757177"/>
            <a:ext cx="700859" cy="828727"/>
          </a:xfrm>
          <a:prstGeom prst="rect">
            <a:avLst/>
          </a:prstGeom>
        </p:spPr>
      </p:pic>
      <p:pic>
        <p:nvPicPr>
          <p:cNvPr id="30" name="Picture 30" descr="Icon&#10;&#10;Description automatically generated">
            <a:extLst>
              <a:ext uri="{FF2B5EF4-FFF2-40B4-BE49-F238E27FC236}">
                <a16:creationId xmlns:a16="http://schemas.microsoft.com/office/drawing/2014/main" id="{0C205CAC-19E2-4030-BFA8-5B728AC673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1313" y="1631839"/>
            <a:ext cx="745764" cy="862288"/>
          </a:xfrm>
          <a:prstGeom prst="rect">
            <a:avLst/>
          </a:prstGeom>
        </p:spPr>
      </p:pic>
      <p:pic>
        <p:nvPicPr>
          <p:cNvPr id="31" name="Picture 31" descr="Icon&#10;&#10;Description automatically generated">
            <a:extLst>
              <a:ext uri="{FF2B5EF4-FFF2-40B4-BE49-F238E27FC236}">
                <a16:creationId xmlns:a16="http://schemas.microsoft.com/office/drawing/2014/main" id="{DE94162B-ECF1-4BFC-87E2-AE6DD0609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21617" y="763980"/>
            <a:ext cx="865070" cy="875443"/>
          </a:xfrm>
          <a:prstGeom prst="rect">
            <a:avLst/>
          </a:prstGeom>
        </p:spPr>
      </p:pic>
      <p:pic>
        <p:nvPicPr>
          <p:cNvPr id="32" name="Picture 32" descr="Icon&#10;&#10;Description automatically generated">
            <a:extLst>
              <a:ext uri="{FF2B5EF4-FFF2-40B4-BE49-F238E27FC236}">
                <a16:creationId xmlns:a16="http://schemas.microsoft.com/office/drawing/2014/main" id="{226C003E-6AB1-46D8-B1CC-7C7F004E460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77482" y="2537091"/>
            <a:ext cx="736238" cy="886324"/>
          </a:xfrm>
          <a:prstGeom prst="rect">
            <a:avLst/>
          </a:prstGeom>
        </p:spPr>
      </p:pic>
      <p:pic>
        <p:nvPicPr>
          <p:cNvPr id="33" name="Picture 33" descr="A picture containing logo&#10;&#10;Description automatically generated">
            <a:extLst>
              <a:ext uri="{FF2B5EF4-FFF2-40B4-BE49-F238E27FC236}">
                <a16:creationId xmlns:a16="http://schemas.microsoft.com/office/drawing/2014/main" id="{1BEDBF55-0D67-4773-A258-8834C657B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92109" y="761017"/>
            <a:ext cx="777973" cy="864103"/>
          </a:xfrm>
          <a:prstGeom prst="rect">
            <a:avLst/>
          </a:prstGeom>
        </p:spPr>
      </p:pic>
      <p:pic>
        <p:nvPicPr>
          <p:cNvPr id="34" name="Picture 34" descr="Icon&#10;&#10;Description automatically generated">
            <a:extLst>
              <a:ext uri="{FF2B5EF4-FFF2-40B4-BE49-F238E27FC236}">
                <a16:creationId xmlns:a16="http://schemas.microsoft.com/office/drawing/2014/main" id="{BF89A39D-41FE-4D0B-907B-76092344D91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30191" y="1635723"/>
            <a:ext cx="701766" cy="863195"/>
          </a:xfrm>
          <a:prstGeom prst="rect">
            <a:avLst/>
          </a:prstGeom>
        </p:spPr>
      </p:pic>
      <p:pic>
        <p:nvPicPr>
          <p:cNvPr id="35" name="Picture 35">
            <a:extLst>
              <a:ext uri="{FF2B5EF4-FFF2-40B4-BE49-F238E27FC236}">
                <a16:creationId xmlns:a16="http://schemas.microsoft.com/office/drawing/2014/main" id="{12636CD7-C3DD-4A3F-BD2E-7D76DB2AB1C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740149" y="3603553"/>
            <a:ext cx="781604" cy="889508"/>
          </a:xfrm>
          <a:prstGeom prst="rect">
            <a:avLst/>
          </a:prstGeom>
        </p:spPr>
      </p:pic>
      <p:pic>
        <p:nvPicPr>
          <p:cNvPr id="36" name="Picture 36" descr="Icon&#10;&#10;Description automatically generated">
            <a:extLst>
              <a:ext uri="{FF2B5EF4-FFF2-40B4-BE49-F238E27FC236}">
                <a16:creationId xmlns:a16="http://schemas.microsoft.com/office/drawing/2014/main" id="{43D2573D-9461-4A25-8539-385D0E4D8AE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15464" y="3670232"/>
            <a:ext cx="749394" cy="816478"/>
          </a:xfrm>
          <a:prstGeom prst="rect">
            <a:avLst/>
          </a:prstGeom>
        </p:spPr>
      </p:pic>
      <p:pic>
        <p:nvPicPr>
          <p:cNvPr id="37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5A68D7C-68C0-446D-8D46-67A7884B78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39" name="Picture 43" descr="Icon&#10;&#10;Description automatically generated">
            <a:extLst>
              <a:ext uri="{FF2B5EF4-FFF2-40B4-BE49-F238E27FC236}">
                <a16:creationId xmlns:a16="http://schemas.microsoft.com/office/drawing/2014/main" id="{8AD7DE34-0782-434D-BD86-91948B0C0B2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898492" y="2554312"/>
            <a:ext cx="756645" cy="912176"/>
          </a:xfrm>
          <a:prstGeom prst="rect">
            <a:avLst/>
          </a:prstGeom>
        </p:spPr>
      </p:pic>
      <p:pic>
        <p:nvPicPr>
          <p:cNvPr id="1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E52E347A-688C-4E87-AD87-E909715EFD0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  <p:pic>
        <p:nvPicPr>
          <p:cNvPr id="21" name="Picture 44" descr="Icon&#10;&#10;Description automatically generated">
            <a:extLst>
              <a:ext uri="{FF2B5EF4-FFF2-40B4-BE49-F238E27FC236}">
                <a16:creationId xmlns:a16="http://schemas.microsoft.com/office/drawing/2014/main" id="{A4F7F12C-B603-43D6-B51E-90FB5A17687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839123" y="118985"/>
            <a:ext cx="602893" cy="6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4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sp>
        <p:nvSpPr>
          <p:cNvPr id="18" name="Szövegdoboz 24">
            <a:extLst>
              <a:ext uri="{FF2B5EF4-FFF2-40B4-BE49-F238E27FC236}">
                <a16:creationId xmlns:a16="http://schemas.microsoft.com/office/drawing/2014/main" id="{E41E5AEC-7388-4412-8A50-74FE33EA15D4}"/>
              </a:ext>
            </a:extLst>
          </p:cNvPr>
          <p:cNvSpPr txBox="1"/>
          <p:nvPr/>
        </p:nvSpPr>
        <p:spPr>
          <a:xfrm>
            <a:off x="6376967" y="1915812"/>
            <a:ext cx="1708261" cy="20062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Monitoring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Logging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Error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handling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Patching</a:t>
            </a: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Optimising</a:t>
            </a: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9" name="Szövegdoboz 24">
            <a:extLst>
              <a:ext uri="{FF2B5EF4-FFF2-40B4-BE49-F238E27FC236}">
                <a16:creationId xmlns:a16="http://schemas.microsoft.com/office/drawing/2014/main" id="{4A3B1808-1C74-4F49-9FCC-08349529E22C}"/>
              </a:ext>
            </a:extLst>
          </p:cNvPr>
          <p:cNvSpPr txBox="1"/>
          <p:nvPr/>
        </p:nvSpPr>
        <p:spPr>
          <a:xfrm>
            <a:off x="5505789" y="3014637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Multi account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governance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Behaviour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analysis</a:t>
            </a:r>
            <a:endParaRPr lang="en-US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Threat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detection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sp>
        <p:nvSpPr>
          <p:cNvPr id="20" name="Szövegdoboz 24">
            <a:extLst>
              <a:ext uri="{FF2B5EF4-FFF2-40B4-BE49-F238E27FC236}">
                <a16:creationId xmlns:a16="http://schemas.microsoft.com/office/drawing/2014/main" id="{4422F29B-6B5B-4A98-A689-99FD062A12F9}"/>
              </a:ext>
            </a:extLst>
          </p:cNvPr>
          <p:cNvSpPr txBox="1"/>
          <p:nvPr/>
        </p:nvSpPr>
        <p:spPr>
          <a:xfrm>
            <a:off x="3540747" y="3327002"/>
            <a:ext cx="2015905" cy="547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Blueprints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Auto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remediation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162EFF6-E8E0-48B9-9FAA-D6424D37D8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6" name="Picture 26" descr="Icon&#10;&#10;Description automatically generated">
            <a:extLst>
              <a:ext uri="{FF2B5EF4-FFF2-40B4-BE49-F238E27FC236}">
                <a16:creationId xmlns:a16="http://schemas.microsoft.com/office/drawing/2014/main" id="{68737822-DFFB-4883-A840-691B709F7D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27" descr="Icon&#10;&#10;Description automatically generated">
            <a:extLst>
              <a:ext uri="{FF2B5EF4-FFF2-40B4-BE49-F238E27FC236}">
                <a16:creationId xmlns:a16="http://schemas.microsoft.com/office/drawing/2014/main" id="{F49D6654-0098-46C1-96ED-747AD2E156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9" name="Picture 29" descr="Icon&#10;&#10;Description automatically generated">
            <a:extLst>
              <a:ext uri="{FF2B5EF4-FFF2-40B4-BE49-F238E27FC236}">
                <a16:creationId xmlns:a16="http://schemas.microsoft.com/office/drawing/2014/main" id="{994BDE4E-7E90-4CF2-802C-9755E899D8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4224" y="757177"/>
            <a:ext cx="700859" cy="828727"/>
          </a:xfrm>
          <a:prstGeom prst="rect">
            <a:avLst/>
          </a:prstGeom>
        </p:spPr>
      </p:pic>
      <p:pic>
        <p:nvPicPr>
          <p:cNvPr id="30" name="Picture 30" descr="Icon&#10;&#10;Description automatically generated">
            <a:extLst>
              <a:ext uri="{FF2B5EF4-FFF2-40B4-BE49-F238E27FC236}">
                <a16:creationId xmlns:a16="http://schemas.microsoft.com/office/drawing/2014/main" id="{0C205CAC-19E2-4030-BFA8-5B728AC673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1313" y="1631839"/>
            <a:ext cx="745764" cy="862288"/>
          </a:xfrm>
          <a:prstGeom prst="rect">
            <a:avLst/>
          </a:prstGeom>
        </p:spPr>
      </p:pic>
      <p:pic>
        <p:nvPicPr>
          <p:cNvPr id="31" name="Picture 31" descr="Icon&#10;&#10;Description automatically generated">
            <a:extLst>
              <a:ext uri="{FF2B5EF4-FFF2-40B4-BE49-F238E27FC236}">
                <a16:creationId xmlns:a16="http://schemas.microsoft.com/office/drawing/2014/main" id="{DE94162B-ECF1-4BFC-87E2-AE6DD0609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21617" y="763980"/>
            <a:ext cx="865070" cy="875443"/>
          </a:xfrm>
          <a:prstGeom prst="rect">
            <a:avLst/>
          </a:prstGeom>
        </p:spPr>
      </p:pic>
      <p:pic>
        <p:nvPicPr>
          <p:cNvPr id="32" name="Picture 32" descr="Icon&#10;&#10;Description automatically generated">
            <a:extLst>
              <a:ext uri="{FF2B5EF4-FFF2-40B4-BE49-F238E27FC236}">
                <a16:creationId xmlns:a16="http://schemas.microsoft.com/office/drawing/2014/main" id="{226C003E-6AB1-46D8-B1CC-7C7F004E460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77482" y="2537091"/>
            <a:ext cx="736238" cy="886324"/>
          </a:xfrm>
          <a:prstGeom prst="rect">
            <a:avLst/>
          </a:prstGeom>
        </p:spPr>
      </p:pic>
      <p:pic>
        <p:nvPicPr>
          <p:cNvPr id="33" name="Picture 33" descr="A picture containing logo&#10;&#10;Description automatically generated">
            <a:extLst>
              <a:ext uri="{FF2B5EF4-FFF2-40B4-BE49-F238E27FC236}">
                <a16:creationId xmlns:a16="http://schemas.microsoft.com/office/drawing/2014/main" id="{1BEDBF55-0D67-4773-A258-8834C657B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92109" y="761017"/>
            <a:ext cx="777973" cy="864103"/>
          </a:xfrm>
          <a:prstGeom prst="rect">
            <a:avLst/>
          </a:prstGeom>
        </p:spPr>
      </p:pic>
      <p:pic>
        <p:nvPicPr>
          <p:cNvPr id="34" name="Picture 34" descr="Icon&#10;&#10;Description automatically generated">
            <a:extLst>
              <a:ext uri="{FF2B5EF4-FFF2-40B4-BE49-F238E27FC236}">
                <a16:creationId xmlns:a16="http://schemas.microsoft.com/office/drawing/2014/main" id="{BF89A39D-41FE-4D0B-907B-76092344D91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30191" y="1635723"/>
            <a:ext cx="701766" cy="863195"/>
          </a:xfrm>
          <a:prstGeom prst="rect">
            <a:avLst/>
          </a:prstGeom>
        </p:spPr>
      </p:pic>
      <p:pic>
        <p:nvPicPr>
          <p:cNvPr id="35" name="Picture 35">
            <a:extLst>
              <a:ext uri="{FF2B5EF4-FFF2-40B4-BE49-F238E27FC236}">
                <a16:creationId xmlns:a16="http://schemas.microsoft.com/office/drawing/2014/main" id="{12636CD7-C3DD-4A3F-BD2E-7D76DB2AB1C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740149" y="3603553"/>
            <a:ext cx="781604" cy="889508"/>
          </a:xfrm>
          <a:prstGeom prst="rect">
            <a:avLst/>
          </a:prstGeom>
        </p:spPr>
      </p:pic>
      <p:pic>
        <p:nvPicPr>
          <p:cNvPr id="36" name="Picture 36" descr="Icon&#10;&#10;Description automatically generated">
            <a:extLst>
              <a:ext uri="{FF2B5EF4-FFF2-40B4-BE49-F238E27FC236}">
                <a16:creationId xmlns:a16="http://schemas.microsoft.com/office/drawing/2014/main" id="{43D2573D-9461-4A25-8539-385D0E4D8AE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15464" y="3670232"/>
            <a:ext cx="749394" cy="816478"/>
          </a:xfrm>
          <a:prstGeom prst="rect">
            <a:avLst/>
          </a:prstGeom>
        </p:spPr>
      </p:pic>
      <p:pic>
        <p:nvPicPr>
          <p:cNvPr id="37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5A68D7C-68C0-446D-8D46-67A7884B78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38" name="Picture 38" descr="Icon&#10;&#10;Description automatically generated">
            <a:extLst>
              <a:ext uri="{FF2B5EF4-FFF2-40B4-BE49-F238E27FC236}">
                <a16:creationId xmlns:a16="http://schemas.microsoft.com/office/drawing/2014/main" id="{A6F454A3-4AA0-4BB6-9783-8A3F79EE084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343479" y="3771410"/>
            <a:ext cx="731252" cy="845961"/>
          </a:xfrm>
          <a:prstGeom prst="rect">
            <a:avLst/>
          </a:prstGeom>
        </p:spPr>
      </p:pic>
      <p:pic>
        <p:nvPicPr>
          <p:cNvPr id="39" name="Picture 39" descr="Logo&#10;&#10;Description automatically generated">
            <a:extLst>
              <a:ext uri="{FF2B5EF4-FFF2-40B4-BE49-F238E27FC236}">
                <a16:creationId xmlns:a16="http://schemas.microsoft.com/office/drawing/2014/main" id="{245782C7-6D67-4C53-8AD1-F1774030514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103302" y="3783096"/>
            <a:ext cx="701767" cy="831897"/>
          </a:xfrm>
          <a:prstGeom prst="rect">
            <a:avLst/>
          </a:prstGeom>
        </p:spPr>
      </p:pic>
      <p:pic>
        <p:nvPicPr>
          <p:cNvPr id="40" name="Picture 40" descr="Icon&#10;&#10;Description automatically generated">
            <a:extLst>
              <a:ext uri="{FF2B5EF4-FFF2-40B4-BE49-F238E27FC236}">
                <a16:creationId xmlns:a16="http://schemas.microsoft.com/office/drawing/2014/main" id="{72518B47-075F-4F6F-80F8-5F73DE60D33A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810507" y="3774462"/>
            <a:ext cx="725805" cy="840515"/>
          </a:xfrm>
          <a:prstGeom prst="rect">
            <a:avLst/>
          </a:prstGeom>
        </p:spPr>
      </p:pic>
      <p:pic>
        <p:nvPicPr>
          <p:cNvPr id="41" name="Picture 41" descr="Icon&#10;&#10;Description automatically generated">
            <a:extLst>
              <a:ext uri="{FF2B5EF4-FFF2-40B4-BE49-F238E27FC236}">
                <a16:creationId xmlns:a16="http://schemas.microsoft.com/office/drawing/2014/main" id="{B3EB5EC9-3249-4DD5-9770-B66CB1B8B60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859276" y="4682686"/>
            <a:ext cx="679992" cy="815570"/>
          </a:xfrm>
          <a:prstGeom prst="rect">
            <a:avLst/>
          </a:prstGeom>
        </p:spPr>
      </p:pic>
      <p:pic>
        <p:nvPicPr>
          <p:cNvPr id="42" name="Picture 42">
            <a:extLst>
              <a:ext uri="{FF2B5EF4-FFF2-40B4-BE49-F238E27FC236}">
                <a16:creationId xmlns:a16="http://schemas.microsoft.com/office/drawing/2014/main" id="{39048D34-F01E-4EBE-B2D2-FE8DD4C517F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891505" y="4693341"/>
            <a:ext cx="858268" cy="811493"/>
          </a:xfrm>
          <a:prstGeom prst="rect">
            <a:avLst/>
          </a:prstGeom>
        </p:spPr>
      </p:pic>
      <p:pic>
        <p:nvPicPr>
          <p:cNvPr id="43" name="Picture 43" descr="Icon&#10;&#10;Description automatically generated">
            <a:extLst>
              <a:ext uri="{FF2B5EF4-FFF2-40B4-BE49-F238E27FC236}">
                <a16:creationId xmlns:a16="http://schemas.microsoft.com/office/drawing/2014/main" id="{2DB25339-2F93-4082-B4CC-E404EB94A2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898492" y="2554312"/>
            <a:ext cx="756645" cy="912176"/>
          </a:xfrm>
          <a:prstGeom prst="rect">
            <a:avLst/>
          </a:prstGeom>
        </p:spPr>
      </p:pic>
      <p:pic>
        <p:nvPicPr>
          <p:cNvPr id="22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1A4F430C-F9D9-4698-ACC3-C0AE9965C2D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  <p:pic>
        <p:nvPicPr>
          <p:cNvPr id="51" name="Picture 44" descr="Icon&#10;&#10;Description automatically generated">
            <a:extLst>
              <a:ext uri="{FF2B5EF4-FFF2-40B4-BE49-F238E27FC236}">
                <a16:creationId xmlns:a16="http://schemas.microsoft.com/office/drawing/2014/main" id="{76ECE156-997F-46F5-9E6F-8D3701A9552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6839123" y="118985"/>
            <a:ext cx="602893" cy="6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9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FA70622E-DA69-48A2-9D39-5A74A4011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5" y="270"/>
            <a:ext cx="11522075" cy="6481167"/>
          </a:xfrm>
          <a:prstGeom prst="rect">
            <a:avLst/>
          </a:prstGeom>
        </p:spPr>
      </p:pic>
      <p:sp>
        <p:nvSpPr>
          <p:cNvPr id="7" name="Szövegdoboz 24">
            <a:extLst>
              <a:ext uri="{FF2B5EF4-FFF2-40B4-BE49-F238E27FC236}">
                <a16:creationId xmlns:a16="http://schemas.microsoft.com/office/drawing/2014/main" id="{DF09FCFF-78A8-4681-BD3A-488C61D4643D}"/>
              </a:ext>
            </a:extLst>
          </p:cNvPr>
          <p:cNvSpPr txBox="1"/>
          <p:nvPr/>
        </p:nvSpPr>
        <p:spPr>
          <a:xfrm>
            <a:off x="3158374" y="1915808"/>
            <a:ext cx="1785821" cy="151663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Infrastructure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code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Event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driven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2358F-ED45-4CF5-AF3F-C9184D41720E}"/>
              </a:ext>
            </a:extLst>
          </p:cNvPr>
          <p:cNvSpPr/>
          <p:nvPr/>
        </p:nvSpPr>
        <p:spPr>
          <a:xfrm>
            <a:off x="4594607" y="1216778"/>
            <a:ext cx="3247446" cy="2902642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0F4AA2-582F-4584-91EA-ABEE42537224}"/>
              </a:ext>
            </a:extLst>
          </p:cNvPr>
          <p:cNvSpPr/>
          <p:nvPr/>
        </p:nvSpPr>
        <p:spPr>
          <a:xfrm>
            <a:off x="3193079" y="1210803"/>
            <a:ext cx="3135414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380043-9CC5-419C-AEA0-6DECD3CAC6AF}"/>
              </a:ext>
            </a:extLst>
          </p:cNvPr>
          <p:cNvSpPr/>
          <p:nvPr/>
        </p:nvSpPr>
        <p:spPr>
          <a:xfrm>
            <a:off x="3969523" y="2534843"/>
            <a:ext cx="3178502" cy="2919876"/>
          </a:xfrm>
          <a:prstGeom prst="ellipse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EE97BF8-E1D0-42DB-B2EA-D84B4798BE79}"/>
              </a:ext>
            </a:extLst>
          </p:cNvPr>
          <p:cNvSpPr txBox="1"/>
          <p:nvPr/>
        </p:nvSpPr>
        <p:spPr>
          <a:xfrm>
            <a:off x="3973190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Automation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E92CC340-5B68-490E-A3BF-A01AB7D41A90}"/>
              </a:ext>
            </a:extLst>
          </p:cNvPr>
          <p:cNvSpPr txBox="1"/>
          <p:nvPr/>
        </p:nvSpPr>
        <p:spPr>
          <a:xfrm>
            <a:off x="5891761" y="805975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Operation</a:t>
            </a:r>
            <a:endParaRPr lang="hu-HU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235D9094-88B7-45AC-A893-D2CB238C777E}"/>
              </a:ext>
            </a:extLst>
          </p:cNvPr>
          <p:cNvSpPr txBox="1"/>
          <p:nvPr/>
        </p:nvSpPr>
        <p:spPr>
          <a:xfrm>
            <a:off x="5180059" y="5496051"/>
            <a:ext cx="142949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>
                <a:solidFill>
                  <a:schemeClr val="bg1"/>
                </a:solidFill>
              </a:rPr>
              <a:t>Security</a:t>
            </a:r>
            <a:endParaRPr lang="en-US"/>
          </a:p>
        </p:txBody>
      </p:sp>
      <p:sp>
        <p:nvSpPr>
          <p:cNvPr id="17" name="Szövegdoboz 24">
            <a:extLst>
              <a:ext uri="{FF2B5EF4-FFF2-40B4-BE49-F238E27FC236}">
                <a16:creationId xmlns:a16="http://schemas.microsoft.com/office/drawing/2014/main" id="{86F61333-34AB-49D6-B6F4-10F3DDCE40F4}"/>
              </a:ext>
            </a:extLst>
          </p:cNvPr>
          <p:cNvSpPr txBox="1"/>
          <p:nvPr/>
        </p:nvSpPr>
        <p:spPr>
          <a:xfrm>
            <a:off x="4639689" y="4346018"/>
            <a:ext cx="2015905" cy="7943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Encryption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rest&amp;in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transit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Identity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and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access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mgmt</a:t>
            </a:r>
            <a:endParaRPr lang="hu-HU" sz="1050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Compliance</a:t>
            </a:r>
          </a:p>
        </p:txBody>
      </p:sp>
      <p:sp>
        <p:nvSpPr>
          <p:cNvPr id="18" name="Szövegdoboz 24">
            <a:extLst>
              <a:ext uri="{FF2B5EF4-FFF2-40B4-BE49-F238E27FC236}">
                <a16:creationId xmlns:a16="http://schemas.microsoft.com/office/drawing/2014/main" id="{E41E5AEC-7388-4412-8A50-74FE33EA15D4}"/>
              </a:ext>
            </a:extLst>
          </p:cNvPr>
          <p:cNvSpPr txBox="1"/>
          <p:nvPr/>
        </p:nvSpPr>
        <p:spPr>
          <a:xfrm>
            <a:off x="6376967" y="1915812"/>
            <a:ext cx="1708261" cy="200625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Monitoring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Logging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Error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handling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Patching</a:t>
            </a: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Optimising</a:t>
            </a: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Arial"/>
            </a:endParaRPr>
          </a:p>
        </p:txBody>
      </p:sp>
      <p:sp>
        <p:nvSpPr>
          <p:cNvPr id="19" name="Szövegdoboz 24">
            <a:extLst>
              <a:ext uri="{FF2B5EF4-FFF2-40B4-BE49-F238E27FC236}">
                <a16:creationId xmlns:a16="http://schemas.microsoft.com/office/drawing/2014/main" id="{4A3B1808-1C74-4F49-9FCC-08349529E22C}"/>
              </a:ext>
            </a:extLst>
          </p:cNvPr>
          <p:cNvSpPr txBox="1"/>
          <p:nvPr/>
        </p:nvSpPr>
        <p:spPr>
          <a:xfrm>
            <a:off x="5505789" y="3014637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>
                <a:solidFill>
                  <a:srgbClr val="FF9900"/>
                </a:solidFill>
                <a:cs typeface="Arial"/>
              </a:rPr>
              <a:t>Multi account</a:t>
            </a:r>
            <a:br>
              <a:rPr lang="hu-HU" sz="1050" b="1" dirty="0">
                <a:cs typeface="Arial"/>
              </a:rPr>
            </a:br>
            <a:r>
              <a:rPr lang="hu-HU" sz="1050" b="1" dirty="0" err="1">
                <a:solidFill>
                  <a:srgbClr val="FF9900"/>
                </a:solidFill>
                <a:cs typeface="Arial"/>
              </a:rPr>
              <a:t>governance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Behaviour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analysis</a:t>
            </a:r>
            <a:endParaRPr lang="en-US" b="1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Threat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detection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sp>
        <p:nvSpPr>
          <p:cNvPr id="20" name="Szövegdoboz 24">
            <a:extLst>
              <a:ext uri="{FF2B5EF4-FFF2-40B4-BE49-F238E27FC236}">
                <a16:creationId xmlns:a16="http://schemas.microsoft.com/office/drawing/2014/main" id="{4422F29B-6B5B-4A98-A689-99FD062A12F9}"/>
              </a:ext>
            </a:extLst>
          </p:cNvPr>
          <p:cNvSpPr txBox="1"/>
          <p:nvPr/>
        </p:nvSpPr>
        <p:spPr>
          <a:xfrm>
            <a:off x="3540747" y="3327002"/>
            <a:ext cx="2015905" cy="547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Blueprints</a:t>
            </a:r>
            <a:endParaRPr lang="hu-HU" sz="1050" b="1" dirty="0">
              <a:solidFill>
                <a:srgbClr val="FF9900"/>
              </a:solidFill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cs typeface="Arial"/>
              </a:rPr>
              <a:t>Auto</a:t>
            </a:r>
            <a:r>
              <a:rPr lang="hu-HU" sz="1050" b="1" dirty="0">
                <a:solidFill>
                  <a:srgbClr val="FF9900"/>
                </a:solidFill>
                <a:cs typeface="Arial"/>
              </a:rPr>
              <a:t> </a:t>
            </a:r>
            <a:r>
              <a:rPr lang="hu-HU" sz="1050" b="1" dirty="0" err="1">
                <a:solidFill>
                  <a:srgbClr val="FF9900"/>
                </a:solidFill>
                <a:cs typeface="Arial"/>
              </a:rPr>
              <a:t>remediation</a:t>
            </a:r>
            <a:endParaRPr lang="hu-HU" b="1">
              <a:solidFill>
                <a:srgbClr val="FF9900"/>
              </a:solidFill>
              <a:cs typeface="Calibri"/>
            </a:endParaRPr>
          </a:p>
        </p:txBody>
      </p:sp>
      <p:sp>
        <p:nvSpPr>
          <p:cNvPr id="21" name="Szövegdoboz 24">
            <a:extLst>
              <a:ext uri="{FF2B5EF4-FFF2-40B4-BE49-F238E27FC236}">
                <a16:creationId xmlns:a16="http://schemas.microsoft.com/office/drawing/2014/main" id="{435B66DD-5FF4-4613-9D1A-038BD822FF3D}"/>
              </a:ext>
            </a:extLst>
          </p:cNvPr>
          <p:cNvSpPr txBox="1"/>
          <p:nvPr/>
        </p:nvSpPr>
        <p:spPr>
          <a:xfrm>
            <a:off x="4470898" y="1499878"/>
            <a:ext cx="2015905" cy="103675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Automated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</a:t>
            </a:r>
            <a:endParaRPr lang="en-US" b="1">
              <a:solidFill>
                <a:srgbClr val="FF9900"/>
              </a:solidFill>
              <a:ea typeface="+mn-lt"/>
              <a:cs typeface="+mn-lt"/>
            </a:endParaRPr>
          </a:p>
          <a:p>
            <a:pPr algn="ctr">
              <a:lnSpc>
                <a:spcPct val="150000"/>
              </a:lnSpc>
            </a:pP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change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 management</a:t>
            </a:r>
            <a:br>
              <a:rPr lang="hu-HU" sz="1050" b="1" dirty="0">
                <a:ea typeface="+mn-lt"/>
                <a:cs typeface="+mn-lt"/>
              </a:rPr>
            </a:b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Remote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</a:t>
            </a:r>
            <a:r>
              <a:rPr lang="hu-HU" sz="1050" b="1" dirty="0" err="1">
                <a:solidFill>
                  <a:srgbClr val="FF9900"/>
                </a:solidFill>
                <a:ea typeface="+mn-lt"/>
                <a:cs typeface="+mn-lt"/>
              </a:rPr>
              <a:t>host</a:t>
            </a:r>
            <a:r>
              <a:rPr lang="hu-HU" sz="1050" b="1" dirty="0">
                <a:solidFill>
                  <a:srgbClr val="FF9900"/>
                </a:solidFill>
                <a:ea typeface="+mn-lt"/>
                <a:cs typeface="+mn-lt"/>
              </a:rPr>
              <a:t> management</a:t>
            </a:r>
            <a:endParaRPr lang="en-US" b="1">
              <a:solidFill>
                <a:srgbClr val="FF9900"/>
              </a:solidFill>
              <a:cs typeface="Calibri"/>
            </a:endParaRPr>
          </a:p>
          <a:p>
            <a:pPr algn="ctr">
              <a:lnSpc>
                <a:spcPct val="150000"/>
              </a:lnSpc>
            </a:pPr>
            <a:endParaRPr lang="hu-HU" sz="1050" b="1" dirty="0">
              <a:solidFill>
                <a:srgbClr val="FF9900"/>
              </a:solidFill>
              <a:cs typeface="Calibri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84C3B16C-AE28-4BC1-BF25-CF8D5A42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812" y="762025"/>
            <a:ext cx="700859" cy="819201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116A8C3F-4DA5-419F-90F8-44C23627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253" y="1627081"/>
            <a:ext cx="757105" cy="871812"/>
          </a:xfrm>
          <a:prstGeom prst="rect">
            <a:avLst/>
          </a:prstGeom>
        </p:spPr>
      </p:pic>
      <p:pic>
        <p:nvPicPr>
          <p:cNvPr id="9" name="Picture 12" descr="Icon&#10;&#10;Description automatically generated">
            <a:extLst>
              <a:ext uri="{FF2B5EF4-FFF2-40B4-BE49-F238E27FC236}">
                <a16:creationId xmlns:a16="http://schemas.microsoft.com/office/drawing/2014/main" id="{B012BE1F-A0FE-4529-B9E9-13B7E6F4D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6313" y="2570664"/>
            <a:ext cx="728528" cy="862287"/>
          </a:xfrm>
          <a:prstGeom prst="rect">
            <a:avLst/>
          </a:prstGeom>
        </p:spPr>
      </p:pic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92E364E-5665-4DEE-877A-3F87DAC8DA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3906" y="4615803"/>
            <a:ext cx="685886" cy="880429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2123BB69-310F-45B6-B31F-30B86FA190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6845" y="5552598"/>
            <a:ext cx="688610" cy="824187"/>
          </a:xfrm>
          <a:prstGeom prst="rect">
            <a:avLst/>
          </a:prstGeom>
        </p:spPr>
      </p:pic>
      <p:pic>
        <p:nvPicPr>
          <p:cNvPr id="4" name="Picture 12" descr="Icon&#10;&#10;Description automatically generated">
            <a:extLst>
              <a:ext uri="{FF2B5EF4-FFF2-40B4-BE49-F238E27FC236}">
                <a16:creationId xmlns:a16="http://schemas.microsoft.com/office/drawing/2014/main" id="{0F64A23F-3C97-433F-B919-54AD41717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7037" y="5529684"/>
            <a:ext cx="764815" cy="869997"/>
          </a:xfrm>
          <a:prstGeom prst="rect">
            <a:avLst/>
          </a:prstGeom>
        </p:spPr>
      </p:pic>
      <p:pic>
        <p:nvPicPr>
          <p:cNvPr id="13" name="Picture 22" descr="Icon&#10;&#10;Description automatically generated">
            <a:extLst>
              <a:ext uri="{FF2B5EF4-FFF2-40B4-BE49-F238E27FC236}">
                <a16:creationId xmlns:a16="http://schemas.microsoft.com/office/drawing/2014/main" id="{ED55EC89-D879-41EC-97DC-92A7651FAC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2720" y="5552264"/>
            <a:ext cx="696320" cy="841422"/>
          </a:xfrm>
          <a:prstGeom prst="rect">
            <a:avLst/>
          </a:prstGeom>
        </p:spPr>
      </p:pic>
      <p:pic>
        <p:nvPicPr>
          <p:cNvPr id="23" name="Picture 23">
            <a:extLst>
              <a:ext uri="{FF2B5EF4-FFF2-40B4-BE49-F238E27FC236}">
                <a16:creationId xmlns:a16="http://schemas.microsoft.com/office/drawing/2014/main" id="{EF1CF674-EB24-43A3-B172-F8AE5F7BF1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0449" y="4649340"/>
            <a:ext cx="754382" cy="882246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5B09A94C-AAE9-49DF-BA20-C09A24E111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8718" y="5561219"/>
            <a:ext cx="689519" cy="832804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1162EFF6-E8E0-48B9-9FAA-D6424D37D8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959" y="5555203"/>
            <a:ext cx="720819" cy="826911"/>
          </a:xfrm>
          <a:prstGeom prst="rect">
            <a:avLst/>
          </a:prstGeom>
        </p:spPr>
      </p:pic>
      <p:pic>
        <p:nvPicPr>
          <p:cNvPr id="26" name="Picture 26" descr="Icon&#10;&#10;Description automatically generated">
            <a:extLst>
              <a:ext uri="{FF2B5EF4-FFF2-40B4-BE49-F238E27FC236}">
                <a16:creationId xmlns:a16="http://schemas.microsoft.com/office/drawing/2014/main" id="{68737822-DFFB-4883-A840-691B709F7D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2486" y="4615782"/>
            <a:ext cx="821062" cy="880431"/>
          </a:xfrm>
          <a:prstGeom prst="rect">
            <a:avLst/>
          </a:prstGeom>
        </p:spPr>
      </p:pic>
      <p:pic>
        <p:nvPicPr>
          <p:cNvPr id="27" name="Picture 27" descr="Icon&#10;&#10;Description automatically generated">
            <a:extLst>
              <a:ext uri="{FF2B5EF4-FFF2-40B4-BE49-F238E27FC236}">
                <a16:creationId xmlns:a16="http://schemas.microsoft.com/office/drawing/2014/main" id="{F49D6654-0098-46C1-96ED-747AD2E156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3803" y="762172"/>
            <a:ext cx="673650" cy="861841"/>
          </a:xfrm>
          <a:prstGeom prst="rect">
            <a:avLst/>
          </a:prstGeom>
        </p:spPr>
      </p:pic>
      <p:pic>
        <p:nvPicPr>
          <p:cNvPr id="29" name="Picture 29" descr="Icon&#10;&#10;Description automatically generated">
            <a:extLst>
              <a:ext uri="{FF2B5EF4-FFF2-40B4-BE49-F238E27FC236}">
                <a16:creationId xmlns:a16="http://schemas.microsoft.com/office/drawing/2014/main" id="{994BDE4E-7E90-4CF2-802C-9755E899D8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4224" y="757177"/>
            <a:ext cx="700859" cy="828727"/>
          </a:xfrm>
          <a:prstGeom prst="rect">
            <a:avLst/>
          </a:prstGeom>
        </p:spPr>
      </p:pic>
      <p:pic>
        <p:nvPicPr>
          <p:cNvPr id="30" name="Picture 30" descr="Icon&#10;&#10;Description automatically generated">
            <a:extLst>
              <a:ext uri="{FF2B5EF4-FFF2-40B4-BE49-F238E27FC236}">
                <a16:creationId xmlns:a16="http://schemas.microsoft.com/office/drawing/2014/main" id="{0C205CAC-19E2-4030-BFA8-5B728AC673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1313" y="1631839"/>
            <a:ext cx="745764" cy="862288"/>
          </a:xfrm>
          <a:prstGeom prst="rect">
            <a:avLst/>
          </a:prstGeom>
        </p:spPr>
      </p:pic>
      <p:pic>
        <p:nvPicPr>
          <p:cNvPr id="31" name="Picture 31" descr="Icon&#10;&#10;Description automatically generated">
            <a:extLst>
              <a:ext uri="{FF2B5EF4-FFF2-40B4-BE49-F238E27FC236}">
                <a16:creationId xmlns:a16="http://schemas.microsoft.com/office/drawing/2014/main" id="{DE94162B-ECF1-4BFC-87E2-AE6DD06091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21617" y="763980"/>
            <a:ext cx="865070" cy="875443"/>
          </a:xfrm>
          <a:prstGeom prst="rect">
            <a:avLst/>
          </a:prstGeom>
        </p:spPr>
      </p:pic>
      <p:pic>
        <p:nvPicPr>
          <p:cNvPr id="32" name="Picture 32" descr="Icon&#10;&#10;Description automatically generated">
            <a:extLst>
              <a:ext uri="{FF2B5EF4-FFF2-40B4-BE49-F238E27FC236}">
                <a16:creationId xmlns:a16="http://schemas.microsoft.com/office/drawing/2014/main" id="{226C003E-6AB1-46D8-B1CC-7C7F004E460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77482" y="2537091"/>
            <a:ext cx="736238" cy="886324"/>
          </a:xfrm>
          <a:prstGeom prst="rect">
            <a:avLst/>
          </a:prstGeom>
        </p:spPr>
      </p:pic>
      <p:pic>
        <p:nvPicPr>
          <p:cNvPr id="33" name="Picture 33" descr="A picture containing logo&#10;&#10;Description automatically generated">
            <a:extLst>
              <a:ext uri="{FF2B5EF4-FFF2-40B4-BE49-F238E27FC236}">
                <a16:creationId xmlns:a16="http://schemas.microsoft.com/office/drawing/2014/main" id="{1BEDBF55-0D67-4773-A258-8834C657B3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92109" y="761017"/>
            <a:ext cx="777973" cy="864103"/>
          </a:xfrm>
          <a:prstGeom prst="rect">
            <a:avLst/>
          </a:prstGeom>
        </p:spPr>
      </p:pic>
      <p:pic>
        <p:nvPicPr>
          <p:cNvPr id="34" name="Picture 34" descr="Icon&#10;&#10;Description automatically generated">
            <a:extLst>
              <a:ext uri="{FF2B5EF4-FFF2-40B4-BE49-F238E27FC236}">
                <a16:creationId xmlns:a16="http://schemas.microsoft.com/office/drawing/2014/main" id="{BF89A39D-41FE-4D0B-907B-76092344D91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30191" y="1635723"/>
            <a:ext cx="701766" cy="863195"/>
          </a:xfrm>
          <a:prstGeom prst="rect">
            <a:avLst/>
          </a:prstGeom>
        </p:spPr>
      </p:pic>
      <p:pic>
        <p:nvPicPr>
          <p:cNvPr id="35" name="Picture 35">
            <a:extLst>
              <a:ext uri="{FF2B5EF4-FFF2-40B4-BE49-F238E27FC236}">
                <a16:creationId xmlns:a16="http://schemas.microsoft.com/office/drawing/2014/main" id="{12636CD7-C3DD-4A3F-BD2E-7D76DB2AB1C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740149" y="3603553"/>
            <a:ext cx="781604" cy="889508"/>
          </a:xfrm>
          <a:prstGeom prst="rect">
            <a:avLst/>
          </a:prstGeom>
        </p:spPr>
      </p:pic>
      <p:pic>
        <p:nvPicPr>
          <p:cNvPr id="36" name="Picture 36" descr="Icon&#10;&#10;Description automatically generated">
            <a:extLst>
              <a:ext uri="{FF2B5EF4-FFF2-40B4-BE49-F238E27FC236}">
                <a16:creationId xmlns:a16="http://schemas.microsoft.com/office/drawing/2014/main" id="{43D2573D-9461-4A25-8539-385D0E4D8AE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15464" y="3670232"/>
            <a:ext cx="749394" cy="816478"/>
          </a:xfrm>
          <a:prstGeom prst="rect">
            <a:avLst/>
          </a:prstGeom>
        </p:spPr>
      </p:pic>
      <p:pic>
        <p:nvPicPr>
          <p:cNvPr id="37" name="Picture 37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5A68D7C-68C0-446D-8D46-67A7884B78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843474" y="5575722"/>
            <a:ext cx="816535" cy="821017"/>
          </a:xfrm>
          <a:prstGeom prst="rect">
            <a:avLst/>
          </a:prstGeom>
        </p:spPr>
      </p:pic>
      <p:pic>
        <p:nvPicPr>
          <p:cNvPr id="38" name="Picture 38" descr="Icon&#10;&#10;Description automatically generated">
            <a:extLst>
              <a:ext uri="{FF2B5EF4-FFF2-40B4-BE49-F238E27FC236}">
                <a16:creationId xmlns:a16="http://schemas.microsoft.com/office/drawing/2014/main" id="{A6F454A3-4AA0-4BB6-9783-8A3F79EE084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343479" y="3771410"/>
            <a:ext cx="731252" cy="845961"/>
          </a:xfrm>
          <a:prstGeom prst="rect">
            <a:avLst/>
          </a:prstGeom>
        </p:spPr>
      </p:pic>
      <p:pic>
        <p:nvPicPr>
          <p:cNvPr id="39" name="Picture 39" descr="Logo&#10;&#10;Description automatically generated">
            <a:extLst>
              <a:ext uri="{FF2B5EF4-FFF2-40B4-BE49-F238E27FC236}">
                <a16:creationId xmlns:a16="http://schemas.microsoft.com/office/drawing/2014/main" id="{245782C7-6D67-4C53-8AD1-F1774030514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103302" y="3783096"/>
            <a:ext cx="701767" cy="831897"/>
          </a:xfrm>
          <a:prstGeom prst="rect">
            <a:avLst/>
          </a:prstGeom>
        </p:spPr>
      </p:pic>
      <p:pic>
        <p:nvPicPr>
          <p:cNvPr id="40" name="Picture 40" descr="Icon&#10;&#10;Description automatically generated">
            <a:extLst>
              <a:ext uri="{FF2B5EF4-FFF2-40B4-BE49-F238E27FC236}">
                <a16:creationId xmlns:a16="http://schemas.microsoft.com/office/drawing/2014/main" id="{72518B47-075F-4F6F-80F8-5F73DE60D33A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810507" y="3774462"/>
            <a:ext cx="725805" cy="840515"/>
          </a:xfrm>
          <a:prstGeom prst="rect">
            <a:avLst/>
          </a:prstGeom>
        </p:spPr>
      </p:pic>
      <p:pic>
        <p:nvPicPr>
          <p:cNvPr id="41" name="Picture 41" descr="Icon&#10;&#10;Description automatically generated">
            <a:extLst>
              <a:ext uri="{FF2B5EF4-FFF2-40B4-BE49-F238E27FC236}">
                <a16:creationId xmlns:a16="http://schemas.microsoft.com/office/drawing/2014/main" id="{B3EB5EC9-3249-4DD5-9770-B66CB1B8B60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859276" y="4682686"/>
            <a:ext cx="679992" cy="815570"/>
          </a:xfrm>
          <a:prstGeom prst="rect">
            <a:avLst/>
          </a:prstGeom>
        </p:spPr>
      </p:pic>
      <p:pic>
        <p:nvPicPr>
          <p:cNvPr id="42" name="Picture 42">
            <a:extLst>
              <a:ext uri="{FF2B5EF4-FFF2-40B4-BE49-F238E27FC236}">
                <a16:creationId xmlns:a16="http://schemas.microsoft.com/office/drawing/2014/main" id="{39048D34-F01E-4EBE-B2D2-FE8DD4C517F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891505" y="4693341"/>
            <a:ext cx="858268" cy="811493"/>
          </a:xfrm>
          <a:prstGeom prst="rect">
            <a:avLst/>
          </a:prstGeom>
        </p:spPr>
      </p:pic>
      <p:pic>
        <p:nvPicPr>
          <p:cNvPr id="43" name="Picture 43" descr="Icon&#10;&#10;Description automatically generated">
            <a:extLst>
              <a:ext uri="{FF2B5EF4-FFF2-40B4-BE49-F238E27FC236}">
                <a16:creationId xmlns:a16="http://schemas.microsoft.com/office/drawing/2014/main" id="{2DB25339-2F93-4082-B4CC-E404EB94A2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898492" y="2554312"/>
            <a:ext cx="756645" cy="912176"/>
          </a:xfrm>
          <a:prstGeom prst="rect">
            <a:avLst/>
          </a:prstGeom>
        </p:spPr>
      </p:pic>
      <p:pic>
        <p:nvPicPr>
          <p:cNvPr id="45" name="Picture 45" descr="Icon&#10;&#10;Description automatically generated">
            <a:extLst>
              <a:ext uri="{FF2B5EF4-FFF2-40B4-BE49-F238E27FC236}">
                <a16:creationId xmlns:a16="http://schemas.microsoft.com/office/drawing/2014/main" id="{8AB8C72C-79BF-4D09-82DA-6A6007E77064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444628" y="83592"/>
            <a:ext cx="687255" cy="772037"/>
          </a:xfrm>
          <a:prstGeom prst="rect">
            <a:avLst/>
          </a:prstGeom>
        </p:spPr>
      </p:pic>
      <p:pic>
        <p:nvPicPr>
          <p:cNvPr id="46" name="Picture 46" descr="Icon&#10;&#10;Description automatically generated">
            <a:extLst>
              <a:ext uri="{FF2B5EF4-FFF2-40B4-BE49-F238E27FC236}">
                <a16:creationId xmlns:a16="http://schemas.microsoft.com/office/drawing/2014/main" id="{79D60076-2D7E-4ABD-901A-6F65914E044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6135745" y="78842"/>
            <a:ext cx="614234" cy="764327"/>
          </a:xfrm>
          <a:prstGeom prst="rect">
            <a:avLst/>
          </a:prstGeom>
        </p:spPr>
      </p:pic>
      <p:pic>
        <p:nvPicPr>
          <p:cNvPr id="47" name="Picture 47" descr="Icon&#10;&#10;Description automatically generated">
            <a:extLst>
              <a:ext uri="{FF2B5EF4-FFF2-40B4-BE49-F238E27FC236}">
                <a16:creationId xmlns:a16="http://schemas.microsoft.com/office/drawing/2014/main" id="{4924BE8C-829B-482E-A220-34A54D834DA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751683" y="86303"/>
            <a:ext cx="660493" cy="757973"/>
          </a:xfrm>
          <a:prstGeom prst="rect">
            <a:avLst/>
          </a:prstGeom>
        </p:spPr>
      </p:pic>
      <p:pic>
        <p:nvPicPr>
          <p:cNvPr id="48" name="Picture 48" descr="Icon&#10;&#10;Description automatically generated">
            <a:extLst>
              <a:ext uri="{FF2B5EF4-FFF2-40B4-BE49-F238E27FC236}">
                <a16:creationId xmlns:a16="http://schemas.microsoft.com/office/drawing/2014/main" id="{721432B8-A1A8-41BB-8049-05595077743B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77994" y="83601"/>
            <a:ext cx="681360" cy="763419"/>
          </a:xfrm>
          <a:prstGeom prst="rect">
            <a:avLst/>
          </a:prstGeom>
        </p:spPr>
      </p:pic>
      <p:pic>
        <p:nvPicPr>
          <p:cNvPr id="22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3CF20A18-1B25-46CB-ACC8-1F369A69C3CB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232655" y="53930"/>
            <a:ext cx="752593" cy="710809"/>
          </a:xfrm>
          <a:prstGeom prst="rect">
            <a:avLst/>
          </a:prstGeom>
        </p:spPr>
      </p:pic>
      <p:pic>
        <p:nvPicPr>
          <p:cNvPr id="51" name="Picture 44" descr="Icon&#10;&#10;Description automatically generated">
            <a:extLst>
              <a:ext uri="{FF2B5EF4-FFF2-40B4-BE49-F238E27FC236}">
                <a16:creationId xmlns:a16="http://schemas.microsoft.com/office/drawing/2014/main" id="{C9A8B296-3ACB-4345-810E-0C097BA9B81D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839123" y="118985"/>
            <a:ext cx="602893" cy="6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9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7875154AF2D408E849FD41ADEC197" ma:contentTypeVersion="13" ma:contentTypeDescription="Create a new document." ma:contentTypeScope="" ma:versionID="fc231dd766f66ca0bc95fe13b2915ed2">
  <xsd:schema xmlns:xsd="http://www.w3.org/2001/XMLSchema" xmlns:xs="http://www.w3.org/2001/XMLSchema" xmlns:p="http://schemas.microsoft.com/office/2006/metadata/properties" xmlns:ns2="79ede936-d021-4c24-b0f6-03d71693d521" xmlns:ns3="2ebeb881-d1d4-4c93-95c7-9453852e3bc0" targetNamespace="http://schemas.microsoft.com/office/2006/metadata/properties" ma:root="true" ma:fieldsID="a221c7770b7983bbe782469a21195734" ns2:_="" ns3:_="">
    <xsd:import namespace="79ede936-d021-4c24-b0f6-03d71693d521"/>
    <xsd:import namespace="2ebeb881-d1d4-4c93-95c7-9453852e3b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de936-d021-4c24-b0f6-03d71693d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eb881-d1d4-4c93-95c7-9453852e3b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7CB77-6311-44F2-86B5-7532AE346CB5}">
  <ds:schemaRefs>
    <ds:schemaRef ds:uri="2ebeb881-d1d4-4c93-95c7-9453852e3bc0"/>
    <ds:schemaRef ds:uri="79ede936-d021-4c24-b0f6-03d71693d5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023F29B-4009-4940-A347-5EA5DEAF6B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C98BF-0F15-41FD-9EB1-81E87EE4B1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Office-téma</vt:lpstr>
      <vt:lpstr>Egyéni tervezés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revision>242</cp:revision>
  <dcterms:created xsi:type="dcterms:W3CDTF">2018-10-10T11:47:30Z</dcterms:created>
  <dcterms:modified xsi:type="dcterms:W3CDTF">2021-10-07T14:58:38Z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0x0101005287875154AF2D408E849FD41ADEC197</vt:lpwstr>
  </property>
</Properties>
</file>