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7" r:id="rId2"/>
    <p:sldId id="293" r:id="rId3"/>
    <p:sldId id="300" r:id="rId4"/>
    <p:sldId id="289" r:id="rId5"/>
    <p:sldId id="290" r:id="rId6"/>
    <p:sldId id="291" r:id="rId7"/>
    <p:sldId id="301" r:id="rId8"/>
    <p:sldId id="302" r:id="rId9"/>
    <p:sldId id="304" r:id="rId10"/>
    <p:sldId id="297" r:id="rId11"/>
    <p:sldId id="305" r:id="rId12"/>
    <p:sldId id="307" r:id="rId13"/>
    <p:sldId id="306" r:id="rId14"/>
    <p:sldId id="309" r:id="rId15"/>
    <p:sldId id="316" r:id="rId16"/>
    <p:sldId id="319" r:id="rId17"/>
    <p:sldId id="311" r:id="rId18"/>
    <p:sldId id="318" r:id="rId19"/>
    <p:sldId id="29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A1F"/>
    <a:srgbClr val="01E0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4269" autoAdjust="0"/>
  </p:normalViewPr>
  <p:slideViewPr>
    <p:cSldViewPr snapToGrid="0">
      <p:cViewPr varScale="1">
        <p:scale>
          <a:sx n="104" d="100"/>
          <a:sy n="104" d="100"/>
        </p:scale>
        <p:origin x="1002" y="96"/>
      </p:cViewPr>
      <p:guideLst/>
    </p:cSldViewPr>
  </p:slideViewPr>
  <p:outlineViewPr>
    <p:cViewPr>
      <p:scale>
        <a:sx n="33" d="100"/>
        <a:sy n="33" d="100"/>
      </p:scale>
      <p:origin x="0" y="-173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44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3E6BC-D791-41F4-BCCB-62D0E95C965B}" type="datetimeFigureOut">
              <a:rPr lang="en-US" smtClean="0"/>
              <a:t>2021-10-05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4887D-1AD9-4B79-94F9-30ED1EE1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2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4887D-1AD9-4B79-94F9-30ED1EE17F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5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RDS Proxy:</a:t>
            </a:r>
          </a:p>
          <a:p>
            <a:r>
              <a:rPr lang="en-US" dirty="0"/>
              <a:t>    - Database proxy</a:t>
            </a:r>
          </a:p>
          <a:p>
            <a:r>
              <a:rPr lang="en-US" dirty="0"/>
              <a:t>    - Improve application performance</a:t>
            </a:r>
          </a:p>
          <a:p>
            <a:r>
              <a:rPr lang="en-US" dirty="0"/>
              <a:t>        - Maintains a connection pool</a:t>
            </a:r>
          </a:p>
          <a:p>
            <a:r>
              <a:rPr lang="en-US" dirty="0"/>
              <a:t>        - Improves application scaling</a:t>
            </a:r>
          </a:p>
          <a:p>
            <a:r>
              <a:rPr lang="en-US" dirty="0"/>
              <a:t>    - Increase availability</a:t>
            </a:r>
          </a:p>
          <a:p>
            <a:r>
              <a:rPr lang="en-US" dirty="0"/>
              <a:t>        - Preserves application connection when a DB instance fails and automatically connects to a new DB instance</a:t>
            </a:r>
          </a:p>
          <a:p>
            <a:r>
              <a:rPr lang="en-US" dirty="0"/>
              <a:t>        - Failover times are reduced by 66% (for Aurora and RDS)</a:t>
            </a:r>
          </a:p>
          <a:p>
            <a:r>
              <a:rPr lang="en-US" dirty="0"/>
              <a:t>    - Security management</a:t>
            </a:r>
          </a:p>
          <a:p>
            <a:r>
              <a:rPr lang="en-US" dirty="0"/>
              <a:t>        - Credential management with Secrets Manager</a:t>
            </a:r>
          </a:p>
          <a:p>
            <a:r>
              <a:rPr lang="en-US" dirty="0"/>
              <a:t>        - Access management with IAM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4887D-1AD9-4B79-94F9-30ED1EE17F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89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ACU ~ 2GB memory</a:t>
            </a:r>
          </a:p>
          <a:p>
            <a:r>
              <a:rPr lang="en-US" dirty="0"/>
              <a:t>Scale-blocking operations (timeout 5mins.):</a:t>
            </a:r>
          </a:p>
          <a:p>
            <a:pPr algn="l">
              <a:buFont typeface="Arial" panose="020B0604020202020204" pitchFamily="34" charset="0"/>
              <a:buNone/>
            </a:pPr>
            <a:r>
              <a:rPr lang="en-US" b="0" i="0" u="none" strike="noStrike" dirty="0">
                <a:solidFill>
                  <a:srgbClr val="16191F"/>
                </a:solidFill>
                <a:effectLst/>
                <a:latin typeface="inherit"/>
              </a:rPr>
              <a:t>    - Long-running queries</a:t>
            </a:r>
          </a:p>
          <a:p>
            <a:pPr algn="l">
              <a:buFont typeface="Arial" panose="020B0604020202020204" pitchFamily="34" charset="0"/>
              <a:buNone/>
            </a:pPr>
            <a:r>
              <a:rPr lang="en-US" b="0" i="0" u="none" strike="noStrike" dirty="0">
                <a:solidFill>
                  <a:srgbClr val="16191F"/>
                </a:solidFill>
                <a:effectLst/>
                <a:latin typeface="inherit"/>
              </a:rPr>
              <a:t>    - In-progress transactions</a:t>
            </a:r>
          </a:p>
          <a:p>
            <a:pPr algn="l">
              <a:buFont typeface="Arial" panose="020B0604020202020204" pitchFamily="34" charset="0"/>
              <a:buNone/>
            </a:pPr>
            <a:r>
              <a:rPr lang="en-US" b="0" i="0" u="none" strike="noStrike" dirty="0">
                <a:solidFill>
                  <a:srgbClr val="16191F"/>
                </a:solidFill>
                <a:effectLst/>
                <a:latin typeface="inherit"/>
              </a:rPr>
              <a:t>    - Temporary tables or table locks</a:t>
            </a:r>
          </a:p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4887D-1AD9-4B79-94F9-30ED1EE17F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31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A2A: app-to-app</a:t>
            </a:r>
          </a:p>
          <a:p>
            <a:r>
              <a:rPr lang="en-US" dirty="0"/>
              <a:t>A2P: app-to-person</a:t>
            </a:r>
            <a:endParaRPr lang="hu-HU" dirty="0"/>
          </a:p>
          <a:p>
            <a:endParaRPr lang="hu-HU" dirty="0"/>
          </a:p>
          <a:p>
            <a:r>
              <a:rPr lang="hu-HU" dirty="0"/>
              <a:t>SNS </a:t>
            </a:r>
            <a:r>
              <a:rPr lang="hu-HU" dirty="0" err="1"/>
              <a:t>topic</a:t>
            </a:r>
            <a:r>
              <a:rPr lang="hu-HU" dirty="0"/>
              <a:t> </a:t>
            </a:r>
            <a:r>
              <a:rPr lang="hu-HU" dirty="0" err="1"/>
              <a:t>types</a:t>
            </a:r>
            <a:r>
              <a:rPr lang="hu-HU" dirty="0"/>
              <a:t>:</a:t>
            </a:r>
          </a:p>
          <a:p>
            <a:r>
              <a:rPr lang="hu-HU" dirty="0"/>
              <a:t>    standard: </a:t>
            </a:r>
            <a:r>
              <a:rPr lang="hu-HU" dirty="0" err="1"/>
              <a:t>at-least</a:t>
            </a:r>
            <a:r>
              <a:rPr lang="hu-HU" dirty="0"/>
              <a:t> </a:t>
            </a:r>
            <a:r>
              <a:rPr lang="hu-HU" dirty="0" err="1"/>
              <a:t>once</a:t>
            </a:r>
            <a:r>
              <a:rPr lang="hu-HU" dirty="0"/>
              <a:t> </a:t>
            </a:r>
            <a:r>
              <a:rPr lang="hu-HU" dirty="0" err="1"/>
              <a:t>delivery</a:t>
            </a:r>
            <a:r>
              <a:rPr lang="hu-HU" dirty="0"/>
              <a:t>, </a:t>
            </a:r>
            <a:r>
              <a:rPr lang="hu-HU" dirty="0" err="1"/>
              <a:t>best</a:t>
            </a:r>
            <a:r>
              <a:rPr lang="hu-HU" dirty="0"/>
              <a:t> </a:t>
            </a:r>
            <a:r>
              <a:rPr lang="hu-HU" dirty="0" err="1"/>
              <a:t>effort</a:t>
            </a:r>
            <a:r>
              <a:rPr lang="hu-HU" dirty="0"/>
              <a:t> </a:t>
            </a:r>
            <a:r>
              <a:rPr lang="hu-HU" dirty="0" err="1"/>
              <a:t>ordering</a:t>
            </a:r>
            <a:endParaRPr lang="hu-HU" dirty="0"/>
          </a:p>
          <a:p>
            <a:r>
              <a:rPr lang="hu-HU" dirty="0"/>
              <a:t>    FIFO: </a:t>
            </a:r>
            <a:r>
              <a:rPr lang="hu-HU" dirty="0" err="1"/>
              <a:t>ordered</a:t>
            </a:r>
            <a:r>
              <a:rPr lang="hu-HU" dirty="0"/>
              <a:t>, no </a:t>
            </a:r>
            <a:r>
              <a:rPr lang="hu-HU" dirty="0" err="1"/>
              <a:t>duplicates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4887D-1AD9-4B79-94F9-30ED1EE17F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69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4887D-1AD9-4B79-94F9-30ED1EE17F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8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43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2963-0C40-49F8-8E45-44AA6EDC3CE6}" type="datetime1">
              <a:rPr lang="en-US" smtClean="0"/>
              <a:t>2021-10-05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4744-4858-4B8D-9052-18AD58609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6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949C-D253-4146-A8A0-ABA06D855A64}" type="datetime1">
              <a:rPr lang="en-US" smtClean="0"/>
              <a:t>2021-10-05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4744-4858-4B8D-9052-18AD58609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42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4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2021-10-05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7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AE10-AB3B-4FA9-9539-2D0FDF33D3D8}" type="datetime1">
              <a:rPr lang="en-US" smtClean="0"/>
              <a:t>2021-10-05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4744-4858-4B8D-9052-18AD58609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0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8" name="Dátum helye 7">
            <a:extLst>
              <a:ext uri="{FF2B5EF4-FFF2-40B4-BE49-F238E27FC236}">
                <a16:creationId xmlns:a16="http://schemas.microsoft.com/office/drawing/2014/main" id="{F01F0F44-14EC-4518-BFB1-00B6B159C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2021-10-05</a:t>
            </a:fld>
            <a:endParaRPr lang="en-US" dirty="0"/>
          </a:p>
        </p:txBody>
      </p:sp>
      <p:sp>
        <p:nvSpPr>
          <p:cNvPr id="9" name="Élőláb helye 8">
            <a:extLst>
              <a:ext uri="{FF2B5EF4-FFF2-40B4-BE49-F238E27FC236}">
                <a16:creationId xmlns:a16="http://schemas.microsoft.com/office/drawing/2014/main" id="{5BE3F624-B8CA-468F-BA0B-7E9AC12B0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Dia számának helye 9">
            <a:extLst>
              <a:ext uri="{FF2B5EF4-FFF2-40B4-BE49-F238E27FC236}">
                <a16:creationId xmlns:a16="http://schemas.microsoft.com/office/drawing/2014/main" id="{1EA756CF-8ED8-45AF-A4F1-6BC38254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9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906C-7028-4DF7-8662-3357BC9DE47C}" type="datetime1">
              <a:rPr lang="en-US" smtClean="0"/>
              <a:t>2021-10-05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4744-4858-4B8D-9052-18AD58609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1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06DF-6E82-487D-B552-746F9CFE5C07}" type="datetime1">
              <a:rPr lang="en-US" smtClean="0"/>
              <a:t>2021-10-05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4744-4858-4B8D-9052-18AD58609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3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CBAD-39FD-4E83-A4FF-AFEBDC8E3AC8}" type="datetime1">
              <a:rPr lang="en-US" smtClean="0"/>
              <a:t>2021-10-05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4744-4858-4B8D-9052-18AD58609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6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D383-FEB5-4A42-8F81-7AA669249254}" type="datetime1">
              <a:rPr lang="en-US" smtClean="0"/>
              <a:t>2021-10-05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4744-4858-4B8D-9052-18AD58609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6133-9D23-4B52-B4BE-BE918BB75C1A}" type="datetime1">
              <a:rPr lang="en-US" smtClean="0"/>
              <a:t>2021-10-05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4744-4858-4B8D-9052-18AD58609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5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2021-10-05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806273C3-9C78-4B02-ACC1-8F8BCCD7BA2E}"/>
              </a:ext>
            </a:extLst>
          </p:cNvPr>
          <p:cNvSpPr txBox="1"/>
          <p:nvPr userDrawn="1"/>
        </p:nvSpPr>
        <p:spPr>
          <a:xfrm>
            <a:off x="2515988" y="6427993"/>
            <a:ext cx="9653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dirty="0">
                <a:solidFill>
                  <a:schemeClr val="bg1"/>
                </a:solidFill>
              </a:rPr>
              <a:t>2019.11.2</a:t>
            </a:r>
            <a:r>
              <a:rPr lang="en-GB" sz="1400" dirty="0">
                <a:solidFill>
                  <a:schemeClr val="bg1"/>
                </a:solidFill>
              </a:rPr>
              <a:t>7.</a:t>
            </a:r>
            <a:r>
              <a:rPr lang="hu-HU" sz="1400" dirty="0">
                <a:solidFill>
                  <a:schemeClr val="bg1"/>
                </a:solidFill>
              </a:rPr>
              <a:t> - HWSW </a:t>
            </a:r>
            <a:r>
              <a:rPr lang="en-GB" sz="1400" dirty="0">
                <a:solidFill>
                  <a:schemeClr val="bg1"/>
                </a:solidFill>
              </a:rPr>
              <a:t>- </a:t>
            </a:r>
            <a:r>
              <a:rPr lang="hu-HU" sz="1400" dirty="0">
                <a:solidFill>
                  <a:schemeClr val="bg1"/>
                </a:solidFill>
              </a:rPr>
              <a:t>BUDAPEST - </a:t>
            </a:r>
            <a:r>
              <a:rPr lang="hu-HU" sz="2000" b="1" dirty="0">
                <a:solidFill>
                  <a:schemeClr val="bg1"/>
                </a:solidFill>
              </a:rPr>
              <a:t>A</a:t>
            </a:r>
            <a:r>
              <a:rPr lang="en-GB" sz="2000" b="1" dirty="0">
                <a:solidFill>
                  <a:schemeClr val="bg1"/>
                </a:solidFill>
              </a:rPr>
              <a:t>DRIÁN</a:t>
            </a:r>
            <a:r>
              <a:rPr lang="hu-HU" sz="2000" b="1" dirty="0">
                <a:solidFill>
                  <a:schemeClr val="bg1"/>
                </a:solidFill>
              </a:rPr>
              <a:t> </a:t>
            </a:r>
            <a:r>
              <a:rPr lang="en-GB" sz="2000" b="1" dirty="0">
                <a:solidFill>
                  <a:schemeClr val="bg1"/>
                </a:solidFill>
              </a:rPr>
              <a:t>MEZEI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7C7A9319-056B-47F4-8B4D-BB4E18AB7B93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D2D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46B29394-ABB6-416A-BD7B-814BD74A9254}"/>
              </a:ext>
            </a:extLst>
          </p:cNvPr>
          <p:cNvSpPr txBox="1"/>
          <p:nvPr userDrawn="1"/>
        </p:nvSpPr>
        <p:spPr>
          <a:xfrm>
            <a:off x="3472440" y="6419447"/>
            <a:ext cx="5247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>
                <a:solidFill>
                  <a:schemeClr val="bg1"/>
                </a:solidFill>
              </a:rPr>
              <a:t>20</a:t>
            </a:r>
            <a:r>
              <a:rPr lang="en-US" sz="1400" dirty="0">
                <a:solidFill>
                  <a:schemeClr val="bg1"/>
                </a:solidFill>
              </a:rPr>
              <a:t>21</a:t>
            </a:r>
            <a:r>
              <a:rPr lang="hu-HU" sz="1400" dirty="0">
                <a:solidFill>
                  <a:schemeClr val="bg1"/>
                </a:solidFill>
              </a:rPr>
              <a:t>.10.07</a:t>
            </a:r>
            <a:r>
              <a:rPr lang="en-GB" sz="1400" dirty="0">
                <a:solidFill>
                  <a:schemeClr val="bg1"/>
                </a:solidFill>
              </a:rPr>
              <a:t>.</a:t>
            </a:r>
            <a:r>
              <a:rPr lang="hu-HU" sz="1400" dirty="0">
                <a:solidFill>
                  <a:schemeClr val="bg1"/>
                </a:solidFill>
              </a:rPr>
              <a:t> – HWSW –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hu-HU" sz="1400" dirty="0">
                <a:solidFill>
                  <a:schemeClr val="bg1"/>
                </a:solidFill>
              </a:rPr>
              <a:t>BUDAPEST – </a:t>
            </a:r>
            <a:r>
              <a:rPr lang="hu-HU" sz="2000" b="0" dirty="0">
                <a:solidFill>
                  <a:schemeClr val="bg1"/>
                </a:solidFill>
              </a:rPr>
              <a:t>A</a:t>
            </a:r>
            <a:r>
              <a:rPr lang="en-GB" sz="2000" b="0" dirty="0">
                <a:solidFill>
                  <a:schemeClr val="bg1"/>
                </a:solidFill>
              </a:rPr>
              <a:t>DRIÁN</a:t>
            </a:r>
            <a:r>
              <a:rPr lang="hu-HU" sz="2000" b="0" dirty="0">
                <a:solidFill>
                  <a:schemeClr val="bg1"/>
                </a:solidFill>
              </a:rPr>
              <a:t> </a:t>
            </a:r>
            <a:r>
              <a:rPr lang="en-GB" sz="2000" b="0" dirty="0">
                <a:solidFill>
                  <a:schemeClr val="bg1"/>
                </a:solidFill>
              </a:rPr>
              <a:t>MEZEI</a:t>
            </a:r>
            <a:endParaRPr lang="en-US" sz="2000" b="0" dirty="0">
              <a:solidFill>
                <a:schemeClr val="bg1"/>
              </a:solidFill>
            </a:endParaRPr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id="{8A98B3B5-8EAE-4850-B3A8-D810113AB98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558" y="6330612"/>
            <a:ext cx="1689143" cy="59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27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medium.com/greenm/aws-lambda-or-aws-fargate-the-step-by-step-guide-to-choosing-the-right-technology-925ebcf89b7c" TargetMode="External"/><Relationship Id="rId13" Type="http://schemas.openxmlformats.org/officeDocument/2006/relationships/hyperlink" Target="https://docs.aws.amazon.com/AmazonRDS/latest/AuroraUserGuide/aurora-serverless.html" TargetMode="External"/><Relationship Id="rId18" Type="http://schemas.openxmlformats.org/officeDocument/2006/relationships/hyperlink" Target="https://github.com/aws-samples/simple-websockets-chat-app" TargetMode="External"/><Relationship Id="rId3" Type="http://schemas.openxmlformats.org/officeDocument/2006/relationships/hyperlink" Target="https://www.twilio.com/docs/glossary/what-is-serverless-architecture" TargetMode="External"/><Relationship Id="rId7" Type="http://schemas.openxmlformats.org/officeDocument/2006/relationships/hyperlink" Target="https://docs.aws.amazon.com/lambda/latest/dg/gettingstarted-limits.html" TargetMode="External"/><Relationship Id="rId12" Type="http://schemas.openxmlformats.org/officeDocument/2006/relationships/hyperlink" Target="https://aws.amazon.com/rds/aurora/serverless/" TargetMode="External"/><Relationship Id="rId17" Type="http://schemas.openxmlformats.org/officeDocument/2006/relationships/hyperlink" Target="https://docs.aws.amazon.com/apigateway/latest/developerguide/apigateway-websocket-api.html" TargetMode="External"/><Relationship Id="rId2" Type="http://schemas.openxmlformats.org/officeDocument/2006/relationships/hyperlink" Target="https://aws.amazon.com/serverless/" TargetMode="External"/><Relationship Id="rId16" Type="http://schemas.openxmlformats.org/officeDocument/2006/relationships/hyperlink" Target="https://docs.aws.amazon.com/apigateway/latest/developerguide/http-api-vs-res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ws.amazon.com/products/compute/" TargetMode="External"/><Relationship Id="rId11" Type="http://schemas.openxmlformats.org/officeDocument/2006/relationships/hyperlink" Target="https://aws.amazon.com/s3/" TargetMode="External"/><Relationship Id="rId5" Type="http://schemas.openxmlformats.org/officeDocument/2006/relationships/hyperlink" Target="https://www.cloudflare.com/learning/serverless/what-is-serverless/" TargetMode="External"/><Relationship Id="rId15" Type="http://schemas.openxmlformats.org/officeDocument/2006/relationships/hyperlink" Target="https://aws.amazon.com/api-gateway/" TargetMode="External"/><Relationship Id="rId10" Type="http://schemas.openxmlformats.org/officeDocument/2006/relationships/hyperlink" Target="https://aws.amazon.com/dynamodb/" TargetMode="External"/><Relationship Id="rId19" Type="http://schemas.openxmlformats.org/officeDocument/2006/relationships/hyperlink" Target="https://aws.amazon.com/sqs/" TargetMode="External"/><Relationship Id="rId4" Type="http://schemas.openxmlformats.org/officeDocument/2006/relationships/hyperlink" Target="https://serverless-stack.com/chapters/what-is-aws-lambda.html" TargetMode="External"/><Relationship Id="rId9" Type="http://schemas.openxmlformats.org/officeDocument/2006/relationships/hyperlink" Target="https://docs.aws.amazon.com/AmazonRDS/latest/AuroraUserGuide/aurora-serverless.how-it-works.html" TargetMode="External"/><Relationship Id="rId14" Type="http://schemas.openxmlformats.org/officeDocument/2006/relationships/hyperlink" Target="https://aws.amazon.com/rds/proxy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C1BBEA-82C5-4877-A7B0-F0DBF66A6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206806"/>
            <a:ext cx="6858000" cy="2387600"/>
          </a:xfrm>
        </p:spPr>
        <p:txBody>
          <a:bodyPr>
            <a:noAutofit/>
          </a:bodyPr>
          <a:lstStyle/>
          <a:p>
            <a:r>
              <a:rPr lang="en-US" sz="4400" b="1" dirty="0"/>
              <a:t>Cutting through Amazon  </a:t>
            </a:r>
            <a:br>
              <a:rPr lang="hu-HU" sz="4400" b="1" dirty="0"/>
            </a:br>
            <a:br>
              <a:rPr lang="en-GB" sz="4400" b="1" dirty="0"/>
            </a:br>
            <a:r>
              <a:rPr lang="en-US" sz="4400" b="1" dirty="0"/>
              <a:t>Serverless technologies in AWS Cloud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F1940A1-0115-4729-8B34-80EE616B1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874557"/>
            <a:ext cx="6858000" cy="165576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hu-HU" dirty="0"/>
              <a:t>Adrián Mezei</a:t>
            </a:r>
            <a:endParaRPr lang="en-US" dirty="0"/>
          </a:p>
          <a:p>
            <a:r>
              <a:rPr lang="en-US" dirty="0"/>
              <a:t>Cloud Architect at SnapSoft Ltd.</a:t>
            </a:r>
          </a:p>
        </p:txBody>
      </p:sp>
      <p:cxnSp>
        <p:nvCxnSpPr>
          <p:cNvPr id="11" name="Egyenes összekötő 10"/>
          <p:cNvCxnSpPr>
            <a:cxnSpLocks/>
          </p:cNvCxnSpPr>
          <p:nvPr/>
        </p:nvCxnSpPr>
        <p:spPr>
          <a:xfrm>
            <a:off x="2554683" y="2108189"/>
            <a:ext cx="7082633" cy="1"/>
          </a:xfrm>
          <a:prstGeom prst="line">
            <a:avLst/>
          </a:prstGeom>
          <a:ln w="381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 flipV="1">
            <a:off x="3188288" y="3732323"/>
            <a:ext cx="5815424" cy="4327"/>
          </a:xfrm>
          <a:prstGeom prst="line">
            <a:avLst/>
          </a:prstGeom>
          <a:ln w="381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Kép 4">
            <a:extLst>
              <a:ext uri="{FF2B5EF4-FFF2-40B4-BE49-F238E27FC236}">
                <a16:creationId xmlns:a16="http://schemas.microsoft.com/office/drawing/2014/main" id="{30283BC6-5F86-4D80-B9E3-B69A8ACAA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8077" y="3040662"/>
            <a:ext cx="574739" cy="388338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850DD318-D8FE-4D5D-B58B-CFF9B3C85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3974" y="1059595"/>
            <a:ext cx="611026" cy="53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417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 store solutions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11201"/>
            <a:ext cx="10642601" cy="4173946"/>
          </a:xfrm>
        </p:spPr>
        <p:txBody>
          <a:bodyPr numCol="2">
            <a:noAutofit/>
          </a:bodyPr>
          <a:lstStyle/>
          <a:p>
            <a:r>
              <a:rPr lang="en-GB" dirty="0"/>
              <a:t>Amazon S3 – object storage</a:t>
            </a:r>
          </a:p>
          <a:p>
            <a:pPr lvl="1"/>
            <a:r>
              <a:rPr lang="en-GB" dirty="0"/>
              <a:t>Simple website hosting</a:t>
            </a:r>
          </a:p>
          <a:p>
            <a:pPr lvl="1"/>
            <a:r>
              <a:rPr lang="en-GB" dirty="0"/>
              <a:t>Storage classes</a:t>
            </a:r>
          </a:p>
          <a:p>
            <a:pPr lvl="1"/>
            <a:r>
              <a:rPr lang="en-GB" dirty="0"/>
              <a:t>Versioning</a:t>
            </a:r>
          </a:p>
          <a:p>
            <a:pPr lvl="1"/>
            <a:r>
              <a:rPr lang="en-GB" dirty="0"/>
              <a:t>Events and triggers</a:t>
            </a:r>
          </a:p>
          <a:p>
            <a:pPr lvl="1"/>
            <a:r>
              <a:rPr lang="en-GB" dirty="0"/>
              <a:t>Lifecycle policies</a:t>
            </a:r>
          </a:p>
          <a:p>
            <a:pPr lvl="1"/>
            <a:endParaRPr lang="en-GB" dirty="0"/>
          </a:p>
          <a:p>
            <a:r>
              <a:rPr lang="en-GB" dirty="0"/>
              <a:t>Amazon DynamoDB – key-value</a:t>
            </a:r>
          </a:p>
          <a:p>
            <a:pPr lvl="1"/>
            <a:r>
              <a:rPr lang="en-GB" dirty="0"/>
              <a:t>Single digit </a:t>
            </a:r>
            <a:r>
              <a:rPr lang="en-GB" dirty="0" err="1"/>
              <a:t>ms</a:t>
            </a:r>
            <a:r>
              <a:rPr lang="en-GB" dirty="0"/>
              <a:t> performance at scale</a:t>
            </a:r>
          </a:p>
          <a:p>
            <a:pPr lvl="1"/>
            <a:r>
              <a:rPr lang="en-GB" dirty="0"/>
              <a:t>Built in point-in-time-recovery</a:t>
            </a:r>
          </a:p>
          <a:p>
            <a:r>
              <a:rPr lang="en-GB" dirty="0"/>
              <a:t>Amazon Aurora Serverless - RDS</a:t>
            </a:r>
          </a:p>
          <a:p>
            <a:pPr lvl="1"/>
            <a:r>
              <a:rPr lang="en-GB" dirty="0"/>
              <a:t>Aurora capacity units (ACU)</a:t>
            </a:r>
          </a:p>
          <a:p>
            <a:pPr lvl="2"/>
            <a:r>
              <a:rPr lang="en-GB" dirty="0"/>
              <a:t>No instance provisioning</a:t>
            </a:r>
          </a:p>
          <a:p>
            <a:pPr lvl="1"/>
            <a:r>
              <a:rPr lang="en-GB" dirty="0"/>
              <a:t>Auto-scaling</a:t>
            </a:r>
          </a:p>
          <a:p>
            <a:pPr lvl="2"/>
            <a:r>
              <a:rPr lang="en-GB" dirty="0"/>
              <a:t>Can scale to zero</a:t>
            </a:r>
          </a:p>
          <a:p>
            <a:pPr lvl="1"/>
            <a:r>
              <a:rPr lang="en-GB" dirty="0"/>
              <a:t>Pay per capacity</a:t>
            </a:r>
          </a:p>
          <a:p>
            <a:pPr lvl="1"/>
            <a:r>
              <a:rPr lang="en-GB" dirty="0"/>
              <a:t>Available for PostgreSQL and MySQL</a:t>
            </a:r>
          </a:p>
          <a:p>
            <a:pPr marL="457200" lvl="1" indent="0">
              <a:buNone/>
            </a:pPr>
            <a:endParaRPr lang="en-GB" dirty="0"/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Kép 5">
            <a:extLst>
              <a:ext uri="{FF2B5EF4-FFF2-40B4-BE49-F238E27FC236}">
                <a16:creationId xmlns:a16="http://schemas.microsoft.com/office/drawing/2014/main" id="{8C9DEC27-891A-4EFF-9CE8-C13B0D9C1F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799" y="2935931"/>
            <a:ext cx="742759" cy="742759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2CC1F2DE-1C8C-41C2-BAB4-96745E4AC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21" y="5362901"/>
            <a:ext cx="742759" cy="742759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84FD7954-6B1A-4D4E-A708-5A2AE4EAA6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169" y="4991522"/>
            <a:ext cx="742758" cy="74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034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Amazon Aurora Serverless v1 architecture</a:t>
            </a: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Kép 5">
            <a:extLst>
              <a:ext uri="{FF2B5EF4-FFF2-40B4-BE49-F238E27FC236}">
                <a16:creationId xmlns:a16="http://schemas.microsoft.com/office/drawing/2014/main" id="{893EDE57-80C3-4689-9283-315A31F58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143" y="1506557"/>
            <a:ext cx="5731417" cy="487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98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AWS Serverless Services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403"/>
            <a:ext cx="10515599" cy="3374973"/>
          </a:xfrm>
        </p:spPr>
        <p:txBody>
          <a:bodyPr numCol="2">
            <a:noAutofit/>
          </a:bodyPr>
          <a:lstStyle/>
          <a:p>
            <a:r>
              <a:rPr lang="en-GB" dirty="0"/>
              <a:t>Compute</a:t>
            </a:r>
          </a:p>
          <a:p>
            <a:pPr lvl="1"/>
            <a:r>
              <a:rPr lang="en-GB" dirty="0"/>
              <a:t>AWS Lambda</a:t>
            </a:r>
          </a:p>
          <a:p>
            <a:pPr lvl="1"/>
            <a:r>
              <a:rPr lang="en-GB" dirty="0"/>
              <a:t>Amazon Fargate</a:t>
            </a:r>
          </a:p>
          <a:p>
            <a:r>
              <a:rPr lang="en-GB" dirty="0"/>
              <a:t>Data Store</a:t>
            </a:r>
          </a:p>
          <a:p>
            <a:pPr lvl="1"/>
            <a:r>
              <a:rPr lang="en-GB" dirty="0"/>
              <a:t>Amazon S3</a:t>
            </a:r>
          </a:p>
          <a:p>
            <a:pPr lvl="1"/>
            <a:r>
              <a:rPr lang="en-GB" dirty="0"/>
              <a:t>Amazon DynamoDB</a:t>
            </a:r>
          </a:p>
          <a:p>
            <a:pPr lvl="1"/>
            <a:r>
              <a:rPr lang="en-GB" dirty="0"/>
              <a:t>Amazon Aurora Serverless</a:t>
            </a:r>
          </a:p>
          <a:p>
            <a:pPr lvl="1"/>
            <a:r>
              <a:rPr lang="en-GB" dirty="0"/>
              <a:t>Amazon RDS Proxy</a:t>
            </a:r>
          </a:p>
          <a:p>
            <a:r>
              <a:rPr lang="en-GB" b="1" dirty="0"/>
              <a:t>Application Integration</a:t>
            </a:r>
          </a:p>
          <a:p>
            <a:pPr lvl="1"/>
            <a:r>
              <a:rPr lang="en-GB" b="1" dirty="0"/>
              <a:t>Amazon API Gateway</a:t>
            </a:r>
          </a:p>
          <a:p>
            <a:pPr lvl="1"/>
            <a:r>
              <a:rPr lang="en-GB" b="1" dirty="0"/>
              <a:t>AWS Step Functions</a:t>
            </a:r>
          </a:p>
          <a:p>
            <a:pPr lvl="1"/>
            <a:r>
              <a:rPr lang="en-GB" b="1" dirty="0"/>
              <a:t>Amazon SNS</a:t>
            </a:r>
          </a:p>
          <a:p>
            <a:pPr lvl="1"/>
            <a:r>
              <a:rPr lang="en-GB" b="1" dirty="0"/>
              <a:t>Amazon SQS</a:t>
            </a:r>
          </a:p>
          <a:p>
            <a:pPr lvl="1"/>
            <a:r>
              <a:rPr lang="en-GB" b="1" dirty="0"/>
              <a:t>Amazon EventBridge</a:t>
            </a:r>
          </a:p>
          <a:p>
            <a:pPr lvl="1"/>
            <a:r>
              <a:rPr lang="en-GB" b="1" dirty="0"/>
              <a:t>AWS AppSync</a:t>
            </a:r>
          </a:p>
          <a:p>
            <a:pPr lvl="1"/>
            <a:endParaRPr lang="en-GB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CD0A5BE-3AE6-403B-B03D-C6249884A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241" y="2292034"/>
            <a:ext cx="365760" cy="36576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F3F79693-E39D-4BD8-9966-FD394E116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694" y="2715534"/>
            <a:ext cx="365760" cy="365760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64F4A5E7-5716-4BA2-942D-2B2A0C0D2B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361" y="3590432"/>
            <a:ext cx="365760" cy="365760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1F3A98AB-7E90-4E0B-A987-BE683FC598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531" y="3956192"/>
            <a:ext cx="365760" cy="365760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4FC53CBD-2B92-4199-9318-9D8693B5C4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537" y="4352035"/>
            <a:ext cx="365760" cy="365760"/>
          </a:xfrm>
          <a:prstGeom prst="rect">
            <a:avLst/>
          </a:prstGeom>
        </p:spPr>
      </p:pic>
      <p:pic>
        <p:nvPicPr>
          <p:cNvPr id="16" name="Kép 15">
            <a:extLst>
              <a:ext uri="{FF2B5EF4-FFF2-40B4-BE49-F238E27FC236}">
                <a16:creationId xmlns:a16="http://schemas.microsoft.com/office/drawing/2014/main" id="{93AD2857-239B-4ACF-9667-F5E1C0BE88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703" y="3081294"/>
            <a:ext cx="365760" cy="365760"/>
          </a:xfrm>
          <a:prstGeom prst="rect">
            <a:avLst/>
          </a:prstGeom>
        </p:spPr>
      </p:pic>
      <p:pic>
        <p:nvPicPr>
          <p:cNvPr id="18" name="Kép 17">
            <a:extLst>
              <a:ext uri="{FF2B5EF4-FFF2-40B4-BE49-F238E27FC236}">
                <a16:creationId xmlns:a16="http://schemas.microsoft.com/office/drawing/2014/main" id="{D3A5526B-3576-4956-8050-47608434E6A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703" y="3515680"/>
            <a:ext cx="365760" cy="365760"/>
          </a:xfrm>
          <a:prstGeom prst="rect">
            <a:avLst/>
          </a:prstGeom>
        </p:spPr>
      </p:pic>
      <p:pic>
        <p:nvPicPr>
          <p:cNvPr id="20" name="Kép 19">
            <a:extLst>
              <a:ext uri="{FF2B5EF4-FFF2-40B4-BE49-F238E27FC236}">
                <a16:creationId xmlns:a16="http://schemas.microsoft.com/office/drawing/2014/main" id="{F37FB578-8741-43E9-BF85-0201335F156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140" y="4245469"/>
            <a:ext cx="365760" cy="365760"/>
          </a:xfrm>
          <a:prstGeom prst="rect">
            <a:avLst/>
          </a:prstGeom>
        </p:spPr>
      </p:pic>
      <p:pic>
        <p:nvPicPr>
          <p:cNvPr id="22" name="Kép 21">
            <a:extLst>
              <a:ext uri="{FF2B5EF4-FFF2-40B4-BE49-F238E27FC236}">
                <a16:creationId xmlns:a16="http://schemas.microsoft.com/office/drawing/2014/main" id="{B99FAB33-5EE0-402D-B57E-66B1629CCB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493" y="2715114"/>
            <a:ext cx="365760" cy="365760"/>
          </a:xfrm>
          <a:prstGeom prst="rect">
            <a:avLst/>
          </a:prstGeom>
        </p:spPr>
      </p:pic>
      <p:pic>
        <p:nvPicPr>
          <p:cNvPr id="24" name="Kép 23">
            <a:extLst>
              <a:ext uri="{FF2B5EF4-FFF2-40B4-BE49-F238E27FC236}">
                <a16:creationId xmlns:a16="http://schemas.microsoft.com/office/drawing/2014/main" id="{B5D408EF-EAAC-4614-B375-650D3FDC3F8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373" y="2292034"/>
            <a:ext cx="365760" cy="365760"/>
          </a:xfrm>
          <a:prstGeom prst="rect">
            <a:avLst/>
          </a:prstGeom>
        </p:spPr>
      </p:pic>
      <p:cxnSp>
        <p:nvCxnSpPr>
          <p:cNvPr id="25" name="Egyenes összekötő 24">
            <a:extLst>
              <a:ext uri="{FF2B5EF4-FFF2-40B4-BE49-F238E27FC236}">
                <a16:creationId xmlns:a16="http://schemas.microsoft.com/office/drawing/2014/main" id="{FA352B8E-04D5-428B-A95E-83CD01312280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989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Amazon API Gateway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908" y="1727376"/>
            <a:ext cx="10515600" cy="4330473"/>
          </a:xfrm>
        </p:spPr>
        <p:txBody>
          <a:bodyPr numCol="2">
            <a:noAutofit/>
          </a:bodyPr>
          <a:lstStyle/>
          <a:p>
            <a:r>
              <a:rPr lang="en-GB" dirty="0"/>
              <a:t>HTTP API</a:t>
            </a:r>
          </a:p>
          <a:p>
            <a:pPr lvl="1"/>
            <a:r>
              <a:rPr lang="en-GB" dirty="0"/>
              <a:t>Lambda and routable HTTP backend</a:t>
            </a:r>
          </a:p>
          <a:p>
            <a:pPr lvl="1"/>
            <a:r>
              <a:rPr lang="en-GB" dirty="0"/>
              <a:t>OpenID Connect, OAuth 2.0</a:t>
            </a:r>
          </a:p>
          <a:p>
            <a:pPr lvl="1"/>
            <a:r>
              <a:rPr lang="en-GB" dirty="0"/>
              <a:t>Custom authorizer Lambda</a:t>
            </a:r>
          </a:p>
          <a:p>
            <a:pPr lvl="1"/>
            <a:r>
              <a:rPr lang="en-GB" dirty="0"/>
              <a:t>CORS support</a:t>
            </a:r>
          </a:p>
          <a:p>
            <a:pPr lvl="1"/>
            <a:r>
              <a:rPr lang="en-GB" dirty="0"/>
              <a:t>Stages</a:t>
            </a:r>
          </a:p>
          <a:p>
            <a:pPr lvl="1"/>
            <a:r>
              <a:rPr lang="en-GB" dirty="0"/>
              <a:t>Throttling</a:t>
            </a:r>
          </a:p>
          <a:p>
            <a:pPr lvl="1"/>
            <a:r>
              <a:rPr lang="en-GB" dirty="0"/>
              <a:t>Monitor</a:t>
            </a:r>
          </a:p>
          <a:p>
            <a:pPr lvl="1"/>
            <a:r>
              <a:rPr lang="en-GB" dirty="0"/>
              <a:t>Logging (CloudWatch)</a:t>
            </a:r>
          </a:p>
          <a:p>
            <a:pPr lvl="1"/>
            <a:r>
              <a:rPr lang="en-GB" dirty="0"/>
              <a:t>Import/export </a:t>
            </a:r>
            <a:r>
              <a:rPr lang="en-GB" dirty="0" err="1"/>
              <a:t>OpenAPI</a:t>
            </a:r>
            <a:r>
              <a:rPr lang="en-GB" dirty="0"/>
              <a:t> 3</a:t>
            </a:r>
          </a:p>
          <a:p>
            <a:pPr lvl="1"/>
            <a:endParaRPr lang="en-GB" dirty="0"/>
          </a:p>
          <a:p>
            <a:r>
              <a:rPr lang="en-GB" dirty="0"/>
              <a:t>REST API</a:t>
            </a:r>
          </a:p>
          <a:p>
            <a:pPr lvl="1"/>
            <a:r>
              <a:rPr lang="en-GB" dirty="0"/>
              <a:t>Can target more than 100 AWS services</a:t>
            </a:r>
          </a:p>
          <a:p>
            <a:pPr lvl="1"/>
            <a:r>
              <a:rPr lang="en-GB" dirty="0"/>
              <a:t>API keys</a:t>
            </a:r>
          </a:p>
          <a:p>
            <a:pPr lvl="1"/>
            <a:r>
              <a:rPr lang="en-GB" dirty="0"/>
              <a:t>Usage plans for API keys</a:t>
            </a:r>
          </a:p>
          <a:p>
            <a:pPr lvl="1"/>
            <a:r>
              <a:rPr lang="en-GB" dirty="0"/>
              <a:t>API caching</a:t>
            </a:r>
            <a:endParaRPr lang="hu-HU" dirty="0"/>
          </a:p>
          <a:p>
            <a:pPr lvl="1"/>
            <a:r>
              <a:rPr lang="en-GB" dirty="0"/>
              <a:t>Request/response validation</a:t>
            </a:r>
          </a:p>
          <a:p>
            <a:pPr lvl="1"/>
            <a:r>
              <a:rPr lang="en-GB" dirty="0"/>
              <a:t>AWS X-Ray</a:t>
            </a:r>
          </a:p>
          <a:p>
            <a:r>
              <a:rPr lang="en-GB" dirty="0"/>
              <a:t>WebSocket</a:t>
            </a:r>
          </a:p>
          <a:p>
            <a:pPr lvl="1"/>
            <a:r>
              <a:rPr lang="en-GB" dirty="0"/>
              <a:t>Real time bidirectional</a:t>
            </a:r>
          </a:p>
          <a:p>
            <a:pPr lvl="1"/>
            <a:r>
              <a:rPr lang="en-GB" dirty="0"/>
              <a:t>HTTP backend</a:t>
            </a:r>
          </a:p>
          <a:p>
            <a:pPr lvl="1"/>
            <a:r>
              <a:rPr lang="en-GB" dirty="0"/>
              <a:t>Lambda backend</a:t>
            </a: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Kép 5">
            <a:extLst>
              <a:ext uri="{FF2B5EF4-FFF2-40B4-BE49-F238E27FC236}">
                <a16:creationId xmlns:a16="http://schemas.microsoft.com/office/drawing/2014/main" id="{5925CD3F-5B5A-4106-AB69-66126A4EE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1644" y="800151"/>
            <a:ext cx="890537" cy="89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5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Application integration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690688"/>
            <a:ext cx="10515601" cy="4458185"/>
          </a:xfrm>
        </p:spPr>
        <p:txBody>
          <a:bodyPr numCol="2">
            <a:noAutofit/>
          </a:bodyPr>
          <a:lstStyle/>
          <a:p>
            <a:r>
              <a:rPr lang="en-GB" dirty="0"/>
              <a:t>Step Functions</a:t>
            </a:r>
          </a:p>
          <a:p>
            <a:pPr lvl="1"/>
            <a:r>
              <a:rPr lang="en-GB" dirty="0"/>
              <a:t>Visual workflows</a:t>
            </a:r>
          </a:p>
          <a:p>
            <a:pPr lvl="1"/>
            <a:r>
              <a:rPr lang="en-GB" dirty="0"/>
              <a:t>Checkpoints, retries, order</a:t>
            </a:r>
            <a:endParaRPr lang="hu-HU" dirty="0"/>
          </a:p>
          <a:p>
            <a:pPr lvl="1"/>
            <a:r>
              <a:rPr lang="en-US" dirty="0"/>
              <a:t>Branching, parallel execution, timeouts</a:t>
            </a:r>
          </a:p>
          <a:p>
            <a:r>
              <a:rPr lang="en-US" dirty="0"/>
              <a:t>SQS</a:t>
            </a:r>
          </a:p>
          <a:p>
            <a:pPr lvl="1"/>
            <a:r>
              <a:rPr lang="en-GB" dirty="0"/>
              <a:t>Managed message queue service</a:t>
            </a:r>
          </a:p>
          <a:p>
            <a:pPr lvl="1"/>
            <a:r>
              <a:rPr lang="en-GB" dirty="0"/>
              <a:t>Decoupling</a:t>
            </a:r>
          </a:p>
          <a:p>
            <a:pPr lvl="1"/>
            <a:r>
              <a:rPr lang="en-GB" dirty="0"/>
              <a:t>Eliminates administrative overhead</a:t>
            </a:r>
          </a:p>
          <a:p>
            <a:pPr lvl="1"/>
            <a:r>
              <a:rPr lang="en-GB" dirty="0"/>
              <a:t>Scales elastically</a:t>
            </a:r>
          </a:p>
          <a:p>
            <a:pPr lvl="1"/>
            <a:r>
              <a:rPr lang="en-GB" dirty="0"/>
              <a:t>Types: Standard and FIFO</a:t>
            </a:r>
          </a:p>
          <a:p>
            <a:r>
              <a:rPr lang="en-GB" dirty="0"/>
              <a:t>SNS</a:t>
            </a:r>
          </a:p>
          <a:p>
            <a:pPr lvl="1"/>
            <a:r>
              <a:rPr lang="en-GB" dirty="0"/>
              <a:t>A2A, A2P message service</a:t>
            </a:r>
          </a:p>
          <a:p>
            <a:pPr lvl="1"/>
            <a:r>
              <a:rPr lang="en-GB" dirty="0"/>
              <a:t>Push based pub/sub many-to-many</a:t>
            </a:r>
          </a:p>
          <a:p>
            <a:pPr lvl="1"/>
            <a:r>
              <a:rPr lang="en-GB" dirty="0"/>
              <a:t>Between microservices</a:t>
            </a:r>
          </a:p>
          <a:p>
            <a:pPr lvl="1">
              <a:tabLst>
                <a:tab pos="4976813" algn="l"/>
              </a:tabLst>
            </a:pPr>
            <a:r>
              <a:rPr lang="en-GB" dirty="0"/>
              <a:t>SNS topics, subscriber management</a:t>
            </a:r>
          </a:p>
          <a:p>
            <a:pPr lvl="1"/>
            <a:r>
              <a:rPr lang="en-GB" dirty="0"/>
              <a:t>SMS, email, </a:t>
            </a:r>
            <a:r>
              <a:rPr lang="hu-HU" dirty="0"/>
              <a:t>mobile </a:t>
            </a:r>
            <a:r>
              <a:rPr lang="en-GB" dirty="0"/>
              <a:t>push</a:t>
            </a:r>
            <a:r>
              <a:rPr lang="hu-HU" dirty="0"/>
              <a:t>, SQS, Lambda, HTT</a:t>
            </a:r>
            <a:r>
              <a:rPr lang="en-US" dirty="0"/>
              <a:t>P webhooks</a:t>
            </a:r>
          </a:p>
          <a:p>
            <a:pPr lvl="1"/>
            <a:r>
              <a:rPr lang="en-GB" dirty="0"/>
              <a:t>Types</a:t>
            </a:r>
          </a:p>
          <a:p>
            <a:pPr lvl="2"/>
            <a:r>
              <a:rPr lang="en-GB" dirty="0"/>
              <a:t>Standard</a:t>
            </a:r>
          </a:p>
          <a:p>
            <a:pPr lvl="2"/>
            <a:r>
              <a:rPr lang="en-GB" dirty="0"/>
              <a:t>FIFO</a:t>
            </a:r>
          </a:p>
          <a:p>
            <a:pPr lvl="1"/>
            <a:endParaRPr lang="en-GB" dirty="0"/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Kép 5">
            <a:extLst>
              <a:ext uri="{FF2B5EF4-FFF2-40B4-BE49-F238E27FC236}">
                <a16:creationId xmlns:a16="http://schemas.microsoft.com/office/drawing/2014/main" id="{00B4CED2-CD0F-4D6A-9E27-DEBA7575C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105" y="1689211"/>
            <a:ext cx="809841" cy="809841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8884C4E7-FFCF-44DF-850B-D3B54835AA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040" y="1545623"/>
            <a:ext cx="803002" cy="803002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814DC335-4F4C-402D-B471-9E8747E31D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77" y="5167312"/>
            <a:ext cx="809840" cy="80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925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BEE08691-79AF-4085-8705-95BF1DA86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architecture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6E0E9118-5063-4D3B-8649-3D70272728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31850" y="4558148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29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Chat application architecture overview</a:t>
            </a: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Kép 14">
            <a:extLst>
              <a:ext uri="{FF2B5EF4-FFF2-40B4-BE49-F238E27FC236}">
                <a16:creationId xmlns:a16="http://schemas.microsoft.com/office/drawing/2014/main" id="{F0971FEA-F488-4A94-89C2-975987B370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434" y="2122900"/>
            <a:ext cx="7448550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309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44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Awesome chat CloudFormation</a:t>
            </a:r>
          </a:p>
        </p:txBody>
      </p: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D6DBC5D8-2242-4FE3-BB99-72D6A0022E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69" y="1222107"/>
            <a:ext cx="9563101" cy="4947248"/>
          </a:xfrm>
        </p:spPr>
      </p:pic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38199" y="1075644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017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BEE08691-79AF-4085-8705-95BF1DA86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2334"/>
            <a:ext cx="10515600" cy="1193230"/>
          </a:xfrm>
        </p:spPr>
        <p:txBody>
          <a:bodyPr/>
          <a:lstStyle/>
          <a:p>
            <a:pPr algn="ctr"/>
            <a:r>
              <a:rPr lang="en-US" dirty="0"/>
              <a:t>Thank you for your attention!</a:t>
            </a: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3188288" y="2779473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Kép 14">
            <a:extLst>
              <a:ext uri="{FF2B5EF4-FFF2-40B4-BE49-F238E27FC236}">
                <a16:creationId xmlns:a16="http://schemas.microsoft.com/office/drawing/2014/main" id="{C88F590C-816F-4993-B201-C6ABA1952C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627" y="3470797"/>
            <a:ext cx="5540745" cy="139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496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References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72382"/>
            <a:ext cx="10515600" cy="4481753"/>
          </a:xfrm>
        </p:spPr>
        <p:txBody>
          <a:bodyPr numCol="2"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>
                <a:hlinkClick r:id="rId2"/>
              </a:rPr>
              <a:t>https://aws.amazon.com/serverless/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3"/>
              </a:rPr>
              <a:t>https://www.twilio.com/docs/glossary/what-is-serverless-architecture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4"/>
              </a:rPr>
              <a:t>https://serverless-stack.com/chapters/what-is-aws-lambda.html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5"/>
              </a:rPr>
              <a:t>https://www.cloudflare.com/learning/serverless/what-is-serverless/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6"/>
              </a:rPr>
              <a:t>https://aws.amazon.com/products/compute/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7"/>
              </a:rPr>
              <a:t>https://docs.aws.amazon.com/lambda/latest/dg/gettingstarted-limits.html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8"/>
              </a:rPr>
              <a:t>https://medium.com/greenm/aws-lambda-or-aws-fargate-the-step-by-step-guide-to-choosing-the-right-technology-925ebcf89b7c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9"/>
              </a:rPr>
              <a:t>https://docs.aws.amazon.com/AmazonRDS/latest/AuroraUserGuide/aurora-serverless.how-it-works.html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0"/>
              </a:rPr>
              <a:t>https://aws.amazon.com/dynamodb/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1"/>
              </a:rPr>
              <a:t>https://aws.amazon.com/s3/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2"/>
              </a:rPr>
              <a:t>https://aws.amazon.com/rds/aurora/serverless/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3"/>
              </a:rPr>
              <a:t>https://docs.aws.amazon.com/AmazonRDS/latest/AuroraUserGuide/aurora-serverless.html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4"/>
              </a:rPr>
              <a:t>https://aws.amazon.com/rds/proxy/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5"/>
              </a:rPr>
              <a:t>https://aws.amazon.com/api-gateway/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6"/>
              </a:rPr>
              <a:t>https://docs.aws.amazon.com/apigateway/latest/developerguide/http-api-vs-rest.html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7"/>
              </a:rPr>
              <a:t>https://docs.aws.amazon.com/apigateway/latest/developerguide/apigateway-websocket-api.html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8"/>
              </a:rPr>
              <a:t>https://github.com/aws-samples/simple-websockets-chat-app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>
                <a:hlinkClick r:id="rId19"/>
              </a:rPr>
              <a:t>https://aws.amazon.com/sqs/</a:t>
            </a:r>
            <a:endParaRPr lang="en-GB" dirty="0"/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33BEDDA-589E-414B-8B61-1C051CA5867A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39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BEE08691-79AF-4085-8705-95BF1DA86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091658"/>
          </a:xfrm>
        </p:spPr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6E0E9118-5063-4D3B-8649-3D7027272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38633"/>
            <a:ext cx="10515600" cy="259772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500" dirty="0">
                <a:solidFill>
                  <a:schemeClr val="tx1"/>
                </a:solidFill>
              </a:rPr>
              <a:t>Serverless services</a:t>
            </a:r>
            <a:endParaRPr lang="hu-HU" sz="35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chemeClr val="tx1"/>
                </a:solidFill>
              </a:rPr>
              <a:t>Compute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chemeClr val="tx1"/>
                </a:solidFill>
              </a:rPr>
              <a:t>Data Store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chemeClr val="tx1"/>
                </a:solidFill>
              </a:rPr>
              <a:t>Application Integration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500" dirty="0">
                <a:solidFill>
                  <a:schemeClr val="tx1"/>
                </a:solidFill>
              </a:rPr>
              <a:t>Example architecture</a:t>
            </a: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44550" y="2797070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96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BEE08691-79AF-4085-8705-95BF1DA86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Serverless services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6E0E9118-5063-4D3B-8649-3D70272728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31850" y="4558148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86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What is serverless?</a:t>
            </a:r>
            <a:endParaRPr lang="en-US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4912"/>
            <a:ext cx="10515599" cy="3781672"/>
          </a:xfrm>
        </p:spPr>
        <p:txBody>
          <a:bodyPr numCol="1">
            <a:noAutofit/>
          </a:bodyPr>
          <a:lstStyle/>
          <a:p>
            <a:r>
              <a:rPr lang="en-US" sz="2400" dirty="0"/>
              <a:t>Managed services are used</a:t>
            </a:r>
          </a:p>
          <a:p>
            <a:r>
              <a:rPr lang="en-US" sz="2400" dirty="0"/>
              <a:t>Avoid manual capacity provisioning</a:t>
            </a:r>
          </a:p>
          <a:p>
            <a:r>
              <a:rPr lang="en-US" sz="2400" dirty="0"/>
              <a:t>Avoid manual patching</a:t>
            </a:r>
          </a:p>
          <a:p>
            <a:r>
              <a:rPr lang="en-US" sz="2400" dirty="0"/>
              <a:t>Usually</a:t>
            </a:r>
            <a:r>
              <a:rPr lang="hu-HU" sz="2400" dirty="0"/>
              <a:t> </a:t>
            </a:r>
            <a:r>
              <a:rPr lang="en-US" sz="2400" dirty="0"/>
              <a:t>with stateless containers, cold/warm start</a:t>
            </a:r>
          </a:p>
          <a:p>
            <a:r>
              <a:rPr lang="en-US" sz="2400" dirty="0"/>
              <a:t>Very fast go-live, minimal configuration</a:t>
            </a:r>
          </a:p>
          <a:p>
            <a:r>
              <a:rPr lang="en-US" sz="2400" dirty="0"/>
              <a:t>Pa</a:t>
            </a:r>
            <a:r>
              <a:rPr lang="hu-HU" sz="2400" dirty="0"/>
              <a:t>y</a:t>
            </a:r>
            <a:r>
              <a:rPr lang="en-US" sz="2400" dirty="0"/>
              <a:t>-as-you-go</a:t>
            </a:r>
          </a:p>
          <a:p>
            <a:r>
              <a:rPr lang="en-US" sz="2400" dirty="0"/>
              <a:t>Scale dynamically with the load</a:t>
            </a:r>
          </a:p>
          <a:p>
            <a:r>
              <a:rPr lang="en-US" sz="2400" dirty="0"/>
              <a:t>You still have servers behind the scenes</a:t>
            </a:r>
          </a:p>
          <a:p>
            <a:pPr marL="0" indent="0">
              <a:buNone/>
            </a:pPr>
            <a:endParaRPr lang="en-GB" sz="2400" dirty="0"/>
          </a:p>
        </p:txBody>
      </p:sp>
      <p:cxnSp>
        <p:nvCxnSpPr>
          <p:cNvPr id="7" name="Egyenes összekötő 6"/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AWS Serverless Services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403"/>
            <a:ext cx="10515599" cy="3374973"/>
          </a:xfrm>
        </p:spPr>
        <p:txBody>
          <a:bodyPr numCol="2">
            <a:noAutofit/>
          </a:bodyPr>
          <a:lstStyle/>
          <a:p>
            <a:r>
              <a:rPr lang="en-GB" b="1" dirty="0"/>
              <a:t>Compute</a:t>
            </a:r>
          </a:p>
          <a:p>
            <a:pPr lvl="1"/>
            <a:r>
              <a:rPr lang="en-GB" b="1" dirty="0"/>
              <a:t>AWS Lambda</a:t>
            </a:r>
          </a:p>
          <a:p>
            <a:pPr lvl="1"/>
            <a:r>
              <a:rPr lang="en-GB" b="1" dirty="0"/>
              <a:t>Amazon Fargate</a:t>
            </a:r>
          </a:p>
          <a:p>
            <a:r>
              <a:rPr lang="en-GB" dirty="0"/>
              <a:t>Data Store</a:t>
            </a:r>
          </a:p>
          <a:p>
            <a:pPr lvl="1"/>
            <a:r>
              <a:rPr lang="en-GB" dirty="0"/>
              <a:t>Amazon S3</a:t>
            </a:r>
          </a:p>
          <a:p>
            <a:pPr lvl="1"/>
            <a:r>
              <a:rPr lang="en-GB" dirty="0"/>
              <a:t>Amazon DynamoDB</a:t>
            </a:r>
          </a:p>
          <a:p>
            <a:pPr lvl="1"/>
            <a:r>
              <a:rPr lang="en-GB" dirty="0"/>
              <a:t>Amazon Aurora Serverless</a:t>
            </a:r>
          </a:p>
          <a:p>
            <a:pPr lvl="1"/>
            <a:r>
              <a:rPr lang="en-GB" dirty="0"/>
              <a:t>Amazon RDS Proxy</a:t>
            </a:r>
          </a:p>
          <a:p>
            <a:r>
              <a:rPr lang="en-GB" dirty="0"/>
              <a:t>Application Integration</a:t>
            </a:r>
          </a:p>
          <a:p>
            <a:pPr lvl="1"/>
            <a:r>
              <a:rPr lang="en-GB" dirty="0"/>
              <a:t>Amazon API Gateway</a:t>
            </a:r>
          </a:p>
          <a:p>
            <a:pPr lvl="1"/>
            <a:r>
              <a:rPr lang="en-GB" dirty="0"/>
              <a:t>AWS Step Functions</a:t>
            </a:r>
          </a:p>
          <a:p>
            <a:pPr lvl="1"/>
            <a:r>
              <a:rPr lang="en-GB" dirty="0"/>
              <a:t>Amazon SNS</a:t>
            </a:r>
          </a:p>
          <a:p>
            <a:pPr lvl="1"/>
            <a:r>
              <a:rPr lang="en-GB" dirty="0"/>
              <a:t>Amazon SQS</a:t>
            </a:r>
          </a:p>
          <a:p>
            <a:pPr lvl="1"/>
            <a:r>
              <a:rPr lang="en-GB" dirty="0"/>
              <a:t>Amazon EventBridge</a:t>
            </a:r>
          </a:p>
          <a:p>
            <a:pPr lvl="1"/>
            <a:r>
              <a:rPr lang="en-GB" dirty="0"/>
              <a:t>AWS AppSync</a:t>
            </a:r>
          </a:p>
          <a:p>
            <a:pPr lvl="1"/>
            <a:endParaRPr lang="en-GB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CD0A5BE-3AE6-403B-B03D-C6249884A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241" y="2292034"/>
            <a:ext cx="365760" cy="36576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F3F79693-E39D-4BD8-9966-FD394E116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694" y="2715534"/>
            <a:ext cx="365760" cy="365760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64F4A5E7-5716-4BA2-942D-2B2A0C0D2B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361" y="3590432"/>
            <a:ext cx="365760" cy="365760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1F3A98AB-7E90-4E0B-A987-BE683FC598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531" y="3956192"/>
            <a:ext cx="365760" cy="365760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4FC53CBD-2B92-4199-9318-9D8693B5C4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537" y="4352035"/>
            <a:ext cx="365760" cy="365760"/>
          </a:xfrm>
          <a:prstGeom prst="rect">
            <a:avLst/>
          </a:prstGeom>
        </p:spPr>
      </p:pic>
      <p:pic>
        <p:nvPicPr>
          <p:cNvPr id="16" name="Kép 15">
            <a:extLst>
              <a:ext uri="{FF2B5EF4-FFF2-40B4-BE49-F238E27FC236}">
                <a16:creationId xmlns:a16="http://schemas.microsoft.com/office/drawing/2014/main" id="{93AD2857-239B-4ACF-9667-F5E1C0BE88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703" y="3081294"/>
            <a:ext cx="365760" cy="365760"/>
          </a:xfrm>
          <a:prstGeom prst="rect">
            <a:avLst/>
          </a:prstGeom>
        </p:spPr>
      </p:pic>
      <p:pic>
        <p:nvPicPr>
          <p:cNvPr id="18" name="Kép 17">
            <a:extLst>
              <a:ext uri="{FF2B5EF4-FFF2-40B4-BE49-F238E27FC236}">
                <a16:creationId xmlns:a16="http://schemas.microsoft.com/office/drawing/2014/main" id="{D3A5526B-3576-4956-8050-47608434E6A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703" y="3515680"/>
            <a:ext cx="365760" cy="365760"/>
          </a:xfrm>
          <a:prstGeom prst="rect">
            <a:avLst/>
          </a:prstGeom>
        </p:spPr>
      </p:pic>
      <p:pic>
        <p:nvPicPr>
          <p:cNvPr id="20" name="Kép 19">
            <a:extLst>
              <a:ext uri="{FF2B5EF4-FFF2-40B4-BE49-F238E27FC236}">
                <a16:creationId xmlns:a16="http://schemas.microsoft.com/office/drawing/2014/main" id="{F37FB578-8741-43E9-BF85-0201335F156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140" y="4245469"/>
            <a:ext cx="365760" cy="365760"/>
          </a:xfrm>
          <a:prstGeom prst="rect">
            <a:avLst/>
          </a:prstGeom>
        </p:spPr>
      </p:pic>
      <p:pic>
        <p:nvPicPr>
          <p:cNvPr id="22" name="Kép 21">
            <a:extLst>
              <a:ext uri="{FF2B5EF4-FFF2-40B4-BE49-F238E27FC236}">
                <a16:creationId xmlns:a16="http://schemas.microsoft.com/office/drawing/2014/main" id="{B99FAB33-5EE0-402D-B57E-66B1629CCB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493" y="2715114"/>
            <a:ext cx="365760" cy="365760"/>
          </a:xfrm>
          <a:prstGeom prst="rect">
            <a:avLst/>
          </a:prstGeom>
        </p:spPr>
      </p:pic>
      <p:pic>
        <p:nvPicPr>
          <p:cNvPr id="24" name="Kép 23">
            <a:extLst>
              <a:ext uri="{FF2B5EF4-FFF2-40B4-BE49-F238E27FC236}">
                <a16:creationId xmlns:a16="http://schemas.microsoft.com/office/drawing/2014/main" id="{B5D408EF-EAAC-4614-B375-650D3FDC3F8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373" y="2292034"/>
            <a:ext cx="365760" cy="365760"/>
          </a:xfrm>
          <a:prstGeom prst="rect">
            <a:avLst/>
          </a:prstGeom>
        </p:spPr>
      </p:pic>
      <p:cxnSp>
        <p:nvCxnSpPr>
          <p:cNvPr id="25" name="Egyenes összekötő 24">
            <a:extLst>
              <a:ext uri="{FF2B5EF4-FFF2-40B4-BE49-F238E27FC236}">
                <a16:creationId xmlns:a16="http://schemas.microsoft.com/office/drawing/2014/main" id="{FA352B8E-04D5-428B-A95E-83CD01312280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06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Compute solutions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643"/>
            <a:ext cx="10515600" cy="3943381"/>
          </a:xfrm>
        </p:spPr>
        <p:txBody>
          <a:bodyPr numCol="1">
            <a:noAutofit/>
          </a:bodyPr>
          <a:lstStyle/>
          <a:p>
            <a:r>
              <a:rPr lang="en-GB" dirty="0"/>
              <a:t>Virtual machine</a:t>
            </a:r>
          </a:p>
          <a:p>
            <a:pPr lvl="1"/>
            <a:r>
              <a:rPr lang="en-GB" dirty="0"/>
              <a:t>Amazon Elastic Compute Cloud (EC2)</a:t>
            </a:r>
          </a:p>
          <a:p>
            <a:pPr lvl="1"/>
            <a:r>
              <a:rPr lang="en-GB" dirty="0"/>
              <a:t>Auto scaling</a:t>
            </a:r>
          </a:p>
          <a:p>
            <a:pPr lvl="1"/>
            <a:r>
              <a:rPr lang="en-GB" dirty="0"/>
              <a:t>On-demand, reserved, spot instances</a:t>
            </a:r>
          </a:p>
          <a:p>
            <a:r>
              <a:rPr lang="en-GB" dirty="0"/>
              <a:t>Container</a:t>
            </a:r>
          </a:p>
          <a:p>
            <a:pPr lvl="1"/>
            <a:r>
              <a:rPr lang="en-GB" dirty="0"/>
              <a:t>Elastic Container Service (ECS), ECR, EKS</a:t>
            </a:r>
          </a:p>
          <a:p>
            <a:pPr lvl="1"/>
            <a:r>
              <a:rPr lang="en-GB" dirty="0"/>
              <a:t>AWS Fargate</a:t>
            </a:r>
          </a:p>
          <a:p>
            <a:r>
              <a:rPr lang="en-GB" dirty="0"/>
              <a:t>Function</a:t>
            </a:r>
          </a:p>
          <a:p>
            <a:pPr lvl="1"/>
            <a:r>
              <a:rPr lang="en-GB" dirty="0"/>
              <a:t>AWS Lambda</a:t>
            </a: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9420FEAB-29DA-468B-B070-752E91B7848C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Kép 5">
            <a:extLst>
              <a:ext uri="{FF2B5EF4-FFF2-40B4-BE49-F238E27FC236}">
                <a16:creationId xmlns:a16="http://schemas.microsoft.com/office/drawing/2014/main" id="{F5435675-9FA3-468D-99CA-EC24B302A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978" y="2185083"/>
            <a:ext cx="548640" cy="54864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01385C75-759E-46A7-A0BB-BFF0CDE4D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289" y="2674242"/>
            <a:ext cx="452815" cy="452815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728DAF83-49E8-45C7-A351-7BA07F4473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298" y="3855379"/>
            <a:ext cx="548640" cy="548640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3FCD2EAA-537B-42F3-960A-B45846C13F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411" y="4425471"/>
            <a:ext cx="548640" cy="548640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2A6E927E-B849-4A83-9827-E35D991CF3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824" y="5223384"/>
            <a:ext cx="54864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10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What is serverless?</a:t>
            </a:r>
            <a:endParaRPr lang="en-US" b="1" dirty="0"/>
          </a:p>
        </p:txBody>
      </p:sp>
      <p:cxnSp>
        <p:nvCxnSpPr>
          <p:cNvPr id="7" name="Egyenes összekötő 6"/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áblázat 9">
            <a:extLst>
              <a:ext uri="{FF2B5EF4-FFF2-40B4-BE49-F238E27FC236}">
                <a16:creationId xmlns:a16="http://schemas.microsoft.com/office/drawing/2014/main" id="{76E9EEEE-33F7-4BB4-8979-81814026BE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444131"/>
              </p:ext>
            </p:extLst>
          </p:nvPr>
        </p:nvGraphicFramePr>
        <p:xfrm>
          <a:off x="450273" y="1853334"/>
          <a:ext cx="8823035" cy="4295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202">
                  <a:extLst>
                    <a:ext uri="{9D8B030D-6E8A-4147-A177-3AD203B41FA5}">
                      <a16:colId xmlns:a16="http://schemas.microsoft.com/office/drawing/2014/main" val="522030806"/>
                    </a:ext>
                  </a:extLst>
                </a:gridCol>
                <a:gridCol w="2299315">
                  <a:extLst>
                    <a:ext uri="{9D8B030D-6E8A-4147-A177-3AD203B41FA5}">
                      <a16:colId xmlns:a16="http://schemas.microsoft.com/office/drawing/2014/main" val="1008750629"/>
                    </a:ext>
                  </a:extLst>
                </a:gridCol>
                <a:gridCol w="2205759">
                  <a:extLst>
                    <a:ext uri="{9D8B030D-6E8A-4147-A177-3AD203B41FA5}">
                      <a16:colId xmlns:a16="http://schemas.microsoft.com/office/drawing/2014/main" val="2713332699"/>
                    </a:ext>
                  </a:extLst>
                </a:gridCol>
                <a:gridCol w="2205759">
                  <a:extLst>
                    <a:ext uri="{9D8B030D-6E8A-4147-A177-3AD203B41FA5}">
                      <a16:colId xmlns:a16="http://schemas.microsoft.com/office/drawing/2014/main" val="498526417"/>
                    </a:ext>
                  </a:extLst>
                </a:gridCol>
              </a:tblGrid>
              <a:tr h="83362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On-Premise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IaaS</a:t>
                      </a:r>
                    </a:p>
                    <a:p>
                      <a:pPr algn="ctr"/>
                      <a:r>
                        <a:rPr lang="en-US" i="1" dirty="0"/>
                        <a:t>Infrastructure-as-a-service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CaaS</a:t>
                      </a:r>
                    </a:p>
                    <a:p>
                      <a:pPr algn="ctr"/>
                      <a:r>
                        <a:rPr lang="en-US" i="1" dirty="0"/>
                        <a:t>Container-as-a-service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FaaS</a:t>
                      </a:r>
                    </a:p>
                    <a:p>
                      <a:pPr algn="ctr"/>
                      <a:r>
                        <a:rPr lang="en-US" dirty="0"/>
                        <a:t>Function-as-a-service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068954"/>
                  </a:ext>
                </a:extLst>
              </a:tr>
              <a:tr h="4829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functions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5472"/>
                  </a:ext>
                </a:extLst>
              </a:tr>
              <a:tr h="4829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423465"/>
                  </a:ext>
                </a:extLst>
              </a:tr>
              <a:tr h="4829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runtime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runtime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runtime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runtime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0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94663"/>
                  </a:ext>
                </a:extLst>
              </a:tr>
              <a:tr h="4829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container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container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container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container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0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418244"/>
                  </a:ext>
                </a:extLst>
              </a:tr>
              <a:tr h="4829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operating system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operating system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operating system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operating system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0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749392"/>
                  </a:ext>
                </a:extLst>
              </a:tr>
              <a:tr h="4829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hardware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hardware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hardware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0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hardware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0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88667"/>
                  </a:ext>
                </a:extLst>
              </a:tr>
              <a:tr h="4829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own datacenter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EC2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ECS / AWS Fargate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AWS Lambda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5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47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CaaS or FaaS</a:t>
            </a:r>
            <a:endParaRPr lang="en-US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4912"/>
            <a:ext cx="10515599" cy="3473863"/>
          </a:xfrm>
        </p:spPr>
        <p:txBody>
          <a:bodyPr numCol="2">
            <a:noAutofit/>
          </a:bodyPr>
          <a:lstStyle/>
          <a:p>
            <a:r>
              <a:rPr lang="en-GB" sz="2400" dirty="0"/>
              <a:t>Portability</a:t>
            </a:r>
          </a:p>
          <a:p>
            <a:pPr lvl="1"/>
            <a:r>
              <a:rPr lang="en-GB" sz="2000" dirty="0"/>
              <a:t>E.g. on-premise execution</a:t>
            </a:r>
          </a:p>
          <a:p>
            <a:pPr lvl="1"/>
            <a:r>
              <a:rPr lang="en-GB" sz="2000" dirty="0"/>
              <a:t>E.g. vendor lock</a:t>
            </a:r>
          </a:p>
          <a:p>
            <a:r>
              <a:rPr lang="en-GB" sz="2400" dirty="0"/>
              <a:t>Custom environment configuration</a:t>
            </a:r>
          </a:p>
          <a:p>
            <a:pPr lvl="1"/>
            <a:r>
              <a:rPr lang="en-US" sz="2000" dirty="0"/>
              <a:t>E.g. special database driver is required</a:t>
            </a:r>
            <a:endParaRPr lang="en-GB" sz="1600" dirty="0"/>
          </a:p>
          <a:p>
            <a:r>
              <a:rPr lang="en-GB" sz="2400" dirty="0"/>
              <a:t>Event driven functionality</a:t>
            </a:r>
          </a:p>
          <a:p>
            <a:pPr lvl="1"/>
            <a:r>
              <a:rPr lang="en-GB" sz="2000" dirty="0"/>
              <a:t>E.g. S3, SQS, DynamoDB events</a:t>
            </a:r>
          </a:p>
          <a:p>
            <a:endParaRPr lang="en-GB" sz="2400" dirty="0"/>
          </a:p>
          <a:p>
            <a:r>
              <a:rPr lang="en-GB" sz="2400" dirty="0"/>
              <a:t>Some AWS Lambda limitations</a:t>
            </a:r>
          </a:p>
          <a:p>
            <a:pPr lvl="1"/>
            <a:r>
              <a:rPr lang="en-GB" sz="2000" dirty="0"/>
              <a:t>Memory (max: 10 204 MB)</a:t>
            </a:r>
          </a:p>
          <a:p>
            <a:pPr lvl="1"/>
            <a:r>
              <a:rPr lang="en-GB" sz="2000" dirty="0"/>
              <a:t>Execution time (15 minutes)</a:t>
            </a:r>
          </a:p>
          <a:p>
            <a:pPr lvl="1"/>
            <a:r>
              <a:rPr lang="en-GB" sz="2000" dirty="0"/>
              <a:t>Invocation payload </a:t>
            </a:r>
            <a:br>
              <a:rPr lang="en-GB" sz="2000" dirty="0"/>
            </a:br>
            <a:r>
              <a:rPr lang="en-GB" sz="2000" dirty="0"/>
              <a:t>(6 MB async. / 256 KB sync.)</a:t>
            </a:r>
          </a:p>
          <a:p>
            <a:pPr lvl="1"/>
            <a:r>
              <a:rPr lang="en-GB" sz="2000" dirty="0"/>
              <a:t>Deployment package (250 MB)</a:t>
            </a:r>
          </a:p>
          <a:p>
            <a:pPr lvl="1"/>
            <a:r>
              <a:rPr lang="en-GB" sz="2000" dirty="0"/>
              <a:t>Runtimes: Node.js, Python, Ruby, Java, Go, .NET, custom runtime</a:t>
            </a:r>
          </a:p>
        </p:txBody>
      </p:sp>
      <p:cxnSp>
        <p:nvCxnSpPr>
          <p:cNvPr id="7" name="Egyenes összekötő 6"/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Kép 4">
            <a:extLst>
              <a:ext uri="{FF2B5EF4-FFF2-40B4-BE49-F238E27FC236}">
                <a16:creationId xmlns:a16="http://schemas.microsoft.com/office/drawing/2014/main" id="{377C9C1D-73EF-49A3-982F-B34B83606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44" y="5041068"/>
            <a:ext cx="774013" cy="774013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BCE29C53-403B-4F5C-B043-B4451A2431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785" y="5041068"/>
            <a:ext cx="774013" cy="77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806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60800-7517-413F-86D3-D66A918A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AWS Serverless Services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75537D-FAAC-4CAB-B3F9-7E6451EE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403"/>
            <a:ext cx="10515599" cy="3374973"/>
          </a:xfrm>
        </p:spPr>
        <p:txBody>
          <a:bodyPr numCol="2">
            <a:noAutofit/>
          </a:bodyPr>
          <a:lstStyle/>
          <a:p>
            <a:r>
              <a:rPr lang="en-GB" dirty="0"/>
              <a:t>Compute</a:t>
            </a:r>
          </a:p>
          <a:p>
            <a:pPr lvl="1"/>
            <a:r>
              <a:rPr lang="en-GB" dirty="0"/>
              <a:t>AWS Lambda</a:t>
            </a:r>
          </a:p>
          <a:p>
            <a:pPr lvl="1"/>
            <a:r>
              <a:rPr lang="en-GB" dirty="0"/>
              <a:t>Amazon Fargate</a:t>
            </a:r>
          </a:p>
          <a:p>
            <a:r>
              <a:rPr lang="en-GB" b="1" dirty="0"/>
              <a:t>Data Store</a:t>
            </a:r>
          </a:p>
          <a:p>
            <a:pPr lvl="1"/>
            <a:r>
              <a:rPr lang="en-GB" b="1" dirty="0"/>
              <a:t>Amazon S3</a:t>
            </a:r>
          </a:p>
          <a:p>
            <a:pPr lvl="1"/>
            <a:r>
              <a:rPr lang="en-GB" b="1" dirty="0"/>
              <a:t>Amazon DynamoDB</a:t>
            </a:r>
          </a:p>
          <a:p>
            <a:pPr lvl="1"/>
            <a:r>
              <a:rPr lang="en-GB" b="1" dirty="0"/>
              <a:t>Amazon Aurora Serverless</a:t>
            </a:r>
          </a:p>
          <a:p>
            <a:pPr lvl="1"/>
            <a:r>
              <a:rPr lang="en-GB" b="1" dirty="0"/>
              <a:t>Amazon RDS Proxy</a:t>
            </a:r>
          </a:p>
          <a:p>
            <a:r>
              <a:rPr lang="en-GB" dirty="0"/>
              <a:t>Application Integration</a:t>
            </a:r>
          </a:p>
          <a:p>
            <a:pPr lvl="1"/>
            <a:r>
              <a:rPr lang="en-GB" dirty="0"/>
              <a:t>Amazon API Gateway</a:t>
            </a:r>
          </a:p>
          <a:p>
            <a:pPr lvl="1"/>
            <a:r>
              <a:rPr lang="en-GB" dirty="0"/>
              <a:t>AWS Step Functions</a:t>
            </a:r>
          </a:p>
          <a:p>
            <a:pPr lvl="1"/>
            <a:r>
              <a:rPr lang="en-GB" dirty="0"/>
              <a:t>Amazon SNS</a:t>
            </a:r>
          </a:p>
          <a:p>
            <a:pPr lvl="1"/>
            <a:r>
              <a:rPr lang="en-GB" dirty="0"/>
              <a:t>Amazon SQS</a:t>
            </a:r>
          </a:p>
          <a:p>
            <a:pPr lvl="1"/>
            <a:r>
              <a:rPr lang="en-GB" dirty="0"/>
              <a:t>Amazon EventBridge</a:t>
            </a:r>
          </a:p>
          <a:p>
            <a:pPr lvl="1"/>
            <a:r>
              <a:rPr lang="en-GB" dirty="0"/>
              <a:t>AWS AppSync</a:t>
            </a:r>
          </a:p>
          <a:p>
            <a:pPr lvl="1"/>
            <a:endParaRPr lang="en-GB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CD0A5BE-3AE6-403B-B03D-C6249884A1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241" y="2292034"/>
            <a:ext cx="365760" cy="36576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F3F79693-E39D-4BD8-9966-FD394E1165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694" y="2715534"/>
            <a:ext cx="365760" cy="365760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64F4A5E7-5716-4BA2-942D-2B2A0C0D2B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361" y="3590432"/>
            <a:ext cx="365760" cy="365760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1F3A98AB-7E90-4E0B-A987-BE683FC598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531" y="3956192"/>
            <a:ext cx="365760" cy="365760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4FC53CBD-2B92-4199-9318-9D8693B5C4B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537" y="4352035"/>
            <a:ext cx="365760" cy="365760"/>
          </a:xfrm>
          <a:prstGeom prst="rect">
            <a:avLst/>
          </a:prstGeom>
        </p:spPr>
      </p:pic>
      <p:pic>
        <p:nvPicPr>
          <p:cNvPr id="16" name="Kép 15">
            <a:extLst>
              <a:ext uri="{FF2B5EF4-FFF2-40B4-BE49-F238E27FC236}">
                <a16:creationId xmlns:a16="http://schemas.microsoft.com/office/drawing/2014/main" id="{93AD2857-239B-4ACF-9667-F5E1C0BE886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703" y="3081294"/>
            <a:ext cx="365760" cy="365760"/>
          </a:xfrm>
          <a:prstGeom prst="rect">
            <a:avLst/>
          </a:prstGeom>
        </p:spPr>
      </p:pic>
      <p:pic>
        <p:nvPicPr>
          <p:cNvPr id="18" name="Kép 17">
            <a:extLst>
              <a:ext uri="{FF2B5EF4-FFF2-40B4-BE49-F238E27FC236}">
                <a16:creationId xmlns:a16="http://schemas.microsoft.com/office/drawing/2014/main" id="{D3A5526B-3576-4956-8050-47608434E6A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703" y="3515680"/>
            <a:ext cx="365760" cy="365760"/>
          </a:xfrm>
          <a:prstGeom prst="rect">
            <a:avLst/>
          </a:prstGeom>
        </p:spPr>
      </p:pic>
      <p:pic>
        <p:nvPicPr>
          <p:cNvPr id="20" name="Kép 19">
            <a:extLst>
              <a:ext uri="{FF2B5EF4-FFF2-40B4-BE49-F238E27FC236}">
                <a16:creationId xmlns:a16="http://schemas.microsoft.com/office/drawing/2014/main" id="{F37FB578-8741-43E9-BF85-0201335F15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140" y="4245469"/>
            <a:ext cx="365760" cy="365760"/>
          </a:xfrm>
          <a:prstGeom prst="rect">
            <a:avLst/>
          </a:prstGeom>
        </p:spPr>
      </p:pic>
      <p:pic>
        <p:nvPicPr>
          <p:cNvPr id="22" name="Kép 21">
            <a:extLst>
              <a:ext uri="{FF2B5EF4-FFF2-40B4-BE49-F238E27FC236}">
                <a16:creationId xmlns:a16="http://schemas.microsoft.com/office/drawing/2014/main" id="{B99FAB33-5EE0-402D-B57E-66B1629CCB5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493" y="2715114"/>
            <a:ext cx="365760" cy="365760"/>
          </a:xfrm>
          <a:prstGeom prst="rect">
            <a:avLst/>
          </a:prstGeom>
        </p:spPr>
      </p:pic>
      <p:pic>
        <p:nvPicPr>
          <p:cNvPr id="24" name="Kép 23">
            <a:extLst>
              <a:ext uri="{FF2B5EF4-FFF2-40B4-BE49-F238E27FC236}">
                <a16:creationId xmlns:a16="http://schemas.microsoft.com/office/drawing/2014/main" id="{B5D408EF-EAAC-4614-B375-650D3FDC3F8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373" y="2292034"/>
            <a:ext cx="365760" cy="365760"/>
          </a:xfrm>
          <a:prstGeom prst="rect">
            <a:avLst/>
          </a:prstGeom>
        </p:spPr>
      </p:pic>
      <p:cxnSp>
        <p:nvCxnSpPr>
          <p:cNvPr id="25" name="Egyenes összekötő 24">
            <a:extLst>
              <a:ext uri="{FF2B5EF4-FFF2-40B4-BE49-F238E27FC236}">
                <a16:creationId xmlns:a16="http://schemas.microsoft.com/office/drawing/2014/main" id="{FA352B8E-04D5-428B-A95E-83CD01312280}"/>
              </a:ext>
            </a:extLst>
          </p:cNvPr>
          <p:cNvCxnSpPr/>
          <p:nvPr/>
        </p:nvCxnSpPr>
        <p:spPr>
          <a:xfrm flipV="1">
            <a:off x="838199" y="1429925"/>
            <a:ext cx="5815424" cy="4327"/>
          </a:xfrm>
          <a:prstGeom prst="line">
            <a:avLst/>
          </a:prstGeom>
          <a:ln w="76200">
            <a:solidFill>
              <a:srgbClr val="01E0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812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19163</TotalTime>
  <Words>951</Words>
  <Application>Microsoft Office PowerPoint</Application>
  <PresentationFormat>Szélesvásznú</PresentationFormat>
  <Paragraphs>241</Paragraphs>
  <Slides>19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inherit</vt:lpstr>
      <vt:lpstr>Office-téma</vt:lpstr>
      <vt:lpstr>Cutting through Amazon    Serverless technologies in AWS Cloud </vt:lpstr>
      <vt:lpstr>Topics</vt:lpstr>
      <vt:lpstr>Serverless services</vt:lpstr>
      <vt:lpstr>What is serverless?</vt:lpstr>
      <vt:lpstr>AWS Serverless Services</vt:lpstr>
      <vt:lpstr>Compute solutions</vt:lpstr>
      <vt:lpstr>What is serverless?</vt:lpstr>
      <vt:lpstr>CaaS or FaaS</vt:lpstr>
      <vt:lpstr>AWS Serverless Services</vt:lpstr>
      <vt:lpstr>Data store solutions</vt:lpstr>
      <vt:lpstr>Amazon Aurora Serverless v1 architecture</vt:lpstr>
      <vt:lpstr>AWS Serverless Services</vt:lpstr>
      <vt:lpstr>Amazon API Gateway</vt:lpstr>
      <vt:lpstr>Application integration</vt:lpstr>
      <vt:lpstr>Example architecture</vt:lpstr>
      <vt:lpstr>Chat application architecture overview</vt:lpstr>
      <vt:lpstr>Awesome chat CloudFormation</vt:lpstr>
      <vt:lpstr>Thank you for your attention!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Serverless</dc:title>
  <dc:creator>Adrián Mezei</dc:creator>
  <cp:lastModifiedBy>Adrián Mezei</cp:lastModifiedBy>
  <cp:revision>85</cp:revision>
  <dcterms:created xsi:type="dcterms:W3CDTF">2021-03-09T13:46:55Z</dcterms:created>
  <dcterms:modified xsi:type="dcterms:W3CDTF">2021-10-05T10:25:01Z</dcterms:modified>
</cp:coreProperties>
</file>