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37" r:id="rId2"/>
    <p:sldId id="408" r:id="rId3"/>
    <p:sldId id="453" r:id="rId4"/>
    <p:sldId id="440" r:id="rId5"/>
    <p:sldId id="448" r:id="rId6"/>
    <p:sldId id="450" r:id="rId7"/>
    <p:sldId id="447" r:id="rId8"/>
    <p:sldId id="457" r:id="rId9"/>
    <p:sldId id="455" r:id="rId10"/>
    <p:sldId id="533" r:id="rId11"/>
    <p:sldId id="540" r:id="rId12"/>
    <p:sldId id="536" r:id="rId13"/>
    <p:sldId id="539" r:id="rId14"/>
    <p:sldId id="43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Dávid" initials="SzD" lastIdx="1" clrIdx="0">
    <p:extLst>
      <p:ext uri="{19B8F6BF-5375-455C-9EA6-DF929625EA0E}">
        <p15:presenceInfo xmlns:p15="http://schemas.microsoft.com/office/powerpoint/2012/main" userId="SzDávid" providerId="None"/>
      </p:ext>
    </p:extLst>
  </p:cmAuthor>
  <p:cmAuthor id="2" name="Dávid Szabó" initials="DS" lastIdx="34" clrIdx="1">
    <p:extLst>
      <p:ext uri="{19B8F6BF-5375-455C-9EA6-DF929625EA0E}">
        <p15:presenceInfo xmlns:p15="http://schemas.microsoft.com/office/powerpoint/2012/main" userId="Dávid Szabó" providerId="None"/>
      </p:ext>
    </p:extLst>
  </p:cmAuthor>
  <p:cmAuthor id="3" name="Windows-felhasználó" initials="W" lastIdx="2" clrIdx="2">
    <p:extLst>
      <p:ext uri="{19B8F6BF-5375-455C-9EA6-DF929625EA0E}">
        <p15:presenceInfo xmlns:p15="http://schemas.microsoft.com/office/powerpoint/2012/main" userId="8e497090a0d7aa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FF00"/>
    <a:srgbClr val="226CB3"/>
    <a:srgbClr val="887D75"/>
    <a:srgbClr val="4F81BD"/>
    <a:srgbClr val="326CE5"/>
    <a:srgbClr val="FF5A5F"/>
    <a:srgbClr val="404040"/>
    <a:srgbClr val="933D76"/>
    <a:srgbClr val="45C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46" autoAdjust="0"/>
    <p:restoredTop sz="80626" autoAdjust="0"/>
  </p:normalViewPr>
  <p:slideViewPr>
    <p:cSldViewPr>
      <p:cViewPr varScale="1">
        <p:scale>
          <a:sx n="89" d="100"/>
          <a:sy n="89" d="100"/>
        </p:scale>
        <p:origin x="8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055A7-1E0B-4F5A-B620-13F3945A856E}" type="datetimeFigureOut">
              <a:rPr lang="hu-HU" smtClean="0"/>
              <a:pPr/>
              <a:t>2021. 10. 04.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C88CC-9452-4C98-93D8-9DBF751661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63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24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Minden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kupacban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kupac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minden</a:t>
            </a:r>
            <a:r>
              <a:rPr lang="en-US" baseline="0" dirty="0" smtClean="0"/>
              <a:t>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55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Simple to develop </a:t>
            </a:r>
          </a:p>
          <a:p>
            <a:pPr lvl="1"/>
            <a:r>
              <a:rPr lang="en-US" b="0" i="0" dirty="0">
                <a:effectLst/>
              </a:rPr>
              <a:t>IDEs and other developer tools are focused on building a single application.</a:t>
            </a:r>
          </a:p>
          <a:p>
            <a:r>
              <a:rPr lang="en-US" b="0" i="0" dirty="0">
                <a:effectLst/>
              </a:rPr>
              <a:t>Easy to make radical changes to the application</a:t>
            </a:r>
          </a:p>
          <a:p>
            <a:pPr lvl="1"/>
            <a:r>
              <a:rPr lang="en-US" b="0" i="0" dirty="0">
                <a:effectLst/>
              </a:rPr>
              <a:t>You can change the code and the database schema, build, and deploy.</a:t>
            </a:r>
          </a:p>
          <a:p>
            <a:r>
              <a:rPr lang="en-US" b="0" i="0" dirty="0">
                <a:effectLst/>
              </a:rPr>
              <a:t>Straightforward to test</a:t>
            </a:r>
          </a:p>
          <a:p>
            <a:r>
              <a:rPr lang="en-US" b="0" i="0" dirty="0">
                <a:effectLst/>
              </a:rPr>
              <a:t>Straightforward to deploy</a:t>
            </a:r>
          </a:p>
          <a:p>
            <a:pPr lvl="1"/>
            <a:r>
              <a:rPr lang="en-US" b="0" i="0" dirty="0">
                <a:effectLst/>
              </a:rPr>
              <a:t>All a developer had to do was copy the WAR file to a server that had Tomcat installed.</a:t>
            </a:r>
          </a:p>
          <a:p>
            <a:r>
              <a:rPr lang="en-US" b="0" i="0" dirty="0">
                <a:effectLst/>
              </a:rPr>
              <a:t>Easy to scale</a:t>
            </a:r>
            <a:r>
              <a:rPr lang="hu-HU" b="0" i="0" dirty="0">
                <a:effectLst/>
              </a:rPr>
              <a:t> (</a:t>
            </a:r>
            <a:r>
              <a:rPr lang="hu-HU" b="0" i="0" dirty="0" err="1">
                <a:effectLst/>
              </a:rPr>
              <a:t>up</a:t>
            </a:r>
            <a:r>
              <a:rPr lang="hu-HU" b="0" i="0" dirty="0">
                <a:effectLst/>
              </a:rPr>
              <a:t> </a:t>
            </a:r>
            <a:r>
              <a:rPr lang="hu-HU" b="0" i="0" dirty="0" err="1">
                <a:effectLst/>
              </a:rPr>
              <a:t>to</a:t>
            </a:r>
            <a:r>
              <a:rPr lang="hu-HU" b="0" i="0" dirty="0">
                <a:effectLst/>
              </a:rPr>
              <a:t> a </a:t>
            </a:r>
            <a:r>
              <a:rPr lang="hu-HU" b="0" i="0" dirty="0" err="1">
                <a:effectLst/>
              </a:rPr>
              <a:t>point</a:t>
            </a:r>
            <a:r>
              <a:rPr lang="hu-HU" b="0" i="0" dirty="0">
                <a:effectLst/>
              </a:rPr>
              <a:t>)</a:t>
            </a:r>
          </a:p>
          <a:p>
            <a:pPr marL="0" indent="0" algn="ctr">
              <a:buNone/>
            </a:pPr>
            <a:endParaRPr lang="hu-HU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297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Complexity intimidates developers:</a:t>
            </a:r>
          </a:p>
          <a:p>
            <a:pPr lvl="1"/>
            <a:r>
              <a:rPr lang="en-US" dirty="0"/>
              <a:t>Too large for anybody to fully understand it</a:t>
            </a:r>
          </a:p>
          <a:p>
            <a:pPr lvl="1"/>
            <a:r>
              <a:rPr lang="en-US" dirty="0"/>
              <a:t>Bug fixes and new features implementation is</a:t>
            </a:r>
          </a:p>
          <a:p>
            <a:pPr lvl="2"/>
            <a:r>
              <a:rPr lang="en-US" dirty="0"/>
              <a:t>Error prone</a:t>
            </a:r>
          </a:p>
          <a:p>
            <a:pPr lvl="2"/>
            <a:r>
              <a:rPr lang="en-US" dirty="0"/>
              <a:t>Time consuming</a:t>
            </a:r>
          </a:p>
          <a:p>
            <a:pPr lvl="1"/>
            <a:r>
              <a:rPr lang="en-US" dirty="0"/>
              <a:t>It’s a downward spiral</a:t>
            </a:r>
          </a:p>
          <a:p>
            <a:r>
              <a:rPr lang="en-US" dirty="0"/>
              <a:t>Development is slow:</a:t>
            </a:r>
          </a:p>
          <a:p>
            <a:pPr lvl="1"/>
            <a:r>
              <a:rPr lang="en-US" dirty="0"/>
              <a:t>builds and start ups take much longer</a:t>
            </a:r>
          </a:p>
          <a:p>
            <a:pPr lvl="1"/>
            <a:r>
              <a:rPr lang="en-US" dirty="0"/>
              <a:t>path from commit to deployment is long and arduous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04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done</a:t>
            </a:r>
            <a:r>
              <a:rPr lang="hu-HU" dirty="0"/>
              <a:t> </a:t>
            </a:r>
            <a:r>
              <a:rPr lang="hu-HU" dirty="0" err="1"/>
              <a:t>well</a:t>
            </a:r>
            <a:r>
              <a:rPr lang="hu-HU" dirty="0"/>
              <a:t>: nagyon sok helyen el lehet rontani. Sok mindent említhetnék (és majd fogok is), de talán a legfontosabb, hogy </a:t>
            </a:r>
          </a:p>
          <a:p>
            <a:pPr marL="171450" indent="-171450">
              <a:buFontTx/>
              <a:buChar char="-"/>
            </a:pPr>
            <a:r>
              <a:rPr lang="hu-HU" dirty="0"/>
              <a:t>Elosztott rendszer</a:t>
            </a:r>
          </a:p>
          <a:p>
            <a:pPr marL="171450" indent="-171450">
              <a:buFontTx/>
              <a:buChar char="-"/>
            </a:pPr>
            <a:r>
              <a:rPr lang="hu-HU" dirty="0"/>
              <a:t>Cég hierarchia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8CC-9452-4C98-93D8-9DBF75166190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65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2021. 10. 04.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336" y="1052737"/>
            <a:ext cx="11953328" cy="530361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2021. 10. 04.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2021. 10. 04.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2021. 10. 04.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2021. 10. 04.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2021. 10. 04.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08A-2EEF-4077-BDDA-D2BF2F02C0E2}" type="datetimeFigureOut">
              <a:rPr lang="hu-HU" smtClean="0"/>
              <a:pPr/>
              <a:t>2021. 10. 04.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66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B08A-2EEF-4077-BDDA-D2BF2F02C0E2}" type="datetimeFigureOut">
              <a:rPr lang="hu-HU" smtClean="0"/>
              <a:pPr/>
              <a:t>2021. 10. 04.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C54C-9CE6-47BC-B290-0EA782513D0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12192000" cy="785794"/>
          </a:xfrm>
          <a:prstGeom prst="rect">
            <a:avLst/>
          </a:prstGeom>
          <a:solidFill>
            <a:srgbClr val="226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8" name="Téglalap 7"/>
          <p:cNvSpPr/>
          <p:nvPr userDrawn="1"/>
        </p:nvSpPr>
        <p:spPr>
          <a:xfrm>
            <a:off x="0" y="6572272"/>
            <a:ext cx="12192000" cy="285728"/>
          </a:xfrm>
          <a:prstGeom prst="rect">
            <a:avLst/>
          </a:prstGeom>
          <a:solidFill>
            <a:srgbClr val="226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artalom helye 6"/>
          <p:cNvSpPr txBox="1">
            <a:spLocks/>
          </p:cNvSpPr>
          <p:nvPr userDrawn="1"/>
        </p:nvSpPr>
        <p:spPr>
          <a:xfrm>
            <a:off x="10382280" y="6572272"/>
            <a:ext cx="1809720" cy="285728"/>
          </a:xfrm>
          <a:prstGeom prst="rect">
            <a:avLst/>
          </a:prstGeom>
          <a:solidFill>
            <a:srgbClr val="226CB3"/>
          </a:solidFill>
        </p:spPr>
        <p:txBody>
          <a:bodyPr>
            <a:noAutofit/>
          </a:bodyPr>
          <a:lstStyle>
            <a:lvl1pPr algn="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www.leannet.eu</a:t>
            </a:r>
            <a:endParaRPr kumimoji="0" lang="hu-H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 userDrawn="1"/>
        </p:nvSpPr>
        <p:spPr>
          <a:xfrm>
            <a:off x="0" y="785794"/>
            <a:ext cx="12192000" cy="714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6567559"/>
            <a:ext cx="1440160" cy="66674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6601816"/>
            <a:ext cx="64830" cy="24110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49331" r="29316"/>
          <a:stretch/>
        </p:blipFill>
        <p:spPr>
          <a:xfrm>
            <a:off x="1415480" y="6597352"/>
            <a:ext cx="720081" cy="337834"/>
          </a:xfrm>
          <a:prstGeom prst="rect">
            <a:avLst/>
          </a:prstGeom>
        </p:spPr>
      </p:pic>
      <p:cxnSp>
        <p:nvCxnSpPr>
          <p:cNvPr id="19" name="Egyenes összekötő 18"/>
          <p:cNvCxnSpPr>
            <a:stCxn id="16" idx="0"/>
            <a:endCxn id="16" idx="0"/>
          </p:cNvCxnSpPr>
          <p:nvPr userDrawn="1"/>
        </p:nvCxnSpPr>
        <p:spPr>
          <a:xfrm>
            <a:off x="1303879" y="66018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348880"/>
            <a:ext cx="12192000" cy="316835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Microservices: is monolith a thing of the past?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hu-HU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D06497-4CA2-4A9A-8D47-F97CECDD6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Microservices have all the associated </a:t>
            </a:r>
            <a:r>
              <a:rPr lang="en-US" b="1" dirty="0"/>
              <a:t>complexities of distributed systems</a:t>
            </a:r>
          </a:p>
          <a:p>
            <a:endParaRPr lang="en-US" dirty="0"/>
          </a:p>
        </p:txBody>
      </p:sp>
      <p:grpSp>
        <p:nvGrpSpPr>
          <p:cNvPr id="4" name="Google Shape;418;p91">
            <a:extLst>
              <a:ext uri="{FF2B5EF4-FFF2-40B4-BE49-F238E27FC236}">
                <a16:creationId xmlns:a16="http://schemas.microsoft.com/office/drawing/2014/main" id="{0514C0D6-95BC-408E-9D35-EEEA45290C8F}"/>
              </a:ext>
            </a:extLst>
          </p:cNvPr>
          <p:cNvGrpSpPr/>
          <p:nvPr/>
        </p:nvGrpSpPr>
        <p:grpSpPr>
          <a:xfrm>
            <a:off x="5591944" y="1412776"/>
            <a:ext cx="5400600" cy="2905254"/>
            <a:chOff x="1097025" y="839225"/>
            <a:chExt cx="7188125" cy="4020000"/>
          </a:xfrm>
        </p:grpSpPr>
        <p:sp>
          <p:nvSpPr>
            <p:cNvPr id="5" name="Google Shape;419;p91">
              <a:extLst>
                <a:ext uri="{FF2B5EF4-FFF2-40B4-BE49-F238E27FC236}">
                  <a16:creationId xmlns:a16="http://schemas.microsoft.com/office/drawing/2014/main" id="{A157CF7B-4A05-4A43-AFB0-4B97BBE43B82}"/>
                </a:ext>
              </a:extLst>
            </p:cNvPr>
            <p:cNvSpPr/>
            <p:nvPr/>
          </p:nvSpPr>
          <p:spPr>
            <a:xfrm>
              <a:off x="1789125" y="25918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20;p91">
              <a:extLst>
                <a:ext uri="{FF2B5EF4-FFF2-40B4-BE49-F238E27FC236}">
                  <a16:creationId xmlns:a16="http://schemas.microsoft.com/office/drawing/2014/main" id="{7E477A9D-757B-4FD6-B401-456041314534}"/>
                </a:ext>
              </a:extLst>
            </p:cNvPr>
            <p:cNvSpPr/>
            <p:nvPr/>
          </p:nvSpPr>
          <p:spPr>
            <a:xfrm>
              <a:off x="2322525" y="15250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21;p91">
              <a:extLst>
                <a:ext uri="{FF2B5EF4-FFF2-40B4-BE49-F238E27FC236}">
                  <a16:creationId xmlns:a16="http://schemas.microsoft.com/office/drawing/2014/main" id="{286FACF6-5CB2-4E29-8D0D-8DDBCB785BE9}"/>
                </a:ext>
              </a:extLst>
            </p:cNvPr>
            <p:cNvSpPr/>
            <p:nvPr/>
          </p:nvSpPr>
          <p:spPr>
            <a:xfrm>
              <a:off x="2779725" y="22870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22;p91">
              <a:extLst>
                <a:ext uri="{FF2B5EF4-FFF2-40B4-BE49-F238E27FC236}">
                  <a16:creationId xmlns:a16="http://schemas.microsoft.com/office/drawing/2014/main" id="{CA85B6EF-92BE-40E2-94F4-61BE8F65BDA3}"/>
                </a:ext>
              </a:extLst>
            </p:cNvPr>
            <p:cNvSpPr/>
            <p:nvPr/>
          </p:nvSpPr>
          <p:spPr>
            <a:xfrm>
              <a:off x="3008325" y="32014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23;p91">
              <a:extLst>
                <a:ext uri="{FF2B5EF4-FFF2-40B4-BE49-F238E27FC236}">
                  <a16:creationId xmlns:a16="http://schemas.microsoft.com/office/drawing/2014/main" id="{BFF8C39A-BB66-454B-BCD8-273D6545F6CC}"/>
                </a:ext>
              </a:extLst>
            </p:cNvPr>
            <p:cNvSpPr/>
            <p:nvPr/>
          </p:nvSpPr>
          <p:spPr>
            <a:xfrm>
              <a:off x="2322525" y="37348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24;p91">
              <a:extLst>
                <a:ext uri="{FF2B5EF4-FFF2-40B4-BE49-F238E27FC236}">
                  <a16:creationId xmlns:a16="http://schemas.microsoft.com/office/drawing/2014/main" id="{9C59F0E5-33D6-4E4F-BE6D-8E11DAB82EF5}"/>
                </a:ext>
              </a:extLst>
            </p:cNvPr>
            <p:cNvSpPr/>
            <p:nvPr/>
          </p:nvSpPr>
          <p:spPr>
            <a:xfrm>
              <a:off x="3846525" y="19822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25;p91">
              <a:extLst>
                <a:ext uri="{FF2B5EF4-FFF2-40B4-BE49-F238E27FC236}">
                  <a16:creationId xmlns:a16="http://schemas.microsoft.com/office/drawing/2014/main" id="{0C0C5FEA-85BF-4507-84BE-C9462A4B550F}"/>
                </a:ext>
              </a:extLst>
            </p:cNvPr>
            <p:cNvSpPr/>
            <p:nvPr/>
          </p:nvSpPr>
          <p:spPr>
            <a:xfrm>
              <a:off x="3922725" y="27442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26;p91">
              <a:extLst>
                <a:ext uri="{FF2B5EF4-FFF2-40B4-BE49-F238E27FC236}">
                  <a16:creationId xmlns:a16="http://schemas.microsoft.com/office/drawing/2014/main" id="{41947BAD-7C68-4EBC-9F3C-ED5DB5A0684C}"/>
                </a:ext>
              </a:extLst>
            </p:cNvPr>
            <p:cNvSpPr/>
            <p:nvPr/>
          </p:nvSpPr>
          <p:spPr>
            <a:xfrm>
              <a:off x="4456125" y="39634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7;p91">
              <a:extLst>
                <a:ext uri="{FF2B5EF4-FFF2-40B4-BE49-F238E27FC236}">
                  <a16:creationId xmlns:a16="http://schemas.microsoft.com/office/drawing/2014/main" id="{65AB7496-7102-480E-87D1-66C35A77A121}"/>
                </a:ext>
              </a:extLst>
            </p:cNvPr>
            <p:cNvSpPr/>
            <p:nvPr/>
          </p:nvSpPr>
          <p:spPr>
            <a:xfrm>
              <a:off x="4684725" y="32014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8;p91">
              <a:extLst>
                <a:ext uri="{FF2B5EF4-FFF2-40B4-BE49-F238E27FC236}">
                  <a16:creationId xmlns:a16="http://schemas.microsoft.com/office/drawing/2014/main" id="{B026EB67-964C-43A7-8642-F02D36B701B6}"/>
                </a:ext>
              </a:extLst>
            </p:cNvPr>
            <p:cNvSpPr/>
            <p:nvPr/>
          </p:nvSpPr>
          <p:spPr>
            <a:xfrm>
              <a:off x="4837125" y="24394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9;p91">
              <a:extLst>
                <a:ext uri="{FF2B5EF4-FFF2-40B4-BE49-F238E27FC236}">
                  <a16:creationId xmlns:a16="http://schemas.microsoft.com/office/drawing/2014/main" id="{21AB5776-78D9-4870-98A8-038E8882B449}"/>
                </a:ext>
              </a:extLst>
            </p:cNvPr>
            <p:cNvSpPr/>
            <p:nvPr/>
          </p:nvSpPr>
          <p:spPr>
            <a:xfrm>
              <a:off x="4913325" y="16012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30;p91">
              <a:extLst>
                <a:ext uri="{FF2B5EF4-FFF2-40B4-BE49-F238E27FC236}">
                  <a16:creationId xmlns:a16="http://schemas.microsoft.com/office/drawing/2014/main" id="{60A8F47E-486C-4D59-89FA-667A213D8404}"/>
                </a:ext>
              </a:extLst>
            </p:cNvPr>
            <p:cNvSpPr/>
            <p:nvPr/>
          </p:nvSpPr>
          <p:spPr>
            <a:xfrm>
              <a:off x="4379925" y="9916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1;p91">
              <a:extLst>
                <a:ext uri="{FF2B5EF4-FFF2-40B4-BE49-F238E27FC236}">
                  <a16:creationId xmlns:a16="http://schemas.microsoft.com/office/drawing/2014/main" id="{424F858C-3B3C-4E6F-ABF1-ECE06DEA4664}"/>
                </a:ext>
              </a:extLst>
            </p:cNvPr>
            <p:cNvSpPr/>
            <p:nvPr/>
          </p:nvSpPr>
          <p:spPr>
            <a:xfrm>
              <a:off x="5827725" y="20584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2;p91">
              <a:extLst>
                <a:ext uri="{FF2B5EF4-FFF2-40B4-BE49-F238E27FC236}">
                  <a16:creationId xmlns:a16="http://schemas.microsoft.com/office/drawing/2014/main" id="{EAC26326-0158-4E49-A56F-680445D665CD}"/>
                </a:ext>
              </a:extLst>
            </p:cNvPr>
            <p:cNvSpPr/>
            <p:nvPr/>
          </p:nvSpPr>
          <p:spPr>
            <a:xfrm>
              <a:off x="5675325" y="30490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33;p91">
              <a:extLst>
                <a:ext uri="{FF2B5EF4-FFF2-40B4-BE49-F238E27FC236}">
                  <a16:creationId xmlns:a16="http://schemas.microsoft.com/office/drawing/2014/main" id="{AE5C0177-CBE9-43AE-A2DB-5CB9C6B1293F}"/>
                </a:ext>
              </a:extLst>
            </p:cNvPr>
            <p:cNvSpPr/>
            <p:nvPr/>
          </p:nvSpPr>
          <p:spPr>
            <a:xfrm>
              <a:off x="6742125" y="23632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34;p91">
              <a:extLst>
                <a:ext uri="{FF2B5EF4-FFF2-40B4-BE49-F238E27FC236}">
                  <a16:creationId xmlns:a16="http://schemas.microsoft.com/office/drawing/2014/main" id="{7627EEC6-C2B0-4DD3-90A6-444A8BDA9B3B}"/>
                </a:ext>
              </a:extLst>
            </p:cNvPr>
            <p:cNvSpPr/>
            <p:nvPr/>
          </p:nvSpPr>
          <p:spPr>
            <a:xfrm>
              <a:off x="6742125" y="16012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35;p91">
              <a:extLst>
                <a:ext uri="{FF2B5EF4-FFF2-40B4-BE49-F238E27FC236}">
                  <a16:creationId xmlns:a16="http://schemas.microsoft.com/office/drawing/2014/main" id="{0B97589C-17A6-479B-B2C4-90F6184F80B2}"/>
                </a:ext>
              </a:extLst>
            </p:cNvPr>
            <p:cNvSpPr/>
            <p:nvPr/>
          </p:nvSpPr>
          <p:spPr>
            <a:xfrm>
              <a:off x="6513525" y="31252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36;p91">
              <a:extLst>
                <a:ext uri="{FF2B5EF4-FFF2-40B4-BE49-F238E27FC236}">
                  <a16:creationId xmlns:a16="http://schemas.microsoft.com/office/drawing/2014/main" id="{D6C5DB31-1A76-4DB0-BA96-9AA901936FE6}"/>
                </a:ext>
              </a:extLst>
            </p:cNvPr>
            <p:cNvSpPr/>
            <p:nvPr/>
          </p:nvSpPr>
          <p:spPr>
            <a:xfrm>
              <a:off x="6818325" y="38110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7;p91">
              <a:extLst>
                <a:ext uri="{FF2B5EF4-FFF2-40B4-BE49-F238E27FC236}">
                  <a16:creationId xmlns:a16="http://schemas.microsoft.com/office/drawing/2014/main" id="{DA99205A-B2B4-4793-9BD0-054435AD6D0C}"/>
                </a:ext>
              </a:extLst>
            </p:cNvPr>
            <p:cNvSpPr/>
            <p:nvPr/>
          </p:nvSpPr>
          <p:spPr>
            <a:xfrm>
              <a:off x="6513525" y="8392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8;p91">
              <a:extLst>
                <a:ext uri="{FF2B5EF4-FFF2-40B4-BE49-F238E27FC236}">
                  <a16:creationId xmlns:a16="http://schemas.microsoft.com/office/drawing/2014/main" id="{54FD0E96-28DC-46D1-8F25-B7AD7C8C1ED4}"/>
                </a:ext>
              </a:extLst>
            </p:cNvPr>
            <p:cNvSpPr/>
            <p:nvPr/>
          </p:nvSpPr>
          <p:spPr>
            <a:xfrm>
              <a:off x="6437325" y="44206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Google Shape;439;p91">
              <a:extLst>
                <a:ext uri="{FF2B5EF4-FFF2-40B4-BE49-F238E27FC236}">
                  <a16:creationId xmlns:a16="http://schemas.microsoft.com/office/drawing/2014/main" id="{8CEA337C-15A0-489A-969F-CDFF2060BEE7}"/>
                </a:ext>
              </a:extLst>
            </p:cNvPr>
            <p:cNvCxnSpPr>
              <a:endCxn id="5" idx="6"/>
            </p:cNvCxnSpPr>
            <p:nvPr/>
          </p:nvCxnSpPr>
          <p:spPr>
            <a:xfrm>
              <a:off x="1406325" y="2811125"/>
              <a:ext cx="3828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" name="Google Shape;440;p91">
              <a:extLst>
                <a:ext uri="{FF2B5EF4-FFF2-40B4-BE49-F238E27FC236}">
                  <a16:creationId xmlns:a16="http://schemas.microsoft.com/office/drawing/2014/main" id="{BB16F4FF-39CA-4732-942F-2A08170B77E0}"/>
                </a:ext>
              </a:extLst>
            </p:cNvPr>
            <p:cNvCxnSpPr>
              <a:stCxn id="5" idx="9"/>
              <a:endCxn id="6" idx="5"/>
            </p:cNvCxnSpPr>
            <p:nvPr/>
          </p:nvCxnSpPr>
          <p:spPr>
            <a:xfrm rot="10800000" flipH="1">
              <a:off x="2109769" y="1879925"/>
              <a:ext cx="259800" cy="7119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" name="Google Shape;441;p91">
              <a:extLst>
                <a:ext uri="{FF2B5EF4-FFF2-40B4-BE49-F238E27FC236}">
                  <a16:creationId xmlns:a16="http://schemas.microsoft.com/office/drawing/2014/main" id="{F2D6E619-7454-4B6D-888A-2EB64A7123D2}"/>
                </a:ext>
              </a:extLst>
            </p:cNvPr>
            <p:cNvCxnSpPr>
              <a:stCxn id="5" idx="1"/>
              <a:endCxn id="7" idx="6"/>
            </p:cNvCxnSpPr>
            <p:nvPr/>
          </p:nvCxnSpPr>
          <p:spPr>
            <a:xfrm rot="10800000" flipH="1">
              <a:off x="2279025" y="2506325"/>
              <a:ext cx="500700" cy="3048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" name="Google Shape;442;p91">
              <a:extLst>
                <a:ext uri="{FF2B5EF4-FFF2-40B4-BE49-F238E27FC236}">
                  <a16:creationId xmlns:a16="http://schemas.microsoft.com/office/drawing/2014/main" id="{57C2CDB8-9A84-4121-A872-6B6150480796}"/>
                </a:ext>
              </a:extLst>
            </p:cNvPr>
            <p:cNvCxnSpPr>
              <a:stCxn id="5" idx="2"/>
              <a:endCxn id="8" idx="6"/>
            </p:cNvCxnSpPr>
            <p:nvPr/>
          </p:nvCxnSpPr>
          <p:spPr>
            <a:xfrm>
              <a:off x="2232244" y="2946660"/>
              <a:ext cx="776100" cy="4740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" name="Google Shape;443;p91">
              <a:extLst>
                <a:ext uri="{FF2B5EF4-FFF2-40B4-BE49-F238E27FC236}">
                  <a16:creationId xmlns:a16="http://schemas.microsoft.com/office/drawing/2014/main" id="{AC0E85B2-1C51-46C0-B6CB-757F7169BE69}"/>
                </a:ext>
              </a:extLst>
            </p:cNvPr>
            <p:cNvCxnSpPr>
              <a:stCxn id="5" idx="3"/>
              <a:endCxn id="9" idx="7"/>
            </p:cNvCxnSpPr>
            <p:nvPr/>
          </p:nvCxnSpPr>
          <p:spPr>
            <a:xfrm>
              <a:off x="2109769" y="3030425"/>
              <a:ext cx="259800" cy="7884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" name="Google Shape;444;p91">
              <a:extLst>
                <a:ext uri="{FF2B5EF4-FFF2-40B4-BE49-F238E27FC236}">
                  <a16:creationId xmlns:a16="http://schemas.microsoft.com/office/drawing/2014/main" id="{48765691-4899-4E2D-8C19-42B22A5BD1FD}"/>
                </a:ext>
              </a:extLst>
            </p:cNvPr>
            <p:cNvCxnSpPr>
              <a:stCxn id="7" idx="1"/>
              <a:endCxn id="10" idx="5"/>
            </p:cNvCxnSpPr>
            <p:nvPr/>
          </p:nvCxnSpPr>
          <p:spPr>
            <a:xfrm rot="10800000" flipH="1">
              <a:off x="3269625" y="2336825"/>
              <a:ext cx="623700" cy="1695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1" name="Google Shape;445;p91">
              <a:extLst>
                <a:ext uri="{FF2B5EF4-FFF2-40B4-BE49-F238E27FC236}">
                  <a16:creationId xmlns:a16="http://schemas.microsoft.com/office/drawing/2014/main" id="{F00C30F9-59B6-47BD-80B3-E44CD44EE8A9}"/>
                </a:ext>
              </a:extLst>
            </p:cNvPr>
            <p:cNvCxnSpPr>
              <a:stCxn id="6" idx="1"/>
              <a:endCxn id="16" idx="6"/>
            </p:cNvCxnSpPr>
            <p:nvPr/>
          </p:nvCxnSpPr>
          <p:spPr>
            <a:xfrm rot="10800000" flipH="1">
              <a:off x="2812425" y="1210925"/>
              <a:ext cx="1567500" cy="5334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2" name="Google Shape;446;p91">
              <a:extLst>
                <a:ext uri="{FF2B5EF4-FFF2-40B4-BE49-F238E27FC236}">
                  <a16:creationId xmlns:a16="http://schemas.microsoft.com/office/drawing/2014/main" id="{376124B6-9B0A-4D8C-801D-A46E027B890A}"/>
                </a:ext>
              </a:extLst>
            </p:cNvPr>
            <p:cNvCxnSpPr>
              <a:stCxn id="7" idx="0"/>
              <a:endCxn id="16" idx="5"/>
            </p:cNvCxnSpPr>
            <p:nvPr/>
          </p:nvCxnSpPr>
          <p:spPr>
            <a:xfrm rot="10800000" flipH="1">
              <a:off x="3222844" y="1346290"/>
              <a:ext cx="1203900" cy="10245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3" name="Google Shape;447;p91">
              <a:extLst>
                <a:ext uri="{FF2B5EF4-FFF2-40B4-BE49-F238E27FC236}">
                  <a16:creationId xmlns:a16="http://schemas.microsoft.com/office/drawing/2014/main" id="{987416B3-A795-4C67-803C-98D2909DB14B}"/>
                </a:ext>
              </a:extLst>
            </p:cNvPr>
            <p:cNvCxnSpPr>
              <a:stCxn id="7" idx="2"/>
              <a:endCxn id="11" idx="6"/>
            </p:cNvCxnSpPr>
            <p:nvPr/>
          </p:nvCxnSpPr>
          <p:spPr>
            <a:xfrm>
              <a:off x="3222844" y="2641860"/>
              <a:ext cx="699900" cy="3216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4" name="Google Shape;448;p91">
              <a:extLst>
                <a:ext uri="{FF2B5EF4-FFF2-40B4-BE49-F238E27FC236}">
                  <a16:creationId xmlns:a16="http://schemas.microsoft.com/office/drawing/2014/main" id="{D4737CD8-BFE0-4175-B57A-F4789B4ADCB9}"/>
                </a:ext>
              </a:extLst>
            </p:cNvPr>
            <p:cNvCxnSpPr>
              <a:stCxn id="8" idx="1"/>
              <a:endCxn id="11" idx="5"/>
            </p:cNvCxnSpPr>
            <p:nvPr/>
          </p:nvCxnSpPr>
          <p:spPr>
            <a:xfrm rot="10800000" flipH="1">
              <a:off x="3498225" y="3099125"/>
              <a:ext cx="471000" cy="3216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5" name="Google Shape;449;p91">
              <a:extLst>
                <a:ext uri="{FF2B5EF4-FFF2-40B4-BE49-F238E27FC236}">
                  <a16:creationId xmlns:a16="http://schemas.microsoft.com/office/drawing/2014/main" id="{1535FD48-0B11-4F9A-B105-B319AEC6BACE}"/>
                </a:ext>
              </a:extLst>
            </p:cNvPr>
            <p:cNvCxnSpPr>
              <a:stCxn id="16" idx="2"/>
              <a:endCxn id="15" idx="7"/>
            </p:cNvCxnSpPr>
            <p:nvPr/>
          </p:nvCxnSpPr>
          <p:spPr>
            <a:xfrm>
              <a:off x="4823044" y="1346460"/>
              <a:ext cx="137100" cy="3387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6" name="Google Shape;450;p91">
              <a:extLst>
                <a:ext uri="{FF2B5EF4-FFF2-40B4-BE49-F238E27FC236}">
                  <a16:creationId xmlns:a16="http://schemas.microsoft.com/office/drawing/2014/main" id="{4F16083F-0A5B-4D99-8154-5347333B9FDF}"/>
                </a:ext>
              </a:extLst>
            </p:cNvPr>
            <p:cNvCxnSpPr>
              <a:stCxn id="10" idx="1"/>
              <a:endCxn id="15" idx="5"/>
            </p:cNvCxnSpPr>
            <p:nvPr/>
          </p:nvCxnSpPr>
          <p:spPr>
            <a:xfrm rot="10800000" flipH="1">
              <a:off x="4336425" y="1956125"/>
              <a:ext cx="623700" cy="2454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7" name="Google Shape;451;p91">
              <a:extLst>
                <a:ext uri="{FF2B5EF4-FFF2-40B4-BE49-F238E27FC236}">
                  <a16:creationId xmlns:a16="http://schemas.microsoft.com/office/drawing/2014/main" id="{E96FA2B2-FCC2-443B-B38D-68B6B1D0EB8E}"/>
                </a:ext>
              </a:extLst>
            </p:cNvPr>
            <p:cNvCxnSpPr>
              <a:stCxn id="15" idx="0"/>
              <a:endCxn id="38" idx="5"/>
            </p:cNvCxnSpPr>
            <p:nvPr/>
          </p:nvCxnSpPr>
          <p:spPr>
            <a:xfrm rot="10800000" flipH="1">
              <a:off x="5356444" y="1498990"/>
              <a:ext cx="289500" cy="1860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" name="Google Shape;452;p91">
              <a:extLst>
                <a:ext uri="{FF2B5EF4-FFF2-40B4-BE49-F238E27FC236}">
                  <a16:creationId xmlns:a16="http://schemas.microsoft.com/office/drawing/2014/main" id="{7515D228-7B17-4DC5-A869-113E10CCE380}"/>
                </a:ext>
              </a:extLst>
            </p:cNvPr>
            <p:cNvSpPr/>
            <p:nvPr/>
          </p:nvSpPr>
          <p:spPr>
            <a:xfrm>
              <a:off x="5599125" y="1144025"/>
              <a:ext cx="489900" cy="438600"/>
            </a:xfrm>
            <a:prstGeom prst="decagon">
              <a:avLst>
                <a:gd name="vf" fmla="val 105146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9" name="Google Shape;453;p91">
              <a:extLst>
                <a:ext uri="{FF2B5EF4-FFF2-40B4-BE49-F238E27FC236}">
                  <a16:creationId xmlns:a16="http://schemas.microsoft.com/office/drawing/2014/main" id="{E1E8F039-22EE-4323-B66B-119619ACE19B}"/>
                </a:ext>
              </a:extLst>
            </p:cNvPr>
            <p:cNvCxnSpPr>
              <a:stCxn id="10" idx="2"/>
              <a:endCxn id="14" idx="7"/>
            </p:cNvCxnSpPr>
            <p:nvPr/>
          </p:nvCxnSpPr>
          <p:spPr>
            <a:xfrm>
              <a:off x="4289644" y="2337060"/>
              <a:ext cx="594000" cy="1860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" name="Google Shape;454;p91">
              <a:extLst>
                <a:ext uri="{FF2B5EF4-FFF2-40B4-BE49-F238E27FC236}">
                  <a16:creationId xmlns:a16="http://schemas.microsoft.com/office/drawing/2014/main" id="{DFDD2FEE-2C6B-4045-AA36-0FCF1D26D8D7}"/>
                </a:ext>
              </a:extLst>
            </p:cNvPr>
            <p:cNvCxnSpPr>
              <a:stCxn id="11" idx="1"/>
              <a:endCxn id="14" idx="5"/>
            </p:cNvCxnSpPr>
            <p:nvPr/>
          </p:nvCxnSpPr>
          <p:spPr>
            <a:xfrm rot="10800000" flipH="1">
              <a:off x="4412625" y="2794025"/>
              <a:ext cx="471000" cy="1695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1" name="Google Shape;455;p91">
              <a:extLst>
                <a:ext uri="{FF2B5EF4-FFF2-40B4-BE49-F238E27FC236}">
                  <a16:creationId xmlns:a16="http://schemas.microsoft.com/office/drawing/2014/main" id="{F04CD395-12F4-4E24-ADBA-AA55D4CE0FAF}"/>
                </a:ext>
              </a:extLst>
            </p:cNvPr>
            <p:cNvCxnSpPr>
              <a:stCxn id="11" idx="2"/>
              <a:endCxn id="13" idx="7"/>
            </p:cNvCxnSpPr>
            <p:nvPr/>
          </p:nvCxnSpPr>
          <p:spPr>
            <a:xfrm>
              <a:off x="4365844" y="3099060"/>
              <a:ext cx="365700" cy="1860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2" name="Google Shape;456;p91">
              <a:extLst>
                <a:ext uri="{FF2B5EF4-FFF2-40B4-BE49-F238E27FC236}">
                  <a16:creationId xmlns:a16="http://schemas.microsoft.com/office/drawing/2014/main" id="{53BD977A-3DF8-4DD2-88A7-41C2E64B93BD}"/>
                </a:ext>
              </a:extLst>
            </p:cNvPr>
            <p:cNvCxnSpPr>
              <a:stCxn id="9" idx="1"/>
              <a:endCxn id="13" idx="6"/>
            </p:cNvCxnSpPr>
            <p:nvPr/>
          </p:nvCxnSpPr>
          <p:spPr>
            <a:xfrm rot="10800000" flipH="1">
              <a:off x="2812425" y="3420725"/>
              <a:ext cx="1872300" cy="5334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" name="Google Shape;457;p91">
              <a:extLst>
                <a:ext uri="{FF2B5EF4-FFF2-40B4-BE49-F238E27FC236}">
                  <a16:creationId xmlns:a16="http://schemas.microsoft.com/office/drawing/2014/main" id="{4E8C6686-2D73-43C8-8129-4EA5EAB0C192}"/>
                </a:ext>
              </a:extLst>
            </p:cNvPr>
            <p:cNvCxnSpPr>
              <a:stCxn id="8" idx="2"/>
              <a:endCxn id="12" idx="7"/>
            </p:cNvCxnSpPr>
            <p:nvPr/>
          </p:nvCxnSpPr>
          <p:spPr>
            <a:xfrm>
              <a:off x="3451444" y="3556260"/>
              <a:ext cx="1051500" cy="4911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4" name="Google Shape;458;p91">
              <a:extLst>
                <a:ext uri="{FF2B5EF4-FFF2-40B4-BE49-F238E27FC236}">
                  <a16:creationId xmlns:a16="http://schemas.microsoft.com/office/drawing/2014/main" id="{37150E0A-2507-4611-B140-D30698066414}"/>
                </a:ext>
              </a:extLst>
            </p:cNvPr>
            <p:cNvCxnSpPr>
              <a:stCxn id="12" idx="9"/>
              <a:endCxn id="13" idx="4"/>
            </p:cNvCxnSpPr>
            <p:nvPr/>
          </p:nvCxnSpPr>
          <p:spPr>
            <a:xfrm rot="10800000" flipH="1">
              <a:off x="4776769" y="3640025"/>
              <a:ext cx="77400" cy="3234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5" name="Google Shape;459;p91">
              <a:extLst>
                <a:ext uri="{FF2B5EF4-FFF2-40B4-BE49-F238E27FC236}">
                  <a16:creationId xmlns:a16="http://schemas.microsoft.com/office/drawing/2014/main" id="{2A7E7415-729C-49FF-B9FE-CC1857A290A8}"/>
                </a:ext>
              </a:extLst>
            </p:cNvPr>
            <p:cNvCxnSpPr>
              <a:stCxn id="14" idx="1"/>
              <a:endCxn id="17" idx="5"/>
            </p:cNvCxnSpPr>
            <p:nvPr/>
          </p:nvCxnSpPr>
          <p:spPr>
            <a:xfrm rot="10800000" flipH="1">
              <a:off x="5327025" y="2413325"/>
              <a:ext cx="547200" cy="2454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6" name="Google Shape;460;p91">
              <a:extLst>
                <a:ext uri="{FF2B5EF4-FFF2-40B4-BE49-F238E27FC236}">
                  <a16:creationId xmlns:a16="http://schemas.microsoft.com/office/drawing/2014/main" id="{0238DEA2-557B-4BD9-BF9F-F92BC7209972}"/>
                </a:ext>
              </a:extLst>
            </p:cNvPr>
            <p:cNvCxnSpPr>
              <a:stCxn id="14" idx="2"/>
              <a:endCxn id="18" idx="7"/>
            </p:cNvCxnSpPr>
            <p:nvPr/>
          </p:nvCxnSpPr>
          <p:spPr>
            <a:xfrm>
              <a:off x="5280244" y="2794260"/>
              <a:ext cx="441900" cy="3387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7" name="Google Shape;461;p91">
              <a:extLst>
                <a:ext uri="{FF2B5EF4-FFF2-40B4-BE49-F238E27FC236}">
                  <a16:creationId xmlns:a16="http://schemas.microsoft.com/office/drawing/2014/main" id="{28DF1BEF-D701-4C6E-9CCD-866B45EFE307}"/>
                </a:ext>
              </a:extLst>
            </p:cNvPr>
            <p:cNvCxnSpPr>
              <a:stCxn id="13" idx="1"/>
              <a:endCxn id="18" idx="5"/>
            </p:cNvCxnSpPr>
            <p:nvPr/>
          </p:nvCxnSpPr>
          <p:spPr>
            <a:xfrm rot="10800000" flipH="1">
              <a:off x="5174625" y="3403625"/>
              <a:ext cx="547200" cy="171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8" name="Google Shape;462;p91">
              <a:extLst>
                <a:ext uri="{FF2B5EF4-FFF2-40B4-BE49-F238E27FC236}">
                  <a16:creationId xmlns:a16="http://schemas.microsoft.com/office/drawing/2014/main" id="{34DF9F19-F9EE-486E-B394-24BAB7496484}"/>
                </a:ext>
              </a:extLst>
            </p:cNvPr>
            <p:cNvCxnSpPr>
              <a:stCxn id="15" idx="1"/>
              <a:endCxn id="20" idx="6"/>
            </p:cNvCxnSpPr>
            <p:nvPr/>
          </p:nvCxnSpPr>
          <p:spPr>
            <a:xfrm>
              <a:off x="5403225" y="1820525"/>
              <a:ext cx="13392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9" name="Google Shape;463;p91">
              <a:extLst>
                <a:ext uri="{FF2B5EF4-FFF2-40B4-BE49-F238E27FC236}">
                  <a16:creationId xmlns:a16="http://schemas.microsoft.com/office/drawing/2014/main" id="{4E26F032-3FD2-4D00-92EB-8C7C4A5658D3}"/>
                </a:ext>
              </a:extLst>
            </p:cNvPr>
            <p:cNvCxnSpPr>
              <a:stCxn id="38" idx="1"/>
              <a:endCxn id="23" idx="5"/>
            </p:cNvCxnSpPr>
            <p:nvPr/>
          </p:nvCxnSpPr>
          <p:spPr>
            <a:xfrm rot="10800000" flipH="1">
              <a:off x="6089025" y="1193825"/>
              <a:ext cx="471000" cy="1695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0" name="Google Shape;464;p91">
              <a:extLst>
                <a:ext uri="{FF2B5EF4-FFF2-40B4-BE49-F238E27FC236}">
                  <a16:creationId xmlns:a16="http://schemas.microsoft.com/office/drawing/2014/main" id="{5E352E19-7B0C-458A-9B6C-E52C14E89308}"/>
                </a:ext>
              </a:extLst>
            </p:cNvPr>
            <p:cNvCxnSpPr>
              <a:stCxn id="17" idx="2"/>
              <a:endCxn id="19" idx="6"/>
            </p:cNvCxnSpPr>
            <p:nvPr/>
          </p:nvCxnSpPr>
          <p:spPr>
            <a:xfrm>
              <a:off x="6270844" y="2413260"/>
              <a:ext cx="471000" cy="1695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1" name="Google Shape;465;p91">
              <a:extLst>
                <a:ext uri="{FF2B5EF4-FFF2-40B4-BE49-F238E27FC236}">
                  <a16:creationId xmlns:a16="http://schemas.microsoft.com/office/drawing/2014/main" id="{901D8DDB-97D7-44CC-A08F-15F1F71C3C5E}"/>
                </a:ext>
              </a:extLst>
            </p:cNvPr>
            <p:cNvCxnSpPr>
              <a:stCxn id="18" idx="1"/>
              <a:endCxn id="21" idx="6"/>
            </p:cNvCxnSpPr>
            <p:nvPr/>
          </p:nvCxnSpPr>
          <p:spPr>
            <a:xfrm>
              <a:off x="6165225" y="3268325"/>
              <a:ext cx="348000" cy="765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2" name="Google Shape;466;p91">
              <a:extLst>
                <a:ext uri="{FF2B5EF4-FFF2-40B4-BE49-F238E27FC236}">
                  <a16:creationId xmlns:a16="http://schemas.microsoft.com/office/drawing/2014/main" id="{AA183B6A-C673-41D6-A4F4-D744F76C5FB2}"/>
                </a:ext>
              </a:extLst>
            </p:cNvPr>
            <p:cNvCxnSpPr>
              <a:stCxn id="18" idx="2"/>
              <a:endCxn id="22" idx="7"/>
            </p:cNvCxnSpPr>
            <p:nvPr/>
          </p:nvCxnSpPr>
          <p:spPr>
            <a:xfrm>
              <a:off x="6118444" y="3403860"/>
              <a:ext cx="746700" cy="4911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3" name="Google Shape;467;p91">
              <a:extLst>
                <a:ext uri="{FF2B5EF4-FFF2-40B4-BE49-F238E27FC236}">
                  <a16:creationId xmlns:a16="http://schemas.microsoft.com/office/drawing/2014/main" id="{E532AF76-00AA-445B-BBA5-2CF418138A87}"/>
                </a:ext>
              </a:extLst>
            </p:cNvPr>
            <p:cNvCxnSpPr>
              <a:stCxn id="13" idx="2"/>
              <a:endCxn id="24" idx="7"/>
            </p:cNvCxnSpPr>
            <p:nvPr/>
          </p:nvCxnSpPr>
          <p:spPr>
            <a:xfrm>
              <a:off x="5127844" y="3556260"/>
              <a:ext cx="1356300" cy="9480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" name="Google Shape;468;p91">
              <a:extLst>
                <a:ext uri="{FF2B5EF4-FFF2-40B4-BE49-F238E27FC236}">
                  <a16:creationId xmlns:a16="http://schemas.microsoft.com/office/drawing/2014/main" id="{12860A90-795E-4AF3-A316-F57BEBB62253}"/>
                </a:ext>
              </a:extLst>
            </p:cNvPr>
            <p:cNvCxnSpPr>
              <a:stCxn id="17" idx="1"/>
              <a:endCxn id="20" idx="5"/>
            </p:cNvCxnSpPr>
            <p:nvPr/>
          </p:nvCxnSpPr>
          <p:spPr>
            <a:xfrm rot="10800000" flipH="1">
              <a:off x="6317625" y="1956125"/>
              <a:ext cx="471000" cy="32160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" name="Google Shape;469;p91">
              <a:extLst>
                <a:ext uri="{FF2B5EF4-FFF2-40B4-BE49-F238E27FC236}">
                  <a16:creationId xmlns:a16="http://schemas.microsoft.com/office/drawing/2014/main" id="{DEF36948-80E8-4B59-9449-61B360491629}"/>
                </a:ext>
              </a:extLst>
            </p:cNvPr>
            <p:cNvCxnSpPr>
              <a:endCxn id="6" idx="6"/>
            </p:cNvCxnSpPr>
            <p:nvPr/>
          </p:nvCxnSpPr>
          <p:spPr>
            <a:xfrm>
              <a:off x="1097025" y="1744325"/>
              <a:ext cx="12255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6" name="Google Shape;470;p91">
              <a:extLst>
                <a:ext uri="{FF2B5EF4-FFF2-40B4-BE49-F238E27FC236}">
                  <a16:creationId xmlns:a16="http://schemas.microsoft.com/office/drawing/2014/main" id="{C8E3BF93-8036-491F-976D-48E18E2A1915}"/>
                </a:ext>
              </a:extLst>
            </p:cNvPr>
            <p:cNvCxnSpPr>
              <a:endCxn id="16" idx="6"/>
            </p:cNvCxnSpPr>
            <p:nvPr/>
          </p:nvCxnSpPr>
          <p:spPr>
            <a:xfrm>
              <a:off x="1510725" y="1210925"/>
              <a:ext cx="28692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7" name="Google Shape;471;p91">
              <a:extLst>
                <a:ext uri="{FF2B5EF4-FFF2-40B4-BE49-F238E27FC236}">
                  <a16:creationId xmlns:a16="http://schemas.microsoft.com/office/drawing/2014/main" id="{89C119E7-EF82-47A6-855B-79E322C793D5}"/>
                </a:ext>
              </a:extLst>
            </p:cNvPr>
            <p:cNvCxnSpPr>
              <a:endCxn id="24" idx="6"/>
            </p:cNvCxnSpPr>
            <p:nvPr/>
          </p:nvCxnSpPr>
          <p:spPr>
            <a:xfrm>
              <a:off x="1263225" y="4639925"/>
              <a:ext cx="51741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8" name="Google Shape;472;p91">
              <a:extLst>
                <a:ext uri="{FF2B5EF4-FFF2-40B4-BE49-F238E27FC236}">
                  <a16:creationId xmlns:a16="http://schemas.microsoft.com/office/drawing/2014/main" id="{1367E1EF-BF88-4612-A9A3-6200E78295AD}"/>
                </a:ext>
              </a:extLst>
            </p:cNvPr>
            <p:cNvSpPr/>
            <p:nvPr/>
          </p:nvSpPr>
          <p:spPr>
            <a:xfrm>
              <a:off x="7386050" y="3125225"/>
              <a:ext cx="365700" cy="438600"/>
            </a:xfrm>
            <a:prstGeom prst="flowChartMagneticDisk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3;p91">
              <a:extLst>
                <a:ext uri="{FF2B5EF4-FFF2-40B4-BE49-F238E27FC236}">
                  <a16:creationId xmlns:a16="http://schemas.microsoft.com/office/drawing/2014/main" id="{8F73E66D-EBD4-40BA-A34C-E7E31FC69803}"/>
                </a:ext>
              </a:extLst>
            </p:cNvPr>
            <p:cNvSpPr/>
            <p:nvPr/>
          </p:nvSpPr>
          <p:spPr>
            <a:xfrm>
              <a:off x="7538450" y="2363225"/>
              <a:ext cx="365700" cy="438600"/>
            </a:xfrm>
            <a:prstGeom prst="flowChartMagneticDisk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74;p91">
              <a:extLst>
                <a:ext uri="{FF2B5EF4-FFF2-40B4-BE49-F238E27FC236}">
                  <a16:creationId xmlns:a16="http://schemas.microsoft.com/office/drawing/2014/main" id="{39124BBE-E897-4C04-B285-5FEC8EAED4C1}"/>
                </a:ext>
              </a:extLst>
            </p:cNvPr>
            <p:cNvSpPr/>
            <p:nvPr/>
          </p:nvSpPr>
          <p:spPr>
            <a:xfrm>
              <a:off x="7843250" y="3811025"/>
              <a:ext cx="365700" cy="438600"/>
            </a:xfrm>
            <a:prstGeom prst="flowChartMagneticDisk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75;p91">
              <a:extLst>
                <a:ext uri="{FF2B5EF4-FFF2-40B4-BE49-F238E27FC236}">
                  <a16:creationId xmlns:a16="http://schemas.microsoft.com/office/drawing/2014/main" id="{E0300294-4C77-4900-BE9E-9040DD2B878C}"/>
                </a:ext>
              </a:extLst>
            </p:cNvPr>
            <p:cNvSpPr/>
            <p:nvPr/>
          </p:nvSpPr>
          <p:spPr>
            <a:xfrm>
              <a:off x="7309850" y="4420625"/>
              <a:ext cx="365700" cy="438600"/>
            </a:xfrm>
            <a:prstGeom prst="flowChartMagneticDisk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6;p91">
              <a:extLst>
                <a:ext uri="{FF2B5EF4-FFF2-40B4-BE49-F238E27FC236}">
                  <a16:creationId xmlns:a16="http://schemas.microsoft.com/office/drawing/2014/main" id="{DC64AEE5-5FC6-469D-AF94-7056D77A8264}"/>
                </a:ext>
              </a:extLst>
            </p:cNvPr>
            <p:cNvSpPr/>
            <p:nvPr/>
          </p:nvSpPr>
          <p:spPr>
            <a:xfrm>
              <a:off x="7919450" y="1601225"/>
              <a:ext cx="365700" cy="438600"/>
            </a:xfrm>
            <a:prstGeom prst="flowChartMagneticDisk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77;p91">
              <a:extLst>
                <a:ext uri="{FF2B5EF4-FFF2-40B4-BE49-F238E27FC236}">
                  <a16:creationId xmlns:a16="http://schemas.microsoft.com/office/drawing/2014/main" id="{871DA864-D0DF-4B02-B57A-231A0E2D8FF6}"/>
                </a:ext>
              </a:extLst>
            </p:cNvPr>
            <p:cNvSpPr/>
            <p:nvPr/>
          </p:nvSpPr>
          <p:spPr>
            <a:xfrm>
              <a:off x="7386050" y="839225"/>
              <a:ext cx="365700" cy="438600"/>
            </a:xfrm>
            <a:prstGeom prst="flowChartMagneticDisk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478;p91">
              <a:extLst>
                <a:ext uri="{FF2B5EF4-FFF2-40B4-BE49-F238E27FC236}">
                  <a16:creationId xmlns:a16="http://schemas.microsoft.com/office/drawing/2014/main" id="{BD8D6D07-6E0B-4339-94C7-A4719CBA531C}"/>
                </a:ext>
              </a:extLst>
            </p:cNvPr>
            <p:cNvCxnSpPr>
              <a:endCxn id="63" idx="2"/>
            </p:cNvCxnSpPr>
            <p:nvPr/>
          </p:nvCxnSpPr>
          <p:spPr>
            <a:xfrm>
              <a:off x="7003250" y="1058525"/>
              <a:ext cx="3828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" name="Google Shape;479;p91">
              <a:extLst>
                <a:ext uri="{FF2B5EF4-FFF2-40B4-BE49-F238E27FC236}">
                  <a16:creationId xmlns:a16="http://schemas.microsoft.com/office/drawing/2014/main" id="{7442DEBD-09C8-4A81-8AC2-404095C81794}"/>
                </a:ext>
              </a:extLst>
            </p:cNvPr>
            <p:cNvCxnSpPr>
              <a:endCxn id="62" idx="2"/>
            </p:cNvCxnSpPr>
            <p:nvPr/>
          </p:nvCxnSpPr>
          <p:spPr>
            <a:xfrm>
              <a:off x="7231550" y="1820525"/>
              <a:ext cx="6879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6" name="Google Shape;480;p91">
              <a:extLst>
                <a:ext uri="{FF2B5EF4-FFF2-40B4-BE49-F238E27FC236}">
                  <a16:creationId xmlns:a16="http://schemas.microsoft.com/office/drawing/2014/main" id="{42F5D844-5F6D-45D8-ACFF-33E2D8C3D6E0}"/>
                </a:ext>
              </a:extLst>
            </p:cNvPr>
            <p:cNvCxnSpPr>
              <a:endCxn id="59" idx="2"/>
            </p:cNvCxnSpPr>
            <p:nvPr/>
          </p:nvCxnSpPr>
          <p:spPr>
            <a:xfrm>
              <a:off x="7231850" y="2582525"/>
              <a:ext cx="3066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" name="Google Shape;481;p91">
              <a:extLst>
                <a:ext uri="{FF2B5EF4-FFF2-40B4-BE49-F238E27FC236}">
                  <a16:creationId xmlns:a16="http://schemas.microsoft.com/office/drawing/2014/main" id="{322ACE42-156F-444B-AFCC-C46A219BD282}"/>
                </a:ext>
              </a:extLst>
            </p:cNvPr>
            <p:cNvCxnSpPr>
              <a:endCxn id="58" idx="2"/>
            </p:cNvCxnSpPr>
            <p:nvPr/>
          </p:nvCxnSpPr>
          <p:spPr>
            <a:xfrm>
              <a:off x="7003250" y="3344525"/>
              <a:ext cx="3828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" name="Google Shape;482;p91">
              <a:extLst>
                <a:ext uri="{FF2B5EF4-FFF2-40B4-BE49-F238E27FC236}">
                  <a16:creationId xmlns:a16="http://schemas.microsoft.com/office/drawing/2014/main" id="{7200D7E2-C833-4AE4-B747-B1BD6804D154}"/>
                </a:ext>
              </a:extLst>
            </p:cNvPr>
            <p:cNvCxnSpPr>
              <a:endCxn id="60" idx="2"/>
            </p:cNvCxnSpPr>
            <p:nvPr/>
          </p:nvCxnSpPr>
          <p:spPr>
            <a:xfrm>
              <a:off x="7308350" y="4030325"/>
              <a:ext cx="5349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9" name="Google Shape;483;p91">
              <a:extLst>
                <a:ext uri="{FF2B5EF4-FFF2-40B4-BE49-F238E27FC236}">
                  <a16:creationId xmlns:a16="http://schemas.microsoft.com/office/drawing/2014/main" id="{F181AEB1-7672-4532-8AA6-EB6E8661818E}"/>
                </a:ext>
              </a:extLst>
            </p:cNvPr>
            <p:cNvCxnSpPr>
              <a:endCxn id="61" idx="2"/>
            </p:cNvCxnSpPr>
            <p:nvPr/>
          </p:nvCxnSpPr>
          <p:spPr>
            <a:xfrm>
              <a:off x="6927050" y="4639925"/>
              <a:ext cx="382800" cy="0"/>
            </a:xfrm>
            <a:prstGeom prst="straightConnector1">
              <a:avLst/>
            </a:prstGeom>
            <a:noFill/>
            <a:ln w="9525" cap="flat" cmpd="sng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70" name="Google Shape;484;p91">
            <a:extLst>
              <a:ext uri="{FF2B5EF4-FFF2-40B4-BE49-F238E27FC236}">
                <a16:creationId xmlns:a16="http://schemas.microsoft.com/office/drawing/2014/main" id="{1CDBAF36-8CB9-44DA-A851-DD266A5114EC}"/>
              </a:ext>
            </a:extLst>
          </p:cNvPr>
          <p:cNvSpPr/>
          <p:nvPr/>
        </p:nvSpPr>
        <p:spPr>
          <a:xfrm>
            <a:off x="2664739" y="2299344"/>
            <a:ext cx="1132800" cy="1071300"/>
          </a:xfrm>
          <a:prstGeom prst="decagon">
            <a:avLst>
              <a:gd name="vf" fmla="val 105146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485;p91">
            <a:extLst>
              <a:ext uri="{FF2B5EF4-FFF2-40B4-BE49-F238E27FC236}">
                <a16:creationId xmlns:a16="http://schemas.microsoft.com/office/drawing/2014/main" id="{188B13C0-CEF3-49DA-B750-3B26E43E0D7E}"/>
              </a:ext>
            </a:extLst>
          </p:cNvPr>
          <p:cNvSpPr/>
          <p:nvPr/>
        </p:nvSpPr>
        <p:spPr>
          <a:xfrm>
            <a:off x="4058914" y="2615694"/>
            <a:ext cx="365700" cy="438600"/>
          </a:xfrm>
          <a:prstGeom prst="flowChartMagneticDisk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488;p91">
            <a:extLst>
              <a:ext uri="{FF2B5EF4-FFF2-40B4-BE49-F238E27FC236}">
                <a16:creationId xmlns:a16="http://schemas.microsoft.com/office/drawing/2014/main" id="{FF723A05-3931-4FF6-9D30-4A4BB07B0907}"/>
              </a:ext>
            </a:extLst>
          </p:cNvPr>
          <p:cNvCxnSpPr>
            <a:stCxn id="71" idx="2"/>
            <a:endCxn id="70" idx="1"/>
          </p:cNvCxnSpPr>
          <p:nvPr/>
        </p:nvCxnSpPr>
        <p:spPr>
          <a:xfrm rot="10800000">
            <a:off x="3797614" y="2834994"/>
            <a:ext cx="261300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3" name="Google Shape;489;p91">
            <a:extLst>
              <a:ext uri="{FF2B5EF4-FFF2-40B4-BE49-F238E27FC236}">
                <a16:creationId xmlns:a16="http://schemas.microsoft.com/office/drawing/2014/main" id="{DD54E215-B62A-4130-9DDA-387C63F87F68}"/>
              </a:ext>
            </a:extLst>
          </p:cNvPr>
          <p:cNvCxnSpPr/>
          <p:nvPr/>
        </p:nvCxnSpPr>
        <p:spPr>
          <a:xfrm rot="10800000">
            <a:off x="2426014" y="2834994"/>
            <a:ext cx="261300" cy="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4" name="Google Shape;490;p91">
            <a:extLst>
              <a:ext uri="{FF2B5EF4-FFF2-40B4-BE49-F238E27FC236}">
                <a16:creationId xmlns:a16="http://schemas.microsoft.com/office/drawing/2014/main" id="{9B58FC6C-254D-4D27-BB24-A04471FDB056}"/>
              </a:ext>
            </a:extLst>
          </p:cNvPr>
          <p:cNvCxnSpPr/>
          <p:nvPr/>
        </p:nvCxnSpPr>
        <p:spPr>
          <a:xfrm>
            <a:off x="4871865" y="1473762"/>
            <a:ext cx="20625" cy="3204308"/>
          </a:xfrm>
          <a:prstGeom prst="straightConnector1">
            <a:avLst/>
          </a:prstGeom>
          <a:noFill/>
          <a:ln w="3810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491;p91">
            <a:extLst>
              <a:ext uri="{FF2B5EF4-FFF2-40B4-BE49-F238E27FC236}">
                <a16:creationId xmlns:a16="http://schemas.microsoft.com/office/drawing/2014/main" id="{F7105991-96CE-437A-A218-90DEAEDE12CB}"/>
              </a:ext>
            </a:extLst>
          </p:cNvPr>
          <p:cNvSpPr txBox="1"/>
          <p:nvPr/>
        </p:nvSpPr>
        <p:spPr>
          <a:xfrm>
            <a:off x="2149531" y="3830277"/>
            <a:ext cx="2363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  <a:latin typeface="Overpass"/>
                <a:ea typeface="Overpass"/>
                <a:cs typeface="Overpass"/>
                <a:sym typeface="Overpass"/>
              </a:rPr>
              <a:t>The Monolith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2A41E4DE-8630-47AB-A8DD-78BACF62EB16}"/>
              </a:ext>
            </a:extLst>
          </p:cNvPr>
          <p:cNvSpPr txBox="1"/>
          <p:nvPr/>
        </p:nvSpPr>
        <p:spPr>
          <a:xfrm>
            <a:off x="4918799" y="4966102"/>
            <a:ext cx="40575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fallacies of distributed computing: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network is reliable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Latency is 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Bandwidth is infinite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network is secure</a:t>
            </a:r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BD3D838C-7A0C-4531-A848-EF68E63E4AD8}"/>
              </a:ext>
            </a:extLst>
          </p:cNvPr>
          <p:cNvSpPr txBox="1"/>
          <p:nvPr/>
        </p:nvSpPr>
        <p:spPr>
          <a:xfrm>
            <a:off x="8400256" y="4966102"/>
            <a:ext cx="39613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Topology doesn't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There is one administrator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Transport cost is 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network is homogeneous</a:t>
            </a:r>
          </a:p>
        </p:txBody>
      </p:sp>
      <p:sp>
        <p:nvSpPr>
          <p:cNvPr id="78" name="Kereszt 77">
            <a:extLst>
              <a:ext uri="{FF2B5EF4-FFF2-40B4-BE49-F238E27FC236}">
                <a16:creationId xmlns:a16="http://schemas.microsoft.com/office/drawing/2014/main" id="{7F284184-4699-4208-AE68-2DE634A83F0E}"/>
              </a:ext>
            </a:extLst>
          </p:cNvPr>
          <p:cNvSpPr/>
          <p:nvPr/>
        </p:nvSpPr>
        <p:spPr>
          <a:xfrm rot="2726690">
            <a:off x="9076567" y="2196964"/>
            <a:ext cx="494375" cy="495628"/>
          </a:xfrm>
          <a:prstGeom prst="plus">
            <a:avLst>
              <a:gd name="adj" fmla="val 408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Kereszt 78">
            <a:extLst>
              <a:ext uri="{FF2B5EF4-FFF2-40B4-BE49-F238E27FC236}">
                <a16:creationId xmlns:a16="http://schemas.microsoft.com/office/drawing/2014/main" id="{5FF921FF-1487-4A00-B1BC-467617CD02BD}"/>
              </a:ext>
            </a:extLst>
          </p:cNvPr>
          <p:cNvSpPr/>
          <p:nvPr/>
        </p:nvSpPr>
        <p:spPr>
          <a:xfrm rot="2726690">
            <a:off x="8342914" y="2480591"/>
            <a:ext cx="494375" cy="495628"/>
          </a:xfrm>
          <a:prstGeom prst="plus">
            <a:avLst>
              <a:gd name="adj" fmla="val 408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Kereszt 79">
            <a:extLst>
              <a:ext uri="{FF2B5EF4-FFF2-40B4-BE49-F238E27FC236}">
                <a16:creationId xmlns:a16="http://schemas.microsoft.com/office/drawing/2014/main" id="{34A5A6D5-DC0E-43DB-837A-055CDC9BCA4C}"/>
              </a:ext>
            </a:extLst>
          </p:cNvPr>
          <p:cNvSpPr/>
          <p:nvPr/>
        </p:nvSpPr>
        <p:spPr>
          <a:xfrm rot="2726690">
            <a:off x="7646444" y="2694715"/>
            <a:ext cx="494375" cy="495628"/>
          </a:xfrm>
          <a:prstGeom prst="plus">
            <a:avLst>
              <a:gd name="adj" fmla="val 408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Kereszt 80">
            <a:extLst>
              <a:ext uri="{FF2B5EF4-FFF2-40B4-BE49-F238E27FC236}">
                <a16:creationId xmlns:a16="http://schemas.microsoft.com/office/drawing/2014/main" id="{B31418C0-41F4-49EF-80EC-4BF372F6475F}"/>
              </a:ext>
            </a:extLst>
          </p:cNvPr>
          <p:cNvSpPr/>
          <p:nvPr/>
        </p:nvSpPr>
        <p:spPr>
          <a:xfrm rot="2726690">
            <a:off x="7588778" y="2137309"/>
            <a:ext cx="494375" cy="495628"/>
          </a:xfrm>
          <a:prstGeom prst="plus">
            <a:avLst>
              <a:gd name="adj" fmla="val 408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Kereszt 81">
            <a:extLst>
              <a:ext uri="{FF2B5EF4-FFF2-40B4-BE49-F238E27FC236}">
                <a16:creationId xmlns:a16="http://schemas.microsoft.com/office/drawing/2014/main" id="{0C4866B0-3888-477D-90B5-01E1928F03A6}"/>
              </a:ext>
            </a:extLst>
          </p:cNvPr>
          <p:cNvSpPr/>
          <p:nvPr/>
        </p:nvSpPr>
        <p:spPr>
          <a:xfrm rot="2726690">
            <a:off x="6797426" y="2362199"/>
            <a:ext cx="494375" cy="495628"/>
          </a:xfrm>
          <a:prstGeom prst="plus">
            <a:avLst>
              <a:gd name="adj" fmla="val 408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Kereszt 82">
            <a:extLst>
              <a:ext uri="{FF2B5EF4-FFF2-40B4-BE49-F238E27FC236}">
                <a16:creationId xmlns:a16="http://schemas.microsoft.com/office/drawing/2014/main" id="{7EFE2C93-0153-43D6-A322-7E04322FADC6}"/>
              </a:ext>
            </a:extLst>
          </p:cNvPr>
          <p:cNvSpPr/>
          <p:nvPr/>
        </p:nvSpPr>
        <p:spPr>
          <a:xfrm rot="2726690">
            <a:off x="6958807" y="3023902"/>
            <a:ext cx="494375" cy="495628"/>
          </a:xfrm>
          <a:prstGeom prst="plus">
            <a:avLst>
              <a:gd name="adj" fmla="val 408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Kereszt 83">
            <a:extLst>
              <a:ext uri="{FF2B5EF4-FFF2-40B4-BE49-F238E27FC236}">
                <a16:creationId xmlns:a16="http://schemas.microsoft.com/office/drawing/2014/main" id="{87E5F7AF-DA85-4E2C-BAAA-8A68A2A6CB73}"/>
              </a:ext>
            </a:extLst>
          </p:cNvPr>
          <p:cNvSpPr/>
          <p:nvPr/>
        </p:nvSpPr>
        <p:spPr>
          <a:xfrm rot="2726690">
            <a:off x="6440577" y="3433844"/>
            <a:ext cx="494375" cy="495628"/>
          </a:xfrm>
          <a:prstGeom prst="plus">
            <a:avLst>
              <a:gd name="adj" fmla="val 408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Kereszt 84">
            <a:extLst>
              <a:ext uri="{FF2B5EF4-FFF2-40B4-BE49-F238E27FC236}">
                <a16:creationId xmlns:a16="http://schemas.microsoft.com/office/drawing/2014/main" id="{55854EAE-98E0-42B1-A624-096450F32F13}"/>
              </a:ext>
            </a:extLst>
          </p:cNvPr>
          <p:cNvSpPr/>
          <p:nvPr/>
        </p:nvSpPr>
        <p:spPr>
          <a:xfrm rot="2726690">
            <a:off x="6046363" y="2590054"/>
            <a:ext cx="494375" cy="495628"/>
          </a:xfrm>
          <a:prstGeom prst="plus">
            <a:avLst>
              <a:gd name="adj" fmla="val 4085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ím 1">
            <a:extLst>
              <a:ext uri="{FF2B5EF4-FFF2-40B4-BE49-F238E27FC236}">
                <a16:creationId xmlns:a16="http://schemas.microsoft.com/office/drawing/2014/main" id="{96FFE495-92C3-4122-9B80-D9618B397AA6}"/>
              </a:ext>
            </a:extLst>
          </p:cNvPr>
          <p:cNvSpPr txBox="1">
            <a:spLocks/>
          </p:cNvSpPr>
          <p:nvPr/>
        </p:nvSpPr>
        <p:spPr>
          <a:xfrm>
            <a:off x="119336" y="116632"/>
            <a:ext cx="11953328" cy="66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 err="1">
                <a:solidFill>
                  <a:srgbClr val="FAFBF9"/>
                </a:solidFill>
              </a:rPr>
              <a:t>Distributed</a:t>
            </a:r>
            <a:r>
              <a:rPr lang="hu-HU" sz="2800" dirty="0">
                <a:solidFill>
                  <a:srgbClr val="FAFBF9"/>
                </a:solidFill>
              </a:rPr>
              <a:t>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646" y="2377672"/>
            <a:ext cx="3685760" cy="363115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189" y="2715833"/>
            <a:ext cx="3265771" cy="3108595"/>
          </a:xfrm>
          <a:prstGeom prst="rect">
            <a:avLst/>
          </a:prstGeom>
        </p:spPr>
      </p:pic>
      <p:pic>
        <p:nvPicPr>
          <p:cNvPr id="7" name="Picture 4" descr="microservices-2">
            <a:extLst>
              <a:ext uri="{FF2B5EF4-FFF2-40B4-BE49-F238E27FC236}">
                <a16:creationId xmlns:a16="http://schemas.microsoft.com/office/drawing/2014/main" id="{A9639756-9111-444F-95EF-F2CB0D13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520191"/>
            <a:ext cx="5249817" cy="34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monzo bank logo&quot;">
            <a:extLst>
              <a:ext uri="{FF2B5EF4-FFF2-40B4-BE49-F238E27FC236}">
                <a16:creationId xmlns:a16="http://schemas.microsoft.com/office/drawing/2014/main" id="{67B0D157-60E4-46C3-9646-18A0B64AE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779" y="1389938"/>
            <a:ext cx="2386610" cy="132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C6DE6C5-4052-43C2-BB13-2536C69C3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42" y="1591903"/>
            <a:ext cx="1217063" cy="7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witter Logo, PNG, Symbol, History, Meaning">
            <a:extLst>
              <a:ext uri="{FF2B5EF4-FFF2-40B4-BE49-F238E27FC236}">
                <a16:creationId xmlns:a16="http://schemas.microsoft.com/office/drawing/2014/main" id="{B73F07DA-1A5D-49AA-B050-300AEA4D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40" y="117021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5C6D1A8A-2201-4FC1-83FC-024CF73EF95E}"/>
              </a:ext>
            </a:extLst>
          </p:cNvPr>
          <p:cNvSpPr txBox="1"/>
          <p:nvPr/>
        </p:nvSpPr>
        <p:spPr>
          <a:xfrm>
            <a:off x="245152" y="980728"/>
            <a:ext cx="6221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 err="1"/>
              <a:t>But</a:t>
            </a:r>
            <a:r>
              <a:rPr lang="hu-HU" sz="2400" dirty="0"/>
              <a:t> </a:t>
            </a:r>
            <a:r>
              <a:rPr lang="hu-HU" sz="2400" dirty="0" err="1"/>
              <a:t>these</a:t>
            </a:r>
            <a:r>
              <a:rPr lang="hu-HU" sz="2400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</a:t>
            </a:r>
            <a:r>
              <a:rPr lang="hu-HU" sz="2400" dirty="0" err="1"/>
              <a:t>true</a:t>
            </a:r>
            <a:r>
              <a:rPr lang="hu-HU" sz="2400" dirty="0"/>
              <a:t> </a:t>
            </a:r>
            <a:r>
              <a:rPr lang="hu-HU" sz="2400" dirty="0" err="1"/>
              <a:t>Microservices</a:t>
            </a:r>
            <a:r>
              <a:rPr lang="hu-HU" sz="2400" dirty="0"/>
              <a:t>!</a:t>
            </a:r>
            <a:endParaRPr lang="en-US" sz="240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8ADF84C8-E3E7-4BC9-9385-C337342BD759}"/>
              </a:ext>
            </a:extLst>
          </p:cNvPr>
          <p:cNvSpPr txBox="1">
            <a:spLocks/>
          </p:cNvSpPr>
          <p:nvPr/>
        </p:nvSpPr>
        <p:spPr>
          <a:xfrm>
            <a:off x="119336" y="116632"/>
            <a:ext cx="11953328" cy="66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 err="1">
                <a:solidFill>
                  <a:srgbClr val="FAFBF9"/>
                </a:solidFill>
              </a:rPr>
              <a:t>Distributed</a:t>
            </a:r>
            <a:r>
              <a:rPr lang="hu-HU" sz="2800" dirty="0">
                <a:solidFill>
                  <a:srgbClr val="FAFBF9"/>
                </a:solidFill>
              </a:rPr>
              <a:t>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25EB0F1B-2599-4910-8552-EC17CDDCF449}"/>
              </a:ext>
            </a:extLst>
          </p:cNvPr>
          <p:cNvSpPr txBox="1">
            <a:spLocks/>
          </p:cNvSpPr>
          <p:nvPr/>
        </p:nvSpPr>
        <p:spPr>
          <a:xfrm>
            <a:off x="119336" y="116632"/>
            <a:ext cx="11953328" cy="66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 err="1">
                <a:solidFill>
                  <a:srgbClr val="FAFBF9"/>
                </a:solidFill>
              </a:rPr>
              <a:t>Oranization</a:t>
            </a:r>
            <a:r>
              <a:rPr lang="hu-HU" dirty="0" err="1">
                <a:solidFill>
                  <a:srgbClr val="FAFBF9"/>
                </a:solidFill>
              </a:rPr>
              <a:t>al</a:t>
            </a:r>
            <a:r>
              <a:rPr lang="hu-HU" dirty="0">
                <a:solidFill>
                  <a:srgbClr val="FAFBF9"/>
                </a:solidFill>
              </a:rPr>
              <a:t> </a:t>
            </a:r>
            <a:r>
              <a:rPr lang="hu-HU" dirty="0" err="1">
                <a:solidFill>
                  <a:srgbClr val="FAFBF9"/>
                </a:solidFill>
              </a:rPr>
              <a:t>Structure</a:t>
            </a:r>
            <a:endParaRPr lang="en-US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D8A04C8-0F1E-4C27-B2D2-9E6A0115C191}"/>
              </a:ext>
            </a:extLst>
          </p:cNvPr>
          <p:cNvSpPr txBox="1"/>
          <p:nvPr/>
        </p:nvSpPr>
        <p:spPr>
          <a:xfrm>
            <a:off x="2639616" y="2852936"/>
            <a:ext cx="6912768" cy="1835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20000"/>
              </a:lnSpc>
              <a:buClr>
                <a:srgbClr val="46464A">
                  <a:lumMod val="75000"/>
                </a:srgbClr>
              </a:buClr>
              <a:buSzPct val="70000"/>
              <a:buNone/>
            </a:pPr>
            <a:r>
              <a:rPr lang="hu-HU" sz="2400" dirty="0" err="1">
                <a:solidFill>
                  <a:srgbClr val="D6D3CC">
                    <a:lumMod val="25000"/>
                  </a:srgbClr>
                </a:solidFill>
                <a:cs typeface="Courier New" panose="02070309020205020404" pitchFamily="49" charset="0"/>
              </a:rPr>
              <a:t>Conway’s</a:t>
            </a:r>
            <a:r>
              <a:rPr lang="hu-HU" sz="2400" dirty="0">
                <a:solidFill>
                  <a:srgbClr val="D6D3CC">
                    <a:lumMod val="25000"/>
                  </a:srgbClr>
                </a:solidFill>
                <a:cs typeface="Courier New" panose="02070309020205020404" pitchFamily="49" charset="0"/>
              </a:rPr>
              <a:t> Law:</a:t>
            </a:r>
          </a:p>
          <a:p>
            <a:pPr marL="0" lvl="0" indent="0" algn="ctr">
              <a:lnSpc>
                <a:spcPct val="120000"/>
              </a:lnSpc>
              <a:buClr>
                <a:srgbClr val="46464A">
                  <a:lumMod val="75000"/>
                </a:srgbClr>
              </a:buClr>
              <a:buSzPct val="70000"/>
              <a:buNone/>
            </a:pPr>
            <a:r>
              <a:rPr lang="en-US" sz="2400" dirty="0">
                <a:solidFill>
                  <a:srgbClr val="D6D3CC">
                    <a:lumMod val="25000"/>
                  </a:srgbClr>
                </a:solidFill>
                <a:cs typeface="Courier New" panose="02070309020205020404" pitchFamily="49" charset="0"/>
              </a:rPr>
              <a:t>“Any organization that designs a system </a:t>
            </a:r>
            <a:endParaRPr lang="hu-HU" sz="2400" dirty="0">
              <a:solidFill>
                <a:srgbClr val="D6D3CC">
                  <a:lumMod val="25000"/>
                </a:srgbClr>
              </a:solidFill>
              <a:cs typeface="Courier New" panose="02070309020205020404" pitchFamily="49" charset="0"/>
            </a:endParaRPr>
          </a:p>
          <a:p>
            <a:pPr marL="0" lvl="0" indent="0" algn="ctr">
              <a:lnSpc>
                <a:spcPct val="120000"/>
              </a:lnSpc>
              <a:buClr>
                <a:srgbClr val="46464A">
                  <a:lumMod val="75000"/>
                </a:srgbClr>
              </a:buClr>
              <a:buSzPct val="70000"/>
              <a:buNone/>
            </a:pPr>
            <a:r>
              <a:rPr lang="en-US" sz="2400" dirty="0">
                <a:solidFill>
                  <a:srgbClr val="D6D3CC">
                    <a:lumMod val="25000"/>
                  </a:srgbClr>
                </a:solidFill>
                <a:cs typeface="Courier New" panose="02070309020205020404" pitchFamily="49" charset="0"/>
              </a:rPr>
              <a:t>will inevitably produce a </a:t>
            </a:r>
            <a:r>
              <a:rPr lang="en-US" sz="2400" b="1" dirty="0">
                <a:solidFill>
                  <a:srgbClr val="D6D3CC">
                    <a:lumMod val="25000"/>
                  </a:srgbClr>
                </a:solidFill>
                <a:cs typeface="Courier New" panose="02070309020205020404" pitchFamily="49" charset="0"/>
              </a:rPr>
              <a:t>design</a:t>
            </a:r>
            <a:r>
              <a:rPr lang="en-US" sz="2400" dirty="0">
                <a:solidFill>
                  <a:srgbClr val="D6D3CC">
                    <a:lumMod val="25000"/>
                  </a:srgbClr>
                </a:solidFill>
                <a:cs typeface="Courier New" panose="02070309020205020404" pitchFamily="49" charset="0"/>
              </a:rPr>
              <a:t> whose structure is a copy of the </a:t>
            </a:r>
            <a:r>
              <a:rPr lang="en-US" sz="2400" b="1" dirty="0">
                <a:solidFill>
                  <a:srgbClr val="D6D3CC">
                    <a:lumMod val="25000"/>
                  </a:srgbClr>
                </a:solidFill>
                <a:cs typeface="Courier New" panose="02070309020205020404" pitchFamily="49" charset="0"/>
              </a:rPr>
              <a:t>organization’s communication structure</a:t>
            </a:r>
            <a:r>
              <a:rPr lang="en-US" sz="2400" dirty="0">
                <a:solidFill>
                  <a:srgbClr val="D6D3CC">
                    <a:lumMod val="25000"/>
                  </a:srgbClr>
                </a:solidFill>
                <a:cs typeface="Courier New" panose="02070309020205020404" pitchFamily="49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789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Many other considerations: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Finding the right services is challenging:</a:t>
            </a:r>
          </a:p>
          <a:p>
            <a:pPr lvl="1"/>
            <a:r>
              <a:rPr lang="en-US" dirty="0"/>
              <a:t>Can end up with a </a:t>
            </a:r>
            <a:r>
              <a:rPr lang="en-US" i="1" dirty="0"/>
              <a:t>distributed monolith</a:t>
            </a:r>
          </a:p>
          <a:p>
            <a:r>
              <a:rPr lang="en-US" dirty="0" smtClean="0"/>
              <a:t>Deploying </a:t>
            </a:r>
            <a:r>
              <a:rPr lang="en-US" dirty="0"/>
              <a:t>features spanning multiple services needs careful </a:t>
            </a:r>
            <a:r>
              <a:rPr lang="en-US" dirty="0" smtClean="0"/>
              <a:t>coordination</a:t>
            </a:r>
          </a:p>
          <a:p>
            <a:r>
              <a:rPr lang="hu-HU" dirty="0"/>
              <a:t>Tooling: </a:t>
            </a:r>
            <a:endParaRPr lang="en-US" dirty="0" smtClean="0"/>
          </a:p>
          <a:p>
            <a:pPr lvl="1"/>
            <a:r>
              <a:rPr lang="hu-HU" dirty="0" smtClean="0"/>
              <a:t>CI/CD</a:t>
            </a:r>
            <a:endParaRPr lang="en-US" dirty="0" smtClean="0"/>
          </a:p>
          <a:p>
            <a:pPr lvl="1"/>
            <a:r>
              <a:rPr lang="hu-HU" dirty="0" smtClean="0"/>
              <a:t>Monitoring</a:t>
            </a:r>
            <a:endParaRPr lang="en-US" dirty="0" smtClean="0"/>
          </a:p>
          <a:p>
            <a:r>
              <a:rPr lang="en-US" dirty="0" smtClean="0"/>
              <a:t>Not hurt: </a:t>
            </a:r>
          </a:p>
          <a:p>
            <a:pPr lvl="1"/>
            <a:r>
              <a:rPr lang="hu-HU" dirty="0" smtClean="0"/>
              <a:t>to </a:t>
            </a:r>
            <a:r>
              <a:rPr lang="hu-HU" dirty="0"/>
              <a:t>have Cloud Native Thinking (e.g. 12 factor app design)</a:t>
            </a:r>
          </a:p>
          <a:p>
            <a:pPr lvl="1"/>
            <a:r>
              <a:rPr lang="en-US" dirty="0" smtClean="0"/>
              <a:t>to have DevOps-</a:t>
            </a:r>
            <a:r>
              <a:rPr lang="en-US" dirty="0" err="1" smtClean="0"/>
              <a:t>ish</a:t>
            </a:r>
            <a:r>
              <a:rPr lang="en-US" dirty="0" smtClean="0"/>
              <a:t> mindset</a:t>
            </a:r>
          </a:p>
          <a:p>
            <a:pPr lvl="1"/>
            <a:endParaRPr lang="en-US" dirty="0"/>
          </a:p>
          <a:p>
            <a:r>
              <a:rPr lang="en-US" b="1" dirty="0"/>
              <a:t>Deciding when to adopt is difficult:</a:t>
            </a:r>
          </a:p>
          <a:p>
            <a:pPr lvl="1"/>
            <a:r>
              <a:rPr lang="en-US" dirty="0"/>
              <a:t>Initially you don’t have the problems that this architecture </a:t>
            </a:r>
            <a:r>
              <a:rPr lang="en-US" dirty="0" smtClean="0"/>
              <a:t>solves --&gt; </a:t>
            </a:r>
            <a:r>
              <a:rPr lang="en-US" dirty="0"/>
              <a:t>slows down the development</a:t>
            </a:r>
          </a:p>
          <a:p>
            <a:pPr lvl="1"/>
            <a:r>
              <a:rPr lang="en-US" dirty="0"/>
              <a:t>A startup should almost certainly begin with a monolithic </a:t>
            </a:r>
            <a:r>
              <a:rPr lang="en-US" dirty="0" smtClean="0"/>
              <a:t>app</a:t>
            </a:r>
          </a:p>
          <a:p>
            <a:pPr lvl="1"/>
            <a:r>
              <a:rPr lang="hu-HU" dirty="0"/>
              <a:t>Strangler </a:t>
            </a:r>
            <a:r>
              <a:rPr lang="hu-HU" dirty="0" smtClean="0"/>
              <a:t>Pattern</a:t>
            </a:r>
            <a:endParaRPr lang="hu-HU" dirty="0"/>
          </a:p>
          <a:p>
            <a:pPr lvl="1"/>
            <a:r>
              <a:rPr lang="hu-HU" dirty="0"/>
              <a:t>Monolith not always needs to be disappear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F3587D-27FA-416A-8561-40874346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Materials</a:t>
            </a:r>
            <a:endParaRPr lang="en-US" dirty="0"/>
          </a:p>
        </p:txBody>
      </p:sp>
      <p:pic>
        <p:nvPicPr>
          <p:cNvPr id="3074" name="Picture 2" descr="Sam Newman Building Microservices, 2nd Edition (Early Access)">
            <a:extLst>
              <a:ext uri="{FF2B5EF4-FFF2-40B4-BE49-F238E27FC236}">
                <a16:creationId xmlns:a16="http://schemas.microsoft.com/office/drawing/2014/main" id="{6FCEAFA9-18A7-4108-82EA-F9077D2F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6" y="1497464"/>
            <a:ext cx="3237492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Ã©ptalÃ¡lat a kÃ¶vetkezÅre: âenterprise integration patternsâ">
            <a:extLst>
              <a:ext uri="{FF2B5EF4-FFF2-40B4-BE49-F238E27FC236}">
                <a16:creationId xmlns:a16="http://schemas.microsoft.com/office/drawing/2014/main" id="{C2492E6E-F8A3-40DE-A600-1874B9877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182" y="1500468"/>
            <a:ext cx="3237492" cy="427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D2509BD-C041-48F2-A68F-9F6AC0546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21" y="1492678"/>
            <a:ext cx="3387958" cy="42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oking for a job amid the COVID-19 outbreak? Check this list | News  Headlines | kmov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688775"/>
            <a:ext cx="2631909" cy="14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5152" y="1"/>
            <a:ext cx="8929718" cy="785794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AFBF9"/>
                </a:solidFill>
              </a:rPr>
              <a:t>Who am I?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2639616" y="856662"/>
            <a:ext cx="8424936" cy="523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2400" dirty="0"/>
              <a:t>Co-founder @ LeanNet Ltd.</a:t>
            </a:r>
            <a:endParaRPr lang="en-US" sz="2400" i="1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/>
              <a:t>Consulting, training, implementing</a:t>
            </a:r>
            <a:endParaRPr lang="hu-HU" sz="24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11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2400" dirty="0"/>
              <a:t>Cloud Native, Kubernetes, </a:t>
            </a:r>
            <a:r>
              <a:rPr lang="en-US" sz="2400" dirty="0" err="1"/>
              <a:t>Microservices</a:t>
            </a:r>
            <a:r>
              <a:rPr lang="en-US" sz="2400" dirty="0"/>
              <a:t>, DevOps</a:t>
            </a:r>
            <a:endParaRPr lang="hu-HU" sz="24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hu-HU" sz="11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hu-HU" sz="2400" dirty="0" err="1"/>
              <a:t>Now</a:t>
            </a:r>
            <a:r>
              <a:rPr lang="hu-HU" sz="2400" dirty="0"/>
              <a:t> part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endParaRPr lang="en-US" sz="2400" dirty="0"/>
          </a:p>
          <a:p>
            <a:pPr marL="457200" lvl="0" indent="-206375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2400" dirty="0"/>
          </a:p>
          <a:p>
            <a:pPr marL="250825" lvl="0">
              <a:spcBef>
                <a:spcPts val="600"/>
              </a:spcBef>
              <a:buSzPct val="100000"/>
            </a:pPr>
            <a:endParaRPr lang="en-US" sz="2400" dirty="0"/>
          </a:p>
        </p:txBody>
      </p:sp>
      <p:pic>
        <p:nvPicPr>
          <p:cNvPr id="2050" name="Picture 2" descr="Image result for ma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01" y="4513991"/>
            <a:ext cx="678287" cy="6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788" y="5918263"/>
            <a:ext cx="566323" cy="464675"/>
          </a:xfrm>
          <a:prstGeom prst="rect">
            <a:avLst/>
          </a:prstGeom>
        </p:spPr>
      </p:pic>
      <p:pic>
        <p:nvPicPr>
          <p:cNvPr id="2054" name="Picture 6" descr="http://leannet.eu/img/linked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88" y="5229200"/>
            <a:ext cx="553511" cy="5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359696" y="4658006"/>
            <a:ext cx="192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szabo@leannet.eu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366102" y="5925370"/>
            <a:ext cx="203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twitter.com/</a:t>
            </a:r>
            <a:r>
              <a:rPr lang="en-US" dirty="0" err="1"/>
              <a:t>szabvid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330590" y="5285199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linkedin.com/in/</a:t>
            </a:r>
            <a:r>
              <a:rPr lang="en-US" dirty="0" err="1"/>
              <a:t>szabvid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662"/>
            <a:ext cx="2573239" cy="2573239"/>
          </a:xfrm>
          <a:prstGeom prst="rect">
            <a:avLst/>
          </a:prstGeom>
        </p:spPr>
      </p:pic>
      <p:pic>
        <p:nvPicPr>
          <p:cNvPr id="3" name="Picture 2" descr="adesso | Impressu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476500"/>
            <a:ext cx="571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4C5E5C-B480-47C6-8674-689E70BA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Quick </a:t>
            </a:r>
            <a:r>
              <a:rPr lang="hu-HU" dirty="0" err="1"/>
              <a:t>Example</a:t>
            </a:r>
            <a:r>
              <a:rPr lang="hu-HU" dirty="0"/>
              <a:t>: </a:t>
            </a:r>
            <a:r>
              <a:rPr lang="hu-HU" dirty="0" err="1"/>
              <a:t>UBER’s</a:t>
            </a:r>
            <a:r>
              <a:rPr lang="hu-HU" dirty="0"/>
              <a:t> </a:t>
            </a:r>
            <a:r>
              <a:rPr lang="hu-HU" dirty="0" err="1"/>
              <a:t>Transition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Microservices</a:t>
            </a:r>
            <a:endParaRPr lang="en-US" dirty="0"/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D94750A8-31E0-4035-A712-D2B30996B12D}"/>
              </a:ext>
            </a:extLst>
          </p:cNvPr>
          <p:cNvSpPr/>
          <p:nvPr/>
        </p:nvSpPr>
        <p:spPr>
          <a:xfrm>
            <a:off x="7680176" y="930576"/>
            <a:ext cx="34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Microservice</a:t>
            </a:r>
            <a:r>
              <a:rPr lang="hu-HU" sz="2400" dirty="0"/>
              <a:t>s</a:t>
            </a:r>
            <a:r>
              <a:rPr lang="en-US" sz="2400" dirty="0"/>
              <a:t> architecture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93D9E5D7-D956-4333-A569-CC27C8CBE2A9}"/>
              </a:ext>
            </a:extLst>
          </p:cNvPr>
          <p:cNvSpPr/>
          <p:nvPr/>
        </p:nvSpPr>
        <p:spPr>
          <a:xfrm>
            <a:off x="1847528" y="930576"/>
            <a:ext cx="3125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Monolithic architecture</a:t>
            </a:r>
          </a:p>
        </p:txBody>
      </p:sp>
      <p:pic>
        <p:nvPicPr>
          <p:cNvPr id="11" name="Picture 8" descr="microservices architecture - Debandje">
            <a:extLst>
              <a:ext uri="{FF2B5EF4-FFF2-40B4-BE49-F238E27FC236}">
                <a16:creationId xmlns:a16="http://schemas.microsoft.com/office/drawing/2014/main" id="{47B6C4C5-B995-4ECF-BA85-D322E095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737630"/>
            <a:ext cx="4896544" cy="47061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6" descr="Monolithic Architecture Of Uber - Microservice Architecture ...">
            <a:extLst>
              <a:ext uri="{FF2B5EF4-FFF2-40B4-BE49-F238E27FC236}">
                <a16:creationId xmlns:a16="http://schemas.microsoft.com/office/drawing/2014/main" id="{703EF518-96E4-4A17-96BB-DD972A8E5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" y="1431113"/>
            <a:ext cx="5256584" cy="523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56AFBF-7EB2-4D68-B43F-71E42979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What</a:t>
            </a:r>
            <a:r>
              <a:rPr lang="hu-HU" dirty="0"/>
              <a:t> is a </a:t>
            </a:r>
            <a:r>
              <a:rPr lang="hu-HU" dirty="0" err="1"/>
              <a:t>Monolith</a:t>
            </a:r>
            <a:r>
              <a:rPr lang="hu-HU" dirty="0"/>
              <a:t>?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610941-50AC-4AD5-B4AD-A550ACE4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hu-HU" dirty="0"/>
              <a:t>Single </a:t>
            </a:r>
            <a:r>
              <a:rPr lang="hu-HU" dirty="0" err="1"/>
              <a:t>codebase</a:t>
            </a:r>
            <a:r>
              <a:rPr lang="hu-HU" dirty="0"/>
              <a:t>/</a:t>
            </a:r>
            <a:r>
              <a:rPr lang="hu-HU" dirty="0" err="1"/>
              <a:t>repository</a:t>
            </a:r>
            <a:endParaRPr lang="hu-HU" dirty="0"/>
          </a:p>
          <a:p>
            <a:pPr>
              <a:spcBef>
                <a:spcPts val="1800"/>
              </a:spcBef>
            </a:pPr>
            <a:r>
              <a:rPr lang="hu-HU" dirty="0"/>
              <a:t>Single </a:t>
            </a:r>
            <a:r>
              <a:rPr lang="hu-HU" dirty="0" err="1"/>
              <a:t>process</a:t>
            </a:r>
            <a:endParaRPr lang="hu-HU" dirty="0"/>
          </a:p>
          <a:p>
            <a:pPr>
              <a:spcBef>
                <a:spcPts val="1800"/>
              </a:spcBef>
            </a:pPr>
            <a:r>
              <a:rPr lang="hu-HU" dirty="0"/>
              <a:t>Single </a:t>
            </a:r>
            <a:r>
              <a:rPr lang="hu-HU" dirty="0" err="1"/>
              <a:t>host</a:t>
            </a:r>
            <a:endParaRPr lang="hu-HU" dirty="0"/>
          </a:p>
          <a:p>
            <a:pPr>
              <a:spcBef>
                <a:spcPts val="1800"/>
              </a:spcBef>
            </a:pPr>
            <a:r>
              <a:rPr lang="hu-HU" dirty="0"/>
              <a:t>Single </a:t>
            </a:r>
            <a:r>
              <a:rPr lang="hu-HU" dirty="0" err="1"/>
              <a:t>database</a:t>
            </a:r>
            <a:endParaRPr lang="hu-HU" dirty="0"/>
          </a:p>
          <a:p>
            <a:pPr>
              <a:spcBef>
                <a:spcPts val="1800"/>
              </a:spcBef>
            </a:pP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language</a:t>
            </a:r>
            <a:endParaRPr lang="hu-HU" dirty="0"/>
          </a:p>
          <a:p>
            <a:pPr lvl="1"/>
            <a:endParaRPr lang="en-US" dirty="0"/>
          </a:p>
        </p:txBody>
      </p:sp>
      <p:pic>
        <p:nvPicPr>
          <p:cNvPr id="7" name="Picture 6" descr="Monolithic Architecture Of Uber - Microservice Architecture ...">
            <a:extLst>
              <a:ext uri="{FF2B5EF4-FFF2-40B4-BE49-F238E27FC236}">
                <a16:creationId xmlns:a16="http://schemas.microsoft.com/office/drawing/2014/main" id="{CFEADCC6-7291-4B7D-996D-2AD4D20E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47" y="1052737"/>
            <a:ext cx="5256584" cy="523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56AFBF-7EB2-4D68-B43F-71E42979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Advantages</a:t>
            </a:r>
            <a:r>
              <a:rPr lang="hu-HU" dirty="0"/>
              <a:t> of a </a:t>
            </a:r>
            <a:r>
              <a:rPr lang="hu-HU" dirty="0" err="1"/>
              <a:t>Monolith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610941-50AC-4AD5-B4AD-A550ACE4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Simple </a:t>
            </a:r>
            <a:r>
              <a:rPr lang="en-US" dirty="0"/>
              <a:t>to </a:t>
            </a:r>
            <a:r>
              <a:rPr lang="en-US" dirty="0" smtClean="0"/>
              <a:t>develop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Easy to make radical changes to the </a:t>
            </a:r>
            <a:r>
              <a:rPr lang="en-US" dirty="0" smtClean="0"/>
              <a:t>application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Straightforward to </a:t>
            </a:r>
            <a:r>
              <a:rPr lang="en-US" dirty="0" smtClean="0"/>
              <a:t>test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Straightforward to </a:t>
            </a:r>
            <a:r>
              <a:rPr lang="en-US" dirty="0" smtClean="0"/>
              <a:t>deploy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Easy to </a:t>
            </a:r>
            <a:r>
              <a:rPr lang="en-US" dirty="0" smtClean="0"/>
              <a:t>scale</a:t>
            </a:r>
            <a:endParaRPr lang="hu-HU" dirty="0"/>
          </a:p>
          <a:p>
            <a:pPr lvl="1"/>
            <a:endParaRPr lang="en-US" dirty="0"/>
          </a:p>
        </p:txBody>
      </p:sp>
      <p:pic>
        <p:nvPicPr>
          <p:cNvPr id="4" name="Picture 6" descr="Monolithic Architecture Of Uber - Microservice Architecture ...">
            <a:extLst>
              <a:ext uri="{FF2B5EF4-FFF2-40B4-BE49-F238E27FC236}">
                <a16:creationId xmlns:a16="http://schemas.microsoft.com/office/drawing/2014/main" id="{B7725342-9CB4-4D83-B275-E004C08B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47" y="1052737"/>
            <a:ext cx="5256584" cy="523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9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1D0E4E-9200-48E3-B758-5C32574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Why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go </a:t>
            </a:r>
            <a:r>
              <a:rPr lang="hu-HU" dirty="0" err="1"/>
              <a:t>wrong</a:t>
            </a:r>
            <a:r>
              <a:rPr lang="hu-HU" dirty="0"/>
              <a:t>? 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3B4162-A6AD-4A42-8E39-388CB02F3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Because</a:t>
            </a:r>
            <a:r>
              <a:rPr lang="hu-HU" dirty="0"/>
              <a:t> of </a:t>
            </a:r>
            <a:r>
              <a:rPr lang="hu-HU" dirty="0" err="1"/>
              <a:t>success</a:t>
            </a:r>
            <a:r>
              <a:rPr lang="hu-HU" dirty="0"/>
              <a:t>!</a:t>
            </a:r>
          </a:p>
          <a:p>
            <a:pPr marL="0" indent="0">
              <a:buNone/>
            </a:pPr>
            <a:endParaRPr lang="hu-HU" b="1" i="0" dirty="0">
              <a:effectLst/>
            </a:endParaRPr>
          </a:p>
          <a:p>
            <a:r>
              <a:rPr lang="hu-HU" dirty="0"/>
              <a:t>Since it is a success:</a:t>
            </a:r>
          </a:p>
          <a:p>
            <a:pPr lvl="1"/>
            <a:r>
              <a:rPr lang="en-US" dirty="0"/>
              <a:t>New features were constantly added</a:t>
            </a:r>
          </a:p>
          <a:p>
            <a:pPr lvl="1"/>
            <a:r>
              <a:rPr lang="en-US" dirty="0"/>
              <a:t>Dev team steadily </a:t>
            </a:r>
            <a:r>
              <a:rPr lang="hu-HU" dirty="0"/>
              <a:t>grows</a:t>
            </a:r>
          </a:p>
          <a:p>
            <a:pPr lvl="1"/>
            <a:r>
              <a:rPr lang="en-US" dirty="0"/>
              <a:t>Growth rate of code base and management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overhead </a:t>
            </a:r>
            <a:r>
              <a:rPr lang="en-US" dirty="0"/>
              <a:t>increased</a:t>
            </a:r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814DEFB4-8D53-4AFE-9126-F2F9BC55D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5530566"/>
            <a:ext cx="720080" cy="77875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4B366E2-D02F-4971-8C9A-B0A6DE24F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5060001"/>
            <a:ext cx="1152128" cy="124600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92E7818-C53D-4350-8CEB-0E02DEA4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4128812"/>
            <a:ext cx="2016224" cy="2180508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0995E8C-FA8C-4AD8-ABBC-FC31760F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544" y="2280235"/>
            <a:ext cx="4483728" cy="40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56AFBF-7EB2-4D68-B43F-71E42979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Living</a:t>
            </a:r>
            <a:r>
              <a:rPr lang="hu-HU" dirty="0"/>
              <a:t> in </a:t>
            </a:r>
            <a:r>
              <a:rPr lang="hu-HU" dirty="0" err="1"/>
              <a:t>monolithic</a:t>
            </a:r>
            <a:r>
              <a:rPr lang="hu-HU" dirty="0"/>
              <a:t> </a:t>
            </a:r>
            <a:r>
              <a:rPr lang="hu-HU" dirty="0" err="1"/>
              <a:t>hell</a:t>
            </a:r>
            <a:r>
              <a:rPr lang="hu-HU" dirty="0"/>
              <a:t> 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610941-50AC-4AD5-B4AD-A550ACE4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Difficult </a:t>
            </a:r>
            <a:r>
              <a:rPr lang="hu-HU" dirty="0"/>
              <a:t>to digest (nobody understands)</a:t>
            </a:r>
          </a:p>
          <a:p>
            <a:r>
              <a:rPr lang="hu-HU" dirty="0" err="1"/>
              <a:t>Development</a:t>
            </a:r>
            <a:r>
              <a:rPr lang="hu-HU" dirty="0"/>
              <a:t> is </a:t>
            </a:r>
            <a:r>
              <a:rPr lang="hu-HU" dirty="0" err="1"/>
              <a:t>slow</a:t>
            </a:r>
            <a:r>
              <a:rPr lang="hu-HU" dirty="0"/>
              <a:t> (</a:t>
            </a:r>
            <a:r>
              <a:rPr lang="hu-HU" dirty="0" err="1"/>
              <a:t>builds</a:t>
            </a:r>
            <a:r>
              <a:rPr lang="hu-HU" dirty="0"/>
              <a:t> and </a:t>
            </a:r>
            <a:r>
              <a:rPr lang="hu-HU" dirty="0" err="1"/>
              <a:t>startups</a:t>
            </a:r>
            <a:r>
              <a:rPr lang="hu-HU" dirty="0"/>
              <a:t>)</a:t>
            </a:r>
          </a:p>
          <a:p>
            <a:r>
              <a:rPr lang="hu-HU" dirty="0" err="1"/>
              <a:t>Difficult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scale</a:t>
            </a:r>
            <a:r>
              <a:rPr lang="hu-HU" dirty="0"/>
              <a:t> (</a:t>
            </a:r>
            <a:r>
              <a:rPr lang="hu-HU" dirty="0" err="1"/>
              <a:t>mostly</a:t>
            </a:r>
            <a:r>
              <a:rPr lang="hu-HU" dirty="0"/>
              <a:t> </a:t>
            </a:r>
            <a:r>
              <a:rPr lang="hu-HU" dirty="0" err="1"/>
              <a:t>vertically</a:t>
            </a:r>
            <a:r>
              <a:rPr lang="hu-HU" dirty="0"/>
              <a:t>)</a:t>
            </a:r>
          </a:p>
          <a:p>
            <a:r>
              <a:rPr lang="hu-HU" dirty="0" err="1"/>
              <a:t>Difficult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deploy</a:t>
            </a:r>
            <a:r>
              <a:rPr lang="hu-HU" dirty="0"/>
              <a:t>  (</a:t>
            </a:r>
            <a:r>
              <a:rPr lang="hu-HU" dirty="0" err="1"/>
              <a:t>infrequent</a:t>
            </a:r>
            <a:r>
              <a:rPr lang="hu-HU" dirty="0"/>
              <a:t> and </a:t>
            </a:r>
            <a:r>
              <a:rPr lang="hu-HU" dirty="0" err="1"/>
              <a:t>large</a:t>
            </a:r>
            <a:r>
              <a:rPr lang="hu-HU" dirty="0"/>
              <a:t> </a:t>
            </a:r>
            <a:r>
              <a:rPr lang="hu-HU" dirty="0" err="1"/>
              <a:t>changes</a:t>
            </a:r>
            <a:r>
              <a:rPr lang="hu-HU" dirty="0"/>
              <a:t>)</a:t>
            </a:r>
          </a:p>
          <a:p>
            <a:r>
              <a:rPr lang="hu-HU" dirty="0"/>
              <a:t>Testing is </a:t>
            </a:r>
            <a:r>
              <a:rPr lang="hu-HU" dirty="0" err="1"/>
              <a:t>hard</a:t>
            </a:r>
            <a:r>
              <a:rPr lang="hu-HU" dirty="0"/>
              <a:t> (</a:t>
            </a:r>
            <a:r>
              <a:rPr lang="hu-HU" dirty="0" err="1"/>
              <a:t>lacks</a:t>
            </a:r>
            <a:r>
              <a:rPr lang="hu-HU" dirty="0"/>
              <a:t> of fault </a:t>
            </a:r>
            <a:r>
              <a:rPr lang="hu-HU" dirty="0" err="1"/>
              <a:t>isolation</a:t>
            </a:r>
            <a:r>
              <a:rPr lang="hu-HU" dirty="0"/>
              <a:t>)</a:t>
            </a:r>
          </a:p>
          <a:p>
            <a:r>
              <a:rPr lang="hu-HU" dirty="0"/>
              <a:t>Locked into </a:t>
            </a:r>
            <a:r>
              <a:rPr lang="en-US" dirty="0" err="1"/>
              <a:t>t</a:t>
            </a:r>
            <a:r>
              <a:rPr lang="hu-HU" dirty="0" smtClean="0"/>
              <a:t>echnology </a:t>
            </a:r>
            <a:r>
              <a:rPr lang="hu-HU" dirty="0"/>
              <a:t>stack</a:t>
            </a:r>
            <a:endParaRPr lang="en-US" dirty="0"/>
          </a:p>
        </p:txBody>
      </p:sp>
      <p:pic>
        <p:nvPicPr>
          <p:cNvPr id="1026" name="Picture 2" descr="Monolithic Hell And Why You Don't Want To Be There">
            <a:extLst>
              <a:ext uri="{FF2B5EF4-FFF2-40B4-BE49-F238E27FC236}">
                <a16:creationId xmlns:a16="http://schemas.microsoft.com/office/drawing/2014/main" id="{347F3150-3E95-44E4-8384-9D11B57B9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918339"/>
            <a:ext cx="4584016" cy="34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D99ECA-7BDE-45F1-B7E7-9F8625BA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Microservices</a:t>
            </a:r>
            <a:r>
              <a:rPr lang="hu-HU" dirty="0"/>
              <a:t>?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65985C-60C6-47FC-9259-C4A83F171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/>
              <a:t>It</a:t>
            </a:r>
            <a:r>
              <a:rPr lang="hu-HU" dirty="0"/>
              <a:t> is an </a:t>
            </a:r>
            <a:r>
              <a:rPr lang="hu-HU" dirty="0" err="1"/>
              <a:t>architectural</a:t>
            </a:r>
            <a:r>
              <a:rPr lang="hu-HU" dirty="0"/>
              <a:t> </a:t>
            </a:r>
            <a:r>
              <a:rPr lang="hu-HU" dirty="0" err="1"/>
              <a:t>style</a:t>
            </a:r>
            <a:r>
              <a:rPr lang="hu-HU" dirty="0"/>
              <a:t> </a:t>
            </a:r>
            <a:r>
              <a:rPr lang="hu-HU" dirty="0" err="1"/>
              <a:t>where</a:t>
            </a:r>
            <a:endParaRPr lang="hu-HU" dirty="0"/>
          </a:p>
          <a:p>
            <a:pPr marL="288925" indent="0">
              <a:buNone/>
            </a:pPr>
            <a:r>
              <a:rPr lang="hu-HU" b="1" dirty="0" err="1"/>
              <a:t>autonomous</a:t>
            </a:r>
            <a:r>
              <a:rPr lang="hu-HU" dirty="0"/>
              <a:t>, </a:t>
            </a:r>
            <a:r>
              <a:rPr lang="hu-HU" dirty="0" err="1"/>
              <a:t>independently</a:t>
            </a:r>
            <a:r>
              <a:rPr lang="hu-HU" dirty="0"/>
              <a:t> </a:t>
            </a:r>
            <a:r>
              <a:rPr lang="hu-HU" dirty="0" err="1"/>
              <a:t>deployable</a:t>
            </a:r>
            <a:r>
              <a:rPr lang="hu-HU" dirty="0"/>
              <a:t> </a:t>
            </a:r>
            <a:r>
              <a:rPr lang="hu-HU" b="1" dirty="0" err="1"/>
              <a:t>services</a:t>
            </a:r>
            <a:r>
              <a:rPr lang="hu-HU" dirty="0"/>
              <a:t> </a:t>
            </a:r>
          </a:p>
          <a:p>
            <a:pPr marL="288925" indent="0">
              <a:buNone/>
            </a:pPr>
            <a:r>
              <a:rPr lang="hu-HU" b="1" dirty="0" err="1"/>
              <a:t>collaborate</a:t>
            </a:r>
            <a:r>
              <a:rPr lang="hu-HU" dirty="0"/>
              <a:t> </a:t>
            </a:r>
            <a:r>
              <a:rPr lang="hu-HU" dirty="0" err="1"/>
              <a:t>together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form</a:t>
            </a:r>
            <a:r>
              <a:rPr lang="hu-HU" dirty="0"/>
              <a:t> an </a:t>
            </a:r>
            <a:r>
              <a:rPr lang="hu-HU" dirty="0" err="1"/>
              <a:t>application</a:t>
            </a:r>
            <a:r>
              <a:rPr lang="hu-HU" dirty="0"/>
              <a:t>/service</a:t>
            </a:r>
          </a:p>
        </p:txBody>
      </p:sp>
      <p:pic>
        <p:nvPicPr>
          <p:cNvPr id="6" name="Picture 8" descr="microservices architecture - Debandje">
            <a:extLst>
              <a:ext uri="{FF2B5EF4-FFF2-40B4-BE49-F238E27FC236}">
                <a16:creationId xmlns:a16="http://schemas.microsoft.com/office/drawing/2014/main" id="{00F5C459-C190-4AA5-BC92-7CEC515B9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238814"/>
            <a:ext cx="5256584" cy="50521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B18C7CBD-BA4A-411E-8097-23B513277B08}"/>
              </a:ext>
            </a:extLst>
          </p:cNvPr>
          <p:cNvSpPr txBox="1"/>
          <p:nvPr/>
        </p:nvSpPr>
        <p:spPr>
          <a:xfrm>
            <a:off x="199670" y="4839072"/>
            <a:ext cx="6221392" cy="72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i="1" dirty="0"/>
              <a:t>micro</a:t>
            </a:r>
            <a:r>
              <a:rPr lang="en-US" dirty="0"/>
              <a:t> is misleading…</a:t>
            </a:r>
          </a:p>
          <a:p>
            <a:pPr marL="0" lvl="1">
              <a:spcAft>
                <a:spcPts val="600"/>
              </a:spcAft>
            </a:pPr>
            <a:r>
              <a:rPr lang="en-US" dirty="0"/>
              <a:t>What matters: </a:t>
            </a:r>
            <a:r>
              <a:rPr lang="en-US" i="1" dirty="0"/>
              <a:t>loosely coupled </a:t>
            </a:r>
            <a:r>
              <a:rPr lang="en-US" dirty="0"/>
              <a:t>&amp;</a:t>
            </a:r>
            <a:r>
              <a:rPr lang="en-US" i="1" dirty="0"/>
              <a:t> bounded </a:t>
            </a:r>
            <a:r>
              <a:rPr lang="en-US" i="1" dirty="0" smtClean="0"/>
              <a:t>context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1F35D95-FEF5-4F81-A282-37EE75827EAC}"/>
              </a:ext>
            </a:extLst>
          </p:cNvPr>
          <p:cNvSpPr txBox="1"/>
          <p:nvPr/>
        </p:nvSpPr>
        <p:spPr>
          <a:xfrm>
            <a:off x="199670" y="3140968"/>
            <a:ext cx="6221392" cy="14311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dirty="0"/>
              <a:t>Helps an individual to fully understand what she works on</a:t>
            </a:r>
          </a:p>
          <a:p>
            <a:pPr marL="0" lvl="1">
              <a:spcAft>
                <a:spcPts val="600"/>
              </a:spcAft>
            </a:pPr>
            <a:r>
              <a:rPr lang="en-US" dirty="0"/>
              <a:t>API is an impermeable boundary (internals are hidden)</a:t>
            </a:r>
          </a:p>
          <a:p>
            <a:pPr marL="0" lvl="1">
              <a:spcAft>
                <a:spcPts val="600"/>
              </a:spcAft>
            </a:pPr>
            <a:r>
              <a:rPr lang="en-US" dirty="0"/>
              <a:t>Each service has its own Database</a:t>
            </a:r>
            <a:r>
              <a:rPr lang="hu-HU" dirty="0"/>
              <a:t> (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needed</a:t>
            </a:r>
            <a:r>
              <a:rPr lang="hu-HU" dirty="0"/>
              <a:t>)</a:t>
            </a:r>
            <a:endParaRPr lang="en-US" dirty="0"/>
          </a:p>
          <a:p>
            <a:pPr marL="0" lvl="1">
              <a:spcAft>
                <a:spcPts val="600"/>
              </a:spcAft>
            </a:pPr>
            <a:r>
              <a:rPr lang="en-US" dirty="0"/>
              <a:t>Can be deployed and scaled independently</a:t>
            </a:r>
          </a:p>
        </p:txBody>
      </p:sp>
    </p:spTree>
    <p:extLst>
      <p:ext uri="{BB962C8B-B14F-4D97-AF65-F5344CB8AC3E}">
        <p14:creationId xmlns:p14="http://schemas.microsoft.com/office/powerpoint/2010/main" val="2615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D99ECA-7BDE-45F1-B7E7-9F8625BA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Advantages</a:t>
            </a:r>
            <a:r>
              <a:rPr lang="hu-HU" dirty="0"/>
              <a:t> of </a:t>
            </a:r>
            <a:r>
              <a:rPr lang="hu-HU" dirty="0" err="1"/>
              <a:t>Microservices</a:t>
            </a:r>
            <a:r>
              <a:rPr lang="hu-HU" dirty="0"/>
              <a:t>?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65985C-60C6-47FC-9259-C4A83F171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Independent deployability (with Zero downtime</a:t>
            </a:r>
            <a:r>
              <a:rPr lang="hu-HU" dirty="0" smtClean="0"/>
              <a:t>)</a:t>
            </a:r>
          </a:p>
          <a:p>
            <a:r>
              <a:rPr lang="en-US" dirty="0" smtClean="0"/>
              <a:t>Services are small and easily maintained</a:t>
            </a:r>
          </a:p>
          <a:p>
            <a:r>
              <a:rPr lang="en-US" dirty="0" smtClean="0"/>
              <a:t>Services </a:t>
            </a:r>
            <a:r>
              <a:rPr lang="en-US" dirty="0"/>
              <a:t>are independently </a:t>
            </a:r>
            <a:r>
              <a:rPr lang="en-US" dirty="0" smtClean="0"/>
              <a:t>scalable</a:t>
            </a:r>
            <a:endParaRPr lang="en-US" dirty="0"/>
          </a:p>
          <a:p>
            <a:r>
              <a:rPr lang="en-US" dirty="0"/>
              <a:t>The Microservices architecture enables teams to be </a:t>
            </a:r>
            <a:r>
              <a:rPr lang="en-US" dirty="0" smtClean="0"/>
              <a:t>autonomous</a:t>
            </a:r>
            <a:endParaRPr lang="en-US" dirty="0"/>
          </a:p>
          <a:p>
            <a:r>
              <a:rPr lang="en-US" dirty="0"/>
              <a:t>It allows easy experimenting and adoption of new </a:t>
            </a:r>
            <a:r>
              <a:rPr lang="en-US" dirty="0" smtClean="0"/>
              <a:t>technologies</a:t>
            </a:r>
            <a:endParaRPr lang="en-US" dirty="0"/>
          </a:p>
          <a:p>
            <a:r>
              <a:rPr lang="en-US" dirty="0"/>
              <a:t>It has better fault </a:t>
            </a:r>
            <a:r>
              <a:rPr lang="en-US" dirty="0" smtClean="0"/>
              <a:t>isolation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Offers a lot of choices and agility.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23F0089-61FB-418C-AD3B-FF5BD069BD85}"/>
              </a:ext>
            </a:extLst>
          </p:cNvPr>
          <p:cNvSpPr txBox="1"/>
          <p:nvPr/>
        </p:nvSpPr>
        <p:spPr>
          <a:xfrm>
            <a:off x="8112224" y="4502244"/>
            <a:ext cx="3096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/>
              <a:t>… </a:t>
            </a:r>
            <a:r>
              <a:rPr lang="hu-HU" sz="3200" dirty="0" err="1"/>
              <a:t>if</a:t>
            </a:r>
            <a:r>
              <a:rPr lang="hu-HU" sz="3200" dirty="0"/>
              <a:t> </a:t>
            </a:r>
            <a:r>
              <a:rPr lang="hu-HU" sz="3200" dirty="0" err="1"/>
              <a:t>done</a:t>
            </a:r>
            <a:r>
              <a:rPr lang="hu-HU" sz="3200" dirty="0"/>
              <a:t> </a:t>
            </a:r>
            <a:r>
              <a:rPr lang="hu-HU" sz="3200" dirty="0" err="1"/>
              <a:t>well</a:t>
            </a:r>
            <a:r>
              <a:rPr lang="hu-HU" sz="3200" dirty="0"/>
              <a:t>!</a:t>
            </a:r>
            <a:endParaRPr lang="en-US" sz="32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9BE341A-4159-4B88-8F94-50E08976D18F}"/>
              </a:ext>
            </a:extLst>
          </p:cNvPr>
          <p:cNvSpPr txBox="1"/>
          <p:nvPr/>
        </p:nvSpPr>
        <p:spPr>
          <a:xfrm>
            <a:off x="8112224" y="5220491"/>
            <a:ext cx="3744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/>
              <a:t>… </a:t>
            </a:r>
            <a:r>
              <a:rPr lang="hu-HU" sz="3200" dirty="0" err="1"/>
              <a:t>which</a:t>
            </a:r>
            <a:r>
              <a:rPr lang="hu-HU" sz="3200" dirty="0"/>
              <a:t> is </a:t>
            </a:r>
            <a:r>
              <a:rPr lang="hu-HU" sz="3200" dirty="0" err="1"/>
              <a:t>hard</a:t>
            </a:r>
            <a:r>
              <a:rPr lang="hu-HU" sz="3200" dirty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30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30634</TotalTime>
  <Words>564</Words>
  <Application>Microsoft Office PowerPoint</Application>
  <PresentationFormat>Widescreen</PresentationFormat>
  <Paragraphs>127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Overpass</vt:lpstr>
      <vt:lpstr>Wingdings</vt:lpstr>
      <vt:lpstr>Office-téma</vt:lpstr>
      <vt:lpstr> Microservices: is monolith a thing of the past?  </vt:lpstr>
      <vt:lpstr>Who am I?</vt:lpstr>
      <vt:lpstr>Quick Example: UBER’s Transition to Microservices</vt:lpstr>
      <vt:lpstr>What is a Monolith?</vt:lpstr>
      <vt:lpstr>Advantages of a Monolith</vt:lpstr>
      <vt:lpstr>Why this can go wrong? </vt:lpstr>
      <vt:lpstr>Living in monolithic hell </vt:lpstr>
      <vt:lpstr>What are Microservices?</vt:lpstr>
      <vt:lpstr>Advantages of Microservices?</vt:lpstr>
      <vt:lpstr>PowerPoint Presentation</vt:lpstr>
      <vt:lpstr>PowerPoint Presentation</vt:lpstr>
      <vt:lpstr>PowerPoint Presentation</vt:lpstr>
      <vt:lpstr>Many other considerations:</vt:lpstr>
      <vt:lpstr>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David</dc:creator>
  <cp:lastModifiedBy>Dávid Szabó</cp:lastModifiedBy>
  <cp:revision>2647</cp:revision>
  <dcterms:created xsi:type="dcterms:W3CDTF">2016-11-11T16:11:17Z</dcterms:created>
  <dcterms:modified xsi:type="dcterms:W3CDTF">2021-10-04T19:35:57Z</dcterms:modified>
</cp:coreProperties>
</file>