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9144000"/>
  <p:notesSz cx="6858000" cy="9144000"/>
  <p:embeddedFontLst>
    <p:embeddedFont>
      <p:font typeface="Raleway"/>
      <p:regular r:id="rId24"/>
      <p:bold r:id="rId25"/>
      <p:italic r:id="rId26"/>
      <p:boldItalic r:id="rId27"/>
    </p:embeddedFont>
    <p:embeddedFont>
      <p:font typeface="Lat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Raleway-regular.fntdata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aleway-italic.fntdata"/><Relationship Id="rId25" Type="http://schemas.openxmlformats.org/officeDocument/2006/relationships/font" Target="fonts/Raleway-bold.fntdata"/><Relationship Id="rId28" Type="http://schemas.openxmlformats.org/officeDocument/2006/relationships/font" Target="fonts/Lato-regular.fntdata"/><Relationship Id="rId27" Type="http://schemas.openxmlformats.org/officeDocument/2006/relationships/font" Target="fonts/Raleway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at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f5d49d9708_0_1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f5d49d9708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f5d49d9708_0_1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f5d49d9708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f5d49d9708_0_1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f5d49d9708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f5d49d9708_0_1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f5d49d9708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f5d49d9708_0_1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f5d49d9708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f5d49d9708_0_1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f5d49d9708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f5d49d9708_0_1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f5d49d9708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f5d49d9708_0_1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f5d49d9708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f5d49d9708_0_1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f5d49d9708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ed75ccf_0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f5d49d9708_0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f5d49d970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5ed75ccf_0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f5d49d9708_0_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f5d49d9708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f5d49d9708_0_1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f5d49d9708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f5d49d9708_0_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f5d49d9708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5d49d9708_0_1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f5d49d9708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f5d49d9708_0_1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f5d49d9708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721425" y="3785246"/>
            <a:ext cx="5216700" cy="15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5938246" y="3377550"/>
            <a:ext cx="7218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659861" y="3377550"/>
            <a:ext cx="7218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" y="3377550"/>
            <a:ext cx="7218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21425" y="3377550"/>
            <a:ext cx="52167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893700" y="6199950"/>
            <a:ext cx="6462600" cy="4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Clr>
                <a:srgbClr val="2185C5"/>
              </a:buClr>
              <a:buSzPts val="1400"/>
              <a:buNone/>
              <a:defRPr sz="1400">
                <a:solidFill>
                  <a:srgbClr val="2185C5"/>
                </a:solidFill>
              </a:defRPr>
            </a:lvl1pPr>
          </a:lstStyle>
          <a:p/>
        </p:txBody>
      </p:sp>
      <p:sp>
        <p:nvSpPr>
          <p:cNvPr id="79" name="Google Shape;79;p11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1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1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2185C5"/>
                </a:solidFill>
              </a:defRPr>
            </a:lvl1pPr>
            <a:lvl2pPr lvl="1">
              <a:buNone/>
              <a:defRPr>
                <a:solidFill>
                  <a:srgbClr val="2185C5"/>
                </a:solidFill>
              </a:defRPr>
            </a:lvl2pPr>
            <a:lvl3pPr lvl="2">
              <a:buNone/>
              <a:defRPr>
                <a:solidFill>
                  <a:srgbClr val="2185C5"/>
                </a:solidFill>
              </a:defRPr>
            </a:lvl3pPr>
            <a:lvl4pPr lvl="3">
              <a:buNone/>
              <a:defRPr>
                <a:solidFill>
                  <a:srgbClr val="2185C5"/>
                </a:solidFill>
              </a:defRPr>
            </a:lvl4pPr>
            <a:lvl5pPr lvl="4">
              <a:buNone/>
              <a:defRPr>
                <a:solidFill>
                  <a:srgbClr val="2185C5"/>
                </a:solidFill>
              </a:defRPr>
            </a:lvl5pPr>
            <a:lvl6pPr lvl="5">
              <a:buNone/>
              <a:defRPr>
                <a:solidFill>
                  <a:srgbClr val="2185C5"/>
                </a:solidFill>
              </a:defRPr>
            </a:lvl6pPr>
            <a:lvl7pPr lvl="6">
              <a:buNone/>
              <a:defRPr>
                <a:solidFill>
                  <a:srgbClr val="2185C5"/>
                </a:solidFill>
              </a:defRPr>
            </a:lvl7pPr>
            <a:lvl8pPr lvl="7">
              <a:buNone/>
              <a:defRPr>
                <a:solidFill>
                  <a:srgbClr val="2185C5"/>
                </a:solidFill>
              </a:defRPr>
            </a:lvl8pPr>
            <a:lvl9pPr lvl="8">
              <a:buNone/>
              <a:defRPr>
                <a:solidFill>
                  <a:srgbClr val="2185C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2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2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2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2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lor background">
  <p:cSld name="BLANK_1">
    <p:bg>
      <p:bgPr>
        <a:solidFill>
          <a:srgbClr val="2185C5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3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3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53238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9" name="Google Shape;19;p3"/>
          <p:cNvSpPr/>
          <p:nvPr/>
        </p:nvSpPr>
        <p:spPr>
          <a:xfrm>
            <a:off x="3047704" y="5323800"/>
            <a:ext cx="3047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6096271" y="5323800"/>
            <a:ext cx="3047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1" y="5323800"/>
            <a:ext cx="3047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1">
  <p:cSld name="TITLE_1_2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3865200" cy="68580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 txBox="1"/>
          <p:nvPr>
            <p:ph type="ctrTitle"/>
          </p:nvPr>
        </p:nvSpPr>
        <p:spPr>
          <a:xfrm>
            <a:off x="455850" y="2136225"/>
            <a:ext cx="29535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" type="subTitle"/>
          </p:nvPr>
        </p:nvSpPr>
        <p:spPr>
          <a:xfrm>
            <a:off x="377550" y="3805575"/>
            <a:ext cx="3110100" cy="10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7" name="Google Shape;27;p4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4"/>
          <p:cNvSpPr txBox="1"/>
          <p:nvPr>
            <p:ph idx="2" type="body"/>
          </p:nvPr>
        </p:nvSpPr>
        <p:spPr>
          <a:xfrm>
            <a:off x="4168975" y="1060800"/>
            <a:ext cx="4452300" cy="47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▷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idx="1" type="body"/>
          </p:nvPr>
        </p:nvSpPr>
        <p:spPr>
          <a:xfrm>
            <a:off x="1710425" y="2882400"/>
            <a:ext cx="5723700" cy="10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Char char="▷"/>
              <a:defRPr i="1"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indent="-342900" lvl="3" marL="18288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indent="-342900" lvl="4" marL="2286000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indent="-342900" lvl="5" marL="2743200" rtl="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indent="-342900" lvl="6" marL="32004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indent="-342900" lvl="7" marL="3657600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/>
        </p:txBody>
      </p:sp>
      <p:sp>
        <p:nvSpPr>
          <p:cNvPr id="34" name="Google Shape;34;p5"/>
          <p:cNvSpPr txBox="1"/>
          <p:nvPr/>
        </p:nvSpPr>
        <p:spPr>
          <a:xfrm>
            <a:off x="3593400" y="1575225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97ABBC"/>
                </a:solidFill>
              </a:rPr>
              <a:t>“</a:t>
            </a:r>
            <a:endParaRPr b="1" sz="9600">
              <a:solidFill>
                <a:srgbClr val="97ABBC"/>
              </a:solidFill>
            </a:endParaRPr>
          </a:p>
        </p:txBody>
      </p:sp>
      <p:sp>
        <p:nvSpPr>
          <p:cNvPr id="35" name="Google Shape;35;p5"/>
          <p:cNvSpPr/>
          <p:nvPr/>
        </p:nvSpPr>
        <p:spPr>
          <a:xfrm>
            <a:off x="5723283" y="2132900"/>
            <a:ext cx="17103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7434177" y="2132900"/>
            <a:ext cx="17103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2132900"/>
            <a:ext cx="17103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1710425" y="2132900"/>
            <a:ext cx="17103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▷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3" name="Google Shape;43;p6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6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893625" y="1600200"/>
            <a:ext cx="31368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▷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2" type="body"/>
          </p:nvPr>
        </p:nvSpPr>
        <p:spPr>
          <a:xfrm>
            <a:off x="4219456" y="1600200"/>
            <a:ext cx="31368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▷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2" name="Google Shape;52;p7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7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" type="body"/>
          </p:nvPr>
        </p:nvSpPr>
        <p:spPr>
          <a:xfrm>
            <a:off x="893700" y="1600200"/>
            <a:ext cx="23712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0" name="Google Shape;60;p8"/>
          <p:cNvSpPr txBox="1"/>
          <p:nvPr>
            <p:ph idx="2" type="body"/>
          </p:nvPr>
        </p:nvSpPr>
        <p:spPr>
          <a:xfrm>
            <a:off x="3386404" y="1600200"/>
            <a:ext cx="23712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1" name="Google Shape;61;p8"/>
          <p:cNvSpPr txBox="1"/>
          <p:nvPr>
            <p:ph idx="3" type="body"/>
          </p:nvPr>
        </p:nvSpPr>
        <p:spPr>
          <a:xfrm>
            <a:off x="5879107" y="1600200"/>
            <a:ext cx="2371200" cy="49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2" name="Google Shape;62;p8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8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8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8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8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9" name="Google Shape;69;p9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9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9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9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. egyéni elrendezés">
  <p:cSld name="CUSTOM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/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codeascraft.com/2012/05/22/blameless-postmortems/" TargetMode="External"/><Relationship Id="rId4" Type="http://schemas.openxmlformats.org/officeDocument/2006/relationships/hyperlink" Target="https://www.atlassian.com/incident-management/handbook/postmortems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sagikazarmark.h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sagikazarmark.hu" TargetMode="External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>
            <p:ph type="ctrTitle"/>
          </p:nvPr>
        </p:nvSpPr>
        <p:spPr>
          <a:xfrm>
            <a:off x="721425" y="3785246"/>
            <a:ext cx="5216700" cy="15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DEBUGGING MICROSERVICES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Detect early</a:t>
            </a:r>
            <a:endParaRPr/>
          </a:p>
        </p:txBody>
      </p:sp>
      <p:sp>
        <p:nvSpPr>
          <p:cNvPr id="172" name="Google Shape;172;p23"/>
          <p:cNvSpPr txBox="1"/>
          <p:nvPr>
            <p:ph idx="1" type="body"/>
          </p:nvPr>
        </p:nvSpPr>
        <p:spPr>
          <a:xfrm>
            <a:off x="893700" y="1831450"/>
            <a:ext cx="7971000" cy="47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SLI / SLO</a:t>
            </a:r>
            <a:endParaRPr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Paging: SLO violations</a:t>
            </a:r>
            <a:endParaRPr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Mission-critical, user-facing services first</a:t>
            </a:r>
            <a:endParaRPr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Alerting != paging (alert fatigue)</a:t>
            </a:r>
            <a:endParaRPr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Iterate!</a:t>
            </a:r>
            <a:endParaRPr/>
          </a:p>
        </p:txBody>
      </p:sp>
      <p:sp>
        <p:nvSpPr>
          <p:cNvPr id="173" name="Google Shape;173;p23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Everything is on fire </a:t>
            </a:r>
            <a:r>
              <a:rPr lang="en"/>
              <a:t>🔥</a:t>
            </a:r>
            <a:endParaRPr/>
          </a:p>
        </p:txBody>
      </p:sp>
      <p:sp>
        <p:nvSpPr>
          <p:cNvPr id="179" name="Google Shape;179;p24"/>
          <p:cNvSpPr txBox="1"/>
          <p:nvPr>
            <p:ph idx="1" type="body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Find what caused the problem</a:t>
            </a:r>
            <a:endParaRPr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Revert it (if possible)</a:t>
            </a:r>
            <a:endParaRPr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Investigate the problem</a:t>
            </a:r>
            <a:endParaRPr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Fix and deploy</a:t>
            </a:r>
            <a:endParaRPr/>
          </a:p>
        </p:txBody>
      </p:sp>
      <p:sp>
        <p:nvSpPr>
          <p:cNvPr id="180" name="Google Shape;180;p24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/>
          <p:nvPr>
            <p:ph type="title"/>
          </p:nvPr>
        </p:nvSpPr>
        <p:spPr>
          <a:xfrm>
            <a:off x="893700" y="274650"/>
            <a:ext cx="74097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Incident debugging: Monitoring</a:t>
            </a:r>
            <a:endParaRPr/>
          </a:p>
        </p:txBody>
      </p:sp>
      <p:sp>
        <p:nvSpPr>
          <p:cNvPr id="186" name="Google Shape;186;p25"/>
          <p:cNvSpPr txBox="1"/>
          <p:nvPr>
            <p:ph idx="1" type="body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Dashboards</a:t>
            </a:r>
            <a:endParaRPr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Use different aggregations (median, XY percentile)</a:t>
            </a:r>
            <a:endParaRPr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Correlate information</a:t>
            </a:r>
            <a:endParaRPr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Can’t correlate individual requests</a:t>
            </a:r>
            <a:br>
              <a:rPr lang="en"/>
            </a:br>
            <a:r>
              <a:rPr lang="en"/>
              <a:t>(eg. latency vs payload size)</a:t>
            </a:r>
            <a:endParaRPr/>
          </a:p>
        </p:txBody>
      </p:sp>
      <p:sp>
        <p:nvSpPr>
          <p:cNvPr id="187" name="Google Shape;187;p25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3" name="Google Shape;193;p26"/>
          <p:cNvPicPr preferRelativeResize="0"/>
          <p:nvPr/>
        </p:nvPicPr>
        <p:blipFill rotWithShape="1">
          <a:blip r:embed="rId3">
            <a:alphaModFix/>
          </a:blip>
          <a:srcRect b="8955" l="0" r="2771" t="21241"/>
          <a:stretch/>
        </p:blipFill>
        <p:spPr>
          <a:xfrm>
            <a:off x="852575" y="39575"/>
            <a:ext cx="7438850" cy="304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6"/>
          <p:cNvPicPr preferRelativeResize="0"/>
          <p:nvPr/>
        </p:nvPicPr>
        <p:blipFill rotWithShape="1">
          <a:blip r:embed="rId4">
            <a:alphaModFix/>
          </a:blip>
          <a:srcRect b="7810" l="0" r="2771" t="22385"/>
          <a:stretch/>
        </p:blipFill>
        <p:spPr>
          <a:xfrm>
            <a:off x="1288225" y="3088025"/>
            <a:ext cx="7438850" cy="30484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26"/>
          <p:cNvCxnSpPr/>
          <p:nvPr/>
        </p:nvCxnSpPr>
        <p:spPr>
          <a:xfrm>
            <a:off x="2382825" y="150700"/>
            <a:ext cx="0" cy="5940600"/>
          </a:xfrm>
          <a:prstGeom prst="straightConnector1">
            <a:avLst/>
          </a:prstGeom>
          <a:noFill/>
          <a:ln cap="flat" cmpd="sng" w="19050">
            <a:solidFill>
              <a:srgbClr val="2185C5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96" name="Google Shape;196;p26"/>
          <p:cNvCxnSpPr/>
          <p:nvPr/>
        </p:nvCxnSpPr>
        <p:spPr>
          <a:xfrm>
            <a:off x="6330550" y="150700"/>
            <a:ext cx="0" cy="5940600"/>
          </a:xfrm>
          <a:prstGeom prst="straightConnector1">
            <a:avLst/>
          </a:prstGeom>
          <a:noFill/>
          <a:ln cap="flat" cmpd="sng" w="19050">
            <a:solidFill>
              <a:srgbClr val="2185C5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97" name="Google Shape;197;p26"/>
          <p:cNvCxnSpPr/>
          <p:nvPr/>
        </p:nvCxnSpPr>
        <p:spPr>
          <a:xfrm>
            <a:off x="3274500" y="150700"/>
            <a:ext cx="0" cy="5940600"/>
          </a:xfrm>
          <a:prstGeom prst="straightConnector1">
            <a:avLst/>
          </a:prstGeom>
          <a:noFill/>
          <a:ln cap="flat" cmpd="sng" w="19050">
            <a:solidFill>
              <a:srgbClr val="2185C5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/>
          <p:nvPr>
            <p:ph type="title"/>
          </p:nvPr>
        </p:nvSpPr>
        <p:spPr>
          <a:xfrm>
            <a:off x="893700" y="274650"/>
            <a:ext cx="74097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Incident debugging: Tracing</a:t>
            </a:r>
            <a:endParaRPr/>
          </a:p>
        </p:txBody>
      </p:sp>
      <p:sp>
        <p:nvSpPr>
          <p:cNvPr id="203" name="Google Shape;203;p27"/>
          <p:cNvSpPr txBox="1"/>
          <p:nvPr>
            <p:ph idx="1" type="body"/>
          </p:nvPr>
        </p:nvSpPr>
        <p:spPr>
          <a:xfrm>
            <a:off x="893700" y="1831450"/>
            <a:ext cx="7132500" cy="47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Individual requests</a:t>
            </a:r>
            <a:endParaRPr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Visualize latency between components</a:t>
            </a:r>
            <a:endParaRPr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Correlate timing </a:t>
            </a:r>
            <a:r>
              <a:rPr i="1" lang="en"/>
              <a:t>and</a:t>
            </a:r>
            <a:r>
              <a:rPr lang="en"/>
              <a:t> events</a:t>
            </a:r>
            <a:endParaRPr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Sampling strategy (rate, error, latency)</a:t>
            </a:r>
            <a:endParaRPr/>
          </a:p>
        </p:txBody>
      </p:sp>
      <p:sp>
        <p:nvSpPr>
          <p:cNvPr id="204" name="Google Shape;204;p27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0" name="Google Shape;210;p28"/>
          <p:cNvPicPr preferRelativeResize="0"/>
          <p:nvPr/>
        </p:nvPicPr>
        <p:blipFill rotWithShape="1">
          <a:blip r:embed="rId3">
            <a:alphaModFix/>
          </a:blip>
          <a:srcRect b="23547" l="0" r="0" t="0"/>
          <a:stretch/>
        </p:blipFill>
        <p:spPr>
          <a:xfrm>
            <a:off x="152400" y="429625"/>
            <a:ext cx="8839199" cy="422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6" name="Google Shape;216;p29"/>
          <p:cNvPicPr preferRelativeResize="0"/>
          <p:nvPr/>
        </p:nvPicPr>
        <p:blipFill rotWithShape="1">
          <a:blip r:embed="rId3">
            <a:alphaModFix/>
          </a:blip>
          <a:srcRect b="29303" l="0" r="24288" t="0"/>
          <a:stretch/>
        </p:blipFill>
        <p:spPr>
          <a:xfrm>
            <a:off x="363900" y="494175"/>
            <a:ext cx="8416200" cy="491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"/>
          <p:cNvSpPr txBox="1"/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Bonus: postmortems</a:t>
            </a:r>
            <a:endParaRPr/>
          </a:p>
        </p:txBody>
      </p:sp>
      <p:sp>
        <p:nvSpPr>
          <p:cNvPr id="222" name="Google Shape;222;p30"/>
          <p:cNvSpPr txBox="1"/>
          <p:nvPr>
            <p:ph idx="1" type="body"/>
          </p:nvPr>
        </p:nvSpPr>
        <p:spPr>
          <a:xfrm>
            <a:off x="893700" y="1831450"/>
            <a:ext cx="6743100" cy="47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Best way to learn from our mistakes</a:t>
            </a:r>
            <a:endParaRPr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Focus on learning (not blaming)</a:t>
            </a:r>
            <a:endParaRPr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Blameless Postmortem</a:t>
            </a:r>
            <a:endParaRPr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Atlassian handbook</a:t>
            </a:r>
            <a:endParaRPr/>
          </a:p>
        </p:txBody>
      </p:sp>
      <p:sp>
        <p:nvSpPr>
          <p:cNvPr id="223" name="Google Shape;223;p30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/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</a:t>
            </a:r>
            <a:endParaRPr/>
          </a:p>
        </p:txBody>
      </p:sp>
      <p:grpSp>
        <p:nvGrpSpPr>
          <p:cNvPr id="229" name="Google Shape;229;p31"/>
          <p:cNvGrpSpPr/>
          <p:nvPr/>
        </p:nvGrpSpPr>
        <p:grpSpPr>
          <a:xfrm>
            <a:off x="5632317" y="2669418"/>
            <a:ext cx="3305700" cy="3483050"/>
            <a:chOff x="5632317" y="1189775"/>
            <a:chExt cx="3305700" cy="3483050"/>
          </a:xfrm>
        </p:grpSpPr>
        <p:sp>
          <p:nvSpPr>
            <p:cNvPr id="230" name="Google Shape;230;p31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F20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24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Fix</a:t>
              </a:r>
              <a:endPara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1" name="Google Shape;231;p31"/>
            <p:cNvSpPr txBox="1"/>
            <p:nvPr/>
          </p:nvSpPr>
          <p:spPr>
            <a:xfrm>
              <a:off x="6167063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>
                  <a:solidFill>
                    <a:srgbClr val="677480"/>
                  </a:solidFill>
                  <a:latin typeface="Lato"/>
                  <a:ea typeface="Lato"/>
                  <a:cs typeface="Lato"/>
                  <a:sym typeface="Lato"/>
                </a:rPr>
                <a:t>Find and fix problems to resolve the incident ASAP.</a:t>
              </a:r>
              <a:endParaRPr sz="12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32" name="Google Shape;232;p31"/>
          <p:cNvGrpSpPr/>
          <p:nvPr/>
        </p:nvGrpSpPr>
        <p:grpSpPr>
          <a:xfrm>
            <a:off x="0" y="2669632"/>
            <a:ext cx="3546900" cy="3482836"/>
            <a:chOff x="0" y="1189989"/>
            <a:chExt cx="3546900" cy="3482836"/>
          </a:xfrm>
        </p:grpSpPr>
        <p:sp>
          <p:nvSpPr>
            <p:cNvPr id="233" name="Google Shape;233;p31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fmla="val 50000" name="adj"/>
              </a:avLst>
            </a:prstGeom>
            <a:solidFill>
              <a:srgbClr val="7ECE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24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Prevent</a:t>
              </a:r>
              <a:endPara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34" name="Google Shape;234;p31"/>
            <p:cNvSpPr txBox="1"/>
            <p:nvPr/>
          </p:nvSpPr>
          <p:spPr>
            <a:xfrm>
              <a:off x="655361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677480"/>
                  </a:solidFill>
                  <a:latin typeface="Lato"/>
                  <a:ea typeface="Lato"/>
                  <a:cs typeface="Lato"/>
                  <a:sym typeface="Lato"/>
                </a:rPr>
                <a:t>Prevent incidents before they start.</a:t>
              </a:r>
              <a:endParaRPr sz="16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35" name="Google Shape;235;p31"/>
          <p:cNvGrpSpPr/>
          <p:nvPr/>
        </p:nvGrpSpPr>
        <p:grpSpPr>
          <a:xfrm>
            <a:off x="2944204" y="2669418"/>
            <a:ext cx="3305700" cy="3483050"/>
            <a:chOff x="2944204" y="1189775"/>
            <a:chExt cx="3305700" cy="3483050"/>
          </a:xfrm>
        </p:grpSpPr>
        <p:sp>
          <p:nvSpPr>
            <p:cNvPr id="236" name="Google Shape;236;p31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2185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24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Detect</a:t>
              </a:r>
              <a:endPara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7" name="Google Shape;237;p31"/>
            <p:cNvSpPr txBox="1"/>
            <p:nvPr/>
          </p:nvSpPr>
          <p:spPr>
            <a:xfrm>
              <a:off x="3478949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>
                  <a:solidFill>
                    <a:srgbClr val="677480"/>
                  </a:solidFill>
                  <a:latin typeface="Lato"/>
                  <a:ea typeface="Lato"/>
                  <a:cs typeface="Lato"/>
                  <a:sym typeface="Lato"/>
                </a:rPr>
                <a:t>Detect incidents as quickly as possible, notify the responsible parties.</a:t>
              </a:r>
              <a:endParaRPr sz="12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38" name="Google Shape;238;p31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9" name="Google Shape;239;p31"/>
          <p:cNvSpPr txBox="1"/>
          <p:nvPr/>
        </p:nvSpPr>
        <p:spPr>
          <a:xfrm>
            <a:off x="6965075" y="1762350"/>
            <a:ext cx="640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rPr>
              <a:t>🔥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2"/>
          <p:cNvSpPr txBox="1"/>
          <p:nvPr>
            <p:ph idx="4294967295" type="ctrTitle"/>
          </p:nvPr>
        </p:nvSpPr>
        <p:spPr>
          <a:xfrm>
            <a:off x="916025" y="968125"/>
            <a:ext cx="55611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7ECEFD"/>
                </a:solidFill>
              </a:rPr>
              <a:t>Thanks!</a:t>
            </a:r>
            <a:endParaRPr sz="6000">
              <a:solidFill>
                <a:srgbClr val="7ECEFD"/>
              </a:solidFill>
            </a:endParaRPr>
          </a:p>
        </p:txBody>
      </p:sp>
      <p:sp>
        <p:nvSpPr>
          <p:cNvPr id="245" name="Google Shape;245;p32"/>
          <p:cNvSpPr txBox="1"/>
          <p:nvPr>
            <p:ph idx="4294967295" type="subTitle"/>
          </p:nvPr>
        </p:nvSpPr>
        <p:spPr>
          <a:xfrm>
            <a:off x="916025" y="2338950"/>
            <a:ext cx="5561100" cy="10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</a:rPr>
              <a:t>Any questions?</a:t>
            </a:r>
            <a:endParaRPr b="1" sz="4800">
              <a:solidFill>
                <a:srgbClr val="FFFFFF"/>
              </a:solidFill>
            </a:endParaRPr>
          </a:p>
        </p:txBody>
      </p:sp>
      <p:sp>
        <p:nvSpPr>
          <p:cNvPr id="246" name="Google Shape;246;p32"/>
          <p:cNvSpPr txBox="1"/>
          <p:nvPr>
            <p:ph idx="4294967295" type="body"/>
          </p:nvPr>
        </p:nvSpPr>
        <p:spPr>
          <a:xfrm>
            <a:off x="916025" y="3678675"/>
            <a:ext cx="5561100" cy="26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@sagikazarmark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https://sagikazarmark.hu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47" name="Google Shape;247;p32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idx="1" type="body"/>
          </p:nvPr>
        </p:nvSpPr>
        <p:spPr>
          <a:xfrm>
            <a:off x="435000" y="1627775"/>
            <a:ext cx="6795900" cy="47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Work: Cisco ET&amp;I SRE</a:t>
            </a:r>
            <a:br>
              <a:rPr lang="en"/>
            </a:br>
            <a:r>
              <a:rPr lang="en"/>
              <a:t>Engineering Technical Lead</a:t>
            </a:r>
            <a:br>
              <a:rPr lang="en"/>
            </a:b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i="1" lang="en"/>
              <a:t>Small teams running lots of different applications</a:t>
            </a:r>
            <a:endParaRPr i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OSS fan (see you at Hacktoberfest)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GitHub/Twitter: sagikazarmark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https://sagikazarmark.hu</a:t>
            </a:r>
            <a:endParaRPr/>
          </a:p>
        </p:txBody>
      </p:sp>
      <p:sp>
        <p:nvSpPr>
          <p:cNvPr id="106" name="Google Shape;106;p15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15"/>
          <p:cNvSpPr txBox="1"/>
          <p:nvPr>
            <p:ph type="title"/>
          </p:nvPr>
        </p:nvSpPr>
        <p:spPr>
          <a:xfrm>
            <a:off x="435000" y="254850"/>
            <a:ext cx="58785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Unimportant slide</a:t>
            </a:r>
            <a:endParaRPr/>
          </a:p>
        </p:txBody>
      </p:sp>
      <p:pic>
        <p:nvPicPr>
          <p:cNvPr id="108" name="Google Shape;10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3773" y="152400"/>
            <a:ext cx="2379126" cy="237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whole story</a:t>
            </a:r>
            <a:endParaRPr/>
          </a:p>
        </p:txBody>
      </p:sp>
      <p:grpSp>
        <p:nvGrpSpPr>
          <p:cNvPr id="114" name="Google Shape;114;p16"/>
          <p:cNvGrpSpPr/>
          <p:nvPr/>
        </p:nvGrpSpPr>
        <p:grpSpPr>
          <a:xfrm>
            <a:off x="5632317" y="2669418"/>
            <a:ext cx="3305700" cy="3483050"/>
            <a:chOff x="5632317" y="1189775"/>
            <a:chExt cx="3305700" cy="3483050"/>
          </a:xfrm>
        </p:grpSpPr>
        <p:sp>
          <p:nvSpPr>
            <p:cNvPr id="115" name="Google Shape;115;p16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F20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24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Fix</a:t>
              </a:r>
              <a:endPara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6" name="Google Shape;116;p16"/>
            <p:cNvSpPr txBox="1"/>
            <p:nvPr/>
          </p:nvSpPr>
          <p:spPr>
            <a:xfrm>
              <a:off x="6167063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>
                  <a:solidFill>
                    <a:srgbClr val="677480"/>
                  </a:solidFill>
                  <a:latin typeface="Lato"/>
                  <a:ea typeface="Lato"/>
                  <a:cs typeface="Lato"/>
                  <a:sym typeface="Lato"/>
                </a:rPr>
                <a:t>Find and fix problems to resolve the incident ASAP.</a:t>
              </a:r>
              <a:endParaRPr sz="12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17" name="Google Shape;117;p16"/>
          <p:cNvGrpSpPr/>
          <p:nvPr/>
        </p:nvGrpSpPr>
        <p:grpSpPr>
          <a:xfrm>
            <a:off x="0" y="2669632"/>
            <a:ext cx="3546900" cy="3482836"/>
            <a:chOff x="0" y="1189989"/>
            <a:chExt cx="3546900" cy="3482836"/>
          </a:xfrm>
        </p:grpSpPr>
        <p:sp>
          <p:nvSpPr>
            <p:cNvPr id="118" name="Google Shape;118;p16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fmla="val 50000" name="adj"/>
              </a:avLst>
            </a:prstGeom>
            <a:solidFill>
              <a:srgbClr val="7ECE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24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Prevent</a:t>
              </a:r>
              <a:endPara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9" name="Google Shape;119;p16"/>
            <p:cNvSpPr txBox="1"/>
            <p:nvPr/>
          </p:nvSpPr>
          <p:spPr>
            <a:xfrm>
              <a:off x="655361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677480"/>
                  </a:solidFill>
                  <a:latin typeface="Lato"/>
                  <a:ea typeface="Lato"/>
                  <a:cs typeface="Lato"/>
                  <a:sym typeface="Lato"/>
                </a:rPr>
                <a:t>Prevent incidents before they start.</a:t>
              </a:r>
              <a:endParaRPr sz="16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20" name="Google Shape;120;p16"/>
          <p:cNvGrpSpPr/>
          <p:nvPr/>
        </p:nvGrpSpPr>
        <p:grpSpPr>
          <a:xfrm>
            <a:off x="2944204" y="2669418"/>
            <a:ext cx="3305700" cy="3483050"/>
            <a:chOff x="2944204" y="1189775"/>
            <a:chExt cx="3305700" cy="3483050"/>
          </a:xfrm>
        </p:grpSpPr>
        <p:sp>
          <p:nvSpPr>
            <p:cNvPr id="121" name="Google Shape;121;p16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2185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24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Detect</a:t>
              </a:r>
              <a:endPara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2" name="Google Shape;122;p16"/>
            <p:cNvSpPr txBox="1"/>
            <p:nvPr/>
          </p:nvSpPr>
          <p:spPr>
            <a:xfrm>
              <a:off x="3478949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>
                  <a:solidFill>
                    <a:srgbClr val="677480"/>
                  </a:solidFill>
                  <a:latin typeface="Lato"/>
                  <a:ea typeface="Lato"/>
                  <a:cs typeface="Lato"/>
                  <a:sym typeface="Lato"/>
                </a:rPr>
                <a:t>Detect incidents as quickly as possible, notify the responsible parties.</a:t>
              </a:r>
              <a:endParaRPr sz="12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23" name="Google Shape;123;p16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16"/>
          <p:cNvSpPr txBox="1"/>
          <p:nvPr/>
        </p:nvSpPr>
        <p:spPr>
          <a:xfrm>
            <a:off x="6965075" y="1762350"/>
            <a:ext cx="640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rPr>
              <a:t>🔥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>
            <p:ph type="ctrTitle"/>
          </p:nvPr>
        </p:nvSpPr>
        <p:spPr>
          <a:xfrm>
            <a:off x="455850" y="2136225"/>
            <a:ext cx="29535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30" name="Google Shape;130;p17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1" name="Google Shape;131;p17"/>
          <p:cNvSpPr txBox="1"/>
          <p:nvPr>
            <p:ph idx="2" type="body"/>
          </p:nvPr>
        </p:nvSpPr>
        <p:spPr>
          <a:xfrm>
            <a:off x="3986750" y="1060800"/>
            <a:ext cx="5003100" cy="473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Challenges</a:t>
            </a:r>
            <a:endParaRPr sz="2800"/>
          </a:p>
          <a:p>
            <a:pPr indent="-406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Observability</a:t>
            </a:r>
            <a:endParaRPr sz="2800"/>
          </a:p>
          <a:p>
            <a:pPr indent="-406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How it all works</a:t>
            </a:r>
            <a:endParaRPr sz="2800"/>
          </a:p>
          <a:p>
            <a:pPr indent="-406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Incident debugging</a:t>
            </a:r>
            <a:endParaRPr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</a:t>
            </a:r>
            <a:endParaRPr/>
          </a:p>
        </p:txBody>
      </p:sp>
      <p:sp>
        <p:nvSpPr>
          <p:cNvPr id="137" name="Google Shape;137;p18"/>
          <p:cNvSpPr txBox="1"/>
          <p:nvPr>
            <p:ph idx="1" type="body"/>
          </p:nvPr>
        </p:nvSpPr>
        <p:spPr>
          <a:xfrm>
            <a:off x="893700" y="1831450"/>
            <a:ext cx="6855300" cy="47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Deployment history</a:t>
            </a:r>
            <a:endParaRPr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Request context</a:t>
            </a:r>
            <a:endParaRPr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Network</a:t>
            </a:r>
            <a:endParaRPr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Skills</a:t>
            </a:r>
            <a:endParaRPr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Dynamic infrastructure (Kubernetes)</a:t>
            </a:r>
            <a:endParaRPr/>
          </a:p>
        </p:txBody>
      </p:sp>
      <p:sp>
        <p:nvSpPr>
          <p:cNvPr id="138" name="Google Shape;138;p18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OBSERVABILITY</a:t>
            </a:r>
            <a:endParaRPr/>
          </a:p>
        </p:txBody>
      </p:sp>
      <p:sp>
        <p:nvSpPr>
          <p:cNvPr id="144" name="Google Shape;144;p19"/>
          <p:cNvSpPr txBox="1"/>
          <p:nvPr>
            <p:ph idx="1" type="subTitle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Data, data, data</a:t>
            </a:r>
            <a:endParaRPr/>
          </a:p>
        </p:txBody>
      </p:sp>
      <p:sp>
        <p:nvSpPr>
          <p:cNvPr id="145" name="Google Shape;145;p19"/>
          <p:cNvSpPr txBox="1"/>
          <p:nvPr>
            <p:ph idx="12" type="sldNum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</a:t>
            </a:r>
            <a:r>
              <a:rPr lang="en"/>
              <a:t>nfrastructure / platform</a:t>
            </a:r>
            <a:endParaRPr/>
          </a:p>
        </p:txBody>
      </p:sp>
      <p:sp>
        <p:nvSpPr>
          <p:cNvPr id="151" name="Google Shape;151;p20"/>
          <p:cNvSpPr txBox="1"/>
          <p:nvPr>
            <p:ph idx="1" type="body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Monitoring</a:t>
            </a:r>
            <a:endParaRPr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Logging</a:t>
            </a:r>
            <a:endParaRPr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(Distributed) Tracing</a:t>
            </a:r>
            <a:endParaRPr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(Continuous) Profiling</a:t>
            </a:r>
            <a:endParaRPr/>
          </a:p>
        </p:txBody>
      </p:sp>
      <p:sp>
        <p:nvSpPr>
          <p:cNvPr id="152" name="Google Shape;152;p20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r>
              <a:rPr lang="en"/>
              <a:t>pplication</a:t>
            </a:r>
            <a:endParaRPr/>
          </a:p>
        </p:txBody>
      </p:sp>
      <p:sp>
        <p:nvSpPr>
          <p:cNvPr id="158" name="Google Shape;158;p21"/>
          <p:cNvSpPr txBox="1"/>
          <p:nvPr>
            <p:ph idx="1" type="body"/>
          </p:nvPr>
        </p:nvSpPr>
        <p:spPr>
          <a:xfrm>
            <a:off x="893700" y="1831450"/>
            <a:ext cx="7330500" cy="47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Instrumentation</a:t>
            </a:r>
            <a:endParaRPr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Context propagation (</a:t>
            </a:r>
            <a:r>
              <a:rPr lang="en" strike="sngStrike"/>
              <a:t>request context</a:t>
            </a:r>
            <a:r>
              <a:rPr lang="en"/>
              <a:t>)</a:t>
            </a:r>
            <a:endParaRPr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Correlation</a:t>
            </a:r>
            <a:endParaRPr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Annotations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1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Prevent incidents</a:t>
            </a:r>
            <a:endParaRPr/>
          </a:p>
        </p:txBody>
      </p:sp>
      <p:sp>
        <p:nvSpPr>
          <p:cNvPr id="165" name="Google Shape;165;p22"/>
          <p:cNvSpPr txBox="1"/>
          <p:nvPr>
            <p:ph idx="1" type="body"/>
          </p:nvPr>
        </p:nvSpPr>
        <p:spPr>
          <a:xfrm>
            <a:off x="893700" y="1831450"/>
            <a:ext cx="7145700" cy="47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Deployment strategies</a:t>
            </a:r>
            <a:endParaRPr/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Rolling release</a:t>
            </a:r>
            <a:endParaRPr/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Blue/green deployment</a:t>
            </a:r>
            <a:endParaRPr/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Automatic rollback</a:t>
            </a:r>
            <a:endParaRPr/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Canary releases</a:t>
            </a:r>
            <a:endParaRPr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Alerting + automations</a:t>
            </a:r>
            <a:endParaRPr/>
          </a:p>
        </p:txBody>
      </p:sp>
      <p:sp>
        <p:nvSpPr>
          <p:cNvPr id="166" name="Google Shape;166;p22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